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9"/>
  </p:notesMasterIdLst>
  <p:sldIdLst>
    <p:sldId id="1454" r:id="rId5"/>
    <p:sldId id="1455" r:id="rId6"/>
    <p:sldId id="1452" r:id="rId7"/>
    <p:sldId id="1457" r:id="rId8"/>
  </p:sldIdLst>
  <p:sldSz cx="9906000" cy="6858000" type="A4"/>
  <p:notesSz cx="6807200" cy="9939338"/>
  <p:defaultTextStyle>
    <a:defPPr>
      <a:defRPr lang="ja-JP"/>
    </a:defPPr>
    <a:lvl1pPr marL="0" algn="l" defTabSz="909132" rtl="0" eaLnBrk="1" latinLnBrk="0" hangingPunct="1">
      <a:defRPr kumimoji="1" sz="1800" kern="1200">
        <a:solidFill>
          <a:schemeClr val="tx1"/>
        </a:solidFill>
        <a:latin typeface="+mn-lt"/>
        <a:ea typeface="+mn-ea"/>
        <a:cs typeface="+mn-cs"/>
      </a:defRPr>
    </a:lvl1pPr>
    <a:lvl2pPr marL="454563" algn="l" defTabSz="909132" rtl="0" eaLnBrk="1" latinLnBrk="0" hangingPunct="1">
      <a:defRPr kumimoji="1" sz="1800" kern="1200">
        <a:solidFill>
          <a:schemeClr val="tx1"/>
        </a:solidFill>
        <a:latin typeface="+mn-lt"/>
        <a:ea typeface="+mn-ea"/>
        <a:cs typeface="+mn-cs"/>
      </a:defRPr>
    </a:lvl2pPr>
    <a:lvl3pPr marL="909132" algn="l" defTabSz="909132" rtl="0" eaLnBrk="1" latinLnBrk="0" hangingPunct="1">
      <a:defRPr kumimoji="1" sz="1800" kern="1200">
        <a:solidFill>
          <a:schemeClr val="tx1"/>
        </a:solidFill>
        <a:latin typeface="+mn-lt"/>
        <a:ea typeface="+mn-ea"/>
        <a:cs typeface="+mn-cs"/>
      </a:defRPr>
    </a:lvl3pPr>
    <a:lvl4pPr marL="1363693" algn="l" defTabSz="909132" rtl="0" eaLnBrk="1" latinLnBrk="0" hangingPunct="1">
      <a:defRPr kumimoji="1" sz="1800" kern="1200">
        <a:solidFill>
          <a:schemeClr val="tx1"/>
        </a:solidFill>
        <a:latin typeface="+mn-lt"/>
        <a:ea typeface="+mn-ea"/>
        <a:cs typeface="+mn-cs"/>
      </a:defRPr>
    </a:lvl4pPr>
    <a:lvl5pPr marL="1818265" algn="l" defTabSz="909132" rtl="0" eaLnBrk="1" latinLnBrk="0" hangingPunct="1">
      <a:defRPr kumimoji="1" sz="1800" kern="1200">
        <a:solidFill>
          <a:schemeClr val="tx1"/>
        </a:solidFill>
        <a:latin typeface="+mn-lt"/>
        <a:ea typeface="+mn-ea"/>
        <a:cs typeface="+mn-cs"/>
      </a:defRPr>
    </a:lvl5pPr>
    <a:lvl6pPr marL="2272828" algn="l" defTabSz="909132" rtl="0" eaLnBrk="1" latinLnBrk="0" hangingPunct="1">
      <a:defRPr kumimoji="1" sz="1800" kern="1200">
        <a:solidFill>
          <a:schemeClr val="tx1"/>
        </a:solidFill>
        <a:latin typeface="+mn-lt"/>
        <a:ea typeface="+mn-ea"/>
        <a:cs typeface="+mn-cs"/>
      </a:defRPr>
    </a:lvl6pPr>
    <a:lvl7pPr marL="2727389" algn="l" defTabSz="909132" rtl="0" eaLnBrk="1" latinLnBrk="0" hangingPunct="1">
      <a:defRPr kumimoji="1" sz="1800" kern="1200">
        <a:solidFill>
          <a:schemeClr val="tx1"/>
        </a:solidFill>
        <a:latin typeface="+mn-lt"/>
        <a:ea typeface="+mn-ea"/>
        <a:cs typeface="+mn-cs"/>
      </a:defRPr>
    </a:lvl7pPr>
    <a:lvl8pPr marL="3181957" algn="l" defTabSz="909132" rtl="0" eaLnBrk="1" latinLnBrk="0" hangingPunct="1">
      <a:defRPr kumimoji="1" sz="1800" kern="1200">
        <a:solidFill>
          <a:schemeClr val="tx1"/>
        </a:solidFill>
        <a:latin typeface="+mn-lt"/>
        <a:ea typeface="+mn-ea"/>
        <a:cs typeface="+mn-cs"/>
      </a:defRPr>
    </a:lvl8pPr>
    <a:lvl9pPr marL="3636521" algn="l" defTabSz="90913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 id="1" name="稲垣 翔太(inagaki-shouta)" initials="稲垣" lastIdx="7" clrIdx="1">
    <p:extLst>
      <p:ext uri="{19B8F6BF-5375-455C-9EA6-DF929625EA0E}">
        <p15:presenceInfo xmlns:p15="http://schemas.microsoft.com/office/powerpoint/2012/main" userId="S-1-5-21-4175116151-3849908774-3845857867-3473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29" autoAdjust="0"/>
    <p:restoredTop sz="94660" autoAdjust="0"/>
  </p:normalViewPr>
  <p:slideViewPr>
    <p:cSldViewPr>
      <p:cViewPr varScale="1">
        <p:scale>
          <a:sx n="111" d="100"/>
          <a:sy n="111" d="100"/>
        </p:scale>
        <p:origin x="1536" y="114"/>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83D37B2-8950-4C60-805C-1CF0B7A8BD9F}" type="datetimeFigureOut">
              <a:rPr kumimoji="1" lang="ja-JP" altLang="en-US" smtClean="0"/>
              <a:pPr/>
              <a:t>2018/11/1</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50470DE4-E3C2-4385-9545-8B4699838FB4}" type="slidenum">
              <a:rPr kumimoji="1" lang="ja-JP" altLang="en-US" smtClean="0"/>
              <a:pPr/>
              <a:t>‹#›</a:t>
            </a:fld>
            <a:endParaRPr kumimoji="1" lang="ja-JP" altLang="en-US"/>
          </a:p>
        </p:txBody>
      </p:sp>
    </p:spTree>
    <p:extLst>
      <p:ext uri="{BB962C8B-B14F-4D97-AF65-F5344CB8AC3E}">
        <p14:creationId xmlns:p14="http://schemas.microsoft.com/office/powerpoint/2010/main" val="1474891123"/>
      </p:ext>
    </p:extLst>
  </p:cSld>
  <p:clrMap bg1="lt1" tx1="dk1" bg2="lt2" tx2="dk2" accent1="accent1" accent2="accent2" accent3="accent3" accent4="accent4" accent5="accent5" accent6="accent6" hlink="hlink" folHlink="folHlink"/>
  <p:notesStyle>
    <a:lvl1pPr marL="0" algn="l" defTabSz="909132" rtl="0" eaLnBrk="1" latinLnBrk="0" hangingPunct="1">
      <a:defRPr kumimoji="1" sz="1200" kern="1200">
        <a:solidFill>
          <a:schemeClr val="tx1"/>
        </a:solidFill>
        <a:latin typeface="+mn-lt"/>
        <a:ea typeface="+mn-ea"/>
        <a:cs typeface="+mn-cs"/>
      </a:defRPr>
    </a:lvl1pPr>
    <a:lvl2pPr marL="454563" algn="l" defTabSz="909132" rtl="0" eaLnBrk="1" latinLnBrk="0" hangingPunct="1">
      <a:defRPr kumimoji="1" sz="1200" kern="1200">
        <a:solidFill>
          <a:schemeClr val="tx1"/>
        </a:solidFill>
        <a:latin typeface="+mn-lt"/>
        <a:ea typeface="+mn-ea"/>
        <a:cs typeface="+mn-cs"/>
      </a:defRPr>
    </a:lvl2pPr>
    <a:lvl3pPr marL="909132" algn="l" defTabSz="909132" rtl="0" eaLnBrk="1" latinLnBrk="0" hangingPunct="1">
      <a:defRPr kumimoji="1" sz="1200" kern="1200">
        <a:solidFill>
          <a:schemeClr val="tx1"/>
        </a:solidFill>
        <a:latin typeface="+mn-lt"/>
        <a:ea typeface="+mn-ea"/>
        <a:cs typeface="+mn-cs"/>
      </a:defRPr>
    </a:lvl3pPr>
    <a:lvl4pPr marL="1363693" algn="l" defTabSz="909132" rtl="0" eaLnBrk="1" latinLnBrk="0" hangingPunct="1">
      <a:defRPr kumimoji="1" sz="1200" kern="1200">
        <a:solidFill>
          <a:schemeClr val="tx1"/>
        </a:solidFill>
        <a:latin typeface="+mn-lt"/>
        <a:ea typeface="+mn-ea"/>
        <a:cs typeface="+mn-cs"/>
      </a:defRPr>
    </a:lvl4pPr>
    <a:lvl5pPr marL="1818265" algn="l" defTabSz="909132" rtl="0" eaLnBrk="1" latinLnBrk="0" hangingPunct="1">
      <a:defRPr kumimoji="1" sz="1200" kern="1200">
        <a:solidFill>
          <a:schemeClr val="tx1"/>
        </a:solidFill>
        <a:latin typeface="+mn-lt"/>
        <a:ea typeface="+mn-ea"/>
        <a:cs typeface="+mn-cs"/>
      </a:defRPr>
    </a:lvl5pPr>
    <a:lvl6pPr marL="2272828" algn="l" defTabSz="909132" rtl="0" eaLnBrk="1" latinLnBrk="0" hangingPunct="1">
      <a:defRPr kumimoji="1" sz="1200" kern="1200">
        <a:solidFill>
          <a:schemeClr val="tx1"/>
        </a:solidFill>
        <a:latin typeface="+mn-lt"/>
        <a:ea typeface="+mn-ea"/>
        <a:cs typeface="+mn-cs"/>
      </a:defRPr>
    </a:lvl6pPr>
    <a:lvl7pPr marL="2727389" algn="l" defTabSz="909132" rtl="0" eaLnBrk="1" latinLnBrk="0" hangingPunct="1">
      <a:defRPr kumimoji="1" sz="1200" kern="1200">
        <a:solidFill>
          <a:schemeClr val="tx1"/>
        </a:solidFill>
        <a:latin typeface="+mn-lt"/>
        <a:ea typeface="+mn-ea"/>
        <a:cs typeface="+mn-cs"/>
      </a:defRPr>
    </a:lvl7pPr>
    <a:lvl8pPr marL="3181957" algn="l" defTabSz="909132" rtl="0" eaLnBrk="1" latinLnBrk="0" hangingPunct="1">
      <a:defRPr kumimoji="1" sz="1200" kern="1200">
        <a:solidFill>
          <a:schemeClr val="tx1"/>
        </a:solidFill>
        <a:latin typeface="+mn-lt"/>
        <a:ea typeface="+mn-ea"/>
        <a:cs typeface="+mn-cs"/>
      </a:defRPr>
    </a:lvl8pPr>
    <a:lvl9pPr marL="3636521" algn="l" defTabSz="909132"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1</a:t>
            </a:fld>
            <a:endParaRPr kumimoji="1" lang="ja-JP" altLang="en-US" dirty="0"/>
          </a:p>
        </p:txBody>
      </p:sp>
    </p:spTree>
    <p:extLst>
      <p:ext uri="{BB962C8B-B14F-4D97-AF65-F5344CB8AC3E}">
        <p14:creationId xmlns:p14="http://schemas.microsoft.com/office/powerpoint/2010/main" val="301160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AE1C45-42BA-4E7C-B8AF-42F8A7392189}" type="slidenum">
              <a:rPr kumimoji="1" lang="ja-JP" altLang="en-US" smtClean="0"/>
              <a:t>2</a:t>
            </a:fld>
            <a:endParaRPr kumimoji="1" lang="ja-JP" altLang="en-US"/>
          </a:p>
        </p:txBody>
      </p:sp>
    </p:spTree>
    <p:extLst>
      <p:ext uri="{BB962C8B-B14F-4D97-AF65-F5344CB8AC3E}">
        <p14:creationId xmlns:p14="http://schemas.microsoft.com/office/powerpoint/2010/main" val="3864923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solidFill>
                <a:schemeClr val="tx1"/>
              </a:solidFill>
            </a:endParaRPr>
          </a:p>
        </p:txBody>
      </p:sp>
    </p:spTree>
    <p:extLst>
      <p:ext uri="{BB962C8B-B14F-4D97-AF65-F5344CB8AC3E}">
        <p14:creationId xmlns:p14="http://schemas.microsoft.com/office/powerpoint/2010/main" val="637978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9" y="2130733"/>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6003" y="3886200"/>
            <a:ext cx="6934201" cy="1752600"/>
          </a:xfrm>
        </p:spPr>
        <p:txBody>
          <a:bodyPr/>
          <a:lstStyle>
            <a:lvl1pPr marL="0" indent="0" algn="ctr">
              <a:buNone/>
              <a:defRPr>
                <a:solidFill>
                  <a:schemeClr val="tx1">
                    <a:tint val="75000"/>
                  </a:schemeClr>
                </a:solidFill>
              </a:defRPr>
            </a:lvl1pPr>
            <a:lvl2pPr marL="454563" indent="0" algn="ctr">
              <a:buNone/>
              <a:defRPr>
                <a:solidFill>
                  <a:schemeClr val="tx1">
                    <a:tint val="75000"/>
                  </a:schemeClr>
                </a:solidFill>
              </a:defRPr>
            </a:lvl2pPr>
            <a:lvl3pPr marL="909132" indent="0" algn="ctr">
              <a:buNone/>
              <a:defRPr>
                <a:solidFill>
                  <a:schemeClr val="tx1">
                    <a:tint val="75000"/>
                  </a:schemeClr>
                </a:solidFill>
              </a:defRPr>
            </a:lvl3pPr>
            <a:lvl4pPr marL="1363693" indent="0" algn="ctr">
              <a:buNone/>
              <a:defRPr>
                <a:solidFill>
                  <a:schemeClr val="tx1">
                    <a:tint val="75000"/>
                  </a:schemeClr>
                </a:solidFill>
              </a:defRPr>
            </a:lvl4pPr>
            <a:lvl5pPr marL="1818265" indent="0" algn="ctr">
              <a:buNone/>
              <a:defRPr>
                <a:solidFill>
                  <a:schemeClr val="tx1">
                    <a:tint val="75000"/>
                  </a:schemeClr>
                </a:solidFill>
              </a:defRPr>
            </a:lvl5pPr>
            <a:lvl6pPr marL="2272828" indent="0" algn="ctr">
              <a:buNone/>
              <a:defRPr>
                <a:solidFill>
                  <a:schemeClr val="tx1">
                    <a:tint val="75000"/>
                  </a:schemeClr>
                </a:solidFill>
              </a:defRPr>
            </a:lvl6pPr>
            <a:lvl7pPr marL="2727389" indent="0" algn="ctr">
              <a:buNone/>
              <a:defRPr>
                <a:solidFill>
                  <a:schemeClr val="tx1">
                    <a:tint val="75000"/>
                  </a:schemeClr>
                </a:solidFill>
              </a:defRPr>
            </a:lvl7pPr>
            <a:lvl8pPr marL="3181957" indent="0" algn="ctr">
              <a:buNone/>
              <a:defRPr>
                <a:solidFill>
                  <a:schemeClr val="tx1">
                    <a:tint val="75000"/>
                  </a:schemeClr>
                </a:solidFill>
              </a:defRPr>
            </a:lvl8pPr>
            <a:lvl9pPr marL="363652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E203F62-7590-43D5-A46C-8BFB98E14A98}"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3EB161-9E0A-471B-BAAA-FC37EFBE384F}"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2" y="274744"/>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744"/>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02EED8F-6FA0-4482-8DD6-AD1443E1A9CB}"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33E212B-69DF-4C84-955F-806768E0FC5B}"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3" y="4407202"/>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13" y="2906837"/>
            <a:ext cx="8420100" cy="1500187"/>
          </a:xfrm>
        </p:spPr>
        <p:txBody>
          <a:bodyPr anchor="b"/>
          <a:lstStyle>
            <a:lvl1pPr marL="0" indent="0">
              <a:buNone/>
              <a:defRPr sz="2000">
                <a:solidFill>
                  <a:schemeClr val="tx1">
                    <a:tint val="75000"/>
                  </a:schemeClr>
                </a:solidFill>
              </a:defRPr>
            </a:lvl1pPr>
            <a:lvl2pPr marL="454563" indent="0">
              <a:buNone/>
              <a:defRPr sz="1800">
                <a:solidFill>
                  <a:schemeClr val="tx1">
                    <a:tint val="75000"/>
                  </a:schemeClr>
                </a:solidFill>
              </a:defRPr>
            </a:lvl2pPr>
            <a:lvl3pPr marL="909132" indent="0">
              <a:buNone/>
              <a:defRPr sz="1600">
                <a:solidFill>
                  <a:schemeClr val="tx1">
                    <a:tint val="75000"/>
                  </a:schemeClr>
                </a:solidFill>
              </a:defRPr>
            </a:lvl3pPr>
            <a:lvl4pPr marL="1363693" indent="0">
              <a:buNone/>
              <a:defRPr sz="1400">
                <a:solidFill>
                  <a:schemeClr val="tx1">
                    <a:tint val="75000"/>
                  </a:schemeClr>
                </a:solidFill>
              </a:defRPr>
            </a:lvl4pPr>
            <a:lvl5pPr marL="1818265" indent="0">
              <a:buNone/>
              <a:defRPr sz="1400">
                <a:solidFill>
                  <a:schemeClr val="tx1">
                    <a:tint val="75000"/>
                  </a:schemeClr>
                </a:solidFill>
              </a:defRPr>
            </a:lvl5pPr>
            <a:lvl6pPr marL="2272828" indent="0">
              <a:buNone/>
              <a:defRPr sz="1400">
                <a:solidFill>
                  <a:schemeClr val="tx1">
                    <a:tint val="75000"/>
                  </a:schemeClr>
                </a:solidFill>
              </a:defRPr>
            </a:lvl6pPr>
            <a:lvl7pPr marL="2727389" indent="0">
              <a:buNone/>
              <a:defRPr sz="1400">
                <a:solidFill>
                  <a:schemeClr val="tx1">
                    <a:tint val="75000"/>
                  </a:schemeClr>
                </a:solidFill>
              </a:defRPr>
            </a:lvl7pPr>
            <a:lvl8pPr marL="3181957" indent="0">
              <a:buNone/>
              <a:defRPr sz="1400">
                <a:solidFill>
                  <a:schemeClr val="tx1">
                    <a:tint val="75000"/>
                  </a:schemeClr>
                </a:solidFill>
              </a:defRPr>
            </a:lvl8pPr>
            <a:lvl9pPr marL="363652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6392261-11CC-4EC3-AA8E-D6F7DAE4BEE7}"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4" y="160022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2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7AA68A-D6F1-477D-93A3-9ABC7525922A}"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535113"/>
            <a:ext cx="4376870" cy="639762"/>
          </a:xfrm>
        </p:spPr>
        <p:txBody>
          <a:bodyPr anchor="b"/>
          <a:lstStyle>
            <a:lvl1pPr marL="0" indent="0">
              <a:buNone/>
              <a:defRPr sz="2400" b="1"/>
            </a:lvl1pPr>
            <a:lvl2pPr marL="454563" indent="0">
              <a:buNone/>
              <a:defRPr sz="2000" b="1"/>
            </a:lvl2pPr>
            <a:lvl3pPr marL="909132" indent="0">
              <a:buNone/>
              <a:defRPr sz="1800" b="1"/>
            </a:lvl3pPr>
            <a:lvl4pPr marL="1363693" indent="0">
              <a:buNone/>
              <a:defRPr sz="1600" b="1"/>
            </a:lvl4pPr>
            <a:lvl5pPr marL="1818265" indent="0">
              <a:buNone/>
              <a:defRPr sz="1600" b="1"/>
            </a:lvl5pPr>
            <a:lvl6pPr marL="2272828" indent="0">
              <a:buNone/>
              <a:defRPr sz="1600" b="1"/>
            </a:lvl6pPr>
            <a:lvl7pPr marL="2727389" indent="0">
              <a:buNone/>
              <a:defRPr sz="1600" b="1"/>
            </a:lvl7pPr>
            <a:lvl8pPr marL="3181957" indent="0">
              <a:buNone/>
              <a:defRPr sz="1600" b="1"/>
            </a:lvl8pPr>
            <a:lvl9pPr marL="363652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8" y="2174878"/>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87" y="1535113"/>
            <a:ext cx="4378591" cy="639762"/>
          </a:xfrm>
        </p:spPr>
        <p:txBody>
          <a:bodyPr anchor="b"/>
          <a:lstStyle>
            <a:lvl1pPr marL="0" indent="0">
              <a:buNone/>
              <a:defRPr sz="2400" b="1"/>
            </a:lvl1pPr>
            <a:lvl2pPr marL="454563" indent="0">
              <a:buNone/>
              <a:defRPr sz="2000" b="1"/>
            </a:lvl2pPr>
            <a:lvl3pPr marL="909132" indent="0">
              <a:buNone/>
              <a:defRPr sz="1800" b="1"/>
            </a:lvl3pPr>
            <a:lvl4pPr marL="1363693" indent="0">
              <a:buNone/>
              <a:defRPr sz="1600" b="1"/>
            </a:lvl4pPr>
            <a:lvl5pPr marL="1818265" indent="0">
              <a:buNone/>
              <a:defRPr sz="1600" b="1"/>
            </a:lvl5pPr>
            <a:lvl6pPr marL="2272828" indent="0">
              <a:buNone/>
              <a:defRPr sz="1600" b="1"/>
            </a:lvl6pPr>
            <a:lvl7pPr marL="2727389" indent="0">
              <a:buNone/>
              <a:defRPr sz="1600" b="1"/>
            </a:lvl7pPr>
            <a:lvl8pPr marL="3181957" indent="0">
              <a:buNone/>
              <a:defRPr sz="1600" b="1"/>
            </a:lvl8pPr>
            <a:lvl9pPr marL="363652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87" y="2174878"/>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F6CDD97-68FA-42CF-88D3-2358A4776602}" type="datetime1">
              <a:rPr kumimoji="1" lang="ja-JP" altLang="en-US" smtClean="0"/>
              <a:t>2018/11/1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585240A-1782-4E1E-B0B0-B512116213FA}" type="datetime1">
              <a:rPr kumimoji="1" lang="ja-JP" altLang="en-US" smtClean="0"/>
              <a:t>2018/11/1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7EC420-914A-4F1C-90E8-BB93B5F4775B}" type="datetime1">
              <a:rPr kumimoji="1" lang="ja-JP" altLang="en-US" smtClean="0"/>
              <a:t>2018/11/1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93" y="273154"/>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2"/>
            <a:ext cx="3259006" cy="4691063"/>
          </a:xfrm>
        </p:spPr>
        <p:txBody>
          <a:bodyPr/>
          <a:lstStyle>
            <a:lvl1pPr marL="0" indent="0">
              <a:buNone/>
              <a:defRPr sz="1400"/>
            </a:lvl1pPr>
            <a:lvl2pPr marL="454563" indent="0">
              <a:buNone/>
              <a:defRPr sz="1200"/>
            </a:lvl2pPr>
            <a:lvl3pPr marL="909132" indent="0">
              <a:buNone/>
              <a:defRPr sz="1000"/>
            </a:lvl3pPr>
            <a:lvl4pPr marL="1363693" indent="0">
              <a:buNone/>
              <a:defRPr sz="900"/>
            </a:lvl4pPr>
            <a:lvl5pPr marL="1818265" indent="0">
              <a:buNone/>
              <a:defRPr sz="900"/>
            </a:lvl5pPr>
            <a:lvl6pPr marL="2272828" indent="0">
              <a:buNone/>
              <a:defRPr sz="900"/>
            </a:lvl6pPr>
            <a:lvl7pPr marL="2727389" indent="0">
              <a:buNone/>
              <a:defRPr sz="900"/>
            </a:lvl7pPr>
            <a:lvl8pPr marL="3181957" indent="0">
              <a:buNone/>
              <a:defRPr sz="900"/>
            </a:lvl8pPr>
            <a:lvl9pPr marL="363652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1D91F39-2A6D-4563-8DB0-60283C37F1E7}"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8" y="4800605"/>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58" y="612775"/>
            <a:ext cx="5943600" cy="4114800"/>
          </a:xfrm>
        </p:spPr>
        <p:txBody>
          <a:bodyPr/>
          <a:lstStyle>
            <a:lvl1pPr marL="0" indent="0">
              <a:buNone/>
              <a:defRPr sz="3200"/>
            </a:lvl1pPr>
            <a:lvl2pPr marL="454563" indent="0">
              <a:buNone/>
              <a:defRPr sz="2800"/>
            </a:lvl2pPr>
            <a:lvl3pPr marL="909132" indent="0">
              <a:buNone/>
              <a:defRPr sz="2400"/>
            </a:lvl3pPr>
            <a:lvl4pPr marL="1363693" indent="0">
              <a:buNone/>
              <a:defRPr sz="2000"/>
            </a:lvl4pPr>
            <a:lvl5pPr marL="1818265" indent="0">
              <a:buNone/>
              <a:defRPr sz="2000"/>
            </a:lvl5pPr>
            <a:lvl6pPr marL="2272828" indent="0">
              <a:buNone/>
              <a:defRPr sz="2000"/>
            </a:lvl6pPr>
            <a:lvl7pPr marL="2727389" indent="0">
              <a:buNone/>
              <a:defRPr sz="2000"/>
            </a:lvl7pPr>
            <a:lvl8pPr marL="3181957" indent="0">
              <a:buNone/>
              <a:defRPr sz="2000"/>
            </a:lvl8pPr>
            <a:lvl9pPr marL="3636521"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58" y="5367338"/>
            <a:ext cx="5943600" cy="804862"/>
          </a:xfrm>
        </p:spPr>
        <p:txBody>
          <a:bodyPr/>
          <a:lstStyle>
            <a:lvl1pPr marL="0" indent="0">
              <a:buNone/>
              <a:defRPr sz="1400"/>
            </a:lvl1pPr>
            <a:lvl2pPr marL="454563" indent="0">
              <a:buNone/>
              <a:defRPr sz="1200"/>
            </a:lvl2pPr>
            <a:lvl3pPr marL="909132" indent="0">
              <a:buNone/>
              <a:defRPr sz="1000"/>
            </a:lvl3pPr>
            <a:lvl4pPr marL="1363693" indent="0">
              <a:buNone/>
              <a:defRPr sz="900"/>
            </a:lvl4pPr>
            <a:lvl5pPr marL="1818265" indent="0">
              <a:buNone/>
              <a:defRPr sz="900"/>
            </a:lvl5pPr>
            <a:lvl6pPr marL="2272828" indent="0">
              <a:buNone/>
              <a:defRPr sz="900"/>
            </a:lvl6pPr>
            <a:lvl7pPr marL="2727389" indent="0">
              <a:buNone/>
              <a:defRPr sz="900"/>
            </a:lvl7pPr>
            <a:lvl8pPr marL="3181957" indent="0">
              <a:buNone/>
              <a:defRPr sz="900"/>
            </a:lvl8pPr>
            <a:lvl9pPr marL="363652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CAA3BDC-D182-43A0-8267-7FC37F098530}"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403" y="274638"/>
            <a:ext cx="8915401" cy="1143000"/>
          </a:xfrm>
          <a:prstGeom prst="rect">
            <a:avLst/>
          </a:prstGeom>
        </p:spPr>
        <p:txBody>
          <a:bodyPr vert="horz" lIns="90874" tIns="45440" rIns="90874" bIns="4544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403" y="1600224"/>
            <a:ext cx="8915401" cy="4525963"/>
          </a:xfrm>
          <a:prstGeom prst="rect">
            <a:avLst/>
          </a:prstGeom>
        </p:spPr>
        <p:txBody>
          <a:bodyPr vert="horz" lIns="90874" tIns="45440" rIns="90874" bIns="454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453" y="6356742"/>
            <a:ext cx="2311401" cy="365125"/>
          </a:xfrm>
          <a:prstGeom prst="rect">
            <a:avLst/>
          </a:prstGeom>
        </p:spPr>
        <p:txBody>
          <a:bodyPr vert="horz" lIns="90874" tIns="45440" rIns="90874" bIns="45440" rtlCol="0" anchor="ctr"/>
          <a:lstStyle>
            <a:lvl1pPr algn="l">
              <a:defRPr sz="1200">
                <a:solidFill>
                  <a:schemeClr val="tx1">
                    <a:tint val="75000"/>
                  </a:schemeClr>
                </a:solidFill>
              </a:defRPr>
            </a:lvl1pPr>
          </a:lstStyle>
          <a:p>
            <a:fld id="{1989CE7C-4CD2-4926-B451-C715C8EC2275}" type="datetime1">
              <a:rPr kumimoji="1" lang="ja-JP" altLang="en-US" smtClean="0"/>
              <a:t>2018/11/1</a:t>
            </a:fld>
            <a:endParaRPr kumimoji="1" lang="ja-JP" altLang="en-US"/>
          </a:p>
        </p:txBody>
      </p:sp>
      <p:sp>
        <p:nvSpPr>
          <p:cNvPr id="5" name="フッター プレースホルダ 4"/>
          <p:cNvSpPr>
            <a:spLocks noGrp="1"/>
          </p:cNvSpPr>
          <p:nvPr>
            <p:ph type="ftr" sz="quarter" idx="3"/>
          </p:nvPr>
        </p:nvSpPr>
        <p:spPr>
          <a:xfrm>
            <a:off x="3384564" y="6356742"/>
            <a:ext cx="3136900" cy="365125"/>
          </a:xfrm>
          <a:prstGeom prst="rect">
            <a:avLst/>
          </a:prstGeom>
        </p:spPr>
        <p:txBody>
          <a:bodyPr vert="horz" lIns="90874" tIns="45440" rIns="90874" bIns="4544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518" y="6356742"/>
            <a:ext cx="2311401" cy="365125"/>
          </a:xfrm>
          <a:prstGeom prst="rect">
            <a:avLst/>
          </a:prstGeom>
        </p:spPr>
        <p:txBody>
          <a:bodyPr vert="horz" lIns="90874" tIns="45440" rIns="90874" bIns="45440" rtlCol="0" anchor="ctr"/>
          <a:lstStyle>
            <a:lvl1pPr algn="r">
              <a:defRPr sz="1200">
                <a:solidFill>
                  <a:schemeClr val="tx1">
                    <a:tint val="75000"/>
                  </a:schemeClr>
                </a:solidFill>
              </a:defRPr>
            </a:lvl1pPr>
          </a:lstStyle>
          <a:p>
            <a:fld id="{32927FFD-3D24-4EC2-AEC8-E83A8D96C0A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09132" rtl="0" eaLnBrk="1" latinLnBrk="0" hangingPunct="1">
        <a:spcBef>
          <a:spcPct val="0"/>
        </a:spcBef>
        <a:buNone/>
        <a:defRPr kumimoji="1" sz="4400" kern="1200">
          <a:solidFill>
            <a:schemeClr val="tx1"/>
          </a:solidFill>
          <a:latin typeface="+mj-lt"/>
          <a:ea typeface="+mj-ea"/>
          <a:cs typeface="+mj-cs"/>
        </a:defRPr>
      </a:lvl1pPr>
    </p:titleStyle>
    <p:bodyStyle>
      <a:lvl1pPr marL="340924" indent="-340924" algn="l" defTabSz="90913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38670" indent="-284104" algn="l" defTabSz="90913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6413" indent="-227281" algn="l" defTabSz="909132"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0981"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45536"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0107"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4675"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09237"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3801" indent="-227281" algn="l" defTabSz="90913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132" rtl="0" eaLnBrk="1" latinLnBrk="0" hangingPunct="1">
        <a:defRPr kumimoji="1" sz="1800" kern="1200">
          <a:solidFill>
            <a:schemeClr val="tx1"/>
          </a:solidFill>
          <a:latin typeface="+mn-lt"/>
          <a:ea typeface="+mn-ea"/>
          <a:cs typeface="+mn-cs"/>
        </a:defRPr>
      </a:lvl1pPr>
      <a:lvl2pPr marL="454563" algn="l" defTabSz="909132" rtl="0" eaLnBrk="1" latinLnBrk="0" hangingPunct="1">
        <a:defRPr kumimoji="1" sz="1800" kern="1200">
          <a:solidFill>
            <a:schemeClr val="tx1"/>
          </a:solidFill>
          <a:latin typeface="+mn-lt"/>
          <a:ea typeface="+mn-ea"/>
          <a:cs typeface="+mn-cs"/>
        </a:defRPr>
      </a:lvl2pPr>
      <a:lvl3pPr marL="909132" algn="l" defTabSz="909132" rtl="0" eaLnBrk="1" latinLnBrk="0" hangingPunct="1">
        <a:defRPr kumimoji="1" sz="1800" kern="1200">
          <a:solidFill>
            <a:schemeClr val="tx1"/>
          </a:solidFill>
          <a:latin typeface="+mn-lt"/>
          <a:ea typeface="+mn-ea"/>
          <a:cs typeface="+mn-cs"/>
        </a:defRPr>
      </a:lvl3pPr>
      <a:lvl4pPr marL="1363693" algn="l" defTabSz="909132" rtl="0" eaLnBrk="1" latinLnBrk="0" hangingPunct="1">
        <a:defRPr kumimoji="1" sz="1800" kern="1200">
          <a:solidFill>
            <a:schemeClr val="tx1"/>
          </a:solidFill>
          <a:latin typeface="+mn-lt"/>
          <a:ea typeface="+mn-ea"/>
          <a:cs typeface="+mn-cs"/>
        </a:defRPr>
      </a:lvl4pPr>
      <a:lvl5pPr marL="1818265" algn="l" defTabSz="909132" rtl="0" eaLnBrk="1" latinLnBrk="0" hangingPunct="1">
        <a:defRPr kumimoji="1" sz="1800" kern="1200">
          <a:solidFill>
            <a:schemeClr val="tx1"/>
          </a:solidFill>
          <a:latin typeface="+mn-lt"/>
          <a:ea typeface="+mn-ea"/>
          <a:cs typeface="+mn-cs"/>
        </a:defRPr>
      </a:lvl5pPr>
      <a:lvl6pPr marL="2272828" algn="l" defTabSz="909132" rtl="0" eaLnBrk="1" latinLnBrk="0" hangingPunct="1">
        <a:defRPr kumimoji="1" sz="1800" kern="1200">
          <a:solidFill>
            <a:schemeClr val="tx1"/>
          </a:solidFill>
          <a:latin typeface="+mn-lt"/>
          <a:ea typeface="+mn-ea"/>
          <a:cs typeface="+mn-cs"/>
        </a:defRPr>
      </a:lvl6pPr>
      <a:lvl7pPr marL="2727389" algn="l" defTabSz="909132" rtl="0" eaLnBrk="1" latinLnBrk="0" hangingPunct="1">
        <a:defRPr kumimoji="1" sz="1800" kern="1200">
          <a:solidFill>
            <a:schemeClr val="tx1"/>
          </a:solidFill>
          <a:latin typeface="+mn-lt"/>
          <a:ea typeface="+mn-ea"/>
          <a:cs typeface="+mn-cs"/>
        </a:defRPr>
      </a:lvl7pPr>
      <a:lvl8pPr marL="3181957" algn="l" defTabSz="909132" rtl="0" eaLnBrk="1" latinLnBrk="0" hangingPunct="1">
        <a:defRPr kumimoji="1" sz="1800" kern="1200">
          <a:solidFill>
            <a:schemeClr val="tx1"/>
          </a:solidFill>
          <a:latin typeface="+mn-lt"/>
          <a:ea typeface="+mn-ea"/>
          <a:cs typeface="+mn-cs"/>
        </a:defRPr>
      </a:lvl8pPr>
      <a:lvl9pPr marL="3636521" algn="l" defTabSz="90913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6536" y="2420888"/>
            <a:ext cx="8420100" cy="1470025"/>
          </a:xfrm>
        </p:spPr>
        <p:txBody>
          <a:bodyPr/>
          <a:lstStyle/>
          <a:p>
            <a:r>
              <a:rPr kumimoji="1" lang="ja-JP" altLang="en-US" dirty="0" smtClean="0"/>
              <a:t>参考資料</a:t>
            </a:r>
            <a:endParaRPr kumimoji="1" lang="ja-JP" altLang="en-US" dirty="0"/>
          </a:p>
        </p:txBody>
      </p:sp>
    </p:spTree>
    <p:extLst>
      <p:ext uri="{BB962C8B-B14F-4D97-AF65-F5344CB8AC3E}">
        <p14:creationId xmlns:p14="http://schemas.microsoft.com/office/powerpoint/2010/main" val="3214014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37175" y="2988669"/>
            <a:ext cx="4281018" cy="289187"/>
          </a:xfrm>
          <a:prstGeom prst="roundRect">
            <a:avLst/>
          </a:prstGeom>
          <a:solidFill>
            <a:schemeClr val="accent6">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cxnSp>
        <p:nvCxnSpPr>
          <p:cNvPr id="7" name="直線コネクタ 6"/>
          <p:cNvCxnSpPr/>
          <p:nvPr/>
        </p:nvCxnSpPr>
        <p:spPr>
          <a:xfrm>
            <a:off x="-43541" y="348507"/>
            <a:ext cx="10281592" cy="0"/>
          </a:xfrm>
          <a:prstGeom prst="line">
            <a:avLst/>
          </a:prstGeom>
          <a:ln w="19050">
            <a:solidFill>
              <a:srgbClr val="FF0000"/>
            </a:solidFill>
          </a:ln>
        </p:spPr>
        <p:style>
          <a:lnRef idx="1">
            <a:schemeClr val="accent2"/>
          </a:lnRef>
          <a:fillRef idx="0">
            <a:schemeClr val="accent2"/>
          </a:fillRef>
          <a:effectRef idx="0">
            <a:schemeClr val="accent2"/>
          </a:effectRef>
          <a:fontRef idx="minor">
            <a:schemeClr val="tx1"/>
          </a:fontRef>
        </p:style>
      </p:cxnSp>
      <p:sp>
        <p:nvSpPr>
          <p:cNvPr id="2" name="テキスト ボックス 1"/>
          <p:cNvSpPr txBox="1"/>
          <p:nvPr/>
        </p:nvSpPr>
        <p:spPr>
          <a:xfrm>
            <a:off x="103443" y="395624"/>
            <a:ext cx="9674093" cy="2554545"/>
          </a:xfrm>
          <a:prstGeom prst="rect">
            <a:avLst/>
          </a:prstGeom>
          <a:noFill/>
          <a:ln w="25400">
            <a:solidFill>
              <a:schemeClr val="tx1"/>
            </a:solidFill>
          </a:ln>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○国民健康保険及び後期高齢者医療制度においては、</a:t>
            </a:r>
            <a:r>
              <a:rPr lang="ja-JP" altLang="en-US" sz="1200" dirty="0" smtClean="0">
                <a:latin typeface="メイリオ" panose="020B0604030504040204" pitchFamily="50" charset="-128"/>
                <a:ea typeface="メイリオ" panose="020B0604030504040204" pitchFamily="50" charset="-128"/>
              </a:rPr>
              <a:t>災害</a:t>
            </a:r>
            <a:r>
              <a:rPr lang="ja-JP" altLang="en-US" sz="1200" dirty="0">
                <a:latin typeface="メイリオ" panose="020B0604030504040204" pitchFamily="50" charset="-128"/>
                <a:ea typeface="メイリオ" panose="020B0604030504040204" pitchFamily="50" charset="-128"/>
              </a:rPr>
              <a:t>により資産に重大な損害を受けたことや、事業</a:t>
            </a:r>
            <a:r>
              <a:rPr lang="ja-JP" altLang="en-US" sz="1200" dirty="0" smtClean="0">
                <a:latin typeface="メイリオ" panose="020B0604030504040204" pitchFamily="50" charset="-128"/>
                <a:ea typeface="メイリオ" panose="020B0604030504040204" pitchFamily="50" charset="-128"/>
              </a:rPr>
              <a:t>・業務</a:t>
            </a:r>
            <a:r>
              <a:rPr lang="ja-JP" altLang="en-US" sz="1200" dirty="0">
                <a:latin typeface="メイリオ" panose="020B0604030504040204" pitchFamily="50" charset="-128"/>
                <a:ea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rPr>
              <a:t>休廃止、失業</a:t>
            </a:r>
            <a:r>
              <a:rPr lang="ja-JP" altLang="en-US" sz="1200" dirty="0">
                <a:latin typeface="メイリオ" panose="020B0604030504040204" pitchFamily="50" charset="-128"/>
                <a:ea typeface="メイリオ" panose="020B0604030504040204" pitchFamily="50" charset="-128"/>
              </a:rPr>
              <a:t>等により</a:t>
            </a:r>
            <a:r>
              <a:rPr lang="ja-JP" altLang="en-US" sz="1200" dirty="0" smtClean="0">
                <a:latin typeface="メイリオ" panose="020B0604030504040204" pitchFamily="50" charset="-128"/>
                <a:ea typeface="メイリオ" panose="020B0604030504040204" pitchFamily="50" charset="-128"/>
              </a:rPr>
              <a:t>収</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入</a:t>
            </a:r>
            <a:r>
              <a:rPr lang="ja-JP" altLang="en-US" sz="1200" dirty="0">
                <a:latin typeface="メイリオ" panose="020B0604030504040204" pitchFamily="50" charset="-128"/>
                <a:ea typeface="メイリオ" panose="020B0604030504040204" pitchFamily="50" charset="-128"/>
              </a:rPr>
              <a:t>が著しく減少</a:t>
            </a:r>
            <a:r>
              <a:rPr lang="ja-JP" altLang="en-US" sz="1200" dirty="0" smtClean="0">
                <a:latin typeface="メイリオ" panose="020B0604030504040204" pitchFamily="50" charset="-128"/>
                <a:ea typeface="メイリオ" panose="020B0604030504040204" pitchFamily="50" charset="-128"/>
              </a:rPr>
              <a:t>した世帯</a:t>
            </a:r>
            <a:r>
              <a:rPr lang="ja-JP" altLang="en-US" sz="1200" dirty="0">
                <a:latin typeface="メイリオ" panose="020B0604030504040204" pitchFamily="50" charset="-128"/>
                <a:ea typeface="メイリオ" panose="020B0604030504040204" pitchFamily="50" charset="-128"/>
              </a:rPr>
              <a:t>に対し、一部負担金の減免を</a:t>
            </a:r>
            <a:r>
              <a:rPr lang="ja-JP" altLang="en-US" sz="1200" dirty="0" smtClean="0">
                <a:latin typeface="メイリオ" panose="020B0604030504040204" pitchFamily="50" charset="-128"/>
                <a:ea typeface="メイリオ" panose="020B0604030504040204" pitchFamily="50" charset="-128"/>
              </a:rPr>
              <a:t>行っており、その判定基準に生活保護基準を用いている。</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（減免</a:t>
            </a:r>
            <a:r>
              <a:rPr lang="ja-JP" altLang="en-US" sz="1200" dirty="0">
                <a:latin typeface="メイリオ" panose="020B0604030504040204" pitchFamily="50" charset="-128"/>
                <a:ea typeface="メイリオ" panose="020B0604030504040204" pitchFamily="50" charset="-128"/>
              </a:rPr>
              <a:t>に要した費用の</a:t>
            </a:r>
            <a:r>
              <a:rPr lang="en-US" altLang="ja-JP" sz="1200" dirty="0">
                <a:latin typeface="メイリオ" panose="020B0604030504040204" pitchFamily="50" charset="-128"/>
                <a:ea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rPr>
              <a:t>分の</a:t>
            </a:r>
            <a:r>
              <a:rPr lang="en-US" altLang="ja-JP" sz="1200" dirty="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を特別調整交付金により財政支援）</a:t>
            </a:r>
            <a:endParaRPr lang="en-US" altLang="ja-JP" sz="1200" dirty="0" smtClean="0">
              <a:latin typeface="メイリオ" panose="020B0604030504040204" pitchFamily="50" charset="-128"/>
              <a:ea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基準</a:t>
            </a:r>
            <a:r>
              <a:rPr lang="en-US" altLang="ja-JP" sz="1200" dirty="0" smtClean="0">
                <a:latin typeface="メイリオ" panose="020B0604030504040204" pitchFamily="50" charset="-128"/>
                <a:ea typeface="メイリオ" panose="020B0604030504040204" pitchFamily="50" charset="-128"/>
              </a:rPr>
              <a:t>】</a:t>
            </a:r>
          </a:p>
          <a:p>
            <a:r>
              <a:rPr lang="ja-JP" altLang="en-US" sz="1200" dirty="0" smtClean="0">
                <a:latin typeface="メイリオ" panose="020B0604030504040204" pitchFamily="50" charset="-128"/>
                <a:ea typeface="メイリオ" panose="020B0604030504040204" pitchFamily="50" charset="-128"/>
              </a:rPr>
              <a:t>　（１）世帯</a:t>
            </a:r>
            <a:r>
              <a:rPr lang="ja-JP" altLang="en-US" sz="1200" dirty="0">
                <a:latin typeface="メイリオ" panose="020B0604030504040204" pitchFamily="50" charset="-128"/>
                <a:ea typeface="メイリオ" panose="020B0604030504040204" pitchFamily="50" charset="-128"/>
              </a:rPr>
              <a:t>の収入が生活保護法の生活扶助・教育扶助・住宅扶助についての</a:t>
            </a:r>
            <a:r>
              <a:rPr lang="ja-JP" altLang="en-US" sz="1200" u="sng" dirty="0">
                <a:latin typeface="メイリオ" panose="020B0604030504040204" pitchFamily="50" charset="-128"/>
                <a:ea typeface="メイリオ" panose="020B0604030504040204" pitchFamily="50" charset="-128"/>
              </a:rPr>
              <a:t>生活保護基準額の</a:t>
            </a:r>
            <a:r>
              <a:rPr lang="en-US" altLang="ja-JP" sz="1200" u="sng" dirty="0">
                <a:latin typeface="メイリオ" panose="020B0604030504040204" pitchFamily="50" charset="-128"/>
                <a:ea typeface="メイリオ" panose="020B0604030504040204" pitchFamily="50" charset="-128"/>
              </a:rPr>
              <a:t>1.1</a:t>
            </a:r>
            <a:r>
              <a:rPr lang="ja-JP" altLang="en-US" sz="1200" u="sng" dirty="0">
                <a:latin typeface="メイリオ" panose="020B0604030504040204" pitchFamily="50" charset="-128"/>
                <a:ea typeface="メイリオ" panose="020B0604030504040204" pitchFamily="50" charset="-128"/>
              </a:rPr>
              <a:t>倍</a:t>
            </a:r>
            <a:r>
              <a:rPr lang="ja-JP" altLang="en-US" sz="1200" dirty="0">
                <a:latin typeface="メイリオ" panose="020B0604030504040204" pitchFamily="50" charset="-128"/>
                <a:ea typeface="メイリオ" panose="020B0604030504040204" pitchFamily="50" charset="-128"/>
              </a:rPr>
              <a:t>以下である</a:t>
            </a:r>
            <a:r>
              <a:rPr lang="ja-JP" altLang="en-US" sz="1200" dirty="0" smtClean="0">
                <a:latin typeface="メイリオ" panose="020B0604030504040204" pitchFamily="50" charset="-128"/>
                <a:ea typeface="メイリオ" panose="020B0604030504040204" pitchFamily="50" charset="-128"/>
              </a:rPr>
              <a:t>こと</a:t>
            </a:r>
            <a:endParaRPr lang="ja-JP" altLang="en-US"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（２）</a:t>
            </a:r>
            <a:r>
              <a:rPr lang="ja-JP" altLang="en-US" sz="1200" u="sng" dirty="0" smtClean="0">
                <a:latin typeface="メイリオ" panose="020B0604030504040204" pitchFamily="50" charset="-128"/>
                <a:ea typeface="メイリオ" panose="020B0604030504040204" pitchFamily="50" charset="-128"/>
              </a:rPr>
              <a:t>世帯</a:t>
            </a:r>
            <a:r>
              <a:rPr lang="ja-JP" altLang="en-US" sz="1200" u="sng" dirty="0">
                <a:latin typeface="メイリオ" panose="020B0604030504040204" pitchFamily="50" charset="-128"/>
                <a:ea typeface="メイリオ" panose="020B0604030504040204" pitchFamily="50" charset="-128"/>
              </a:rPr>
              <a:t>の預貯金</a:t>
            </a:r>
            <a:r>
              <a:rPr lang="ja-JP" altLang="en-US" sz="1200" u="sng" dirty="0" smtClean="0">
                <a:latin typeface="メイリオ" panose="020B0604030504040204" pitchFamily="50" charset="-128"/>
                <a:ea typeface="メイリオ" panose="020B0604030504040204" pitchFamily="50" charset="-128"/>
              </a:rPr>
              <a:t>が</a:t>
            </a:r>
            <a:r>
              <a:rPr lang="ja-JP" altLang="en-US" sz="1200" u="sng" dirty="0">
                <a:latin typeface="メイリオ" panose="020B0604030504040204" pitchFamily="50" charset="-128"/>
                <a:ea typeface="メイリオ" panose="020B0604030504040204" pitchFamily="50" charset="-128"/>
              </a:rPr>
              <a:t>生活保護基準額の</a:t>
            </a:r>
            <a:r>
              <a:rPr lang="en-US" altLang="ja-JP" sz="1200" u="sng" dirty="0">
                <a:latin typeface="メイリオ" panose="020B0604030504040204" pitchFamily="50" charset="-128"/>
                <a:ea typeface="メイリオ" panose="020B0604030504040204" pitchFamily="50" charset="-128"/>
              </a:rPr>
              <a:t>1.1</a:t>
            </a:r>
            <a:r>
              <a:rPr lang="ja-JP" altLang="en-US" sz="1200" u="sng" dirty="0">
                <a:latin typeface="メイリオ" panose="020B0604030504040204" pitchFamily="50" charset="-128"/>
                <a:ea typeface="メイリオ" panose="020B0604030504040204" pitchFamily="50" charset="-128"/>
              </a:rPr>
              <a:t>倍</a:t>
            </a:r>
            <a:r>
              <a:rPr lang="ja-JP" altLang="en-US" sz="1200" dirty="0">
                <a:latin typeface="メイリオ" panose="020B0604030504040204" pitchFamily="50" charset="-128"/>
                <a:ea typeface="メイリオ" panose="020B0604030504040204" pitchFamily="50" charset="-128"/>
              </a:rPr>
              <a:t>の</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ヶ月分</a:t>
            </a:r>
            <a:r>
              <a:rPr lang="ja-JP" altLang="en-US" sz="1200" dirty="0" smtClean="0">
                <a:latin typeface="メイリオ" panose="020B0604030504040204" pitchFamily="50" charset="-128"/>
                <a:ea typeface="メイリオ" panose="020B0604030504040204" pitchFamily="50" charset="-128"/>
              </a:rPr>
              <a:t>に</a:t>
            </a:r>
            <a:r>
              <a:rPr lang="ja-JP" altLang="en-US" sz="1200" dirty="0">
                <a:latin typeface="メイリオ" panose="020B0604030504040204" pitchFamily="50" charset="-128"/>
                <a:ea typeface="メイリオ" panose="020B0604030504040204" pitchFamily="50" charset="-128"/>
              </a:rPr>
              <a:t>相当する額以下であること</a:t>
            </a:r>
          </a:p>
          <a:p>
            <a:r>
              <a:rPr lang="ja-JP" altLang="en-US" sz="1100" dirty="0" smtClean="0">
                <a:latin typeface="メイリオ" panose="020B0604030504040204" pitchFamily="50" charset="-128"/>
                <a:ea typeface="メイリオ" panose="020B0604030504040204" pitchFamily="50" charset="-128"/>
              </a:rPr>
              <a:t>　　</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国民健康保険制度においては、上記基準に加え、入院療養を受ける被保険者に対する療養の給付に係る一部負担金の減免であることが</a:t>
            </a:r>
            <a:r>
              <a:rPr lang="ja-JP" altLang="en-US" sz="1000" dirty="0" smtClean="0">
                <a:latin typeface="ＭＳ Ｐ明朝" panose="02020600040205080304" pitchFamily="18" charset="-128"/>
                <a:ea typeface="ＭＳ Ｐ明朝" panose="02020600040205080304" pitchFamily="18" charset="-128"/>
              </a:rPr>
              <a:t>必要。</a:t>
            </a:r>
            <a:endParaRPr lang="en-US" altLang="ja-JP" sz="1000" dirty="0" smtClean="0">
              <a:latin typeface="ＭＳ Ｐ明朝" panose="02020600040205080304" pitchFamily="18" charset="-128"/>
              <a:ea typeface="ＭＳ Ｐ明朝" panose="02020600040205080304" pitchFamily="18" charset="-128"/>
            </a:endParaRPr>
          </a:p>
          <a:p>
            <a:endParaRPr lang="en-US" altLang="ja-JP" sz="5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○「生活</a:t>
            </a:r>
            <a:r>
              <a:rPr lang="ja-JP" altLang="en-US" sz="1200" dirty="0">
                <a:latin typeface="メイリオ" panose="020B0604030504040204" pitchFamily="50" charset="-128"/>
                <a:ea typeface="メイリオ" panose="020B0604030504040204" pitchFamily="50" charset="-128"/>
              </a:rPr>
              <a:t>保護基準の見直しに伴い他制度に生じる影響について（通知</a:t>
            </a:r>
            <a:r>
              <a:rPr lang="ja-JP" altLang="en-US" sz="1200" dirty="0" smtClean="0">
                <a:latin typeface="メイリオ" panose="020B0604030504040204" pitchFamily="50" charset="-128"/>
                <a:ea typeface="メイリオ" panose="020B0604030504040204" pitchFamily="50" charset="-128"/>
              </a:rPr>
              <a:t>）」（</a:t>
            </a:r>
            <a:r>
              <a:rPr lang="zh-CN" altLang="en-US" sz="1200" dirty="0" smtClean="0">
                <a:latin typeface="メイリオ" panose="020B0604030504040204" pitchFamily="50" charset="-128"/>
                <a:ea typeface="メイリオ" panose="020B0604030504040204" pitchFamily="50" charset="-128"/>
              </a:rPr>
              <a:t>厚生労働省発社援</a:t>
            </a:r>
            <a:r>
              <a:rPr lang="en-US" altLang="ja-JP" sz="1200" dirty="0" smtClean="0">
                <a:latin typeface="メイリオ" panose="020B0604030504040204" pitchFamily="50" charset="-128"/>
                <a:ea typeface="メイリオ" panose="020B0604030504040204" pitchFamily="50" charset="-128"/>
              </a:rPr>
              <a:t>0619</a:t>
            </a:r>
            <a:r>
              <a:rPr lang="zh-CN" altLang="en-US" sz="1200" dirty="0" smtClean="0">
                <a:latin typeface="メイリオ" panose="020B0604030504040204" pitchFamily="50" charset="-128"/>
                <a:ea typeface="メイリオ" panose="020B0604030504040204" pitchFamily="50" charset="-128"/>
              </a:rPr>
              <a:t>第</a:t>
            </a:r>
            <a:r>
              <a:rPr lang="ja-JP" altLang="en-US" sz="1200" dirty="0" smtClean="0">
                <a:latin typeface="メイリオ" panose="020B0604030504040204" pitchFamily="50" charset="-128"/>
                <a:ea typeface="メイリオ" panose="020B0604030504040204" pitchFamily="50" charset="-128"/>
              </a:rPr>
              <a:t>３</a:t>
            </a:r>
            <a:r>
              <a:rPr lang="zh-CN" altLang="en-US" sz="1200" dirty="0" smtClean="0">
                <a:latin typeface="メイリオ" panose="020B0604030504040204" pitchFamily="50" charset="-128"/>
                <a:ea typeface="メイリオ" panose="020B0604030504040204" pitchFamily="50" charset="-128"/>
              </a:rPr>
              <a:t>号</a:t>
            </a:r>
            <a:r>
              <a:rPr lang="ja-JP" altLang="en-US" sz="1200" dirty="0" smtClean="0">
                <a:latin typeface="メイリオ" panose="020B0604030504040204" pitchFamily="50" charset="-128"/>
                <a:ea typeface="メイリオ" panose="020B0604030504040204" pitchFamily="50" charset="-128"/>
              </a:rPr>
              <a:t>厚生労働事務次官通知）におい</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て、平成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月</a:t>
            </a:r>
            <a:r>
              <a:rPr lang="ja-JP" altLang="en-US" sz="1200" dirty="0" smtClean="0">
                <a:latin typeface="メイリオ" panose="020B0604030504040204" pitchFamily="50" charset="-128"/>
                <a:ea typeface="メイリオ" panose="020B0604030504040204" pitchFamily="50" charset="-128"/>
              </a:rPr>
              <a:t>以降、生活</a:t>
            </a:r>
            <a:r>
              <a:rPr lang="ja-JP" altLang="en-US" sz="1200" dirty="0">
                <a:latin typeface="メイリオ" panose="020B0604030504040204" pitchFamily="50" charset="-128"/>
                <a:ea typeface="メイリオ" panose="020B0604030504040204" pitchFamily="50" charset="-128"/>
              </a:rPr>
              <a:t>保護基準額が減額となる場合に、それぞれの制度の趣旨や目的</a:t>
            </a:r>
            <a:r>
              <a:rPr lang="ja-JP" altLang="en-US" sz="1200" dirty="0" smtClean="0">
                <a:latin typeface="メイリオ" panose="020B0604030504040204" pitchFamily="50" charset="-128"/>
                <a:ea typeface="メイリオ" panose="020B0604030504040204" pitchFamily="50" charset="-128"/>
              </a:rPr>
              <a:t>、実態を</a:t>
            </a:r>
            <a:r>
              <a:rPr lang="ja-JP" altLang="en-US" sz="1200" dirty="0">
                <a:latin typeface="メイリオ" panose="020B0604030504040204" pitchFamily="50" charset="-128"/>
                <a:ea typeface="メイリオ" panose="020B0604030504040204" pitchFamily="50" charset="-128"/>
              </a:rPr>
              <a:t>十分考慮</a:t>
            </a:r>
            <a:r>
              <a:rPr lang="ja-JP" altLang="en-US" sz="1200" dirty="0" smtClean="0">
                <a:latin typeface="メイリオ" panose="020B0604030504040204" pitchFamily="50" charset="-128"/>
                <a:ea typeface="メイリオ" panose="020B0604030504040204" pitchFamily="50" charset="-128"/>
              </a:rPr>
              <a:t>しながら</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できる限り、　　</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その</a:t>
            </a:r>
            <a:r>
              <a:rPr lang="ja-JP" altLang="en-US" sz="1200" dirty="0">
                <a:latin typeface="メイリオ" panose="020B0604030504040204" pitchFamily="50" charset="-128"/>
                <a:ea typeface="メイリオ" panose="020B0604030504040204" pitchFamily="50" charset="-128"/>
              </a:rPr>
              <a:t>影響が及ばないよう対応</a:t>
            </a:r>
            <a:r>
              <a:rPr lang="ja-JP" altLang="en-US" sz="1200" dirty="0" smtClean="0">
                <a:latin typeface="メイリオ" panose="020B0604030504040204" pitchFamily="50" charset="-128"/>
                <a:ea typeface="メイリオ" panose="020B0604030504040204" pitchFamily="50" charset="-128"/>
              </a:rPr>
              <a:t>することとして</a:t>
            </a:r>
            <a:r>
              <a:rPr lang="ja-JP" altLang="en-US" sz="1200" dirty="0">
                <a:latin typeface="メイリオ" panose="020B0604030504040204" pitchFamily="50" charset="-128"/>
                <a:ea typeface="メイリオ" panose="020B0604030504040204" pitchFamily="50" charset="-128"/>
              </a:rPr>
              <a:t>おり、「「生活保護基準の見直しに伴い他制度に生じる影響について」に係る情報提供に</a:t>
            </a:r>
            <a:r>
              <a:rPr lang="ja-JP" altLang="en-US" sz="1200" dirty="0" err="1" smtClean="0">
                <a:latin typeface="メイリオ" panose="020B0604030504040204" pitchFamily="50" charset="-128"/>
                <a:ea typeface="メイリオ" panose="020B0604030504040204" pitchFamily="50" charset="-128"/>
              </a:rPr>
              <a:t>つ</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いて</a:t>
            </a:r>
            <a:r>
              <a:rPr lang="ja-JP" altLang="en-US" sz="1200" dirty="0">
                <a:latin typeface="メイリオ" panose="020B0604030504040204" pitchFamily="50" charset="-128"/>
                <a:ea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年７月</a:t>
            </a:r>
            <a:r>
              <a:rPr lang="en-US" altLang="ja-JP" sz="1200" dirty="0">
                <a:latin typeface="メイリオ" panose="020B0604030504040204" pitchFamily="50" charset="-128"/>
                <a:ea typeface="メイリオ" panose="020B0604030504040204" pitchFamily="50" charset="-128"/>
              </a:rPr>
              <a:t>11</a:t>
            </a:r>
            <a:r>
              <a:rPr lang="ja-JP" altLang="en-US" sz="1200" dirty="0">
                <a:latin typeface="メイリオ" panose="020B0604030504040204" pitchFamily="50" charset="-128"/>
                <a:ea typeface="メイリオ" panose="020B0604030504040204" pitchFamily="50" charset="-128"/>
              </a:rPr>
              <a:t>日</a:t>
            </a:r>
            <a:r>
              <a:rPr lang="ja-JP" altLang="en-US" sz="1200" dirty="0" smtClean="0">
                <a:latin typeface="メイリオ" panose="020B0604030504040204" pitchFamily="50" charset="-128"/>
                <a:ea typeface="メイリオ" panose="020B0604030504040204" pitchFamily="50" charset="-128"/>
              </a:rPr>
              <a:t>厚生労働省</a:t>
            </a:r>
            <a:r>
              <a:rPr lang="ja-JP" altLang="en-US" sz="1200" dirty="0">
                <a:latin typeface="メイリオ" panose="020B0604030504040204" pitchFamily="50" charset="-128"/>
                <a:ea typeface="メイリオ" panose="020B0604030504040204" pitchFamily="50" charset="-128"/>
              </a:rPr>
              <a:t>保険局保険課・国民</a:t>
            </a:r>
            <a:r>
              <a:rPr lang="ja-JP" altLang="en-US" sz="1200" dirty="0" smtClean="0">
                <a:latin typeface="メイリオ" panose="020B0604030504040204" pitchFamily="50" charset="-128"/>
                <a:ea typeface="メイリオ" panose="020B0604030504040204" pitchFamily="50" charset="-128"/>
              </a:rPr>
              <a:t>健康保険課</a:t>
            </a:r>
            <a:r>
              <a:rPr lang="ja-JP" altLang="en-US" sz="1200" dirty="0">
                <a:latin typeface="メイリオ" panose="020B0604030504040204" pitchFamily="50" charset="-128"/>
                <a:ea typeface="メイリオ" panose="020B0604030504040204" pitchFamily="50" charset="-128"/>
              </a:rPr>
              <a:t>・高齢者</a:t>
            </a:r>
            <a:r>
              <a:rPr lang="ja-JP" altLang="en-US" sz="1200" dirty="0" smtClean="0">
                <a:latin typeface="メイリオ" panose="020B0604030504040204" pitchFamily="50" charset="-128"/>
                <a:ea typeface="メイリオ" panose="020B0604030504040204" pitchFamily="50" charset="-128"/>
              </a:rPr>
              <a:t>医療課事務連絡）に</a:t>
            </a:r>
            <a:r>
              <a:rPr lang="ja-JP" altLang="en-US" sz="1200" dirty="0">
                <a:latin typeface="メイリオ" panose="020B0604030504040204" pitchFamily="50" charset="-128"/>
                <a:ea typeface="メイリオ" panose="020B0604030504040204" pitchFamily="50" charset="-128"/>
              </a:rPr>
              <a:t>おいて</a:t>
            </a:r>
            <a:r>
              <a:rPr lang="ja-JP" altLang="en-US" sz="1200" dirty="0" smtClean="0">
                <a:latin typeface="メイリオ" panose="020B0604030504040204" pitchFamily="50" charset="-128"/>
                <a:ea typeface="メイリオ" panose="020B0604030504040204" pitchFamily="50" charset="-128"/>
              </a:rPr>
              <a:t>、「生活</a:t>
            </a:r>
            <a:r>
              <a:rPr lang="ja-JP" altLang="en-US" sz="1200" dirty="0">
                <a:latin typeface="メイリオ" panose="020B0604030504040204" pitchFamily="50" charset="-128"/>
                <a:ea typeface="メイリオ" panose="020B0604030504040204" pitchFamily="50" charset="-128"/>
              </a:rPr>
              <a:t>保護受給者への</a:t>
            </a:r>
            <a:r>
              <a:rPr lang="ja-JP" altLang="en-US" sz="1200" dirty="0" smtClean="0">
                <a:latin typeface="メイリオ" panose="020B0604030504040204" pitchFamily="50" charset="-128"/>
                <a:ea typeface="メイリオ" panose="020B0604030504040204" pitchFamily="50" charset="-128"/>
              </a:rPr>
              <a:t>影響</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の</a:t>
            </a:r>
            <a:r>
              <a:rPr lang="ja-JP" altLang="en-US" sz="1200" dirty="0">
                <a:latin typeface="メイリオ" panose="020B0604030504040204" pitchFamily="50" charset="-128"/>
                <a:ea typeface="メイリオ" panose="020B0604030504040204" pitchFamily="50" charset="-128"/>
              </a:rPr>
              <a:t>緩和のために</a:t>
            </a:r>
            <a:r>
              <a:rPr lang="ja-JP" altLang="en-US" sz="1200" dirty="0" smtClean="0">
                <a:latin typeface="メイリオ" panose="020B0604030504040204" pitchFamily="50" charset="-128"/>
                <a:ea typeface="メイリオ" panose="020B0604030504040204" pitchFamily="50" charset="-128"/>
              </a:rPr>
              <a:t>、一部</a:t>
            </a:r>
            <a:r>
              <a:rPr lang="ja-JP" altLang="en-US" sz="1200" dirty="0">
                <a:latin typeface="メイリオ" panose="020B0604030504040204" pitchFamily="50" charset="-128"/>
                <a:ea typeface="メイリオ" panose="020B0604030504040204" pitchFamily="50" charset="-128"/>
              </a:rPr>
              <a:t>負担金の減免措置の取扱いを</a:t>
            </a:r>
            <a:r>
              <a:rPr lang="ja-JP" altLang="en-US" sz="1200" dirty="0" smtClean="0">
                <a:latin typeface="メイリオ" panose="020B0604030504040204" pitchFamily="50" charset="-128"/>
                <a:ea typeface="メイリオ" panose="020B0604030504040204" pitchFamily="50" charset="-128"/>
              </a:rPr>
              <a:t>見直した</a:t>
            </a:r>
            <a:r>
              <a:rPr lang="ja-JP" altLang="en-US" sz="1200" dirty="0">
                <a:latin typeface="メイリオ" panose="020B0604030504040204" pitchFamily="50" charset="-128"/>
                <a:ea typeface="メイリオ" panose="020B0604030504040204" pitchFamily="50" charset="-128"/>
              </a:rPr>
              <a:t>ことによる</a:t>
            </a:r>
            <a:r>
              <a:rPr lang="ja-JP" altLang="en-US" sz="1200" dirty="0" smtClean="0">
                <a:latin typeface="メイリオ" panose="020B0604030504040204" pitchFamily="50" charset="-128"/>
                <a:ea typeface="メイリオ" panose="020B0604030504040204" pitchFamily="50" charset="-128"/>
              </a:rPr>
              <a:t>財政負担</a:t>
            </a:r>
            <a:r>
              <a:rPr lang="ja-JP" altLang="en-US" sz="1200" dirty="0">
                <a:latin typeface="メイリオ" panose="020B0604030504040204" pitchFamily="50" charset="-128"/>
                <a:ea typeface="メイリオ" panose="020B0604030504040204" pitchFamily="50" charset="-128"/>
              </a:rPr>
              <a:t>が生じた場合</a:t>
            </a:r>
            <a:r>
              <a:rPr lang="ja-JP" altLang="en-US" sz="1200" dirty="0" smtClean="0">
                <a:latin typeface="メイリオ" panose="020B0604030504040204" pitchFamily="50" charset="-128"/>
                <a:ea typeface="メイリオ" panose="020B0604030504040204" pitchFamily="50" charset="-128"/>
              </a:rPr>
              <a:t>には</a:t>
            </a:r>
            <a:r>
              <a:rPr lang="ja-JP" altLang="en-US" sz="1200" dirty="0">
                <a:latin typeface="メイリオ" panose="020B0604030504040204" pitchFamily="50" charset="-128"/>
                <a:ea typeface="メイリオ" panose="020B0604030504040204" pitchFamily="50" charset="-128"/>
              </a:rPr>
              <a:t>、財政支援を行う</a:t>
            </a:r>
            <a:r>
              <a:rPr lang="ja-JP" altLang="en-US" sz="1200" dirty="0" smtClean="0">
                <a:latin typeface="メイリオ" panose="020B0604030504040204" pitchFamily="50" charset="-128"/>
                <a:ea typeface="メイリオ" panose="020B0604030504040204" pitchFamily="50" charset="-128"/>
              </a:rPr>
              <a:t>予定」である旨を周</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a:t>
            </a:r>
            <a:r>
              <a:rPr lang="ja-JP" altLang="en-US" sz="1200" dirty="0" err="1" smtClean="0">
                <a:latin typeface="メイリオ" panose="020B0604030504040204" pitchFamily="50" charset="-128"/>
                <a:ea typeface="メイリオ" panose="020B0604030504040204" pitchFamily="50" charset="-128"/>
              </a:rPr>
              <a:t>知して</a:t>
            </a:r>
            <a:r>
              <a:rPr lang="ja-JP" altLang="en-US" sz="1200" dirty="0" smtClean="0">
                <a:latin typeface="メイリオ" panose="020B0604030504040204" pitchFamily="50" charset="-128"/>
                <a:ea typeface="メイリオ" panose="020B0604030504040204" pitchFamily="50" charset="-128"/>
              </a:rPr>
              <a:t>い</a:t>
            </a:r>
            <a:r>
              <a:rPr lang="ja-JP" altLang="en-US" sz="1200" dirty="0">
                <a:latin typeface="メイリオ" panose="020B0604030504040204" pitchFamily="50" charset="-128"/>
                <a:ea typeface="メイリオ" panose="020B0604030504040204" pitchFamily="50" charset="-128"/>
              </a:rPr>
              <a:t>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0" y="-27384"/>
            <a:ext cx="9906000" cy="404919"/>
          </a:xfrm>
          <a:prstGeom prst="rect">
            <a:avLst/>
          </a:prstGeom>
          <a:noFill/>
          <a:ln>
            <a:noFill/>
          </a:ln>
        </p:spPr>
        <p:txBody>
          <a:bodyPr wrap="square" rtlCol="0">
            <a:spAutoFit/>
          </a:bodyPr>
          <a:lstStyle/>
          <a:p>
            <a:pPr algn="ctr">
              <a:lnSpc>
                <a:spcPts val="2800"/>
              </a:lnSpc>
            </a:pPr>
            <a:r>
              <a:rPr lang="ja-JP" altLang="en-US" sz="2000" b="1" dirty="0">
                <a:latin typeface="ＭＳ ゴシック" panose="020B0609070205080204" pitchFamily="49" charset="-128"/>
                <a:ea typeface="ＭＳ ゴシック" panose="020B0609070205080204" pitchFamily="49" charset="-128"/>
              </a:rPr>
              <a:t>災害</a:t>
            </a:r>
            <a:r>
              <a:rPr lang="ja-JP" altLang="en-US" sz="2000" b="1" dirty="0" smtClean="0">
                <a:latin typeface="ＭＳ ゴシック" panose="020B0609070205080204" pitchFamily="49" charset="-128"/>
                <a:ea typeface="ＭＳ ゴシック" panose="020B0609070205080204" pitchFamily="49" charset="-128"/>
              </a:rPr>
              <a:t>等の</a:t>
            </a:r>
            <a:r>
              <a:rPr lang="ja-JP" altLang="en-US" sz="2000" b="1" dirty="0">
                <a:latin typeface="ＭＳ ゴシック" panose="020B0609070205080204" pitchFamily="49" charset="-128"/>
                <a:ea typeface="ＭＳ ゴシック" panose="020B0609070205080204" pitchFamily="49" charset="-128"/>
              </a:rPr>
              <a:t>場合の</a:t>
            </a:r>
            <a:r>
              <a:rPr lang="ja-JP" altLang="en-US" sz="2000" b="1" dirty="0" smtClean="0">
                <a:latin typeface="ＭＳ ゴシック" panose="020B0609070205080204" pitchFamily="49" charset="-128"/>
                <a:ea typeface="ＭＳ ゴシック" panose="020B0609070205080204" pitchFamily="49" charset="-128"/>
              </a:rPr>
              <a:t>自己負担</a:t>
            </a:r>
            <a:r>
              <a:rPr lang="ja-JP" altLang="en-US" sz="2000" b="1" dirty="0">
                <a:latin typeface="ＭＳ ゴシック" panose="020B0609070205080204" pitchFamily="49" charset="-128"/>
                <a:ea typeface="ＭＳ ゴシック" panose="020B0609070205080204" pitchFamily="49" charset="-128"/>
              </a:rPr>
              <a:t>額の</a:t>
            </a:r>
            <a:r>
              <a:rPr lang="ja-JP" altLang="en-US" sz="2000" b="1" dirty="0" smtClean="0">
                <a:latin typeface="ＭＳ ゴシック" panose="020B0609070205080204" pitchFamily="49" charset="-128"/>
                <a:ea typeface="ＭＳ ゴシック" panose="020B0609070205080204" pitchFamily="49" charset="-128"/>
              </a:rPr>
              <a:t>減免に係る基準の見直し</a:t>
            </a:r>
            <a:endParaRPr lang="ja-JP" altLang="en-US" sz="2000" b="1"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3349741" y="3343823"/>
            <a:ext cx="1260281" cy="338554"/>
          </a:xfrm>
          <a:prstGeom prst="rect">
            <a:avLst/>
          </a:prstGeom>
          <a:noFill/>
        </p:spPr>
        <p:txBody>
          <a:bodyPr wrap="none" rtlCol="0">
            <a:spAutoFit/>
          </a:bodyPr>
          <a:lstStyle/>
          <a:p>
            <a:r>
              <a:rPr lang="en-US" altLang="ja-JP" sz="1600" b="1" dirty="0" smtClean="0"/>
              <a:t>【H30.9</a:t>
            </a:r>
            <a:r>
              <a:rPr lang="ja-JP" altLang="en-US" sz="1600" b="1" dirty="0" smtClean="0"/>
              <a:t>まで</a:t>
            </a:r>
            <a:r>
              <a:rPr lang="en-US" altLang="ja-JP" sz="1600" b="1" dirty="0" smtClean="0"/>
              <a:t>】</a:t>
            </a:r>
            <a:endParaRPr kumimoji="1" lang="ja-JP" altLang="en-US" sz="1600" b="1" dirty="0"/>
          </a:p>
        </p:txBody>
      </p:sp>
      <p:sp>
        <p:nvSpPr>
          <p:cNvPr id="3" name="正方形/長方形 2"/>
          <p:cNvSpPr/>
          <p:nvPr/>
        </p:nvSpPr>
        <p:spPr>
          <a:xfrm>
            <a:off x="278362" y="4912992"/>
            <a:ext cx="360000" cy="1440000"/>
          </a:xfrm>
          <a:prstGeom prst="rect">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58" name="テキスト ボックス 57"/>
          <p:cNvSpPr txBox="1"/>
          <p:nvPr/>
        </p:nvSpPr>
        <p:spPr>
          <a:xfrm>
            <a:off x="256184" y="5120741"/>
            <a:ext cx="400110" cy="1197788"/>
          </a:xfrm>
          <a:prstGeom prst="rect">
            <a:avLst/>
          </a:prstGeom>
          <a:noFill/>
        </p:spPr>
        <p:txBody>
          <a:bodyPr vert="eaVert" wrap="square" rtlCol="0">
            <a:spAutoFit/>
          </a:bodyPr>
          <a:lstStyle/>
          <a:p>
            <a:r>
              <a:rPr lang="ja-JP" altLang="en-US" sz="1400" dirty="0" smtClean="0"/>
              <a:t>世帯の収入</a:t>
            </a:r>
            <a:endParaRPr kumimoji="1" lang="ja-JP" altLang="en-US" sz="1400" dirty="0"/>
          </a:p>
        </p:txBody>
      </p:sp>
      <p:sp>
        <p:nvSpPr>
          <p:cNvPr id="60" name="正方形/長方形 59"/>
          <p:cNvSpPr/>
          <p:nvPr/>
        </p:nvSpPr>
        <p:spPr>
          <a:xfrm>
            <a:off x="1054095" y="4693706"/>
            <a:ext cx="360000" cy="1656000"/>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61" name="テキスト ボックス 60"/>
          <p:cNvSpPr txBox="1"/>
          <p:nvPr/>
        </p:nvSpPr>
        <p:spPr>
          <a:xfrm>
            <a:off x="683863" y="3016715"/>
            <a:ext cx="1610494" cy="230832"/>
          </a:xfrm>
          <a:prstGeom prst="rect">
            <a:avLst/>
          </a:prstGeom>
          <a:noFill/>
        </p:spPr>
        <p:txBody>
          <a:bodyPr vert="horz" wrap="square" rtlCol="0">
            <a:spAutoFit/>
          </a:bodyPr>
          <a:lstStyle/>
          <a:p>
            <a:r>
              <a:rPr lang="ja-JP" altLang="en-US" sz="900" dirty="0" smtClean="0"/>
              <a:t>生活保護基準（</a:t>
            </a:r>
            <a:r>
              <a:rPr lang="en-US" altLang="ja-JP" sz="900" dirty="0" smtClean="0"/>
              <a:t>H30.9</a:t>
            </a:r>
            <a:r>
              <a:rPr lang="ja-JP" altLang="en-US" sz="900" dirty="0" smtClean="0"/>
              <a:t>まで）</a:t>
            </a:r>
            <a:endParaRPr lang="en-US" altLang="ja-JP" sz="900" dirty="0" smtClean="0"/>
          </a:p>
        </p:txBody>
      </p:sp>
      <p:cxnSp>
        <p:nvCxnSpPr>
          <p:cNvPr id="5" name="直線コネクタ 4"/>
          <p:cNvCxnSpPr/>
          <p:nvPr/>
        </p:nvCxnSpPr>
        <p:spPr>
          <a:xfrm>
            <a:off x="926434" y="5111742"/>
            <a:ext cx="612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1083180" y="4725067"/>
            <a:ext cx="302400" cy="338536"/>
          </a:xfrm>
          <a:prstGeom prst="rect">
            <a:avLst/>
          </a:prstGeom>
          <a:noFill/>
          <a:ln w="19050">
            <a:solidFill>
              <a:srgbClr val="0000FF"/>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62" name="テキスト ボックス 61"/>
          <p:cNvSpPr txBox="1"/>
          <p:nvPr/>
        </p:nvSpPr>
        <p:spPr>
          <a:xfrm>
            <a:off x="1035151" y="4753334"/>
            <a:ext cx="475464" cy="261610"/>
          </a:xfrm>
          <a:prstGeom prst="rect">
            <a:avLst/>
          </a:prstGeom>
          <a:noFill/>
        </p:spPr>
        <p:txBody>
          <a:bodyPr wrap="square" rtlCol="0">
            <a:spAutoFit/>
          </a:bodyPr>
          <a:lstStyle/>
          <a:p>
            <a:r>
              <a:rPr lang="en-US" altLang="ja-JP" sz="1050" dirty="0" smtClean="0"/>
              <a:t>10</a:t>
            </a:r>
            <a:r>
              <a:rPr lang="ja-JP" altLang="en-US" sz="1050" dirty="0" smtClean="0"/>
              <a:t>％</a:t>
            </a:r>
            <a:endParaRPr kumimoji="1" lang="ja-JP" altLang="en-US" sz="1050" dirty="0"/>
          </a:p>
        </p:txBody>
      </p:sp>
      <p:sp>
        <p:nvSpPr>
          <p:cNvPr id="63" name="テキスト ボックス 62"/>
          <p:cNvSpPr txBox="1"/>
          <p:nvPr/>
        </p:nvSpPr>
        <p:spPr>
          <a:xfrm>
            <a:off x="573968" y="5366779"/>
            <a:ext cx="505715" cy="400110"/>
          </a:xfrm>
          <a:prstGeom prst="rect">
            <a:avLst/>
          </a:prstGeom>
          <a:noFill/>
        </p:spPr>
        <p:txBody>
          <a:bodyPr vert="horz" wrap="square" rtlCol="0">
            <a:spAutoFit/>
          </a:bodyPr>
          <a:lstStyle/>
          <a:p>
            <a:pPr algn="ctr"/>
            <a:r>
              <a:rPr lang="ja-JP" altLang="en-US"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65" name="正方形/長方形 64"/>
          <p:cNvSpPr/>
          <p:nvPr/>
        </p:nvSpPr>
        <p:spPr>
          <a:xfrm>
            <a:off x="2078562" y="4685274"/>
            <a:ext cx="648000" cy="1656000"/>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66" name="テキスト ボックス 65"/>
          <p:cNvSpPr txBox="1"/>
          <p:nvPr/>
        </p:nvSpPr>
        <p:spPr>
          <a:xfrm>
            <a:off x="2196613" y="4947661"/>
            <a:ext cx="400110" cy="1197788"/>
          </a:xfrm>
          <a:prstGeom prst="rect">
            <a:avLst/>
          </a:prstGeom>
          <a:noFill/>
        </p:spPr>
        <p:txBody>
          <a:bodyPr vert="eaVert" wrap="square" rtlCol="0">
            <a:spAutoFit/>
          </a:bodyPr>
          <a:lstStyle/>
          <a:p>
            <a:r>
              <a:rPr lang="ja-JP" altLang="en-US" sz="1400" dirty="0" smtClean="0"/>
              <a:t>世帯の預貯金</a:t>
            </a:r>
            <a:endParaRPr kumimoji="1" lang="ja-JP" altLang="en-US" sz="1400" dirty="0"/>
          </a:p>
        </p:txBody>
      </p:sp>
      <p:sp>
        <p:nvSpPr>
          <p:cNvPr id="71" name="テキスト ボックス 70"/>
          <p:cNvSpPr txBox="1"/>
          <p:nvPr/>
        </p:nvSpPr>
        <p:spPr>
          <a:xfrm>
            <a:off x="2760514" y="5362028"/>
            <a:ext cx="505715" cy="400110"/>
          </a:xfrm>
          <a:prstGeom prst="rect">
            <a:avLst/>
          </a:prstGeom>
          <a:noFill/>
        </p:spPr>
        <p:txBody>
          <a:bodyPr vert="horz" wrap="square" rtlCol="0">
            <a:spAutoFit/>
          </a:bodyPr>
          <a:lstStyle/>
          <a:p>
            <a:pPr algn="ctr"/>
            <a:r>
              <a:rPr lang="ja-JP" altLang="en-US"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cxnSp>
        <p:nvCxnSpPr>
          <p:cNvPr id="80" name="直線コネクタ 79"/>
          <p:cNvCxnSpPr/>
          <p:nvPr/>
        </p:nvCxnSpPr>
        <p:spPr>
          <a:xfrm>
            <a:off x="224451" y="3147282"/>
            <a:ext cx="468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3218228" y="4693706"/>
            <a:ext cx="360000" cy="1656000"/>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83" name="正方形/長方形 82"/>
          <p:cNvSpPr/>
          <p:nvPr/>
        </p:nvSpPr>
        <p:spPr>
          <a:xfrm>
            <a:off x="3247313" y="4725067"/>
            <a:ext cx="302400" cy="338536"/>
          </a:xfrm>
          <a:prstGeom prst="rect">
            <a:avLst/>
          </a:prstGeom>
          <a:noFill/>
          <a:ln w="19050">
            <a:solidFill>
              <a:srgbClr val="0000FF"/>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84" name="テキスト ボックス 83"/>
          <p:cNvSpPr txBox="1"/>
          <p:nvPr/>
        </p:nvSpPr>
        <p:spPr>
          <a:xfrm>
            <a:off x="3199284" y="4753334"/>
            <a:ext cx="475464" cy="261610"/>
          </a:xfrm>
          <a:prstGeom prst="rect">
            <a:avLst/>
          </a:prstGeom>
          <a:noFill/>
        </p:spPr>
        <p:txBody>
          <a:bodyPr wrap="square" rtlCol="0">
            <a:spAutoFit/>
          </a:bodyPr>
          <a:lstStyle/>
          <a:p>
            <a:r>
              <a:rPr lang="en-US" altLang="ja-JP" sz="1050" dirty="0" smtClean="0"/>
              <a:t>10</a:t>
            </a:r>
            <a:r>
              <a:rPr lang="ja-JP" altLang="en-US" sz="1050" dirty="0" smtClean="0"/>
              <a:t>％</a:t>
            </a:r>
            <a:endParaRPr kumimoji="1" lang="ja-JP" altLang="en-US" sz="1050" dirty="0"/>
          </a:p>
        </p:txBody>
      </p:sp>
      <p:sp>
        <p:nvSpPr>
          <p:cNvPr id="88" name="正方形/長方形 87"/>
          <p:cNvSpPr/>
          <p:nvPr/>
        </p:nvSpPr>
        <p:spPr>
          <a:xfrm>
            <a:off x="3636394" y="4685274"/>
            <a:ext cx="360000" cy="1656000"/>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89" name="正方形/長方形 88"/>
          <p:cNvSpPr/>
          <p:nvPr/>
        </p:nvSpPr>
        <p:spPr>
          <a:xfrm>
            <a:off x="3665479" y="4716634"/>
            <a:ext cx="302400" cy="346969"/>
          </a:xfrm>
          <a:prstGeom prst="rect">
            <a:avLst/>
          </a:prstGeom>
          <a:noFill/>
          <a:ln w="19050">
            <a:solidFill>
              <a:srgbClr val="0000FF"/>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90" name="テキスト ボックス 89"/>
          <p:cNvSpPr txBox="1"/>
          <p:nvPr/>
        </p:nvSpPr>
        <p:spPr>
          <a:xfrm>
            <a:off x="3617450" y="4744902"/>
            <a:ext cx="475464" cy="261610"/>
          </a:xfrm>
          <a:prstGeom prst="rect">
            <a:avLst/>
          </a:prstGeom>
          <a:noFill/>
        </p:spPr>
        <p:txBody>
          <a:bodyPr wrap="square" rtlCol="0">
            <a:spAutoFit/>
          </a:bodyPr>
          <a:lstStyle/>
          <a:p>
            <a:r>
              <a:rPr lang="en-US" altLang="ja-JP" sz="1050" dirty="0" smtClean="0"/>
              <a:t>10</a:t>
            </a:r>
            <a:r>
              <a:rPr lang="ja-JP" altLang="en-US" sz="1050" dirty="0" smtClean="0"/>
              <a:t>％</a:t>
            </a:r>
            <a:endParaRPr kumimoji="1" lang="ja-JP" altLang="en-US" sz="1050" dirty="0"/>
          </a:p>
        </p:txBody>
      </p:sp>
      <p:sp>
        <p:nvSpPr>
          <p:cNvPr id="91" name="正方形/長方形 90"/>
          <p:cNvSpPr/>
          <p:nvPr/>
        </p:nvSpPr>
        <p:spPr>
          <a:xfrm>
            <a:off x="4058193" y="4693706"/>
            <a:ext cx="360000" cy="1656000"/>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92" name="正方形/長方形 91"/>
          <p:cNvSpPr/>
          <p:nvPr/>
        </p:nvSpPr>
        <p:spPr>
          <a:xfrm>
            <a:off x="4087278" y="4725066"/>
            <a:ext cx="302400" cy="340453"/>
          </a:xfrm>
          <a:prstGeom prst="rect">
            <a:avLst/>
          </a:prstGeom>
          <a:noFill/>
          <a:ln w="19050">
            <a:solidFill>
              <a:srgbClr val="0000FF"/>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93" name="テキスト ボックス 92"/>
          <p:cNvSpPr txBox="1"/>
          <p:nvPr/>
        </p:nvSpPr>
        <p:spPr>
          <a:xfrm>
            <a:off x="4039249" y="4753334"/>
            <a:ext cx="475464" cy="261610"/>
          </a:xfrm>
          <a:prstGeom prst="rect">
            <a:avLst/>
          </a:prstGeom>
          <a:noFill/>
        </p:spPr>
        <p:txBody>
          <a:bodyPr wrap="square" rtlCol="0">
            <a:spAutoFit/>
          </a:bodyPr>
          <a:lstStyle/>
          <a:p>
            <a:r>
              <a:rPr lang="en-US" altLang="ja-JP" sz="1050" dirty="0" smtClean="0"/>
              <a:t>10</a:t>
            </a:r>
            <a:r>
              <a:rPr lang="ja-JP" altLang="en-US" sz="1050" dirty="0" smtClean="0"/>
              <a:t>％</a:t>
            </a:r>
            <a:endParaRPr kumimoji="1" lang="ja-JP" altLang="en-US" sz="1050" dirty="0"/>
          </a:p>
        </p:txBody>
      </p:sp>
      <p:cxnSp>
        <p:nvCxnSpPr>
          <p:cNvPr id="82" name="直線コネクタ 81"/>
          <p:cNvCxnSpPr/>
          <p:nvPr/>
        </p:nvCxnSpPr>
        <p:spPr>
          <a:xfrm>
            <a:off x="3050834" y="5111742"/>
            <a:ext cx="1476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5018488" y="4930384"/>
            <a:ext cx="360000" cy="1440000"/>
          </a:xfrm>
          <a:prstGeom prst="rect">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95" name="テキスト ボックス 94"/>
          <p:cNvSpPr txBox="1"/>
          <p:nvPr/>
        </p:nvSpPr>
        <p:spPr>
          <a:xfrm>
            <a:off x="4996310" y="5138133"/>
            <a:ext cx="400110" cy="1197788"/>
          </a:xfrm>
          <a:prstGeom prst="rect">
            <a:avLst/>
          </a:prstGeom>
          <a:noFill/>
        </p:spPr>
        <p:txBody>
          <a:bodyPr vert="eaVert" wrap="square" rtlCol="0">
            <a:spAutoFit/>
          </a:bodyPr>
          <a:lstStyle/>
          <a:p>
            <a:r>
              <a:rPr lang="ja-JP" altLang="en-US" sz="1400" dirty="0" smtClean="0"/>
              <a:t>世帯の収入</a:t>
            </a:r>
            <a:endParaRPr kumimoji="1" lang="ja-JP" altLang="en-US" sz="1400" dirty="0"/>
          </a:p>
        </p:txBody>
      </p:sp>
      <p:sp>
        <p:nvSpPr>
          <p:cNvPr id="96" name="正方形/長方形 95"/>
          <p:cNvSpPr/>
          <p:nvPr/>
        </p:nvSpPr>
        <p:spPr>
          <a:xfrm>
            <a:off x="5794221" y="4980581"/>
            <a:ext cx="360000" cy="1386516"/>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cxnSp>
        <p:nvCxnSpPr>
          <p:cNvPr id="97" name="直線コネクタ 96"/>
          <p:cNvCxnSpPr/>
          <p:nvPr/>
        </p:nvCxnSpPr>
        <p:spPr>
          <a:xfrm>
            <a:off x="5701644" y="5363425"/>
            <a:ext cx="6120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2" name="テキスト ボックス 101"/>
          <p:cNvSpPr txBox="1"/>
          <p:nvPr/>
        </p:nvSpPr>
        <p:spPr>
          <a:xfrm>
            <a:off x="5314094" y="5384171"/>
            <a:ext cx="505715" cy="400110"/>
          </a:xfrm>
          <a:prstGeom prst="rect">
            <a:avLst/>
          </a:prstGeom>
          <a:noFill/>
        </p:spPr>
        <p:txBody>
          <a:bodyPr vert="horz" wrap="square" rtlCol="0">
            <a:spAutoFit/>
          </a:bodyPr>
          <a:lstStyle/>
          <a:p>
            <a:pPr algn="ctr"/>
            <a:r>
              <a:rPr lang="ja-JP" altLang="en-US"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105" name="正方形/長方形 104"/>
          <p:cNvSpPr/>
          <p:nvPr/>
        </p:nvSpPr>
        <p:spPr>
          <a:xfrm>
            <a:off x="6841024" y="4685274"/>
            <a:ext cx="648000" cy="167339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06" name="テキスト ボックス 105"/>
          <p:cNvSpPr txBox="1"/>
          <p:nvPr/>
        </p:nvSpPr>
        <p:spPr>
          <a:xfrm>
            <a:off x="6958938" y="4947661"/>
            <a:ext cx="400110" cy="1197788"/>
          </a:xfrm>
          <a:prstGeom prst="rect">
            <a:avLst/>
          </a:prstGeom>
          <a:noFill/>
        </p:spPr>
        <p:txBody>
          <a:bodyPr vert="eaVert" wrap="square" rtlCol="0">
            <a:spAutoFit/>
          </a:bodyPr>
          <a:lstStyle/>
          <a:p>
            <a:r>
              <a:rPr lang="ja-JP" altLang="en-US" sz="1400" dirty="0" smtClean="0"/>
              <a:t>世帯の預貯金</a:t>
            </a:r>
            <a:endParaRPr kumimoji="1" lang="ja-JP" altLang="en-US" sz="1400" dirty="0"/>
          </a:p>
        </p:txBody>
      </p:sp>
      <p:sp>
        <p:nvSpPr>
          <p:cNvPr id="107" name="テキスト ボックス 106"/>
          <p:cNvSpPr txBox="1"/>
          <p:nvPr/>
        </p:nvSpPr>
        <p:spPr>
          <a:xfrm>
            <a:off x="7522976" y="5379420"/>
            <a:ext cx="505715" cy="400110"/>
          </a:xfrm>
          <a:prstGeom prst="rect">
            <a:avLst/>
          </a:prstGeom>
          <a:noFill/>
        </p:spPr>
        <p:txBody>
          <a:bodyPr vert="horz" wrap="square" rtlCol="0">
            <a:spAutoFit/>
          </a:bodyPr>
          <a:lstStyle/>
          <a:p>
            <a:pPr algn="ctr"/>
            <a:r>
              <a:rPr lang="ja-JP" altLang="en-US"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cxnSp>
        <p:nvCxnSpPr>
          <p:cNvPr id="120" name="直線コネクタ 119"/>
          <p:cNvCxnSpPr/>
          <p:nvPr/>
        </p:nvCxnSpPr>
        <p:spPr>
          <a:xfrm>
            <a:off x="2448624" y="3139408"/>
            <a:ext cx="4680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5701644" y="5157192"/>
            <a:ext cx="612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8014152" y="4980581"/>
            <a:ext cx="360000" cy="1386516"/>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30" name="正方形/長方形 129"/>
          <p:cNvSpPr/>
          <p:nvPr/>
        </p:nvSpPr>
        <p:spPr>
          <a:xfrm>
            <a:off x="8443085" y="4980581"/>
            <a:ext cx="360000" cy="1386516"/>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31" name="正方形/長方形 130"/>
          <p:cNvSpPr/>
          <p:nvPr/>
        </p:nvSpPr>
        <p:spPr>
          <a:xfrm>
            <a:off x="8879037" y="4980581"/>
            <a:ext cx="360000" cy="1386516"/>
          </a:xfrm>
          <a:prstGeom prst="rect">
            <a:avLst/>
          </a:prstGeom>
          <a:solidFill>
            <a:schemeClr val="accent5">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cxnSp>
        <p:nvCxnSpPr>
          <p:cNvPr id="126" name="直線コネクタ 125"/>
          <p:cNvCxnSpPr/>
          <p:nvPr/>
        </p:nvCxnSpPr>
        <p:spPr>
          <a:xfrm>
            <a:off x="7921575" y="5363425"/>
            <a:ext cx="14040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7921575" y="5157192"/>
            <a:ext cx="14040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3" name="テキスト ボックス 132"/>
          <p:cNvSpPr txBox="1"/>
          <p:nvPr/>
        </p:nvSpPr>
        <p:spPr>
          <a:xfrm>
            <a:off x="5734505" y="5151595"/>
            <a:ext cx="460382" cy="215444"/>
          </a:xfrm>
          <a:prstGeom prst="rect">
            <a:avLst/>
          </a:prstGeom>
          <a:noFill/>
        </p:spPr>
        <p:txBody>
          <a:bodyPr wrap="none" rtlCol="0">
            <a:spAutoFit/>
          </a:bodyPr>
          <a:lstStyle/>
          <a:p>
            <a:pPr algn="ctr"/>
            <a:r>
              <a:rPr lang="ja-JP" altLang="en-US" sz="800" b="1" dirty="0" smtClean="0">
                <a:solidFill>
                  <a:srgbClr val="0000FF"/>
                </a:solidFill>
              </a:rPr>
              <a:t>▲５％</a:t>
            </a:r>
            <a:endParaRPr kumimoji="1" lang="ja-JP" altLang="en-US" sz="800" b="1" dirty="0">
              <a:solidFill>
                <a:srgbClr val="0000FF"/>
              </a:solidFill>
            </a:endParaRPr>
          </a:p>
        </p:txBody>
      </p:sp>
      <p:sp>
        <p:nvSpPr>
          <p:cNvPr id="134" name="テキスト ボックス 133"/>
          <p:cNvSpPr txBox="1"/>
          <p:nvPr/>
        </p:nvSpPr>
        <p:spPr>
          <a:xfrm>
            <a:off x="8357830" y="3332812"/>
            <a:ext cx="1396536" cy="338554"/>
          </a:xfrm>
          <a:prstGeom prst="rect">
            <a:avLst/>
          </a:prstGeom>
          <a:noFill/>
        </p:spPr>
        <p:txBody>
          <a:bodyPr wrap="none" rtlCol="0">
            <a:spAutoFit/>
          </a:bodyPr>
          <a:lstStyle/>
          <a:p>
            <a:r>
              <a:rPr lang="en-US" altLang="ja-JP" sz="1600" b="1" dirty="0" smtClean="0"/>
              <a:t>【H30.10</a:t>
            </a:r>
            <a:r>
              <a:rPr lang="ja-JP" altLang="en-US" sz="1600" b="1" dirty="0" smtClean="0"/>
              <a:t>以降</a:t>
            </a:r>
            <a:r>
              <a:rPr lang="en-US" altLang="ja-JP" sz="1600" b="1" dirty="0" smtClean="0"/>
              <a:t>】</a:t>
            </a:r>
            <a:endParaRPr kumimoji="1" lang="ja-JP" altLang="en-US" sz="1600" b="1" dirty="0"/>
          </a:p>
        </p:txBody>
      </p:sp>
      <p:sp>
        <p:nvSpPr>
          <p:cNvPr id="26" name="正方形/長方形 25"/>
          <p:cNvSpPr/>
          <p:nvPr/>
        </p:nvSpPr>
        <p:spPr>
          <a:xfrm>
            <a:off x="103443" y="3332812"/>
            <a:ext cx="4489517" cy="3408556"/>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35" name="正方形/長方形 134"/>
          <p:cNvSpPr/>
          <p:nvPr/>
        </p:nvSpPr>
        <p:spPr>
          <a:xfrm>
            <a:off x="4860703" y="3332812"/>
            <a:ext cx="4916833" cy="3408556"/>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38" name="正方形/長方形 137"/>
          <p:cNvSpPr/>
          <p:nvPr/>
        </p:nvSpPr>
        <p:spPr>
          <a:xfrm>
            <a:off x="5018489" y="3730553"/>
            <a:ext cx="4615031" cy="553998"/>
          </a:xfrm>
          <a:prstGeom prst="rect">
            <a:avLst/>
          </a:prstGeom>
        </p:spPr>
        <p:txBody>
          <a:bodyPr wrap="square">
            <a:spAutoFit/>
          </a:bodyPr>
          <a:lstStyle/>
          <a:p>
            <a:r>
              <a:rPr lang="ja-JP" altLang="en-US" sz="1000" dirty="0" smtClean="0">
                <a:latin typeface="ＭＳＰゴシック"/>
              </a:rPr>
              <a:t>従来と同じ基準額の</a:t>
            </a:r>
            <a:r>
              <a:rPr lang="en-US" altLang="ja-JP" sz="1000" dirty="0" smtClean="0">
                <a:latin typeface="ＭＳＰゴシック"/>
              </a:rPr>
              <a:t>1.1</a:t>
            </a:r>
            <a:r>
              <a:rPr lang="ja-JP" altLang="en-US" sz="1000" dirty="0" smtClean="0">
                <a:latin typeface="ＭＳＰゴシック"/>
              </a:rPr>
              <a:t>倍以下という基準のままでは、生活保護基準額の引き下げに伴い、一部負担金減免の対象外となるケースが生じるため、</a:t>
            </a:r>
            <a:r>
              <a:rPr lang="ja-JP" altLang="en-US" sz="1000" u="sng" dirty="0" smtClean="0">
                <a:solidFill>
                  <a:srgbClr val="FF0000"/>
                </a:solidFill>
                <a:latin typeface="ＭＳＰゴシック"/>
              </a:rPr>
              <a:t>引き続き一部</a:t>
            </a:r>
            <a:r>
              <a:rPr lang="ja-JP" altLang="en-US" sz="1000" u="sng" dirty="0">
                <a:solidFill>
                  <a:srgbClr val="FF0000"/>
                </a:solidFill>
                <a:latin typeface="ＭＳＰゴシック"/>
              </a:rPr>
              <a:t>負担金減免の</a:t>
            </a:r>
            <a:r>
              <a:rPr lang="ja-JP" altLang="en-US" sz="1000" u="sng" dirty="0" smtClean="0">
                <a:solidFill>
                  <a:srgbClr val="FF0000"/>
                </a:solidFill>
                <a:latin typeface="ＭＳＰゴシック"/>
              </a:rPr>
              <a:t>対象となるよう、減免基準を引き上げるとともに、必要な財政支援を行う</a:t>
            </a:r>
            <a:r>
              <a:rPr lang="ja-JP" altLang="en-US" sz="1000" dirty="0" smtClean="0">
                <a:latin typeface="ＭＳＰゴシック"/>
              </a:rPr>
              <a:t>。</a:t>
            </a:r>
            <a:endParaRPr lang="en-US" altLang="ja-JP" sz="1000" dirty="0" smtClean="0">
              <a:latin typeface="ＭＳＰゴシック"/>
            </a:endParaRPr>
          </a:p>
        </p:txBody>
      </p:sp>
      <p:sp>
        <p:nvSpPr>
          <p:cNvPr id="147" name="右矢印 146"/>
          <p:cNvSpPr/>
          <p:nvPr/>
        </p:nvSpPr>
        <p:spPr>
          <a:xfrm>
            <a:off x="4646472" y="4782505"/>
            <a:ext cx="156264" cy="783371"/>
          </a:xfrm>
          <a:prstGeom prst="right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テキスト ボックス 149"/>
          <p:cNvSpPr txBox="1"/>
          <p:nvPr/>
        </p:nvSpPr>
        <p:spPr>
          <a:xfrm>
            <a:off x="2871508" y="3023992"/>
            <a:ext cx="1692240" cy="230832"/>
          </a:xfrm>
          <a:prstGeom prst="rect">
            <a:avLst/>
          </a:prstGeom>
          <a:noFill/>
        </p:spPr>
        <p:txBody>
          <a:bodyPr vert="horz" wrap="square" rtlCol="0">
            <a:spAutoFit/>
          </a:bodyPr>
          <a:lstStyle/>
          <a:p>
            <a:r>
              <a:rPr lang="ja-JP" altLang="en-US" sz="900" dirty="0" smtClean="0"/>
              <a:t>生活</a:t>
            </a:r>
            <a:r>
              <a:rPr lang="ja-JP" altLang="en-US" sz="900" dirty="0"/>
              <a:t>保護基準</a:t>
            </a:r>
            <a:r>
              <a:rPr lang="ja-JP" altLang="en-US" sz="900" dirty="0" smtClean="0"/>
              <a:t>（</a:t>
            </a:r>
            <a:r>
              <a:rPr lang="en-US" altLang="ja-JP" sz="900" dirty="0" smtClean="0"/>
              <a:t>H30.10</a:t>
            </a:r>
            <a:r>
              <a:rPr lang="ja-JP" altLang="en-US" sz="900" dirty="0" smtClean="0"/>
              <a:t>以降）</a:t>
            </a:r>
            <a:endParaRPr lang="en-US" altLang="ja-JP" sz="900" dirty="0"/>
          </a:p>
        </p:txBody>
      </p:sp>
      <p:sp>
        <p:nvSpPr>
          <p:cNvPr id="70" name="大かっこ 69"/>
          <p:cNvSpPr/>
          <p:nvPr/>
        </p:nvSpPr>
        <p:spPr>
          <a:xfrm>
            <a:off x="7784365" y="5931378"/>
            <a:ext cx="1697821" cy="344842"/>
          </a:xfrm>
          <a:prstGeom prst="bracketPair">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900" dirty="0">
                <a:latin typeface="ＭＳＰゴシック"/>
              </a:rPr>
              <a:t>新たな生活保護基準額の</a:t>
            </a:r>
            <a:endParaRPr lang="en-US" altLang="ja-JP" sz="900" dirty="0">
              <a:latin typeface="ＭＳＰゴシック"/>
            </a:endParaRPr>
          </a:p>
          <a:p>
            <a:pPr algn="ctr"/>
            <a:r>
              <a:rPr lang="en-US" altLang="ja-JP" sz="900" dirty="0">
                <a:latin typeface="ＭＳＰゴシック"/>
              </a:rPr>
              <a:t>1.1</a:t>
            </a:r>
            <a:r>
              <a:rPr lang="ja-JP" altLang="en-US" sz="900" dirty="0">
                <a:latin typeface="ＭＳＰゴシック"/>
              </a:rPr>
              <a:t>倍の</a:t>
            </a:r>
            <a:r>
              <a:rPr lang="en-US" altLang="ja-JP" sz="900" dirty="0">
                <a:latin typeface="ＭＳＰゴシック"/>
              </a:rPr>
              <a:t>3</a:t>
            </a:r>
            <a:r>
              <a:rPr lang="ja-JP" altLang="en-US" sz="900" dirty="0">
                <a:latin typeface="ＭＳＰゴシック"/>
              </a:rPr>
              <a:t>ヶ</a:t>
            </a:r>
            <a:r>
              <a:rPr lang="ja-JP" altLang="en-US" sz="900" dirty="0" smtClean="0">
                <a:latin typeface="ＭＳＰゴシック"/>
              </a:rPr>
              <a:t>月分</a:t>
            </a:r>
            <a:endParaRPr lang="ja-JP" altLang="en-US" sz="900" dirty="0"/>
          </a:p>
        </p:txBody>
      </p:sp>
      <p:sp>
        <p:nvSpPr>
          <p:cNvPr id="4" name="正方形/長方形 3"/>
          <p:cNvSpPr/>
          <p:nvPr/>
        </p:nvSpPr>
        <p:spPr>
          <a:xfrm>
            <a:off x="5794221" y="4691453"/>
            <a:ext cx="360000" cy="259287"/>
          </a:xfrm>
          <a:prstGeom prst="rect">
            <a:avLst/>
          </a:prstGeom>
          <a:pattFill prst="ltUpDiag">
            <a:fgClr>
              <a:srgbClr val="FF0000"/>
            </a:fgClr>
            <a:bgClr>
              <a:schemeClr val="bg1"/>
            </a:bgClr>
          </a:pattFill>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22" name="テキスト ボックス 121"/>
          <p:cNvSpPr txBox="1"/>
          <p:nvPr/>
        </p:nvSpPr>
        <p:spPr>
          <a:xfrm flipH="1">
            <a:off x="8339923" y="5146584"/>
            <a:ext cx="574313" cy="215444"/>
          </a:xfrm>
          <a:prstGeom prst="rect">
            <a:avLst/>
          </a:prstGeom>
          <a:noFill/>
        </p:spPr>
        <p:txBody>
          <a:bodyPr wrap="square" rtlCol="0">
            <a:spAutoFit/>
          </a:bodyPr>
          <a:lstStyle/>
          <a:p>
            <a:pPr algn="ctr"/>
            <a:r>
              <a:rPr lang="ja-JP" altLang="en-US" sz="800" b="1" dirty="0" smtClean="0">
                <a:solidFill>
                  <a:srgbClr val="0000FF"/>
                </a:solidFill>
              </a:rPr>
              <a:t>▲５％</a:t>
            </a:r>
            <a:endParaRPr kumimoji="1" lang="ja-JP" altLang="en-US" sz="800" b="1" dirty="0">
              <a:solidFill>
                <a:srgbClr val="0000FF"/>
              </a:solidFill>
            </a:endParaRPr>
          </a:p>
        </p:txBody>
      </p:sp>
      <p:sp>
        <p:nvSpPr>
          <p:cNvPr id="72" name="テキスト ボックス 71"/>
          <p:cNvSpPr txBox="1"/>
          <p:nvPr/>
        </p:nvSpPr>
        <p:spPr>
          <a:xfrm flipH="1">
            <a:off x="8710605" y="5150874"/>
            <a:ext cx="715328" cy="216210"/>
          </a:xfrm>
          <a:prstGeom prst="rect">
            <a:avLst/>
          </a:prstGeom>
          <a:noFill/>
        </p:spPr>
        <p:txBody>
          <a:bodyPr wrap="square" rtlCol="0">
            <a:spAutoFit/>
          </a:bodyPr>
          <a:lstStyle/>
          <a:p>
            <a:pPr algn="ctr"/>
            <a:r>
              <a:rPr lang="ja-JP" altLang="en-US" sz="800" b="1" dirty="0" smtClean="0">
                <a:solidFill>
                  <a:srgbClr val="0000FF"/>
                </a:solidFill>
              </a:rPr>
              <a:t>▲５％</a:t>
            </a:r>
            <a:endParaRPr kumimoji="1" lang="ja-JP" altLang="en-US" sz="800" b="1" dirty="0">
              <a:solidFill>
                <a:srgbClr val="0000FF"/>
              </a:solidFill>
            </a:endParaRPr>
          </a:p>
        </p:txBody>
      </p:sp>
      <p:sp>
        <p:nvSpPr>
          <p:cNvPr id="73" name="テキスト ボックス 72"/>
          <p:cNvSpPr txBox="1"/>
          <p:nvPr/>
        </p:nvSpPr>
        <p:spPr>
          <a:xfrm flipH="1">
            <a:off x="7892589" y="5150901"/>
            <a:ext cx="601003" cy="215444"/>
          </a:xfrm>
          <a:prstGeom prst="rect">
            <a:avLst/>
          </a:prstGeom>
          <a:noFill/>
        </p:spPr>
        <p:txBody>
          <a:bodyPr wrap="square" rtlCol="0">
            <a:spAutoFit/>
          </a:bodyPr>
          <a:lstStyle/>
          <a:p>
            <a:pPr algn="ctr"/>
            <a:r>
              <a:rPr lang="ja-JP" altLang="en-US" sz="800" b="1" dirty="0" smtClean="0">
                <a:solidFill>
                  <a:srgbClr val="0000FF"/>
                </a:solidFill>
              </a:rPr>
              <a:t>▲５％</a:t>
            </a:r>
            <a:endParaRPr kumimoji="1" lang="ja-JP" altLang="en-US" sz="800" b="1" dirty="0">
              <a:solidFill>
                <a:srgbClr val="0000FF"/>
              </a:solidFill>
            </a:endParaRPr>
          </a:p>
        </p:txBody>
      </p:sp>
      <p:sp>
        <p:nvSpPr>
          <p:cNvPr id="74" name="大かっこ 73"/>
          <p:cNvSpPr/>
          <p:nvPr/>
        </p:nvSpPr>
        <p:spPr>
          <a:xfrm>
            <a:off x="5487071" y="5933754"/>
            <a:ext cx="1048168" cy="344842"/>
          </a:xfrm>
          <a:prstGeom prst="bracketPair">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900" dirty="0">
                <a:latin typeface="ＭＳＰゴシック"/>
              </a:rPr>
              <a:t>新たな生活保護</a:t>
            </a:r>
            <a:endParaRPr lang="en-US" altLang="ja-JP" sz="900" dirty="0">
              <a:latin typeface="ＭＳＰゴシック"/>
            </a:endParaRPr>
          </a:p>
          <a:p>
            <a:pPr algn="ctr"/>
            <a:r>
              <a:rPr lang="ja-JP" altLang="en-US" sz="900" dirty="0">
                <a:latin typeface="ＭＳＰゴシック"/>
              </a:rPr>
              <a:t>基準額の</a:t>
            </a:r>
            <a:r>
              <a:rPr lang="en-US" altLang="ja-JP" sz="900" dirty="0">
                <a:latin typeface="ＭＳＰゴシック"/>
              </a:rPr>
              <a:t>1.1</a:t>
            </a:r>
            <a:r>
              <a:rPr lang="ja-JP" altLang="en-US" sz="900" dirty="0">
                <a:latin typeface="ＭＳＰゴシック"/>
              </a:rPr>
              <a:t>倍</a:t>
            </a:r>
            <a:endParaRPr lang="ja-JP" altLang="en-US" sz="900" dirty="0"/>
          </a:p>
        </p:txBody>
      </p:sp>
      <p:sp>
        <p:nvSpPr>
          <p:cNvPr id="75" name="正方形/長方形 74"/>
          <p:cNvSpPr/>
          <p:nvPr/>
        </p:nvSpPr>
        <p:spPr>
          <a:xfrm>
            <a:off x="8013091" y="4695361"/>
            <a:ext cx="360000" cy="259287"/>
          </a:xfrm>
          <a:prstGeom prst="rect">
            <a:avLst/>
          </a:prstGeom>
          <a:pattFill prst="ltUpDiag">
            <a:fgClr>
              <a:srgbClr val="FF0000"/>
            </a:fgClr>
            <a:bgClr>
              <a:schemeClr val="bg1"/>
            </a:bgClr>
          </a:pattFill>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76" name="正方形/長方形 75"/>
          <p:cNvSpPr/>
          <p:nvPr/>
        </p:nvSpPr>
        <p:spPr>
          <a:xfrm>
            <a:off x="8443085" y="4696209"/>
            <a:ext cx="360000" cy="259287"/>
          </a:xfrm>
          <a:prstGeom prst="rect">
            <a:avLst/>
          </a:prstGeom>
          <a:pattFill prst="ltUpDiag">
            <a:fgClr>
              <a:srgbClr val="FF0000"/>
            </a:fgClr>
            <a:bgClr>
              <a:schemeClr val="bg1"/>
            </a:bgClr>
          </a:pattFill>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77" name="正方形/長方形 76"/>
          <p:cNvSpPr/>
          <p:nvPr/>
        </p:nvSpPr>
        <p:spPr>
          <a:xfrm>
            <a:off x="8879037" y="4692605"/>
            <a:ext cx="360000" cy="259287"/>
          </a:xfrm>
          <a:prstGeom prst="rect">
            <a:avLst/>
          </a:prstGeom>
          <a:pattFill prst="ltUpDiag">
            <a:fgClr>
              <a:srgbClr val="FF0000"/>
            </a:fgClr>
            <a:bgClr>
              <a:schemeClr val="bg1"/>
            </a:bgClr>
          </a:pattFill>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1" name="四角形吹き出し 10"/>
          <p:cNvSpPr/>
          <p:nvPr/>
        </p:nvSpPr>
        <p:spPr>
          <a:xfrm>
            <a:off x="4996310" y="3682378"/>
            <a:ext cx="4637210" cy="628626"/>
          </a:xfrm>
          <a:prstGeom prst="wedgeRectCallout">
            <a:avLst>
              <a:gd name="adj1" fmla="val -19822"/>
              <a:gd name="adj2" fmla="val 48364"/>
            </a:avLst>
          </a:prstGeom>
          <a:noFill/>
          <a:ln w="12700">
            <a:solidFill>
              <a:srgbClr val="FF0000"/>
            </a:solidFill>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20" name="上矢印 19"/>
          <p:cNvSpPr/>
          <p:nvPr/>
        </p:nvSpPr>
        <p:spPr>
          <a:xfrm>
            <a:off x="6214507" y="4648889"/>
            <a:ext cx="163266" cy="302619"/>
          </a:xfrm>
          <a:prstGeom prst="upArrow">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86" name="上矢印 85"/>
          <p:cNvSpPr/>
          <p:nvPr/>
        </p:nvSpPr>
        <p:spPr>
          <a:xfrm>
            <a:off x="9295919" y="4639130"/>
            <a:ext cx="163266" cy="302619"/>
          </a:xfrm>
          <a:prstGeom prst="upArrow">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87" name="正方形/長方形 86"/>
          <p:cNvSpPr/>
          <p:nvPr/>
        </p:nvSpPr>
        <p:spPr>
          <a:xfrm>
            <a:off x="6300072" y="4380712"/>
            <a:ext cx="430887" cy="502702"/>
          </a:xfrm>
          <a:prstGeom prst="rect">
            <a:avLst/>
          </a:prstGeom>
        </p:spPr>
        <p:txBody>
          <a:bodyPr vert="eaVert" wrap="none">
            <a:spAutoFit/>
          </a:bodyPr>
          <a:lstStyle/>
          <a:p>
            <a:pPr algn="ctr"/>
            <a:r>
              <a:rPr lang="ja-JP" altLang="en-US" sz="800" dirty="0" smtClean="0"/>
              <a:t>減免基準</a:t>
            </a:r>
            <a:endParaRPr lang="en-US" altLang="ja-JP" sz="800" dirty="0" smtClean="0"/>
          </a:p>
          <a:p>
            <a:pPr algn="ctr"/>
            <a:r>
              <a:rPr lang="ja-JP" altLang="en-US" sz="800" dirty="0" smtClean="0"/>
              <a:t>引き上げ</a:t>
            </a:r>
            <a:endParaRPr lang="ja-JP" altLang="en-US" sz="800" dirty="0"/>
          </a:p>
        </p:txBody>
      </p:sp>
      <p:sp>
        <p:nvSpPr>
          <p:cNvPr id="99" name="正方形/長方形 98"/>
          <p:cNvSpPr/>
          <p:nvPr/>
        </p:nvSpPr>
        <p:spPr>
          <a:xfrm>
            <a:off x="9346649" y="4380712"/>
            <a:ext cx="430887" cy="502702"/>
          </a:xfrm>
          <a:prstGeom prst="rect">
            <a:avLst/>
          </a:prstGeom>
        </p:spPr>
        <p:txBody>
          <a:bodyPr vert="eaVert" wrap="none">
            <a:spAutoFit/>
          </a:bodyPr>
          <a:lstStyle/>
          <a:p>
            <a:pPr algn="ctr"/>
            <a:r>
              <a:rPr lang="ja-JP" altLang="en-US" sz="800" dirty="0" smtClean="0"/>
              <a:t>減免基準</a:t>
            </a:r>
            <a:endParaRPr lang="en-US" altLang="ja-JP" sz="800" dirty="0" smtClean="0"/>
          </a:p>
          <a:p>
            <a:pPr algn="ctr"/>
            <a:r>
              <a:rPr lang="ja-JP" altLang="en-US" sz="800" dirty="0" smtClean="0"/>
              <a:t>引き上げ</a:t>
            </a:r>
            <a:endParaRPr lang="ja-JP" altLang="en-US" sz="800" dirty="0"/>
          </a:p>
        </p:txBody>
      </p:sp>
      <p:sp>
        <p:nvSpPr>
          <p:cNvPr id="100" name="上矢印 99"/>
          <p:cNvSpPr/>
          <p:nvPr/>
        </p:nvSpPr>
        <p:spPr>
          <a:xfrm rot="10800000">
            <a:off x="6219094" y="5138083"/>
            <a:ext cx="163266" cy="302619"/>
          </a:xfrm>
          <a:prstGeom prst="upArrow">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01" name="正方形/長方形 100"/>
          <p:cNvSpPr/>
          <p:nvPr/>
        </p:nvSpPr>
        <p:spPr>
          <a:xfrm>
            <a:off x="6300726" y="5092025"/>
            <a:ext cx="430887" cy="502702"/>
          </a:xfrm>
          <a:prstGeom prst="rect">
            <a:avLst/>
          </a:prstGeom>
        </p:spPr>
        <p:txBody>
          <a:bodyPr vert="eaVert" wrap="none">
            <a:spAutoFit/>
          </a:bodyPr>
          <a:lstStyle/>
          <a:p>
            <a:pPr algn="ctr"/>
            <a:r>
              <a:rPr lang="ja-JP" altLang="en-US" sz="800" dirty="0" smtClean="0"/>
              <a:t>生保基準</a:t>
            </a:r>
            <a:endParaRPr lang="en-US" altLang="ja-JP" sz="800" dirty="0" smtClean="0"/>
          </a:p>
          <a:p>
            <a:pPr algn="ctr"/>
            <a:r>
              <a:rPr lang="ja-JP" altLang="en-US" sz="800" dirty="0" smtClean="0"/>
              <a:t>引き下げ</a:t>
            </a:r>
            <a:endParaRPr lang="ja-JP" altLang="en-US" sz="800" dirty="0"/>
          </a:p>
        </p:txBody>
      </p:sp>
      <p:sp>
        <p:nvSpPr>
          <p:cNvPr id="103" name="上矢印 102"/>
          <p:cNvSpPr/>
          <p:nvPr/>
        </p:nvSpPr>
        <p:spPr>
          <a:xfrm rot="10800000">
            <a:off x="9297878" y="5149313"/>
            <a:ext cx="163266" cy="302619"/>
          </a:xfrm>
          <a:prstGeom prst="upArrow">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latin typeface="ＤＦ特太ゴシック体" pitchFamily="49" charset="-128"/>
              <a:ea typeface="ＤＦ特太ゴシック体" pitchFamily="49" charset="-128"/>
            </a:endParaRPr>
          </a:p>
        </p:txBody>
      </p:sp>
      <p:sp>
        <p:nvSpPr>
          <p:cNvPr id="108" name="正方形/長方形 107"/>
          <p:cNvSpPr/>
          <p:nvPr/>
        </p:nvSpPr>
        <p:spPr>
          <a:xfrm>
            <a:off x="9379510" y="5103255"/>
            <a:ext cx="430887" cy="502702"/>
          </a:xfrm>
          <a:prstGeom prst="rect">
            <a:avLst/>
          </a:prstGeom>
        </p:spPr>
        <p:txBody>
          <a:bodyPr vert="eaVert" wrap="none">
            <a:spAutoFit/>
          </a:bodyPr>
          <a:lstStyle/>
          <a:p>
            <a:pPr algn="ctr"/>
            <a:r>
              <a:rPr lang="ja-JP" altLang="en-US" sz="800" dirty="0" smtClean="0"/>
              <a:t>生保基準</a:t>
            </a:r>
            <a:endParaRPr lang="en-US" altLang="ja-JP" sz="800" dirty="0" smtClean="0"/>
          </a:p>
          <a:p>
            <a:pPr algn="ctr"/>
            <a:r>
              <a:rPr lang="ja-JP" altLang="en-US" sz="800" dirty="0" smtClean="0"/>
              <a:t>引き下げ</a:t>
            </a:r>
            <a:endParaRPr lang="ja-JP" altLang="en-US" sz="800" dirty="0"/>
          </a:p>
        </p:txBody>
      </p:sp>
      <p:sp>
        <p:nvSpPr>
          <p:cNvPr id="109" name="大かっこ 108"/>
          <p:cNvSpPr/>
          <p:nvPr/>
        </p:nvSpPr>
        <p:spPr>
          <a:xfrm>
            <a:off x="3032347" y="5913480"/>
            <a:ext cx="1500663" cy="344842"/>
          </a:xfrm>
          <a:prstGeom prst="bracketPair">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900" dirty="0" smtClean="0">
                <a:latin typeface="ＭＳＰゴシック"/>
              </a:rPr>
              <a:t>生活</a:t>
            </a:r>
            <a:r>
              <a:rPr lang="ja-JP" altLang="en-US" sz="900" dirty="0">
                <a:latin typeface="ＭＳＰゴシック"/>
              </a:rPr>
              <a:t>保護基準額の</a:t>
            </a:r>
            <a:endParaRPr lang="en-US" altLang="ja-JP" sz="900" dirty="0">
              <a:latin typeface="ＭＳＰゴシック"/>
            </a:endParaRPr>
          </a:p>
          <a:p>
            <a:pPr algn="ctr"/>
            <a:r>
              <a:rPr lang="en-US" altLang="ja-JP" sz="900" dirty="0">
                <a:latin typeface="ＭＳＰゴシック"/>
              </a:rPr>
              <a:t>1.1</a:t>
            </a:r>
            <a:r>
              <a:rPr lang="ja-JP" altLang="en-US" sz="900" dirty="0">
                <a:latin typeface="ＭＳＰゴシック"/>
              </a:rPr>
              <a:t>倍の</a:t>
            </a:r>
            <a:r>
              <a:rPr lang="en-US" altLang="ja-JP" sz="900" dirty="0">
                <a:latin typeface="ＭＳＰゴシック"/>
              </a:rPr>
              <a:t>3</a:t>
            </a:r>
            <a:r>
              <a:rPr lang="ja-JP" altLang="en-US" sz="900" dirty="0">
                <a:latin typeface="ＭＳＰゴシック"/>
              </a:rPr>
              <a:t>ヶ</a:t>
            </a:r>
            <a:r>
              <a:rPr lang="ja-JP" altLang="en-US" sz="900" dirty="0" smtClean="0">
                <a:latin typeface="ＭＳＰゴシック"/>
              </a:rPr>
              <a:t>月分</a:t>
            </a:r>
            <a:endParaRPr lang="ja-JP" altLang="en-US" sz="900" dirty="0"/>
          </a:p>
        </p:txBody>
      </p:sp>
      <p:sp>
        <p:nvSpPr>
          <p:cNvPr id="111" name="大かっこ 110"/>
          <p:cNvSpPr/>
          <p:nvPr/>
        </p:nvSpPr>
        <p:spPr>
          <a:xfrm>
            <a:off x="746421" y="5913480"/>
            <a:ext cx="1048168" cy="344842"/>
          </a:xfrm>
          <a:prstGeom prst="bracketPair">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900" dirty="0" smtClean="0">
                <a:latin typeface="ＭＳＰゴシック"/>
              </a:rPr>
              <a:t>生活</a:t>
            </a:r>
            <a:r>
              <a:rPr lang="ja-JP" altLang="en-US" sz="900" dirty="0">
                <a:latin typeface="ＭＳＰゴシック"/>
              </a:rPr>
              <a:t>保護</a:t>
            </a:r>
            <a:endParaRPr lang="en-US" altLang="ja-JP" sz="900" dirty="0">
              <a:latin typeface="ＭＳＰゴシック"/>
            </a:endParaRPr>
          </a:p>
          <a:p>
            <a:pPr algn="ctr"/>
            <a:r>
              <a:rPr lang="ja-JP" altLang="en-US" sz="900" dirty="0">
                <a:latin typeface="ＭＳＰゴシック"/>
              </a:rPr>
              <a:t>基準額の</a:t>
            </a:r>
            <a:r>
              <a:rPr lang="en-US" altLang="ja-JP" sz="900" dirty="0">
                <a:latin typeface="ＭＳＰゴシック"/>
              </a:rPr>
              <a:t>1.1</a:t>
            </a:r>
            <a:r>
              <a:rPr lang="ja-JP" altLang="en-US" sz="900" dirty="0">
                <a:latin typeface="ＭＳＰゴシック"/>
              </a:rPr>
              <a:t>倍</a:t>
            </a:r>
            <a:endParaRPr lang="ja-JP" altLang="en-US" sz="900" dirty="0"/>
          </a:p>
        </p:txBody>
      </p:sp>
      <p:sp>
        <p:nvSpPr>
          <p:cNvPr id="114" name="正方形/長方形 113"/>
          <p:cNvSpPr/>
          <p:nvPr/>
        </p:nvSpPr>
        <p:spPr>
          <a:xfrm>
            <a:off x="222486" y="3630097"/>
            <a:ext cx="4257854" cy="861774"/>
          </a:xfrm>
          <a:prstGeom prst="rect">
            <a:avLst/>
          </a:prstGeom>
        </p:spPr>
        <p:txBody>
          <a:bodyPr wrap="square">
            <a:spAutoFit/>
          </a:bodyPr>
          <a:lstStyle/>
          <a:p>
            <a:r>
              <a:rPr lang="en-US" altLang="ja-JP" sz="1000" dirty="0" smtClean="0">
                <a:latin typeface="ＭＳＰゴシック"/>
              </a:rPr>
              <a:t>【</a:t>
            </a:r>
            <a:r>
              <a:rPr lang="ja-JP" altLang="en-US" sz="1000" dirty="0" smtClean="0">
                <a:latin typeface="ＭＳＰゴシック"/>
              </a:rPr>
              <a:t>一部負担金減免基準</a:t>
            </a:r>
            <a:r>
              <a:rPr lang="en-US" altLang="ja-JP" sz="1000" dirty="0" smtClean="0">
                <a:latin typeface="ＭＳＰゴシック"/>
              </a:rPr>
              <a:t>】</a:t>
            </a:r>
          </a:p>
          <a:p>
            <a:r>
              <a:rPr lang="ja-JP" altLang="en-US" sz="1000" dirty="0" smtClean="0">
                <a:latin typeface="ＭＳＰゴシック"/>
              </a:rPr>
              <a:t>・世帯</a:t>
            </a:r>
            <a:r>
              <a:rPr lang="ja-JP" altLang="en-US" sz="1000" dirty="0">
                <a:latin typeface="ＭＳＰゴシック"/>
              </a:rPr>
              <a:t>の収入が生活保護法の生活扶助・教育扶助・住宅扶助についての生活保護基準額の</a:t>
            </a:r>
            <a:r>
              <a:rPr lang="en-US" altLang="ja-JP" sz="1000" dirty="0">
                <a:latin typeface="ＭＳＰゴシック"/>
              </a:rPr>
              <a:t>1.1</a:t>
            </a:r>
            <a:r>
              <a:rPr lang="ja-JP" altLang="en-US" sz="1000" dirty="0">
                <a:latin typeface="ＭＳＰゴシック"/>
              </a:rPr>
              <a:t>倍以下である</a:t>
            </a:r>
            <a:r>
              <a:rPr lang="ja-JP" altLang="en-US" sz="1000" dirty="0" smtClean="0">
                <a:latin typeface="ＭＳＰゴシック"/>
              </a:rPr>
              <a:t>こと。</a:t>
            </a:r>
            <a:endParaRPr lang="en-US" altLang="ja-JP" sz="1000" dirty="0" smtClean="0">
              <a:latin typeface="ＭＳＰゴシック"/>
            </a:endParaRPr>
          </a:p>
          <a:p>
            <a:r>
              <a:rPr lang="ja-JP" altLang="en-US" sz="1000" dirty="0" smtClean="0">
                <a:latin typeface="ＭＳＰゴシック"/>
              </a:rPr>
              <a:t>・世帯</a:t>
            </a:r>
            <a:r>
              <a:rPr lang="ja-JP" altLang="en-US" sz="1000" dirty="0">
                <a:latin typeface="ＭＳＰゴシック"/>
              </a:rPr>
              <a:t>の預貯金が生活保護基準額の</a:t>
            </a:r>
            <a:r>
              <a:rPr lang="en-US" altLang="ja-JP" sz="1000" dirty="0">
                <a:latin typeface="ＭＳＰゴシック"/>
              </a:rPr>
              <a:t>1.1</a:t>
            </a:r>
            <a:r>
              <a:rPr lang="ja-JP" altLang="en-US" sz="1000" dirty="0">
                <a:latin typeface="ＭＳＰゴシック"/>
              </a:rPr>
              <a:t>倍の</a:t>
            </a:r>
            <a:r>
              <a:rPr lang="en-US" altLang="ja-JP" sz="1000" dirty="0">
                <a:latin typeface="ＭＳＰゴシック"/>
              </a:rPr>
              <a:t>3</a:t>
            </a:r>
            <a:r>
              <a:rPr lang="ja-JP" altLang="en-US" sz="1000" dirty="0">
                <a:latin typeface="ＭＳＰゴシック"/>
              </a:rPr>
              <a:t>ヶ月分に相当する額以下である</a:t>
            </a:r>
            <a:r>
              <a:rPr lang="ja-JP" altLang="en-US" sz="1000" dirty="0" smtClean="0">
                <a:latin typeface="ＭＳＰゴシック"/>
              </a:rPr>
              <a:t>こと。</a:t>
            </a:r>
            <a:endParaRPr lang="ja-JP" altLang="en-US" sz="1000" dirty="0">
              <a:latin typeface="ＭＳＰゴシック"/>
            </a:endParaRPr>
          </a:p>
        </p:txBody>
      </p:sp>
    </p:spTree>
    <p:extLst>
      <p:ext uri="{BB962C8B-B14F-4D97-AF65-F5344CB8AC3E}">
        <p14:creationId xmlns:p14="http://schemas.microsoft.com/office/powerpoint/2010/main" val="3341356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3970" y="-32717"/>
            <a:ext cx="9036496" cy="692696"/>
          </a:xfrm>
        </p:spPr>
        <p:txBody>
          <a:bodyPr>
            <a:normAutofit/>
          </a:bodyPr>
          <a:lstStyle/>
          <a:p>
            <a:r>
              <a:rPr lang="ja-JP" altLang="en-US" sz="2000" b="1" dirty="0">
                <a:latin typeface="ＭＳ ゴシック" pitchFamily="49" charset="-128"/>
                <a:ea typeface="ＭＳ ゴシック" pitchFamily="49" charset="-128"/>
              </a:rPr>
              <a:t>生活扶助基準の見直しに伴う一部負担金減免の財政支援</a:t>
            </a:r>
            <a:endParaRPr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13899" y="476672"/>
            <a:ext cx="972108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8" name="表 7"/>
          <p:cNvGraphicFramePr>
            <a:graphicFrameLocks noGrp="1"/>
          </p:cNvGraphicFramePr>
          <p:nvPr>
            <p:extLst>
              <p:ext uri="{D42A27DB-BD31-4B8C-83A1-F6EECF244321}">
                <p14:modId xmlns:p14="http://schemas.microsoft.com/office/powerpoint/2010/main" val="1542530697"/>
              </p:ext>
            </p:extLst>
          </p:nvPr>
        </p:nvGraphicFramePr>
        <p:xfrm>
          <a:off x="5169024" y="3869232"/>
          <a:ext cx="4392487" cy="2974562"/>
        </p:xfrm>
        <a:graphic>
          <a:graphicData uri="http://schemas.openxmlformats.org/drawingml/2006/table">
            <a:tbl>
              <a:tblPr firstRow="1" bandRow="1">
                <a:tableStyleId>{F5AB1C69-6EDB-4FF4-983F-18BD219EF322}</a:tableStyleId>
              </a:tblPr>
              <a:tblGrid>
                <a:gridCol w="939561">
                  <a:extLst>
                    <a:ext uri="{9D8B030D-6E8A-4147-A177-3AD203B41FA5}">
                      <a16:colId xmlns:a16="http://schemas.microsoft.com/office/drawing/2014/main" val="502101806"/>
                    </a:ext>
                  </a:extLst>
                </a:gridCol>
                <a:gridCol w="1726463">
                  <a:extLst>
                    <a:ext uri="{9D8B030D-6E8A-4147-A177-3AD203B41FA5}">
                      <a16:colId xmlns:a16="http://schemas.microsoft.com/office/drawing/2014/main" val="2160993884"/>
                    </a:ext>
                  </a:extLst>
                </a:gridCol>
                <a:gridCol w="1726463">
                  <a:extLst>
                    <a:ext uri="{9D8B030D-6E8A-4147-A177-3AD203B41FA5}">
                      <a16:colId xmlns:a16="http://schemas.microsoft.com/office/drawing/2014/main" val="1708556288"/>
                    </a:ext>
                  </a:extLst>
                </a:gridCol>
              </a:tblGrid>
              <a:tr h="572327">
                <a:tc>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メイリオ" panose="020B0604030504040204" pitchFamily="50" charset="-128"/>
                          <a:ea typeface="メイリオ" panose="020B0604030504040204" pitchFamily="50" charset="-128"/>
                        </a:rPr>
                        <a:t>生活扶助基準</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メイリオ" panose="020B0604030504040204" pitchFamily="50" charset="-128"/>
                          <a:ea typeface="メイリオ" panose="020B0604030504040204" pitchFamily="50" charset="-128"/>
                        </a:rPr>
                        <a:t>国保・後期</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1494411"/>
                  </a:ext>
                </a:extLst>
              </a:tr>
              <a:tr h="590345">
                <a:tc>
                  <a:txBody>
                    <a:bodyPr/>
                    <a:lstStyle/>
                    <a:p>
                      <a:pPr algn="ctr"/>
                      <a:r>
                        <a:rPr kumimoji="1" lang="ja-JP" altLang="en-US" sz="1200" dirty="0" smtClean="0">
                          <a:latin typeface="メイリオ" panose="020B0604030504040204" pitchFamily="50" charset="-128"/>
                          <a:ea typeface="メイリオ" panose="020B0604030504040204" pitchFamily="50" charset="-128"/>
                        </a:rPr>
                        <a:t>改正前</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11/10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118819614"/>
                  </a:ext>
                </a:extLst>
              </a:tr>
              <a:tr h="634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H30</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0.885</a:t>
                      </a: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990/885</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24111321"/>
                  </a:ext>
                </a:extLst>
              </a:tr>
              <a:tr h="634745">
                <a:tc>
                  <a:txBody>
                    <a:bodyPr/>
                    <a:lstStyle/>
                    <a:p>
                      <a:pPr algn="ctr"/>
                      <a:r>
                        <a:rPr kumimoji="1" lang="en-US" altLang="ja-JP" sz="1200" dirty="0" smtClean="0">
                          <a:latin typeface="メイリオ" panose="020B0604030504040204" pitchFamily="50" charset="-128"/>
                          <a:ea typeface="メイリオ" panose="020B0604030504040204" pitchFamily="50" charset="-128"/>
                        </a:rPr>
                        <a:t>H31</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en-US" altLang="ja-JP" sz="1200" dirty="0" smtClean="0">
                          <a:latin typeface="メイリオ" panose="020B0604030504040204" pitchFamily="50" charset="-128"/>
                          <a:ea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rPr>
                        <a:t>月～</a:t>
                      </a:r>
                      <a:endParaRPr kumimoji="1" lang="en-US" altLang="ja-JP" sz="1200" dirty="0" smtClean="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0.870</a:t>
                      </a: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990/870</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20178501"/>
                  </a:ext>
                </a:extLst>
              </a:tr>
              <a:tr h="542400">
                <a:tc>
                  <a:txBody>
                    <a:bodyPr/>
                    <a:lstStyle/>
                    <a:p>
                      <a:pPr algn="ctr"/>
                      <a:r>
                        <a:rPr kumimoji="1" lang="en-US" altLang="ja-JP" sz="1200" dirty="0" smtClean="0">
                          <a:latin typeface="メイリオ" panose="020B0604030504040204" pitchFamily="50" charset="-128"/>
                          <a:ea typeface="メイリオ" panose="020B0604030504040204" pitchFamily="50" charset="-128"/>
                        </a:rPr>
                        <a:t>H32</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en-US" altLang="ja-JP" sz="1200" dirty="0" smtClean="0">
                          <a:latin typeface="メイリオ" panose="020B0604030504040204" pitchFamily="50" charset="-128"/>
                          <a:ea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0.855</a:t>
                      </a: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1,155/1,000</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1763624"/>
                  </a:ext>
                </a:extLst>
              </a:tr>
            </a:tbl>
          </a:graphicData>
        </a:graphic>
      </p:graphicFrame>
      <p:sp>
        <p:nvSpPr>
          <p:cNvPr id="13" name="角丸四角形 12"/>
          <p:cNvSpPr/>
          <p:nvPr/>
        </p:nvSpPr>
        <p:spPr>
          <a:xfrm>
            <a:off x="403970" y="512676"/>
            <a:ext cx="9085534" cy="2988332"/>
          </a:xfrm>
          <a:prstGeom prst="roundRect">
            <a:avLst>
              <a:gd name="adj" fmla="val 528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メイリオ" panose="020B0604030504040204" pitchFamily="50" charset="-128"/>
                <a:ea typeface="メイリオ" panose="020B0604030504040204" pitchFamily="50" charset="-128"/>
              </a:rPr>
              <a:t>１．前回の改正</a:t>
            </a:r>
            <a:endParaRPr lang="en-US" altLang="ja-JP" sz="11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100" dirty="0">
                <a:solidFill>
                  <a:schemeClr val="tx1"/>
                </a:solidFill>
                <a:latin typeface="メイリオ" panose="020B0604030504040204" pitchFamily="50" charset="-128"/>
                <a:ea typeface="メイリオ" panose="020B0604030504040204" pitchFamily="50" charset="-128"/>
              </a:rPr>
              <a:t>○　国保・後期においては、一部負担金について、所得が生保相当の基準を下回る場合、減免を認める規定を設けている。平成</a:t>
            </a:r>
            <a:r>
              <a:rPr lang="en-US" altLang="ja-JP" sz="1100" dirty="0">
                <a:solidFill>
                  <a:schemeClr val="tx1"/>
                </a:solidFill>
                <a:latin typeface="メイリオ" panose="020B0604030504040204" pitchFamily="50" charset="-128"/>
                <a:ea typeface="メイリオ" panose="020B0604030504040204" pitchFamily="50" charset="-128"/>
              </a:rPr>
              <a:t>25</a:t>
            </a:r>
            <a:r>
              <a:rPr lang="ja-JP" altLang="en-US" sz="1100" dirty="0">
                <a:solidFill>
                  <a:schemeClr val="tx1"/>
                </a:solidFill>
                <a:latin typeface="メイリオ" panose="020B0604030504040204" pitchFamily="50" charset="-128"/>
                <a:ea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rPr>
              <a:t>27</a:t>
            </a:r>
            <a:r>
              <a:rPr lang="ja-JP" altLang="en-US" sz="1100" dirty="0">
                <a:solidFill>
                  <a:schemeClr val="tx1"/>
                </a:solidFill>
                <a:latin typeface="メイリオ" panose="020B0604030504040204" pitchFamily="50" charset="-128"/>
                <a:ea typeface="メイリオ" panose="020B0604030504040204" pitchFamily="50" charset="-128"/>
              </a:rPr>
              <a:t>年に生活扶助基準の見直しが行われた際、「その他生活扶助基準の見直しに直接影響を受け得る国の制度については、生活保護と同様の給付を行っているような制度を除き、影響を受ける制度の趣旨や目的、実態を十分考慮しながら、できる限りその影響が及ばないよう対応することを基本的な考え方とすること。」</a:t>
            </a:r>
            <a:r>
              <a:rPr lang="zh-TW" altLang="en-US" sz="1100" dirty="0">
                <a:solidFill>
                  <a:schemeClr val="tx1"/>
                </a:solidFill>
                <a:latin typeface="メイリオ" panose="020B0604030504040204" pitchFamily="50" charset="-128"/>
                <a:ea typeface="メイリオ" panose="020B0604030504040204" pitchFamily="50" charset="-128"/>
              </a:rPr>
              <a:t>（平成</a:t>
            </a:r>
            <a:r>
              <a:rPr lang="en-US" altLang="zh-TW" sz="1100" dirty="0">
                <a:solidFill>
                  <a:schemeClr val="tx1"/>
                </a:solidFill>
                <a:latin typeface="メイリオ" panose="020B0604030504040204" pitchFamily="50" charset="-128"/>
                <a:ea typeface="メイリオ" panose="020B0604030504040204" pitchFamily="50" charset="-128"/>
              </a:rPr>
              <a:t>25</a:t>
            </a:r>
            <a:r>
              <a:rPr lang="zh-TW" altLang="en-US" sz="1100" dirty="0">
                <a:solidFill>
                  <a:schemeClr val="tx1"/>
                </a:solidFill>
                <a:latin typeface="メイリオ" panose="020B0604030504040204" pitchFamily="50" charset="-128"/>
                <a:ea typeface="メイリオ" panose="020B0604030504040204" pitchFamily="50" charset="-128"/>
              </a:rPr>
              <a:t>年</a:t>
            </a:r>
            <a:r>
              <a:rPr lang="en-US" altLang="zh-TW" sz="1100" dirty="0">
                <a:solidFill>
                  <a:schemeClr val="tx1"/>
                </a:solidFill>
                <a:latin typeface="メイリオ" panose="020B0604030504040204" pitchFamily="50" charset="-128"/>
                <a:ea typeface="メイリオ" panose="020B0604030504040204" pitchFamily="50" charset="-128"/>
              </a:rPr>
              <a:t>2</a:t>
            </a:r>
            <a:r>
              <a:rPr lang="zh-TW" altLang="en-US" sz="1100" dirty="0">
                <a:solidFill>
                  <a:schemeClr val="tx1"/>
                </a:solidFill>
                <a:latin typeface="メイリオ" panose="020B0604030504040204" pitchFamily="50" charset="-128"/>
                <a:ea typeface="メイリオ" panose="020B0604030504040204" pitchFamily="50" charset="-128"/>
              </a:rPr>
              <a:t>月</a:t>
            </a:r>
            <a:r>
              <a:rPr lang="en-US" altLang="zh-TW" sz="1100" dirty="0">
                <a:solidFill>
                  <a:schemeClr val="tx1"/>
                </a:solidFill>
                <a:latin typeface="メイリオ" panose="020B0604030504040204" pitchFamily="50" charset="-128"/>
                <a:ea typeface="メイリオ" panose="020B0604030504040204" pitchFamily="50" charset="-128"/>
              </a:rPr>
              <a:t>5</a:t>
            </a:r>
            <a:r>
              <a:rPr lang="zh-TW" altLang="en-US" sz="1100" dirty="0">
                <a:solidFill>
                  <a:schemeClr val="tx1"/>
                </a:solidFill>
                <a:latin typeface="メイリオ" panose="020B0604030504040204" pitchFamily="50" charset="-128"/>
                <a:ea typeface="メイリオ" panose="020B0604030504040204" pitchFamily="50" charset="-128"/>
              </a:rPr>
              <a:t>日（</a:t>
            </a:r>
            <a:r>
              <a:rPr lang="ja-JP" altLang="en-US" sz="1100" dirty="0">
                <a:solidFill>
                  <a:schemeClr val="tx1"/>
                </a:solidFill>
                <a:latin typeface="メイリオ" panose="020B0604030504040204" pitchFamily="50" charset="-128"/>
                <a:ea typeface="メイリオ" panose="020B0604030504040204" pitchFamily="50" charset="-128"/>
              </a:rPr>
              <a:t>火</a:t>
            </a:r>
            <a:r>
              <a:rPr lang="zh-TW" altLang="en-US" sz="1100" dirty="0">
                <a:solidFill>
                  <a:schemeClr val="tx1"/>
                </a:solidFill>
                <a:latin typeface="メイリオ" panose="020B0604030504040204" pitchFamily="50" charset="-128"/>
                <a:ea typeface="メイリオ" panose="020B0604030504040204" pitchFamily="50" charset="-128"/>
              </a:rPr>
              <a:t>）閣僚懇談会　厚生労働大臣発言）</a:t>
            </a:r>
            <a:r>
              <a:rPr lang="ja-JP" altLang="en-US" sz="1100" dirty="0">
                <a:solidFill>
                  <a:schemeClr val="tx1"/>
                </a:solidFill>
                <a:latin typeface="メイリオ" panose="020B0604030504040204" pitchFamily="50" charset="-128"/>
                <a:ea typeface="メイリオ" panose="020B0604030504040204" pitchFamily="50" charset="-128"/>
              </a:rPr>
              <a:t>とされたことを受け、当該基準を以下の表のとおり見直した。</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000" dirty="0">
                <a:solidFill>
                  <a:schemeClr val="tx1"/>
                </a:solidFill>
                <a:latin typeface="ＭＳ Ｐ明朝" panose="02020600040205080304" pitchFamily="18" charset="-128"/>
                <a:ea typeface="ＭＳ Ｐ明朝" panose="02020600040205080304" pitchFamily="18" charset="-128"/>
              </a:rPr>
              <a:t>　（参考）　「生活扶助基準の見直しに伴い他制度に生じる影響について」（平成</a:t>
            </a:r>
            <a:r>
              <a:rPr lang="en-US" altLang="ja-JP" sz="1000" dirty="0">
                <a:solidFill>
                  <a:schemeClr val="tx1"/>
                </a:solidFill>
                <a:latin typeface="ＭＳ Ｐ明朝" panose="02020600040205080304" pitchFamily="18" charset="-128"/>
                <a:ea typeface="ＭＳ Ｐ明朝" panose="02020600040205080304" pitchFamily="18" charset="-128"/>
              </a:rPr>
              <a:t>25</a:t>
            </a:r>
            <a:r>
              <a:rPr lang="ja-JP" altLang="en-US" sz="1000" dirty="0">
                <a:solidFill>
                  <a:schemeClr val="tx1"/>
                </a:solidFill>
                <a:latin typeface="ＭＳ Ｐ明朝" panose="02020600040205080304" pitchFamily="18" charset="-128"/>
                <a:ea typeface="ＭＳ Ｐ明朝" panose="02020600040205080304" pitchFamily="18" charset="-128"/>
              </a:rPr>
              <a:t>年</a:t>
            </a:r>
            <a:r>
              <a:rPr lang="en-US" altLang="ja-JP" sz="1000" dirty="0">
                <a:solidFill>
                  <a:schemeClr val="tx1"/>
                </a:solidFill>
                <a:latin typeface="ＭＳ Ｐ明朝" panose="02020600040205080304" pitchFamily="18" charset="-128"/>
                <a:ea typeface="ＭＳ Ｐ明朝" panose="02020600040205080304" pitchFamily="18" charset="-128"/>
              </a:rPr>
              <a:t>5</a:t>
            </a:r>
            <a:r>
              <a:rPr lang="ja-JP" altLang="en-US" sz="1000" dirty="0">
                <a:solidFill>
                  <a:schemeClr val="tx1"/>
                </a:solidFill>
                <a:latin typeface="ＭＳ Ｐ明朝" panose="02020600040205080304" pitchFamily="18" charset="-128"/>
                <a:ea typeface="ＭＳ Ｐ明朝" panose="02020600040205080304" pitchFamily="18" charset="-128"/>
              </a:rPr>
              <a:t>月</a:t>
            </a:r>
            <a:r>
              <a:rPr lang="en-US" altLang="ja-JP" sz="1000" dirty="0">
                <a:solidFill>
                  <a:schemeClr val="tx1"/>
                </a:solidFill>
                <a:latin typeface="ＭＳ Ｐ明朝" panose="02020600040205080304" pitchFamily="18" charset="-128"/>
                <a:ea typeface="ＭＳ Ｐ明朝" panose="02020600040205080304" pitchFamily="18" charset="-128"/>
              </a:rPr>
              <a:t>16</a:t>
            </a:r>
            <a:r>
              <a:rPr lang="ja-JP" altLang="en-US" sz="1000" dirty="0">
                <a:solidFill>
                  <a:schemeClr val="tx1"/>
                </a:solidFill>
                <a:latin typeface="ＭＳ Ｐ明朝" panose="02020600040205080304" pitchFamily="18" charset="-128"/>
                <a:ea typeface="ＭＳ Ｐ明朝" panose="02020600040205080304" pitchFamily="18" charset="-128"/>
              </a:rPr>
              <a:t>日厚生労働省発社援</a:t>
            </a:r>
            <a:r>
              <a:rPr lang="en-US" altLang="ja-JP" sz="1000" dirty="0">
                <a:solidFill>
                  <a:schemeClr val="tx1"/>
                </a:solidFill>
                <a:latin typeface="ＭＳ Ｐ明朝" panose="02020600040205080304" pitchFamily="18" charset="-128"/>
                <a:ea typeface="ＭＳ Ｐ明朝" panose="02020600040205080304" pitchFamily="18" charset="-128"/>
              </a:rPr>
              <a:t>0516</a:t>
            </a:r>
            <a:r>
              <a:rPr lang="ja-JP" altLang="en-US" sz="1000" dirty="0">
                <a:solidFill>
                  <a:schemeClr val="tx1"/>
                </a:solidFill>
                <a:latin typeface="ＭＳ Ｐ明朝" panose="02020600040205080304" pitchFamily="18" charset="-128"/>
                <a:ea typeface="ＭＳ Ｐ明朝" panose="02020600040205080304" pitchFamily="18" charset="-128"/>
              </a:rPr>
              <a:t>第</a:t>
            </a:r>
            <a:r>
              <a:rPr lang="en-US" altLang="ja-JP" sz="1000" dirty="0">
                <a:solidFill>
                  <a:schemeClr val="tx1"/>
                </a:solidFill>
                <a:latin typeface="ＭＳ Ｐ明朝" panose="02020600040205080304" pitchFamily="18" charset="-128"/>
                <a:ea typeface="ＭＳ Ｐ明朝" panose="02020600040205080304" pitchFamily="18" charset="-128"/>
              </a:rPr>
              <a:t>2</a:t>
            </a:r>
            <a:r>
              <a:rPr lang="ja-JP" altLang="en-US" sz="1000" dirty="0">
                <a:solidFill>
                  <a:schemeClr val="tx1"/>
                </a:solidFill>
                <a:latin typeface="ＭＳ Ｐ明朝" panose="02020600040205080304" pitchFamily="18" charset="-128"/>
                <a:ea typeface="ＭＳ Ｐ明朝" panose="02020600040205080304" pitchFamily="18" charset="-128"/>
              </a:rPr>
              <a:t>号厚生労働事務次官通知）別添２</a:t>
            </a:r>
            <a:endParaRPr lang="en-US" altLang="ja-JP" sz="1000" dirty="0">
              <a:solidFill>
                <a:schemeClr val="tx1"/>
              </a:solidFill>
              <a:latin typeface="ＭＳ Ｐ明朝" panose="02020600040205080304" pitchFamily="18" charset="-128"/>
              <a:ea typeface="ＭＳ Ｐ明朝" panose="02020600040205080304" pitchFamily="18" charset="-128"/>
            </a:endParaRPr>
          </a:p>
          <a:p>
            <a:r>
              <a:rPr lang="ja-JP" altLang="en-US" sz="1000" dirty="0">
                <a:solidFill>
                  <a:schemeClr val="tx1"/>
                </a:solidFill>
                <a:latin typeface="ＭＳ Ｐ明朝" panose="02020600040205080304" pitchFamily="18" charset="-128"/>
                <a:ea typeface="ＭＳ Ｐ明朝" panose="02020600040205080304" pitchFamily="18" charset="-128"/>
              </a:rPr>
              <a:t>　　　「生活扶助基準の見直しにあたっては、以下の激変緩和措置を講じる。</a:t>
            </a:r>
            <a:endParaRPr lang="en-US" altLang="ja-JP" sz="1000" dirty="0">
              <a:solidFill>
                <a:schemeClr val="tx1"/>
              </a:solidFill>
              <a:latin typeface="ＭＳ Ｐ明朝" panose="02020600040205080304" pitchFamily="18" charset="-128"/>
              <a:ea typeface="ＭＳ Ｐ明朝" panose="02020600040205080304" pitchFamily="18" charset="-128"/>
            </a:endParaRPr>
          </a:p>
          <a:p>
            <a:r>
              <a:rPr lang="ja-JP" altLang="en-US" sz="1000" dirty="0">
                <a:solidFill>
                  <a:schemeClr val="tx1"/>
                </a:solidFill>
                <a:latin typeface="ＭＳ Ｐ明朝" panose="02020600040205080304" pitchFamily="18" charset="-128"/>
                <a:ea typeface="ＭＳ Ｐ明朝" panose="02020600040205080304" pitchFamily="18" charset="-128"/>
              </a:rPr>
              <a:t>　　　　・ 見直しの影響を一定程度に抑える観点から、現行基準からの増減幅は、過去の類例等を参考に、</a:t>
            </a:r>
            <a:r>
              <a:rPr lang="en-US" altLang="ja-JP" sz="1000" u="sng" dirty="0">
                <a:solidFill>
                  <a:schemeClr val="tx1"/>
                </a:solidFill>
                <a:latin typeface="ＭＳ Ｐ明朝" panose="02020600040205080304" pitchFamily="18" charset="-128"/>
                <a:ea typeface="ＭＳ Ｐ明朝" panose="02020600040205080304" pitchFamily="18" charset="-128"/>
              </a:rPr>
              <a:t>±10</a:t>
            </a:r>
            <a:r>
              <a:rPr lang="ja-JP" altLang="en-US" sz="1000" u="sng" dirty="0">
                <a:solidFill>
                  <a:schemeClr val="tx1"/>
                </a:solidFill>
                <a:latin typeface="ＭＳ Ｐ明朝" panose="02020600040205080304" pitchFamily="18" charset="-128"/>
                <a:ea typeface="ＭＳ Ｐ明朝" panose="02020600040205080304" pitchFamily="18" charset="-128"/>
              </a:rPr>
              <a:t>％を限度</a:t>
            </a:r>
            <a:r>
              <a:rPr lang="ja-JP" altLang="en-US" sz="1000" dirty="0">
                <a:solidFill>
                  <a:schemeClr val="tx1"/>
                </a:solidFill>
                <a:latin typeface="ＭＳ Ｐ明朝" panose="02020600040205080304" pitchFamily="18" charset="-128"/>
                <a:ea typeface="ＭＳ Ｐ明朝" panose="02020600040205080304" pitchFamily="18" charset="-128"/>
              </a:rPr>
              <a:t>となるように調整する。」　</a:t>
            </a:r>
            <a:endParaRPr lang="en-US" altLang="ja-JP" sz="1000" dirty="0">
              <a:solidFill>
                <a:schemeClr val="tx1"/>
              </a:solidFill>
              <a:latin typeface="ＭＳ Ｐ明朝" panose="02020600040205080304" pitchFamily="18" charset="-128"/>
              <a:ea typeface="ＭＳ Ｐ明朝" panose="02020600040205080304" pitchFamily="18" charset="-128"/>
            </a:endParaRPr>
          </a:p>
          <a:p>
            <a:pPr marL="180975" indent="-180975"/>
            <a:endParaRPr lang="en-US" altLang="ja-JP" sz="500" dirty="0">
              <a:solidFill>
                <a:schemeClr val="tx1"/>
              </a:solidFill>
              <a:latin typeface="メイリオ" panose="020B0604030504040204" pitchFamily="50" charset="-128"/>
              <a:ea typeface="メイリオ" panose="020B0604030504040204" pitchFamily="50" charset="-128"/>
            </a:endParaRPr>
          </a:p>
          <a:p>
            <a:pPr marL="268288" indent="-268288"/>
            <a:r>
              <a:rPr lang="ja-JP" altLang="en-US" sz="1100" dirty="0">
                <a:solidFill>
                  <a:schemeClr val="tx1"/>
                </a:solidFill>
                <a:latin typeface="メイリオ" panose="020B0604030504040204" pitchFamily="50" charset="-128"/>
                <a:ea typeface="メイリオ" panose="020B0604030504040204" pitchFamily="50" charset="-128"/>
              </a:rPr>
              <a:t>２．今回の改正案</a:t>
            </a:r>
            <a:endParaRPr lang="en-US" altLang="ja-JP" sz="11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100" dirty="0">
                <a:solidFill>
                  <a:schemeClr val="tx1"/>
                </a:solidFill>
                <a:latin typeface="メイリオ" panose="020B0604030504040204" pitchFamily="50" charset="-128"/>
                <a:ea typeface="メイリオ" panose="020B0604030504040204" pitchFamily="50" charset="-128"/>
              </a:rPr>
              <a:t>○　今般、平成</a:t>
            </a:r>
            <a:r>
              <a:rPr lang="en-US" altLang="ja-JP" sz="1100" dirty="0">
                <a:solidFill>
                  <a:schemeClr val="tx1"/>
                </a:solidFill>
                <a:latin typeface="メイリオ" panose="020B0604030504040204" pitchFamily="50" charset="-128"/>
                <a:ea typeface="メイリオ" panose="020B0604030504040204" pitchFamily="50" charset="-128"/>
              </a:rPr>
              <a:t>30</a:t>
            </a:r>
            <a:r>
              <a:rPr lang="ja-JP" altLang="en-US" sz="1100" dirty="0">
                <a:solidFill>
                  <a:schemeClr val="tx1"/>
                </a:solidFill>
                <a:latin typeface="メイリオ" panose="020B0604030504040204" pitchFamily="50" charset="-128"/>
                <a:ea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rPr>
              <a:t>32</a:t>
            </a:r>
            <a:r>
              <a:rPr lang="ja-JP" altLang="en-US" sz="1100" dirty="0">
                <a:solidFill>
                  <a:schemeClr val="tx1"/>
                </a:solidFill>
                <a:latin typeface="メイリオ" panose="020B0604030504040204" pitchFamily="50" charset="-128"/>
                <a:ea typeface="メイリオ" panose="020B0604030504040204" pitchFamily="50" charset="-128"/>
              </a:rPr>
              <a:t>年にかけ、生活保護基準の見直しが行われるにあたり、「生活保護費が減額となる場合には、見直しの影響を受ける制度の趣旨や目的、実態を十分考慮しながら、できる限り、その影響が及ばないよう対応することを基本的な考え方とすること。」（平成</a:t>
            </a:r>
            <a:r>
              <a:rPr lang="en-US" altLang="ja-JP" sz="1100" dirty="0">
                <a:solidFill>
                  <a:schemeClr val="tx1"/>
                </a:solidFill>
                <a:latin typeface="メイリオ" panose="020B0604030504040204" pitchFamily="50" charset="-128"/>
                <a:ea typeface="メイリオ" panose="020B0604030504040204" pitchFamily="50" charset="-128"/>
              </a:rPr>
              <a:t>30</a:t>
            </a:r>
            <a:r>
              <a:rPr lang="ja-JP" altLang="en-US" sz="1100" dirty="0">
                <a:solidFill>
                  <a:schemeClr val="tx1"/>
                </a:solidFill>
                <a:latin typeface="メイリオ" panose="020B0604030504040204" pitchFamily="50" charset="-128"/>
                <a:ea typeface="メイリオ" panose="020B0604030504040204" pitchFamily="50" charset="-128"/>
              </a:rPr>
              <a:t>年</a:t>
            </a:r>
            <a:r>
              <a:rPr lang="en-US" altLang="ja-JP" sz="1100" dirty="0">
                <a:solidFill>
                  <a:schemeClr val="tx1"/>
                </a:solidFill>
                <a:latin typeface="メイリオ" panose="020B0604030504040204" pitchFamily="50" charset="-128"/>
                <a:ea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rPr>
              <a:t>19</a:t>
            </a:r>
            <a:r>
              <a:rPr lang="ja-JP" altLang="en-US" sz="1100" dirty="0">
                <a:solidFill>
                  <a:schemeClr val="tx1"/>
                </a:solidFill>
                <a:latin typeface="メイリオ" panose="020B0604030504040204" pitchFamily="50" charset="-128"/>
                <a:ea typeface="メイリオ" panose="020B0604030504040204" pitchFamily="50" charset="-128"/>
              </a:rPr>
              <a:t>日（金）閣僚懇談会　厚生労働大臣発言）とされたことを踏まえ、国保・後期における一部負担金減免に係る生保相当の基準について、前改正と同様に以下の表のように</a:t>
            </a:r>
            <a:r>
              <a:rPr lang="ja-JP" altLang="en-US" sz="1100" dirty="0" smtClean="0">
                <a:solidFill>
                  <a:schemeClr val="tx1"/>
                </a:solidFill>
                <a:latin typeface="メイリオ" panose="020B0604030504040204" pitchFamily="50" charset="-128"/>
                <a:ea typeface="メイリオ" panose="020B0604030504040204" pitchFamily="50" charset="-128"/>
              </a:rPr>
              <a:t>見直す。</a:t>
            </a:r>
            <a:endParaRPr lang="ja-JP" altLang="en-US" sz="1100" dirty="0">
              <a:solidFill>
                <a:schemeClr val="tx1"/>
              </a:solidFill>
              <a:latin typeface="メイリオ" panose="020B0604030504040204" pitchFamily="50" charset="-128"/>
              <a:ea typeface="メイリオ" panose="020B0604030504040204" pitchFamily="50" charset="-128"/>
            </a:endParaRPr>
          </a:p>
          <a:p>
            <a:pPr marL="268288" indent="-268288"/>
            <a:r>
              <a:rPr lang="ja-JP" altLang="en-US" sz="1000" dirty="0">
                <a:solidFill>
                  <a:schemeClr val="tx1"/>
                </a:solidFill>
                <a:latin typeface="ＭＳ Ｐ明朝" panose="02020600040205080304" pitchFamily="18" charset="-128"/>
                <a:ea typeface="ＭＳ Ｐ明朝" panose="02020600040205080304" pitchFamily="18" charset="-128"/>
              </a:rPr>
              <a:t>　（参考）　「生活保護基準の見直しに伴い他制度に生じる影響について」（平成</a:t>
            </a:r>
            <a:r>
              <a:rPr lang="en-US" altLang="ja-JP" sz="1000" dirty="0">
                <a:solidFill>
                  <a:schemeClr val="tx1"/>
                </a:solidFill>
                <a:latin typeface="ＭＳ Ｐ明朝" panose="02020600040205080304" pitchFamily="18" charset="-128"/>
                <a:ea typeface="ＭＳ Ｐ明朝" panose="02020600040205080304" pitchFamily="18" charset="-128"/>
              </a:rPr>
              <a:t>30</a:t>
            </a:r>
            <a:r>
              <a:rPr lang="ja-JP" altLang="en-US" sz="1000" dirty="0">
                <a:solidFill>
                  <a:schemeClr val="tx1"/>
                </a:solidFill>
                <a:latin typeface="ＭＳ Ｐ明朝" panose="02020600040205080304" pitchFamily="18" charset="-128"/>
                <a:ea typeface="ＭＳ Ｐ明朝" panose="02020600040205080304" pitchFamily="18" charset="-128"/>
              </a:rPr>
              <a:t>年</a:t>
            </a:r>
            <a:r>
              <a:rPr lang="en-US" altLang="ja-JP" sz="1000" dirty="0">
                <a:solidFill>
                  <a:schemeClr val="tx1"/>
                </a:solidFill>
                <a:latin typeface="ＭＳ Ｐ明朝" panose="02020600040205080304" pitchFamily="18" charset="-128"/>
                <a:ea typeface="ＭＳ Ｐ明朝" panose="02020600040205080304" pitchFamily="18" charset="-128"/>
              </a:rPr>
              <a:t>6</a:t>
            </a:r>
            <a:r>
              <a:rPr lang="ja-JP" altLang="en-US" sz="1000" dirty="0">
                <a:solidFill>
                  <a:schemeClr val="tx1"/>
                </a:solidFill>
                <a:latin typeface="ＭＳ Ｐ明朝" panose="02020600040205080304" pitchFamily="18" charset="-128"/>
                <a:ea typeface="ＭＳ Ｐ明朝" panose="02020600040205080304" pitchFamily="18" charset="-128"/>
              </a:rPr>
              <a:t>月</a:t>
            </a:r>
            <a:r>
              <a:rPr lang="en-US" altLang="ja-JP" sz="1000" dirty="0">
                <a:solidFill>
                  <a:schemeClr val="tx1"/>
                </a:solidFill>
                <a:latin typeface="ＭＳ Ｐ明朝" panose="02020600040205080304" pitchFamily="18" charset="-128"/>
                <a:ea typeface="ＭＳ Ｐ明朝" panose="02020600040205080304" pitchFamily="18" charset="-128"/>
              </a:rPr>
              <a:t>19</a:t>
            </a:r>
            <a:r>
              <a:rPr lang="ja-JP" altLang="en-US" sz="1000" dirty="0">
                <a:solidFill>
                  <a:schemeClr val="tx1"/>
                </a:solidFill>
                <a:latin typeface="ＭＳ Ｐ明朝" panose="02020600040205080304" pitchFamily="18" charset="-128"/>
                <a:ea typeface="ＭＳ Ｐ明朝" panose="02020600040205080304" pitchFamily="18" charset="-128"/>
              </a:rPr>
              <a:t>日厚生労働省発社援</a:t>
            </a:r>
            <a:r>
              <a:rPr lang="en-US" altLang="ja-JP" sz="1000" dirty="0">
                <a:solidFill>
                  <a:schemeClr val="tx1"/>
                </a:solidFill>
                <a:latin typeface="ＭＳ Ｐ明朝" panose="02020600040205080304" pitchFamily="18" charset="-128"/>
                <a:ea typeface="ＭＳ Ｐ明朝" panose="02020600040205080304" pitchFamily="18" charset="-128"/>
              </a:rPr>
              <a:t>0619</a:t>
            </a:r>
            <a:r>
              <a:rPr lang="ja-JP" altLang="en-US" sz="1000" dirty="0">
                <a:solidFill>
                  <a:schemeClr val="tx1"/>
                </a:solidFill>
                <a:latin typeface="ＭＳ Ｐ明朝" panose="02020600040205080304" pitchFamily="18" charset="-128"/>
                <a:ea typeface="ＭＳ Ｐ明朝" panose="02020600040205080304" pitchFamily="18" charset="-128"/>
              </a:rPr>
              <a:t>第</a:t>
            </a:r>
            <a:r>
              <a:rPr lang="en-US" altLang="ja-JP" sz="1000" dirty="0">
                <a:solidFill>
                  <a:schemeClr val="tx1"/>
                </a:solidFill>
                <a:latin typeface="ＭＳ Ｐ明朝" panose="02020600040205080304" pitchFamily="18" charset="-128"/>
                <a:ea typeface="ＭＳ Ｐ明朝" panose="02020600040205080304" pitchFamily="18" charset="-128"/>
              </a:rPr>
              <a:t>3</a:t>
            </a:r>
            <a:r>
              <a:rPr lang="ja-JP" altLang="en-US" sz="1000" dirty="0">
                <a:solidFill>
                  <a:schemeClr val="tx1"/>
                </a:solidFill>
                <a:latin typeface="ＭＳ Ｐ明朝" panose="02020600040205080304" pitchFamily="18" charset="-128"/>
                <a:ea typeface="ＭＳ Ｐ明朝" panose="02020600040205080304" pitchFamily="18" charset="-128"/>
              </a:rPr>
              <a:t>号厚生労働事務次官通知）別添２</a:t>
            </a:r>
            <a:endParaRPr lang="en-US" altLang="ja-JP" sz="1000" dirty="0">
              <a:solidFill>
                <a:schemeClr val="tx1"/>
              </a:solidFill>
              <a:latin typeface="ＭＳ Ｐ明朝" panose="02020600040205080304" pitchFamily="18" charset="-128"/>
              <a:ea typeface="ＭＳ Ｐ明朝" panose="02020600040205080304" pitchFamily="18" charset="-128"/>
            </a:endParaRPr>
          </a:p>
          <a:p>
            <a:pPr marL="268288" indent="-268288">
              <a:tabLst>
                <a:tab pos="268288" algn="l"/>
              </a:tabLst>
            </a:pPr>
            <a:r>
              <a:rPr lang="ja-JP" altLang="en-US" sz="1000" dirty="0">
                <a:solidFill>
                  <a:schemeClr val="tx1"/>
                </a:solidFill>
                <a:latin typeface="ＭＳ Ｐ明朝" panose="02020600040205080304" pitchFamily="18" charset="-128"/>
                <a:ea typeface="ＭＳ Ｐ明朝" panose="02020600040205080304" pitchFamily="18" charset="-128"/>
              </a:rPr>
              <a:t>　　　「生活保護基準部会において「世帯への影響に十分配慮」し、「検証結果を機械的に当てはめることのないよう」と指摘されていること等を踏まえ、多人数世帯や都市部の単身高齢世帯等への減額影響が大きくならないよう、個々の世帯での生活扶助費、母子加算等の合計の減額幅を、</a:t>
            </a:r>
            <a:r>
              <a:rPr lang="ja-JP" altLang="en-US" sz="1000" u="sng" dirty="0">
                <a:solidFill>
                  <a:schemeClr val="tx1"/>
                </a:solidFill>
                <a:latin typeface="ＭＳ Ｐ明朝" panose="02020600040205080304" pitchFamily="18" charset="-128"/>
                <a:ea typeface="ＭＳ Ｐ明朝" panose="02020600040205080304" pitchFamily="18" charset="-128"/>
              </a:rPr>
              <a:t>現行基準から▲５％以内にとどめる。</a:t>
            </a:r>
            <a:r>
              <a:rPr lang="ja-JP" altLang="en-US" sz="1000" dirty="0">
                <a:solidFill>
                  <a:schemeClr val="tx1"/>
                </a:solidFill>
                <a:latin typeface="ＭＳ Ｐ明朝" panose="02020600040205080304" pitchFamily="18" charset="-128"/>
                <a:ea typeface="ＭＳ Ｐ明朝" panose="02020600040205080304" pitchFamily="18" charset="-128"/>
              </a:rPr>
              <a:t>」</a:t>
            </a:r>
            <a:endParaRPr lang="en-US" altLang="ja-JP" sz="1000" dirty="0">
              <a:solidFill>
                <a:schemeClr val="tx1"/>
              </a:solidFill>
              <a:latin typeface="ＭＳ Ｐ明朝" panose="02020600040205080304" pitchFamily="18" charset="-128"/>
              <a:ea typeface="ＭＳ Ｐ明朝" panose="02020600040205080304"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304600079"/>
              </p:ext>
            </p:extLst>
          </p:nvPr>
        </p:nvGraphicFramePr>
        <p:xfrm>
          <a:off x="403970" y="3869232"/>
          <a:ext cx="4260998" cy="2974563"/>
        </p:xfrm>
        <a:graphic>
          <a:graphicData uri="http://schemas.openxmlformats.org/drawingml/2006/table">
            <a:tbl>
              <a:tblPr firstRow="1" bandRow="1">
                <a:tableStyleId>{5C22544A-7EE6-4342-B048-85BDC9FD1C3A}</a:tableStyleId>
              </a:tblPr>
              <a:tblGrid>
                <a:gridCol w="975538">
                  <a:extLst>
                    <a:ext uri="{9D8B030D-6E8A-4147-A177-3AD203B41FA5}">
                      <a16:colId xmlns:a16="http://schemas.microsoft.com/office/drawing/2014/main" val="502101806"/>
                    </a:ext>
                  </a:extLst>
                </a:gridCol>
                <a:gridCol w="1642730">
                  <a:extLst>
                    <a:ext uri="{9D8B030D-6E8A-4147-A177-3AD203B41FA5}">
                      <a16:colId xmlns:a16="http://schemas.microsoft.com/office/drawing/2014/main" val="2160993884"/>
                    </a:ext>
                  </a:extLst>
                </a:gridCol>
                <a:gridCol w="1642730">
                  <a:extLst>
                    <a:ext uri="{9D8B030D-6E8A-4147-A177-3AD203B41FA5}">
                      <a16:colId xmlns:a16="http://schemas.microsoft.com/office/drawing/2014/main" val="1708556288"/>
                    </a:ext>
                  </a:extLst>
                </a:gridCol>
              </a:tblGrid>
              <a:tr h="598299">
                <a:tc>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メイリオ" panose="020B0604030504040204" pitchFamily="50" charset="-128"/>
                          <a:ea typeface="メイリオ" panose="020B0604030504040204" pitchFamily="50" charset="-128"/>
                        </a:rPr>
                        <a:t>生活扶助基準</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メイリオ" panose="020B0604030504040204" pitchFamily="50" charset="-128"/>
                          <a:ea typeface="メイリオ" panose="020B0604030504040204" pitchFamily="50" charset="-128"/>
                        </a:rPr>
                        <a:t>国保・後期</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1494411"/>
                  </a:ext>
                </a:extLst>
              </a:tr>
              <a:tr h="604012">
                <a:tc>
                  <a:txBody>
                    <a:bodyPr/>
                    <a:lstStyle/>
                    <a:p>
                      <a:pPr algn="ctr"/>
                      <a:r>
                        <a:rPr kumimoji="1" lang="ja-JP" altLang="en-US" sz="1200" dirty="0" smtClean="0">
                          <a:latin typeface="メイリオ" panose="020B0604030504040204" pitchFamily="50" charset="-128"/>
                          <a:ea typeface="メイリオ" panose="020B0604030504040204" pitchFamily="50" charset="-128"/>
                        </a:rPr>
                        <a:t>改正前</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8819614"/>
                  </a:ext>
                </a:extLst>
              </a:tr>
              <a:tr h="6201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H25</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29/30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30/29</a:t>
                      </a:r>
                      <a:endParaRPr kumimoji="1" lang="ja-JP" altLang="en-US" sz="1200" dirty="0" smtClean="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111321"/>
                  </a:ext>
                </a:extLst>
              </a:tr>
              <a:tr h="648072">
                <a:tc>
                  <a:txBody>
                    <a:bodyPr/>
                    <a:lstStyle/>
                    <a:p>
                      <a:pPr algn="ctr"/>
                      <a:r>
                        <a:rPr kumimoji="1" lang="en-US" altLang="ja-JP" sz="1200" dirty="0" smtClean="0">
                          <a:latin typeface="メイリオ" panose="020B0604030504040204" pitchFamily="50" charset="-128"/>
                          <a:ea typeface="メイリオ" panose="020B0604030504040204" pitchFamily="50" charset="-128"/>
                        </a:rPr>
                        <a:t>H26</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４月～</a:t>
                      </a:r>
                      <a:endParaRPr kumimoji="1" lang="en-US" altLang="ja-JP" sz="1200" dirty="0" smtClean="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28/30</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30/28</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0178501"/>
                  </a:ext>
                </a:extLst>
              </a:tr>
              <a:tr h="504056">
                <a:tc>
                  <a:txBody>
                    <a:bodyPr/>
                    <a:lstStyle/>
                    <a:p>
                      <a:pPr algn="ctr"/>
                      <a:r>
                        <a:rPr kumimoji="1" lang="en-US" altLang="ja-JP" sz="1200" dirty="0" smtClean="0">
                          <a:latin typeface="メイリオ" panose="020B0604030504040204" pitchFamily="50" charset="-128"/>
                          <a:ea typeface="メイリオ" panose="020B0604030504040204" pitchFamily="50" charset="-128"/>
                        </a:rPr>
                        <a:t>H27</a:t>
                      </a:r>
                      <a:r>
                        <a:rPr kumimoji="1" lang="ja-JP" altLang="en-US" sz="1200" dirty="0" smtClean="0">
                          <a:latin typeface="メイリオ" panose="020B0604030504040204" pitchFamily="50" charset="-128"/>
                          <a:ea typeface="メイリオ" panose="020B0604030504040204" pitchFamily="50" charset="-128"/>
                        </a:rPr>
                        <a:t>年</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４月～</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rPr>
                        <a:t>11/10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63624"/>
                  </a:ext>
                </a:extLst>
              </a:tr>
            </a:tbl>
          </a:graphicData>
        </a:graphic>
      </p:graphicFrame>
      <p:sp>
        <p:nvSpPr>
          <p:cNvPr id="3" name="テキスト ボックス 2"/>
          <p:cNvSpPr txBox="1"/>
          <p:nvPr/>
        </p:nvSpPr>
        <p:spPr>
          <a:xfrm>
            <a:off x="338225" y="3608690"/>
            <a:ext cx="7764338"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＜前回の改正＞　　　　　　　　　　　　　　　　　 </a:t>
            </a:r>
            <a:r>
              <a:rPr lang="ja-JP" altLang="en-US" sz="1400" dirty="0" smtClean="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今回の改正案＞</a:t>
            </a:r>
          </a:p>
        </p:txBody>
      </p:sp>
    </p:spTree>
    <p:extLst>
      <p:ext uri="{BB962C8B-B14F-4D97-AF65-F5344CB8AC3E}">
        <p14:creationId xmlns:p14="http://schemas.microsoft.com/office/powerpoint/2010/main" val="2610291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09172" y="692696"/>
            <a:ext cx="9487659"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691387480"/>
              </p:ext>
            </p:extLst>
          </p:nvPr>
        </p:nvGraphicFramePr>
        <p:xfrm>
          <a:off x="435000" y="903182"/>
          <a:ext cx="9198520" cy="5701190"/>
        </p:xfrm>
        <a:graphic>
          <a:graphicData uri="http://schemas.openxmlformats.org/drawingml/2006/table">
            <a:tbl>
              <a:tblPr firstRow="1" firstCol="1" bandRow="1">
                <a:tableStyleId>{7DF18680-E054-41AD-8BC1-D1AEF772440D}</a:tableStyleId>
              </a:tblPr>
              <a:tblGrid>
                <a:gridCol w="424493">
                  <a:extLst>
                    <a:ext uri="{9D8B030D-6E8A-4147-A177-3AD203B41FA5}">
                      <a16:colId xmlns:a16="http://schemas.microsoft.com/office/drawing/2014/main" val="20000"/>
                    </a:ext>
                  </a:extLst>
                </a:gridCol>
                <a:gridCol w="424493">
                  <a:extLst>
                    <a:ext uri="{9D8B030D-6E8A-4147-A177-3AD203B41FA5}">
                      <a16:colId xmlns:a16="http://schemas.microsoft.com/office/drawing/2014/main" val="3555292542"/>
                    </a:ext>
                  </a:extLst>
                </a:gridCol>
                <a:gridCol w="4140118">
                  <a:extLst>
                    <a:ext uri="{9D8B030D-6E8A-4147-A177-3AD203B41FA5}">
                      <a16:colId xmlns:a16="http://schemas.microsoft.com/office/drawing/2014/main" val="20001"/>
                    </a:ext>
                  </a:extLst>
                </a:gridCol>
                <a:gridCol w="4209416">
                  <a:extLst>
                    <a:ext uri="{9D8B030D-6E8A-4147-A177-3AD203B41FA5}">
                      <a16:colId xmlns:a16="http://schemas.microsoft.com/office/drawing/2014/main" val="20002"/>
                    </a:ext>
                  </a:extLst>
                </a:gridCol>
              </a:tblGrid>
              <a:tr h="282192">
                <a:tc gridSpan="2">
                  <a:txBody>
                    <a:bodyPr/>
                    <a:lstStyle/>
                    <a:p>
                      <a:pPr algn="ctr">
                        <a:spcAft>
                          <a:spcPts val="0"/>
                        </a:spcAft>
                      </a:pPr>
                      <a:r>
                        <a:rPr lang="en-US" sz="900" b="1" kern="100" dirty="0">
                          <a:solidFill>
                            <a:schemeClr val="tx1"/>
                          </a:solidFill>
                          <a:effectLst/>
                          <a:latin typeface="+mj-ea"/>
                          <a:ea typeface="+mj-ea"/>
                        </a:rPr>
                        <a:t> </a:t>
                      </a:r>
                      <a:endParaRPr lang="ja-JP" sz="900" b="1" kern="100" dirty="0">
                        <a:solidFill>
                          <a:schemeClr val="tx1"/>
                        </a:solidFill>
                        <a:effectLst/>
                        <a:latin typeface="+mj-ea"/>
                        <a:ea typeface="+mj-ea"/>
                        <a:cs typeface="Times New Roman"/>
                      </a:endParaRPr>
                    </a:p>
                  </a:txBody>
                  <a:tcPr marL="59131" marR="59131"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a:spcAft>
                          <a:spcPts val="0"/>
                        </a:spcAft>
                      </a:pPr>
                      <a:r>
                        <a:rPr lang="ja-JP" altLang="en-US" sz="1100" kern="100" dirty="0" smtClean="0">
                          <a:solidFill>
                            <a:schemeClr val="tx1"/>
                          </a:solidFill>
                          <a:effectLst/>
                          <a:latin typeface="メイリオ" panose="020B0604030504040204" pitchFamily="50" charset="-128"/>
                          <a:ea typeface="メイリオ" panose="020B0604030504040204" pitchFamily="50" charset="-128"/>
                          <a:cs typeface="Times New Roman"/>
                        </a:rPr>
                        <a:t>生活保護制度</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altLang="en-US" sz="1100" kern="100" dirty="0" smtClean="0">
                          <a:solidFill>
                            <a:schemeClr val="tx1"/>
                          </a:solidFill>
                          <a:effectLst/>
                          <a:latin typeface="メイリオ" panose="020B0604030504040204" pitchFamily="50" charset="-128"/>
                          <a:ea typeface="メイリオ" panose="020B0604030504040204" pitchFamily="50" charset="-128"/>
                          <a:cs typeface="Times New Roman"/>
                        </a:rPr>
                        <a:t>後期高齢者医療制度</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999499">
                <a:tc rowSpan="5">
                  <a:txBody>
                    <a:bodyPr/>
                    <a:lstStyle/>
                    <a:p>
                      <a:pPr algn="ctr">
                        <a:spcAft>
                          <a:spcPts val="0"/>
                        </a:spcAft>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平成</a:t>
                      </a: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30</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年</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６月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5">
                  <a:txBody>
                    <a:bodyPr/>
                    <a:lstStyle/>
                    <a:p>
                      <a:pPr algn="l">
                        <a:spcAft>
                          <a:spcPts val="0"/>
                        </a:spcAft>
                      </a:pPr>
                      <a:endParaRPr lang="en-US" altLang="ja-JP" sz="900" kern="100" dirty="0">
                        <a:effectLst/>
                        <a:latin typeface="+mj-ea"/>
                        <a:ea typeface="+mj-ea"/>
                        <a:cs typeface="Times New Roman"/>
                      </a:endParaRPr>
                    </a:p>
                  </a:txBody>
                  <a:tcPr marL="59131" marR="59131" marT="0" marB="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algn="l">
                        <a:spcAft>
                          <a:spcPts val="0"/>
                        </a:spcAft>
                      </a:pPr>
                      <a:r>
                        <a:rPr kumimoji="1" lang="ja-JP" altLang="en-US" sz="900" kern="100" dirty="0">
                          <a:solidFill>
                            <a:schemeClr val="dk1"/>
                          </a:solidFill>
                          <a:effectLst/>
                          <a:latin typeface="+mj-ea"/>
                          <a:ea typeface="+mn-ea"/>
                          <a:cs typeface="Times New Roman"/>
                        </a:rPr>
                        <a:t>　</a:t>
                      </a:r>
                      <a:endParaRPr kumimoji="1" lang="en-US" altLang="ja-JP" sz="900" kern="100" dirty="0">
                        <a:solidFill>
                          <a:srgbClr val="FF0000"/>
                        </a:solidFill>
                        <a:effectLst/>
                        <a:latin typeface="+mj-ea"/>
                        <a:ea typeface="+mn-ea"/>
                        <a:cs typeface="Times New Roman"/>
                      </a:endParaRPr>
                    </a:p>
                  </a:txBody>
                  <a:tcPr marL="59131" marR="59131"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99499">
                <a:tc vMerge="1">
                  <a:txBody>
                    <a:bodyPr/>
                    <a:lstStyle/>
                    <a:p>
                      <a:pPr algn="ctr">
                        <a:spcAft>
                          <a:spcPts val="0"/>
                        </a:spcAft>
                      </a:pPr>
                      <a:endParaRPr lang="en-US" altLang="ja-JP" sz="1100" kern="100" dirty="0">
                        <a:solidFill>
                          <a:schemeClr val="tx1"/>
                        </a:solidFill>
                        <a:effectLst/>
                        <a:latin typeface="+mj-ea"/>
                        <a:ea typeface="+mj-ea"/>
                        <a:cs typeface="Times New Roman"/>
                      </a:endParaRPr>
                    </a:p>
                  </a:txBody>
                  <a:tcPr marL="59131" marR="59131"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７月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72593251"/>
                  </a:ext>
                </a:extLst>
              </a:tr>
              <a:tr h="630000">
                <a:tc vMerge="1">
                  <a:txBody>
                    <a:bodyPr/>
                    <a:lstStyle/>
                    <a:p>
                      <a:pPr algn="ctr">
                        <a:spcAft>
                          <a:spcPts val="0"/>
                        </a:spcAft>
                      </a:pPr>
                      <a:endParaRPr lang="en-US" altLang="ja-JP" sz="1100" kern="100" dirty="0">
                        <a:solidFill>
                          <a:schemeClr val="tx1"/>
                        </a:solidFill>
                        <a:effectLst/>
                        <a:latin typeface="+mj-ea"/>
                        <a:ea typeface="+mj-ea"/>
                        <a:cs typeface="Times New Roman"/>
                      </a:endParaRPr>
                    </a:p>
                  </a:txBody>
                  <a:tcPr marL="59131" marR="59131"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10</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71758590"/>
                  </a:ext>
                </a:extLst>
              </a:tr>
              <a:tr h="630000">
                <a:tc vMerge="1">
                  <a:txBody>
                    <a:bodyPr/>
                    <a:lstStyle/>
                    <a:p>
                      <a:endParaRPr kumimoji="1" lang="ja-JP" altLang="en-US"/>
                    </a:p>
                  </a:txBody>
                  <a:tcPr/>
                </a:tc>
                <a:tc>
                  <a:txBody>
                    <a:bodyPr/>
                    <a:lstStyle/>
                    <a:p>
                      <a:pPr algn="ctr">
                        <a:spcAft>
                          <a:spcPts val="0"/>
                        </a:spcAft>
                      </a:pP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11</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70487953"/>
                  </a:ext>
                </a:extLst>
              </a:tr>
              <a:tr h="720000">
                <a:tc vMerge="1">
                  <a:txBody>
                    <a:bodyPr/>
                    <a:lstStyle/>
                    <a:p>
                      <a:pPr algn="ctr">
                        <a:spcAft>
                          <a:spcPts val="0"/>
                        </a:spcAft>
                      </a:pP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12</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718059264"/>
                  </a:ext>
                </a:extLst>
              </a:tr>
              <a:tr h="720000">
                <a:tc>
                  <a:txBody>
                    <a:bodyPr/>
                    <a:lstStyle/>
                    <a:p>
                      <a:pPr algn="ctr">
                        <a:spcAft>
                          <a:spcPts val="0"/>
                        </a:spcAft>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平成</a:t>
                      </a: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31</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年</a:t>
                      </a:r>
                    </a:p>
                  </a:txBody>
                  <a:tcPr marL="59131" marR="59131"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10</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700" dirty="0"/>
                    </a:p>
                  </a:txBody>
                  <a:tcPr marL="59131" marR="59131" marT="0" marB="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59131" marR="59131"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577991"/>
                  </a:ext>
                </a:extLst>
              </a:tr>
              <a:tr h="720000">
                <a:tc>
                  <a:txBody>
                    <a:bodyPr/>
                    <a:lstStyle/>
                    <a:p>
                      <a:pPr algn="ctr">
                        <a:spcAft>
                          <a:spcPts val="0"/>
                        </a:spcAft>
                      </a:pP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平成</a:t>
                      </a: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32</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年</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altLang="ja-JP" sz="1100" b="1" kern="100" dirty="0" smtClean="0">
                          <a:solidFill>
                            <a:schemeClr val="tx1"/>
                          </a:solidFill>
                          <a:effectLst/>
                          <a:latin typeface="メイリオ" panose="020B0604030504040204" pitchFamily="50" charset="-128"/>
                          <a:ea typeface="メイリオ" panose="020B0604030504040204" pitchFamily="50" charset="-128"/>
                          <a:cs typeface="Times New Roman"/>
                        </a:rPr>
                        <a:t>10</a:t>
                      </a:r>
                      <a:r>
                        <a:rPr lang="ja-JP" altLang="en-US" sz="1100" b="1" kern="100" dirty="0" smtClean="0">
                          <a:solidFill>
                            <a:schemeClr val="tx1"/>
                          </a:solidFill>
                          <a:effectLst/>
                          <a:latin typeface="メイリオ" panose="020B0604030504040204" pitchFamily="50" charset="-128"/>
                          <a:ea typeface="メイリオ" panose="020B0604030504040204" pitchFamily="50" charset="-128"/>
                          <a:cs typeface="Times New Roman"/>
                        </a:rPr>
                        <a:t>月</a:t>
                      </a:r>
                      <a:endParaRPr lang="en-US" altLang="ja-JP" sz="11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9131" marR="59131"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700" dirty="0"/>
                    </a:p>
                  </a:txBody>
                  <a:tcPr marL="59131" marR="59131" marT="0" marB="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59131" marR="59131"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533884"/>
                  </a:ext>
                </a:extLst>
              </a:tr>
            </a:tbl>
          </a:graphicData>
        </a:graphic>
      </p:graphicFrame>
      <p:sp>
        <p:nvSpPr>
          <p:cNvPr id="3" name="正方形/長方形 2"/>
          <p:cNvSpPr/>
          <p:nvPr/>
        </p:nvSpPr>
        <p:spPr>
          <a:xfrm>
            <a:off x="1350258" y="1269134"/>
            <a:ext cx="3960000" cy="85227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just"/>
            <a:r>
              <a:rPr lang="ja-JP" altLang="en-US" sz="1050" b="1" dirty="0" smtClean="0">
                <a:solidFill>
                  <a:schemeClr val="tx1"/>
                </a:solidFill>
                <a:latin typeface="メイリオ" panose="020B0604030504040204" pitchFamily="50" charset="-128"/>
                <a:ea typeface="メイリオ" panose="020B0604030504040204" pitchFamily="50" charset="-128"/>
              </a:rPr>
              <a:t>「生活</a:t>
            </a:r>
            <a:r>
              <a:rPr lang="ja-JP" altLang="en-US" sz="1050" b="1" dirty="0">
                <a:solidFill>
                  <a:schemeClr val="tx1"/>
                </a:solidFill>
                <a:latin typeface="メイリオ" panose="020B0604030504040204" pitchFamily="50" charset="-128"/>
                <a:ea typeface="メイリオ" panose="020B0604030504040204" pitchFamily="50" charset="-128"/>
              </a:rPr>
              <a:t>保護基準の見直しに伴い他制度に生じる影響に</a:t>
            </a:r>
            <a:r>
              <a:rPr lang="ja-JP" altLang="en-US" sz="1050" b="1" dirty="0" smtClean="0">
                <a:solidFill>
                  <a:schemeClr val="tx1"/>
                </a:solidFill>
                <a:latin typeface="メイリオ" panose="020B0604030504040204" pitchFamily="50" charset="-128"/>
                <a:ea typeface="メイリオ" panose="020B0604030504040204" pitchFamily="50" charset="-128"/>
              </a:rPr>
              <a:t>ついて」（</a:t>
            </a:r>
            <a:r>
              <a:rPr lang="en-US" altLang="ja-JP" sz="1050" b="1" dirty="0">
                <a:solidFill>
                  <a:schemeClr val="tx1"/>
                </a:solidFill>
                <a:latin typeface="メイリオ" panose="020B0604030504040204" pitchFamily="50" charset="-128"/>
                <a:ea typeface="メイリオ" panose="020B0604030504040204" pitchFamily="50" charset="-128"/>
              </a:rPr>
              <a:t>H30.6.19 </a:t>
            </a:r>
            <a:r>
              <a:rPr lang="ja-JP" altLang="en-US" sz="1050" b="1" dirty="0">
                <a:solidFill>
                  <a:schemeClr val="tx1"/>
                </a:solidFill>
                <a:latin typeface="メイリオ" panose="020B0604030504040204" pitchFamily="50" charset="-128"/>
                <a:ea typeface="メイリオ" panose="020B0604030504040204" pitchFamily="50" charset="-128"/>
              </a:rPr>
              <a:t>厚生労働事務次官通知</a:t>
            </a:r>
            <a:r>
              <a:rPr lang="ja-JP" altLang="en-US" sz="1050" b="1" dirty="0" smtClean="0">
                <a:solidFill>
                  <a:schemeClr val="tx1"/>
                </a:solidFill>
                <a:latin typeface="メイリオ" panose="020B0604030504040204" pitchFamily="50" charset="-128"/>
                <a:ea typeface="メイリオ" panose="020B0604030504040204" pitchFamily="50" charset="-128"/>
              </a:rPr>
              <a:t>）</a:t>
            </a:r>
            <a:endParaRPr lang="en-US" altLang="ja-JP" sz="1050" b="1" dirty="0">
              <a:solidFill>
                <a:srgbClr val="0000FF"/>
              </a:solidFill>
              <a:latin typeface="メイリオ" panose="020B0604030504040204" pitchFamily="50" charset="-128"/>
              <a:ea typeface="メイリオ" panose="020B0604030504040204" pitchFamily="50" charset="-128"/>
            </a:endParaRPr>
          </a:p>
          <a:p>
            <a:pPr marL="85725" indent="-85725" algn="just"/>
            <a:r>
              <a:rPr lang="ja-JP" altLang="en-US" sz="1050" dirty="0">
                <a:solidFill>
                  <a:schemeClr val="tx1"/>
                </a:solidFill>
                <a:latin typeface="メイリオ" panose="020B0604030504040204" pitchFamily="50" charset="-128"/>
                <a:ea typeface="メイリオ" panose="020B0604030504040204" pitchFamily="50" charset="-128"/>
              </a:rPr>
              <a:t>⇒ 生活保護基準額が減額となる場合に、それぞれの制度の趣旨や目的、実態を十分考慮しながら、できる限り、その影響が及ばないよう対応するよう依頼。</a:t>
            </a:r>
          </a:p>
        </p:txBody>
      </p:sp>
      <p:cxnSp>
        <p:nvCxnSpPr>
          <p:cNvPr id="10" name="直線コネクタ 9"/>
          <p:cNvCxnSpPr/>
          <p:nvPr/>
        </p:nvCxnSpPr>
        <p:spPr>
          <a:xfrm>
            <a:off x="5317396" y="1634370"/>
            <a:ext cx="398814" cy="0"/>
          </a:xfrm>
          <a:prstGeom prst="line">
            <a:avLst/>
          </a:prstGeom>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716210" y="1634372"/>
            <a:ext cx="0" cy="452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9" name="正方形/長方形 58"/>
          <p:cNvSpPr/>
          <p:nvPr/>
        </p:nvSpPr>
        <p:spPr>
          <a:xfrm>
            <a:off x="5495031" y="2086901"/>
            <a:ext cx="4066481" cy="1165892"/>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just"/>
            <a:r>
              <a:rPr lang="ja-JP" altLang="en-US" sz="1050" dirty="0" smtClean="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生活保護基準の見直しに伴い他制度に生じる影響について」に係る情報提供に</a:t>
            </a:r>
            <a:r>
              <a:rPr lang="ja-JP" altLang="en-US" sz="1050" b="1" dirty="0" smtClean="0">
                <a:solidFill>
                  <a:schemeClr val="tx1"/>
                </a:solidFill>
                <a:latin typeface="メイリオ" panose="020B0604030504040204" pitchFamily="50" charset="-128"/>
                <a:ea typeface="メイリオ" panose="020B0604030504040204" pitchFamily="50" charset="-128"/>
              </a:rPr>
              <a:t>ついて」（</a:t>
            </a:r>
            <a:r>
              <a:rPr lang="en-US" altLang="ja-JP" sz="1050" b="1" dirty="0">
                <a:solidFill>
                  <a:schemeClr val="tx1"/>
                </a:solidFill>
                <a:latin typeface="メイリオ" panose="020B0604030504040204" pitchFamily="50" charset="-128"/>
                <a:ea typeface="メイリオ" panose="020B0604030504040204" pitchFamily="50" charset="-128"/>
              </a:rPr>
              <a:t>H30.7.11 </a:t>
            </a:r>
            <a:r>
              <a:rPr lang="ja-JP" altLang="en-US" sz="1050" b="1" dirty="0">
                <a:solidFill>
                  <a:schemeClr val="tx1"/>
                </a:solidFill>
                <a:latin typeface="メイリオ" panose="020B0604030504040204" pitchFamily="50" charset="-128"/>
                <a:ea typeface="メイリオ" panose="020B0604030504040204" pitchFamily="50" charset="-128"/>
              </a:rPr>
              <a:t>事務連絡</a:t>
            </a:r>
            <a:r>
              <a:rPr lang="ja-JP" altLang="en-US" sz="1050" b="1" dirty="0" smtClean="0">
                <a:solidFill>
                  <a:schemeClr val="tx1"/>
                </a:solidFill>
                <a:latin typeface="メイリオ" panose="020B0604030504040204" pitchFamily="50" charset="-128"/>
                <a:ea typeface="メイリオ" panose="020B0604030504040204" pitchFamily="50" charset="-128"/>
              </a:rPr>
              <a:t>）</a:t>
            </a:r>
            <a:endParaRPr lang="en-US" altLang="ja-JP" sz="1050" b="1" dirty="0">
              <a:solidFill>
                <a:srgbClr val="0000FF"/>
              </a:solidFill>
              <a:latin typeface="メイリオ" panose="020B0604030504040204" pitchFamily="50" charset="-128"/>
              <a:ea typeface="メイリオ" panose="020B0604030504040204" pitchFamily="50" charset="-128"/>
            </a:endParaRPr>
          </a:p>
          <a:p>
            <a:pPr marL="85725" indent="-85725" algn="just"/>
            <a:r>
              <a:rPr lang="ja-JP" altLang="en-US" sz="1050" dirty="0">
                <a:solidFill>
                  <a:schemeClr val="tx1"/>
                </a:solidFill>
                <a:latin typeface="メイリオ" panose="020B0604030504040204" pitchFamily="50" charset="-128"/>
                <a:ea typeface="メイリオ" panose="020B0604030504040204" pitchFamily="50" charset="-128"/>
              </a:rPr>
              <a:t>⇒ 保険者においても、できる限り対応していただくよう依頼するとともに、国保及び後期高齢者医療において、生活保護受給者への影響の緩和のために、一部負担金の減免措置の取扱いを見直したことによる財政負担が生じた場合には、財政支援を行う予定であることを情報提供。</a:t>
            </a:r>
          </a:p>
        </p:txBody>
      </p:sp>
      <p:sp>
        <p:nvSpPr>
          <p:cNvPr id="71" name="正方形/長方形 70"/>
          <p:cNvSpPr/>
          <p:nvPr/>
        </p:nvSpPr>
        <p:spPr>
          <a:xfrm>
            <a:off x="5495032" y="3317292"/>
            <a:ext cx="4066480" cy="432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chemeClr val="tx1"/>
                </a:solidFill>
                <a:latin typeface="メイリオ" panose="020B0604030504040204" pitchFamily="50" charset="-128"/>
                <a:ea typeface="メイリオ" panose="020B0604030504040204" pitchFamily="50" charset="-128"/>
              </a:rPr>
              <a:t>保険者における一部負担金減免基準の見直し（第１段階）</a:t>
            </a:r>
            <a:endParaRPr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77" name="正方形/長方形 76"/>
          <p:cNvSpPr/>
          <p:nvPr/>
        </p:nvSpPr>
        <p:spPr>
          <a:xfrm>
            <a:off x="5495032" y="3842384"/>
            <a:ext cx="4066480" cy="592974"/>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r>
              <a:rPr lang="ja-JP" altLang="en-US" sz="1050" dirty="0">
                <a:solidFill>
                  <a:schemeClr val="tx1"/>
                </a:solidFill>
                <a:latin typeface="メイリオ" panose="020B0604030504040204" pitchFamily="50" charset="-128"/>
                <a:ea typeface="メイリオ" panose="020B0604030504040204" pitchFamily="50" charset="-128"/>
              </a:rPr>
              <a:t>「一部負担金の減免措置に対する財政支援の見直しについて」（</a:t>
            </a:r>
            <a:r>
              <a:rPr lang="en-US" altLang="ja-JP" sz="1050" dirty="0" smtClean="0">
                <a:solidFill>
                  <a:schemeClr val="tx1"/>
                </a:solidFill>
                <a:latin typeface="メイリオ" panose="020B0604030504040204" pitchFamily="50" charset="-128"/>
                <a:ea typeface="メイリオ" panose="020B0604030504040204" pitchFamily="50" charset="-128"/>
              </a:rPr>
              <a:t>H30.11.1</a:t>
            </a:r>
            <a:r>
              <a:rPr lang="ja-JP" altLang="en-US" sz="1050" dirty="0" smtClean="0">
                <a:solidFill>
                  <a:schemeClr val="tx1"/>
                </a:solidFill>
                <a:latin typeface="メイリオ" panose="020B0604030504040204" pitchFamily="50" charset="-128"/>
                <a:ea typeface="メイリオ" panose="020B0604030504040204" pitchFamily="50" charset="-128"/>
              </a:rPr>
              <a:t>高齢者医療課長</a:t>
            </a:r>
            <a:r>
              <a:rPr lang="ja-JP" altLang="en-US" sz="1050" dirty="0">
                <a:solidFill>
                  <a:schemeClr val="tx1"/>
                </a:solidFill>
                <a:latin typeface="メイリオ" panose="020B0604030504040204" pitchFamily="50" charset="-128"/>
                <a:ea typeface="メイリオ" panose="020B0604030504040204" pitchFamily="50" charset="-128"/>
              </a:rPr>
              <a:t>通知）により、特別調整交付金による財政支援基準及び経過措置等について通知</a:t>
            </a:r>
          </a:p>
        </p:txBody>
      </p:sp>
      <p:sp>
        <p:nvSpPr>
          <p:cNvPr id="65" name="正方形/長方形 64"/>
          <p:cNvSpPr/>
          <p:nvPr/>
        </p:nvSpPr>
        <p:spPr>
          <a:xfrm>
            <a:off x="1350258" y="3324490"/>
            <a:ext cx="3960000" cy="432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rgbClr val="FF0000"/>
                </a:solidFill>
                <a:latin typeface="メイリオ" panose="020B0604030504040204" pitchFamily="50" charset="-128"/>
                <a:ea typeface="メイリオ" panose="020B0604030504040204" pitchFamily="50" charset="-128"/>
              </a:rPr>
              <a:t>平成</a:t>
            </a:r>
            <a:r>
              <a:rPr lang="en-US" altLang="ja-JP" sz="1050" b="1" dirty="0">
                <a:solidFill>
                  <a:srgbClr val="FF0000"/>
                </a:solidFill>
                <a:latin typeface="メイリオ" panose="020B0604030504040204" pitchFamily="50" charset="-128"/>
                <a:ea typeface="メイリオ" panose="020B0604030504040204" pitchFamily="50" charset="-128"/>
              </a:rPr>
              <a:t>30</a:t>
            </a:r>
            <a:r>
              <a:rPr lang="ja-JP" altLang="en-US" sz="1050" b="1" dirty="0">
                <a:solidFill>
                  <a:srgbClr val="FF0000"/>
                </a:solidFill>
                <a:latin typeface="メイリオ" panose="020B0604030504040204" pitchFamily="50" charset="-128"/>
                <a:ea typeface="メイリオ" panose="020B0604030504040204" pitchFamily="50" charset="-128"/>
              </a:rPr>
              <a:t>年度基準による生活保護基準の適用開始</a:t>
            </a:r>
            <a:endParaRPr lang="en-US" altLang="ja-JP" sz="1050" b="1" dirty="0">
              <a:solidFill>
                <a:srgbClr val="FF0000"/>
              </a:solidFill>
              <a:latin typeface="メイリオ" panose="020B0604030504040204" pitchFamily="50" charset="-128"/>
              <a:ea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rPr>
              <a:t>（適用期間　：　</a:t>
            </a:r>
            <a:r>
              <a:rPr lang="en-US" altLang="ja-JP" sz="1050" dirty="0">
                <a:solidFill>
                  <a:schemeClr val="tx1"/>
                </a:solidFill>
                <a:latin typeface="メイリオ" panose="020B0604030504040204" pitchFamily="50" charset="-128"/>
                <a:ea typeface="メイリオ" panose="020B0604030504040204" pitchFamily="50" charset="-128"/>
              </a:rPr>
              <a:t>H30.10.1</a:t>
            </a:r>
            <a:r>
              <a:rPr lang="ja-JP" altLang="en-US" sz="1050" dirty="0">
                <a:solidFill>
                  <a:schemeClr val="tx1"/>
                </a:solidFill>
                <a:latin typeface="メイリオ" panose="020B0604030504040204" pitchFamily="50" charset="-128"/>
                <a:ea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rPr>
              <a:t>H31.9.30</a:t>
            </a:r>
            <a:r>
              <a:rPr lang="ja-JP" altLang="en-US" sz="1050" dirty="0">
                <a:solidFill>
                  <a:schemeClr val="tx1"/>
                </a:solidFill>
                <a:latin typeface="メイリオ" panose="020B0604030504040204" pitchFamily="50" charset="-128"/>
                <a:ea typeface="メイリオ" panose="020B0604030504040204" pitchFamily="50" charset="-128"/>
              </a:rPr>
              <a:t>）</a:t>
            </a:r>
          </a:p>
        </p:txBody>
      </p:sp>
      <p:cxnSp>
        <p:nvCxnSpPr>
          <p:cNvPr id="47" name="直線矢印コネクタ 46"/>
          <p:cNvCxnSpPr/>
          <p:nvPr/>
        </p:nvCxnSpPr>
        <p:spPr>
          <a:xfrm rot="16200000">
            <a:off x="5395289" y="3291996"/>
            <a:ext cx="0" cy="452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1350258" y="5338760"/>
            <a:ext cx="3960000" cy="432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rgbClr val="FF0000"/>
                </a:solidFill>
                <a:latin typeface="メイリオ" panose="020B0604030504040204" pitchFamily="50" charset="-128"/>
                <a:ea typeface="メイリオ" panose="020B0604030504040204" pitchFamily="50" charset="-128"/>
              </a:rPr>
              <a:t>平成</a:t>
            </a:r>
            <a:r>
              <a:rPr lang="en-US" altLang="ja-JP" sz="1050" b="1" dirty="0">
                <a:solidFill>
                  <a:srgbClr val="FF0000"/>
                </a:solidFill>
                <a:latin typeface="メイリオ" panose="020B0604030504040204" pitchFamily="50" charset="-128"/>
                <a:ea typeface="メイリオ" panose="020B0604030504040204" pitchFamily="50" charset="-128"/>
              </a:rPr>
              <a:t>31</a:t>
            </a:r>
            <a:r>
              <a:rPr lang="ja-JP" altLang="en-US" sz="1050" b="1" dirty="0">
                <a:solidFill>
                  <a:srgbClr val="FF0000"/>
                </a:solidFill>
                <a:latin typeface="メイリオ" panose="020B0604030504040204" pitchFamily="50" charset="-128"/>
                <a:ea typeface="メイリオ" panose="020B0604030504040204" pitchFamily="50" charset="-128"/>
              </a:rPr>
              <a:t>年度基準による生活保護基準の適用開始</a:t>
            </a:r>
            <a:endParaRPr lang="en-US" altLang="ja-JP" sz="1050" b="1" dirty="0">
              <a:solidFill>
                <a:srgbClr val="FF0000"/>
              </a:solidFill>
              <a:latin typeface="メイリオ" panose="020B0604030504040204" pitchFamily="50" charset="-128"/>
              <a:ea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rPr>
              <a:t>（適用期間　：　</a:t>
            </a:r>
            <a:r>
              <a:rPr lang="en-US" altLang="ja-JP" sz="1050" dirty="0">
                <a:solidFill>
                  <a:schemeClr val="tx1"/>
                </a:solidFill>
                <a:latin typeface="メイリオ" panose="020B0604030504040204" pitchFamily="50" charset="-128"/>
                <a:ea typeface="メイリオ" panose="020B0604030504040204" pitchFamily="50" charset="-128"/>
              </a:rPr>
              <a:t>H31.10.1</a:t>
            </a:r>
            <a:r>
              <a:rPr lang="ja-JP" altLang="en-US" sz="1050" dirty="0">
                <a:solidFill>
                  <a:schemeClr val="tx1"/>
                </a:solidFill>
                <a:latin typeface="メイリオ" panose="020B0604030504040204" pitchFamily="50" charset="-128"/>
                <a:ea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rPr>
              <a:t>H32.9.30</a:t>
            </a:r>
            <a:r>
              <a:rPr lang="ja-JP" altLang="en-US" sz="1050" dirty="0">
                <a:solidFill>
                  <a:schemeClr val="tx1"/>
                </a:solidFill>
                <a:latin typeface="メイリオ" panose="020B0604030504040204" pitchFamily="50" charset="-128"/>
                <a:ea typeface="メイリオ" panose="020B0604030504040204" pitchFamily="50" charset="-128"/>
              </a:rPr>
              <a:t>）</a:t>
            </a:r>
          </a:p>
        </p:txBody>
      </p:sp>
      <p:sp>
        <p:nvSpPr>
          <p:cNvPr id="70" name="正方形/長方形 69"/>
          <p:cNvSpPr/>
          <p:nvPr/>
        </p:nvSpPr>
        <p:spPr>
          <a:xfrm>
            <a:off x="1350258" y="5957970"/>
            <a:ext cx="3960000" cy="576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rgbClr val="FF0000"/>
                </a:solidFill>
                <a:latin typeface="メイリオ" panose="020B0604030504040204" pitchFamily="50" charset="-128"/>
                <a:ea typeface="メイリオ" panose="020B0604030504040204" pitchFamily="50" charset="-128"/>
              </a:rPr>
              <a:t>平成</a:t>
            </a:r>
            <a:r>
              <a:rPr lang="en-US" altLang="ja-JP" sz="1050" b="1" dirty="0">
                <a:solidFill>
                  <a:srgbClr val="FF0000"/>
                </a:solidFill>
                <a:latin typeface="メイリオ" panose="020B0604030504040204" pitchFamily="50" charset="-128"/>
                <a:ea typeface="メイリオ" panose="020B0604030504040204" pitchFamily="50" charset="-128"/>
              </a:rPr>
              <a:t>32</a:t>
            </a:r>
            <a:r>
              <a:rPr lang="ja-JP" altLang="en-US" sz="1050" b="1" dirty="0">
                <a:solidFill>
                  <a:srgbClr val="FF0000"/>
                </a:solidFill>
                <a:latin typeface="メイリオ" panose="020B0604030504040204" pitchFamily="50" charset="-128"/>
                <a:ea typeface="メイリオ" panose="020B0604030504040204" pitchFamily="50" charset="-128"/>
              </a:rPr>
              <a:t>年度基準による生活保護基準の適用開始</a:t>
            </a:r>
            <a:endParaRPr lang="en-US" altLang="ja-JP" sz="1050" b="1" dirty="0">
              <a:solidFill>
                <a:srgbClr val="FF0000"/>
              </a:solidFill>
              <a:latin typeface="メイリオ" panose="020B0604030504040204" pitchFamily="50" charset="-128"/>
              <a:ea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rPr>
              <a:t>（適用期間　：　</a:t>
            </a:r>
            <a:r>
              <a:rPr lang="en-US" altLang="ja-JP" sz="1050" dirty="0">
                <a:solidFill>
                  <a:schemeClr val="tx1"/>
                </a:solidFill>
                <a:latin typeface="メイリオ" panose="020B0604030504040204" pitchFamily="50" charset="-128"/>
                <a:ea typeface="メイリオ" panose="020B0604030504040204" pitchFamily="50" charset="-128"/>
              </a:rPr>
              <a:t>H32.10.1</a:t>
            </a:r>
            <a:r>
              <a:rPr lang="ja-JP" altLang="en-US" sz="1050" dirty="0">
                <a:solidFill>
                  <a:schemeClr val="tx1"/>
                </a:solidFill>
                <a:latin typeface="メイリオ" panose="020B0604030504040204" pitchFamily="50" charset="-128"/>
                <a:ea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rPr>
              <a:t>生活扶助基準額の減額幅▲５％に到達</a:t>
            </a:r>
            <a:endParaRPr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72" name="正方形/長方形 71"/>
          <p:cNvSpPr/>
          <p:nvPr/>
        </p:nvSpPr>
        <p:spPr>
          <a:xfrm>
            <a:off x="5495032" y="5338760"/>
            <a:ext cx="4066480" cy="432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chemeClr val="tx1"/>
                </a:solidFill>
                <a:latin typeface="メイリオ" panose="020B0604030504040204" pitchFamily="50" charset="-128"/>
                <a:ea typeface="メイリオ" panose="020B0604030504040204" pitchFamily="50" charset="-128"/>
              </a:rPr>
              <a:t>保険者における一部負担金減免基準の見直し（第２段階）</a:t>
            </a:r>
            <a:endParaRPr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5495032" y="5957970"/>
            <a:ext cx="4066480" cy="576000"/>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050" b="1" dirty="0">
                <a:solidFill>
                  <a:schemeClr val="tx1"/>
                </a:solidFill>
                <a:latin typeface="メイリオ" panose="020B0604030504040204" pitchFamily="50" charset="-128"/>
                <a:ea typeface="メイリオ" panose="020B0604030504040204" pitchFamily="50" charset="-128"/>
              </a:rPr>
              <a:t>保険者における一部負担金減免基準の見直し（第３段階）</a:t>
            </a:r>
            <a:endParaRPr lang="en-US" altLang="ja-JP" sz="1050" b="1" dirty="0">
              <a:solidFill>
                <a:schemeClr val="tx1"/>
              </a:solidFill>
              <a:latin typeface="メイリオ" panose="020B0604030504040204" pitchFamily="50" charset="-128"/>
              <a:ea typeface="メイリオ" panose="020B0604030504040204" pitchFamily="50" charset="-128"/>
            </a:endParaRPr>
          </a:p>
        </p:txBody>
      </p:sp>
      <p:cxnSp>
        <p:nvCxnSpPr>
          <p:cNvPr id="74" name="直線矢印コネクタ 73"/>
          <p:cNvCxnSpPr/>
          <p:nvPr/>
        </p:nvCxnSpPr>
        <p:spPr>
          <a:xfrm rot="16200000">
            <a:off x="5395289" y="5337098"/>
            <a:ext cx="0" cy="452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5" name="直線矢印コネクタ 74"/>
          <p:cNvCxnSpPr/>
          <p:nvPr/>
        </p:nvCxnSpPr>
        <p:spPr>
          <a:xfrm rot="16200000">
            <a:off x="5395289" y="6031300"/>
            <a:ext cx="0" cy="452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5495031" y="4505760"/>
            <a:ext cx="4066480" cy="579424"/>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r>
              <a:rPr lang="ja-JP" altLang="en-US" sz="1050" dirty="0" smtClean="0">
                <a:solidFill>
                  <a:schemeClr val="tx1"/>
                </a:solidFill>
                <a:latin typeface="メイリオ" panose="020B0604030504040204" pitchFamily="50" charset="-128"/>
                <a:ea typeface="メイリオ" panose="020B0604030504040204" pitchFamily="50" charset="-128"/>
              </a:rPr>
              <a:t>調整交付金算定省令の改正</a:t>
            </a:r>
            <a:endParaRPr lang="en-US" altLang="ja-JP" sz="1050" dirty="0" smtClean="0">
              <a:solidFill>
                <a:schemeClr val="tx1"/>
              </a:solidFill>
              <a:latin typeface="メイリオ" panose="020B0604030504040204" pitchFamily="50" charset="-128"/>
              <a:ea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rPr>
              <a:t>「一部負担金の減額、免除又は徴収猶予並びに徴収に関する処分の取扱いについて」（</a:t>
            </a:r>
            <a:r>
              <a:rPr lang="en-US" altLang="ja-JP" sz="1050" dirty="0" smtClean="0">
                <a:solidFill>
                  <a:schemeClr val="tx1"/>
                </a:solidFill>
                <a:latin typeface="メイリオ" panose="020B0604030504040204" pitchFamily="50" charset="-128"/>
                <a:ea typeface="メイリオ" panose="020B0604030504040204" pitchFamily="50" charset="-128"/>
              </a:rPr>
              <a:t>H20.3.24</a:t>
            </a:r>
            <a:r>
              <a:rPr lang="ja-JP" altLang="en-US" sz="1050" dirty="0" smtClean="0">
                <a:solidFill>
                  <a:schemeClr val="tx1"/>
                </a:solidFill>
                <a:latin typeface="メイリオ" panose="020B0604030504040204" pitchFamily="50" charset="-128"/>
                <a:ea typeface="メイリオ" panose="020B0604030504040204" pitchFamily="50" charset="-128"/>
              </a:rPr>
              <a:t>高齢者医療課長通知）の改正</a:t>
            </a:r>
            <a:endParaRPr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3584" y="237768"/>
            <a:ext cx="10441159" cy="402033"/>
          </a:xfrm>
          <a:prstGeom prst="rect">
            <a:avLst/>
          </a:prstGeom>
          <a:noFill/>
        </p:spPr>
        <p:txBody>
          <a:bodyPr wrap="square" rtlCol="0">
            <a:spAutoFit/>
          </a:bodyPr>
          <a:lstStyle/>
          <a:p>
            <a:pPr algn="ctr">
              <a:lnSpc>
                <a:spcPts val="2584"/>
              </a:lnSpc>
            </a:pPr>
            <a:r>
              <a:rPr lang="en-US" altLang="ja-JP" sz="1550" b="1" dirty="0" smtClean="0">
                <a:latin typeface="メイリオ" panose="020B0604030504040204" pitchFamily="50" charset="-128"/>
                <a:ea typeface="メイリオ" panose="020B0604030504040204" pitchFamily="50" charset="-128"/>
              </a:rPr>
              <a:t>【</a:t>
            </a:r>
            <a:r>
              <a:rPr lang="ja-JP" altLang="en-US" sz="1550" b="1" dirty="0" smtClean="0">
                <a:latin typeface="メイリオ" panose="020B0604030504040204" pitchFamily="50" charset="-128"/>
                <a:ea typeface="メイリオ" panose="020B0604030504040204" pitchFamily="50" charset="-128"/>
              </a:rPr>
              <a:t>後期高齢者医療制度関係</a:t>
            </a:r>
            <a:r>
              <a:rPr lang="en-US" altLang="ja-JP" sz="1550" b="1" dirty="0" smtClean="0">
                <a:latin typeface="メイリオ" panose="020B0604030504040204" pitchFamily="50" charset="-128"/>
                <a:ea typeface="メイリオ" panose="020B0604030504040204" pitchFamily="50" charset="-128"/>
              </a:rPr>
              <a:t>】</a:t>
            </a:r>
            <a:r>
              <a:rPr lang="ja-JP" altLang="en-US" sz="1550" b="1" dirty="0" smtClean="0">
                <a:latin typeface="メイリオ" panose="020B0604030504040204" pitchFamily="50" charset="-128"/>
                <a:ea typeface="メイリオ" panose="020B0604030504040204" pitchFamily="50" charset="-128"/>
              </a:rPr>
              <a:t>生活</a:t>
            </a:r>
            <a:r>
              <a:rPr lang="ja-JP" altLang="en-US" sz="1550" b="1" dirty="0">
                <a:latin typeface="メイリオ" panose="020B0604030504040204" pitchFamily="50" charset="-128"/>
                <a:ea typeface="メイリオ" panose="020B0604030504040204" pitchFamily="50" charset="-128"/>
              </a:rPr>
              <a:t>保護基準の見直しに</a:t>
            </a:r>
            <a:r>
              <a:rPr lang="ja-JP" altLang="en-US" sz="1550" b="1" dirty="0" smtClean="0">
                <a:latin typeface="メイリオ" panose="020B0604030504040204" pitchFamily="50" charset="-128"/>
                <a:ea typeface="メイリオ" panose="020B0604030504040204" pitchFamily="50" charset="-128"/>
              </a:rPr>
              <a:t>よる一部</a:t>
            </a:r>
            <a:r>
              <a:rPr lang="ja-JP" altLang="en-US" sz="1550" b="1" dirty="0">
                <a:latin typeface="メイリオ" panose="020B0604030504040204" pitchFamily="50" charset="-128"/>
                <a:ea typeface="メイリオ" panose="020B0604030504040204" pitchFamily="50" charset="-128"/>
              </a:rPr>
              <a:t>負担金減免に係る財政</a:t>
            </a:r>
            <a:r>
              <a:rPr lang="ja-JP" altLang="en-US" sz="1550" b="1" dirty="0" smtClean="0">
                <a:latin typeface="メイリオ" panose="020B0604030504040204" pitchFamily="50" charset="-128"/>
                <a:ea typeface="メイリオ" panose="020B0604030504040204" pitchFamily="50" charset="-128"/>
              </a:rPr>
              <a:t>支援の</a:t>
            </a:r>
            <a:r>
              <a:rPr lang="ja-JP" altLang="en-US" sz="1550" b="1" dirty="0">
                <a:latin typeface="メイリオ" panose="020B0604030504040204" pitchFamily="50" charset="-128"/>
                <a:ea typeface="メイリオ" panose="020B0604030504040204" pitchFamily="50" charset="-128"/>
              </a:rPr>
              <a:t>スケジュール</a:t>
            </a:r>
            <a:r>
              <a:rPr lang="en-US" altLang="ja-JP" sz="1550" b="1" dirty="0">
                <a:latin typeface="メイリオ" panose="020B0604030504040204" pitchFamily="50" charset="-128"/>
                <a:ea typeface="メイリオ" panose="020B0604030504040204" pitchFamily="50" charset="-128"/>
              </a:rPr>
              <a:t>(</a:t>
            </a:r>
            <a:r>
              <a:rPr lang="ja-JP" altLang="en-US" sz="1550" b="1" dirty="0">
                <a:latin typeface="メイリオ" panose="020B0604030504040204" pitchFamily="50" charset="-128"/>
                <a:ea typeface="メイリオ" panose="020B0604030504040204" pitchFamily="50" charset="-128"/>
              </a:rPr>
              <a:t>予定</a:t>
            </a:r>
            <a:r>
              <a:rPr lang="en-US" altLang="ja-JP" sz="1550" b="1" dirty="0" smtClean="0">
                <a:latin typeface="メイリオ" panose="020B0604030504040204" pitchFamily="50" charset="-128"/>
                <a:ea typeface="メイリオ" panose="020B0604030504040204" pitchFamily="50" charset="-128"/>
              </a:rPr>
              <a:t>)</a:t>
            </a:r>
            <a:endParaRPr lang="en-US" altLang="ja-JP" sz="155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03736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600" b="1" dirty="0" smtClean="0">
            <a:latin typeface="ＤＦ特太ゴシック体" pitchFamily="49" charset="-128"/>
            <a:ea typeface="ＤＦ特太ゴシック体" pitchFamily="49" charset="-128"/>
          </a:defRPr>
        </a:defPPr>
      </a:lstStyle>
      <a:style>
        <a:lnRef idx="2">
          <a:schemeClr val="dk1">
            <a:shade val="50000"/>
          </a:schemeClr>
        </a:lnRef>
        <a:fillRef idx="1">
          <a:schemeClr val="dk1"/>
        </a:fillRef>
        <a:effectRef idx="0">
          <a:schemeClr val="dk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8ACD8B5-3F14-4FEA-9861-B8F4FA8A0954}">
  <ds:schemaRefs>
    <ds:schemaRef ds:uri="http://schemas.microsoft.com/office/2006/documentManagement/types"/>
    <ds:schemaRef ds:uri="http://schemas.microsoft.com/office/2006/metadata/properties"/>
    <ds:schemaRef ds:uri="http://www.w3.org/XML/1998/namespace"/>
    <ds:schemaRef ds:uri="http://purl.org/dc/elements/1.1/"/>
    <ds:schemaRef ds:uri="8B97BE19-CDDD-400E-817A-CFDD13F7EC12"/>
    <ds:schemaRef ds:uri="http://purl.org/dc/dcmitype/"/>
    <ds:schemaRef ds:uri="0ef2a5cc-7d16-4df6-bf14-9981dc03bc23"/>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2969B684-5672-4D28-87BC-C1F4505BA8C8}">
  <ds:schemaRefs>
    <ds:schemaRef ds:uri="http://schemas.microsoft.com/sharepoint/v3/contenttype/forms"/>
  </ds:schemaRefs>
</ds:datastoreItem>
</file>

<file path=customXml/itemProps3.xml><?xml version="1.0" encoding="utf-8"?>
<ds:datastoreItem xmlns:ds="http://schemas.openxmlformats.org/officeDocument/2006/customXml" ds:itemID="{F9AAD1E7-137E-4820-86BF-AA5372766C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blank</Template>
  <TotalTime>6871</TotalTime>
  <Words>754</Words>
  <Application>Microsoft Office PowerPoint</Application>
  <PresentationFormat>A4 210 x 297 mm</PresentationFormat>
  <Paragraphs>136</Paragraphs>
  <Slides>4</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ＤＦ特太ゴシック体</vt:lpstr>
      <vt:lpstr>ＭＳ Ｐゴシック</vt:lpstr>
      <vt:lpstr>ＭＳ Ｐ明朝</vt:lpstr>
      <vt:lpstr>ＭＳ ゴシック</vt:lpstr>
      <vt:lpstr>ＭＳＰゴシック</vt:lpstr>
      <vt:lpstr>メイリオ</vt:lpstr>
      <vt:lpstr>Arial</vt:lpstr>
      <vt:lpstr>Calibri</vt:lpstr>
      <vt:lpstr>Times New Roman</vt:lpstr>
      <vt:lpstr>blank</vt:lpstr>
      <vt:lpstr>参考資料</vt:lpstr>
      <vt:lpstr>PowerPoint プレゼンテーション</vt:lpstr>
      <vt:lpstr>生活扶助基準の見直しに伴う一部負担金減免の財政支援</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稲垣 翔太(inagaki-shouta)</cp:lastModifiedBy>
  <cp:revision>597</cp:revision>
  <cp:lastPrinted>2018-11-01T04:50:01Z</cp:lastPrinted>
  <dcterms:created xsi:type="dcterms:W3CDTF">2013-04-25T11:22:07Z</dcterms:created>
  <dcterms:modified xsi:type="dcterms:W3CDTF">2018-11-01T07:26:18Z</dcterms:modified>
  <cp:category>加藤 昭宏</cp:category>
  <cp:contentStatus>加藤 昭宏</cp:contentStatus>
  <dc:language>加藤 昭宏</dc:language>
</cp:coreProperties>
</file>