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48" r:id="rId1"/>
  </p:sldMasterIdLst>
  <p:notesMasterIdLst>
    <p:notesMasterId r:id="rId4"/>
  </p:notesMasterIdLst>
  <p:sldIdLst>
    <p:sldId id="479" r:id="rId2"/>
    <p:sldId id="480" r:id="rId3"/>
  </p:sldIdLst>
  <p:sldSz cx="9906000" cy="6858000" type="A4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CCFFFF"/>
    <a:srgbClr val="FF99CC"/>
    <a:srgbClr val="FF0066"/>
    <a:srgbClr val="CCCCFF"/>
    <a:srgbClr val="FFCC66"/>
    <a:srgbClr val="CCFF33"/>
    <a:srgbClr val="CC66FF"/>
    <a:srgbClr val="66FFFF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C89EF96-8CEA-46FF-86C4-4CE0E7609802}" styleName="淡色スタイル 3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87" autoAdjust="0"/>
    <p:restoredTop sz="40047" autoAdjust="0"/>
  </p:normalViewPr>
  <p:slideViewPr>
    <p:cSldViewPr>
      <p:cViewPr>
        <p:scale>
          <a:sx n="100" d="100"/>
          <a:sy n="100" d="100"/>
        </p:scale>
        <p:origin x="72" y="15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AA65DB8-6A52-485E-BB03-47A5A6AEE682}" type="datetimeFigureOut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712788" y="746125"/>
            <a:ext cx="5381625" cy="37258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21186"/>
            <a:ext cx="5445760" cy="447270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646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6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F3127AF-C7BC-408E-BDD8-83B83C8118E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40914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3CAFB-2AE5-45E5-B409-132E36DCC473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25889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5578F3-682D-41F8-86C6-208FDDEE996F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73271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233FA7-0244-4CA7-BB4E-967A6312C9A1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3195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D7E7C-272E-4DB0-BA89-6756508F0D9E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13668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7436E-BF35-49B8-B1A6-21D46C79C404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35856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E7AFED-99F8-40C2-BCBE-1FACFA6D8363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46619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E0863A-B005-4C83-912F-414AB273564B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44911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27033-C472-4706-B38E-AD0F02AC65B4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78938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E521F1-C9A8-4C84-8126-FC059EBA86EF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594600" y="6469634"/>
            <a:ext cx="2311400" cy="365125"/>
          </a:xfrm>
        </p:spPr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052077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1A47A-7F8B-484F-B782-BC97C55C48E1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98085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アイコンをクリックして図を追加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9038D-C767-40FE-8CB6-B8BFEF614D43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4059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0EAE90-8136-46E2-9BF6-60D6CAA0EB9B}" type="datetime1">
              <a:rPr kumimoji="1" lang="ja-JP" altLang="en-US" smtClean="0"/>
              <a:pPr/>
              <a:t>2019/10/24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BF2397-3737-4E86-9587-15052BE202A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09066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テキスト ボックス 42"/>
          <p:cNvSpPr txBox="1"/>
          <p:nvPr/>
        </p:nvSpPr>
        <p:spPr>
          <a:xfrm>
            <a:off x="525874" y="2377290"/>
            <a:ext cx="1080120" cy="1200329"/>
          </a:xfrm>
          <a:prstGeom prst="rect">
            <a:avLst/>
          </a:prstGeom>
          <a:noFill/>
          <a:ln w="12700">
            <a:noFill/>
            <a:prstDash val="dash"/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 smtClean="0"/>
              <a:t>保険料</a:t>
            </a:r>
            <a:endParaRPr lang="en-US" altLang="ja-JP" sz="1200" dirty="0" smtClean="0"/>
          </a:p>
          <a:p>
            <a:pPr algn="ctr"/>
            <a:r>
              <a:rPr kumimoji="1" lang="ja-JP" altLang="en-US" sz="1200" dirty="0" smtClean="0"/>
              <a:t>収納</a:t>
            </a:r>
            <a:endParaRPr kumimoji="1" lang="en-US" altLang="ja-JP" sz="1200" dirty="0" smtClean="0"/>
          </a:p>
          <a:p>
            <a:pPr algn="ctr"/>
            <a:r>
              <a:rPr lang="ja-JP" altLang="en-US" sz="1200" dirty="0" smtClean="0"/>
              <a:t>必要額</a:t>
            </a:r>
            <a:endParaRPr lang="en-US" altLang="ja-JP" sz="1200" dirty="0" smtClean="0"/>
          </a:p>
          <a:p>
            <a:pPr algn="ctr"/>
            <a:r>
              <a:rPr lang="ja-JP" altLang="en-US" sz="1200" dirty="0" smtClean="0"/>
              <a:t>・○○億円</a:t>
            </a:r>
            <a:endParaRPr lang="en-US" altLang="ja-JP" sz="1200" dirty="0" smtClean="0"/>
          </a:p>
          <a:p>
            <a:pPr algn="ctr"/>
            <a:r>
              <a:rPr lang="ja-JP" altLang="en-US" sz="1200" dirty="0" smtClean="0">
                <a:latin typeface="ＭＳ Ｐ明朝" pitchFamily="18" charset="-128"/>
              </a:rPr>
              <a:t>（○○円）</a:t>
            </a:r>
            <a:r>
              <a:rPr lang="en-US" altLang="ja-JP" sz="1200" dirty="0" smtClean="0">
                <a:latin typeface="+mn-ea"/>
              </a:rPr>
              <a:t>※d</a:t>
            </a:r>
          </a:p>
          <a:p>
            <a:pPr algn="ctr"/>
            <a:r>
              <a:rPr lang="en-US" altLang="ja-JP" sz="1200" dirty="0" smtClean="0">
                <a:latin typeface="ＭＳ Ｐ明朝" pitchFamily="18" charset="-128"/>
              </a:rPr>
              <a:t>【○.○%】</a:t>
            </a:r>
            <a:endParaRPr lang="en-US" altLang="ja-JP" sz="1200" dirty="0">
              <a:latin typeface="ＭＳ Ｐ明朝" pitchFamily="18" charset="-128"/>
            </a:endParaRPr>
          </a:p>
        </p:txBody>
      </p:sp>
      <p:sp>
        <p:nvSpPr>
          <p:cNvPr id="45" name="テキスト ボックス 6"/>
          <p:cNvSpPr txBox="1">
            <a:spLocks noChangeArrowheads="1"/>
          </p:cNvSpPr>
          <p:nvPr/>
        </p:nvSpPr>
        <p:spPr bwMode="auto">
          <a:xfrm>
            <a:off x="0" y="-27384"/>
            <a:ext cx="9906000" cy="400099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wrap="square" lIns="91429" tIns="45715" rIns="91429" bIns="45715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  <a:defRPr/>
            </a:pPr>
            <a:r>
              <a:rPr lang="ja-JP" altLang="en-US" sz="2000" dirty="0" smtClean="0">
                <a:solidFill>
                  <a:srgbClr val="FFFFFF"/>
                </a:solidFill>
                <a:latin typeface="HGP創英角ｺﾞｼｯｸUB" pitchFamily="50" charset="-128"/>
                <a:ea typeface="HGP創英角ｺﾞｼｯｸUB" pitchFamily="50" charset="-128"/>
              </a:rPr>
              <a:t>令和２年度</a:t>
            </a:r>
            <a:r>
              <a:rPr lang="ja-JP" altLang="en-US" sz="2000" dirty="0" smtClean="0">
                <a:solidFill>
                  <a:srgbClr val="FFFFFF"/>
                </a:solidFill>
                <a:latin typeface="HGP創英角ｺﾞｼｯｸUB" pitchFamily="50" charset="-128"/>
                <a:ea typeface="HGP創英角ｺﾞｼｯｸUB" pitchFamily="50" charset="-128"/>
              </a:rPr>
              <a:t>　○○都道府県の国保特別会計（試算値（</a:t>
            </a:r>
            <a:r>
              <a:rPr lang="en-US" altLang="ja-JP" sz="2000" dirty="0" smtClean="0">
                <a:solidFill>
                  <a:srgbClr val="FFFFFF"/>
                </a:solidFill>
                <a:latin typeface="HGP創英角ｺﾞｼｯｸUB" pitchFamily="50" charset="-128"/>
                <a:ea typeface="HGP創英角ｺﾞｼｯｸUB" pitchFamily="50" charset="-128"/>
              </a:rPr>
              <a:t>e</a:t>
            </a:r>
            <a:r>
              <a:rPr lang="ja-JP" altLang="en-US" sz="2000" dirty="0" smtClean="0">
                <a:solidFill>
                  <a:srgbClr val="FFFFFF"/>
                </a:solidFill>
                <a:latin typeface="HGP創英角ｺﾞｼｯｸUB" pitchFamily="50" charset="-128"/>
                <a:ea typeface="HGP創英角ｺﾞｼｯｸUB" pitchFamily="50" charset="-128"/>
              </a:rPr>
              <a:t>）ベース）</a:t>
            </a:r>
          </a:p>
        </p:txBody>
      </p:sp>
      <p:sp>
        <p:nvSpPr>
          <p:cNvPr id="15" name="右中かっこ 14"/>
          <p:cNvSpPr/>
          <p:nvPr/>
        </p:nvSpPr>
        <p:spPr>
          <a:xfrm rot="-5400000">
            <a:off x="5081828" y="-1910834"/>
            <a:ext cx="89110" cy="6566853"/>
          </a:xfrm>
          <a:prstGeom prst="rightBrace">
            <a:avLst>
              <a:gd name="adj1" fmla="val 77847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1581540" y="6661453"/>
            <a:ext cx="275784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50" dirty="0" smtClean="0"/>
              <a:t>○○億円 </a:t>
            </a:r>
            <a:r>
              <a:rPr lang="ja-JP" altLang="en-US" sz="1050" dirty="0" smtClean="0"/>
              <a:t>構成比</a:t>
            </a:r>
            <a:r>
              <a:rPr lang="ja-JP" altLang="en-US" sz="1050" dirty="0"/>
              <a:t>：</a:t>
            </a:r>
            <a:r>
              <a:rPr lang="ja-JP" altLang="en-US" sz="1050" dirty="0" smtClean="0"/>
              <a:t>○○％</a:t>
            </a:r>
            <a:endParaRPr lang="ja-JP" altLang="en-US" sz="1050" dirty="0"/>
          </a:p>
        </p:txBody>
      </p:sp>
      <p:grpSp>
        <p:nvGrpSpPr>
          <p:cNvPr id="11" name="グループ化 10"/>
          <p:cNvGrpSpPr/>
          <p:nvPr/>
        </p:nvGrpSpPr>
        <p:grpSpPr>
          <a:xfrm>
            <a:off x="1815618" y="1417149"/>
            <a:ext cx="6576830" cy="5272878"/>
            <a:chOff x="1573822" y="1037538"/>
            <a:chExt cx="6402244" cy="5176605"/>
          </a:xfrm>
        </p:grpSpPr>
        <p:grpSp>
          <p:nvGrpSpPr>
            <p:cNvPr id="7" name="グループ化 6"/>
            <p:cNvGrpSpPr/>
            <p:nvPr/>
          </p:nvGrpSpPr>
          <p:grpSpPr>
            <a:xfrm>
              <a:off x="1573822" y="1037538"/>
              <a:ext cx="6402244" cy="5176605"/>
              <a:chOff x="1573822" y="1037538"/>
              <a:chExt cx="6402244" cy="5176605"/>
            </a:xfrm>
          </p:grpSpPr>
          <p:grpSp>
            <p:nvGrpSpPr>
              <p:cNvPr id="3" name="グループ化 2"/>
              <p:cNvGrpSpPr/>
              <p:nvPr/>
            </p:nvGrpSpPr>
            <p:grpSpPr>
              <a:xfrm>
                <a:off x="1573822" y="1037538"/>
                <a:ext cx="6402244" cy="5176605"/>
                <a:chOff x="1424211" y="938471"/>
                <a:chExt cx="8187075" cy="5445562"/>
              </a:xfrm>
            </p:grpSpPr>
            <p:sp>
              <p:nvSpPr>
                <p:cNvPr id="65" name="Rectangle 16"/>
                <p:cNvSpPr>
                  <a:spLocks noChangeArrowheads="1"/>
                </p:cNvSpPr>
                <p:nvPr/>
              </p:nvSpPr>
              <p:spPr bwMode="auto">
                <a:xfrm>
                  <a:off x="4229118" y="4710470"/>
                  <a:ext cx="2554364" cy="1673563"/>
                </a:xfrm>
                <a:prstGeom prst="rect">
                  <a:avLst/>
                </a:prstGeom>
                <a:solidFill>
                  <a:srgbClr val="66FF66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lIns="91428" tIns="45714" rIns="91428" bIns="45714" anchor="ctr"/>
                <a:lstStyle/>
                <a:p>
                  <a:pPr algn="ctr"/>
                  <a:r>
                    <a:rPr lang="ja-JP" altLang="en-US" sz="11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都道府県繰入金</a:t>
                  </a:r>
                  <a:endParaRPr lang="en-US" altLang="ja-JP" sz="1100" dirty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1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・○○億円　（○○円）</a:t>
                  </a:r>
                  <a:endParaRPr lang="en-US" altLang="ja-JP" sz="1100" dirty="0" smtClean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1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　</a:t>
                  </a:r>
                  <a:r>
                    <a:rPr lang="en-US" altLang="ja-JP" sz="11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【○.○%】</a:t>
                  </a:r>
                </a:p>
                <a:p>
                  <a:pPr algn="ctr">
                    <a:defRPr/>
                  </a:pP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１号繰入金</a:t>
                  </a:r>
                  <a:endParaRPr lang="en-US" altLang="ja-JP" sz="1000" dirty="0" smtClean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・○○億円（○○円）</a:t>
                  </a:r>
                  <a:r>
                    <a: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【○.○%】</a:t>
                  </a:r>
                </a:p>
                <a:p>
                  <a:pPr algn="ctr">
                    <a:defRPr/>
                  </a:pPr>
                  <a:r>
                    <a: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※</a:t>
                  </a: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　うち激変緩和分</a:t>
                  </a:r>
                  <a:endParaRPr lang="en-US" altLang="ja-JP" sz="1000" dirty="0" smtClean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>
                      <a:latin typeface="HG丸ｺﾞｼｯｸM-PRO" pitchFamily="50" charset="-128"/>
                      <a:ea typeface="HG丸ｺﾞｼｯｸM-PRO" pitchFamily="50" charset="-128"/>
                    </a:rPr>
                    <a:t>・○○億円（○○円）</a:t>
                  </a:r>
                  <a:r>
                    <a:rPr lang="en-US" altLang="ja-JP" sz="1000" dirty="0">
                      <a:latin typeface="HG丸ｺﾞｼｯｸM-PRO" pitchFamily="50" charset="-128"/>
                      <a:ea typeface="HG丸ｺﾞｼｯｸM-PRO" pitchFamily="50" charset="-128"/>
                    </a:rPr>
                    <a:t>【○.○</a:t>
                  </a:r>
                  <a:r>
                    <a: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%】</a:t>
                  </a:r>
                  <a:endParaRPr lang="en-US" altLang="ja-JP" sz="1000" dirty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２号繰入金</a:t>
                  </a:r>
                  <a:endParaRPr lang="en-US" altLang="ja-JP" sz="1000" dirty="0" smtClean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・</a:t>
                  </a:r>
                  <a:r>
                    <a:rPr lang="ja-JP" altLang="en-US" sz="1000" dirty="0">
                      <a:latin typeface="HG丸ｺﾞｼｯｸM-PRO" pitchFamily="50" charset="-128"/>
                      <a:ea typeface="HG丸ｺﾞｼｯｸM-PRO" pitchFamily="50" charset="-128"/>
                    </a:rPr>
                    <a:t>○○億円　（○○円）</a:t>
                  </a:r>
                  <a:endParaRPr lang="en-US" altLang="ja-JP" sz="1000" dirty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>
                      <a:latin typeface="HG丸ｺﾞｼｯｸM-PRO" pitchFamily="50" charset="-128"/>
                      <a:ea typeface="HG丸ｺﾞｼｯｸM-PRO" pitchFamily="50" charset="-128"/>
                    </a:rPr>
                    <a:t>　</a:t>
                  </a:r>
                  <a:r>
                    <a:rPr lang="en-US" altLang="ja-JP" sz="1000" dirty="0">
                      <a:latin typeface="HG丸ｺﾞｼｯｸM-PRO" pitchFamily="50" charset="-128"/>
                      <a:ea typeface="HG丸ｺﾞｼｯｸM-PRO" pitchFamily="50" charset="-128"/>
                    </a:rPr>
                    <a:t>【○.○</a:t>
                  </a:r>
                  <a:r>
                    <a: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%】</a:t>
                  </a:r>
                  <a:endParaRPr lang="en-US" altLang="ja-JP" sz="1000" dirty="0">
                    <a:latin typeface="HG丸ｺﾞｼｯｸM-PRO" pitchFamily="50" charset="-128"/>
                    <a:ea typeface="HG丸ｺﾞｼｯｸM-PRO" pitchFamily="50" charset="-128"/>
                  </a:endParaRPr>
                </a:p>
              </p:txBody>
            </p:sp>
            <p:grpSp>
              <p:nvGrpSpPr>
                <p:cNvPr id="10" name="グループ化 9"/>
                <p:cNvGrpSpPr/>
                <p:nvPr/>
              </p:nvGrpSpPr>
              <p:grpSpPr>
                <a:xfrm>
                  <a:off x="1424211" y="938471"/>
                  <a:ext cx="8187075" cy="5445561"/>
                  <a:chOff x="1637186" y="1145150"/>
                  <a:chExt cx="7323386" cy="4637778"/>
                </a:xfrm>
              </p:grpSpPr>
              <p:sp>
                <p:nvSpPr>
                  <p:cNvPr id="4" name="Rectangle 110"/>
                  <p:cNvSpPr>
                    <a:spLocks noChangeArrowheads="1"/>
                  </p:cNvSpPr>
                  <p:nvPr/>
                </p:nvSpPr>
                <p:spPr bwMode="auto">
                  <a:xfrm>
                    <a:off x="6431757" y="1145150"/>
                    <a:ext cx="2528815" cy="4637778"/>
                  </a:xfrm>
                  <a:prstGeom prst="rect">
                    <a:avLst/>
                  </a:prstGeom>
                  <a:solidFill>
                    <a:srgbClr val="FF66F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endParaRPr lang="ja-JP" altLang="ja-JP" sz="1100">
                      <a:latin typeface="Calibri" pitchFamily="34" charset="0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4138797" y="1145151"/>
                    <a:ext cx="2292289" cy="1100710"/>
                  </a:xfrm>
                  <a:prstGeom prst="rect">
                    <a:avLst/>
                  </a:prstGeom>
                  <a:solidFill>
                    <a:schemeClr val="tx2">
                      <a:lumMod val="20000"/>
                      <a:lumOff val="80000"/>
                    </a:schemeClr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endParaRPr lang="ja-JP" altLang="ja-JP" sz="1100">
                      <a:latin typeface="Calibri" pitchFamily="34" charset="0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17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4133755" y="3058668"/>
                    <a:ext cx="2295441" cy="1298951"/>
                  </a:xfrm>
                  <a:prstGeom prst="rect">
                    <a:avLst/>
                  </a:prstGeom>
                  <a:solidFill>
                    <a:schemeClr val="tx2">
                      <a:lumMod val="60000"/>
                      <a:lumOff val="40000"/>
                    </a:schemeClr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>
                      <a:defRPr/>
                    </a:pPr>
                    <a:endParaRPr lang="ja-JP" altLang="ja-JP" sz="1100">
                      <a:latin typeface="Calibri" pitchFamily="34" charset="0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22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1821004" y="2378179"/>
                    <a:ext cx="2185090" cy="203029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wrap="square" anchor="t" anchorCtr="1">
                    <a:spAutoFit/>
                  </a:bodyPr>
                  <a:lstStyle/>
                  <a:p>
                    <a:pPr algn="ctr"/>
                    <a:r>
                      <a:rPr lang="ja-JP" altLang="en-US" sz="9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保険料</a:t>
                    </a:r>
                    <a:endParaRPr lang="en-US" altLang="ja-JP" sz="16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23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169886" y="1399937"/>
                    <a:ext cx="2281528" cy="839188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wrap="square" anchor="t" anchorCtr="1">
                    <a:spAutoFit/>
                  </a:bodyPr>
                  <a:lstStyle/>
                  <a:p>
                    <a:pPr algn="ctr"/>
                    <a:r>
                      <a:rPr lang="ja-JP" altLang="en-US" sz="14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国普通調整交付金</a:t>
                    </a:r>
                    <a:endParaRPr lang="en-US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</a:t>
                    </a:r>
                    <a:endPara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（○○円）</a:t>
                    </a:r>
                    <a:endPara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en-US" altLang="ja-JP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/>
                    <a:endParaRPr lang="en-US" altLang="ja-JP" sz="1200" dirty="0">
                      <a:latin typeface="+mn-ea"/>
                    </a:endParaRPr>
                  </a:p>
                </p:txBody>
              </p:sp>
              <p:sp>
                <p:nvSpPr>
                  <p:cNvPr id="25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140649" y="3294690"/>
                    <a:ext cx="2200763" cy="839188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wrap="square" anchor="t" anchorCtr="1">
                    <a:spAutoFit/>
                  </a:bodyPr>
                  <a:lstStyle/>
                  <a:p>
                    <a:pPr algn="ctr">
                      <a:defRPr/>
                    </a:pPr>
                    <a:r>
                      <a:rPr lang="ja-JP" altLang="en-US" sz="1400" dirty="0">
                        <a:latin typeface="HG丸ｺﾞｼｯｸM-PRO" pitchFamily="50" charset="-128"/>
                        <a:ea typeface="HG丸ｺﾞｼｯｸM-PRO" pitchFamily="50" charset="-128"/>
                      </a:rPr>
                      <a:t>定率国庫</a:t>
                    </a:r>
                    <a:r>
                      <a:rPr lang="ja-JP" altLang="en-US" sz="14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負担</a:t>
                    </a:r>
                    <a:endParaRPr lang="en-US" altLang="ja-JP" sz="105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</a:t>
                    </a:r>
                    <a:endParaRPr lang="en-US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（○○円）</a:t>
                    </a:r>
                    <a:endParaRPr lang="en-US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en-US" altLang="ja-JP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en-US" altLang="ja-JP" sz="1200" dirty="0" smtClean="0">
                      <a:latin typeface="+mn-ea"/>
                    </a:endParaRPr>
                  </a:p>
                </p:txBody>
              </p:sp>
              <p:sp>
                <p:nvSpPr>
                  <p:cNvPr id="6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41707" y="5168270"/>
                    <a:ext cx="2496254" cy="356195"/>
                  </a:xfrm>
                  <a:prstGeom prst="rect">
                    <a:avLst/>
                  </a:prstGeom>
                  <a:solidFill>
                    <a:srgbClr val="CCFFF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高額医療費負担金・特別高額医療費共同</a:t>
                    </a:r>
                    <a:endParaRPr lang="en-US" altLang="ja-JP" sz="7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事業負担金（国・都道府県）</a:t>
                    </a:r>
                    <a:endParaRPr lang="en-US" altLang="ja-JP" sz="7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7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ja-JP" altLang="ja-JP" sz="900" dirty="0">
                      <a:latin typeface="+mn-ea"/>
                    </a:endParaRPr>
                  </a:p>
                </p:txBody>
              </p:sp>
              <p:sp>
                <p:nvSpPr>
                  <p:cNvPr id="71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1776361" y="1378224"/>
                    <a:ext cx="2248941" cy="270706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wrap="square" anchor="t" anchorCtr="1">
                    <a:spAutoFit/>
                  </a:bodyPr>
                  <a:lstStyle/>
                  <a:p>
                    <a:pPr algn="ctr"/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保険料軽減（保険基盤安定繰入金）（</a:t>
                    </a:r>
                    <a:r>
                      <a:rPr lang="en-US" altLang="ja-JP" sz="700" dirty="0">
                        <a:latin typeface="HG丸ｺﾞｼｯｸM-PRO" pitchFamily="50" charset="-128"/>
                        <a:ea typeface="HG丸ｺﾞｼｯｸM-PRO" pitchFamily="50" charset="-128"/>
                      </a:rPr>
                      <a:t>※</a:t>
                    </a:r>
                    <a:r>
                      <a:rPr lang="ja-JP" altLang="en-US" sz="700" dirty="0">
                        <a:latin typeface="HG丸ｺﾞｼｯｸM-PRO" pitchFamily="50" charset="-128"/>
                        <a:ea typeface="HG丸ｺﾞｼｯｸM-PRO" pitchFamily="50" charset="-128"/>
                      </a:rPr>
                      <a:t>ｂ）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en-US" altLang="ja-JP" sz="700" dirty="0" smtClean="0">
                      <a:latin typeface="+mn-ea"/>
                    </a:endParaRPr>
                  </a:p>
                </p:txBody>
              </p:sp>
              <p:sp>
                <p:nvSpPr>
                  <p:cNvPr id="78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4128469" y="2212744"/>
                    <a:ext cx="2302802" cy="415085"/>
                  </a:xfrm>
                  <a:prstGeom prst="rect">
                    <a:avLst/>
                  </a:prstGeom>
                  <a:solidFill>
                    <a:srgbClr val="FFFF00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国特別調整交付金（都道府県分）</a:t>
                    </a:r>
                    <a:endParaRPr lang="en-US" altLang="ja-JP" sz="8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en-US" altLang="ja-JP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※</a:t>
                    </a:r>
                    <a:r>
                      <a:rPr lang="ja-JP" altLang="en-US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追加特調除く</a:t>
                    </a:r>
                    <a:endParaRPr lang="en-US" altLang="ja-JP" sz="8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83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40756" y="1145151"/>
                    <a:ext cx="2490438" cy="254786"/>
                  </a:xfrm>
                  <a:prstGeom prst="rect">
                    <a:avLst/>
                  </a:prstGeom>
                  <a:solidFill>
                    <a:srgbClr val="FFC000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財政安定化支援事業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7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ja-JP" altLang="ja-JP" sz="1050" dirty="0">
                      <a:latin typeface="+mn-ea"/>
                    </a:endParaRPr>
                  </a:p>
                </p:txBody>
              </p:sp>
              <p:sp>
                <p:nvSpPr>
                  <p:cNvPr id="8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37186" y="4924306"/>
                    <a:ext cx="2499825" cy="260392"/>
                  </a:xfrm>
                  <a:prstGeom prst="rect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保険者支援制度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7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en-US" altLang="ja-JP" sz="7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9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4131195" y="2631964"/>
                    <a:ext cx="2297837" cy="424774"/>
                  </a:xfrm>
                  <a:prstGeom prst="rect">
                    <a:avLst/>
                  </a:prstGeom>
                  <a:solidFill>
                    <a:srgbClr val="66FFF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国特別調整交付金（市町村分）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</a:p>
                  <a:p>
                    <a:pPr algn="ctr">
                      <a:defRPr/>
                    </a:pPr>
                    <a:r>
                      <a:rPr lang="ja-JP" altLang="en-US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①</a:t>
                    </a:r>
                    <a:r>
                      <a:rPr lang="ja-JP" altLang="en-US" sz="800" dirty="0">
                        <a:latin typeface="HG丸ｺﾞｼｯｸM-PRO" pitchFamily="50" charset="-128"/>
                        <a:ea typeface="HG丸ｺﾞｼｯｸM-PRO" pitchFamily="50" charset="-128"/>
                      </a:rPr>
                      <a:t>：○○億円 ②：○○億円 ③：○○億円</a:t>
                    </a:r>
                    <a:endParaRPr lang="ja-JP" altLang="ja-JP" sz="8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en-US" altLang="ja-JP" sz="8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105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42416" y="4391366"/>
                    <a:ext cx="2491021" cy="256478"/>
                  </a:xfrm>
                  <a:prstGeom prst="rect">
                    <a:avLst/>
                  </a:prstGeom>
                  <a:solidFill>
                    <a:srgbClr val="CCCCF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保険者努力支援制度（都道府県分）</a:t>
                    </a:r>
                    <a:endParaRPr lang="en-US" altLang="ja-JP" sz="7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</a:t>
                    </a:r>
                    <a:endParaRPr lang="ja-JP" altLang="ja-JP" sz="9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73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37186" y="4652226"/>
                    <a:ext cx="2496253" cy="265308"/>
                  </a:xfrm>
                  <a:prstGeom prst="rect">
                    <a:avLst/>
                  </a:prstGeom>
                  <a:solidFill>
                    <a:srgbClr val="CCFF33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保険者努力支援制度（市町村分）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</a:t>
                    </a:r>
                    <a:endParaRPr lang="ja-JP" altLang="ja-JP" sz="700" dirty="0">
                      <a:latin typeface="+mn-ea"/>
                    </a:endParaRPr>
                  </a:p>
                </p:txBody>
              </p:sp>
              <p:sp>
                <p:nvSpPr>
                  <p:cNvPr id="35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41558" y="1394715"/>
                    <a:ext cx="2491489" cy="2652536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endParaRPr lang="ja-JP" altLang="ja-JP" sz="1100" dirty="0">
                      <a:latin typeface="+mn-ea"/>
                    </a:endParaRPr>
                  </a:p>
                </p:txBody>
              </p:sp>
            </p:grpSp>
          </p:grpSp>
          <p:sp>
            <p:nvSpPr>
              <p:cNvPr id="34" name="Rectangle 16"/>
              <p:cNvSpPr>
                <a:spLocks noChangeArrowheads="1"/>
              </p:cNvSpPr>
              <p:nvPr/>
            </p:nvSpPr>
            <p:spPr bwMode="auto">
              <a:xfrm>
                <a:off x="1576834" y="1598791"/>
                <a:ext cx="2179261" cy="286276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lIns="91428" tIns="45714" rIns="91428" bIns="45714" anchor="t" anchorCtr="1"/>
              <a:lstStyle/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基金繰入金</a:t>
                </a:r>
                <a:r>
                  <a:rPr lang="ja-JP" altLang="en-US" sz="700" dirty="0">
                    <a:latin typeface="HG丸ｺﾞｼｯｸM-PRO" pitchFamily="50" charset="-128"/>
                    <a:ea typeface="HG丸ｺﾞｼｯｸM-PRO" pitchFamily="50" charset="-128"/>
                  </a:rPr>
                  <a:t>・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繰越金（</a:t>
                </a:r>
                <a:r>
                  <a:rPr lang="en-US" altLang="ja-JP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※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ｂ）</a:t>
                </a:r>
                <a:endParaRPr lang="en-US" altLang="ja-JP" sz="700" dirty="0" smtClean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・○○億円　（○○円）</a:t>
                </a:r>
                <a:r>
                  <a:rPr lang="en-US" altLang="ja-JP" sz="700" dirty="0">
                    <a:latin typeface="HG丸ｺﾞｼｯｸM-PRO" pitchFamily="50" charset="-128"/>
                    <a:ea typeface="HG丸ｺﾞｼｯｸM-PRO" pitchFamily="50" charset="-128"/>
                  </a:rPr>
                  <a:t>【○.○%】</a:t>
                </a:r>
                <a:endParaRPr lang="en-US" altLang="ja-JP" sz="700" dirty="0">
                  <a:latin typeface="+mn-ea"/>
                </a:endParaRPr>
              </a:p>
              <a:p>
                <a:pPr algn="ctr">
                  <a:defRPr/>
                </a:pPr>
                <a:endParaRPr lang="ja-JP" altLang="ja-JP" sz="700" dirty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endParaRPr lang="ja-JP" altLang="ja-JP" sz="900" dirty="0">
                  <a:latin typeface="HG丸ｺﾞｼｯｸM-PRO" pitchFamily="50" charset="-128"/>
                  <a:ea typeface="HG丸ｺﾞｼｯｸM-PRO" pitchFamily="50" charset="-128"/>
                </a:endParaRPr>
              </a:p>
            </p:txBody>
          </p:sp>
          <p:sp>
            <p:nvSpPr>
              <p:cNvPr id="37" name="Rectangle 16"/>
              <p:cNvSpPr>
                <a:spLocks noChangeArrowheads="1"/>
              </p:cNvSpPr>
              <p:nvPr/>
            </p:nvSpPr>
            <p:spPr bwMode="auto">
              <a:xfrm>
                <a:off x="1576833" y="1881564"/>
                <a:ext cx="2179261" cy="286276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lIns="91428" tIns="45714" rIns="91428" bIns="45714" anchor="t" anchorCtr="1"/>
              <a:lstStyle/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決算補填等目的の法定外繰入（</a:t>
                </a:r>
                <a:r>
                  <a:rPr lang="en-US" altLang="ja-JP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※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ｂ）</a:t>
                </a:r>
                <a:endParaRPr lang="en-US" altLang="ja-JP" sz="700" dirty="0" smtClean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・○○億円　（○○円）</a:t>
                </a:r>
                <a:r>
                  <a:rPr lang="en-US" altLang="ja-JP" sz="700" dirty="0">
                    <a:latin typeface="HG丸ｺﾞｼｯｸM-PRO" pitchFamily="50" charset="-128"/>
                    <a:ea typeface="HG丸ｺﾞｼｯｸM-PRO" pitchFamily="50" charset="-128"/>
                  </a:rPr>
                  <a:t>【○.○%】</a:t>
                </a:r>
                <a:endParaRPr lang="en-US" altLang="ja-JP" sz="700" dirty="0">
                  <a:latin typeface="+mn-ea"/>
                </a:endParaRPr>
              </a:p>
              <a:p>
                <a:pPr algn="ctr">
                  <a:defRPr/>
                </a:pPr>
                <a:endParaRPr lang="ja-JP" altLang="ja-JP" sz="700" dirty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endParaRPr lang="ja-JP" altLang="ja-JP" sz="900" dirty="0">
                  <a:latin typeface="HG丸ｺﾞｼｯｸM-PRO" pitchFamily="50" charset="-128"/>
                  <a:ea typeface="HG丸ｺﾞｼｯｸM-PRO" pitchFamily="50" charset="-128"/>
                </a:endParaRPr>
              </a:p>
            </p:txBody>
          </p:sp>
          <p:sp>
            <p:nvSpPr>
              <p:cNvPr id="38" name="Rectangle 16"/>
              <p:cNvSpPr>
                <a:spLocks noChangeArrowheads="1"/>
              </p:cNvSpPr>
              <p:nvPr/>
            </p:nvSpPr>
            <p:spPr bwMode="auto">
              <a:xfrm>
                <a:off x="1576943" y="2164337"/>
                <a:ext cx="2177191" cy="286276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lIns="91428" tIns="45714" rIns="91428" bIns="45714" anchor="t" anchorCtr="1"/>
              <a:lstStyle/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前年度繰上充用金（単年度増加分）（</a:t>
                </a:r>
                <a:r>
                  <a:rPr lang="en-US" altLang="ja-JP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※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ｂ）</a:t>
                </a:r>
                <a:endParaRPr lang="en-US" altLang="ja-JP" sz="700" dirty="0" smtClean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・○○億円　（○○円）</a:t>
                </a:r>
                <a:r>
                  <a:rPr lang="en-US" altLang="ja-JP" sz="700" dirty="0">
                    <a:latin typeface="HG丸ｺﾞｼｯｸM-PRO" pitchFamily="50" charset="-128"/>
                    <a:ea typeface="HG丸ｺﾞｼｯｸM-PRO" pitchFamily="50" charset="-128"/>
                  </a:rPr>
                  <a:t>【○.○%】</a:t>
                </a:r>
                <a:endParaRPr lang="en-US" altLang="ja-JP" sz="700" dirty="0">
                  <a:latin typeface="+mn-ea"/>
                </a:endParaRPr>
              </a:p>
              <a:p>
                <a:pPr algn="ctr">
                  <a:defRPr/>
                </a:pPr>
                <a:endParaRPr lang="ja-JP" altLang="ja-JP" sz="700" dirty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endParaRPr lang="ja-JP" altLang="ja-JP" sz="900" dirty="0">
                  <a:latin typeface="HG丸ｺﾞｼｯｸM-PRO" pitchFamily="50" charset="-128"/>
                  <a:ea typeface="HG丸ｺﾞｼｯｸM-PRO" pitchFamily="50" charset="-128"/>
                </a:endParaRPr>
              </a:p>
            </p:txBody>
          </p:sp>
          <p:sp>
            <p:nvSpPr>
              <p:cNvPr id="39" name="Rectangle 16"/>
              <p:cNvSpPr>
                <a:spLocks noChangeArrowheads="1"/>
              </p:cNvSpPr>
              <p:nvPr/>
            </p:nvSpPr>
            <p:spPr bwMode="auto">
              <a:xfrm>
                <a:off x="1574375" y="3704490"/>
                <a:ext cx="2177374" cy="295649"/>
              </a:xfrm>
              <a:prstGeom prst="rect">
                <a:avLst/>
              </a:prstGeom>
              <a:solidFill>
                <a:schemeClr val="accent3">
                  <a:lumMod val="60000"/>
                  <a:lumOff val="40000"/>
                </a:schemeClr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lIns="91428" tIns="45714" rIns="91428" bIns="45714" anchor="t" anchorCtr="1"/>
              <a:lstStyle/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決算補填等目的</a:t>
                </a:r>
                <a:r>
                  <a:rPr lang="ja-JP" altLang="en-US" sz="700" dirty="0">
                    <a:latin typeface="HG丸ｺﾞｼｯｸM-PRO" pitchFamily="50" charset="-128"/>
                    <a:ea typeface="HG丸ｺﾞｼｯｸM-PRO" pitchFamily="50" charset="-128"/>
                  </a:rPr>
                  <a:t>以外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の法定外繰入</a:t>
                </a:r>
                <a:endParaRPr lang="en-US" altLang="ja-JP" sz="700" dirty="0" smtClean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・○○億円　（○○円）　</a:t>
                </a:r>
                <a:r>
                  <a:rPr lang="en-US" altLang="ja-JP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【○.○%】</a:t>
                </a:r>
                <a:endParaRPr lang="ja-JP" altLang="ja-JP" sz="700" dirty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endParaRPr lang="ja-JP" altLang="ja-JP" sz="900" dirty="0">
                  <a:latin typeface="HG丸ｺﾞｼｯｸM-PRO" pitchFamily="50" charset="-128"/>
                  <a:ea typeface="HG丸ｺﾞｼｯｸM-PRO" pitchFamily="50" charset="-128"/>
                </a:endParaRPr>
              </a:p>
            </p:txBody>
          </p:sp>
        </p:grpSp>
        <p:sp>
          <p:nvSpPr>
            <p:cNvPr id="40" name="Rectangle 16"/>
            <p:cNvSpPr>
              <a:spLocks noChangeArrowheads="1"/>
            </p:cNvSpPr>
            <p:nvPr/>
          </p:nvSpPr>
          <p:spPr bwMode="auto">
            <a:xfrm>
              <a:off x="1578393" y="3998859"/>
              <a:ext cx="2186372" cy="286276"/>
            </a:xfrm>
            <a:prstGeom prst="rect">
              <a:avLst/>
            </a:prstGeom>
            <a:solidFill>
              <a:srgbClr val="FF99CC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lIns="91428" tIns="45714" rIns="91428" bIns="45714" anchor="t" anchorCtr="1"/>
            <a:lstStyle/>
            <a:p>
              <a:pPr algn="ctr">
                <a:defRPr/>
              </a:pPr>
              <a:r>
                <a:rPr lang="ja-JP" altLang="en-US" sz="700" dirty="0">
                  <a:latin typeface="HG丸ｺﾞｼｯｸM-PRO" pitchFamily="50" charset="-128"/>
                  <a:ea typeface="HG丸ｺﾞｼｯｸM-PRO" pitchFamily="50" charset="-128"/>
                </a:rPr>
                <a:t>暫定</a:t>
              </a:r>
              <a:r>
                <a:rPr lang="ja-JP" altLang="en-US" sz="700" dirty="0" smtClean="0">
                  <a:latin typeface="HG丸ｺﾞｼｯｸM-PRO" pitchFamily="50" charset="-128"/>
                  <a:ea typeface="HG丸ｺﾞｼｯｸM-PRO" pitchFamily="50" charset="-128"/>
                </a:rPr>
                <a:t>措置分・追加特別調整交付金</a:t>
              </a:r>
              <a:endParaRPr lang="en-US" altLang="ja-JP" sz="700" dirty="0" smtClean="0">
                <a:latin typeface="HG丸ｺﾞｼｯｸM-PRO" pitchFamily="50" charset="-128"/>
                <a:ea typeface="HG丸ｺﾞｼｯｸM-PRO" pitchFamily="50" charset="-128"/>
              </a:endParaRPr>
            </a:p>
            <a:p>
              <a:pPr algn="ctr">
                <a:defRPr/>
              </a:pPr>
              <a:r>
                <a:rPr lang="ja-JP" altLang="en-US" sz="700" dirty="0" smtClean="0">
                  <a:latin typeface="HG丸ｺﾞｼｯｸM-PRO" pitchFamily="50" charset="-128"/>
                  <a:ea typeface="HG丸ｺﾞｼｯｸM-PRO" pitchFamily="50" charset="-128"/>
                </a:rPr>
                <a:t>・○○億円　（○○円）</a:t>
              </a:r>
              <a:endParaRPr lang="ja-JP" altLang="ja-JP" sz="700" dirty="0">
                <a:latin typeface="HG丸ｺﾞｼｯｸM-PRO" pitchFamily="50" charset="-128"/>
                <a:ea typeface="HG丸ｺﾞｼｯｸM-PRO" pitchFamily="50" charset="-128"/>
              </a:endParaRPr>
            </a:p>
            <a:p>
              <a:pPr algn="ctr">
                <a:defRPr/>
              </a:pPr>
              <a:endParaRPr lang="ja-JP" altLang="ja-JP" sz="900" dirty="0">
                <a:latin typeface="HG丸ｺﾞｼｯｸM-PRO" pitchFamily="50" charset="-128"/>
                <a:ea typeface="HG丸ｺﾞｼｯｸM-PRO" pitchFamily="50" charset="-128"/>
              </a:endParaRPr>
            </a:p>
          </p:txBody>
        </p:sp>
      </p:grpSp>
      <p:graphicFrame>
        <p:nvGraphicFramePr>
          <p:cNvPr id="8" name="表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0000210"/>
              </p:ext>
            </p:extLst>
          </p:nvPr>
        </p:nvGraphicFramePr>
        <p:xfrm>
          <a:off x="1921672" y="3006109"/>
          <a:ext cx="2089544" cy="10972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07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704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5882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329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89952"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総額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１人当たり金額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１人当たり伸び率</a:t>
                      </a:r>
                      <a:endParaRPr kumimoji="1" lang="ja-JP" altLang="en-US" sz="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4691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①医療分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4691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②後期分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4691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③介護分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 </a:t>
                      </a:r>
                      <a:r>
                        <a:rPr kumimoji="1" lang="en-US" altLang="ja-JP" sz="600" dirty="0" smtClean="0"/>
                        <a:t>※c</a:t>
                      </a:r>
                      <a:endParaRPr kumimoji="1" lang="ja-JP" altLang="en-US" sz="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7037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計（①＋②＋③）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 </a:t>
                      </a:r>
                      <a:endParaRPr kumimoji="1" lang="en-US" altLang="ja-JP" sz="60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600" dirty="0" smtClean="0"/>
                        <a:t>※d</a:t>
                      </a:r>
                      <a:endParaRPr kumimoji="1" lang="ja-JP" altLang="en-US" sz="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  <a:endParaRPr kumimoji="1" lang="en-US" altLang="ja-JP" sz="60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600" dirty="0" smtClean="0"/>
                        <a:t>※</a:t>
                      </a:r>
                      <a:r>
                        <a:rPr kumimoji="1" lang="ja-JP" altLang="en-US" sz="600" dirty="0" smtClean="0"/>
                        <a:t>ａ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pSp>
        <p:nvGrpSpPr>
          <p:cNvPr id="18" name="グループ化 17"/>
          <p:cNvGrpSpPr/>
          <p:nvPr/>
        </p:nvGrpSpPr>
        <p:grpSpPr>
          <a:xfrm>
            <a:off x="56653" y="4869163"/>
            <a:ext cx="1650400" cy="1851972"/>
            <a:chOff x="200376" y="5230342"/>
            <a:chExt cx="1016119" cy="648592"/>
          </a:xfrm>
        </p:grpSpPr>
        <p:sp>
          <p:nvSpPr>
            <p:cNvPr id="13" name="テキスト ボックス 12"/>
            <p:cNvSpPr txBox="1"/>
            <p:nvPr/>
          </p:nvSpPr>
          <p:spPr>
            <a:xfrm>
              <a:off x="200472" y="5230342"/>
              <a:ext cx="1016023" cy="301808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1000" dirty="0" smtClean="0"/>
                <a:t>特例基金</a:t>
              </a:r>
              <a:endParaRPr kumimoji="1" lang="en-US" altLang="ja-JP" sz="1000" dirty="0" smtClean="0"/>
            </a:p>
            <a:p>
              <a:pPr algn="ctr"/>
              <a:r>
                <a:rPr lang="ja-JP" altLang="en-US" sz="1000" dirty="0" smtClean="0"/>
                <a:t>（令和２年度末</a:t>
              </a:r>
              <a:r>
                <a:rPr lang="ja-JP" altLang="en-US" sz="1000" dirty="0" smtClean="0"/>
                <a:t>使用後残高見込み）</a:t>
              </a:r>
              <a:endParaRPr kumimoji="1" lang="en-US" altLang="ja-JP" sz="1000" dirty="0" smtClean="0"/>
            </a:p>
            <a:p>
              <a:pPr algn="ctr"/>
              <a:r>
                <a:rPr lang="ja-JP" altLang="en-US" sz="1000" dirty="0" smtClean="0"/>
                <a:t>・○○億円　（○○円）</a:t>
              </a:r>
              <a:endParaRPr lang="en-US" altLang="ja-JP" sz="1000" dirty="0" smtClean="0"/>
            </a:p>
            <a:p>
              <a:pPr algn="ctr"/>
              <a:r>
                <a:rPr kumimoji="1" lang="ja-JP" altLang="en-US" sz="1000" dirty="0" smtClean="0"/>
                <a:t>（対前年度○％）</a:t>
              </a:r>
              <a:endParaRPr kumimoji="1" lang="ja-JP" altLang="en-US" sz="1000" dirty="0"/>
            </a:p>
          </p:txBody>
        </p:sp>
        <p:sp>
          <p:nvSpPr>
            <p:cNvPr id="47" name="テキスト ボックス 46"/>
            <p:cNvSpPr txBox="1"/>
            <p:nvPr/>
          </p:nvSpPr>
          <p:spPr>
            <a:xfrm>
              <a:off x="200376" y="5577126"/>
              <a:ext cx="1016023" cy="301808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1000" dirty="0" smtClean="0"/>
                <a:t>財政調整基金</a:t>
              </a:r>
              <a:endParaRPr kumimoji="1" lang="en-US" altLang="ja-JP" sz="1000" dirty="0" smtClean="0"/>
            </a:p>
            <a:p>
              <a:pPr algn="ctr"/>
              <a:r>
                <a:rPr lang="ja-JP" altLang="en-US" sz="1000" smtClean="0"/>
                <a:t>（令和元年度末</a:t>
              </a:r>
              <a:r>
                <a:rPr lang="ja-JP" altLang="en-US" sz="1000" dirty="0"/>
                <a:t>使用後残高見込み）</a:t>
              </a:r>
              <a:endParaRPr kumimoji="1" lang="en-US" altLang="ja-JP" sz="1000" dirty="0" smtClean="0"/>
            </a:p>
            <a:p>
              <a:pPr algn="ctr"/>
              <a:r>
                <a:rPr lang="ja-JP" altLang="en-US" sz="1000" dirty="0" smtClean="0"/>
                <a:t>・○○億円　（○○円）</a:t>
              </a:r>
              <a:endParaRPr lang="en-US" altLang="ja-JP" sz="1000" dirty="0" smtClean="0"/>
            </a:p>
            <a:p>
              <a:pPr algn="ctr"/>
              <a:r>
                <a:rPr kumimoji="1" lang="ja-JP" altLang="en-US" sz="1000" dirty="0" smtClean="0"/>
                <a:t>（対前年度○％）</a:t>
              </a:r>
              <a:endParaRPr kumimoji="1" lang="ja-JP" altLang="en-US" sz="1000" dirty="0"/>
            </a:p>
          </p:txBody>
        </p:sp>
      </p:grpSp>
      <p:sp>
        <p:nvSpPr>
          <p:cNvPr id="51" name="テキスト ボックス 50"/>
          <p:cNvSpPr txBox="1"/>
          <p:nvPr/>
        </p:nvSpPr>
        <p:spPr>
          <a:xfrm>
            <a:off x="3747463" y="6661453"/>
            <a:ext cx="275784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50" dirty="0" smtClean="0"/>
              <a:t>○○億円 </a:t>
            </a:r>
            <a:r>
              <a:rPr lang="ja-JP" altLang="en-US" sz="1050" dirty="0" smtClean="0"/>
              <a:t>構成比</a:t>
            </a:r>
            <a:r>
              <a:rPr lang="ja-JP" altLang="en-US" sz="1050" dirty="0"/>
              <a:t>：○○％</a:t>
            </a: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5993169" y="6661453"/>
            <a:ext cx="275784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50" dirty="0" smtClean="0"/>
              <a:t>○○億円 構成比</a:t>
            </a:r>
            <a:r>
              <a:rPr lang="ja-JP" altLang="en-US" sz="1050" dirty="0"/>
              <a:t>：○○％</a:t>
            </a:r>
          </a:p>
        </p:txBody>
      </p:sp>
      <p:graphicFrame>
        <p:nvGraphicFramePr>
          <p:cNvPr id="46" name="表 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4644383"/>
              </p:ext>
            </p:extLst>
          </p:nvPr>
        </p:nvGraphicFramePr>
        <p:xfrm>
          <a:off x="2625003" y="403779"/>
          <a:ext cx="3412704" cy="93817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318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936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9361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9361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4769"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総額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１人当たり金額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１人当たり伸び率</a:t>
                      </a:r>
                      <a:endParaRPr kumimoji="1" lang="ja-JP" altLang="en-US" sz="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9847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①</a:t>
                      </a:r>
                      <a:r>
                        <a:rPr kumimoji="1" lang="zh-TW" altLang="en-US" sz="600" dirty="0" smtClean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保険給付費等</a:t>
                      </a:r>
                      <a:endParaRPr kumimoji="1" lang="ja-JP" altLang="en-US" sz="6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○○億円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  <a:endParaRPr kumimoji="1" lang="ja-JP" altLang="en-US" sz="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9847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②後期高齢者支援金等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9847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③介護納付金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 </a:t>
                      </a:r>
                      <a:r>
                        <a:rPr kumimoji="1" lang="en-US" altLang="ja-JP" sz="600" dirty="0" smtClean="0"/>
                        <a:t>※c</a:t>
                      </a:r>
                      <a:endParaRPr kumimoji="1" lang="ja-JP" altLang="en-US" sz="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4769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計（①＋②＋③）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 </a:t>
                      </a:r>
                      <a:r>
                        <a:rPr kumimoji="1" lang="en-US" altLang="ja-JP" sz="600" dirty="0" smtClean="0"/>
                        <a:t>※d</a:t>
                      </a:r>
                      <a:endParaRPr kumimoji="1" lang="ja-JP" altLang="en-US" sz="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 </a:t>
                      </a:r>
                      <a:r>
                        <a:rPr kumimoji="1" lang="en-US" altLang="ja-JP" sz="600" dirty="0" smtClean="0"/>
                        <a:t>※</a:t>
                      </a:r>
                      <a:r>
                        <a:rPr kumimoji="1" lang="ja-JP" altLang="en-US" sz="600" dirty="0" smtClean="0"/>
                        <a:t>ａ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" name="テキスト ボックス 1"/>
          <p:cNvSpPr txBox="1"/>
          <p:nvPr/>
        </p:nvSpPr>
        <p:spPr>
          <a:xfrm>
            <a:off x="6037706" y="436033"/>
            <a:ext cx="3739830" cy="9047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88000"/>
              </a:lnSpc>
            </a:pPr>
            <a:r>
              <a:rPr lang="ja-JP" altLang="en-US" sz="1200" dirty="0" smtClean="0">
                <a:latin typeface="ＭＳ Ｐ明朝" pitchFamily="18" charset="-128"/>
              </a:rPr>
              <a:t>｛推計一般被保険者数</a:t>
            </a:r>
            <a:r>
              <a:rPr lang="ja-JP" altLang="en-US" sz="1200" dirty="0">
                <a:latin typeface="ＭＳ Ｐ明朝" pitchFamily="18" charset="-128"/>
              </a:rPr>
              <a:t>： ○○人</a:t>
            </a:r>
            <a:r>
              <a:rPr lang="ja-JP" altLang="en-US" sz="1200" dirty="0" smtClean="0">
                <a:latin typeface="ＭＳ Ｐ明朝" pitchFamily="18" charset="-128"/>
              </a:rPr>
              <a:t>｝</a:t>
            </a:r>
            <a:endParaRPr lang="en-US" altLang="ja-JP" sz="1200" dirty="0" smtClean="0">
              <a:latin typeface="ＭＳ Ｐ明朝" pitchFamily="18" charset="-128"/>
            </a:endParaRPr>
          </a:p>
          <a:p>
            <a:pPr>
              <a:lnSpc>
                <a:spcPct val="88000"/>
              </a:lnSpc>
            </a:pPr>
            <a:r>
              <a:rPr lang="en-US" altLang="ja-JP" sz="1200" dirty="0" smtClean="0">
                <a:latin typeface="ＭＳ Ｐ明朝" pitchFamily="18" charset="-128"/>
              </a:rPr>
              <a:t>〈</a:t>
            </a:r>
            <a:r>
              <a:rPr lang="ja-JP" altLang="en-US" sz="1200" dirty="0" smtClean="0">
                <a:latin typeface="ＭＳ Ｐ明朝" pitchFamily="18" charset="-128"/>
              </a:rPr>
              <a:t>対</a:t>
            </a:r>
            <a:r>
              <a:rPr lang="en-US" altLang="ja-JP" sz="1200" dirty="0" smtClean="0">
                <a:latin typeface="ＭＳ Ｐ明朝" pitchFamily="18" charset="-128"/>
              </a:rPr>
              <a:t>28</a:t>
            </a:r>
            <a:r>
              <a:rPr lang="ja-JP" altLang="en-US" sz="1200" dirty="0" smtClean="0">
                <a:latin typeface="ＭＳ Ｐ明朝" pitchFamily="18" charset="-128"/>
              </a:rPr>
              <a:t>年度被</a:t>
            </a:r>
            <a:r>
              <a:rPr lang="ja-JP" altLang="en-US" sz="1200" dirty="0">
                <a:latin typeface="ＭＳ Ｐ明朝" pitchFamily="18" charset="-128"/>
              </a:rPr>
              <a:t>保険者数伸び</a:t>
            </a:r>
            <a:r>
              <a:rPr lang="ja-JP" altLang="en-US" sz="1200" dirty="0" smtClean="0">
                <a:latin typeface="ＭＳ Ｐ明朝" pitchFamily="18" charset="-128"/>
              </a:rPr>
              <a:t>率： </a:t>
            </a:r>
            <a:r>
              <a:rPr lang="ja-JP" altLang="en-US" sz="1200" dirty="0">
                <a:latin typeface="ＭＳ Ｐ明朝" pitchFamily="18" charset="-128"/>
              </a:rPr>
              <a:t>○</a:t>
            </a:r>
            <a:r>
              <a:rPr lang="en-US" altLang="ja-JP" sz="1200" dirty="0">
                <a:latin typeface="ＭＳ Ｐ明朝" pitchFamily="18" charset="-128"/>
              </a:rPr>
              <a:t>.</a:t>
            </a:r>
            <a:r>
              <a:rPr lang="ja-JP" altLang="en-US" sz="1200" dirty="0">
                <a:latin typeface="ＭＳ Ｐ明朝" pitchFamily="18" charset="-128"/>
              </a:rPr>
              <a:t>○</a:t>
            </a:r>
            <a:r>
              <a:rPr lang="en-US" altLang="ja-JP" sz="1200" dirty="0" smtClean="0">
                <a:latin typeface="ＭＳ Ｐ明朝" pitchFamily="18" charset="-128"/>
              </a:rPr>
              <a:t>%〉</a:t>
            </a:r>
          </a:p>
          <a:p>
            <a:pPr>
              <a:lnSpc>
                <a:spcPct val="88000"/>
              </a:lnSpc>
            </a:pPr>
            <a:endParaRPr lang="en-US" altLang="ja-JP" sz="1200" dirty="0" smtClean="0">
              <a:latin typeface="ＭＳ Ｐ明朝" pitchFamily="18" charset="-128"/>
            </a:endParaRPr>
          </a:p>
          <a:p>
            <a:pPr>
              <a:lnSpc>
                <a:spcPct val="88000"/>
              </a:lnSpc>
            </a:pPr>
            <a:r>
              <a:rPr lang="ja-JP" altLang="en-US" sz="1200" dirty="0" smtClean="0">
                <a:latin typeface="ＭＳ Ｐ明朝" pitchFamily="18" charset="-128"/>
              </a:rPr>
              <a:t>｛推計介護第２号被保険者数（退職含む）： </a:t>
            </a:r>
            <a:r>
              <a:rPr lang="ja-JP" altLang="en-US" sz="1200" dirty="0">
                <a:latin typeface="ＭＳ Ｐ明朝" pitchFamily="18" charset="-128"/>
              </a:rPr>
              <a:t>○○人｝</a:t>
            </a:r>
            <a:endParaRPr lang="en-US" altLang="ja-JP" sz="1200" dirty="0">
              <a:latin typeface="ＭＳ Ｐ明朝" pitchFamily="18" charset="-128"/>
            </a:endParaRPr>
          </a:p>
          <a:p>
            <a:pPr>
              <a:lnSpc>
                <a:spcPct val="88000"/>
              </a:lnSpc>
            </a:pPr>
            <a:r>
              <a:rPr lang="en-US" altLang="ja-JP" sz="1200" dirty="0">
                <a:latin typeface="ＭＳ Ｐ明朝" pitchFamily="18" charset="-128"/>
              </a:rPr>
              <a:t>〈</a:t>
            </a:r>
            <a:r>
              <a:rPr lang="ja-JP" altLang="en-US" sz="1200" dirty="0">
                <a:latin typeface="ＭＳ Ｐ明朝" pitchFamily="18" charset="-128"/>
              </a:rPr>
              <a:t>対</a:t>
            </a:r>
            <a:r>
              <a:rPr lang="en-US" altLang="ja-JP" sz="1200" dirty="0">
                <a:latin typeface="ＭＳ Ｐ明朝" pitchFamily="18" charset="-128"/>
              </a:rPr>
              <a:t>28</a:t>
            </a:r>
            <a:r>
              <a:rPr lang="ja-JP" altLang="en-US" sz="1200" dirty="0">
                <a:latin typeface="ＭＳ Ｐ明朝" pitchFamily="18" charset="-128"/>
              </a:rPr>
              <a:t>年度被保険者数伸び</a:t>
            </a:r>
            <a:r>
              <a:rPr lang="ja-JP" altLang="en-US" sz="1200" dirty="0" smtClean="0">
                <a:latin typeface="ＭＳ Ｐ明朝" pitchFamily="18" charset="-128"/>
              </a:rPr>
              <a:t>率： </a:t>
            </a:r>
            <a:r>
              <a:rPr lang="ja-JP" altLang="en-US" sz="1200" dirty="0">
                <a:latin typeface="ＭＳ Ｐ明朝" pitchFamily="18" charset="-128"/>
              </a:rPr>
              <a:t>○</a:t>
            </a:r>
            <a:r>
              <a:rPr lang="en-US" altLang="ja-JP" sz="1200" dirty="0">
                <a:latin typeface="ＭＳ Ｐ明朝" pitchFamily="18" charset="-128"/>
              </a:rPr>
              <a:t>.</a:t>
            </a:r>
            <a:r>
              <a:rPr lang="ja-JP" altLang="en-US" sz="1200" dirty="0">
                <a:latin typeface="ＭＳ Ｐ明朝" pitchFamily="18" charset="-128"/>
              </a:rPr>
              <a:t>○</a:t>
            </a:r>
            <a:r>
              <a:rPr lang="en-US" altLang="ja-JP" sz="1200" dirty="0" smtClean="0">
                <a:latin typeface="ＭＳ Ｐ明朝" pitchFamily="18" charset="-128"/>
              </a:rPr>
              <a:t>%〉</a:t>
            </a:r>
            <a:endParaRPr lang="ja-JP" altLang="en-US" sz="1200" dirty="0"/>
          </a:p>
        </p:txBody>
      </p:sp>
      <p:sp>
        <p:nvSpPr>
          <p:cNvPr id="58" name="大かっこ 57"/>
          <p:cNvSpPr/>
          <p:nvPr/>
        </p:nvSpPr>
        <p:spPr>
          <a:xfrm>
            <a:off x="4119375" y="5680298"/>
            <a:ext cx="1920913" cy="944009"/>
          </a:xfrm>
          <a:prstGeom prst="bracketPair">
            <a:avLst>
              <a:gd name="adj" fmla="val 8178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Rectangle 16"/>
          <p:cNvSpPr>
            <a:spLocks noChangeArrowheads="1"/>
          </p:cNvSpPr>
          <p:nvPr/>
        </p:nvSpPr>
        <p:spPr bwMode="auto">
          <a:xfrm>
            <a:off x="1819166" y="6396170"/>
            <a:ext cx="2244989" cy="29605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lIns="91428" tIns="45714" rIns="91428" bIns="45714" anchor="t" anchorCtr="1"/>
          <a:lstStyle/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その他収入（特定健康診査負担金等）</a:t>
            </a:r>
            <a:endParaRPr lang="en-US" altLang="ja-JP" sz="700" dirty="0" smtClean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・○○億円　（○○円）　</a:t>
            </a:r>
            <a:r>
              <a:rPr lang="en-US" altLang="ja-JP" sz="700" dirty="0" smtClean="0">
                <a:latin typeface="HG丸ｺﾞｼｯｸM-PRO" pitchFamily="50" charset="-128"/>
                <a:ea typeface="HG丸ｺﾞｼｯｸM-PRO" pitchFamily="50" charset="-128"/>
              </a:rPr>
              <a:t>【○.○%】</a:t>
            </a:r>
            <a:endParaRPr lang="ja-JP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endParaRPr lang="en-US" altLang="ja-JP" sz="700" dirty="0" smtClean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48" name="Rectangle 16"/>
          <p:cNvSpPr>
            <a:spLocks noChangeArrowheads="1"/>
          </p:cNvSpPr>
          <p:nvPr/>
        </p:nvSpPr>
        <p:spPr bwMode="auto">
          <a:xfrm>
            <a:off x="1815447" y="4713449"/>
            <a:ext cx="2246764" cy="383040"/>
          </a:xfrm>
          <a:prstGeom prst="rect">
            <a:avLst/>
          </a:prstGeom>
          <a:solidFill>
            <a:srgbClr val="FFFF99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lIns="91428" tIns="45714" rIns="91428" bIns="45714" anchor="t" anchorCtr="1"/>
          <a:lstStyle/>
          <a:p>
            <a:pPr algn="ctr">
              <a:defRPr/>
            </a:pPr>
            <a:endParaRPr lang="ja-JP" altLang="ja-JP" sz="9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49" name="Rectangle 111"/>
          <p:cNvSpPr>
            <a:spLocks noChangeArrowheads="1"/>
          </p:cNvSpPr>
          <p:nvPr/>
        </p:nvSpPr>
        <p:spPr bwMode="auto">
          <a:xfrm>
            <a:off x="6066204" y="2276871"/>
            <a:ext cx="2372711" cy="31407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1428" tIns="45714" rIns="91428" bIns="45714" anchor="t" anchorCtr="1"/>
          <a:lstStyle/>
          <a:p>
            <a:pPr algn="ctr"/>
            <a:r>
              <a:rPr lang="ja-JP" altLang="en-US" sz="1400" dirty="0">
                <a:latin typeface="HG丸ｺﾞｼｯｸM-PRO" pitchFamily="50" charset="-128"/>
                <a:ea typeface="HG丸ｺﾞｼｯｸM-PRO" pitchFamily="50" charset="-128"/>
              </a:rPr>
              <a:t>前期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高齢者交付金</a:t>
            </a:r>
            <a:endParaRPr lang="en-US" altLang="ja-JP" sz="1400" dirty="0" smtClean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/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（令和２年度交付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額）</a:t>
            </a:r>
            <a:endParaRPr lang="en-US" altLang="ja-JP" sz="1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1200" dirty="0" smtClean="0">
                <a:latin typeface="HG丸ｺﾞｼｯｸM-PRO" pitchFamily="50" charset="-128"/>
                <a:ea typeface="HG丸ｺﾞｼｯｸM-PRO" pitchFamily="50" charset="-128"/>
              </a:rPr>
              <a:t>・○○億円</a:t>
            </a:r>
            <a:endParaRPr lang="en-US" altLang="ja-JP" sz="12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1200" dirty="0" smtClean="0">
                <a:latin typeface="HG丸ｺﾞｼｯｸM-PRO" pitchFamily="50" charset="-128"/>
                <a:ea typeface="HG丸ｺﾞｼｯｸM-PRO" pitchFamily="50" charset="-128"/>
              </a:rPr>
              <a:t>（○○円）</a:t>
            </a:r>
            <a:endParaRPr lang="en-US" altLang="ja-JP" sz="12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en-US" altLang="ja-JP" sz="1200" dirty="0" smtClean="0">
                <a:latin typeface="HG丸ｺﾞｼｯｸM-PRO" pitchFamily="50" charset="-128"/>
                <a:ea typeface="HG丸ｺﾞｼｯｸM-PRO" pitchFamily="50" charset="-128"/>
              </a:rPr>
              <a:t>【○.○%】</a:t>
            </a:r>
          </a:p>
          <a:p>
            <a:pPr algn="ctr"/>
            <a:r>
              <a:rPr lang="ja-JP" altLang="en-US" sz="1400" dirty="0">
                <a:latin typeface="HG丸ｺﾞｼｯｸM-PRO" pitchFamily="50" charset="-128"/>
                <a:ea typeface="HG丸ｺﾞｼｯｸM-PRO" pitchFamily="50" charset="-128"/>
              </a:rPr>
              <a:t>前期高齢者交付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金</a:t>
            </a:r>
            <a:endParaRPr lang="en-US" altLang="ja-JP" sz="1400" dirty="0" smtClean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/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（令和２年度概算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額）</a:t>
            </a:r>
            <a:endParaRPr lang="en-US" altLang="ja-JP" sz="1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1200" dirty="0">
                <a:latin typeface="HG丸ｺﾞｼｯｸM-PRO" pitchFamily="50" charset="-128"/>
                <a:ea typeface="HG丸ｺﾞｼｯｸM-PRO" pitchFamily="50" charset="-128"/>
              </a:rPr>
              <a:t>・○○億円</a:t>
            </a:r>
            <a:endParaRPr lang="en-US" altLang="ja-JP" sz="12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1200" dirty="0">
                <a:latin typeface="HG丸ｺﾞｼｯｸM-PRO" pitchFamily="50" charset="-128"/>
                <a:ea typeface="HG丸ｺﾞｼｯｸM-PRO" pitchFamily="50" charset="-128"/>
              </a:rPr>
              <a:t>（○○円）</a:t>
            </a:r>
            <a:endParaRPr lang="en-US" altLang="ja-JP" sz="12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en-US" altLang="ja-JP" sz="1200" dirty="0">
                <a:latin typeface="HG丸ｺﾞｼｯｸM-PRO" pitchFamily="50" charset="-128"/>
                <a:ea typeface="HG丸ｺﾞｼｯｸM-PRO" pitchFamily="50" charset="-128"/>
              </a:rPr>
              <a:t>【○.○%】</a:t>
            </a:r>
          </a:p>
          <a:p>
            <a:pPr algn="ctr"/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前期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高齢者交付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金</a:t>
            </a:r>
            <a:endParaRPr lang="en-US" altLang="ja-JP" sz="1400" dirty="0" smtClean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/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（平成</a:t>
            </a:r>
            <a:r>
              <a:rPr lang="en-US" altLang="ja-JP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30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年度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精算額）</a:t>
            </a:r>
            <a:endParaRPr lang="en-US" altLang="ja-JP" sz="14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defRPr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・○○億円</a:t>
            </a:r>
            <a:endParaRPr lang="en-US" altLang="ja-JP" sz="12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defRPr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（○○円）</a:t>
            </a:r>
            <a:endParaRPr lang="en-US" altLang="ja-JP" sz="12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defRPr/>
            </a:pP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【○.○%】</a:t>
            </a:r>
          </a:p>
          <a:p>
            <a:pPr algn="ctr">
              <a:defRPr/>
            </a:pPr>
            <a:endParaRPr lang="en-US" altLang="ja-JP" sz="1200" dirty="0">
              <a:latin typeface="Calibri" pitchFamily="34" charset="0"/>
            </a:endParaRPr>
          </a:p>
        </p:txBody>
      </p:sp>
      <p:sp>
        <p:nvSpPr>
          <p:cNvPr id="50" name="大かっこ 49"/>
          <p:cNvSpPr/>
          <p:nvPr/>
        </p:nvSpPr>
        <p:spPr>
          <a:xfrm>
            <a:off x="6242601" y="3311397"/>
            <a:ext cx="2041100" cy="1917803"/>
          </a:xfrm>
          <a:prstGeom prst="bracketPair">
            <a:avLst>
              <a:gd name="adj" fmla="val 8178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テキスト ボックス 58"/>
          <p:cNvSpPr txBox="1">
            <a:spLocks noChangeArrowheads="1"/>
          </p:cNvSpPr>
          <p:nvPr/>
        </p:nvSpPr>
        <p:spPr bwMode="auto">
          <a:xfrm>
            <a:off x="2058169" y="527717"/>
            <a:ext cx="662583" cy="308995"/>
          </a:xfrm>
          <a:prstGeom prst="rect">
            <a:avLst/>
          </a:prstGeom>
          <a:noFill/>
          <a:ln w="9525">
            <a:noFill/>
            <a:prstDash val="dash"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lnSpc>
                <a:spcPct val="88000"/>
              </a:lnSpc>
            </a:pPr>
            <a:r>
              <a:rPr lang="ja-JP" altLang="en-US" sz="1600" dirty="0" smtClean="0">
                <a:latin typeface="ＭＳ Ｐ明朝" pitchFamily="18" charset="-128"/>
              </a:rPr>
              <a:t>歳出</a:t>
            </a:r>
            <a:endParaRPr lang="en-US" altLang="ja-JP" sz="1600" dirty="0" smtClean="0">
              <a:latin typeface="ＭＳ Ｐ明朝" pitchFamily="18" charset="-128"/>
            </a:endParaRPr>
          </a:p>
        </p:txBody>
      </p:sp>
      <p:sp>
        <p:nvSpPr>
          <p:cNvPr id="53" name="大かっこ 52"/>
          <p:cNvSpPr/>
          <p:nvPr/>
        </p:nvSpPr>
        <p:spPr>
          <a:xfrm>
            <a:off x="4095935" y="3345450"/>
            <a:ext cx="1967819" cy="141928"/>
          </a:xfrm>
          <a:prstGeom prst="bracketPair">
            <a:avLst>
              <a:gd name="adj" fmla="val 8178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1634038" y="4802442"/>
            <a:ext cx="1372365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（直接算入）</a:t>
            </a: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700" dirty="0">
                <a:latin typeface="HG丸ｺﾞｼｯｸM-PRO" pitchFamily="50" charset="-128"/>
                <a:ea typeface="HG丸ｺﾞｼｯｸM-PRO" pitchFamily="50" charset="-128"/>
              </a:rPr>
              <a:t>・○○億円　</a:t>
            </a: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（○○円</a:t>
            </a:r>
            <a:r>
              <a:rPr lang="ja-JP" altLang="en-US" sz="700" dirty="0">
                <a:latin typeface="HG丸ｺﾞｼｯｸM-PRO" pitchFamily="50" charset="-128"/>
                <a:ea typeface="HG丸ｺﾞｼｯｸM-PRO" pitchFamily="50" charset="-128"/>
              </a:rPr>
              <a:t>）</a:t>
            </a:r>
            <a:endParaRPr lang="ja-JP" altLang="ja-JP" sz="7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56" name="正方形/長方形 55"/>
          <p:cNvSpPr/>
          <p:nvPr/>
        </p:nvSpPr>
        <p:spPr>
          <a:xfrm>
            <a:off x="2768495" y="4804903"/>
            <a:ext cx="146818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（１号毀損分）</a:t>
            </a: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700" dirty="0">
                <a:latin typeface="HG丸ｺﾞｼｯｸM-PRO" pitchFamily="50" charset="-128"/>
                <a:ea typeface="HG丸ｺﾞｼｯｸM-PRO" pitchFamily="50" charset="-128"/>
              </a:rPr>
              <a:t>・○○億円　（○○円）</a:t>
            </a:r>
            <a:endParaRPr lang="ja-JP" altLang="ja-JP" sz="7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57" name="正方形/長方形 56"/>
          <p:cNvSpPr/>
          <p:nvPr/>
        </p:nvSpPr>
        <p:spPr>
          <a:xfrm>
            <a:off x="2249603" y="4684699"/>
            <a:ext cx="1372365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特例基金取崩額</a:t>
            </a:r>
            <a:endParaRPr lang="ja-JP" altLang="ja-JP" sz="7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2" name="直線コネクタ 11"/>
          <p:cNvCxnSpPr/>
          <p:nvPr/>
        </p:nvCxnSpPr>
        <p:spPr>
          <a:xfrm flipH="1">
            <a:off x="2862689" y="4854771"/>
            <a:ext cx="144016" cy="204329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2" name="テキスト ボックス 61"/>
          <p:cNvSpPr txBox="1"/>
          <p:nvPr/>
        </p:nvSpPr>
        <p:spPr>
          <a:xfrm>
            <a:off x="56456" y="3887978"/>
            <a:ext cx="1650244" cy="86177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dirty="0" smtClean="0"/>
              <a:t>財政</a:t>
            </a:r>
            <a:r>
              <a:rPr lang="ja-JP" altLang="en-US" sz="1000" dirty="0"/>
              <a:t>安定化</a:t>
            </a:r>
            <a:r>
              <a:rPr kumimoji="1" lang="ja-JP" altLang="en-US" sz="1000" dirty="0" smtClean="0"/>
              <a:t>基金（本体</a:t>
            </a:r>
            <a:r>
              <a:rPr lang="ja-JP" altLang="en-US" sz="1000" dirty="0" smtClean="0"/>
              <a:t>分</a:t>
            </a:r>
            <a:r>
              <a:rPr lang="ja-JP" altLang="en-US" sz="1000" dirty="0"/>
              <a:t>）</a:t>
            </a:r>
            <a:endParaRPr kumimoji="1" lang="en-US" altLang="ja-JP" sz="1000" dirty="0" smtClean="0"/>
          </a:p>
          <a:p>
            <a:pPr algn="ctr"/>
            <a:r>
              <a:rPr lang="ja-JP" altLang="en-US" sz="1000" smtClean="0"/>
              <a:t>（令和元年度末</a:t>
            </a:r>
            <a:r>
              <a:rPr lang="ja-JP" altLang="en-US" sz="1000" dirty="0" smtClean="0"/>
              <a:t>使用後残高見込み）</a:t>
            </a:r>
            <a:endParaRPr kumimoji="1" lang="en-US" altLang="ja-JP" sz="1000" dirty="0" smtClean="0"/>
          </a:p>
          <a:p>
            <a:pPr algn="ctr"/>
            <a:r>
              <a:rPr lang="ja-JP" altLang="en-US" sz="1000" dirty="0" smtClean="0"/>
              <a:t>・○○億円　（○○円）</a:t>
            </a:r>
            <a:endParaRPr lang="en-US" altLang="ja-JP" sz="1000" dirty="0" smtClean="0"/>
          </a:p>
          <a:p>
            <a:pPr algn="ctr"/>
            <a:r>
              <a:rPr kumimoji="1" lang="ja-JP" altLang="en-US" sz="1000" dirty="0" smtClean="0"/>
              <a:t>（対前年度○％）</a:t>
            </a:r>
            <a:endParaRPr kumimoji="1" lang="ja-JP" altLang="en-US" sz="1000" dirty="0"/>
          </a:p>
        </p:txBody>
      </p:sp>
      <p:sp>
        <p:nvSpPr>
          <p:cNvPr id="16" name="左中かっこ 15"/>
          <p:cNvSpPr/>
          <p:nvPr/>
        </p:nvSpPr>
        <p:spPr>
          <a:xfrm>
            <a:off x="1568624" y="1700808"/>
            <a:ext cx="250087" cy="2464101"/>
          </a:xfrm>
          <a:prstGeom prst="leftBrace">
            <a:avLst>
              <a:gd name="adj1" fmla="val 60141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テキスト ボックス 42"/>
          <p:cNvSpPr txBox="1"/>
          <p:nvPr/>
        </p:nvSpPr>
        <p:spPr>
          <a:xfrm>
            <a:off x="525874" y="2377290"/>
            <a:ext cx="1080120" cy="1200329"/>
          </a:xfrm>
          <a:prstGeom prst="rect">
            <a:avLst/>
          </a:prstGeom>
          <a:noFill/>
          <a:ln w="12700">
            <a:noFill/>
            <a:prstDash val="dash"/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 smtClean="0"/>
              <a:t>保険料</a:t>
            </a:r>
            <a:endParaRPr lang="en-US" altLang="ja-JP" sz="1200" dirty="0" smtClean="0"/>
          </a:p>
          <a:p>
            <a:pPr algn="ctr"/>
            <a:r>
              <a:rPr kumimoji="1" lang="ja-JP" altLang="en-US" sz="1200" dirty="0" smtClean="0"/>
              <a:t>収納</a:t>
            </a:r>
            <a:endParaRPr kumimoji="1" lang="en-US" altLang="ja-JP" sz="1200" dirty="0" smtClean="0"/>
          </a:p>
          <a:p>
            <a:pPr algn="ctr"/>
            <a:r>
              <a:rPr lang="ja-JP" altLang="en-US" sz="1200" dirty="0" smtClean="0"/>
              <a:t>必要額</a:t>
            </a:r>
            <a:endParaRPr lang="en-US" altLang="ja-JP" sz="1200" dirty="0" smtClean="0"/>
          </a:p>
          <a:p>
            <a:pPr algn="ctr"/>
            <a:r>
              <a:rPr lang="ja-JP" altLang="en-US" sz="1200" dirty="0" smtClean="0"/>
              <a:t>・○○億円</a:t>
            </a:r>
            <a:endParaRPr lang="en-US" altLang="ja-JP" sz="1200" dirty="0" smtClean="0"/>
          </a:p>
          <a:p>
            <a:pPr algn="ctr"/>
            <a:r>
              <a:rPr lang="ja-JP" altLang="en-US" sz="1200" dirty="0" smtClean="0">
                <a:latin typeface="ＭＳ Ｐ明朝" pitchFamily="18" charset="-128"/>
              </a:rPr>
              <a:t>（○○円）</a:t>
            </a:r>
            <a:r>
              <a:rPr lang="en-US" altLang="ja-JP" sz="1200" dirty="0" smtClean="0">
                <a:latin typeface="+mn-ea"/>
              </a:rPr>
              <a:t>※d</a:t>
            </a:r>
          </a:p>
          <a:p>
            <a:pPr algn="ctr"/>
            <a:r>
              <a:rPr lang="en-US" altLang="ja-JP" sz="1200" dirty="0" smtClean="0">
                <a:latin typeface="ＭＳ Ｐ明朝" pitchFamily="18" charset="-128"/>
              </a:rPr>
              <a:t>【○.○%】</a:t>
            </a:r>
            <a:endParaRPr lang="en-US" altLang="ja-JP" sz="1200" dirty="0">
              <a:latin typeface="ＭＳ Ｐ明朝" pitchFamily="18" charset="-128"/>
            </a:endParaRPr>
          </a:p>
        </p:txBody>
      </p:sp>
      <p:sp>
        <p:nvSpPr>
          <p:cNvPr id="45" name="テキスト ボックス 6"/>
          <p:cNvSpPr txBox="1">
            <a:spLocks noChangeArrowheads="1"/>
          </p:cNvSpPr>
          <p:nvPr/>
        </p:nvSpPr>
        <p:spPr bwMode="auto">
          <a:xfrm>
            <a:off x="0" y="-27384"/>
            <a:ext cx="9906000" cy="400099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wrap="square" lIns="91429" tIns="45715" rIns="91429" bIns="45715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  <a:defRPr/>
            </a:pPr>
            <a:r>
              <a:rPr lang="ja-JP" altLang="en-US" sz="2000" dirty="0" smtClean="0">
                <a:solidFill>
                  <a:srgbClr val="FFFFFF"/>
                </a:solidFill>
                <a:latin typeface="HGP創英角ｺﾞｼｯｸUB" pitchFamily="50" charset="-128"/>
                <a:ea typeface="HGP創英角ｺﾞｼｯｸUB" pitchFamily="50" charset="-128"/>
              </a:rPr>
              <a:t>平成</a:t>
            </a:r>
            <a:r>
              <a:rPr lang="en-US" altLang="ja-JP" sz="2000" dirty="0" smtClean="0">
                <a:solidFill>
                  <a:srgbClr val="FFFFFF"/>
                </a:solidFill>
                <a:latin typeface="HGP創英角ｺﾞｼｯｸUB" pitchFamily="50" charset="-128"/>
                <a:ea typeface="HGP創英角ｺﾞｼｯｸUB" pitchFamily="50" charset="-128"/>
              </a:rPr>
              <a:t>31</a:t>
            </a:r>
            <a:r>
              <a:rPr lang="ja-JP" altLang="en-US" sz="2000" dirty="0" smtClean="0">
                <a:solidFill>
                  <a:srgbClr val="FFFFFF"/>
                </a:solidFill>
                <a:latin typeface="HGP創英角ｺﾞｼｯｸUB" pitchFamily="50" charset="-128"/>
                <a:ea typeface="HGP創英角ｺﾞｼｯｸUB" pitchFamily="50" charset="-128"/>
              </a:rPr>
              <a:t>年度　○○都道府県の国保特別会計（試算値（</a:t>
            </a:r>
            <a:r>
              <a:rPr lang="en-US" altLang="ja-JP" sz="2000" dirty="0" smtClean="0">
                <a:solidFill>
                  <a:srgbClr val="FFFFFF"/>
                </a:solidFill>
                <a:latin typeface="HGP創英角ｺﾞｼｯｸUB" pitchFamily="50" charset="-128"/>
                <a:ea typeface="HGP創英角ｺﾞｼｯｸUB" pitchFamily="50" charset="-128"/>
              </a:rPr>
              <a:t>e</a:t>
            </a:r>
            <a:r>
              <a:rPr lang="ja-JP" altLang="en-US" sz="2000" dirty="0" smtClean="0">
                <a:solidFill>
                  <a:srgbClr val="FFFFFF"/>
                </a:solidFill>
                <a:latin typeface="HGP創英角ｺﾞｼｯｸUB" pitchFamily="50" charset="-128"/>
                <a:ea typeface="HGP創英角ｺﾞｼｯｸUB" pitchFamily="50" charset="-128"/>
              </a:rPr>
              <a:t>）ベース）</a:t>
            </a:r>
          </a:p>
        </p:txBody>
      </p:sp>
      <p:sp>
        <p:nvSpPr>
          <p:cNvPr id="15" name="右中かっこ 14"/>
          <p:cNvSpPr/>
          <p:nvPr/>
        </p:nvSpPr>
        <p:spPr>
          <a:xfrm rot="-5400000">
            <a:off x="5081828" y="-1910834"/>
            <a:ext cx="89110" cy="6566853"/>
          </a:xfrm>
          <a:prstGeom prst="rightBrace">
            <a:avLst>
              <a:gd name="adj1" fmla="val 77847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1581540" y="6661453"/>
            <a:ext cx="275784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50" dirty="0" smtClean="0"/>
              <a:t>○○億円 </a:t>
            </a:r>
            <a:r>
              <a:rPr lang="ja-JP" altLang="en-US" sz="1050" dirty="0" smtClean="0"/>
              <a:t>構成比</a:t>
            </a:r>
            <a:r>
              <a:rPr lang="ja-JP" altLang="en-US" sz="1050" dirty="0"/>
              <a:t>：</a:t>
            </a:r>
            <a:r>
              <a:rPr lang="ja-JP" altLang="en-US" sz="1050" dirty="0" smtClean="0"/>
              <a:t>○○％</a:t>
            </a:r>
            <a:endParaRPr lang="ja-JP" altLang="en-US" sz="1050" dirty="0"/>
          </a:p>
        </p:txBody>
      </p:sp>
      <p:grpSp>
        <p:nvGrpSpPr>
          <p:cNvPr id="11" name="グループ化 10"/>
          <p:cNvGrpSpPr/>
          <p:nvPr/>
        </p:nvGrpSpPr>
        <p:grpSpPr>
          <a:xfrm>
            <a:off x="1815618" y="1417149"/>
            <a:ext cx="6576830" cy="5272878"/>
            <a:chOff x="1573822" y="1037538"/>
            <a:chExt cx="6402244" cy="5176605"/>
          </a:xfrm>
        </p:grpSpPr>
        <p:grpSp>
          <p:nvGrpSpPr>
            <p:cNvPr id="7" name="グループ化 6"/>
            <p:cNvGrpSpPr/>
            <p:nvPr/>
          </p:nvGrpSpPr>
          <p:grpSpPr>
            <a:xfrm>
              <a:off x="1573822" y="1037538"/>
              <a:ext cx="6402244" cy="5176605"/>
              <a:chOff x="1573822" y="1037538"/>
              <a:chExt cx="6402244" cy="5176605"/>
            </a:xfrm>
          </p:grpSpPr>
          <p:grpSp>
            <p:nvGrpSpPr>
              <p:cNvPr id="3" name="グループ化 2"/>
              <p:cNvGrpSpPr/>
              <p:nvPr/>
            </p:nvGrpSpPr>
            <p:grpSpPr>
              <a:xfrm>
                <a:off x="1573822" y="1037538"/>
                <a:ext cx="6402244" cy="5176605"/>
                <a:chOff x="1424211" y="938471"/>
                <a:chExt cx="8187075" cy="5445562"/>
              </a:xfrm>
            </p:grpSpPr>
            <p:sp>
              <p:nvSpPr>
                <p:cNvPr id="65" name="Rectangle 16"/>
                <p:cNvSpPr>
                  <a:spLocks noChangeArrowheads="1"/>
                </p:cNvSpPr>
                <p:nvPr/>
              </p:nvSpPr>
              <p:spPr bwMode="auto">
                <a:xfrm>
                  <a:off x="4229118" y="4710470"/>
                  <a:ext cx="2554364" cy="1673563"/>
                </a:xfrm>
                <a:prstGeom prst="rect">
                  <a:avLst/>
                </a:prstGeom>
                <a:solidFill>
                  <a:srgbClr val="66FF66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lIns="91428" tIns="45714" rIns="91428" bIns="45714" anchor="ctr"/>
                <a:lstStyle/>
                <a:p>
                  <a:pPr algn="ctr"/>
                  <a:r>
                    <a:rPr lang="ja-JP" altLang="en-US" sz="11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都道府県繰入金</a:t>
                  </a:r>
                  <a:endParaRPr lang="en-US" altLang="ja-JP" sz="1100" dirty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1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・○○億円　（○○円）</a:t>
                  </a:r>
                  <a:endParaRPr lang="en-US" altLang="ja-JP" sz="1100" dirty="0" smtClean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1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　</a:t>
                  </a:r>
                  <a:r>
                    <a:rPr lang="en-US" altLang="ja-JP" sz="11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【○.○%】</a:t>
                  </a:r>
                </a:p>
                <a:p>
                  <a:pPr algn="ctr">
                    <a:defRPr/>
                  </a:pP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１号繰入金</a:t>
                  </a:r>
                  <a:endParaRPr lang="en-US" altLang="ja-JP" sz="1000" dirty="0" smtClean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・○○億円（○○円）</a:t>
                  </a:r>
                  <a:r>
                    <a: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【○.○%】</a:t>
                  </a:r>
                </a:p>
                <a:p>
                  <a:pPr algn="ctr">
                    <a:defRPr/>
                  </a:pPr>
                  <a:r>
                    <a: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※</a:t>
                  </a: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　うち激変緩和分</a:t>
                  </a:r>
                  <a:endParaRPr lang="en-US" altLang="ja-JP" sz="1000" dirty="0" smtClean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>
                      <a:latin typeface="HG丸ｺﾞｼｯｸM-PRO" pitchFamily="50" charset="-128"/>
                      <a:ea typeface="HG丸ｺﾞｼｯｸM-PRO" pitchFamily="50" charset="-128"/>
                    </a:rPr>
                    <a:t>・○○億円（○○円）</a:t>
                  </a:r>
                  <a:r>
                    <a:rPr lang="en-US" altLang="ja-JP" sz="1000" dirty="0">
                      <a:latin typeface="HG丸ｺﾞｼｯｸM-PRO" pitchFamily="50" charset="-128"/>
                      <a:ea typeface="HG丸ｺﾞｼｯｸM-PRO" pitchFamily="50" charset="-128"/>
                    </a:rPr>
                    <a:t>【○.○</a:t>
                  </a:r>
                  <a:r>
                    <a: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%】</a:t>
                  </a:r>
                  <a:endParaRPr lang="en-US" altLang="ja-JP" sz="1000" dirty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２号繰入金</a:t>
                  </a:r>
                  <a:endParaRPr lang="en-US" altLang="ja-JP" sz="1000" dirty="0" smtClean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・</a:t>
                  </a:r>
                  <a:r>
                    <a:rPr lang="ja-JP" altLang="en-US" sz="1000" dirty="0">
                      <a:latin typeface="HG丸ｺﾞｼｯｸM-PRO" pitchFamily="50" charset="-128"/>
                      <a:ea typeface="HG丸ｺﾞｼｯｸM-PRO" pitchFamily="50" charset="-128"/>
                    </a:rPr>
                    <a:t>○○億円　（○○円）</a:t>
                  </a:r>
                  <a:endParaRPr lang="en-US" altLang="ja-JP" sz="1000" dirty="0">
                    <a:latin typeface="HG丸ｺﾞｼｯｸM-PRO" pitchFamily="50" charset="-128"/>
                    <a:ea typeface="HG丸ｺﾞｼｯｸM-PRO" pitchFamily="50" charset="-128"/>
                  </a:endParaRPr>
                </a:p>
                <a:p>
                  <a:pPr algn="ctr">
                    <a:defRPr/>
                  </a:pPr>
                  <a:r>
                    <a:rPr lang="ja-JP" altLang="en-US" sz="1000" dirty="0">
                      <a:latin typeface="HG丸ｺﾞｼｯｸM-PRO" pitchFamily="50" charset="-128"/>
                      <a:ea typeface="HG丸ｺﾞｼｯｸM-PRO" pitchFamily="50" charset="-128"/>
                    </a:rPr>
                    <a:t>　</a:t>
                  </a:r>
                  <a:r>
                    <a:rPr lang="en-US" altLang="ja-JP" sz="1000" dirty="0">
                      <a:latin typeface="HG丸ｺﾞｼｯｸM-PRO" pitchFamily="50" charset="-128"/>
                      <a:ea typeface="HG丸ｺﾞｼｯｸM-PRO" pitchFamily="50" charset="-128"/>
                    </a:rPr>
                    <a:t>【○.○</a:t>
                  </a:r>
                  <a:r>
                    <a: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rPr>
                    <a:t>%】</a:t>
                  </a:r>
                  <a:endParaRPr lang="en-US" altLang="ja-JP" sz="1000" dirty="0">
                    <a:latin typeface="HG丸ｺﾞｼｯｸM-PRO" pitchFamily="50" charset="-128"/>
                    <a:ea typeface="HG丸ｺﾞｼｯｸM-PRO" pitchFamily="50" charset="-128"/>
                  </a:endParaRPr>
                </a:p>
              </p:txBody>
            </p:sp>
            <p:grpSp>
              <p:nvGrpSpPr>
                <p:cNvPr id="10" name="グループ化 9"/>
                <p:cNvGrpSpPr/>
                <p:nvPr/>
              </p:nvGrpSpPr>
              <p:grpSpPr>
                <a:xfrm>
                  <a:off x="1424211" y="938471"/>
                  <a:ext cx="8187075" cy="5445561"/>
                  <a:chOff x="1637186" y="1145150"/>
                  <a:chExt cx="7323386" cy="4637778"/>
                </a:xfrm>
              </p:grpSpPr>
              <p:sp>
                <p:nvSpPr>
                  <p:cNvPr id="4" name="Rectangle 110"/>
                  <p:cNvSpPr>
                    <a:spLocks noChangeArrowheads="1"/>
                  </p:cNvSpPr>
                  <p:nvPr/>
                </p:nvSpPr>
                <p:spPr bwMode="auto">
                  <a:xfrm>
                    <a:off x="6431757" y="1145150"/>
                    <a:ext cx="2528815" cy="4637778"/>
                  </a:xfrm>
                  <a:prstGeom prst="rect">
                    <a:avLst/>
                  </a:prstGeom>
                  <a:solidFill>
                    <a:srgbClr val="FF66F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endParaRPr lang="ja-JP" altLang="ja-JP" sz="1100">
                      <a:latin typeface="Calibri" pitchFamily="34" charset="0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4138797" y="1145151"/>
                    <a:ext cx="2292289" cy="1100710"/>
                  </a:xfrm>
                  <a:prstGeom prst="rect">
                    <a:avLst/>
                  </a:prstGeom>
                  <a:solidFill>
                    <a:schemeClr val="tx2">
                      <a:lumMod val="20000"/>
                      <a:lumOff val="80000"/>
                    </a:schemeClr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endParaRPr lang="ja-JP" altLang="ja-JP" sz="1100">
                      <a:latin typeface="Calibri" pitchFamily="34" charset="0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17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4133755" y="3058668"/>
                    <a:ext cx="2295441" cy="1298951"/>
                  </a:xfrm>
                  <a:prstGeom prst="rect">
                    <a:avLst/>
                  </a:prstGeom>
                  <a:solidFill>
                    <a:schemeClr val="tx2">
                      <a:lumMod val="60000"/>
                      <a:lumOff val="40000"/>
                    </a:schemeClr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>
                      <a:defRPr/>
                    </a:pPr>
                    <a:endParaRPr lang="ja-JP" altLang="ja-JP" sz="1100">
                      <a:latin typeface="Calibri" pitchFamily="34" charset="0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22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1821004" y="2378179"/>
                    <a:ext cx="2185090" cy="203029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wrap="square" anchor="t" anchorCtr="1">
                    <a:spAutoFit/>
                  </a:bodyPr>
                  <a:lstStyle/>
                  <a:p>
                    <a:pPr algn="ctr"/>
                    <a:r>
                      <a:rPr lang="ja-JP" altLang="en-US" sz="9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保険料</a:t>
                    </a:r>
                    <a:endParaRPr lang="en-US" altLang="ja-JP" sz="16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23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169886" y="1399937"/>
                    <a:ext cx="2281528" cy="839188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wrap="square" anchor="t" anchorCtr="1">
                    <a:spAutoFit/>
                  </a:bodyPr>
                  <a:lstStyle/>
                  <a:p>
                    <a:pPr algn="ctr"/>
                    <a:r>
                      <a:rPr lang="ja-JP" altLang="en-US" sz="14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国普通調整交付金</a:t>
                    </a:r>
                    <a:endParaRPr lang="en-US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</a:t>
                    </a:r>
                    <a:endPara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（○○円）</a:t>
                    </a:r>
                    <a:endParaRPr lang="en-US" altLang="ja-JP" sz="10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en-US" altLang="ja-JP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/>
                    <a:endParaRPr lang="en-US" altLang="ja-JP" sz="1200" dirty="0">
                      <a:latin typeface="+mn-ea"/>
                    </a:endParaRPr>
                  </a:p>
                </p:txBody>
              </p:sp>
              <p:sp>
                <p:nvSpPr>
                  <p:cNvPr id="25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4140649" y="3294690"/>
                    <a:ext cx="2200763" cy="839188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wrap="square" anchor="t" anchorCtr="1">
                    <a:spAutoFit/>
                  </a:bodyPr>
                  <a:lstStyle/>
                  <a:p>
                    <a:pPr algn="ctr">
                      <a:defRPr/>
                    </a:pPr>
                    <a:r>
                      <a:rPr lang="ja-JP" altLang="en-US" sz="1400" dirty="0">
                        <a:latin typeface="HG丸ｺﾞｼｯｸM-PRO" pitchFamily="50" charset="-128"/>
                        <a:ea typeface="HG丸ｺﾞｼｯｸM-PRO" pitchFamily="50" charset="-128"/>
                      </a:rPr>
                      <a:t>定率国庫</a:t>
                    </a:r>
                    <a:r>
                      <a:rPr lang="ja-JP" altLang="en-US" sz="14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負担</a:t>
                    </a:r>
                    <a:endParaRPr lang="en-US" altLang="ja-JP" sz="105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</a:t>
                    </a:r>
                    <a:endParaRPr lang="en-US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（○○円）</a:t>
                    </a:r>
                    <a:endParaRPr lang="en-US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en-US" altLang="ja-JP" sz="10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en-US" altLang="ja-JP" sz="1200" dirty="0" smtClean="0">
                      <a:latin typeface="+mn-ea"/>
                    </a:endParaRPr>
                  </a:p>
                </p:txBody>
              </p:sp>
              <p:sp>
                <p:nvSpPr>
                  <p:cNvPr id="6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41707" y="5168270"/>
                    <a:ext cx="2496254" cy="356195"/>
                  </a:xfrm>
                  <a:prstGeom prst="rect">
                    <a:avLst/>
                  </a:prstGeom>
                  <a:solidFill>
                    <a:srgbClr val="CCFFF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高額医療費負担金・特別高額医療費共同</a:t>
                    </a:r>
                    <a:endParaRPr lang="en-US" altLang="ja-JP" sz="7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事業負担金（国・都道府県）</a:t>
                    </a:r>
                    <a:endParaRPr lang="en-US" altLang="ja-JP" sz="7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7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ja-JP" altLang="ja-JP" sz="900" dirty="0">
                      <a:latin typeface="+mn-ea"/>
                    </a:endParaRPr>
                  </a:p>
                </p:txBody>
              </p:sp>
              <p:sp>
                <p:nvSpPr>
                  <p:cNvPr id="71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1776361" y="1378224"/>
                    <a:ext cx="2248941" cy="270706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wrap="square" anchor="t" anchorCtr="1">
                    <a:spAutoFit/>
                  </a:bodyPr>
                  <a:lstStyle/>
                  <a:p>
                    <a:pPr algn="ctr"/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保険料軽減（保険基盤安定繰入金）（</a:t>
                    </a:r>
                    <a:r>
                      <a:rPr lang="en-US" altLang="ja-JP" sz="700" dirty="0">
                        <a:latin typeface="HG丸ｺﾞｼｯｸM-PRO" pitchFamily="50" charset="-128"/>
                        <a:ea typeface="HG丸ｺﾞｼｯｸM-PRO" pitchFamily="50" charset="-128"/>
                      </a:rPr>
                      <a:t>※</a:t>
                    </a:r>
                    <a:r>
                      <a:rPr lang="ja-JP" altLang="en-US" sz="700" dirty="0">
                        <a:latin typeface="HG丸ｺﾞｼｯｸM-PRO" pitchFamily="50" charset="-128"/>
                        <a:ea typeface="HG丸ｺﾞｼｯｸM-PRO" pitchFamily="50" charset="-128"/>
                      </a:rPr>
                      <a:t>ｂ）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en-US" altLang="ja-JP" sz="700" dirty="0" smtClean="0">
                      <a:latin typeface="+mn-ea"/>
                    </a:endParaRPr>
                  </a:p>
                </p:txBody>
              </p:sp>
              <p:sp>
                <p:nvSpPr>
                  <p:cNvPr id="78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4128469" y="2212744"/>
                    <a:ext cx="2302802" cy="415085"/>
                  </a:xfrm>
                  <a:prstGeom prst="rect">
                    <a:avLst/>
                  </a:prstGeom>
                  <a:solidFill>
                    <a:srgbClr val="FFFF00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国特別調整交付金（都道府県分）</a:t>
                    </a:r>
                    <a:endParaRPr lang="en-US" altLang="ja-JP" sz="8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en-US" altLang="ja-JP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※</a:t>
                    </a:r>
                    <a:r>
                      <a:rPr lang="ja-JP" altLang="en-US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追加特調除く</a:t>
                    </a:r>
                    <a:endParaRPr lang="en-US" altLang="ja-JP" sz="8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10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83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40756" y="1145151"/>
                    <a:ext cx="2490438" cy="254786"/>
                  </a:xfrm>
                  <a:prstGeom prst="rect">
                    <a:avLst/>
                  </a:prstGeom>
                  <a:solidFill>
                    <a:srgbClr val="FFC000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財政安定化支援事業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7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ja-JP" altLang="ja-JP" sz="1050" dirty="0">
                      <a:latin typeface="+mn-ea"/>
                    </a:endParaRPr>
                  </a:p>
                </p:txBody>
              </p:sp>
              <p:sp>
                <p:nvSpPr>
                  <p:cNvPr id="8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37186" y="4924306"/>
                    <a:ext cx="2499825" cy="260392"/>
                  </a:xfrm>
                  <a:prstGeom prst="rect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保険者支援制度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  <a:endParaRPr lang="ja-JP" altLang="ja-JP" sz="7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en-US" altLang="ja-JP" sz="7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9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4131195" y="2631964"/>
                    <a:ext cx="2297837" cy="424774"/>
                  </a:xfrm>
                  <a:prstGeom prst="rect">
                    <a:avLst/>
                  </a:prstGeom>
                  <a:solidFill>
                    <a:srgbClr val="66FFF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国特別調整交付金（市町村分）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　</a:t>
                    </a:r>
                    <a:r>
                      <a:rPr lang="en-US" altLang="ja-JP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【○.○%】</a:t>
                    </a:r>
                  </a:p>
                  <a:p>
                    <a:pPr algn="ctr">
                      <a:defRPr/>
                    </a:pPr>
                    <a:r>
                      <a:rPr lang="ja-JP" altLang="en-US" sz="8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①</a:t>
                    </a:r>
                    <a:r>
                      <a:rPr lang="ja-JP" altLang="en-US" sz="800" dirty="0">
                        <a:latin typeface="HG丸ｺﾞｼｯｸM-PRO" pitchFamily="50" charset="-128"/>
                        <a:ea typeface="HG丸ｺﾞｼｯｸM-PRO" pitchFamily="50" charset="-128"/>
                      </a:rPr>
                      <a:t>：○○億円 ②：○○億円 ③：○○億円</a:t>
                    </a:r>
                    <a:endParaRPr lang="ja-JP" altLang="ja-JP" sz="8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endParaRPr lang="en-US" altLang="ja-JP" sz="8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105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42416" y="4391366"/>
                    <a:ext cx="2491021" cy="256478"/>
                  </a:xfrm>
                  <a:prstGeom prst="rect">
                    <a:avLst/>
                  </a:prstGeom>
                  <a:solidFill>
                    <a:srgbClr val="CCCCF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保険者努力支援制度（都道府県分）</a:t>
                    </a:r>
                    <a:endParaRPr lang="en-US" altLang="ja-JP" sz="700" dirty="0" smtClean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</a:t>
                    </a:r>
                    <a:endParaRPr lang="ja-JP" altLang="ja-JP" sz="900" dirty="0">
                      <a:latin typeface="HG丸ｺﾞｼｯｸM-PRO" pitchFamily="50" charset="-128"/>
                      <a:ea typeface="HG丸ｺﾞｼｯｸM-PRO" pitchFamily="50" charset="-128"/>
                    </a:endParaRPr>
                  </a:p>
                </p:txBody>
              </p:sp>
              <p:sp>
                <p:nvSpPr>
                  <p:cNvPr id="73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37186" y="4652226"/>
                    <a:ext cx="2496253" cy="265308"/>
                  </a:xfrm>
                  <a:prstGeom prst="rect">
                    <a:avLst/>
                  </a:prstGeom>
                  <a:solidFill>
                    <a:srgbClr val="CCFF33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保険者努力支援制度（市町村分）</a:t>
                    </a:r>
                    <a:endParaRPr lang="en-US" altLang="ja-JP" sz="700" dirty="0">
                      <a:latin typeface="+mn-ea"/>
                    </a:endParaRPr>
                  </a:p>
                  <a:p>
                    <a:pPr algn="ctr">
                      <a:defRPr/>
                    </a:pPr>
                    <a:r>
                      <a:rPr lang="ja-JP" altLang="en-US" sz="700" dirty="0" smtClean="0">
                        <a:latin typeface="HG丸ｺﾞｼｯｸM-PRO" pitchFamily="50" charset="-128"/>
                        <a:ea typeface="HG丸ｺﾞｼｯｸM-PRO" pitchFamily="50" charset="-128"/>
                      </a:rPr>
                      <a:t>・○○億円　（○○円）</a:t>
                    </a:r>
                    <a:endParaRPr lang="ja-JP" altLang="ja-JP" sz="700" dirty="0">
                      <a:latin typeface="+mn-ea"/>
                    </a:endParaRPr>
                  </a:p>
                </p:txBody>
              </p:sp>
              <p:sp>
                <p:nvSpPr>
                  <p:cNvPr id="35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1641558" y="1394715"/>
                    <a:ext cx="2491489" cy="2652536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lIns="91428" tIns="45714" rIns="91428" bIns="45714" anchor="t" anchorCtr="1"/>
                  <a:lstStyle/>
                  <a:p>
                    <a:pPr algn="ctr">
                      <a:defRPr/>
                    </a:pPr>
                    <a:endParaRPr lang="ja-JP" altLang="ja-JP" sz="1100" dirty="0">
                      <a:latin typeface="+mn-ea"/>
                    </a:endParaRPr>
                  </a:p>
                </p:txBody>
              </p:sp>
            </p:grpSp>
          </p:grpSp>
          <p:sp>
            <p:nvSpPr>
              <p:cNvPr id="34" name="Rectangle 16"/>
              <p:cNvSpPr>
                <a:spLocks noChangeArrowheads="1"/>
              </p:cNvSpPr>
              <p:nvPr/>
            </p:nvSpPr>
            <p:spPr bwMode="auto">
              <a:xfrm>
                <a:off x="1576834" y="1598791"/>
                <a:ext cx="2179261" cy="286276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lIns="91428" tIns="45714" rIns="91428" bIns="45714" anchor="t" anchorCtr="1"/>
              <a:lstStyle/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基金繰入金</a:t>
                </a:r>
                <a:r>
                  <a:rPr lang="ja-JP" altLang="en-US" sz="700" dirty="0">
                    <a:latin typeface="HG丸ｺﾞｼｯｸM-PRO" pitchFamily="50" charset="-128"/>
                    <a:ea typeface="HG丸ｺﾞｼｯｸM-PRO" pitchFamily="50" charset="-128"/>
                  </a:rPr>
                  <a:t>・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繰越金（</a:t>
                </a:r>
                <a:r>
                  <a:rPr lang="en-US" altLang="ja-JP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※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ｂ）</a:t>
                </a:r>
                <a:endParaRPr lang="en-US" altLang="ja-JP" sz="700" dirty="0" smtClean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・○○億円　（○○円）</a:t>
                </a:r>
                <a:r>
                  <a:rPr lang="en-US" altLang="ja-JP" sz="700" dirty="0">
                    <a:latin typeface="HG丸ｺﾞｼｯｸM-PRO" pitchFamily="50" charset="-128"/>
                    <a:ea typeface="HG丸ｺﾞｼｯｸM-PRO" pitchFamily="50" charset="-128"/>
                  </a:rPr>
                  <a:t>【○.○%】</a:t>
                </a:r>
                <a:endParaRPr lang="en-US" altLang="ja-JP" sz="700" dirty="0">
                  <a:latin typeface="+mn-ea"/>
                </a:endParaRPr>
              </a:p>
              <a:p>
                <a:pPr algn="ctr">
                  <a:defRPr/>
                </a:pPr>
                <a:endParaRPr lang="ja-JP" altLang="ja-JP" sz="700" dirty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endParaRPr lang="ja-JP" altLang="ja-JP" sz="900" dirty="0">
                  <a:latin typeface="HG丸ｺﾞｼｯｸM-PRO" pitchFamily="50" charset="-128"/>
                  <a:ea typeface="HG丸ｺﾞｼｯｸM-PRO" pitchFamily="50" charset="-128"/>
                </a:endParaRPr>
              </a:p>
            </p:txBody>
          </p:sp>
          <p:sp>
            <p:nvSpPr>
              <p:cNvPr id="37" name="Rectangle 16"/>
              <p:cNvSpPr>
                <a:spLocks noChangeArrowheads="1"/>
              </p:cNvSpPr>
              <p:nvPr/>
            </p:nvSpPr>
            <p:spPr bwMode="auto">
              <a:xfrm>
                <a:off x="1576833" y="1881564"/>
                <a:ext cx="2179261" cy="286276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lIns="91428" tIns="45714" rIns="91428" bIns="45714" anchor="t" anchorCtr="1"/>
              <a:lstStyle/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決算補填等目的の法定外繰入（</a:t>
                </a:r>
                <a:r>
                  <a:rPr lang="en-US" altLang="ja-JP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※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ｂ）</a:t>
                </a:r>
                <a:endParaRPr lang="en-US" altLang="ja-JP" sz="700" dirty="0" smtClean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・○○億円　（○○円）</a:t>
                </a:r>
                <a:r>
                  <a:rPr lang="en-US" altLang="ja-JP" sz="700" dirty="0">
                    <a:latin typeface="HG丸ｺﾞｼｯｸM-PRO" pitchFamily="50" charset="-128"/>
                    <a:ea typeface="HG丸ｺﾞｼｯｸM-PRO" pitchFamily="50" charset="-128"/>
                  </a:rPr>
                  <a:t>【○.○%】</a:t>
                </a:r>
                <a:endParaRPr lang="en-US" altLang="ja-JP" sz="700" dirty="0">
                  <a:latin typeface="+mn-ea"/>
                </a:endParaRPr>
              </a:p>
              <a:p>
                <a:pPr algn="ctr">
                  <a:defRPr/>
                </a:pPr>
                <a:endParaRPr lang="ja-JP" altLang="ja-JP" sz="700" dirty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endParaRPr lang="ja-JP" altLang="ja-JP" sz="900" dirty="0">
                  <a:latin typeface="HG丸ｺﾞｼｯｸM-PRO" pitchFamily="50" charset="-128"/>
                  <a:ea typeface="HG丸ｺﾞｼｯｸM-PRO" pitchFamily="50" charset="-128"/>
                </a:endParaRPr>
              </a:p>
            </p:txBody>
          </p:sp>
          <p:sp>
            <p:nvSpPr>
              <p:cNvPr id="38" name="Rectangle 16"/>
              <p:cNvSpPr>
                <a:spLocks noChangeArrowheads="1"/>
              </p:cNvSpPr>
              <p:nvPr/>
            </p:nvSpPr>
            <p:spPr bwMode="auto">
              <a:xfrm>
                <a:off x="1576943" y="2164337"/>
                <a:ext cx="2177191" cy="286276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lIns="91428" tIns="45714" rIns="91428" bIns="45714" anchor="t" anchorCtr="1"/>
              <a:lstStyle/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前年度繰上充用金（単年度増加分）（</a:t>
                </a:r>
                <a:r>
                  <a:rPr lang="en-US" altLang="ja-JP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※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ｂ）</a:t>
                </a:r>
                <a:endParaRPr lang="en-US" altLang="ja-JP" sz="700" dirty="0" smtClean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・○○億円　（○○円）</a:t>
                </a:r>
                <a:r>
                  <a:rPr lang="en-US" altLang="ja-JP" sz="700" dirty="0">
                    <a:latin typeface="HG丸ｺﾞｼｯｸM-PRO" pitchFamily="50" charset="-128"/>
                    <a:ea typeface="HG丸ｺﾞｼｯｸM-PRO" pitchFamily="50" charset="-128"/>
                  </a:rPr>
                  <a:t>【○.○%】</a:t>
                </a:r>
                <a:endParaRPr lang="en-US" altLang="ja-JP" sz="700" dirty="0">
                  <a:latin typeface="+mn-ea"/>
                </a:endParaRPr>
              </a:p>
              <a:p>
                <a:pPr algn="ctr">
                  <a:defRPr/>
                </a:pPr>
                <a:endParaRPr lang="ja-JP" altLang="ja-JP" sz="700" dirty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endParaRPr lang="ja-JP" altLang="ja-JP" sz="900" dirty="0">
                  <a:latin typeface="HG丸ｺﾞｼｯｸM-PRO" pitchFamily="50" charset="-128"/>
                  <a:ea typeface="HG丸ｺﾞｼｯｸM-PRO" pitchFamily="50" charset="-128"/>
                </a:endParaRPr>
              </a:p>
            </p:txBody>
          </p:sp>
          <p:sp>
            <p:nvSpPr>
              <p:cNvPr id="39" name="Rectangle 16"/>
              <p:cNvSpPr>
                <a:spLocks noChangeArrowheads="1"/>
              </p:cNvSpPr>
              <p:nvPr/>
            </p:nvSpPr>
            <p:spPr bwMode="auto">
              <a:xfrm>
                <a:off x="1574375" y="3704490"/>
                <a:ext cx="2177374" cy="295649"/>
              </a:xfrm>
              <a:prstGeom prst="rect">
                <a:avLst/>
              </a:prstGeom>
              <a:solidFill>
                <a:schemeClr val="accent3">
                  <a:lumMod val="60000"/>
                  <a:lumOff val="40000"/>
                </a:schemeClr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lIns="91428" tIns="45714" rIns="91428" bIns="45714" anchor="t" anchorCtr="1"/>
              <a:lstStyle/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決算補填等目的</a:t>
                </a:r>
                <a:r>
                  <a:rPr lang="ja-JP" altLang="en-US" sz="700" dirty="0">
                    <a:latin typeface="HG丸ｺﾞｼｯｸM-PRO" pitchFamily="50" charset="-128"/>
                    <a:ea typeface="HG丸ｺﾞｼｯｸM-PRO" pitchFamily="50" charset="-128"/>
                  </a:rPr>
                  <a:t>以外</a:t>
                </a: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の法定外繰入</a:t>
                </a:r>
                <a:endParaRPr lang="en-US" altLang="ja-JP" sz="700" dirty="0" smtClean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r>
                  <a:rPr lang="ja-JP" altLang="en-US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・○○億円　（○○円）　</a:t>
                </a:r>
                <a:r>
                  <a:rPr lang="en-US" altLang="ja-JP" sz="700" dirty="0" smtClean="0">
                    <a:latin typeface="HG丸ｺﾞｼｯｸM-PRO" pitchFamily="50" charset="-128"/>
                    <a:ea typeface="HG丸ｺﾞｼｯｸM-PRO" pitchFamily="50" charset="-128"/>
                  </a:rPr>
                  <a:t>【○.○%】</a:t>
                </a:r>
                <a:endParaRPr lang="ja-JP" altLang="ja-JP" sz="700" dirty="0">
                  <a:latin typeface="HG丸ｺﾞｼｯｸM-PRO" pitchFamily="50" charset="-128"/>
                  <a:ea typeface="HG丸ｺﾞｼｯｸM-PRO" pitchFamily="50" charset="-128"/>
                </a:endParaRPr>
              </a:p>
              <a:p>
                <a:pPr algn="ctr">
                  <a:defRPr/>
                </a:pPr>
                <a:endParaRPr lang="ja-JP" altLang="ja-JP" sz="900" dirty="0">
                  <a:latin typeface="HG丸ｺﾞｼｯｸM-PRO" pitchFamily="50" charset="-128"/>
                  <a:ea typeface="HG丸ｺﾞｼｯｸM-PRO" pitchFamily="50" charset="-128"/>
                </a:endParaRPr>
              </a:p>
            </p:txBody>
          </p:sp>
        </p:grpSp>
        <p:sp>
          <p:nvSpPr>
            <p:cNvPr id="40" name="Rectangle 16"/>
            <p:cNvSpPr>
              <a:spLocks noChangeArrowheads="1"/>
            </p:cNvSpPr>
            <p:nvPr/>
          </p:nvSpPr>
          <p:spPr bwMode="auto">
            <a:xfrm>
              <a:off x="1578393" y="3998859"/>
              <a:ext cx="2186372" cy="286276"/>
            </a:xfrm>
            <a:prstGeom prst="rect">
              <a:avLst/>
            </a:prstGeom>
            <a:solidFill>
              <a:srgbClr val="FF99CC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lIns="91428" tIns="45714" rIns="91428" bIns="45714" anchor="t" anchorCtr="1"/>
            <a:lstStyle/>
            <a:p>
              <a:pPr algn="ctr">
                <a:defRPr/>
              </a:pPr>
              <a:r>
                <a:rPr lang="ja-JP" altLang="en-US" sz="700" dirty="0">
                  <a:latin typeface="HG丸ｺﾞｼｯｸM-PRO" pitchFamily="50" charset="-128"/>
                  <a:ea typeface="HG丸ｺﾞｼｯｸM-PRO" pitchFamily="50" charset="-128"/>
                </a:rPr>
                <a:t>暫定</a:t>
              </a:r>
              <a:r>
                <a:rPr lang="ja-JP" altLang="en-US" sz="700" dirty="0" smtClean="0">
                  <a:latin typeface="HG丸ｺﾞｼｯｸM-PRO" pitchFamily="50" charset="-128"/>
                  <a:ea typeface="HG丸ｺﾞｼｯｸM-PRO" pitchFamily="50" charset="-128"/>
                </a:rPr>
                <a:t>措置分・追加特別調整交付金</a:t>
              </a:r>
              <a:endParaRPr lang="en-US" altLang="ja-JP" sz="700" dirty="0" smtClean="0">
                <a:latin typeface="HG丸ｺﾞｼｯｸM-PRO" pitchFamily="50" charset="-128"/>
                <a:ea typeface="HG丸ｺﾞｼｯｸM-PRO" pitchFamily="50" charset="-128"/>
              </a:endParaRPr>
            </a:p>
            <a:p>
              <a:pPr algn="ctr">
                <a:defRPr/>
              </a:pPr>
              <a:r>
                <a:rPr lang="ja-JP" altLang="en-US" sz="700" dirty="0" smtClean="0">
                  <a:latin typeface="HG丸ｺﾞｼｯｸM-PRO" pitchFamily="50" charset="-128"/>
                  <a:ea typeface="HG丸ｺﾞｼｯｸM-PRO" pitchFamily="50" charset="-128"/>
                </a:rPr>
                <a:t>・○○億円　（○○円）</a:t>
              </a:r>
              <a:endParaRPr lang="ja-JP" altLang="ja-JP" sz="700" dirty="0">
                <a:latin typeface="HG丸ｺﾞｼｯｸM-PRO" pitchFamily="50" charset="-128"/>
                <a:ea typeface="HG丸ｺﾞｼｯｸM-PRO" pitchFamily="50" charset="-128"/>
              </a:endParaRPr>
            </a:p>
            <a:p>
              <a:pPr algn="ctr">
                <a:defRPr/>
              </a:pPr>
              <a:endParaRPr lang="ja-JP" altLang="ja-JP" sz="900" dirty="0">
                <a:latin typeface="HG丸ｺﾞｼｯｸM-PRO" pitchFamily="50" charset="-128"/>
                <a:ea typeface="HG丸ｺﾞｼｯｸM-PRO" pitchFamily="50" charset="-128"/>
              </a:endParaRPr>
            </a:p>
          </p:txBody>
        </p:sp>
      </p:grpSp>
      <p:graphicFrame>
        <p:nvGraphicFramePr>
          <p:cNvPr id="8" name="表 7"/>
          <p:cNvGraphicFramePr>
            <a:graphicFrameLocks noGrp="1"/>
          </p:cNvGraphicFramePr>
          <p:nvPr>
            <p:extLst/>
          </p:nvPr>
        </p:nvGraphicFramePr>
        <p:xfrm>
          <a:off x="1921672" y="3006109"/>
          <a:ext cx="2089544" cy="10972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907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0704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5882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329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89952"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総額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１人当たり金額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１人当たり伸び率</a:t>
                      </a:r>
                      <a:endParaRPr kumimoji="1" lang="ja-JP" altLang="en-US" sz="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4691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①医療分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4691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②後期分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4691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③介護分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 </a:t>
                      </a:r>
                      <a:r>
                        <a:rPr kumimoji="1" lang="en-US" altLang="ja-JP" sz="600" dirty="0" smtClean="0"/>
                        <a:t>※c</a:t>
                      </a:r>
                      <a:endParaRPr kumimoji="1" lang="ja-JP" altLang="en-US" sz="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7037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計（①＋②＋③）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 </a:t>
                      </a:r>
                      <a:endParaRPr kumimoji="1" lang="en-US" altLang="ja-JP" sz="60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600" dirty="0" smtClean="0"/>
                        <a:t>※d</a:t>
                      </a:r>
                      <a:endParaRPr kumimoji="1" lang="ja-JP" altLang="en-US" sz="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  <a:endParaRPr kumimoji="1" lang="en-US" altLang="ja-JP" sz="60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600" dirty="0" smtClean="0"/>
                        <a:t>※</a:t>
                      </a:r>
                      <a:r>
                        <a:rPr kumimoji="1" lang="ja-JP" altLang="en-US" sz="600" dirty="0" smtClean="0"/>
                        <a:t>ａ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pSp>
        <p:nvGrpSpPr>
          <p:cNvPr id="18" name="グループ化 17"/>
          <p:cNvGrpSpPr/>
          <p:nvPr/>
        </p:nvGrpSpPr>
        <p:grpSpPr>
          <a:xfrm>
            <a:off x="56653" y="4869163"/>
            <a:ext cx="1650400" cy="1851972"/>
            <a:chOff x="200376" y="5230342"/>
            <a:chExt cx="1016119" cy="648592"/>
          </a:xfrm>
        </p:grpSpPr>
        <p:sp>
          <p:nvSpPr>
            <p:cNvPr id="13" name="テキスト ボックス 12"/>
            <p:cNvSpPr txBox="1"/>
            <p:nvPr/>
          </p:nvSpPr>
          <p:spPr>
            <a:xfrm>
              <a:off x="200472" y="5230342"/>
              <a:ext cx="1016023" cy="301808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1000" dirty="0" smtClean="0"/>
                <a:t>特例基金</a:t>
              </a:r>
              <a:endParaRPr kumimoji="1" lang="en-US" altLang="ja-JP" sz="1000" dirty="0" smtClean="0"/>
            </a:p>
            <a:p>
              <a:pPr algn="ctr"/>
              <a:r>
                <a:rPr lang="ja-JP" altLang="en-US" sz="1000" dirty="0" smtClean="0"/>
                <a:t>（平成</a:t>
              </a:r>
              <a:r>
                <a:rPr lang="en-US" altLang="ja-JP" sz="1000" dirty="0" smtClean="0"/>
                <a:t>31</a:t>
              </a:r>
              <a:r>
                <a:rPr lang="ja-JP" altLang="en-US" sz="1000" dirty="0" smtClean="0"/>
                <a:t>年度末使用後残高見込み）</a:t>
              </a:r>
              <a:endParaRPr kumimoji="1" lang="en-US" altLang="ja-JP" sz="1000" dirty="0" smtClean="0"/>
            </a:p>
            <a:p>
              <a:pPr algn="ctr"/>
              <a:r>
                <a:rPr lang="ja-JP" altLang="en-US" sz="1000" dirty="0" smtClean="0"/>
                <a:t>・○○億円　（○○円）</a:t>
              </a:r>
              <a:endParaRPr lang="en-US" altLang="ja-JP" sz="1000" dirty="0" smtClean="0"/>
            </a:p>
            <a:p>
              <a:pPr algn="ctr"/>
              <a:r>
                <a:rPr kumimoji="1" lang="ja-JP" altLang="en-US" sz="1000" dirty="0" smtClean="0"/>
                <a:t>（対前年度○％）</a:t>
              </a:r>
              <a:endParaRPr kumimoji="1" lang="ja-JP" altLang="en-US" sz="1000" dirty="0"/>
            </a:p>
          </p:txBody>
        </p:sp>
        <p:sp>
          <p:nvSpPr>
            <p:cNvPr id="47" name="テキスト ボックス 46"/>
            <p:cNvSpPr txBox="1"/>
            <p:nvPr/>
          </p:nvSpPr>
          <p:spPr>
            <a:xfrm>
              <a:off x="200376" y="5577126"/>
              <a:ext cx="1016023" cy="301808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ja-JP" altLang="en-US" sz="1000" dirty="0" smtClean="0"/>
                <a:t>財政調整基金</a:t>
              </a:r>
              <a:endParaRPr kumimoji="1" lang="en-US" altLang="ja-JP" sz="1000" dirty="0" smtClean="0"/>
            </a:p>
            <a:p>
              <a:pPr algn="ctr"/>
              <a:r>
                <a:rPr lang="ja-JP" altLang="en-US" sz="1000" dirty="0"/>
                <a:t>（平成</a:t>
              </a:r>
              <a:r>
                <a:rPr lang="en-US" altLang="ja-JP" sz="1000" dirty="0" smtClean="0"/>
                <a:t>30</a:t>
              </a:r>
              <a:r>
                <a:rPr lang="ja-JP" altLang="en-US" sz="1000" dirty="0" smtClean="0"/>
                <a:t>年度</a:t>
              </a:r>
              <a:r>
                <a:rPr lang="ja-JP" altLang="en-US" sz="1000" dirty="0"/>
                <a:t>末使用後残高見込み）</a:t>
              </a:r>
              <a:endParaRPr kumimoji="1" lang="en-US" altLang="ja-JP" sz="1000" dirty="0" smtClean="0"/>
            </a:p>
            <a:p>
              <a:pPr algn="ctr"/>
              <a:r>
                <a:rPr lang="ja-JP" altLang="en-US" sz="1000" dirty="0" smtClean="0"/>
                <a:t>・○○億円　（○○円）</a:t>
              </a:r>
              <a:endParaRPr lang="en-US" altLang="ja-JP" sz="1000" dirty="0" smtClean="0"/>
            </a:p>
            <a:p>
              <a:pPr algn="ctr"/>
              <a:r>
                <a:rPr kumimoji="1" lang="ja-JP" altLang="en-US" sz="1000" dirty="0" smtClean="0"/>
                <a:t>（対前年度○％）</a:t>
              </a:r>
              <a:endParaRPr kumimoji="1" lang="ja-JP" altLang="en-US" sz="1000" dirty="0"/>
            </a:p>
          </p:txBody>
        </p:sp>
      </p:grpSp>
      <p:sp>
        <p:nvSpPr>
          <p:cNvPr id="51" name="テキスト ボックス 50"/>
          <p:cNvSpPr txBox="1"/>
          <p:nvPr/>
        </p:nvSpPr>
        <p:spPr>
          <a:xfrm>
            <a:off x="3747463" y="6661453"/>
            <a:ext cx="275784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50" dirty="0" smtClean="0"/>
              <a:t>○○億円 </a:t>
            </a:r>
            <a:r>
              <a:rPr lang="ja-JP" altLang="en-US" sz="1050" dirty="0" smtClean="0"/>
              <a:t>構成比</a:t>
            </a:r>
            <a:r>
              <a:rPr lang="ja-JP" altLang="en-US" sz="1050" dirty="0"/>
              <a:t>：○○％</a:t>
            </a: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5993169" y="6661453"/>
            <a:ext cx="275784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50" dirty="0" smtClean="0"/>
              <a:t>○○億円 構成比</a:t>
            </a:r>
            <a:r>
              <a:rPr lang="ja-JP" altLang="en-US" sz="1050" dirty="0"/>
              <a:t>：○○％</a:t>
            </a:r>
          </a:p>
        </p:txBody>
      </p:sp>
      <p:graphicFrame>
        <p:nvGraphicFramePr>
          <p:cNvPr id="46" name="表 45"/>
          <p:cNvGraphicFramePr>
            <a:graphicFrameLocks noGrp="1"/>
          </p:cNvGraphicFramePr>
          <p:nvPr>
            <p:extLst/>
          </p:nvPr>
        </p:nvGraphicFramePr>
        <p:xfrm>
          <a:off x="2625003" y="403779"/>
          <a:ext cx="3412704" cy="93817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0318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936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9361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9361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94769">
                <a:tc>
                  <a:txBody>
                    <a:bodyPr/>
                    <a:lstStyle/>
                    <a:p>
                      <a:endParaRPr kumimoji="1" lang="ja-JP" altLang="en-US" sz="600" dirty="0"/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総額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１人当たり金額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１人当たり伸び率</a:t>
                      </a:r>
                      <a:endParaRPr kumimoji="1" lang="ja-JP" altLang="en-US" sz="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9847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①</a:t>
                      </a:r>
                      <a:r>
                        <a:rPr kumimoji="1" lang="zh-TW" altLang="en-US" sz="600" dirty="0" smtClean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保険給付費等</a:t>
                      </a:r>
                      <a:endParaRPr kumimoji="1" lang="ja-JP" altLang="en-US" sz="6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○○億円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  <a:endParaRPr kumimoji="1" lang="ja-JP" altLang="en-US" sz="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29847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②後期高齢者支援金等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9847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③介護納付金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 </a:t>
                      </a:r>
                      <a:r>
                        <a:rPr kumimoji="1" lang="en-US" altLang="ja-JP" sz="600" dirty="0" smtClean="0"/>
                        <a:t>※c</a:t>
                      </a:r>
                      <a:endParaRPr kumimoji="1" lang="ja-JP" altLang="en-US" sz="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4769">
                <a:tc>
                  <a:txBody>
                    <a:bodyPr/>
                    <a:lstStyle/>
                    <a:p>
                      <a:r>
                        <a:rPr kumimoji="1" lang="ja-JP" altLang="en-US" sz="600" dirty="0" smtClean="0"/>
                        <a:t>計（①＋②＋③）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○○億円</a:t>
                      </a:r>
                      <a:endParaRPr kumimoji="1" lang="ja-JP" altLang="en-US" sz="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○○円 </a:t>
                      </a:r>
                      <a:r>
                        <a:rPr kumimoji="1" lang="en-US" altLang="ja-JP" sz="600" dirty="0" smtClean="0"/>
                        <a:t>※d</a:t>
                      </a:r>
                      <a:endParaRPr kumimoji="1" lang="ja-JP" altLang="en-US" sz="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600" dirty="0" smtClean="0"/>
                        <a:t>○</a:t>
                      </a:r>
                      <a:r>
                        <a:rPr kumimoji="1" lang="en-US" altLang="ja-JP" sz="600" dirty="0" smtClean="0"/>
                        <a:t>.</a:t>
                      </a:r>
                      <a:r>
                        <a:rPr kumimoji="1" lang="ja-JP" altLang="en-US" sz="600" dirty="0" smtClean="0"/>
                        <a:t>○％ </a:t>
                      </a:r>
                      <a:r>
                        <a:rPr kumimoji="1" lang="en-US" altLang="ja-JP" sz="600" dirty="0" smtClean="0"/>
                        <a:t>※</a:t>
                      </a:r>
                      <a:r>
                        <a:rPr kumimoji="1" lang="ja-JP" altLang="en-US" sz="600" dirty="0" smtClean="0"/>
                        <a:t>ａ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" name="テキスト ボックス 1"/>
          <p:cNvSpPr txBox="1"/>
          <p:nvPr/>
        </p:nvSpPr>
        <p:spPr>
          <a:xfrm>
            <a:off x="6037706" y="436033"/>
            <a:ext cx="3739830" cy="9047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88000"/>
              </a:lnSpc>
            </a:pPr>
            <a:r>
              <a:rPr lang="ja-JP" altLang="en-US" sz="1200" dirty="0" smtClean="0">
                <a:latin typeface="ＭＳ Ｐ明朝" pitchFamily="18" charset="-128"/>
              </a:rPr>
              <a:t>｛推計一般被保険者数</a:t>
            </a:r>
            <a:r>
              <a:rPr lang="ja-JP" altLang="en-US" sz="1200" dirty="0">
                <a:latin typeface="ＭＳ Ｐ明朝" pitchFamily="18" charset="-128"/>
              </a:rPr>
              <a:t>： ○○人</a:t>
            </a:r>
            <a:r>
              <a:rPr lang="ja-JP" altLang="en-US" sz="1200" dirty="0" smtClean="0">
                <a:latin typeface="ＭＳ Ｐ明朝" pitchFamily="18" charset="-128"/>
              </a:rPr>
              <a:t>｝</a:t>
            </a:r>
            <a:endParaRPr lang="en-US" altLang="ja-JP" sz="1200" dirty="0" smtClean="0">
              <a:latin typeface="ＭＳ Ｐ明朝" pitchFamily="18" charset="-128"/>
            </a:endParaRPr>
          </a:p>
          <a:p>
            <a:pPr>
              <a:lnSpc>
                <a:spcPct val="88000"/>
              </a:lnSpc>
            </a:pPr>
            <a:r>
              <a:rPr lang="en-US" altLang="ja-JP" sz="1200" dirty="0" smtClean="0">
                <a:latin typeface="ＭＳ Ｐ明朝" pitchFamily="18" charset="-128"/>
              </a:rPr>
              <a:t>〈</a:t>
            </a:r>
            <a:r>
              <a:rPr lang="ja-JP" altLang="en-US" sz="1200" dirty="0" smtClean="0">
                <a:latin typeface="ＭＳ Ｐ明朝" pitchFamily="18" charset="-128"/>
              </a:rPr>
              <a:t>対</a:t>
            </a:r>
            <a:r>
              <a:rPr lang="en-US" altLang="ja-JP" sz="1200" dirty="0" smtClean="0">
                <a:latin typeface="ＭＳ Ｐ明朝" pitchFamily="18" charset="-128"/>
              </a:rPr>
              <a:t>28</a:t>
            </a:r>
            <a:r>
              <a:rPr lang="ja-JP" altLang="en-US" sz="1200" dirty="0" smtClean="0">
                <a:latin typeface="ＭＳ Ｐ明朝" pitchFamily="18" charset="-128"/>
              </a:rPr>
              <a:t>年度被</a:t>
            </a:r>
            <a:r>
              <a:rPr lang="ja-JP" altLang="en-US" sz="1200" dirty="0">
                <a:latin typeface="ＭＳ Ｐ明朝" pitchFamily="18" charset="-128"/>
              </a:rPr>
              <a:t>保険者数伸び</a:t>
            </a:r>
            <a:r>
              <a:rPr lang="ja-JP" altLang="en-US" sz="1200" dirty="0" smtClean="0">
                <a:latin typeface="ＭＳ Ｐ明朝" pitchFamily="18" charset="-128"/>
              </a:rPr>
              <a:t>率： </a:t>
            </a:r>
            <a:r>
              <a:rPr lang="ja-JP" altLang="en-US" sz="1200" dirty="0">
                <a:latin typeface="ＭＳ Ｐ明朝" pitchFamily="18" charset="-128"/>
              </a:rPr>
              <a:t>○</a:t>
            </a:r>
            <a:r>
              <a:rPr lang="en-US" altLang="ja-JP" sz="1200" dirty="0">
                <a:latin typeface="ＭＳ Ｐ明朝" pitchFamily="18" charset="-128"/>
              </a:rPr>
              <a:t>.</a:t>
            </a:r>
            <a:r>
              <a:rPr lang="ja-JP" altLang="en-US" sz="1200" dirty="0">
                <a:latin typeface="ＭＳ Ｐ明朝" pitchFamily="18" charset="-128"/>
              </a:rPr>
              <a:t>○</a:t>
            </a:r>
            <a:r>
              <a:rPr lang="en-US" altLang="ja-JP" sz="1200" dirty="0" smtClean="0">
                <a:latin typeface="ＭＳ Ｐ明朝" pitchFamily="18" charset="-128"/>
              </a:rPr>
              <a:t>%〉</a:t>
            </a:r>
          </a:p>
          <a:p>
            <a:pPr>
              <a:lnSpc>
                <a:spcPct val="88000"/>
              </a:lnSpc>
            </a:pPr>
            <a:endParaRPr lang="en-US" altLang="ja-JP" sz="1200" dirty="0" smtClean="0">
              <a:latin typeface="ＭＳ Ｐ明朝" pitchFamily="18" charset="-128"/>
            </a:endParaRPr>
          </a:p>
          <a:p>
            <a:pPr>
              <a:lnSpc>
                <a:spcPct val="88000"/>
              </a:lnSpc>
            </a:pPr>
            <a:r>
              <a:rPr lang="ja-JP" altLang="en-US" sz="1200" dirty="0" smtClean="0">
                <a:latin typeface="ＭＳ Ｐ明朝" pitchFamily="18" charset="-128"/>
              </a:rPr>
              <a:t>｛推計介護第２号被保険者数（退職含む）： </a:t>
            </a:r>
            <a:r>
              <a:rPr lang="ja-JP" altLang="en-US" sz="1200" dirty="0">
                <a:latin typeface="ＭＳ Ｐ明朝" pitchFamily="18" charset="-128"/>
              </a:rPr>
              <a:t>○○人｝</a:t>
            </a:r>
            <a:endParaRPr lang="en-US" altLang="ja-JP" sz="1200" dirty="0">
              <a:latin typeface="ＭＳ Ｐ明朝" pitchFamily="18" charset="-128"/>
            </a:endParaRPr>
          </a:p>
          <a:p>
            <a:pPr>
              <a:lnSpc>
                <a:spcPct val="88000"/>
              </a:lnSpc>
            </a:pPr>
            <a:r>
              <a:rPr lang="en-US" altLang="ja-JP" sz="1200" dirty="0">
                <a:latin typeface="ＭＳ Ｐ明朝" pitchFamily="18" charset="-128"/>
              </a:rPr>
              <a:t>〈</a:t>
            </a:r>
            <a:r>
              <a:rPr lang="ja-JP" altLang="en-US" sz="1200" dirty="0">
                <a:latin typeface="ＭＳ Ｐ明朝" pitchFamily="18" charset="-128"/>
              </a:rPr>
              <a:t>対</a:t>
            </a:r>
            <a:r>
              <a:rPr lang="en-US" altLang="ja-JP" sz="1200" dirty="0">
                <a:latin typeface="ＭＳ Ｐ明朝" pitchFamily="18" charset="-128"/>
              </a:rPr>
              <a:t>28</a:t>
            </a:r>
            <a:r>
              <a:rPr lang="ja-JP" altLang="en-US" sz="1200" dirty="0">
                <a:latin typeface="ＭＳ Ｐ明朝" pitchFamily="18" charset="-128"/>
              </a:rPr>
              <a:t>年度被保険者数伸び</a:t>
            </a:r>
            <a:r>
              <a:rPr lang="ja-JP" altLang="en-US" sz="1200" dirty="0" smtClean="0">
                <a:latin typeface="ＭＳ Ｐ明朝" pitchFamily="18" charset="-128"/>
              </a:rPr>
              <a:t>率： </a:t>
            </a:r>
            <a:r>
              <a:rPr lang="ja-JP" altLang="en-US" sz="1200" dirty="0">
                <a:latin typeface="ＭＳ Ｐ明朝" pitchFamily="18" charset="-128"/>
              </a:rPr>
              <a:t>○</a:t>
            </a:r>
            <a:r>
              <a:rPr lang="en-US" altLang="ja-JP" sz="1200" dirty="0">
                <a:latin typeface="ＭＳ Ｐ明朝" pitchFamily="18" charset="-128"/>
              </a:rPr>
              <a:t>.</a:t>
            </a:r>
            <a:r>
              <a:rPr lang="ja-JP" altLang="en-US" sz="1200" dirty="0">
                <a:latin typeface="ＭＳ Ｐ明朝" pitchFamily="18" charset="-128"/>
              </a:rPr>
              <a:t>○</a:t>
            </a:r>
            <a:r>
              <a:rPr lang="en-US" altLang="ja-JP" sz="1200" dirty="0" smtClean="0">
                <a:latin typeface="ＭＳ Ｐ明朝" pitchFamily="18" charset="-128"/>
              </a:rPr>
              <a:t>%〉</a:t>
            </a:r>
            <a:endParaRPr lang="ja-JP" altLang="en-US" sz="1200" dirty="0"/>
          </a:p>
        </p:txBody>
      </p:sp>
      <p:sp>
        <p:nvSpPr>
          <p:cNvPr id="58" name="大かっこ 57"/>
          <p:cNvSpPr/>
          <p:nvPr/>
        </p:nvSpPr>
        <p:spPr>
          <a:xfrm>
            <a:off x="4119375" y="5680298"/>
            <a:ext cx="1920913" cy="944009"/>
          </a:xfrm>
          <a:prstGeom prst="bracketPair">
            <a:avLst>
              <a:gd name="adj" fmla="val 8178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Rectangle 16"/>
          <p:cNvSpPr>
            <a:spLocks noChangeArrowheads="1"/>
          </p:cNvSpPr>
          <p:nvPr/>
        </p:nvSpPr>
        <p:spPr bwMode="auto">
          <a:xfrm>
            <a:off x="1819166" y="6396170"/>
            <a:ext cx="2244989" cy="29605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lIns="91428" tIns="45714" rIns="91428" bIns="45714" anchor="t" anchorCtr="1"/>
          <a:lstStyle/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その他収入（特定健康診査負担金等）</a:t>
            </a:r>
            <a:endParaRPr lang="en-US" altLang="ja-JP" sz="700" dirty="0" smtClean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・○○億円　（○○円）　</a:t>
            </a:r>
            <a:r>
              <a:rPr lang="en-US" altLang="ja-JP" sz="700" dirty="0" smtClean="0">
                <a:latin typeface="HG丸ｺﾞｼｯｸM-PRO" pitchFamily="50" charset="-128"/>
                <a:ea typeface="HG丸ｺﾞｼｯｸM-PRO" pitchFamily="50" charset="-128"/>
              </a:rPr>
              <a:t>【○.○%】</a:t>
            </a:r>
            <a:endParaRPr lang="ja-JP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endParaRPr lang="en-US" altLang="ja-JP" sz="700" dirty="0" smtClean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48" name="Rectangle 16"/>
          <p:cNvSpPr>
            <a:spLocks noChangeArrowheads="1"/>
          </p:cNvSpPr>
          <p:nvPr/>
        </p:nvSpPr>
        <p:spPr bwMode="auto">
          <a:xfrm>
            <a:off x="1815447" y="4713449"/>
            <a:ext cx="2246764" cy="383040"/>
          </a:xfrm>
          <a:prstGeom prst="rect">
            <a:avLst/>
          </a:prstGeom>
          <a:solidFill>
            <a:srgbClr val="FFFF99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lIns="91428" tIns="45714" rIns="91428" bIns="45714" anchor="t" anchorCtr="1"/>
          <a:lstStyle/>
          <a:p>
            <a:pPr algn="ctr">
              <a:defRPr/>
            </a:pPr>
            <a:endParaRPr lang="ja-JP" altLang="ja-JP" sz="9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49" name="Rectangle 111"/>
          <p:cNvSpPr>
            <a:spLocks noChangeArrowheads="1"/>
          </p:cNvSpPr>
          <p:nvPr/>
        </p:nvSpPr>
        <p:spPr bwMode="auto">
          <a:xfrm>
            <a:off x="6066204" y="2276872"/>
            <a:ext cx="2372711" cy="26369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91428" tIns="45714" rIns="91428" bIns="45714" anchor="t" anchorCtr="1"/>
          <a:lstStyle/>
          <a:p>
            <a:pPr algn="ctr"/>
            <a:r>
              <a:rPr lang="ja-JP" altLang="en-US" sz="1400" dirty="0">
                <a:latin typeface="HG丸ｺﾞｼｯｸM-PRO" pitchFamily="50" charset="-128"/>
                <a:ea typeface="HG丸ｺﾞｼｯｸM-PRO" pitchFamily="50" charset="-128"/>
              </a:rPr>
              <a:t>前期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高齢者交付金</a:t>
            </a:r>
            <a:endParaRPr lang="en-US" altLang="ja-JP" sz="1400" dirty="0" smtClean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/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1400" dirty="0">
                <a:latin typeface="HG丸ｺﾞｼｯｸM-PRO" pitchFamily="50" charset="-128"/>
                <a:ea typeface="HG丸ｺﾞｼｯｸM-PRO" pitchFamily="50" charset="-128"/>
              </a:rPr>
              <a:t>31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年度交付額）</a:t>
            </a:r>
            <a:endParaRPr lang="en-US" altLang="ja-JP" sz="1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1200" dirty="0" smtClean="0">
                <a:latin typeface="HG丸ｺﾞｼｯｸM-PRO" pitchFamily="50" charset="-128"/>
                <a:ea typeface="HG丸ｺﾞｼｯｸM-PRO" pitchFamily="50" charset="-128"/>
              </a:rPr>
              <a:t>・○○億円</a:t>
            </a:r>
            <a:endParaRPr lang="en-US" altLang="ja-JP" sz="12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1200" dirty="0" smtClean="0">
                <a:latin typeface="HG丸ｺﾞｼｯｸM-PRO" pitchFamily="50" charset="-128"/>
                <a:ea typeface="HG丸ｺﾞｼｯｸM-PRO" pitchFamily="50" charset="-128"/>
              </a:rPr>
              <a:t>（○○円）</a:t>
            </a:r>
            <a:endParaRPr lang="en-US" altLang="ja-JP" sz="12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en-US" altLang="ja-JP" sz="1200" dirty="0" smtClean="0">
                <a:latin typeface="HG丸ｺﾞｼｯｸM-PRO" pitchFamily="50" charset="-128"/>
                <a:ea typeface="HG丸ｺﾞｼｯｸM-PRO" pitchFamily="50" charset="-128"/>
              </a:rPr>
              <a:t>【○.○%】</a:t>
            </a:r>
          </a:p>
          <a:p>
            <a:pPr algn="ctr"/>
            <a:r>
              <a:rPr lang="ja-JP" altLang="en-US" sz="1400" dirty="0">
                <a:latin typeface="HG丸ｺﾞｼｯｸM-PRO" pitchFamily="50" charset="-128"/>
                <a:ea typeface="HG丸ｺﾞｼｯｸM-PRO" pitchFamily="50" charset="-128"/>
              </a:rPr>
              <a:t>前期高齢者交付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金</a:t>
            </a:r>
            <a:endParaRPr lang="en-US" altLang="ja-JP" sz="1400" dirty="0" smtClean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/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1400" dirty="0" smtClean="0">
                <a:latin typeface="HG丸ｺﾞｼｯｸM-PRO" pitchFamily="50" charset="-128"/>
                <a:ea typeface="HG丸ｺﾞｼｯｸM-PRO" pitchFamily="50" charset="-128"/>
              </a:rPr>
              <a:t>31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年度概算額）</a:t>
            </a:r>
            <a:endParaRPr lang="en-US" altLang="ja-JP" sz="14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1200" dirty="0">
                <a:latin typeface="HG丸ｺﾞｼｯｸM-PRO" pitchFamily="50" charset="-128"/>
                <a:ea typeface="HG丸ｺﾞｼｯｸM-PRO" pitchFamily="50" charset="-128"/>
              </a:rPr>
              <a:t>・○○億円</a:t>
            </a:r>
            <a:endParaRPr lang="en-US" altLang="ja-JP" sz="12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1200" dirty="0">
                <a:latin typeface="HG丸ｺﾞｼｯｸM-PRO" pitchFamily="50" charset="-128"/>
                <a:ea typeface="HG丸ｺﾞｼｯｸM-PRO" pitchFamily="50" charset="-128"/>
              </a:rPr>
              <a:t>（○○円）</a:t>
            </a:r>
            <a:endParaRPr lang="en-US" altLang="ja-JP" sz="12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en-US" altLang="ja-JP" sz="1200" dirty="0">
                <a:latin typeface="HG丸ｺﾞｼｯｸM-PRO" pitchFamily="50" charset="-128"/>
                <a:ea typeface="HG丸ｺﾞｼｯｸM-PRO" pitchFamily="50" charset="-128"/>
              </a:rPr>
              <a:t>【○.○%】</a:t>
            </a:r>
          </a:p>
          <a:p>
            <a:pPr algn="ctr"/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前期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高齢者交付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金</a:t>
            </a:r>
            <a:endParaRPr lang="en-US" altLang="ja-JP" sz="1400" dirty="0" smtClean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/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（</a:t>
            </a:r>
            <a:r>
              <a:rPr lang="en-US" altLang="ja-JP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29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年度精算額）</a:t>
            </a:r>
            <a:endParaRPr lang="en-US" altLang="ja-JP" sz="14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defRPr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・○○億円</a:t>
            </a:r>
            <a:endParaRPr lang="en-US" altLang="ja-JP" sz="12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defRPr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（○○円）</a:t>
            </a:r>
            <a:endParaRPr lang="en-US" altLang="ja-JP" sz="12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defRPr/>
            </a:pP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【○.○%】</a:t>
            </a:r>
          </a:p>
          <a:p>
            <a:pPr algn="ctr">
              <a:defRPr/>
            </a:pPr>
            <a:endParaRPr lang="en-US" altLang="ja-JP" sz="1200" dirty="0">
              <a:latin typeface="Calibri" pitchFamily="34" charset="0"/>
            </a:endParaRPr>
          </a:p>
        </p:txBody>
      </p:sp>
      <p:sp>
        <p:nvSpPr>
          <p:cNvPr id="50" name="大かっこ 49"/>
          <p:cNvSpPr/>
          <p:nvPr/>
        </p:nvSpPr>
        <p:spPr>
          <a:xfrm>
            <a:off x="6242601" y="3311397"/>
            <a:ext cx="2041100" cy="1917803"/>
          </a:xfrm>
          <a:prstGeom prst="bracketPair">
            <a:avLst>
              <a:gd name="adj" fmla="val 8178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テキスト ボックス 58"/>
          <p:cNvSpPr txBox="1">
            <a:spLocks noChangeArrowheads="1"/>
          </p:cNvSpPr>
          <p:nvPr/>
        </p:nvSpPr>
        <p:spPr bwMode="auto">
          <a:xfrm>
            <a:off x="2058169" y="527717"/>
            <a:ext cx="662583" cy="308995"/>
          </a:xfrm>
          <a:prstGeom prst="rect">
            <a:avLst/>
          </a:prstGeom>
          <a:noFill/>
          <a:ln w="9525">
            <a:noFill/>
            <a:prstDash val="dash"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lnSpc>
                <a:spcPct val="88000"/>
              </a:lnSpc>
            </a:pPr>
            <a:r>
              <a:rPr lang="ja-JP" altLang="en-US" sz="1600" dirty="0" smtClean="0">
                <a:latin typeface="ＭＳ Ｐ明朝" pitchFamily="18" charset="-128"/>
              </a:rPr>
              <a:t>歳出</a:t>
            </a:r>
            <a:endParaRPr lang="en-US" altLang="ja-JP" sz="1600" dirty="0" smtClean="0">
              <a:latin typeface="ＭＳ Ｐ明朝" pitchFamily="18" charset="-128"/>
            </a:endParaRPr>
          </a:p>
        </p:txBody>
      </p:sp>
      <p:sp>
        <p:nvSpPr>
          <p:cNvPr id="53" name="大かっこ 52"/>
          <p:cNvSpPr/>
          <p:nvPr/>
        </p:nvSpPr>
        <p:spPr>
          <a:xfrm>
            <a:off x="4095935" y="3345450"/>
            <a:ext cx="1967819" cy="141928"/>
          </a:xfrm>
          <a:prstGeom prst="bracketPair">
            <a:avLst>
              <a:gd name="adj" fmla="val 8178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1634038" y="4802442"/>
            <a:ext cx="1372365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（直接算入）</a:t>
            </a: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700" dirty="0">
                <a:latin typeface="HG丸ｺﾞｼｯｸM-PRO" pitchFamily="50" charset="-128"/>
                <a:ea typeface="HG丸ｺﾞｼｯｸM-PRO" pitchFamily="50" charset="-128"/>
              </a:rPr>
              <a:t>・○○億円　</a:t>
            </a: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（○○円</a:t>
            </a:r>
            <a:r>
              <a:rPr lang="ja-JP" altLang="en-US" sz="700" dirty="0">
                <a:latin typeface="HG丸ｺﾞｼｯｸM-PRO" pitchFamily="50" charset="-128"/>
                <a:ea typeface="HG丸ｺﾞｼｯｸM-PRO" pitchFamily="50" charset="-128"/>
              </a:rPr>
              <a:t>）</a:t>
            </a:r>
            <a:endParaRPr lang="ja-JP" altLang="ja-JP" sz="7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56" name="正方形/長方形 55"/>
          <p:cNvSpPr/>
          <p:nvPr/>
        </p:nvSpPr>
        <p:spPr>
          <a:xfrm>
            <a:off x="2768495" y="4804903"/>
            <a:ext cx="1468183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（１号毀損分）</a:t>
            </a: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algn="ctr">
              <a:defRPr/>
            </a:pPr>
            <a:r>
              <a:rPr lang="ja-JP" altLang="en-US" sz="700" dirty="0">
                <a:latin typeface="HG丸ｺﾞｼｯｸM-PRO" pitchFamily="50" charset="-128"/>
                <a:ea typeface="HG丸ｺﾞｼｯｸM-PRO" pitchFamily="50" charset="-128"/>
              </a:rPr>
              <a:t>・○○億円　（○○円）</a:t>
            </a:r>
            <a:endParaRPr lang="ja-JP" altLang="ja-JP" sz="7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57" name="正方形/長方形 56"/>
          <p:cNvSpPr/>
          <p:nvPr/>
        </p:nvSpPr>
        <p:spPr>
          <a:xfrm>
            <a:off x="2249603" y="4684699"/>
            <a:ext cx="1372365" cy="2000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特例基金取崩額</a:t>
            </a:r>
            <a:endParaRPr lang="ja-JP" altLang="ja-JP" sz="7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2" name="直線コネクタ 11"/>
          <p:cNvCxnSpPr/>
          <p:nvPr/>
        </p:nvCxnSpPr>
        <p:spPr>
          <a:xfrm flipH="1">
            <a:off x="2862689" y="4854771"/>
            <a:ext cx="144016" cy="204329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2" name="テキスト ボックス 61"/>
          <p:cNvSpPr txBox="1"/>
          <p:nvPr/>
        </p:nvSpPr>
        <p:spPr>
          <a:xfrm>
            <a:off x="56456" y="3887978"/>
            <a:ext cx="1650244" cy="861774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" dirty="0" smtClean="0"/>
              <a:t>財政</a:t>
            </a:r>
            <a:r>
              <a:rPr lang="ja-JP" altLang="en-US" sz="1000" dirty="0"/>
              <a:t>安定化</a:t>
            </a:r>
            <a:r>
              <a:rPr kumimoji="1" lang="ja-JP" altLang="en-US" sz="1000" dirty="0" smtClean="0"/>
              <a:t>基金（本体</a:t>
            </a:r>
            <a:r>
              <a:rPr lang="ja-JP" altLang="en-US" sz="1000" dirty="0" smtClean="0"/>
              <a:t>分</a:t>
            </a:r>
            <a:r>
              <a:rPr lang="ja-JP" altLang="en-US" sz="1000" dirty="0"/>
              <a:t>）</a:t>
            </a:r>
            <a:endParaRPr kumimoji="1" lang="en-US" altLang="ja-JP" sz="1000" dirty="0" smtClean="0"/>
          </a:p>
          <a:p>
            <a:pPr algn="ctr"/>
            <a:r>
              <a:rPr lang="ja-JP" altLang="en-US" sz="1000" dirty="0" smtClean="0"/>
              <a:t>（平成</a:t>
            </a:r>
            <a:r>
              <a:rPr lang="en-US" altLang="ja-JP" sz="1000" dirty="0" smtClean="0"/>
              <a:t>30</a:t>
            </a:r>
            <a:r>
              <a:rPr lang="ja-JP" altLang="en-US" sz="1000" dirty="0" smtClean="0"/>
              <a:t>年度末使用後残高見込み）</a:t>
            </a:r>
            <a:endParaRPr kumimoji="1" lang="en-US" altLang="ja-JP" sz="1000" dirty="0" smtClean="0"/>
          </a:p>
          <a:p>
            <a:pPr algn="ctr"/>
            <a:r>
              <a:rPr lang="ja-JP" altLang="en-US" sz="1000" dirty="0" smtClean="0"/>
              <a:t>・○○億円　（○○円）</a:t>
            </a:r>
            <a:endParaRPr lang="en-US" altLang="ja-JP" sz="1000" dirty="0" smtClean="0"/>
          </a:p>
          <a:p>
            <a:pPr algn="ctr"/>
            <a:r>
              <a:rPr kumimoji="1" lang="ja-JP" altLang="en-US" sz="1000" dirty="0" smtClean="0"/>
              <a:t>（対前年度○％）</a:t>
            </a:r>
            <a:endParaRPr kumimoji="1" lang="ja-JP" altLang="en-US" sz="1000" dirty="0"/>
          </a:p>
        </p:txBody>
      </p:sp>
      <p:sp>
        <p:nvSpPr>
          <p:cNvPr id="16" name="左中かっこ 15"/>
          <p:cNvSpPr/>
          <p:nvPr/>
        </p:nvSpPr>
        <p:spPr>
          <a:xfrm>
            <a:off x="1568624" y="1700808"/>
            <a:ext cx="250087" cy="2464101"/>
          </a:xfrm>
          <a:prstGeom prst="leftBrace">
            <a:avLst>
              <a:gd name="adj1" fmla="val 60141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4424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4">
            <a:lumMod val="20000"/>
            <a:lumOff val="80000"/>
          </a:schemeClr>
        </a:solidFill>
        <a:ln w="12700">
          <a:solidFill>
            <a:schemeClr val="tx1"/>
          </a:solidFill>
          <a:miter lim="800000"/>
          <a:headEnd/>
          <a:tailEnd/>
        </a:ln>
      </a:spPr>
      <a:bodyPr wrap="none" lIns="91428" tIns="45714" rIns="91428" bIns="45714" anchor="ctr"/>
      <a:lstStyle>
        <a:defPPr>
          <a:defRPr sz="1100">
            <a:latin typeface="Calibri" pitchFamily="34" charset="0"/>
            <a:ea typeface="HG丸ｺﾞｼｯｸM-PRO" pitchFamily="50" charset="-128"/>
          </a:defRPr>
        </a:defPPr>
      </a:lst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Default Theme</Template>
  <TotalTime>9685</TotalTime>
  <Words>963</Words>
  <Application>Microsoft Office PowerPoint</Application>
  <PresentationFormat>A4 210 x 297 mm</PresentationFormat>
  <Paragraphs>276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HGP創英角ｺﾞｼｯｸUB</vt:lpstr>
      <vt:lpstr>HG丸ｺﾞｼｯｸM-PRO</vt:lpstr>
      <vt:lpstr>ＭＳ Ｐゴシック</vt:lpstr>
      <vt:lpstr>ＭＳ Ｐ明朝</vt:lpstr>
      <vt:lpstr>Arial</vt:lpstr>
      <vt:lpstr>Calibri</vt:lpstr>
      <vt:lpstr>Default Theme</vt:lpstr>
      <vt:lpstr>PowerPoint プレゼンテーション</vt:lpstr>
      <vt:lpstr>PowerPoint プレゼンテーション</vt:lpstr>
    </vt:vector>
  </TitlesOfParts>
  <Company>厚生労働省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厚生労働省ネットワークシステム</dc:creator>
  <cp:lastModifiedBy>市川 雄太(ichikawa-yuuta.5z4)</cp:lastModifiedBy>
  <cp:revision>920</cp:revision>
  <cp:lastPrinted>2018-11-02T05:35:09Z</cp:lastPrinted>
  <dcterms:created xsi:type="dcterms:W3CDTF">2015-09-14T07:02:13Z</dcterms:created>
  <dcterms:modified xsi:type="dcterms:W3CDTF">2019-10-23T15:53:10Z</dcterms:modified>
</cp:coreProperties>
</file>