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3.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9.xml" ContentType="application/vnd.openxmlformats-officedocument.drawingml.chart+xml"/>
  <Override PartName="/ppt/drawings/drawing4.xml" ContentType="application/vnd.openxmlformats-officedocument.drawingml.chartshapes+xml"/>
  <Override PartName="/ppt/charts/chart10.xml" ContentType="application/vnd.openxmlformats-officedocument.drawingml.chart+xml"/>
  <Override PartName="/ppt/drawings/drawing5.xml" ContentType="application/vnd.openxmlformats-officedocument.drawingml.chartshapes+xml"/>
  <Override PartName="/ppt/charts/chart11.xml" ContentType="application/vnd.openxmlformats-officedocument.drawingml.chart+xml"/>
  <Override PartName="/ppt/charts/chart12.xml" ContentType="application/vnd.openxmlformats-officedocument.drawingml.chart+xml"/>
  <Override PartName="/ppt/drawings/drawing6.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9.xml" ContentType="application/vnd.openxmlformats-officedocument.drawingml.chart+xml"/>
  <Override PartName="/ppt/drawings/drawing7.xml" ContentType="application/vnd.openxmlformats-officedocument.drawingml.chartshapes+xml"/>
  <Override PartName="/ppt/notesSlides/notesSlide17.xml" ContentType="application/vnd.openxmlformats-officedocument.presentationml.notesSlide+xml"/>
  <Override PartName="/ppt/charts/chart40.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41.xml" ContentType="application/vnd.openxmlformats-officedocument.drawingml.chart+xml"/>
  <Override PartName="/ppt/charts/chart42.xml" ContentType="application/vnd.openxmlformats-officedocument.drawingml.chart+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51"/>
  </p:notesMasterIdLst>
  <p:sldIdLst>
    <p:sldId id="956" r:id="rId2"/>
    <p:sldId id="928" r:id="rId3"/>
    <p:sldId id="1016" r:id="rId4"/>
    <p:sldId id="1017" r:id="rId5"/>
    <p:sldId id="1018" r:id="rId6"/>
    <p:sldId id="960" r:id="rId7"/>
    <p:sldId id="1020" r:id="rId8"/>
    <p:sldId id="1021" r:id="rId9"/>
    <p:sldId id="1019" r:id="rId10"/>
    <p:sldId id="1032" r:id="rId11"/>
    <p:sldId id="1022" r:id="rId12"/>
    <p:sldId id="1023" r:id="rId13"/>
    <p:sldId id="1024" r:id="rId14"/>
    <p:sldId id="1025" r:id="rId15"/>
    <p:sldId id="1026" r:id="rId16"/>
    <p:sldId id="1027" r:id="rId17"/>
    <p:sldId id="1028" r:id="rId18"/>
    <p:sldId id="1029" r:id="rId19"/>
    <p:sldId id="1030" r:id="rId20"/>
    <p:sldId id="1031" r:id="rId21"/>
    <p:sldId id="1033" r:id="rId22"/>
    <p:sldId id="1034" r:id="rId23"/>
    <p:sldId id="1035" r:id="rId24"/>
    <p:sldId id="1036" r:id="rId25"/>
    <p:sldId id="1037" r:id="rId26"/>
    <p:sldId id="1038" r:id="rId27"/>
    <p:sldId id="1039" r:id="rId28"/>
    <p:sldId id="1040" r:id="rId29"/>
    <p:sldId id="1041" r:id="rId30"/>
    <p:sldId id="1042" r:id="rId31"/>
    <p:sldId id="1043" r:id="rId32"/>
    <p:sldId id="1044" r:id="rId33"/>
    <p:sldId id="1045" r:id="rId34"/>
    <p:sldId id="1046" r:id="rId35"/>
    <p:sldId id="1047" r:id="rId36"/>
    <p:sldId id="1048" r:id="rId37"/>
    <p:sldId id="1049" r:id="rId38"/>
    <p:sldId id="1050" r:id="rId39"/>
    <p:sldId id="1051" r:id="rId40"/>
    <p:sldId id="1052" r:id="rId41"/>
    <p:sldId id="1053" r:id="rId42"/>
    <p:sldId id="1058" r:id="rId43"/>
    <p:sldId id="1055" r:id="rId44"/>
    <p:sldId id="1056" r:id="rId45"/>
    <p:sldId id="1057" r:id="rId46"/>
    <p:sldId id="1059" r:id="rId47"/>
    <p:sldId id="1060" r:id="rId48"/>
    <p:sldId id="1061" r:id="rId49"/>
    <p:sldId id="1062" r:id="rId50"/>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347" autoAdjust="0"/>
    <p:restoredTop sz="97302" autoAdjust="0"/>
  </p:normalViewPr>
  <p:slideViewPr>
    <p:cSldViewPr>
      <p:cViewPr varScale="1">
        <p:scale>
          <a:sx n="115" d="100"/>
          <a:sy n="115" d="100"/>
        </p:scale>
        <p:origin x="744" y="102"/>
      </p:cViewPr>
      <p:guideLst>
        <p:guide orient="horz" pos="2160"/>
        <p:guide pos="3120"/>
      </p:guideLst>
    </p:cSldViewPr>
  </p:slideViewPr>
  <p:outlineViewPr>
    <p:cViewPr>
      <p:scale>
        <a:sx n="33" d="100"/>
        <a:sy n="33" d="100"/>
      </p:scale>
      <p:origin x="0" y="7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NULL"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NULL" TargetMode="Externa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______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______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______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______8.xlsx"/></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______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______1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______1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______1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______1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______1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______1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______1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______1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______18.xlsx"/></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______1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______2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______2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______22.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______2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______24.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______25.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______26.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______27.xlsx"/></Relationships>
</file>

<file path=ppt/charts/_rels/chart39.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Users\STYJP\Desktop\Book3.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______28.xlsx"/></Relationships>
</file>

<file path=ppt/charts/_rels/chart42.xml.rels><?xml version="1.0" encoding="UTF-8" standalone="yes"?>
<Relationships xmlns="http://schemas.openxmlformats.org/package/2006/relationships"><Relationship Id="rId1" Type="http://schemas.openxmlformats.org/officeDocument/2006/relationships/oleObject" Target="Microsoft%20PowerPoint%20&#20869;&#12398;&#12464;&#12521;&#12501;"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2.xml"/><Relationship Id="rId4" Type="http://schemas.openxmlformats.org/officeDocument/2006/relationships/oleObject" Target="../embeddings/oleObject5.bin"/></Relationships>
</file>

<file path=ppt/charts/_rels/chart7.xml.rels><?xml version="1.0" encoding="UTF-8" standalone="yes"?>
<Relationships xmlns="http://schemas.openxmlformats.org/package/2006/relationships"><Relationship Id="rId3" Type="http://schemas.openxmlformats.org/officeDocument/2006/relationships/oleObject" Target="../embeddings/oleObject6.bin"/><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3.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伸び率の推移（実績）</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0"/>
            <c:marker>
              <c:symbol val="circle"/>
              <c:size val="5"/>
              <c:spPr>
                <a:solidFill>
                  <a:srgbClr val="FF0000"/>
                </a:solidFill>
                <a:ln w="9525">
                  <a:solidFill>
                    <a:srgbClr val="FF0000"/>
                  </a:solidFill>
                </a:ln>
                <a:effectLst/>
              </c:spPr>
            </c:marker>
            <c:bubble3D val="0"/>
            <c:extLst>
              <c:ext xmlns:c16="http://schemas.microsoft.com/office/drawing/2014/chart" uri="{C3380CC4-5D6E-409C-BE32-E72D297353CC}">
                <c16:uniqueId val="{0000000A-3EC9-4D36-9DC5-80FA5342C425}"/>
              </c:ext>
            </c:extLst>
          </c:dPt>
          <c:dPt>
            <c:idx val="1"/>
            <c:marker>
              <c:symbol val="circle"/>
              <c:size val="5"/>
              <c:spPr>
                <a:solidFill>
                  <a:srgbClr val="FF0000"/>
                </a:solidFill>
                <a:ln w="9525">
                  <a:solidFill>
                    <a:srgbClr val="FF0000"/>
                  </a:solidFill>
                </a:ln>
                <a:effectLst/>
              </c:spPr>
            </c:marker>
            <c:bubble3D val="0"/>
            <c:spPr>
              <a:ln w="28575" cap="rnd">
                <a:solidFill>
                  <a:srgbClr val="FF0000"/>
                </a:solidFill>
                <a:round/>
              </a:ln>
              <a:effectLst/>
            </c:spPr>
            <c:extLst>
              <c:ext xmlns:c16="http://schemas.microsoft.com/office/drawing/2014/chart" uri="{C3380CC4-5D6E-409C-BE32-E72D297353CC}">
                <c16:uniqueId val="{00000006-3EC9-4D36-9DC5-80FA5342C425}"/>
              </c:ext>
            </c:extLst>
          </c:dPt>
          <c:dPt>
            <c:idx val="2"/>
            <c:marker>
              <c:symbol val="circle"/>
              <c:size val="5"/>
              <c:spPr>
                <a:solidFill>
                  <a:srgbClr val="FF0000"/>
                </a:solidFill>
                <a:ln w="9525">
                  <a:solidFill>
                    <a:srgbClr val="FF0000"/>
                  </a:solidFill>
                </a:ln>
                <a:effectLst/>
              </c:spPr>
            </c:marker>
            <c:bubble3D val="0"/>
            <c:spPr>
              <a:ln w="28575" cap="rnd">
                <a:solidFill>
                  <a:srgbClr val="FF0000"/>
                </a:solidFill>
                <a:round/>
              </a:ln>
              <a:effectLst/>
            </c:spPr>
            <c:extLst>
              <c:ext xmlns:c16="http://schemas.microsoft.com/office/drawing/2014/chart" uri="{C3380CC4-5D6E-409C-BE32-E72D297353CC}">
                <c16:uniqueId val="{00000007-3EC9-4D36-9DC5-80FA5342C425}"/>
              </c:ext>
            </c:extLst>
          </c:dPt>
          <c:dPt>
            <c:idx val="3"/>
            <c:marker>
              <c:symbol val="circle"/>
              <c:size val="5"/>
              <c:spPr>
                <a:solidFill>
                  <a:srgbClr val="FF0000"/>
                </a:solidFill>
                <a:ln w="9525">
                  <a:solidFill>
                    <a:srgbClr val="FF0000"/>
                  </a:solidFill>
                </a:ln>
                <a:effectLst/>
              </c:spPr>
            </c:marker>
            <c:bubble3D val="0"/>
            <c:spPr>
              <a:ln w="28575" cap="rnd">
                <a:solidFill>
                  <a:srgbClr val="FF0000"/>
                </a:solidFill>
                <a:round/>
              </a:ln>
              <a:effectLst/>
            </c:spPr>
            <c:extLst>
              <c:ext xmlns:c16="http://schemas.microsoft.com/office/drawing/2014/chart" uri="{C3380CC4-5D6E-409C-BE32-E72D297353CC}">
                <c16:uniqueId val="{00000008-3EC9-4D36-9DC5-80FA5342C425}"/>
              </c:ext>
            </c:extLst>
          </c:dPt>
          <c:dPt>
            <c:idx val="4"/>
            <c:marker>
              <c:symbol val="circle"/>
              <c:size val="5"/>
              <c:spPr>
                <a:solidFill>
                  <a:srgbClr val="FF0000"/>
                </a:solidFill>
                <a:ln w="9525">
                  <a:solidFill>
                    <a:srgbClr val="FF0000"/>
                  </a:solidFill>
                </a:ln>
                <a:effectLst/>
              </c:spPr>
            </c:marker>
            <c:bubble3D val="0"/>
            <c:spPr>
              <a:ln w="28575" cap="rnd">
                <a:solidFill>
                  <a:srgbClr val="FF0000"/>
                </a:solidFill>
                <a:round/>
              </a:ln>
              <a:effectLst/>
            </c:spPr>
            <c:extLst>
              <c:ext xmlns:c16="http://schemas.microsoft.com/office/drawing/2014/chart" uri="{C3380CC4-5D6E-409C-BE32-E72D297353CC}">
                <c16:uniqueId val="{00000009-3EC9-4D36-9DC5-80FA5342C42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26年度</c:v>
                </c:pt>
                <c:pt idx="1">
                  <c:v>27年度</c:v>
                </c:pt>
                <c:pt idx="2">
                  <c:v>28年度</c:v>
                </c:pt>
                <c:pt idx="3">
                  <c:v>29年度</c:v>
                </c:pt>
                <c:pt idx="4">
                  <c:v>30年度</c:v>
                </c:pt>
              </c:strCache>
            </c:strRef>
          </c:cat>
          <c:val>
            <c:numRef>
              <c:f>Sheet1!$B$2:$B$6</c:f>
              <c:numCache>
                <c:formatCode>General</c:formatCode>
                <c:ptCount val="5"/>
                <c:pt idx="0">
                  <c:v>0</c:v>
                </c:pt>
                <c:pt idx="1">
                  <c:v>5.2</c:v>
                </c:pt>
                <c:pt idx="2">
                  <c:v>6.4</c:v>
                </c:pt>
                <c:pt idx="3">
                  <c:v>9.5</c:v>
                </c:pt>
                <c:pt idx="4">
                  <c:v>11.8</c:v>
                </c:pt>
              </c:numCache>
            </c:numRef>
          </c:val>
          <c:smooth val="0"/>
          <c:extLst>
            <c:ext xmlns:c16="http://schemas.microsoft.com/office/drawing/2014/chart" uri="{C3380CC4-5D6E-409C-BE32-E72D297353CC}">
              <c16:uniqueId val="{00000000-3EC9-4D36-9DC5-80FA5342C425}"/>
            </c:ext>
          </c:extLst>
        </c:ser>
        <c:dLbls>
          <c:dLblPos val="t"/>
          <c:showLegendKey val="0"/>
          <c:showVal val="1"/>
          <c:showCatName val="0"/>
          <c:showSerName val="0"/>
          <c:showPercent val="0"/>
          <c:showBubbleSize val="0"/>
        </c:dLbls>
        <c:marker val="1"/>
        <c:smooth val="0"/>
        <c:axId val="2009880863"/>
        <c:axId val="2009883359"/>
      </c:lineChart>
      <c:catAx>
        <c:axId val="20098808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2009883359"/>
        <c:crossesAt val="0"/>
        <c:auto val="1"/>
        <c:lblAlgn val="ctr"/>
        <c:lblOffset val="100"/>
        <c:noMultiLvlLbl val="0"/>
      </c:catAx>
      <c:valAx>
        <c:axId val="2009883359"/>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009880863"/>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992903947376824E-3"/>
          <c:y val="3.0877047959713962E-2"/>
          <c:w val="0.9831761115726404"/>
          <c:h val="0.79242722164310875"/>
        </c:manualLayout>
      </c:layout>
      <c:barChart>
        <c:barDir val="col"/>
        <c:grouping val="clustered"/>
        <c:varyColors val="0"/>
        <c:ser>
          <c:idx val="0"/>
          <c:order val="0"/>
          <c:spPr>
            <a:solidFill>
              <a:schemeClr val="tx1">
                <a:lumMod val="65000"/>
                <a:lumOff val="35000"/>
              </a:schemeClr>
            </a:solidFill>
            <a:ln w="19050">
              <a:solidFill>
                <a:schemeClr val="tx1">
                  <a:lumMod val="65000"/>
                  <a:lumOff val="35000"/>
                </a:schemeClr>
              </a:solidFill>
            </a:ln>
          </c:spPr>
          <c:invertIfNegative val="0"/>
          <c:cat>
            <c:strRef>
              <c:f>Sheet3!$B$3:$B$6</c:f>
              <c:strCache>
                <c:ptCount val="4"/>
                <c:pt idx="0">
                  <c:v>30年度</c:v>
                </c:pt>
                <c:pt idx="1">
                  <c:v>31年度</c:v>
                </c:pt>
                <c:pt idx="2">
                  <c:v>32年度</c:v>
                </c:pt>
                <c:pt idx="3">
                  <c:v>33年度</c:v>
                </c:pt>
              </c:strCache>
            </c:strRef>
          </c:cat>
          <c:val>
            <c:numRef>
              <c:f>Sheet3!$C$3:$C$6</c:f>
              <c:numCache>
                <c:formatCode>General</c:formatCode>
                <c:ptCount val="4"/>
                <c:pt idx="0">
                  <c:v>30</c:v>
                </c:pt>
                <c:pt idx="1">
                  <c:v>22</c:v>
                </c:pt>
                <c:pt idx="2">
                  <c:v>15</c:v>
                </c:pt>
                <c:pt idx="3">
                  <c:v>9</c:v>
                </c:pt>
              </c:numCache>
            </c:numRef>
          </c:val>
          <c:extLst>
            <c:ext xmlns:c16="http://schemas.microsoft.com/office/drawing/2014/chart" uri="{C3380CC4-5D6E-409C-BE32-E72D297353CC}">
              <c16:uniqueId val="{00000000-F7CD-461F-A0CE-77657A8672BE}"/>
            </c:ext>
          </c:extLst>
        </c:ser>
        <c:dLbls>
          <c:showLegendKey val="0"/>
          <c:showVal val="0"/>
          <c:showCatName val="0"/>
          <c:showSerName val="0"/>
          <c:showPercent val="0"/>
          <c:showBubbleSize val="0"/>
        </c:dLbls>
        <c:gapWidth val="136"/>
        <c:overlap val="2"/>
        <c:axId val="111358336"/>
        <c:axId val="111359872"/>
      </c:barChart>
      <c:catAx>
        <c:axId val="111358336"/>
        <c:scaling>
          <c:orientation val="minMax"/>
        </c:scaling>
        <c:delete val="0"/>
        <c:axPos val="b"/>
        <c:numFmt formatCode="General" sourceLinked="0"/>
        <c:majorTickMark val="none"/>
        <c:minorTickMark val="none"/>
        <c:tickLblPos val="nextTo"/>
        <c:spPr>
          <a:ln w="19050">
            <a:solidFill>
              <a:schemeClr val="tx1">
                <a:lumMod val="65000"/>
                <a:lumOff val="35000"/>
              </a:schemeClr>
            </a:solidFill>
          </a:ln>
        </c:spPr>
        <c:txPr>
          <a:bodyPr/>
          <a:lstStyle/>
          <a:p>
            <a:pPr>
              <a:lnSpc>
                <a:spcPts val="1000"/>
              </a:lnSpc>
              <a:defRPr sz="800" b="1">
                <a:solidFill>
                  <a:schemeClr val="tx1">
                    <a:lumMod val="65000"/>
                    <a:lumOff val="35000"/>
                  </a:schemeClr>
                </a:solidFill>
                <a:latin typeface="メイリオ" panose="020B0604030504040204" pitchFamily="50" charset="-128"/>
                <a:ea typeface="メイリオ" panose="020B0604030504040204" pitchFamily="50" charset="-128"/>
              </a:defRPr>
            </a:pPr>
            <a:endParaRPr lang="ja-JP"/>
          </a:p>
        </c:txPr>
        <c:crossAx val="111359872"/>
        <c:crosses val="autoZero"/>
        <c:auto val="1"/>
        <c:lblAlgn val="ctr"/>
        <c:lblOffset val="100"/>
        <c:noMultiLvlLbl val="0"/>
      </c:catAx>
      <c:valAx>
        <c:axId val="111359872"/>
        <c:scaling>
          <c:orientation val="minMax"/>
        </c:scaling>
        <c:delete val="1"/>
        <c:axPos val="l"/>
        <c:numFmt formatCode="General" sourceLinked="1"/>
        <c:majorTickMark val="out"/>
        <c:minorTickMark val="none"/>
        <c:tickLblPos val="none"/>
        <c:crossAx val="111358336"/>
        <c:crosses val="autoZero"/>
        <c:crossBetween val="between"/>
      </c:valAx>
      <c:spPr>
        <a:ln w="19050">
          <a:solidFill>
            <a:schemeClr val="tx1">
              <a:lumMod val="65000"/>
              <a:lumOff val="35000"/>
            </a:schemeClr>
          </a:solidFill>
        </a:ln>
      </c:spPr>
    </c:plotArea>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6.0626944228419063E-2"/>
          <c:y val="2.9914025008208025E-2"/>
          <c:w val="0.87874611154316185"/>
          <c:h val="0.79855710751406372"/>
        </c:manualLayout>
      </c:layout>
      <c:barChart>
        <c:barDir val="col"/>
        <c:grouping val="stacked"/>
        <c:varyColors val="0"/>
        <c:ser>
          <c:idx val="0"/>
          <c:order val="0"/>
          <c:spPr>
            <a:solidFill>
              <a:schemeClr val="tx1">
                <a:lumMod val="65000"/>
                <a:lumOff val="35000"/>
              </a:schemeClr>
            </a:solidFill>
            <a:ln w="19050">
              <a:solidFill>
                <a:schemeClr val="tx1">
                  <a:lumMod val="65000"/>
                  <a:lumOff val="35000"/>
                </a:schemeClr>
              </a:solidFill>
            </a:ln>
          </c:spPr>
          <c:invertIfNegative val="0"/>
          <c:cat>
            <c:strRef>
              <c:f>Sheet3!$B$22:$B$25</c:f>
              <c:strCache>
                <c:ptCount val="4"/>
                <c:pt idx="0">
                  <c:v>30年度</c:v>
                </c:pt>
                <c:pt idx="1">
                  <c:v>31年度</c:v>
                </c:pt>
                <c:pt idx="2">
                  <c:v>32年度</c:v>
                </c:pt>
                <c:pt idx="3">
                  <c:v>33年度</c:v>
                </c:pt>
              </c:strCache>
            </c:strRef>
          </c:cat>
          <c:val>
            <c:numRef>
              <c:f>Sheet3!$C$22:$C$25</c:f>
              <c:numCache>
                <c:formatCode>General</c:formatCode>
                <c:ptCount val="4"/>
                <c:pt idx="0">
                  <c:v>16</c:v>
                </c:pt>
                <c:pt idx="1">
                  <c:v>15</c:v>
                </c:pt>
                <c:pt idx="2">
                  <c:v>15</c:v>
                </c:pt>
                <c:pt idx="3">
                  <c:v>9</c:v>
                </c:pt>
              </c:numCache>
            </c:numRef>
          </c:val>
          <c:extLst>
            <c:ext xmlns:c16="http://schemas.microsoft.com/office/drawing/2014/chart" uri="{C3380CC4-5D6E-409C-BE32-E72D297353CC}">
              <c16:uniqueId val="{00000000-4148-4D8B-87AA-205C48CC71C9}"/>
            </c:ext>
          </c:extLst>
        </c:ser>
        <c:ser>
          <c:idx val="1"/>
          <c:order val="1"/>
          <c:spPr>
            <a:pattFill prst="ltDnDiag">
              <a:fgClr>
                <a:srgbClr val="FF6600"/>
              </a:fgClr>
              <a:bgClr>
                <a:schemeClr val="bg1"/>
              </a:bgClr>
            </a:pattFill>
            <a:ln w="19050">
              <a:solidFill>
                <a:srgbClr val="FF6600"/>
              </a:solidFill>
            </a:ln>
          </c:spPr>
          <c:invertIfNegative val="0"/>
          <c:cat>
            <c:strRef>
              <c:f>Sheet3!$B$22:$B$25</c:f>
              <c:strCache>
                <c:ptCount val="4"/>
                <c:pt idx="0">
                  <c:v>30年度</c:v>
                </c:pt>
                <c:pt idx="1">
                  <c:v>31年度</c:v>
                </c:pt>
                <c:pt idx="2">
                  <c:v>32年度</c:v>
                </c:pt>
                <c:pt idx="3">
                  <c:v>33年度</c:v>
                </c:pt>
              </c:strCache>
            </c:strRef>
          </c:cat>
          <c:val>
            <c:numRef>
              <c:f>Sheet3!$D$22:$D$25</c:f>
              <c:numCache>
                <c:formatCode>General</c:formatCode>
                <c:ptCount val="4"/>
                <c:pt idx="0">
                  <c:v>14</c:v>
                </c:pt>
                <c:pt idx="1">
                  <c:v>7</c:v>
                </c:pt>
                <c:pt idx="2">
                  <c:v>0</c:v>
                </c:pt>
                <c:pt idx="3">
                  <c:v>0</c:v>
                </c:pt>
              </c:numCache>
            </c:numRef>
          </c:val>
          <c:extLst>
            <c:ext xmlns:c16="http://schemas.microsoft.com/office/drawing/2014/chart" uri="{C3380CC4-5D6E-409C-BE32-E72D297353CC}">
              <c16:uniqueId val="{00000001-4148-4D8B-87AA-205C48CC71C9}"/>
            </c:ext>
          </c:extLst>
        </c:ser>
        <c:dLbls>
          <c:showLegendKey val="0"/>
          <c:showVal val="0"/>
          <c:showCatName val="0"/>
          <c:showSerName val="0"/>
          <c:showPercent val="0"/>
          <c:showBubbleSize val="0"/>
        </c:dLbls>
        <c:gapWidth val="150"/>
        <c:overlap val="100"/>
        <c:axId val="111384832"/>
        <c:axId val="111398912"/>
      </c:barChart>
      <c:catAx>
        <c:axId val="111384832"/>
        <c:scaling>
          <c:orientation val="minMax"/>
        </c:scaling>
        <c:delete val="0"/>
        <c:axPos val="b"/>
        <c:numFmt formatCode="General" sourceLinked="0"/>
        <c:majorTickMark val="none"/>
        <c:minorTickMark val="none"/>
        <c:tickLblPos val="nextTo"/>
        <c:spPr>
          <a:ln w="19050">
            <a:solidFill>
              <a:schemeClr val="tx1">
                <a:lumMod val="65000"/>
                <a:lumOff val="35000"/>
              </a:schemeClr>
            </a:solidFill>
          </a:ln>
        </c:spPr>
        <c:txPr>
          <a:bodyPr/>
          <a:lstStyle/>
          <a:p>
            <a:pPr>
              <a:lnSpc>
                <a:spcPts val="1000"/>
              </a:lnSpc>
              <a:defRPr sz="800" b="1">
                <a:solidFill>
                  <a:schemeClr val="tx1">
                    <a:lumMod val="65000"/>
                    <a:lumOff val="35000"/>
                  </a:schemeClr>
                </a:solidFill>
                <a:latin typeface="メイリオ" panose="020B0604030504040204" pitchFamily="50" charset="-128"/>
                <a:ea typeface="メイリオ" panose="020B0604030504040204" pitchFamily="50" charset="-128"/>
              </a:defRPr>
            </a:pPr>
            <a:endParaRPr lang="ja-JP"/>
          </a:p>
        </c:txPr>
        <c:crossAx val="111398912"/>
        <c:crosses val="autoZero"/>
        <c:auto val="1"/>
        <c:lblAlgn val="ctr"/>
        <c:lblOffset val="100"/>
        <c:noMultiLvlLbl val="0"/>
      </c:catAx>
      <c:valAx>
        <c:axId val="111398912"/>
        <c:scaling>
          <c:orientation val="minMax"/>
        </c:scaling>
        <c:delete val="1"/>
        <c:axPos val="l"/>
        <c:numFmt formatCode="General" sourceLinked="1"/>
        <c:majorTickMark val="out"/>
        <c:minorTickMark val="none"/>
        <c:tickLblPos val="none"/>
        <c:crossAx val="111384832"/>
        <c:crosses val="autoZero"/>
        <c:crossBetween val="between"/>
      </c:valAx>
      <c:spPr>
        <a:ln w="19050">
          <a:solidFill>
            <a:schemeClr val="tx1">
              <a:lumMod val="65000"/>
              <a:lumOff val="35000"/>
            </a:schemeClr>
          </a:solidFill>
        </a:ln>
      </c:spPr>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2.280744087452577E-2"/>
          <c:y val="4.675191356556601E-2"/>
          <c:w val="0.90669683278603097"/>
          <c:h val="0.81588643202655553"/>
        </c:manualLayout>
      </c:layout>
      <c:barChart>
        <c:barDir val="col"/>
        <c:grouping val="stacked"/>
        <c:varyColors val="0"/>
        <c:ser>
          <c:idx val="0"/>
          <c:order val="0"/>
          <c:spPr>
            <a:solidFill>
              <a:schemeClr val="tx1">
                <a:lumMod val="65000"/>
                <a:lumOff val="35000"/>
              </a:schemeClr>
            </a:solidFill>
            <a:ln w="19050">
              <a:solidFill>
                <a:schemeClr val="tx1">
                  <a:lumMod val="65000"/>
                  <a:lumOff val="35000"/>
                </a:schemeClr>
              </a:solidFill>
            </a:ln>
          </c:spPr>
          <c:invertIfNegative val="0"/>
          <c:dPt>
            <c:idx val="0"/>
            <c:invertIfNegative val="0"/>
            <c:bubble3D val="0"/>
            <c:spPr>
              <a:solidFill>
                <a:srgbClr val="339933"/>
              </a:solidFill>
              <a:ln w="19050">
                <a:solidFill>
                  <a:srgbClr val="339933"/>
                </a:solidFill>
              </a:ln>
            </c:spPr>
            <c:extLst>
              <c:ext xmlns:c16="http://schemas.microsoft.com/office/drawing/2014/chart" uri="{C3380CC4-5D6E-409C-BE32-E72D297353CC}">
                <c16:uniqueId val="{00000000-FFA2-4BEB-9D02-7D450F6A7C3A}"/>
              </c:ext>
            </c:extLst>
          </c:dPt>
          <c:cat>
            <c:strRef>
              <c:f>Sheet2!$B$4:$B$8</c:f>
              <c:strCache>
                <c:ptCount val="5"/>
                <c:pt idx="0">
                  <c:v>29年度</c:v>
                </c:pt>
                <c:pt idx="1">
                  <c:v>30年度</c:v>
                </c:pt>
                <c:pt idx="2">
                  <c:v>31年度</c:v>
                </c:pt>
                <c:pt idx="3">
                  <c:v>32年度</c:v>
                </c:pt>
                <c:pt idx="4">
                  <c:v>33年度</c:v>
                </c:pt>
              </c:strCache>
            </c:strRef>
          </c:cat>
          <c:val>
            <c:numRef>
              <c:f>Sheet2!$C$4:$C$8</c:f>
              <c:numCache>
                <c:formatCode>General</c:formatCode>
                <c:ptCount val="5"/>
                <c:pt idx="0">
                  <c:v>7</c:v>
                </c:pt>
                <c:pt idx="1">
                  <c:v>15</c:v>
                </c:pt>
                <c:pt idx="2">
                  <c:v>22</c:v>
                </c:pt>
                <c:pt idx="3">
                  <c:v>27</c:v>
                </c:pt>
                <c:pt idx="4">
                  <c:v>32</c:v>
                </c:pt>
              </c:numCache>
            </c:numRef>
          </c:val>
          <c:extLst>
            <c:ext xmlns:c16="http://schemas.microsoft.com/office/drawing/2014/chart" uri="{C3380CC4-5D6E-409C-BE32-E72D297353CC}">
              <c16:uniqueId val="{00000000-48EC-46BC-8E97-C161A58790B4}"/>
            </c:ext>
          </c:extLst>
        </c:ser>
        <c:ser>
          <c:idx val="1"/>
          <c:order val="1"/>
          <c:spPr>
            <a:pattFill prst="pct20">
              <a:fgClr>
                <a:schemeClr val="tx1">
                  <a:lumMod val="65000"/>
                  <a:lumOff val="35000"/>
                </a:schemeClr>
              </a:fgClr>
              <a:bgClr>
                <a:schemeClr val="bg1"/>
              </a:bgClr>
            </a:pattFill>
            <a:ln w="19050">
              <a:solidFill>
                <a:schemeClr val="tx1">
                  <a:lumMod val="65000"/>
                  <a:lumOff val="35000"/>
                </a:schemeClr>
              </a:solidFill>
            </a:ln>
          </c:spPr>
          <c:invertIfNegative val="0"/>
          <c:cat>
            <c:strRef>
              <c:f>Sheet2!$B$4:$B$8</c:f>
              <c:strCache>
                <c:ptCount val="5"/>
                <c:pt idx="0">
                  <c:v>29年度</c:v>
                </c:pt>
                <c:pt idx="1">
                  <c:v>30年度</c:v>
                </c:pt>
                <c:pt idx="2">
                  <c:v>31年度</c:v>
                </c:pt>
                <c:pt idx="3">
                  <c:v>32年度</c:v>
                </c:pt>
                <c:pt idx="4">
                  <c:v>33年度</c:v>
                </c:pt>
              </c:strCache>
            </c:strRef>
          </c:cat>
          <c:val>
            <c:numRef>
              <c:f>Sheet2!$D$4:$D$8</c:f>
              <c:numCache>
                <c:formatCode>General</c:formatCode>
                <c:ptCount val="5"/>
                <c:pt idx="0">
                  <c:v>0</c:v>
                </c:pt>
                <c:pt idx="1">
                  <c:v>8</c:v>
                </c:pt>
                <c:pt idx="2">
                  <c:v>4</c:v>
                </c:pt>
                <c:pt idx="3">
                  <c:v>3</c:v>
                </c:pt>
                <c:pt idx="4">
                  <c:v>0</c:v>
                </c:pt>
              </c:numCache>
            </c:numRef>
          </c:val>
          <c:extLst>
            <c:ext xmlns:c16="http://schemas.microsoft.com/office/drawing/2014/chart" uri="{C3380CC4-5D6E-409C-BE32-E72D297353CC}">
              <c16:uniqueId val="{00000001-48EC-46BC-8E97-C161A58790B4}"/>
            </c:ext>
          </c:extLst>
        </c:ser>
        <c:dLbls>
          <c:showLegendKey val="0"/>
          <c:showVal val="0"/>
          <c:showCatName val="0"/>
          <c:showSerName val="0"/>
          <c:showPercent val="0"/>
          <c:showBubbleSize val="0"/>
        </c:dLbls>
        <c:gapWidth val="280"/>
        <c:overlap val="100"/>
        <c:axId val="111650688"/>
        <c:axId val="111652224"/>
      </c:barChart>
      <c:catAx>
        <c:axId val="111650688"/>
        <c:scaling>
          <c:orientation val="minMax"/>
        </c:scaling>
        <c:delete val="0"/>
        <c:axPos val="b"/>
        <c:numFmt formatCode="General" sourceLinked="0"/>
        <c:majorTickMark val="none"/>
        <c:minorTickMark val="none"/>
        <c:tickLblPos val="nextTo"/>
        <c:spPr>
          <a:ln w="19050">
            <a:solidFill>
              <a:schemeClr val="tx1">
                <a:lumMod val="65000"/>
                <a:lumOff val="35000"/>
              </a:schemeClr>
            </a:solidFill>
          </a:ln>
        </c:spPr>
        <c:txPr>
          <a:bodyPr/>
          <a:lstStyle/>
          <a:p>
            <a:pPr>
              <a:lnSpc>
                <a:spcPts val="1200"/>
              </a:lnSpc>
              <a:defRPr sz="1000" b="1">
                <a:latin typeface="メイリオ" panose="020B0604030504040204" pitchFamily="50" charset="-128"/>
                <a:ea typeface="メイリオ" panose="020B0604030504040204" pitchFamily="50" charset="-128"/>
              </a:defRPr>
            </a:pPr>
            <a:endParaRPr lang="ja-JP"/>
          </a:p>
        </c:txPr>
        <c:crossAx val="111652224"/>
        <c:crosses val="autoZero"/>
        <c:auto val="1"/>
        <c:lblAlgn val="ctr"/>
        <c:lblOffset val="100"/>
        <c:noMultiLvlLbl val="0"/>
      </c:catAx>
      <c:valAx>
        <c:axId val="111652224"/>
        <c:scaling>
          <c:orientation val="minMax"/>
        </c:scaling>
        <c:delete val="1"/>
        <c:axPos val="r"/>
        <c:numFmt formatCode="General" sourceLinked="1"/>
        <c:majorTickMark val="out"/>
        <c:minorTickMark val="none"/>
        <c:tickLblPos val="none"/>
        <c:crossAx val="111650688"/>
        <c:crosses val="max"/>
        <c:crossBetween val="between"/>
      </c:valAx>
      <c:spPr>
        <a:noFill/>
        <a:ln w="19050">
          <a:solidFill>
            <a:schemeClr val="tx1">
              <a:lumMod val="65000"/>
              <a:lumOff val="35000"/>
            </a:schemeClr>
          </a:solidFill>
        </a:ln>
      </c:spPr>
    </c:plotArea>
    <c:plotVisOnly val="1"/>
    <c:dispBlanksAs val="gap"/>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dPt>
            <c:idx val="0"/>
            <c:invertIfNegative val="0"/>
            <c:bubble3D val="0"/>
            <c:spPr>
              <a:solidFill>
                <a:schemeClr val="accent1"/>
              </a:solidFill>
            </c:spPr>
            <c:extLst>
              <c:ext xmlns:c16="http://schemas.microsoft.com/office/drawing/2014/chart" uri="{C3380CC4-5D6E-409C-BE32-E72D297353CC}">
                <c16:uniqueId val="{00000001-7697-4391-A6BB-5ED619614F15}"/>
              </c:ext>
            </c:extLst>
          </c:dPt>
          <c:cat>
            <c:numRef>
              <c:f>Sheet1!$A$2:$A$3</c:f>
              <c:numCache>
                <c:formatCode>General</c:formatCode>
                <c:ptCount val="2"/>
              </c:numCache>
            </c:numRef>
          </c:cat>
          <c:val>
            <c:numRef>
              <c:f>Sheet1!$B$2:$B$3</c:f>
              <c:numCache>
                <c:formatCode>General</c:formatCode>
                <c:ptCount val="2"/>
                <c:pt idx="0">
                  <c:v>3</c:v>
                </c:pt>
                <c:pt idx="1">
                  <c:v>3.5999999999999988</c:v>
                </c:pt>
              </c:numCache>
            </c:numRef>
          </c:val>
          <c:extLst>
            <c:ext xmlns:c16="http://schemas.microsoft.com/office/drawing/2014/chart" uri="{C3380CC4-5D6E-409C-BE32-E72D297353CC}">
              <c16:uniqueId val="{00000002-7697-4391-A6BB-5ED619614F15}"/>
            </c:ext>
          </c:extLst>
        </c:ser>
        <c:ser>
          <c:idx val="1"/>
          <c:order val="1"/>
          <c:tx>
            <c:strRef>
              <c:f>Sheet1!$C$1</c:f>
              <c:strCache>
                <c:ptCount val="1"/>
                <c:pt idx="0">
                  <c:v>列2</c:v>
                </c:pt>
              </c:strCache>
            </c:strRef>
          </c:tx>
          <c:spPr>
            <a:pattFill prst="ltDnDiag">
              <a:fgClr>
                <a:schemeClr val="accent1"/>
              </a:fgClr>
              <a:bgClr>
                <a:schemeClr val="bg1"/>
              </a:bgClr>
            </a:pattFill>
            <a:ln>
              <a:solidFill>
                <a:schemeClr val="accent1"/>
              </a:solidFill>
            </a:ln>
          </c:spPr>
          <c:invertIfNegative val="0"/>
          <c:cat>
            <c:numRef>
              <c:f>Sheet1!$A$2:$A$3</c:f>
              <c:numCache>
                <c:formatCode>General</c:formatCode>
                <c:ptCount val="2"/>
              </c:numCache>
            </c:numRef>
          </c:cat>
          <c:val>
            <c:numRef>
              <c:f>Sheet1!$C$2:$C$3</c:f>
              <c:numCache>
                <c:formatCode>General</c:formatCode>
                <c:ptCount val="2"/>
                <c:pt idx="0">
                  <c:v>0</c:v>
                </c:pt>
                <c:pt idx="1">
                  <c:v>1.5</c:v>
                </c:pt>
              </c:numCache>
            </c:numRef>
          </c:val>
          <c:extLst>
            <c:ext xmlns:c16="http://schemas.microsoft.com/office/drawing/2014/chart" uri="{C3380CC4-5D6E-409C-BE32-E72D297353CC}">
              <c16:uniqueId val="{00000003-7697-4391-A6BB-5ED619614F15}"/>
            </c:ext>
          </c:extLst>
        </c:ser>
        <c:dLbls>
          <c:showLegendKey val="0"/>
          <c:showVal val="0"/>
          <c:showCatName val="0"/>
          <c:showSerName val="0"/>
          <c:showPercent val="0"/>
          <c:showBubbleSize val="0"/>
        </c:dLbls>
        <c:gapWidth val="300"/>
        <c:overlap val="100"/>
        <c:axId val="326131072"/>
        <c:axId val="326132864"/>
      </c:barChart>
      <c:catAx>
        <c:axId val="326131072"/>
        <c:scaling>
          <c:orientation val="minMax"/>
        </c:scaling>
        <c:delete val="0"/>
        <c:axPos val="b"/>
        <c:numFmt formatCode="General" sourceLinked="1"/>
        <c:majorTickMark val="out"/>
        <c:minorTickMark val="none"/>
        <c:tickLblPos val="nextTo"/>
        <c:crossAx val="326132864"/>
        <c:crosses val="autoZero"/>
        <c:auto val="1"/>
        <c:lblAlgn val="ctr"/>
        <c:lblOffset val="100"/>
        <c:noMultiLvlLbl val="0"/>
      </c:catAx>
      <c:valAx>
        <c:axId val="326132864"/>
        <c:scaling>
          <c:orientation val="minMax"/>
          <c:max val="6"/>
          <c:min val="0"/>
        </c:scaling>
        <c:delete val="1"/>
        <c:axPos val="l"/>
        <c:numFmt formatCode="General" sourceLinked="1"/>
        <c:majorTickMark val="out"/>
        <c:minorTickMark val="none"/>
        <c:tickLblPos val="none"/>
        <c:crossAx val="32613107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Sheet1!$C$1</c:f>
              <c:strCache>
                <c:ptCount val="1"/>
                <c:pt idx="0">
                  <c:v>列2</c:v>
                </c:pt>
              </c:strCache>
            </c:strRef>
          </c:tx>
          <c:invertIfNegative val="0"/>
          <c:cat>
            <c:numRef>
              <c:f>Sheet1!$A$2:$A$3</c:f>
              <c:numCache>
                <c:formatCode>General</c:formatCode>
                <c:ptCount val="2"/>
              </c:numCache>
            </c:numRef>
          </c:cat>
          <c:val>
            <c:numRef>
              <c:f>Sheet1!$C$2:$C$3</c:f>
              <c:numCache>
                <c:formatCode>General</c:formatCode>
                <c:ptCount val="2"/>
                <c:pt idx="0">
                  <c:v>2.2000000000000002</c:v>
                </c:pt>
                <c:pt idx="1">
                  <c:v>1.8</c:v>
                </c:pt>
              </c:numCache>
            </c:numRef>
          </c:val>
          <c:extLst>
            <c:ext xmlns:c16="http://schemas.microsoft.com/office/drawing/2014/chart" uri="{C3380CC4-5D6E-409C-BE32-E72D297353CC}">
              <c16:uniqueId val="{00000000-3698-4543-948E-DBCC864F57AC}"/>
            </c:ext>
          </c:extLst>
        </c:ser>
        <c:ser>
          <c:idx val="2"/>
          <c:order val="1"/>
          <c:tx>
            <c:strRef>
              <c:f>Sheet1!$D$1</c:f>
              <c:strCache>
                <c:ptCount val="1"/>
                <c:pt idx="0">
                  <c:v>列3</c:v>
                </c:pt>
              </c:strCache>
            </c:strRef>
          </c:tx>
          <c:spPr>
            <a:noFill/>
            <a:ln>
              <a:solidFill>
                <a:schemeClr val="accent2"/>
              </a:solidFill>
              <a:prstDash val="dash"/>
            </a:ln>
          </c:spPr>
          <c:invertIfNegative val="0"/>
          <c:cat>
            <c:numRef>
              <c:f>Sheet1!$A$2:$A$3</c:f>
              <c:numCache>
                <c:formatCode>General</c:formatCode>
                <c:ptCount val="2"/>
              </c:numCache>
            </c:numRef>
          </c:cat>
          <c:val>
            <c:numRef>
              <c:f>Sheet1!$D$2:$D$3</c:f>
              <c:numCache>
                <c:formatCode>General</c:formatCode>
                <c:ptCount val="2"/>
                <c:pt idx="0">
                  <c:v>0</c:v>
                </c:pt>
                <c:pt idx="1">
                  <c:v>0.4</c:v>
                </c:pt>
              </c:numCache>
            </c:numRef>
          </c:val>
          <c:extLst>
            <c:ext xmlns:c16="http://schemas.microsoft.com/office/drawing/2014/chart" uri="{C3380CC4-5D6E-409C-BE32-E72D297353CC}">
              <c16:uniqueId val="{00000001-3698-4543-948E-DBCC864F57AC}"/>
            </c:ext>
          </c:extLst>
        </c:ser>
        <c:ser>
          <c:idx val="0"/>
          <c:order val="2"/>
          <c:tx>
            <c:strRef>
              <c:f>Sheet1!$E$1</c:f>
              <c:strCache>
                <c:ptCount val="1"/>
                <c:pt idx="0">
                  <c:v>列4</c:v>
                </c:pt>
              </c:strCache>
            </c:strRef>
          </c:tx>
          <c:spPr>
            <a:noFill/>
            <a:ln>
              <a:solidFill>
                <a:schemeClr val="accent2"/>
              </a:solidFill>
              <a:prstDash val="dash"/>
            </a:ln>
          </c:spPr>
          <c:invertIfNegative val="0"/>
          <c:val>
            <c:numRef>
              <c:f>Sheet1!$E$2:$E$3</c:f>
              <c:numCache>
                <c:formatCode>General</c:formatCode>
                <c:ptCount val="2"/>
                <c:pt idx="0">
                  <c:v>0</c:v>
                </c:pt>
                <c:pt idx="1">
                  <c:v>0.44000000000000006</c:v>
                </c:pt>
              </c:numCache>
            </c:numRef>
          </c:val>
          <c:extLst>
            <c:ext xmlns:c16="http://schemas.microsoft.com/office/drawing/2014/chart" uri="{C3380CC4-5D6E-409C-BE32-E72D297353CC}">
              <c16:uniqueId val="{00000002-3698-4543-948E-DBCC864F57AC}"/>
            </c:ext>
          </c:extLst>
        </c:ser>
        <c:dLbls>
          <c:showLegendKey val="0"/>
          <c:showVal val="0"/>
          <c:showCatName val="0"/>
          <c:showSerName val="0"/>
          <c:showPercent val="0"/>
          <c:showBubbleSize val="0"/>
        </c:dLbls>
        <c:gapWidth val="300"/>
        <c:overlap val="100"/>
        <c:axId val="326166400"/>
        <c:axId val="326167936"/>
      </c:barChart>
      <c:catAx>
        <c:axId val="326166400"/>
        <c:scaling>
          <c:orientation val="minMax"/>
        </c:scaling>
        <c:delete val="0"/>
        <c:axPos val="b"/>
        <c:numFmt formatCode="General" sourceLinked="1"/>
        <c:majorTickMark val="out"/>
        <c:minorTickMark val="none"/>
        <c:tickLblPos val="nextTo"/>
        <c:crossAx val="326167936"/>
        <c:crosses val="autoZero"/>
        <c:auto val="1"/>
        <c:lblAlgn val="ctr"/>
        <c:lblOffset val="100"/>
        <c:noMultiLvlLbl val="0"/>
      </c:catAx>
      <c:valAx>
        <c:axId val="326167936"/>
        <c:scaling>
          <c:orientation val="minMax"/>
          <c:max val="6"/>
          <c:min val="0"/>
        </c:scaling>
        <c:delete val="1"/>
        <c:axPos val="l"/>
        <c:numFmt formatCode="General" sourceLinked="1"/>
        <c:majorTickMark val="out"/>
        <c:minorTickMark val="none"/>
        <c:tickLblPos val="none"/>
        <c:crossAx val="326166400"/>
        <c:crosses val="autoZero"/>
        <c:crossBetween val="between"/>
      </c:valAx>
      <c:spPr>
        <a:ln cap="sq">
          <a:round/>
        </a:ln>
      </c:spPr>
    </c:plotArea>
    <c:plotVisOnly val="1"/>
    <c:dispBlanksAs val="gap"/>
    <c:showDLblsOverMax val="0"/>
  </c:chart>
  <c:txPr>
    <a:bodyPr/>
    <a:lstStyle/>
    <a:p>
      <a:pPr>
        <a:defRPr sz="1800"/>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cat>
            <c:numRef>
              <c:f>Sheet1!$A$2:$A$3</c:f>
              <c:numCache>
                <c:formatCode>General</c:formatCode>
                <c:ptCount val="2"/>
              </c:numCache>
            </c:numRef>
          </c:cat>
          <c:val>
            <c:numRef>
              <c:f>Sheet1!$B$2:$B$3</c:f>
              <c:numCache>
                <c:formatCode>General</c:formatCode>
                <c:ptCount val="2"/>
                <c:pt idx="0">
                  <c:v>2</c:v>
                </c:pt>
                <c:pt idx="1">
                  <c:v>2.4</c:v>
                </c:pt>
              </c:numCache>
            </c:numRef>
          </c:val>
          <c:extLst>
            <c:ext xmlns:c16="http://schemas.microsoft.com/office/drawing/2014/chart" uri="{C3380CC4-5D6E-409C-BE32-E72D297353CC}">
              <c16:uniqueId val="{00000000-FE0D-46D8-B1DB-7444F8699919}"/>
            </c:ext>
          </c:extLst>
        </c:ser>
        <c:ser>
          <c:idx val="1"/>
          <c:order val="1"/>
          <c:tx>
            <c:strRef>
              <c:f>Sheet1!$C$1</c:f>
              <c:strCache>
                <c:ptCount val="1"/>
                <c:pt idx="0">
                  <c:v>列2</c:v>
                </c:pt>
              </c:strCache>
            </c:strRef>
          </c:tx>
          <c:spPr>
            <a:pattFill prst="ltDnDiag">
              <a:fgClr>
                <a:schemeClr val="accent3"/>
              </a:fgClr>
              <a:bgClr>
                <a:schemeClr val="bg1"/>
              </a:bgClr>
            </a:pattFill>
            <a:ln>
              <a:solidFill>
                <a:schemeClr val="accent3"/>
              </a:solidFill>
            </a:ln>
          </c:spPr>
          <c:invertIfNegative val="0"/>
          <c:cat>
            <c:numRef>
              <c:f>Sheet1!$A$2:$A$3</c:f>
              <c:numCache>
                <c:formatCode>General</c:formatCode>
                <c:ptCount val="2"/>
              </c:numCache>
            </c:numRef>
          </c:cat>
          <c:val>
            <c:numRef>
              <c:f>Sheet1!$C$2:$C$3</c:f>
              <c:numCache>
                <c:formatCode>General</c:formatCode>
                <c:ptCount val="2"/>
                <c:pt idx="0">
                  <c:v>0</c:v>
                </c:pt>
                <c:pt idx="1">
                  <c:v>0.5</c:v>
                </c:pt>
              </c:numCache>
            </c:numRef>
          </c:val>
          <c:extLst>
            <c:ext xmlns:c16="http://schemas.microsoft.com/office/drawing/2014/chart" uri="{C3380CC4-5D6E-409C-BE32-E72D297353CC}">
              <c16:uniqueId val="{00000001-FE0D-46D8-B1DB-7444F8699919}"/>
            </c:ext>
          </c:extLst>
        </c:ser>
        <c:dLbls>
          <c:showLegendKey val="0"/>
          <c:showVal val="0"/>
          <c:showCatName val="0"/>
          <c:showSerName val="0"/>
          <c:showPercent val="0"/>
          <c:showBubbleSize val="0"/>
        </c:dLbls>
        <c:gapWidth val="300"/>
        <c:overlap val="100"/>
        <c:axId val="328015232"/>
        <c:axId val="328053888"/>
      </c:barChart>
      <c:catAx>
        <c:axId val="328015232"/>
        <c:scaling>
          <c:orientation val="minMax"/>
        </c:scaling>
        <c:delete val="0"/>
        <c:axPos val="b"/>
        <c:numFmt formatCode="General" sourceLinked="1"/>
        <c:majorTickMark val="out"/>
        <c:minorTickMark val="none"/>
        <c:tickLblPos val="nextTo"/>
        <c:crossAx val="328053888"/>
        <c:crosses val="autoZero"/>
        <c:auto val="1"/>
        <c:lblAlgn val="ctr"/>
        <c:lblOffset val="100"/>
        <c:noMultiLvlLbl val="0"/>
      </c:catAx>
      <c:valAx>
        <c:axId val="328053888"/>
        <c:scaling>
          <c:orientation val="minMax"/>
          <c:max val="6"/>
          <c:min val="0"/>
        </c:scaling>
        <c:delete val="1"/>
        <c:axPos val="l"/>
        <c:numFmt formatCode="General" sourceLinked="1"/>
        <c:majorTickMark val="out"/>
        <c:minorTickMark val="none"/>
        <c:tickLblPos val="none"/>
        <c:crossAx val="32801523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Sheet1!$C$1</c:f>
              <c:strCache>
                <c:ptCount val="1"/>
                <c:pt idx="0">
                  <c:v>列2</c:v>
                </c:pt>
              </c:strCache>
            </c:strRef>
          </c:tx>
          <c:spPr>
            <a:solidFill>
              <a:schemeClr val="accent1"/>
            </a:solidFill>
          </c:spPr>
          <c:invertIfNegative val="0"/>
          <c:cat>
            <c:numRef>
              <c:f>Sheet1!$A$2:$A$3</c:f>
              <c:numCache>
                <c:formatCode>General</c:formatCode>
                <c:ptCount val="2"/>
              </c:numCache>
            </c:numRef>
          </c:cat>
          <c:val>
            <c:numRef>
              <c:f>Sheet1!$C$2:$C$3</c:f>
              <c:numCache>
                <c:formatCode>General</c:formatCode>
                <c:ptCount val="2"/>
                <c:pt idx="0">
                  <c:v>3</c:v>
                </c:pt>
                <c:pt idx="1">
                  <c:v>5.0999999999999996</c:v>
                </c:pt>
              </c:numCache>
            </c:numRef>
          </c:val>
          <c:extLst>
            <c:ext xmlns:c16="http://schemas.microsoft.com/office/drawing/2014/chart" uri="{C3380CC4-5D6E-409C-BE32-E72D297353CC}">
              <c16:uniqueId val="{00000000-C031-4965-9D2D-F3B2485DDC54}"/>
            </c:ext>
          </c:extLst>
        </c:ser>
        <c:ser>
          <c:idx val="2"/>
          <c:order val="1"/>
          <c:tx>
            <c:strRef>
              <c:f>Sheet1!$D$1</c:f>
              <c:strCache>
                <c:ptCount val="1"/>
                <c:pt idx="0">
                  <c:v>列3</c:v>
                </c:pt>
              </c:strCache>
            </c:strRef>
          </c:tx>
          <c:spPr>
            <a:solidFill>
              <a:schemeClr val="accent2"/>
            </a:solidFill>
            <a:ln>
              <a:noFill/>
            </a:ln>
          </c:spPr>
          <c:invertIfNegative val="0"/>
          <c:cat>
            <c:numRef>
              <c:f>Sheet1!$A$2:$A$3</c:f>
              <c:numCache>
                <c:formatCode>General</c:formatCode>
                <c:ptCount val="2"/>
              </c:numCache>
            </c:numRef>
          </c:cat>
          <c:val>
            <c:numRef>
              <c:f>Sheet1!$D$2:$D$3</c:f>
              <c:numCache>
                <c:formatCode>General</c:formatCode>
                <c:ptCount val="2"/>
                <c:pt idx="0">
                  <c:v>2.2000000000000002</c:v>
                </c:pt>
                <c:pt idx="1">
                  <c:v>1.8</c:v>
                </c:pt>
              </c:numCache>
            </c:numRef>
          </c:val>
          <c:extLst>
            <c:ext xmlns:c16="http://schemas.microsoft.com/office/drawing/2014/chart" uri="{C3380CC4-5D6E-409C-BE32-E72D297353CC}">
              <c16:uniqueId val="{00000001-C031-4965-9D2D-F3B2485DDC54}"/>
            </c:ext>
          </c:extLst>
        </c:ser>
        <c:ser>
          <c:idx val="0"/>
          <c:order val="2"/>
          <c:tx>
            <c:strRef>
              <c:f>Sheet1!$E$1</c:f>
              <c:strCache>
                <c:ptCount val="1"/>
                <c:pt idx="0">
                  <c:v>列4</c:v>
                </c:pt>
              </c:strCache>
            </c:strRef>
          </c:tx>
          <c:spPr>
            <a:solidFill>
              <a:schemeClr val="accent3"/>
            </a:solidFill>
          </c:spPr>
          <c:invertIfNegative val="0"/>
          <c:val>
            <c:numRef>
              <c:f>Sheet1!$E$2:$E$3</c:f>
              <c:numCache>
                <c:formatCode>General</c:formatCode>
                <c:ptCount val="2"/>
                <c:pt idx="0">
                  <c:v>2</c:v>
                </c:pt>
                <c:pt idx="1">
                  <c:v>1.46</c:v>
                </c:pt>
              </c:numCache>
            </c:numRef>
          </c:val>
          <c:extLst>
            <c:ext xmlns:c16="http://schemas.microsoft.com/office/drawing/2014/chart" uri="{C3380CC4-5D6E-409C-BE32-E72D297353CC}">
              <c16:uniqueId val="{00000002-C031-4965-9D2D-F3B2485DDC54}"/>
            </c:ext>
          </c:extLst>
        </c:ser>
        <c:ser>
          <c:idx val="3"/>
          <c:order val="3"/>
          <c:tx>
            <c:strRef>
              <c:f>Sheet1!$F$1</c:f>
              <c:strCache>
                <c:ptCount val="1"/>
                <c:pt idx="0">
                  <c:v>列5</c:v>
                </c:pt>
              </c:strCache>
            </c:strRef>
          </c:tx>
          <c:spPr>
            <a:pattFill prst="ltDnDiag">
              <a:fgClr>
                <a:schemeClr val="accent4"/>
              </a:fgClr>
              <a:bgClr>
                <a:schemeClr val="bg1"/>
              </a:bgClr>
            </a:pattFill>
            <a:ln>
              <a:solidFill>
                <a:schemeClr val="accent4"/>
              </a:solidFill>
              <a:prstDash val="solid"/>
            </a:ln>
          </c:spPr>
          <c:invertIfNegative val="0"/>
          <c:val>
            <c:numRef>
              <c:f>Sheet1!$F$2:$F$3</c:f>
              <c:numCache>
                <c:formatCode>General</c:formatCode>
                <c:ptCount val="2"/>
                <c:pt idx="0">
                  <c:v>0</c:v>
                </c:pt>
                <c:pt idx="1">
                  <c:v>1.44</c:v>
                </c:pt>
              </c:numCache>
            </c:numRef>
          </c:val>
          <c:extLst>
            <c:ext xmlns:c16="http://schemas.microsoft.com/office/drawing/2014/chart" uri="{C3380CC4-5D6E-409C-BE32-E72D297353CC}">
              <c16:uniqueId val="{00000003-C031-4965-9D2D-F3B2485DDC54}"/>
            </c:ext>
          </c:extLst>
        </c:ser>
        <c:dLbls>
          <c:showLegendKey val="0"/>
          <c:showVal val="0"/>
          <c:showCatName val="0"/>
          <c:showSerName val="0"/>
          <c:showPercent val="0"/>
          <c:showBubbleSize val="0"/>
        </c:dLbls>
        <c:gapWidth val="300"/>
        <c:overlap val="100"/>
        <c:axId val="328104576"/>
        <c:axId val="328106368"/>
      </c:barChart>
      <c:catAx>
        <c:axId val="328104576"/>
        <c:scaling>
          <c:orientation val="minMax"/>
        </c:scaling>
        <c:delete val="0"/>
        <c:axPos val="b"/>
        <c:numFmt formatCode="General" sourceLinked="1"/>
        <c:majorTickMark val="out"/>
        <c:minorTickMark val="none"/>
        <c:tickLblPos val="nextTo"/>
        <c:crossAx val="328106368"/>
        <c:crosses val="autoZero"/>
        <c:auto val="1"/>
        <c:lblAlgn val="ctr"/>
        <c:lblOffset val="100"/>
        <c:noMultiLvlLbl val="0"/>
      </c:catAx>
      <c:valAx>
        <c:axId val="328106368"/>
        <c:scaling>
          <c:orientation val="minMax"/>
          <c:min val="0"/>
        </c:scaling>
        <c:delete val="1"/>
        <c:axPos val="l"/>
        <c:numFmt formatCode="General" sourceLinked="1"/>
        <c:majorTickMark val="out"/>
        <c:minorTickMark val="none"/>
        <c:tickLblPos val="none"/>
        <c:crossAx val="32810457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Sheet1!$C$1</c:f>
              <c:strCache>
                <c:ptCount val="1"/>
                <c:pt idx="0">
                  <c:v>列2</c:v>
                </c:pt>
              </c:strCache>
            </c:strRef>
          </c:tx>
          <c:spPr>
            <a:solidFill>
              <a:schemeClr val="accent1"/>
            </a:solidFill>
          </c:spPr>
          <c:invertIfNegative val="0"/>
          <c:cat>
            <c:numRef>
              <c:f>Sheet1!$A$2:$A$3</c:f>
              <c:numCache>
                <c:formatCode>General</c:formatCode>
                <c:ptCount val="2"/>
              </c:numCache>
            </c:numRef>
          </c:cat>
          <c:val>
            <c:numRef>
              <c:f>Sheet1!$C$2:$C$3</c:f>
              <c:numCache>
                <c:formatCode>General</c:formatCode>
                <c:ptCount val="2"/>
                <c:pt idx="0">
                  <c:v>3</c:v>
                </c:pt>
                <c:pt idx="1">
                  <c:v>5.0999999999999996</c:v>
                </c:pt>
              </c:numCache>
            </c:numRef>
          </c:val>
          <c:extLst>
            <c:ext xmlns:c16="http://schemas.microsoft.com/office/drawing/2014/chart" uri="{C3380CC4-5D6E-409C-BE32-E72D297353CC}">
              <c16:uniqueId val="{00000000-4E85-43B2-B566-AFCD590CEFBB}"/>
            </c:ext>
          </c:extLst>
        </c:ser>
        <c:ser>
          <c:idx val="2"/>
          <c:order val="1"/>
          <c:tx>
            <c:strRef>
              <c:f>Sheet1!$D$1</c:f>
              <c:strCache>
                <c:ptCount val="1"/>
                <c:pt idx="0">
                  <c:v>列3</c:v>
                </c:pt>
              </c:strCache>
            </c:strRef>
          </c:tx>
          <c:spPr>
            <a:solidFill>
              <a:schemeClr val="accent2"/>
            </a:solidFill>
            <a:ln>
              <a:noFill/>
            </a:ln>
          </c:spPr>
          <c:invertIfNegative val="0"/>
          <c:cat>
            <c:numRef>
              <c:f>Sheet1!$A$2:$A$3</c:f>
              <c:numCache>
                <c:formatCode>General</c:formatCode>
                <c:ptCount val="2"/>
              </c:numCache>
            </c:numRef>
          </c:cat>
          <c:val>
            <c:numRef>
              <c:f>Sheet1!$D$2:$D$3</c:f>
              <c:numCache>
                <c:formatCode>General</c:formatCode>
                <c:ptCount val="2"/>
                <c:pt idx="0">
                  <c:v>2.2000000000000002</c:v>
                </c:pt>
                <c:pt idx="1">
                  <c:v>1.1399999999999999</c:v>
                </c:pt>
              </c:numCache>
            </c:numRef>
          </c:val>
          <c:extLst>
            <c:ext xmlns:c16="http://schemas.microsoft.com/office/drawing/2014/chart" uri="{C3380CC4-5D6E-409C-BE32-E72D297353CC}">
              <c16:uniqueId val="{00000001-4E85-43B2-B566-AFCD590CEFBB}"/>
            </c:ext>
          </c:extLst>
        </c:ser>
        <c:ser>
          <c:idx val="0"/>
          <c:order val="2"/>
          <c:tx>
            <c:strRef>
              <c:f>Sheet1!$E$1</c:f>
              <c:strCache>
                <c:ptCount val="1"/>
                <c:pt idx="0">
                  <c:v>列4</c:v>
                </c:pt>
              </c:strCache>
            </c:strRef>
          </c:tx>
          <c:spPr>
            <a:pattFill prst="ltDnDiag">
              <a:fgClr>
                <a:schemeClr val="accent4"/>
              </a:fgClr>
              <a:bgClr>
                <a:schemeClr val="bg1"/>
              </a:bgClr>
            </a:pattFill>
            <a:ln>
              <a:solidFill>
                <a:schemeClr val="accent4"/>
              </a:solidFill>
            </a:ln>
          </c:spPr>
          <c:invertIfNegative val="0"/>
          <c:val>
            <c:numRef>
              <c:f>Sheet1!$E$2:$E$3</c:f>
              <c:numCache>
                <c:formatCode>General</c:formatCode>
                <c:ptCount val="2"/>
                <c:pt idx="0">
                  <c:v>0</c:v>
                </c:pt>
                <c:pt idx="1">
                  <c:v>0.66</c:v>
                </c:pt>
              </c:numCache>
            </c:numRef>
          </c:val>
          <c:extLst>
            <c:ext xmlns:c16="http://schemas.microsoft.com/office/drawing/2014/chart" uri="{C3380CC4-5D6E-409C-BE32-E72D297353CC}">
              <c16:uniqueId val="{00000002-4E85-43B2-B566-AFCD590CEFBB}"/>
            </c:ext>
          </c:extLst>
        </c:ser>
        <c:ser>
          <c:idx val="3"/>
          <c:order val="3"/>
          <c:tx>
            <c:strRef>
              <c:f>Sheet1!$F$1</c:f>
              <c:strCache>
                <c:ptCount val="1"/>
                <c:pt idx="0">
                  <c:v>列5</c:v>
                </c:pt>
              </c:strCache>
            </c:strRef>
          </c:tx>
          <c:spPr>
            <a:pattFill prst="ltDnDiag">
              <a:fgClr>
                <a:schemeClr val="accent4"/>
              </a:fgClr>
              <a:bgClr>
                <a:schemeClr val="bg1"/>
              </a:bgClr>
            </a:pattFill>
            <a:ln>
              <a:solidFill>
                <a:schemeClr val="accent4"/>
              </a:solidFill>
              <a:prstDash val="solid"/>
            </a:ln>
          </c:spPr>
          <c:invertIfNegative val="0"/>
          <c:val>
            <c:numRef>
              <c:f>Sheet1!$F$2:$F$3</c:f>
              <c:numCache>
                <c:formatCode>General</c:formatCode>
                <c:ptCount val="2"/>
                <c:pt idx="0">
                  <c:v>0</c:v>
                </c:pt>
                <c:pt idx="1">
                  <c:v>0</c:v>
                </c:pt>
              </c:numCache>
            </c:numRef>
          </c:val>
          <c:extLst>
            <c:ext xmlns:c16="http://schemas.microsoft.com/office/drawing/2014/chart" uri="{C3380CC4-5D6E-409C-BE32-E72D297353CC}">
              <c16:uniqueId val="{00000003-4E85-43B2-B566-AFCD590CEFBB}"/>
            </c:ext>
          </c:extLst>
        </c:ser>
        <c:dLbls>
          <c:showLegendKey val="0"/>
          <c:showVal val="0"/>
          <c:showCatName val="0"/>
          <c:showSerName val="0"/>
          <c:showPercent val="0"/>
          <c:showBubbleSize val="0"/>
        </c:dLbls>
        <c:gapWidth val="300"/>
        <c:overlap val="100"/>
        <c:axId val="328169728"/>
        <c:axId val="328175616"/>
      </c:barChart>
      <c:catAx>
        <c:axId val="328169728"/>
        <c:scaling>
          <c:orientation val="minMax"/>
        </c:scaling>
        <c:delete val="0"/>
        <c:axPos val="b"/>
        <c:numFmt formatCode="General" sourceLinked="1"/>
        <c:majorTickMark val="out"/>
        <c:minorTickMark val="none"/>
        <c:tickLblPos val="nextTo"/>
        <c:crossAx val="328175616"/>
        <c:crosses val="autoZero"/>
        <c:auto val="1"/>
        <c:lblAlgn val="ctr"/>
        <c:lblOffset val="100"/>
        <c:noMultiLvlLbl val="0"/>
      </c:catAx>
      <c:valAx>
        <c:axId val="328175616"/>
        <c:scaling>
          <c:orientation val="minMax"/>
          <c:min val="0"/>
        </c:scaling>
        <c:delete val="1"/>
        <c:axPos val="l"/>
        <c:numFmt formatCode="General" sourceLinked="1"/>
        <c:majorTickMark val="out"/>
        <c:minorTickMark val="none"/>
        <c:tickLblPos val="none"/>
        <c:crossAx val="328169728"/>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manualLayout>
          <c:layoutTarget val="inner"/>
          <c:xMode val="edge"/>
          <c:yMode val="edge"/>
          <c:x val="4.0312981097338392E-2"/>
          <c:y val="0.1128763470725475"/>
          <c:w val="0.88913930198231939"/>
          <c:h val="0.7959293411843128"/>
        </c:manualLayout>
      </c:layout>
      <c:barChart>
        <c:barDir val="col"/>
        <c:grouping val="stacked"/>
        <c:varyColors val="0"/>
        <c:ser>
          <c:idx val="0"/>
          <c:order val="0"/>
          <c:tx>
            <c:strRef>
              <c:f>Sheet1!$B$1</c:f>
              <c:strCache>
                <c:ptCount val="1"/>
                <c:pt idx="0">
                  <c:v>列1</c:v>
                </c:pt>
              </c:strCache>
            </c:strRef>
          </c:tx>
          <c:invertIfNegative val="0"/>
          <c:cat>
            <c:numRef>
              <c:f>Sheet1!$A$2:$A$3</c:f>
              <c:numCache>
                <c:formatCode>General</c:formatCode>
                <c:ptCount val="2"/>
              </c:numCache>
            </c:numRef>
          </c:cat>
          <c:val>
            <c:numRef>
              <c:f>Sheet1!$B$2:$B$3</c:f>
              <c:numCache>
                <c:formatCode>General</c:formatCode>
                <c:ptCount val="2"/>
                <c:pt idx="0">
                  <c:v>2</c:v>
                </c:pt>
                <c:pt idx="1">
                  <c:v>2.4</c:v>
                </c:pt>
              </c:numCache>
            </c:numRef>
          </c:val>
          <c:extLst>
            <c:ext xmlns:c16="http://schemas.microsoft.com/office/drawing/2014/chart" uri="{C3380CC4-5D6E-409C-BE32-E72D297353CC}">
              <c16:uniqueId val="{00000000-BDC0-4692-82D7-AAF722992D84}"/>
            </c:ext>
          </c:extLst>
        </c:ser>
        <c:ser>
          <c:idx val="1"/>
          <c:order val="1"/>
          <c:tx>
            <c:strRef>
              <c:f>Sheet1!$C$1</c:f>
              <c:strCache>
                <c:ptCount val="1"/>
                <c:pt idx="0">
                  <c:v>列2</c:v>
                </c:pt>
              </c:strCache>
            </c:strRef>
          </c:tx>
          <c:spPr>
            <a:pattFill prst="ltDnDiag">
              <a:fgClr>
                <a:schemeClr val="accent3"/>
              </a:fgClr>
              <a:bgClr>
                <a:schemeClr val="bg1"/>
              </a:bgClr>
            </a:pattFill>
            <a:ln>
              <a:solidFill>
                <a:schemeClr val="accent3"/>
              </a:solidFill>
            </a:ln>
          </c:spPr>
          <c:invertIfNegative val="0"/>
          <c:cat>
            <c:numRef>
              <c:f>Sheet1!$A$2:$A$3</c:f>
              <c:numCache>
                <c:formatCode>General</c:formatCode>
                <c:ptCount val="2"/>
              </c:numCache>
            </c:numRef>
          </c:cat>
          <c:val>
            <c:numRef>
              <c:f>Sheet1!$C$2:$C$3</c:f>
              <c:numCache>
                <c:formatCode>General</c:formatCode>
                <c:ptCount val="2"/>
                <c:pt idx="0">
                  <c:v>0</c:v>
                </c:pt>
                <c:pt idx="1">
                  <c:v>0.5</c:v>
                </c:pt>
              </c:numCache>
            </c:numRef>
          </c:val>
          <c:extLst>
            <c:ext xmlns:c16="http://schemas.microsoft.com/office/drawing/2014/chart" uri="{C3380CC4-5D6E-409C-BE32-E72D297353CC}">
              <c16:uniqueId val="{00000001-BDC0-4692-82D7-AAF722992D84}"/>
            </c:ext>
          </c:extLst>
        </c:ser>
        <c:dLbls>
          <c:showLegendKey val="0"/>
          <c:showVal val="0"/>
          <c:showCatName val="0"/>
          <c:showSerName val="0"/>
          <c:showPercent val="0"/>
          <c:showBubbleSize val="0"/>
        </c:dLbls>
        <c:gapWidth val="300"/>
        <c:overlap val="100"/>
        <c:axId val="328183168"/>
        <c:axId val="328496256"/>
      </c:barChart>
      <c:catAx>
        <c:axId val="328183168"/>
        <c:scaling>
          <c:orientation val="minMax"/>
        </c:scaling>
        <c:delete val="0"/>
        <c:axPos val="b"/>
        <c:numFmt formatCode="General" sourceLinked="1"/>
        <c:majorTickMark val="out"/>
        <c:minorTickMark val="none"/>
        <c:tickLblPos val="nextTo"/>
        <c:crossAx val="328496256"/>
        <c:crosses val="autoZero"/>
        <c:auto val="1"/>
        <c:lblAlgn val="ctr"/>
        <c:lblOffset val="100"/>
        <c:noMultiLvlLbl val="0"/>
      </c:catAx>
      <c:valAx>
        <c:axId val="328496256"/>
        <c:scaling>
          <c:orientation val="minMax"/>
          <c:max val="6"/>
          <c:min val="0"/>
        </c:scaling>
        <c:delete val="1"/>
        <c:axPos val="l"/>
        <c:numFmt formatCode="General" sourceLinked="1"/>
        <c:majorTickMark val="out"/>
        <c:minorTickMark val="none"/>
        <c:tickLblPos val="none"/>
        <c:crossAx val="328183168"/>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spPr>
            <a:ln>
              <a:solidFill>
                <a:schemeClr val="accent1"/>
              </a:solidFill>
            </a:ln>
          </c:spPr>
          <c:invertIfNegative val="0"/>
          <c:dPt>
            <c:idx val="0"/>
            <c:invertIfNegative val="0"/>
            <c:bubble3D val="0"/>
            <c:spPr>
              <a:solidFill>
                <a:schemeClr val="accent1"/>
              </a:solidFill>
              <a:ln>
                <a:solidFill>
                  <a:schemeClr val="accent1"/>
                </a:solidFill>
              </a:ln>
            </c:spPr>
            <c:extLst>
              <c:ext xmlns:c16="http://schemas.microsoft.com/office/drawing/2014/chart" uri="{C3380CC4-5D6E-409C-BE32-E72D297353CC}">
                <c16:uniqueId val="{00000001-22BE-4678-857B-F2F29BDD442A}"/>
              </c:ext>
            </c:extLst>
          </c:dPt>
          <c:cat>
            <c:numRef>
              <c:f>Sheet1!$A$2:$A$3</c:f>
              <c:numCache>
                <c:formatCode>General</c:formatCode>
                <c:ptCount val="2"/>
              </c:numCache>
            </c:numRef>
          </c:cat>
          <c:val>
            <c:numRef>
              <c:f>Sheet1!$B$2:$B$3</c:f>
              <c:numCache>
                <c:formatCode>General</c:formatCode>
                <c:ptCount val="2"/>
                <c:pt idx="0">
                  <c:v>3</c:v>
                </c:pt>
                <c:pt idx="1">
                  <c:v>3.5999999999999996</c:v>
                </c:pt>
              </c:numCache>
            </c:numRef>
          </c:val>
          <c:extLst>
            <c:ext xmlns:c16="http://schemas.microsoft.com/office/drawing/2014/chart" uri="{C3380CC4-5D6E-409C-BE32-E72D297353CC}">
              <c16:uniqueId val="{00000002-22BE-4678-857B-F2F29BDD442A}"/>
            </c:ext>
          </c:extLst>
        </c:ser>
        <c:ser>
          <c:idx val="1"/>
          <c:order val="1"/>
          <c:tx>
            <c:strRef>
              <c:f>Sheet1!$C$1</c:f>
              <c:strCache>
                <c:ptCount val="1"/>
                <c:pt idx="0">
                  <c:v>列2</c:v>
                </c:pt>
              </c:strCache>
            </c:strRef>
          </c:tx>
          <c:spPr>
            <a:noFill/>
            <a:ln>
              <a:solidFill>
                <a:schemeClr val="accent1"/>
              </a:solidFill>
              <a:prstDash val="dash"/>
            </a:ln>
          </c:spPr>
          <c:invertIfNegative val="0"/>
          <c:dPt>
            <c:idx val="0"/>
            <c:invertIfNegative val="0"/>
            <c:bubble3D val="0"/>
            <c:spPr>
              <a:noFill/>
              <a:ln>
                <a:noFill/>
                <a:prstDash val="solid"/>
              </a:ln>
            </c:spPr>
            <c:extLst>
              <c:ext xmlns:c16="http://schemas.microsoft.com/office/drawing/2014/chart" uri="{C3380CC4-5D6E-409C-BE32-E72D297353CC}">
                <c16:uniqueId val="{00000004-22BE-4678-857B-F2F29BDD442A}"/>
              </c:ext>
            </c:extLst>
          </c:dPt>
          <c:cat>
            <c:numRef>
              <c:f>Sheet1!$A$2:$A$3</c:f>
              <c:numCache>
                <c:formatCode>General</c:formatCode>
                <c:ptCount val="2"/>
              </c:numCache>
            </c:numRef>
          </c:cat>
          <c:val>
            <c:numRef>
              <c:f>Sheet1!$C$2:$C$3</c:f>
              <c:numCache>
                <c:formatCode>General</c:formatCode>
                <c:ptCount val="2"/>
                <c:pt idx="0">
                  <c:v>0</c:v>
                </c:pt>
                <c:pt idx="1">
                  <c:v>1.5</c:v>
                </c:pt>
              </c:numCache>
            </c:numRef>
          </c:val>
          <c:extLst>
            <c:ext xmlns:c16="http://schemas.microsoft.com/office/drawing/2014/chart" uri="{C3380CC4-5D6E-409C-BE32-E72D297353CC}">
              <c16:uniqueId val="{00000005-22BE-4678-857B-F2F29BDD442A}"/>
            </c:ext>
          </c:extLst>
        </c:ser>
        <c:dLbls>
          <c:showLegendKey val="0"/>
          <c:showVal val="0"/>
          <c:showCatName val="0"/>
          <c:showSerName val="0"/>
          <c:showPercent val="0"/>
          <c:showBubbleSize val="0"/>
        </c:dLbls>
        <c:gapWidth val="300"/>
        <c:overlap val="100"/>
        <c:axId val="327713152"/>
        <c:axId val="327714688"/>
      </c:barChart>
      <c:catAx>
        <c:axId val="327713152"/>
        <c:scaling>
          <c:orientation val="minMax"/>
        </c:scaling>
        <c:delete val="0"/>
        <c:axPos val="b"/>
        <c:numFmt formatCode="General" sourceLinked="1"/>
        <c:majorTickMark val="out"/>
        <c:minorTickMark val="none"/>
        <c:tickLblPos val="nextTo"/>
        <c:crossAx val="327714688"/>
        <c:crosses val="autoZero"/>
        <c:auto val="1"/>
        <c:lblAlgn val="ctr"/>
        <c:lblOffset val="100"/>
        <c:noMultiLvlLbl val="0"/>
      </c:catAx>
      <c:valAx>
        <c:axId val="327714688"/>
        <c:scaling>
          <c:orientation val="minMax"/>
          <c:max val="6"/>
          <c:min val="0"/>
        </c:scaling>
        <c:delete val="1"/>
        <c:axPos val="l"/>
        <c:numFmt formatCode="General" sourceLinked="1"/>
        <c:majorTickMark val="out"/>
        <c:minorTickMark val="none"/>
        <c:tickLblPos val="none"/>
        <c:crossAx val="32771315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70822355981757"/>
          <c:y val="3.7501622750421536E-2"/>
          <c:w val="0.81509775588577515"/>
          <c:h val="0.8263160459421568"/>
        </c:manualLayout>
      </c:layout>
      <c:barChart>
        <c:barDir val="col"/>
        <c:grouping val="clustered"/>
        <c:varyColors val="0"/>
        <c:ser>
          <c:idx val="0"/>
          <c:order val="0"/>
          <c:tx>
            <c:strRef>
              <c:f>[被保険者数推移.xlsx]診療費!$T$3</c:f>
              <c:strCache>
                <c:ptCount val="1"/>
                <c:pt idx="0">
                  <c:v>1人当たり
診療費</c:v>
                </c:pt>
              </c:strCache>
            </c:strRef>
          </c:tx>
          <c:spPr>
            <a:solidFill>
              <a:schemeClr val="tx1">
                <a:lumMod val="65000"/>
                <a:lumOff val="35000"/>
              </a:schemeClr>
            </a:solidFill>
            <a:ln w="25400">
              <a:solidFill>
                <a:schemeClr val="tx1">
                  <a:lumMod val="65000"/>
                  <a:lumOff val="35000"/>
                </a:schemeClr>
              </a:solidFill>
            </a:ln>
            <a:effectLst/>
          </c:spPr>
          <c:invertIfNegative val="0"/>
          <c:cat>
            <c:strRef>
              <c:f>[被保険者数推移.xlsx]診療費!$R$6:$R$10</c:f>
              <c:strCache>
                <c:ptCount val="5"/>
                <c:pt idx="0">
                  <c:v>H26</c:v>
                </c:pt>
                <c:pt idx="1">
                  <c:v>H27</c:v>
                </c:pt>
                <c:pt idx="2">
                  <c:v>H28</c:v>
                </c:pt>
                <c:pt idx="3">
                  <c:v>H29</c:v>
                </c:pt>
                <c:pt idx="4">
                  <c:v>H30</c:v>
                </c:pt>
              </c:strCache>
            </c:strRef>
          </c:cat>
          <c:val>
            <c:numRef>
              <c:f>[被保険者数推移.xlsx]診療費!$T$6:$T$10</c:f>
              <c:numCache>
                <c:formatCode>#,##0_);[Red]\(#,##0\)</c:formatCode>
                <c:ptCount val="5"/>
                <c:pt idx="0">
                  <c:v>272286</c:v>
                </c:pt>
                <c:pt idx="1">
                  <c:v>288245</c:v>
                </c:pt>
                <c:pt idx="2">
                  <c:v>296546</c:v>
                </c:pt>
                <c:pt idx="3">
                  <c:v>305732</c:v>
                </c:pt>
                <c:pt idx="4">
                  <c:v>311119</c:v>
                </c:pt>
              </c:numCache>
            </c:numRef>
          </c:val>
          <c:extLst>
            <c:ext xmlns:c16="http://schemas.microsoft.com/office/drawing/2014/chart" uri="{C3380CC4-5D6E-409C-BE32-E72D297353CC}">
              <c16:uniqueId val="{00000000-2820-45D8-96CC-5AC6749873F0}"/>
            </c:ext>
          </c:extLst>
        </c:ser>
        <c:dLbls>
          <c:showLegendKey val="0"/>
          <c:showVal val="0"/>
          <c:showCatName val="0"/>
          <c:showSerName val="0"/>
          <c:showPercent val="0"/>
          <c:showBubbleSize val="0"/>
        </c:dLbls>
        <c:gapWidth val="140"/>
        <c:overlap val="20"/>
        <c:axId val="285513456"/>
        <c:axId val="358426688"/>
      </c:barChart>
      <c:catAx>
        <c:axId val="285513456"/>
        <c:scaling>
          <c:orientation val="minMax"/>
        </c:scaling>
        <c:delete val="0"/>
        <c:axPos val="b"/>
        <c:numFmt formatCode="General" sourceLinked="1"/>
        <c:majorTickMark val="none"/>
        <c:minorTickMark val="none"/>
        <c:tickLblPos val="nextTo"/>
        <c:spPr>
          <a:noFill/>
          <a:ln w="25400" cap="flat" cmpd="sng" algn="ctr">
            <a:solidFill>
              <a:schemeClr val="tx1">
                <a:lumMod val="75000"/>
                <a:lumOff val="25000"/>
              </a:schemeClr>
            </a:solidFill>
            <a:round/>
          </a:ln>
          <a:effectLst/>
        </c:spPr>
        <c:txPr>
          <a:bodyPr rot="-60000000" spcFirstLastPara="1" vertOverflow="ellipsis" vert="horz" wrap="square" anchor="ctr" anchorCtr="1"/>
          <a:lstStyle/>
          <a:p>
            <a:pPr>
              <a:defRPr sz="8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crossAx val="358426688"/>
        <c:crosses val="autoZero"/>
        <c:auto val="1"/>
        <c:lblAlgn val="ctr"/>
        <c:lblOffset val="100"/>
        <c:noMultiLvlLbl val="0"/>
      </c:catAx>
      <c:valAx>
        <c:axId val="358426688"/>
        <c:scaling>
          <c:orientation val="minMax"/>
        </c:scaling>
        <c:delete val="0"/>
        <c:axPos val="l"/>
        <c:majorGridlines>
          <c:spPr>
            <a:ln w="9525" cap="flat" cmpd="sng" algn="ctr">
              <a:solidFill>
                <a:schemeClr val="bg1">
                  <a:lumMod val="65000"/>
                </a:schemeClr>
              </a:solidFill>
              <a:prstDash val="sysDash"/>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crossAx val="285513456"/>
        <c:crosses val="autoZero"/>
        <c:crossBetween val="between"/>
        <c:dispUnits>
          <c:builtInUnit val="thousands"/>
        </c:dispUnits>
      </c:valAx>
      <c:spPr>
        <a:noFill/>
        <a:ln w="25400">
          <a:solidFill>
            <a:schemeClr val="tx1">
              <a:lumMod val="75000"/>
              <a:lumOff val="25000"/>
            </a:schemeClr>
          </a:solidFill>
        </a:ln>
        <a:effectLst/>
      </c:spPr>
    </c:plotArea>
    <c:plotVisOnly val="1"/>
    <c:dispBlanksAs val="gap"/>
    <c:showDLblsOverMax val="0"/>
  </c:chart>
  <c:spPr>
    <a:noFill/>
    <a:ln w="12700" cap="flat" cmpd="sng" algn="ctr">
      <a:noFill/>
      <a:round/>
    </a:ln>
    <a:effectLst/>
  </c:spPr>
  <c:txPr>
    <a:bodyPr/>
    <a:lstStyle/>
    <a:p>
      <a:pPr>
        <a:defRPr b="1">
          <a:latin typeface="メイリオ" panose="020B0604030504040204" pitchFamily="50" charset="-128"/>
          <a:ea typeface="メイリオ" panose="020B0604030504040204" pitchFamily="50" charset="-128"/>
        </a:defRPr>
      </a:pPr>
      <a:endParaRPr lang="ja-JP"/>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spPr>
            <a:ln>
              <a:solidFill>
                <a:schemeClr val="accent1"/>
              </a:solidFill>
            </a:ln>
          </c:spPr>
          <c:invertIfNegative val="0"/>
          <c:dPt>
            <c:idx val="0"/>
            <c:invertIfNegative val="0"/>
            <c:bubble3D val="0"/>
            <c:spPr>
              <a:solidFill>
                <a:schemeClr val="accent1"/>
              </a:solidFill>
              <a:ln>
                <a:solidFill>
                  <a:schemeClr val="accent1"/>
                </a:solidFill>
              </a:ln>
            </c:spPr>
            <c:extLst>
              <c:ext xmlns:c16="http://schemas.microsoft.com/office/drawing/2014/chart" uri="{C3380CC4-5D6E-409C-BE32-E72D297353CC}">
                <c16:uniqueId val="{00000001-B256-4766-BADF-7F52B32225D7}"/>
              </c:ext>
            </c:extLst>
          </c:dPt>
          <c:cat>
            <c:numRef>
              <c:f>Sheet1!$A$2:$A$3</c:f>
              <c:numCache>
                <c:formatCode>General</c:formatCode>
                <c:ptCount val="2"/>
              </c:numCache>
            </c:numRef>
          </c:cat>
          <c:val>
            <c:numRef>
              <c:f>Sheet1!$B$2:$B$3</c:f>
              <c:numCache>
                <c:formatCode>General</c:formatCode>
                <c:ptCount val="2"/>
                <c:pt idx="0">
                  <c:v>3</c:v>
                </c:pt>
                <c:pt idx="1">
                  <c:v>3.5999999999999996</c:v>
                </c:pt>
              </c:numCache>
            </c:numRef>
          </c:val>
          <c:extLst>
            <c:ext xmlns:c16="http://schemas.microsoft.com/office/drawing/2014/chart" uri="{C3380CC4-5D6E-409C-BE32-E72D297353CC}">
              <c16:uniqueId val="{00000002-B256-4766-BADF-7F52B32225D7}"/>
            </c:ext>
          </c:extLst>
        </c:ser>
        <c:ser>
          <c:idx val="1"/>
          <c:order val="1"/>
          <c:tx>
            <c:strRef>
              <c:f>Sheet1!$C$1</c:f>
              <c:strCache>
                <c:ptCount val="1"/>
                <c:pt idx="0">
                  <c:v>列2</c:v>
                </c:pt>
              </c:strCache>
            </c:strRef>
          </c:tx>
          <c:spPr>
            <a:pattFill prst="ltUpDiag">
              <a:fgClr>
                <a:schemeClr val="accent1"/>
              </a:fgClr>
              <a:bgClr>
                <a:schemeClr val="bg1"/>
              </a:bgClr>
            </a:pattFill>
            <a:ln>
              <a:solidFill>
                <a:schemeClr val="accent1"/>
              </a:solidFill>
              <a:prstDash val="dash"/>
            </a:ln>
          </c:spPr>
          <c:invertIfNegative val="0"/>
          <c:dPt>
            <c:idx val="0"/>
            <c:invertIfNegative val="0"/>
            <c:bubble3D val="0"/>
            <c:spPr>
              <a:pattFill prst="ltUpDiag">
                <a:fgClr>
                  <a:schemeClr val="accent1"/>
                </a:fgClr>
                <a:bgClr>
                  <a:schemeClr val="bg1"/>
                </a:bgClr>
              </a:pattFill>
              <a:ln>
                <a:solidFill>
                  <a:schemeClr val="accent1"/>
                </a:solidFill>
                <a:prstDash val="solid"/>
              </a:ln>
            </c:spPr>
            <c:extLst>
              <c:ext xmlns:c16="http://schemas.microsoft.com/office/drawing/2014/chart" uri="{C3380CC4-5D6E-409C-BE32-E72D297353CC}">
                <c16:uniqueId val="{00000004-B256-4766-BADF-7F52B32225D7}"/>
              </c:ext>
            </c:extLst>
          </c:dPt>
          <c:cat>
            <c:numRef>
              <c:f>Sheet1!$A$2:$A$3</c:f>
              <c:numCache>
                <c:formatCode>General</c:formatCode>
                <c:ptCount val="2"/>
              </c:numCache>
            </c:numRef>
          </c:cat>
          <c:val>
            <c:numRef>
              <c:f>Sheet1!$C$2:$C$3</c:f>
              <c:numCache>
                <c:formatCode>General</c:formatCode>
                <c:ptCount val="2"/>
                <c:pt idx="0">
                  <c:v>1.5</c:v>
                </c:pt>
                <c:pt idx="1">
                  <c:v>0</c:v>
                </c:pt>
              </c:numCache>
            </c:numRef>
          </c:val>
          <c:extLst>
            <c:ext xmlns:c16="http://schemas.microsoft.com/office/drawing/2014/chart" uri="{C3380CC4-5D6E-409C-BE32-E72D297353CC}">
              <c16:uniqueId val="{00000005-B256-4766-BADF-7F52B32225D7}"/>
            </c:ext>
          </c:extLst>
        </c:ser>
        <c:dLbls>
          <c:showLegendKey val="0"/>
          <c:showVal val="0"/>
          <c:showCatName val="0"/>
          <c:showSerName val="0"/>
          <c:showPercent val="0"/>
          <c:showBubbleSize val="0"/>
        </c:dLbls>
        <c:gapWidth val="300"/>
        <c:overlap val="100"/>
        <c:axId val="327838336"/>
        <c:axId val="327844224"/>
      </c:barChart>
      <c:catAx>
        <c:axId val="327838336"/>
        <c:scaling>
          <c:orientation val="minMax"/>
        </c:scaling>
        <c:delete val="0"/>
        <c:axPos val="b"/>
        <c:numFmt formatCode="General" sourceLinked="1"/>
        <c:majorTickMark val="out"/>
        <c:minorTickMark val="none"/>
        <c:tickLblPos val="nextTo"/>
        <c:crossAx val="327844224"/>
        <c:crosses val="autoZero"/>
        <c:auto val="1"/>
        <c:lblAlgn val="ctr"/>
        <c:lblOffset val="100"/>
        <c:noMultiLvlLbl val="0"/>
      </c:catAx>
      <c:valAx>
        <c:axId val="327844224"/>
        <c:scaling>
          <c:orientation val="minMax"/>
          <c:max val="6"/>
          <c:min val="0"/>
        </c:scaling>
        <c:delete val="1"/>
        <c:axPos val="l"/>
        <c:numFmt formatCode="General" sourceLinked="1"/>
        <c:majorTickMark val="out"/>
        <c:minorTickMark val="none"/>
        <c:tickLblPos val="none"/>
        <c:crossAx val="32783833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spPr>
            <a:ln>
              <a:solidFill>
                <a:schemeClr val="accent1"/>
              </a:solidFill>
            </a:ln>
          </c:spPr>
          <c:invertIfNegative val="0"/>
          <c:dPt>
            <c:idx val="0"/>
            <c:invertIfNegative val="0"/>
            <c:bubble3D val="0"/>
            <c:spPr>
              <a:solidFill>
                <a:schemeClr val="accent1"/>
              </a:solidFill>
              <a:ln>
                <a:solidFill>
                  <a:schemeClr val="accent1"/>
                </a:solidFill>
              </a:ln>
            </c:spPr>
            <c:extLst>
              <c:ext xmlns:c16="http://schemas.microsoft.com/office/drawing/2014/chart" uri="{C3380CC4-5D6E-409C-BE32-E72D297353CC}">
                <c16:uniqueId val="{00000001-8C14-45F7-9BAD-DD6C4239ABFF}"/>
              </c:ext>
            </c:extLst>
          </c:dPt>
          <c:cat>
            <c:numRef>
              <c:f>Sheet1!$A$2:$A$3</c:f>
              <c:numCache>
                <c:formatCode>General</c:formatCode>
                <c:ptCount val="2"/>
              </c:numCache>
            </c:numRef>
          </c:cat>
          <c:val>
            <c:numRef>
              <c:f>Sheet1!$B$2:$B$3</c:f>
              <c:numCache>
                <c:formatCode>General</c:formatCode>
                <c:ptCount val="2"/>
                <c:pt idx="0">
                  <c:v>3</c:v>
                </c:pt>
                <c:pt idx="1">
                  <c:v>3.5999999999999996</c:v>
                </c:pt>
              </c:numCache>
            </c:numRef>
          </c:val>
          <c:extLst>
            <c:ext xmlns:c16="http://schemas.microsoft.com/office/drawing/2014/chart" uri="{C3380CC4-5D6E-409C-BE32-E72D297353CC}">
              <c16:uniqueId val="{00000002-8C14-45F7-9BAD-DD6C4239ABFF}"/>
            </c:ext>
          </c:extLst>
        </c:ser>
        <c:ser>
          <c:idx val="1"/>
          <c:order val="1"/>
          <c:tx>
            <c:strRef>
              <c:f>Sheet1!$C$1</c:f>
              <c:strCache>
                <c:ptCount val="1"/>
                <c:pt idx="0">
                  <c:v>列2</c:v>
                </c:pt>
              </c:strCache>
            </c:strRef>
          </c:tx>
          <c:spPr>
            <a:noFill/>
            <a:ln>
              <a:solidFill>
                <a:schemeClr val="accent1"/>
              </a:solidFill>
              <a:prstDash val="dash"/>
            </a:ln>
          </c:spPr>
          <c:invertIfNegative val="0"/>
          <c:dPt>
            <c:idx val="0"/>
            <c:invertIfNegative val="0"/>
            <c:bubble3D val="0"/>
            <c:spPr>
              <a:noFill/>
              <a:ln>
                <a:noFill/>
                <a:prstDash val="solid"/>
              </a:ln>
            </c:spPr>
            <c:extLst>
              <c:ext xmlns:c16="http://schemas.microsoft.com/office/drawing/2014/chart" uri="{C3380CC4-5D6E-409C-BE32-E72D297353CC}">
                <c16:uniqueId val="{00000004-8C14-45F7-9BAD-DD6C4239ABFF}"/>
              </c:ext>
            </c:extLst>
          </c:dPt>
          <c:cat>
            <c:numRef>
              <c:f>Sheet1!$A$2:$A$3</c:f>
              <c:numCache>
                <c:formatCode>General</c:formatCode>
                <c:ptCount val="2"/>
              </c:numCache>
            </c:numRef>
          </c:cat>
          <c:val>
            <c:numRef>
              <c:f>Sheet1!$C$2:$C$3</c:f>
              <c:numCache>
                <c:formatCode>General</c:formatCode>
                <c:ptCount val="2"/>
                <c:pt idx="0">
                  <c:v>1.5</c:v>
                </c:pt>
                <c:pt idx="1">
                  <c:v>0</c:v>
                </c:pt>
              </c:numCache>
            </c:numRef>
          </c:val>
          <c:extLst>
            <c:ext xmlns:c16="http://schemas.microsoft.com/office/drawing/2014/chart" uri="{C3380CC4-5D6E-409C-BE32-E72D297353CC}">
              <c16:uniqueId val="{00000005-8C14-45F7-9BAD-DD6C4239ABFF}"/>
            </c:ext>
          </c:extLst>
        </c:ser>
        <c:dLbls>
          <c:showLegendKey val="0"/>
          <c:showVal val="0"/>
          <c:showCatName val="0"/>
          <c:showSerName val="0"/>
          <c:showPercent val="0"/>
          <c:showBubbleSize val="0"/>
        </c:dLbls>
        <c:gapWidth val="300"/>
        <c:overlap val="100"/>
        <c:axId val="327869568"/>
        <c:axId val="327871104"/>
      </c:barChart>
      <c:catAx>
        <c:axId val="327869568"/>
        <c:scaling>
          <c:orientation val="minMax"/>
        </c:scaling>
        <c:delete val="0"/>
        <c:axPos val="b"/>
        <c:numFmt formatCode="General" sourceLinked="1"/>
        <c:majorTickMark val="out"/>
        <c:minorTickMark val="none"/>
        <c:tickLblPos val="nextTo"/>
        <c:crossAx val="327871104"/>
        <c:crosses val="autoZero"/>
        <c:auto val="1"/>
        <c:lblAlgn val="ctr"/>
        <c:lblOffset val="100"/>
        <c:noMultiLvlLbl val="0"/>
      </c:catAx>
      <c:valAx>
        <c:axId val="327871104"/>
        <c:scaling>
          <c:orientation val="minMax"/>
          <c:max val="6"/>
          <c:min val="0"/>
        </c:scaling>
        <c:delete val="1"/>
        <c:axPos val="l"/>
        <c:numFmt formatCode="General" sourceLinked="1"/>
        <c:majorTickMark val="out"/>
        <c:minorTickMark val="none"/>
        <c:tickLblPos val="none"/>
        <c:crossAx val="327869568"/>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dPt>
            <c:idx val="0"/>
            <c:invertIfNegative val="0"/>
            <c:bubble3D val="0"/>
            <c:spPr>
              <a:solidFill>
                <a:schemeClr val="accent1"/>
              </a:solidFill>
            </c:spPr>
            <c:extLst>
              <c:ext xmlns:c16="http://schemas.microsoft.com/office/drawing/2014/chart" uri="{C3380CC4-5D6E-409C-BE32-E72D297353CC}">
                <c16:uniqueId val="{00000001-9DD0-4C4F-B6E6-86E6A4412B51}"/>
              </c:ext>
            </c:extLst>
          </c:dPt>
          <c:cat>
            <c:numRef>
              <c:f>Sheet1!$A$2:$A$3</c:f>
              <c:numCache>
                <c:formatCode>General</c:formatCode>
                <c:ptCount val="2"/>
              </c:numCache>
            </c:numRef>
          </c:cat>
          <c:val>
            <c:numRef>
              <c:f>Sheet1!$B$2:$B$3</c:f>
              <c:numCache>
                <c:formatCode>General</c:formatCode>
                <c:ptCount val="2"/>
                <c:pt idx="0">
                  <c:v>3</c:v>
                </c:pt>
                <c:pt idx="1">
                  <c:v>3.5999999999999988</c:v>
                </c:pt>
              </c:numCache>
            </c:numRef>
          </c:val>
          <c:extLst>
            <c:ext xmlns:c16="http://schemas.microsoft.com/office/drawing/2014/chart" uri="{C3380CC4-5D6E-409C-BE32-E72D297353CC}">
              <c16:uniqueId val="{00000002-9DD0-4C4F-B6E6-86E6A4412B51}"/>
            </c:ext>
          </c:extLst>
        </c:ser>
        <c:ser>
          <c:idx val="1"/>
          <c:order val="1"/>
          <c:tx>
            <c:strRef>
              <c:f>Sheet1!$C$1</c:f>
              <c:strCache>
                <c:ptCount val="1"/>
                <c:pt idx="0">
                  <c:v>列2</c:v>
                </c:pt>
              </c:strCache>
            </c:strRef>
          </c:tx>
          <c:spPr>
            <a:pattFill prst="ltDnDiag">
              <a:fgClr>
                <a:schemeClr val="accent1"/>
              </a:fgClr>
              <a:bgClr>
                <a:schemeClr val="bg1"/>
              </a:bgClr>
            </a:pattFill>
            <a:ln>
              <a:solidFill>
                <a:schemeClr val="accent1"/>
              </a:solidFill>
            </a:ln>
          </c:spPr>
          <c:invertIfNegative val="0"/>
          <c:cat>
            <c:numRef>
              <c:f>Sheet1!$A$2:$A$3</c:f>
              <c:numCache>
                <c:formatCode>General</c:formatCode>
                <c:ptCount val="2"/>
              </c:numCache>
            </c:numRef>
          </c:cat>
          <c:val>
            <c:numRef>
              <c:f>Sheet1!$C$2:$C$3</c:f>
              <c:numCache>
                <c:formatCode>General</c:formatCode>
                <c:ptCount val="2"/>
                <c:pt idx="0">
                  <c:v>0</c:v>
                </c:pt>
                <c:pt idx="1">
                  <c:v>1.5</c:v>
                </c:pt>
              </c:numCache>
            </c:numRef>
          </c:val>
          <c:extLst>
            <c:ext xmlns:c16="http://schemas.microsoft.com/office/drawing/2014/chart" uri="{C3380CC4-5D6E-409C-BE32-E72D297353CC}">
              <c16:uniqueId val="{00000003-9DD0-4C4F-B6E6-86E6A4412B51}"/>
            </c:ext>
          </c:extLst>
        </c:ser>
        <c:dLbls>
          <c:showLegendKey val="0"/>
          <c:showVal val="0"/>
          <c:showCatName val="0"/>
          <c:showSerName val="0"/>
          <c:showPercent val="0"/>
          <c:showBubbleSize val="0"/>
        </c:dLbls>
        <c:gapWidth val="300"/>
        <c:overlap val="100"/>
        <c:axId val="328670208"/>
        <c:axId val="328672000"/>
      </c:barChart>
      <c:catAx>
        <c:axId val="328670208"/>
        <c:scaling>
          <c:orientation val="minMax"/>
        </c:scaling>
        <c:delete val="0"/>
        <c:axPos val="b"/>
        <c:numFmt formatCode="General" sourceLinked="1"/>
        <c:majorTickMark val="out"/>
        <c:minorTickMark val="none"/>
        <c:tickLblPos val="nextTo"/>
        <c:crossAx val="328672000"/>
        <c:crosses val="autoZero"/>
        <c:auto val="1"/>
        <c:lblAlgn val="ctr"/>
        <c:lblOffset val="100"/>
        <c:noMultiLvlLbl val="0"/>
      </c:catAx>
      <c:valAx>
        <c:axId val="328672000"/>
        <c:scaling>
          <c:orientation val="minMax"/>
          <c:max val="6"/>
          <c:min val="0"/>
        </c:scaling>
        <c:delete val="1"/>
        <c:axPos val="l"/>
        <c:numFmt formatCode="General" sourceLinked="1"/>
        <c:majorTickMark val="out"/>
        <c:minorTickMark val="none"/>
        <c:tickLblPos val="none"/>
        <c:crossAx val="328670208"/>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Sheet1!$C$1</c:f>
              <c:strCache>
                <c:ptCount val="1"/>
                <c:pt idx="0">
                  <c:v>列2</c:v>
                </c:pt>
              </c:strCache>
            </c:strRef>
          </c:tx>
          <c:invertIfNegative val="0"/>
          <c:cat>
            <c:numRef>
              <c:f>Sheet1!$A$2:$A$3</c:f>
              <c:numCache>
                <c:formatCode>General</c:formatCode>
                <c:ptCount val="2"/>
              </c:numCache>
            </c:numRef>
          </c:cat>
          <c:val>
            <c:numRef>
              <c:f>Sheet1!$C$2:$C$3</c:f>
              <c:numCache>
                <c:formatCode>General</c:formatCode>
                <c:ptCount val="2"/>
                <c:pt idx="0">
                  <c:v>2.2000000000000002</c:v>
                </c:pt>
                <c:pt idx="1">
                  <c:v>1.8</c:v>
                </c:pt>
              </c:numCache>
            </c:numRef>
          </c:val>
          <c:extLst>
            <c:ext xmlns:c16="http://schemas.microsoft.com/office/drawing/2014/chart" uri="{C3380CC4-5D6E-409C-BE32-E72D297353CC}">
              <c16:uniqueId val="{00000000-749F-4576-AC3B-4EAE832DCC19}"/>
            </c:ext>
          </c:extLst>
        </c:ser>
        <c:ser>
          <c:idx val="2"/>
          <c:order val="1"/>
          <c:tx>
            <c:strRef>
              <c:f>Sheet1!$D$1</c:f>
              <c:strCache>
                <c:ptCount val="1"/>
                <c:pt idx="0">
                  <c:v>列3</c:v>
                </c:pt>
              </c:strCache>
            </c:strRef>
          </c:tx>
          <c:spPr>
            <a:noFill/>
            <a:ln>
              <a:solidFill>
                <a:schemeClr val="accent2"/>
              </a:solidFill>
              <a:prstDash val="dash"/>
            </a:ln>
          </c:spPr>
          <c:invertIfNegative val="0"/>
          <c:cat>
            <c:numRef>
              <c:f>Sheet1!$A$2:$A$3</c:f>
              <c:numCache>
                <c:formatCode>General</c:formatCode>
                <c:ptCount val="2"/>
              </c:numCache>
            </c:numRef>
          </c:cat>
          <c:val>
            <c:numRef>
              <c:f>Sheet1!$D$2:$D$3</c:f>
              <c:numCache>
                <c:formatCode>General</c:formatCode>
                <c:ptCount val="2"/>
                <c:pt idx="0">
                  <c:v>0</c:v>
                </c:pt>
                <c:pt idx="1">
                  <c:v>0.4</c:v>
                </c:pt>
              </c:numCache>
            </c:numRef>
          </c:val>
          <c:extLst>
            <c:ext xmlns:c16="http://schemas.microsoft.com/office/drawing/2014/chart" uri="{C3380CC4-5D6E-409C-BE32-E72D297353CC}">
              <c16:uniqueId val="{00000001-749F-4576-AC3B-4EAE832DCC19}"/>
            </c:ext>
          </c:extLst>
        </c:ser>
        <c:ser>
          <c:idx val="0"/>
          <c:order val="2"/>
          <c:tx>
            <c:strRef>
              <c:f>Sheet1!$E$1</c:f>
              <c:strCache>
                <c:ptCount val="1"/>
                <c:pt idx="0">
                  <c:v>列4</c:v>
                </c:pt>
              </c:strCache>
            </c:strRef>
          </c:tx>
          <c:spPr>
            <a:noFill/>
            <a:ln>
              <a:solidFill>
                <a:schemeClr val="accent2"/>
              </a:solidFill>
              <a:prstDash val="dash"/>
            </a:ln>
          </c:spPr>
          <c:invertIfNegative val="0"/>
          <c:val>
            <c:numRef>
              <c:f>Sheet1!$E$2:$E$3</c:f>
              <c:numCache>
                <c:formatCode>General</c:formatCode>
                <c:ptCount val="2"/>
                <c:pt idx="0">
                  <c:v>0</c:v>
                </c:pt>
                <c:pt idx="1">
                  <c:v>0.44000000000000006</c:v>
                </c:pt>
              </c:numCache>
            </c:numRef>
          </c:val>
          <c:extLst>
            <c:ext xmlns:c16="http://schemas.microsoft.com/office/drawing/2014/chart" uri="{C3380CC4-5D6E-409C-BE32-E72D297353CC}">
              <c16:uniqueId val="{00000002-749F-4576-AC3B-4EAE832DCC19}"/>
            </c:ext>
          </c:extLst>
        </c:ser>
        <c:dLbls>
          <c:showLegendKey val="0"/>
          <c:showVal val="0"/>
          <c:showCatName val="0"/>
          <c:showSerName val="0"/>
          <c:showPercent val="0"/>
          <c:showBubbleSize val="0"/>
        </c:dLbls>
        <c:gapWidth val="300"/>
        <c:overlap val="100"/>
        <c:axId val="328705536"/>
        <c:axId val="328707072"/>
      </c:barChart>
      <c:catAx>
        <c:axId val="328705536"/>
        <c:scaling>
          <c:orientation val="minMax"/>
        </c:scaling>
        <c:delete val="0"/>
        <c:axPos val="b"/>
        <c:numFmt formatCode="General" sourceLinked="1"/>
        <c:majorTickMark val="out"/>
        <c:minorTickMark val="none"/>
        <c:tickLblPos val="nextTo"/>
        <c:crossAx val="328707072"/>
        <c:crosses val="autoZero"/>
        <c:auto val="1"/>
        <c:lblAlgn val="ctr"/>
        <c:lblOffset val="100"/>
        <c:noMultiLvlLbl val="0"/>
      </c:catAx>
      <c:valAx>
        <c:axId val="328707072"/>
        <c:scaling>
          <c:orientation val="minMax"/>
          <c:max val="6"/>
          <c:min val="0"/>
        </c:scaling>
        <c:delete val="1"/>
        <c:axPos val="l"/>
        <c:numFmt formatCode="General" sourceLinked="1"/>
        <c:majorTickMark val="out"/>
        <c:minorTickMark val="none"/>
        <c:tickLblPos val="none"/>
        <c:crossAx val="328705536"/>
        <c:crosses val="autoZero"/>
        <c:crossBetween val="between"/>
      </c:valAx>
      <c:spPr>
        <a:ln cap="sq">
          <a:round/>
        </a:ln>
      </c:spPr>
    </c:plotArea>
    <c:plotVisOnly val="1"/>
    <c:dispBlanksAs val="gap"/>
    <c:showDLblsOverMax val="0"/>
  </c:chart>
  <c:txPr>
    <a:bodyPr/>
    <a:lstStyle/>
    <a:p>
      <a:pPr>
        <a:defRPr sz="1800"/>
      </a:pPr>
      <a:endParaRPr lang="ja-JP"/>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cat>
            <c:numRef>
              <c:f>Sheet1!$A$2:$A$3</c:f>
              <c:numCache>
                <c:formatCode>General</c:formatCode>
                <c:ptCount val="2"/>
              </c:numCache>
            </c:numRef>
          </c:cat>
          <c:val>
            <c:numRef>
              <c:f>Sheet1!$B$2:$B$3</c:f>
              <c:numCache>
                <c:formatCode>General</c:formatCode>
                <c:ptCount val="2"/>
                <c:pt idx="0">
                  <c:v>2</c:v>
                </c:pt>
                <c:pt idx="1">
                  <c:v>2.4</c:v>
                </c:pt>
              </c:numCache>
            </c:numRef>
          </c:val>
          <c:extLst>
            <c:ext xmlns:c16="http://schemas.microsoft.com/office/drawing/2014/chart" uri="{C3380CC4-5D6E-409C-BE32-E72D297353CC}">
              <c16:uniqueId val="{00000000-5E4A-4FA8-8D49-6AB545746C5F}"/>
            </c:ext>
          </c:extLst>
        </c:ser>
        <c:ser>
          <c:idx val="1"/>
          <c:order val="1"/>
          <c:tx>
            <c:strRef>
              <c:f>Sheet1!$C$1</c:f>
              <c:strCache>
                <c:ptCount val="1"/>
                <c:pt idx="0">
                  <c:v>列2</c:v>
                </c:pt>
              </c:strCache>
            </c:strRef>
          </c:tx>
          <c:spPr>
            <a:pattFill prst="ltDnDiag">
              <a:fgClr>
                <a:schemeClr val="accent3"/>
              </a:fgClr>
              <a:bgClr>
                <a:schemeClr val="bg1"/>
              </a:bgClr>
            </a:pattFill>
            <a:ln>
              <a:solidFill>
                <a:schemeClr val="accent3"/>
              </a:solidFill>
            </a:ln>
          </c:spPr>
          <c:invertIfNegative val="0"/>
          <c:cat>
            <c:numRef>
              <c:f>Sheet1!$A$2:$A$3</c:f>
              <c:numCache>
                <c:formatCode>General</c:formatCode>
                <c:ptCount val="2"/>
              </c:numCache>
            </c:numRef>
          </c:cat>
          <c:val>
            <c:numRef>
              <c:f>Sheet1!$C$2:$C$3</c:f>
              <c:numCache>
                <c:formatCode>General</c:formatCode>
                <c:ptCount val="2"/>
                <c:pt idx="0">
                  <c:v>0</c:v>
                </c:pt>
                <c:pt idx="1">
                  <c:v>0.5</c:v>
                </c:pt>
              </c:numCache>
            </c:numRef>
          </c:val>
          <c:extLst>
            <c:ext xmlns:c16="http://schemas.microsoft.com/office/drawing/2014/chart" uri="{C3380CC4-5D6E-409C-BE32-E72D297353CC}">
              <c16:uniqueId val="{00000001-5E4A-4FA8-8D49-6AB545746C5F}"/>
            </c:ext>
          </c:extLst>
        </c:ser>
        <c:dLbls>
          <c:showLegendKey val="0"/>
          <c:showVal val="0"/>
          <c:showCatName val="0"/>
          <c:showSerName val="0"/>
          <c:showPercent val="0"/>
          <c:showBubbleSize val="0"/>
        </c:dLbls>
        <c:gapWidth val="300"/>
        <c:overlap val="100"/>
        <c:axId val="328727552"/>
        <c:axId val="328639232"/>
      </c:barChart>
      <c:catAx>
        <c:axId val="328727552"/>
        <c:scaling>
          <c:orientation val="minMax"/>
        </c:scaling>
        <c:delete val="0"/>
        <c:axPos val="b"/>
        <c:numFmt formatCode="General" sourceLinked="1"/>
        <c:majorTickMark val="out"/>
        <c:minorTickMark val="none"/>
        <c:tickLblPos val="nextTo"/>
        <c:crossAx val="328639232"/>
        <c:crosses val="autoZero"/>
        <c:auto val="1"/>
        <c:lblAlgn val="ctr"/>
        <c:lblOffset val="100"/>
        <c:noMultiLvlLbl val="0"/>
      </c:catAx>
      <c:valAx>
        <c:axId val="328639232"/>
        <c:scaling>
          <c:orientation val="minMax"/>
          <c:max val="6"/>
          <c:min val="0"/>
        </c:scaling>
        <c:delete val="1"/>
        <c:axPos val="l"/>
        <c:numFmt formatCode="General" sourceLinked="1"/>
        <c:majorTickMark val="out"/>
        <c:minorTickMark val="none"/>
        <c:tickLblPos val="none"/>
        <c:crossAx val="32872755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Sheet1!$C$1</c:f>
              <c:strCache>
                <c:ptCount val="1"/>
                <c:pt idx="0">
                  <c:v>列2</c:v>
                </c:pt>
              </c:strCache>
            </c:strRef>
          </c:tx>
          <c:spPr>
            <a:solidFill>
              <a:schemeClr val="accent1"/>
            </a:solidFill>
          </c:spPr>
          <c:invertIfNegative val="0"/>
          <c:cat>
            <c:numRef>
              <c:f>Sheet1!$A$2:$A$3</c:f>
              <c:numCache>
                <c:formatCode>General</c:formatCode>
                <c:ptCount val="2"/>
              </c:numCache>
            </c:numRef>
          </c:cat>
          <c:val>
            <c:numRef>
              <c:f>Sheet1!$C$2:$C$3</c:f>
              <c:numCache>
                <c:formatCode>General</c:formatCode>
                <c:ptCount val="2"/>
                <c:pt idx="0">
                  <c:v>3</c:v>
                </c:pt>
                <c:pt idx="1">
                  <c:v>5.0999999999999996</c:v>
                </c:pt>
              </c:numCache>
            </c:numRef>
          </c:val>
          <c:extLst>
            <c:ext xmlns:c16="http://schemas.microsoft.com/office/drawing/2014/chart" uri="{C3380CC4-5D6E-409C-BE32-E72D297353CC}">
              <c16:uniqueId val="{00000000-BFF9-40CA-B23F-279D430A201B}"/>
            </c:ext>
          </c:extLst>
        </c:ser>
        <c:ser>
          <c:idx val="2"/>
          <c:order val="1"/>
          <c:tx>
            <c:strRef>
              <c:f>Sheet1!$D$1</c:f>
              <c:strCache>
                <c:ptCount val="1"/>
                <c:pt idx="0">
                  <c:v>列3</c:v>
                </c:pt>
              </c:strCache>
            </c:strRef>
          </c:tx>
          <c:spPr>
            <a:solidFill>
              <a:schemeClr val="accent2"/>
            </a:solidFill>
            <a:ln>
              <a:noFill/>
            </a:ln>
          </c:spPr>
          <c:invertIfNegative val="0"/>
          <c:cat>
            <c:numRef>
              <c:f>Sheet1!$A$2:$A$3</c:f>
              <c:numCache>
                <c:formatCode>General</c:formatCode>
                <c:ptCount val="2"/>
              </c:numCache>
            </c:numRef>
          </c:cat>
          <c:val>
            <c:numRef>
              <c:f>Sheet1!$D$2:$D$3</c:f>
              <c:numCache>
                <c:formatCode>General</c:formatCode>
                <c:ptCount val="2"/>
                <c:pt idx="0">
                  <c:v>2.2000000000000002</c:v>
                </c:pt>
                <c:pt idx="1">
                  <c:v>1.8</c:v>
                </c:pt>
              </c:numCache>
            </c:numRef>
          </c:val>
          <c:extLst>
            <c:ext xmlns:c16="http://schemas.microsoft.com/office/drawing/2014/chart" uri="{C3380CC4-5D6E-409C-BE32-E72D297353CC}">
              <c16:uniqueId val="{00000001-BFF9-40CA-B23F-279D430A201B}"/>
            </c:ext>
          </c:extLst>
        </c:ser>
        <c:ser>
          <c:idx val="0"/>
          <c:order val="2"/>
          <c:tx>
            <c:strRef>
              <c:f>Sheet1!$E$1</c:f>
              <c:strCache>
                <c:ptCount val="1"/>
                <c:pt idx="0">
                  <c:v>列4</c:v>
                </c:pt>
              </c:strCache>
            </c:strRef>
          </c:tx>
          <c:spPr>
            <a:solidFill>
              <a:schemeClr val="accent3"/>
            </a:solidFill>
          </c:spPr>
          <c:invertIfNegative val="0"/>
          <c:val>
            <c:numRef>
              <c:f>Sheet1!$E$2:$E$3</c:f>
              <c:numCache>
                <c:formatCode>General</c:formatCode>
                <c:ptCount val="2"/>
                <c:pt idx="0">
                  <c:v>2</c:v>
                </c:pt>
                <c:pt idx="1">
                  <c:v>1.46</c:v>
                </c:pt>
              </c:numCache>
            </c:numRef>
          </c:val>
          <c:extLst>
            <c:ext xmlns:c16="http://schemas.microsoft.com/office/drawing/2014/chart" uri="{C3380CC4-5D6E-409C-BE32-E72D297353CC}">
              <c16:uniqueId val="{00000002-BFF9-40CA-B23F-279D430A201B}"/>
            </c:ext>
          </c:extLst>
        </c:ser>
        <c:ser>
          <c:idx val="3"/>
          <c:order val="3"/>
          <c:tx>
            <c:strRef>
              <c:f>Sheet1!$F$1</c:f>
              <c:strCache>
                <c:ptCount val="1"/>
                <c:pt idx="0">
                  <c:v>列5</c:v>
                </c:pt>
              </c:strCache>
            </c:strRef>
          </c:tx>
          <c:spPr>
            <a:pattFill prst="ltDnDiag">
              <a:fgClr>
                <a:schemeClr val="accent4"/>
              </a:fgClr>
              <a:bgClr>
                <a:schemeClr val="bg1"/>
              </a:bgClr>
            </a:pattFill>
            <a:ln>
              <a:solidFill>
                <a:schemeClr val="accent4"/>
              </a:solidFill>
              <a:prstDash val="solid"/>
            </a:ln>
          </c:spPr>
          <c:invertIfNegative val="0"/>
          <c:val>
            <c:numRef>
              <c:f>Sheet1!$F$2:$F$3</c:f>
              <c:numCache>
                <c:formatCode>General</c:formatCode>
                <c:ptCount val="2"/>
                <c:pt idx="0">
                  <c:v>0</c:v>
                </c:pt>
                <c:pt idx="1">
                  <c:v>1.44</c:v>
                </c:pt>
              </c:numCache>
            </c:numRef>
          </c:val>
          <c:extLst>
            <c:ext xmlns:c16="http://schemas.microsoft.com/office/drawing/2014/chart" uri="{C3380CC4-5D6E-409C-BE32-E72D297353CC}">
              <c16:uniqueId val="{00000003-BFF9-40CA-B23F-279D430A201B}"/>
            </c:ext>
          </c:extLst>
        </c:ser>
        <c:dLbls>
          <c:showLegendKey val="0"/>
          <c:showVal val="0"/>
          <c:showCatName val="0"/>
          <c:showSerName val="0"/>
          <c:showPercent val="0"/>
          <c:showBubbleSize val="0"/>
        </c:dLbls>
        <c:gapWidth val="300"/>
        <c:overlap val="100"/>
        <c:axId val="330062080"/>
        <c:axId val="330067968"/>
      </c:barChart>
      <c:catAx>
        <c:axId val="330062080"/>
        <c:scaling>
          <c:orientation val="minMax"/>
        </c:scaling>
        <c:delete val="0"/>
        <c:axPos val="b"/>
        <c:numFmt formatCode="General" sourceLinked="1"/>
        <c:majorTickMark val="out"/>
        <c:minorTickMark val="none"/>
        <c:tickLblPos val="nextTo"/>
        <c:crossAx val="330067968"/>
        <c:crosses val="autoZero"/>
        <c:auto val="1"/>
        <c:lblAlgn val="ctr"/>
        <c:lblOffset val="100"/>
        <c:noMultiLvlLbl val="0"/>
      </c:catAx>
      <c:valAx>
        <c:axId val="330067968"/>
        <c:scaling>
          <c:orientation val="minMax"/>
          <c:min val="0"/>
        </c:scaling>
        <c:delete val="1"/>
        <c:axPos val="l"/>
        <c:numFmt formatCode="General" sourceLinked="1"/>
        <c:majorTickMark val="out"/>
        <c:minorTickMark val="none"/>
        <c:tickLblPos val="none"/>
        <c:crossAx val="330062080"/>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dPt>
            <c:idx val="0"/>
            <c:invertIfNegative val="0"/>
            <c:bubble3D val="0"/>
            <c:spPr>
              <a:solidFill>
                <a:schemeClr val="accent1"/>
              </a:solidFill>
            </c:spPr>
            <c:extLst>
              <c:ext xmlns:c16="http://schemas.microsoft.com/office/drawing/2014/chart" uri="{C3380CC4-5D6E-409C-BE32-E72D297353CC}">
                <c16:uniqueId val="{00000001-0ACC-4E1C-85B0-1465DB525571}"/>
              </c:ext>
            </c:extLst>
          </c:dPt>
          <c:cat>
            <c:numRef>
              <c:f>Sheet1!$A$2:$A$2</c:f>
              <c:numCache>
                <c:formatCode>General</c:formatCode>
                <c:ptCount val="1"/>
              </c:numCache>
            </c:numRef>
          </c:cat>
          <c:val>
            <c:numRef>
              <c:f>Sheet1!$B$2:$B$2</c:f>
              <c:numCache>
                <c:formatCode>General</c:formatCode>
                <c:ptCount val="1"/>
                <c:pt idx="0">
                  <c:v>4.2299999999999995</c:v>
                </c:pt>
              </c:numCache>
            </c:numRef>
          </c:val>
          <c:extLst>
            <c:ext xmlns:c16="http://schemas.microsoft.com/office/drawing/2014/chart" uri="{C3380CC4-5D6E-409C-BE32-E72D297353CC}">
              <c16:uniqueId val="{00000002-0ACC-4E1C-85B0-1465DB525571}"/>
            </c:ext>
          </c:extLst>
        </c:ser>
        <c:ser>
          <c:idx val="1"/>
          <c:order val="1"/>
          <c:tx>
            <c:strRef>
              <c:f>Sheet1!$C$1</c:f>
              <c:strCache>
                <c:ptCount val="1"/>
                <c:pt idx="0">
                  <c:v>列2</c:v>
                </c:pt>
              </c:strCache>
            </c:strRef>
          </c:tx>
          <c:spPr>
            <a:noFill/>
            <a:ln>
              <a:solidFill>
                <a:schemeClr val="accent1"/>
              </a:solidFill>
              <a:prstDash val="dash"/>
            </a:ln>
          </c:spPr>
          <c:invertIfNegative val="0"/>
          <c:cat>
            <c:numRef>
              <c:f>Sheet1!$A$2:$A$2</c:f>
              <c:numCache>
                <c:formatCode>General</c:formatCode>
                <c:ptCount val="1"/>
              </c:numCache>
            </c:numRef>
          </c:cat>
          <c:val>
            <c:numRef>
              <c:f>Sheet1!$C$2:$C$2</c:f>
              <c:numCache>
                <c:formatCode>General</c:formatCode>
                <c:ptCount val="1"/>
                <c:pt idx="0">
                  <c:v>0.87000000000000055</c:v>
                </c:pt>
              </c:numCache>
            </c:numRef>
          </c:val>
          <c:extLst>
            <c:ext xmlns:c16="http://schemas.microsoft.com/office/drawing/2014/chart" uri="{C3380CC4-5D6E-409C-BE32-E72D297353CC}">
              <c16:uniqueId val="{00000003-0ACC-4E1C-85B0-1465DB525571}"/>
            </c:ext>
          </c:extLst>
        </c:ser>
        <c:dLbls>
          <c:showLegendKey val="0"/>
          <c:showVal val="0"/>
          <c:showCatName val="0"/>
          <c:showSerName val="0"/>
          <c:showPercent val="0"/>
          <c:showBubbleSize val="0"/>
        </c:dLbls>
        <c:gapWidth val="300"/>
        <c:overlap val="100"/>
        <c:axId val="330142080"/>
        <c:axId val="330143616"/>
      </c:barChart>
      <c:catAx>
        <c:axId val="330142080"/>
        <c:scaling>
          <c:orientation val="minMax"/>
        </c:scaling>
        <c:delete val="0"/>
        <c:axPos val="b"/>
        <c:numFmt formatCode="General" sourceLinked="1"/>
        <c:majorTickMark val="out"/>
        <c:minorTickMark val="none"/>
        <c:tickLblPos val="nextTo"/>
        <c:crossAx val="330143616"/>
        <c:crosses val="autoZero"/>
        <c:auto val="1"/>
        <c:lblAlgn val="ctr"/>
        <c:lblOffset val="100"/>
        <c:noMultiLvlLbl val="0"/>
      </c:catAx>
      <c:valAx>
        <c:axId val="330143616"/>
        <c:scaling>
          <c:orientation val="minMax"/>
          <c:max val="6"/>
          <c:min val="0"/>
        </c:scaling>
        <c:delete val="1"/>
        <c:axPos val="l"/>
        <c:numFmt formatCode="General" sourceLinked="1"/>
        <c:majorTickMark val="out"/>
        <c:minorTickMark val="none"/>
        <c:tickLblPos val="none"/>
        <c:crossAx val="330142080"/>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spPr>
            <a:solidFill>
              <a:schemeClr val="accent3"/>
            </a:solidFill>
          </c:spPr>
          <c:invertIfNegative val="0"/>
          <c:cat>
            <c:numRef>
              <c:f>Sheet1!$A$2</c:f>
              <c:numCache>
                <c:formatCode>General</c:formatCode>
                <c:ptCount val="1"/>
              </c:numCache>
            </c:numRef>
          </c:cat>
          <c:val>
            <c:numRef>
              <c:f>Sheet1!$B$2</c:f>
              <c:numCache>
                <c:formatCode>General</c:formatCode>
                <c:ptCount val="1"/>
                <c:pt idx="0">
                  <c:v>2.61</c:v>
                </c:pt>
              </c:numCache>
            </c:numRef>
          </c:val>
          <c:extLst>
            <c:ext xmlns:c16="http://schemas.microsoft.com/office/drawing/2014/chart" uri="{C3380CC4-5D6E-409C-BE32-E72D297353CC}">
              <c16:uniqueId val="{00000000-D5F7-4A2D-B436-C22950D93ABA}"/>
            </c:ext>
          </c:extLst>
        </c:ser>
        <c:ser>
          <c:idx val="1"/>
          <c:order val="1"/>
          <c:tx>
            <c:strRef>
              <c:f>Sheet1!$C$1</c:f>
              <c:strCache>
                <c:ptCount val="1"/>
                <c:pt idx="0">
                  <c:v>列2</c:v>
                </c:pt>
              </c:strCache>
            </c:strRef>
          </c:tx>
          <c:spPr>
            <a:noFill/>
            <a:ln>
              <a:solidFill>
                <a:schemeClr val="accent3"/>
              </a:solidFill>
              <a:prstDash val="dash"/>
            </a:ln>
          </c:spPr>
          <c:invertIfNegative val="0"/>
          <c:cat>
            <c:numRef>
              <c:f>Sheet1!$A$2</c:f>
              <c:numCache>
                <c:formatCode>General</c:formatCode>
                <c:ptCount val="1"/>
              </c:numCache>
            </c:numRef>
          </c:cat>
          <c:val>
            <c:numRef>
              <c:f>Sheet1!$C$2</c:f>
              <c:numCache>
                <c:formatCode>General</c:formatCode>
                <c:ptCount val="1"/>
                <c:pt idx="0">
                  <c:v>0.29000000000000031</c:v>
                </c:pt>
              </c:numCache>
            </c:numRef>
          </c:val>
          <c:extLst>
            <c:ext xmlns:c16="http://schemas.microsoft.com/office/drawing/2014/chart" uri="{C3380CC4-5D6E-409C-BE32-E72D297353CC}">
              <c16:uniqueId val="{00000001-D5F7-4A2D-B436-C22950D93ABA}"/>
            </c:ext>
          </c:extLst>
        </c:ser>
        <c:dLbls>
          <c:showLegendKey val="0"/>
          <c:showVal val="0"/>
          <c:showCatName val="0"/>
          <c:showSerName val="0"/>
          <c:showPercent val="0"/>
          <c:showBubbleSize val="0"/>
        </c:dLbls>
        <c:gapWidth val="300"/>
        <c:overlap val="100"/>
        <c:axId val="330168576"/>
        <c:axId val="329842688"/>
      </c:barChart>
      <c:catAx>
        <c:axId val="330168576"/>
        <c:scaling>
          <c:orientation val="minMax"/>
        </c:scaling>
        <c:delete val="0"/>
        <c:axPos val="b"/>
        <c:numFmt formatCode="General" sourceLinked="1"/>
        <c:majorTickMark val="out"/>
        <c:minorTickMark val="none"/>
        <c:tickLblPos val="nextTo"/>
        <c:crossAx val="329842688"/>
        <c:crosses val="autoZero"/>
        <c:auto val="1"/>
        <c:lblAlgn val="ctr"/>
        <c:lblOffset val="100"/>
        <c:noMultiLvlLbl val="0"/>
      </c:catAx>
      <c:valAx>
        <c:axId val="329842688"/>
        <c:scaling>
          <c:orientation val="minMax"/>
          <c:max val="6"/>
          <c:min val="0"/>
        </c:scaling>
        <c:delete val="1"/>
        <c:axPos val="l"/>
        <c:numFmt formatCode="General" sourceLinked="1"/>
        <c:majorTickMark val="out"/>
        <c:minorTickMark val="none"/>
        <c:tickLblPos val="none"/>
        <c:crossAx val="33016857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30349008840314E-2"/>
          <c:y val="0.1128763470725475"/>
          <c:w val="0.88913930198231839"/>
          <c:h val="0.7959293411843128"/>
        </c:manualLayout>
      </c:layout>
      <c:barChart>
        <c:barDir val="col"/>
        <c:grouping val="stacked"/>
        <c:varyColors val="0"/>
        <c:ser>
          <c:idx val="1"/>
          <c:order val="0"/>
          <c:tx>
            <c:strRef>
              <c:f>Sheet1!$C$1</c:f>
              <c:strCache>
                <c:ptCount val="1"/>
                <c:pt idx="0">
                  <c:v>列2</c:v>
                </c:pt>
              </c:strCache>
            </c:strRef>
          </c:tx>
          <c:spPr>
            <a:solidFill>
              <a:schemeClr val="accent1"/>
            </a:solidFill>
          </c:spPr>
          <c:invertIfNegative val="0"/>
          <c:cat>
            <c:numRef>
              <c:f>Sheet1!$A$2:$A$3</c:f>
              <c:numCache>
                <c:formatCode>General</c:formatCode>
                <c:ptCount val="2"/>
              </c:numCache>
            </c:numRef>
          </c:cat>
          <c:val>
            <c:numRef>
              <c:f>Sheet1!$C$2:$C$3</c:f>
              <c:numCache>
                <c:formatCode>General</c:formatCode>
                <c:ptCount val="2"/>
                <c:pt idx="0">
                  <c:v>1.5</c:v>
                </c:pt>
                <c:pt idx="1">
                  <c:v>1.6</c:v>
                </c:pt>
              </c:numCache>
            </c:numRef>
          </c:val>
          <c:extLst>
            <c:ext xmlns:c16="http://schemas.microsoft.com/office/drawing/2014/chart" uri="{C3380CC4-5D6E-409C-BE32-E72D297353CC}">
              <c16:uniqueId val="{00000000-6281-477B-8F70-99F001B0A63C}"/>
            </c:ext>
          </c:extLst>
        </c:ser>
        <c:ser>
          <c:idx val="2"/>
          <c:order val="1"/>
          <c:tx>
            <c:strRef>
              <c:f>Sheet1!$D$1</c:f>
              <c:strCache>
                <c:ptCount val="1"/>
                <c:pt idx="0">
                  <c:v>列3</c:v>
                </c:pt>
              </c:strCache>
            </c:strRef>
          </c:tx>
          <c:spPr>
            <a:solidFill>
              <a:schemeClr val="accent2"/>
            </a:solidFill>
            <a:ln>
              <a:noFill/>
              <a:prstDash val="dash"/>
            </a:ln>
          </c:spPr>
          <c:invertIfNegative val="0"/>
          <c:cat>
            <c:numRef>
              <c:f>Sheet1!$A$2:$A$3</c:f>
              <c:numCache>
                <c:formatCode>General</c:formatCode>
                <c:ptCount val="2"/>
              </c:numCache>
            </c:numRef>
          </c:cat>
          <c:val>
            <c:numRef>
              <c:f>Sheet1!$D$2:$D$3</c:f>
              <c:numCache>
                <c:formatCode>General</c:formatCode>
                <c:ptCount val="2"/>
                <c:pt idx="0">
                  <c:v>0.9</c:v>
                </c:pt>
                <c:pt idx="1">
                  <c:v>1</c:v>
                </c:pt>
              </c:numCache>
            </c:numRef>
          </c:val>
          <c:extLst>
            <c:ext xmlns:c16="http://schemas.microsoft.com/office/drawing/2014/chart" uri="{C3380CC4-5D6E-409C-BE32-E72D297353CC}">
              <c16:uniqueId val="{00000001-6281-477B-8F70-99F001B0A63C}"/>
            </c:ext>
          </c:extLst>
        </c:ser>
        <c:ser>
          <c:idx val="0"/>
          <c:order val="2"/>
          <c:tx>
            <c:strRef>
              <c:f>Sheet1!$E$1</c:f>
              <c:strCache>
                <c:ptCount val="1"/>
                <c:pt idx="0">
                  <c:v>列4</c:v>
                </c:pt>
              </c:strCache>
            </c:strRef>
          </c:tx>
          <c:spPr>
            <a:solidFill>
              <a:schemeClr val="accent3"/>
            </a:solidFill>
          </c:spPr>
          <c:invertIfNegative val="0"/>
          <c:val>
            <c:numRef>
              <c:f>Sheet1!$E$2:$E$3</c:f>
              <c:numCache>
                <c:formatCode>General</c:formatCode>
                <c:ptCount val="2"/>
                <c:pt idx="0">
                  <c:v>0.60000000000000064</c:v>
                </c:pt>
                <c:pt idx="1">
                  <c:v>0.60000000000000064</c:v>
                </c:pt>
              </c:numCache>
            </c:numRef>
          </c:val>
          <c:extLst>
            <c:ext xmlns:c16="http://schemas.microsoft.com/office/drawing/2014/chart" uri="{C3380CC4-5D6E-409C-BE32-E72D297353CC}">
              <c16:uniqueId val="{00000002-6281-477B-8F70-99F001B0A63C}"/>
            </c:ext>
          </c:extLst>
        </c:ser>
        <c:ser>
          <c:idx val="3"/>
          <c:order val="3"/>
          <c:tx>
            <c:strRef>
              <c:f>Sheet1!$F$1</c:f>
              <c:strCache>
                <c:ptCount val="1"/>
                <c:pt idx="0">
                  <c:v>列5</c:v>
                </c:pt>
              </c:strCache>
            </c:strRef>
          </c:tx>
          <c:spPr>
            <a:noFill/>
            <a:ln>
              <a:solidFill>
                <a:schemeClr val="accent4"/>
              </a:solidFill>
              <a:prstDash val="dash"/>
            </a:ln>
          </c:spPr>
          <c:invertIfNegative val="0"/>
          <c:val>
            <c:numRef>
              <c:f>Sheet1!$F$2:$F$3</c:f>
              <c:numCache>
                <c:formatCode>General</c:formatCode>
                <c:ptCount val="2"/>
                <c:pt idx="0">
                  <c:v>0</c:v>
                </c:pt>
                <c:pt idx="1">
                  <c:v>0.40000000000000008</c:v>
                </c:pt>
              </c:numCache>
            </c:numRef>
          </c:val>
          <c:extLst>
            <c:ext xmlns:c16="http://schemas.microsoft.com/office/drawing/2014/chart" uri="{C3380CC4-5D6E-409C-BE32-E72D297353CC}">
              <c16:uniqueId val="{00000003-6281-477B-8F70-99F001B0A63C}"/>
            </c:ext>
          </c:extLst>
        </c:ser>
        <c:dLbls>
          <c:showLegendKey val="0"/>
          <c:showVal val="0"/>
          <c:showCatName val="0"/>
          <c:showSerName val="0"/>
          <c:showPercent val="0"/>
          <c:showBubbleSize val="0"/>
        </c:dLbls>
        <c:gapWidth val="300"/>
        <c:overlap val="100"/>
        <c:axId val="329888896"/>
        <c:axId val="329890432"/>
      </c:barChart>
      <c:catAx>
        <c:axId val="329888896"/>
        <c:scaling>
          <c:orientation val="minMax"/>
        </c:scaling>
        <c:delete val="0"/>
        <c:axPos val="b"/>
        <c:numFmt formatCode="General" sourceLinked="1"/>
        <c:majorTickMark val="out"/>
        <c:minorTickMark val="none"/>
        <c:tickLblPos val="nextTo"/>
        <c:crossAx val="329890432"/>
        <c:crosses val="autoZero"/>
        <c:auto val="1"/>
        <c:lblAlgn val="ctr"/>
        <c:lblOffset val="100"/>
        <c:noMultiLvlLbl val="0"/>
      </c:catAx>
      <c:valAx>
        <c:axId val="329890432"/>
        <c:scaling>
          <c:orientation val="minMax"/>
          <c:max val="6"/>
          <c:min val="0"/>
        </c:scaling>
        <c:delete val="1"/>
        <c:axPos val="l"/>
        <c:numFmt formatCode="General" sourceLinked="1"/>
        <c:majorTickMark val="out"/>
        <c:minorTickMark val="none"/>
        <c:tickLblPos val="none"/>
        <c:crossAx val="32988889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dPt>
            <c:idx val="0"/>
            <c:invertIfNegative val="0"/>
            <c:bubble3D val="0"/>
            <c:spPr>
              <a:solidFill>
                <a:schemeClr val="accent1"/>
              </a:solidFill>
            </c:spPr>
            <c:extLst>
              <c:ext xmlns:c16="http://schemas.microsoft.com/office/drawing/2014/chart" uri="{C3380CC4-5D6E-409C-BE32-E72D297353CC}">
                <c16:uniqueId val="{00000001-DCAC-4277-9FD0-239F55CE25ED}"/>
              </c:ext>
            </c:extLst>
          </c:dPt>
          <c:cat>
            <c:numRef>
              <c:f>Sheet1!$A$2:$A$3</c:f>
              <c:numCache>
                <c:formatCode>General</c:formatCode>
                <c:ptCount val="2"/>
              </c:numCache>
            </c:numRef>
          </c:cat>
          <c:val>
            <c:numRef>
              <c:f>Sheet1!$B$2:$B$3</c:f>
              <c:numCache>
                <c:formatCode>General</c:formatCode>
                <c:ptCount val="2"/>
                <c:pt idx="0">
                  <c:v>3</c:v>
                </c:pt>
                <c:pt idx="1">
                  <c:v>3.5999999999999988</c:v>
                </c:pt>
              </c:numCache>
            </c:numRef>
          </c:val>
          <c:extLst>
            <c:ext xmlns:c16="http://schemas.microsoft.com/office/drawing/2014/chart" uri="{C3380CC4-5D6E-409C-BE32-E72D297353CC}">
              <c16:uniqueId val="{00000002-DCAC-4277-9FD0-239F55CE25ED}"/>
            </c:ext>
          </c:extLst>
        </c:ser>
        <c:ser>
          <c:idx val="1"/>
          <c:order val="1"/>
          <c:tx>
            <c:strRef>
              <c:f>Sheet1!$C$1</c:f>
              <c:strCache>
                <c:ptCount val="1"/>
                <c:pt idx="0">
                  <c:v>列2</c:v>
                </c:pt>
              </c:strCache>
            </c:strRef>
          </c:tx>
          <c:spPr>
            <a:pattFill prst="ltDnDiag">
              <a:fgClr>
                <a:schemeClr val="accent1"/>
              </a:fgClr>
              <a:bgClr>
                <a:schemeClr val="bg1"/>
              </a:bgClr>
            </a:pattFill>
            <a:ln>
              <a:solidFill>
                <a:schemeClr val="accent1"/>
              </a:solidFill>
            </a:ln>
          </c:spPr>
          <c:invertIfNegative val="0"/>
          <c:cat>
            <c:numRef>
              <c:f>Sheet1!$A$2:$A$3</c:f>
              <c:numCache>
                <c:formatCode>General</c:formatCode>
                <c:ptCount val="2"/>
              </c:numCache>
            </c:numRef>
          </c:cat>
          <c:val>
            <c:numRef>
              <c:f>Sheet1!$C$2:$C$3</c:f>
              <c:numCache>
                <c:formatCode>General</c:formatCode>
                <c:ptCount val="2"/>
                <c:pt idx="0">
                  <c:v>0</c:v>
                </c:pt>
                <c:pt idx="1">
                  <c:v>1.5</c:v>
                </c:pt>
              </c:numCache>
            </c:numRef>
          </c:val>
          <c:extLst>
            <c:ext xmlns:c16="http://schemas.microsoft.com/office/drawing/2014/chart" uri="{C3380CC4-5D6E-409C-BE32-E72D297353CC}">
              <c16:uniqueId val="{00000003-DCAC-4277-9FD0-239F55CE25ED}"/>
            </c:ext>
          </c:extLst>
        </c:ser>
        <c:dLbls>
          <c:showLegendKey val="0"/>
          <c:showVal val="0"/>
          <c:showCatName val="0"/>
          <c:showSerName val="0"/>
          <c:showPercent val="0"/>
          <c:showBubbleSize val="0"/>
        </c:dLbls>
        <c:gapWidth val="300"/>
        <c:overlap val="100"/>
        <c:axId val="328280320"/>
        <c:axId val="328282112"/>
      </c:barChart>
      <c:catAx>
        <c:axId val="328280320"/>
        <c:scaling>
          <c:orientation val="minMax"/>
        </c:scaling>
        <c:delete val="0"/>
        <c:axPos val="b"/>
        <c:numFmt formatCode="General" sourceLinked="1"/>
        <c:majorTickMark val="out"/>
        <c:minorTickMark val="none"/>
        <c:tickLblPos val="nextTo"/>
        <c:crossAx val="328282112"/>
        <c:crosses val="autoZero"/>
        <c:auto val="1"/>
        <c:lblAlgn val="ctr"/>
        <c:lblOffset val="100"/>
        <c:noMultiLvlLbl val="0"/>
      </c:catAx>
      <c:valAx>
        <c:axId val="328282112"/>
        <c:scaling>
          <c:orientation val="minMax"/>
          <c:max val="6"/>
          <c:min val="0"/>
        </c:scaling>
        <c:delete val="1"/>
        <c:axPos val="l"/>
        <c:numFmt formatCode="General" sourceLinked="1"/>
        <c:majorTickMark val="out"/>
        <c:minorTickMark val="none"/>
        <c:tickLblPos val="none"/>
        <c:crossAx val="328280320"/>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133064227436498"/>
          <c:y val="2.8990310288598425E-2"/>
          <c:w val="0.81249073540934114"/>
          <c:h val="0.89546279054912892"/>
        </c:manualLayout>
      </c:layout>
      <c:barChart>
        <c:barDir val="col"/>
        <c:grouping val="clustered"/>
        <c:varyColors val="0"/>
        <c:ser>
          <c:idx val="0"/>
          <c:order val="0"/>
          <c:tx>
            <c:strRef>
              <c:f>[被保険者数推移.xlsx]診療費!$X$3</c:f>
              <c:strCache>
                <c:ptCount val="1"/>
                <c:pt idx="0">
                  <c:v>単年換算伸び率
(当年度→2017年度)</c:v>
                </c:pt>
              </c:strCache>
            </c:strRef>
          </c:tx>
          <c:spPr>
            <a:solidFill>
              <a:schemeClr val="bg1"/>
            </a:solidFill>
            <a:ln w="19050">
              <a:solidFill>
                <a:schemeClr val="tx1">
                  <a:lumMod val="65000"/>
                  <a:lumOff val="35000"/>
                </a:schemeClr>
              </a:solidFill>
            </a:ln>
            <a:effectLst/>
          </c:spPr>
          <c:invertIfNegative val="0"/>
          <c:cat>
            <c:strRef>
              <c:f>[被保険者数推移.xlsx]診療費!$R$6:$R$9</c:f>
              <c:strCache>
                <c:ptCount val="4"/>
                <c:pt idx="0">
                  <c:v>H26</c:v>
                </c:pt>
                <c:pt idx="1">
                  <c:v>H27</c:v>
                </c:pt>
                <c:pt idx="2">
                  <c:v>H28</c:v>
                </c:pt>
                <c:pt idx="3">
                  <c:v>H29</c:v>
                </c:pt>
              </c:strCache>
              <c:extLst/>
            </c:strRef>
          </c:cat>
          <c:val>
            <c:numRef>
              <c:f>[被保険者数推移.xlsx]診療費!$Y$6:$Y$10</c:f>
              <c:numCache>
                <c:formatCode>0.00%</c:formatCode>
                <c:ptCount val="4"/>
                <c:pt idx="0">
                  <c:v>4.3952676606093366E-2</c:v>
                </c:pt>
                <c:pt idx="1">
                  <c:v>3.6699723912571702E-2</c:v>
                </c:pt>
                <c:pt idx="2">
                  <c:v>3.0976644432904266E-2</c:v>
                </c:pt>
                <c:pt idx="3">
                  <c:v>0</c:v>
                </c:pt>
              </c:numCache>
              <c:extLst/>
            </c:numRef>
          </c:val>
          <c:extLst>
            <c:ext xmlns:c16="http://schemas.microsoft.com/office/drawing/2014/chart" uri="{C3380CC4-5D6E-409C-BE32-E72D297353CC}">
              <c16:uniqueId val="{00000000-98CB-492F-B1D8-25C32E06714D}"/>
            </c:ext>
          </c:extLst>
        </c:ser>
        <c:ser>
          <c:idx val="1"/>
          <c:order val="1"/>
          <c:tx>
            <c:strRef>
              <c:f>[被保険者数推移.xlsx]診療費!$V$3</c:f>
              <c:strCache>
                <c:ptCount val="1"/>
                <c:pt idx="0">
                  <c:v>単年換算伸び率
(当年度→2018年度)</c:v>
                </c:pt>
              </c:strCache>
            </c:strRef>
          </c:tx>
          <c:spPr>
            <a:solidFill>
              <a:schemeClr val="tx1">
                <a:lumMod val="65000"/>
                <a:lumOff val="35000"/>
              </a:schemeClr>
            </a:solidFill>
            <a:ln w="19050">
              <a:solidFill>
                <a:schemeClr val="tx1">
                  <a:lumMod val="65000"/>
                  <a:lumOff val="35000"/>
                </a:schemeClr>
              </a:solidFill>
            </a:ln>
            <a:effectLst/>
          </c:spPr>
          <c:invertIfNegative val="0"/>
          <c:cat>
            <c:strRef>
              <c:f>[被保険者数推移.xlsx]診療費!$R$6:$R$9</c:f>
              <c:strCache>
                <c:ptCount val="4"/>
                <c:pt idx="0">
                  <c:v>H26</c:v>
                </c:pt>
                <c:pt idx="1">
                  <c:v>H27</c:v>
                </c:pt>
                <c:pt idx="2">
                  <c:v>H28</c:v>
                </c:pt>
                <c:pt idx="3">
                  <c:v>H29</c:v>
                </c:pt>
              </c:strCache>
              <c:extLst/>
            </c:strRef>
          </c:cat>
          <c:val>
            <c:numRef>
              <c:f>[被保険者数推移.xlsx]診療費!$W$6:$W$9</c:f>
              <c:numCache>
                <c:formatCode>0.00%</c:formatCode>
                <c:ptCount val="4"/>
                <c:pt idx="0">
                  <c:v>4.0415451716305784E-2</c:v>
                </c:pt>
                <c:pt idx="1">
                  <c:v>3.4419981650332776E-2</c:v>
                </c:pt>
                <c:pt idx="2">
                  <c:v>3.0425938044964074E-2</c:v>
                </c:pt>
                <c:pt idx="3">
                  <c:v>2.9875525822296467E-2</c:v>
                </c:pt>
              </c:numCache>
              <c:extLst/>
            </c:numRef>
          </c:val>
          <c:extLst>
            <c:ext xmlns:c16="http://schemas.microsoft.com/office/drawing/2014/chart" uri="{C3380CC4-5D6E-409C-BE32-E72D297353CC}">
              <c16:uniqueId val="{00000001-98CB-492F-B1D8-25C32E06714D}"/>
            </c:ext>
          </c:extLst>
        </c:ser>
        <c:dLbls>
          <c:showLegendKey val="0"/>
          <c:showVal val="0"/>
          <c:showCatName val="0"/>
          <c:showSerName val="0"/>
          <c:showPercent val="0"/>
          <c:showBubbleSize val="0"/>
        </c:dLbls>
        <c:gapWidth val="100"/>
        <c:overlap val="30"/>
        <c:axId val="285513456"/>
        <c:axId val="358426688"/>
      </c:barChart>
      <c:catAx>
        <c:axId val="285513456"/>
        <c:scaling>
          <c:orientation val="minMax"/>
        </c:scaling>
        <c:delete val="0"/>
        <c:axPos val="b"/>
        <c:numFmt formatCode="General" sourceLinked="1"/>
        <c:majorTickMark val="none"/>
        <c:minorTickMark val="none"/>
        <c:tickLblPos val="nextTo"/>
        <c:spPr>
          <a:noFill/>
          <a:ln w="25400" cap="flat" cmpd="sng" algn="ctr">
            <a:solidFill>
              <a:schemeClr val="tx1">
                <a:lumMod val="75000"/>
                <a:lumOff val="25000"/>
              </a:schemeClr>
            </a:solidFill>
            <a:round/>
          </a:ln>
          <a:effectLst/>
        </c:spPr>
        <c:txPr>
          <a:bodyPr rot="-60000000" spcFirstLastPara="1" vertOverflow="ellipsis" vert="horz" wrap="square" anchor="ctr" anchorCtr="1"/>
          <a:lstStyle/>
          <a:p>
            <a:pPr>
              <a:defRPr sz="8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crossAx val="358426688"/>
        <c:crosses val="autoZero"/>
        <c:auto val="1"/>
        <c:lblAlgn val="ctr"/>
        <c:lblOffset val="100"/>
        <c:noMultiLvlLbl val="0"/>
      </c:catAx>
      <c:valAx>
        <c:axId val="358426688"/>
        <c:scaling>
          <c:orientation val="minMax"/>
        </c:scaling>
        <c:delete val="0"/>
        <c:axPos val="l"/>
        <c:majorGridlines>
          <c:spPr>
            <a:ln w="12700" cap="flat" cmpd="sng" algn="ctr">
              <a:solidFill>
                <a:schemeClr val="bg1">
                  <a:lumMod val="65000"/>
                </a:schemeClr>
              </a:solidFill>
              <a:prstDash val="sysDash"/>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285513456"/>
        <c:crosses val="autoZero"/>
        <c:crossBetween val="between"/>
      </c:valAx>
      <c:spPr>
        <a:noFill/>
        <a:ln w="25400">
          <a:solidFill>
            <a:schemeClr val="tx1">
              <a:lumMod val="75000"/>
              <a:lumOff val="25000"/>
            </a:schemeClr>
          </a:solidFill>
        </a:ln>
        <a:effectLst/>
      </c:spPr>
    </c:plotArea>
    <c:plotVisOnly val="1"/>
    <c:dispBlanksAs val="gap"/>
    <c:showDLblsOverMax val="0"/>
  </c:chart>
  <c:spPr>
    <a:noFill/>
    <a:ln w="12700" cap="flat" cmpd="sng" algn="ctr">
      <a:noFill/>
      <a:round/>
    </a:ln>
    <a:effectLst/>
  </c:spPr>
  <c:txPr>
    <a:bodyPr/>
    <a:lstStyle/>
    <a:p>
      <a:pPr>
        <a:defRPr b="1">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Sheet1!$C$1</c:f>
              <c:strCache>
                <c:ptCount val="1"/>
                <c:pt idx="0">
                  <c:v>列2</c:v>
                </c:pt>
              </c:strCache>
            </c:strRef>
          </c:tx>
          <c:invertIfNegative val="0"/>
          <c:cat>
            <c:numRef>
              <c:f>Sheet1!$A$2:$A$3</c:f>
              <c:numCache>
                <c:formatCode>General</c:formatCode>
                <c:ptCount val="2"/>
              </c:numCache>
            </c:numRef>
          </c:cat>
          <c:val>
            <c:numRef>
              <c:f>Sheet1!$C$2:$C$3</c:f>
              <c:numCache>
                <c:formatCode>General</c:formatCode>
                <c:ptCount val="2"/>
                <c:pt idx="0">
                  <c:v>2.2000000000000002</c:v>
                </c:pt>
                <c:pt idx="1">
                  <c:v>1.8</c:v>
                </c:pt>
              </c:numCache>
            </c:numRef>
          </c:val>
          <c:extLst>
            <c:ext xmlns:c16="http://schemas.microsoft.com/office/drawing/2014/chart" uri="{C3380CC4-5D6E-409C-BE32-E72D297353CC}">
              <c16:uniqueId val="{00000000-D1BF-42D1-A65C-A527CA17A192}"/>
            </c:ext>
          </c:extLst>
        </c:ser>
        <c:ser>
          <c:idx val="2"/>
          <c:order val="1"/>
          <c:tx>
            <c:strRef>
              <c:f>Sheet1!$D$1</c:f>
              <c:strCache>
                <c:ptCount val="1"/>
                <c:pt idx="0">
                  <c:v>列3</c:v>
                </c:pt>
              </c:strCache>
            </c:strRef>
          </c:tx>
          <c:spPr>
            <a:noFill/>
            <a:ln>
              <a:solidFill>
                <a:schemeClr val="accent2"/>
              </a:solidFill>
              <a:prstDash val="dash"/>
            </a:ln>
          </c:spPr>
          <c:invertIfNegative val="0"/>
          <c:cat>
            <c:numRef>
              <c:f>Sheet1!$A$2:$A$3</c:f>
              <c:numCache>
                <c:formatCode>General</c:formatCode>
                <c:ptCount val="2"/>
              </c:numCache>
            </c:numRef>
          </c:cat>
          <c:val>
            <c:numRef>
              <c:f>Sheet1!$D$2:$D$3</c:f>
              <c:numCache>
                <c:formatCode>General</c:formatCode>
                <c:ptCount val="2"/>
                <c:pt idx="0">
                  <c:v>0</c:v>
                </c:pt>
                <c:pt idx="1">
                  <c:v>0.4</c:v>
                </c:pt>
              </c:numCache>
            </c:numRef>
          </c:val>
          <c:extLst>
            <c:ext xmlns:c16="http://schemas.microsoft.com/office/drawing/2014/chart" uri="{C3380CC4-5D6E-409C-BE32-E72D297353CC}">
              <c16:uniqueId val="{00000001-D1BF-42D1-A65C-A527CA17A192}"/>
            </c:ext>
          </c:extLst>
        </c:ser>
        <c:ser>
          <c:idx val="0"/>
          <c:order val="2"/>
          <c:tx>
            <c:strRef>
              <c:f>Sheet1!$E$1</c:f>
              <c:strCache>
                <c:ptCount val="1"/>
                <c:pt idx="0">
                  <c:v>列4</c:v>
                </c:pt>
              </c:strCache>
            </c:strRef>
          </c:tx>
          <c:spPr>
            <a:noFill/>
            <a:ln>
              <a:solidFill>
                <a:schemeClr val="accent2"/>
              </a:solidFill>
              <a:prstDash val="dash"/>
            </a:ln>
          </c:spPr>
          <c:invertIfNegative val="0"/>
          <c:val>
            <c:numRef>
              <c:f>Sheet1!$E$2:$E$3</c:f>
              <c:numCache>
                <c:formatCode>General</c:formatCode>
                <c:ptCount val="2"/>
                <c:pt idx="0">
                  <c:v>0</c:v>
                </c:pt>
                <c:pt idx="1">
                  <c:v>0.44000000000000006</c:v>
                </c:pt>
              </c:numCache>
            </c:numRef>
          </c:val>
          <c:extLst>
            <c:ext xmlns:c16="http://schemas.microsoft.com/office/drawing/2014/chart" uri="{C3380CC4-5D6E-409C-BE32-E72D297353CC}">
              <c16:uniqueId val="{00000002-D1BF-42D1-A65C-A527CA17A192}"/>
            </c:ext>
          </c:extLst>
        </c:ser>
        <c:dLbls>
          <c:showLegendKey val="0"/>
          <c:showVal val="0"/>
          <c:showCatName val="0"/>
          <c:showSerName val="0"/>
          <c:showPercent val="0"/>
          <c:showBubbleSize val="0"/>
        </c:dLbls>
        <c:gapWidth val="300"/>
        <c:overlap val="100"/>
        <c:axId val="328319744"/>
        <c:axId val="328321280"/>
      </c:barChart>
      <c:catAx>
        <c:axId val="328319744"/>
        <c:scaling>
          <c:orientation val="minMax"/>
        </c:scaling>
        <c:delete val="0"/>
        <c:axPos val="b"/>
        <c:numFmt formatCode="General" sourceLinked="1"/>
        <c:majorTickMark val="out"/>
        <c:minorTickMark val="none"/>
        <c:tickLblPos val="nextTo"/>
        <c:crossAx val="328321280"/>
        <c:crosses val="autoZero"/>
        <c:auto val="1"/>
        <c:lblAlgn val="ctr"/>
        <c:lblOffset val="100"/>
        <c:noMultiLvlLbl val="0"/>
      </c:catAx>
      <c:valAx>
        <c:axId val="328321280"/>
        <c:scaling>
          <c:orientation val="minMax"/>
          <c:max val="6"/>
          <c:min val="0"/>
        </c:scaling>
        <c:delete val="1"/>
        <c:axPos val="l"/>
        <c:numFmt formatCode="General" sourceLinked="1"/>
        <c:majorTickMark val="out"/>
        <c:minorTickMark val="none"/>
        <c:tickLblPos val="none"/>
        <c:crossAx val="328319744"/>
        <c:crosses val="autoZero"/>
        <c:crossBetween val="between"/>
      </c:valAx>
      <c:spPr>
        <a:ln cap="sq">
          <a:round/>
        </a:ln>
      </c:spPr>
    </c:plotArea>
    <c:plotVisOnly val="1"/>
    <c:dispBlanksAs val="gap"/>
    <c:showDLblsOverMax val="0"/>
  </c:chart>
  <c:txPr>
    <a:bodyPr/>
    <a:lstStyle/>
    <a:p>
      <a:pPr>
        <a:defRPr sz="1800"/>
      </a:pPr>
      <a:endParaRPr lang="ja-JP"/>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cat>
            <c:numRef>
              <c:f>Sheet1!$A$2:$A$3</c:f>
              <c:numCache>
                <c:formatCode>General</c:formatCode>
                <c:ptCount val="2"/>
              </c:numCache>
            </c:numRef>
          </c:cat>
          <c:val>
            <c:numRef>
              <c:f>Sheet1!$B$2:$B$3</c:f>
              <c:numCache>
                <c:formatCode>General</c:formatCode>
                <c:ptCount val="2"/>
                <c:pt idx="0">
                  <c:v>2</c:v>
                </c:pt>
                <c:pt idx="1">
                  <c:v>2.4</c:v>
                </c:pt>
              </c:numCache>
            </c:numRef>
          </c:val>
          <c:extLst>
            <c:ext xmlns:c16="http://schemas.microsoft.com/office/drawing/2014/chart" uri="{C3380CC4-5D6E-409C-BE32-E72D297353CC}">
              <c16:uniqueId val="{00000000-6F79-4966-B923-FE958A2F42C3}"/>
            </c:ext>
          </c:extLst>
        </c:ser>
        <c:ser>
          <c:idx val="1"/>
          <c:order val="1"/>
          <c:tx>
            <c:strRef>
              <c:f>Sheet1!$C$1</c:f>
              <c:strCache>
                <c:ptCount val="1"/>
                <c:pt idx="0">
                  <c:v>列2</c:v>
                </c:pt>
              </c:strCache>
            </c:strRef>
          </c:tx>
          <c:spPr>
            <a:pattFill prst="ltDnDiag">
              <a:fgClr>
                <a:schemeClr val="accent3"/>
              </a:fgClr>
              <a:bgClr>
                <a:schemeClr val="bg1"/>
              </a:bgClr>
            </a:pattFill>
            <a:ln>
              <a:solidFill>
                <a:schemeClr val="accent3"/>
              </a:solidFill>
            </a:ln>
          </c:spPr>
          <c:invertIfNegative val="0"/>
          <c:cat>
            <c:numRef>
              <c:f>Sheet1!$A$2:$A$3</c:f>
              <c:numCache>
                <c:formatCode>General</c:formatCode>
                <c:ptCount val="2"/>
              </c:numCache>
            </c:numRef>
          </c:cat>
          <c:val>
            <c:numRef>
              <c:f>Sheet1!$C$2:$C$3</c:f>
              <c:numCache>
                <c:formatCode>General</c:formatCode>
                <c:ptCount val="2"/>
                <c:pt idx="0">
                  <c:v>0</c:v>
                </c:pt>
                <c:pt idx="1">
                  <c:v>0.5</c:v>
                </c:pt>
              </c:numCache>
            </c:numRef>
          </c:val>
          <c:extLst>
            <c:ext xmlns:c16="http://schemas.microsoft.com/office/drawing/2014/chart" uri="{C3380CC4-5D6E-409C-BE32-E72D297353CC}">
              <c16:uniqueId val="{00000001-6F79-4966-B923-FE958A2F42C3}"/>
            </c:ext>
          </c:extLst>
        </c:ser>
        <c:dLbls>
          <c:showLegendKey val="0"/>
          <c:showVal val="0"/>
          <c:showCatName val="0"/>
          <c:showSerName val="0"/>
          <c:showPercent val="0"/>
          <c:showBubbleSize val="0"/>
        </c:dLbls>
        <c:gapWidth val="300"/>
        <c:overlap val="100"/>
        <c:axId val="328349952"/>
        <c:axId val="328396800"/>
      </c:barChart>
      <c:catAx>
        <c:axId val="328349952"/>
        <c:scaling>
          <c:orientation val="minMax"/>
        </c:scaling>
        <c:delete val="0"/>
        <c:axPos val="b"/>
        <c:numFmt formatCode="General" sourceLinked="1"/>
        <c:majorTickMark val="out"/>
        <c:minorTickMark val="none"/>
        <c:tickLblPos val="nextTo"/>
        <c:crossAx val="328396800"/>
        <c:crosses val="autoZero"/>
        <c:auto val="1"/>
        <c:lblAlgn val="ctr"/>
        <c:lblOffset val="100"/>
        <c:noMultiLvlLbl val="0"/>
      </c:catAx>
      <c:valAx>
        <c:axId val="328396800"/>
        <c:scaling>
          <c:orientation val="minMax"/>
          <c:max val="6"/>
          <c:min val="0"/>
        </c:scaling>
        <c:delete val="1"/>
        <c:axPos val="l"/>
        <c:numFmt formatCode="General" sourceLinked="1"/>
        <c:majorTickMark val="out"/>
        <c:minorTickMark val="none"/>
        <c:tickLblPos val="none"/>
        <c:crossAx val="32834995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dPt>
            <c:idx val="0"/>
            <c:invertIfNegative val="0"/>
            <c:bubble3D val="0"/>
            <c:spPr>
              <a:solidFill>
                <a:schemeClr val="accent1"/>
              </a:solidFill>
            </c:spPr>
            <c:extLst>
              <c:ext xmlns:c16="http://schemas.microsoft.com/office/drawing/2014/chart" uri="{C3380CC4-5D6E-409C-BE32-E72D297353CC}">
                <c16:uniqueId val="{00000001-2B5A-4211-AFEF-34508D962DEF}"/>
              </c:ext>
            </c:extLst>
          </c:dPt>
          <c:cat>
            <c:numRef>
              <c:f>Sheet1!$A$2:$A$3</c:f>
              <c:numCache>
                <c:formatCode>General</c:formatCode>
                <c:ptCount val="2"/>
              </c:numCache>
            </c:numRef>
          </c:cat>
          <c:val>
            <c:numRef>
              <c:f>Sheet1!$B$2:$B$3</c:f>
              <c:numCache>
                <c:formatCode>General</c:formatCode>
                <c:ptCount val="2"/>
                <c:pt idx="0">
                  <c:v>3</c:v>
                </c:pt>
                <c:pt idx="1">
                  <c:v>3.5999999999999996</c:v>
                </c:pt>
              </c:numCache>
            </c:numRef>
          </c:val>
          <c:extLst>
            <c:ext xmlns:c16="http://schemas.microsoft.com/office/drawing/2014/chart" uri="{C3380CC4-5D6E-409C-BE32-E72D297353CC}">
              <c16:uniqueId val="{00000002-2B5A-4211-AFEF-34508D962DEF}"/>
            </c:ext>
          </c:extLst>
        </c:ser>
        <c:ser>
          <c:idx val="1"/>
          <c:order val="1"/>
          <c:tx>
            <c:strRef>
              <c:f>Sheet1!$C$1</c:f>
              <c:strCache>
                <c:ptCount val="1"/>
                <c:pt idx="0">
                  <c:v>列2</c:v>
                </c:pt>
              </c:strCache>
            </c:strRef>
          </c:tx>
          <c:spPr>
            <a:pattFill prst="ltDnDiag">
              <a:fgClr>
                <a:schemeClr val="accent1"/>
              </a:fgClr>
              <a:bgClr>
                <a:schemeClr val="bg1"/>
              </a:bgClr>
            </a:pattFill>
            <a:ln>
              <a:solidFill>
                <a:schemeClr val="accent1"/>
              </a:solidFill>
            </a:ln>
          </c:spPr>
          <c:invertIfNegative val="0"/>
          <c:cat>
            <c:numRef>
              <c:f>Sheet1!$A$2:$A$3</c:f>
              <c:numCache>
                <c:formatCode>General</c:formatCode>
                <c:ptCount val="2"/>
              </c:numCache>
            </c:numRef>
          </c:cat>
          <c:val>
            <c:numRef>
              <c:f>Sheet1!$C$2:$C$3</c:f>
              <c:numCache>
                <c:formatCode>General</c:formatCode>
                <c:ptCount val="2"/>
                <c:pt idx="0">
                  <c:v>0</c:v>
                </c:pt>
                <c:pt idx="1">
                  <c:v>1.5</c:v>
                </c:pt>
              </c:numCache>
            </c:numRef>
          </c:val>
          <c:extLst>
            <c:ext xmlns:c16="http://schemas.microsoft.com/office/drawing/2014/chart" uri="{C3380CC4-5D6E-409C-BE32-E72D297353CC}">
              <c16:uniqueId val="{00000003-2B5A-4211-AFEF-34508D962DEF}"/>
            </c:ext>
          </c:extLst>
        </c:ser>
        <c:dLbls>
          <c:showLegendKey val="0"/>
          <c:showVal val="0"/>
          <c:showCatName val="0"/>
          <c:showSerName val="0"/>
          <c:showPercent val="0"/>
          <c:showBubbleSize val="0"/>
        </c:dLbls>
        <c:gapWidth val="300"/>
        <c:overlap val="100"/>
        <c:axId val="330187904"/>
        <c:axId val="330189440"/>
      </c:barChart>
      <c:catAx>
        <c:axId val="330187904"/>
        <c:scaling>
          <c:orientation val="minMax"/>
        </c:scaling>
        <c:delete val="0"/>
        <c:axPos val="b"/>
        <c:numFmt formatCode="General" sourceLinked="1"/>
        <c:majorTickMark val="out"/>
        <c:minorTickMark val="none"/>
        <c:tickLblPos val="nextTo"/>
        <c:crossAx val="330189440"/>
        <c:crosses val="autoZero"/>
        <c:auto val="1"/>
        <c:lblAlgn val="ctr"/>
        <c:lblOffset val="100"/>
        <c:noMultiLvlLbl val="0"/>
      </c:catAx>
      <c:valAx>
        <c:axId val="330189440"/>
        <c:scaling>
          <c:orientation val="minMax"/>
          <c:max val="6"/>
          <c:min val="0"/>
        </c:scaling>
        <c:delete val="1"/>
        <c:axPos val="l"/>
        <c:numFmt formatCode="General" sourceLinked="1"/>
        <c:majorTickMark val="out"/>
        <c:minorTickMark val="none"/>
        <c:tickLblPos val="none"/>
        <c:crossAx val="330187904"/>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Sheet1!$C$1</c:f>
              <c:strCache>
                <c:ptCount val="1"/>
                <c:pt idx="0">
                  <c:v>列2</c:v>
                </c:pt>
              </c:strCache>
            </c:strRef>
          </c:tx>
          <c:invertIfNegative val="0"/>
          <c:cat>
            <c:numRef>
              <c:f>Sheet1!$A$2:$A$3</c:f>
              <c:numCache>
                <c:formatCode>General</c:formatCode>
                <c:ptCount val="2"/>
              </c:numCache>
            </c:numRef>
          </c:cat>
          <c:val>
            <c:numRef>
              <c:f>Sheet1!$C$2:$C$3</c:f>
              <c:numCache>
                <c:formatCode>General</c:formatCode>
                <c:ptCount val="2"/>
                <c:pt idx="0">
                  <c:v>2.2000000000000002</c:v>
                </c:pt>
                <c:pt idx="1">
                  <c:v>1.8</c:v>
                </c:pt>
              </c:numCache>
            </c:numRef>
          </c:val>
          <c:extLst>
            <c:ext xmlns:c16="http://schemas.microsoft.com/office/drawing/2014/chart" uri="{C3380CC4-5D6E-409C-BE32-E72D297353CC}">
              <c16:uniqueId val="{00000000-F92E-4E4A-9A69-D829DA16C003}"/>
            </c:ext>
          </c:extLst>
        </c:ser>
        <c:ser>
          <c:idx val="2"/>
          <c:order val="1"/>
          <c:tx>
            <c:strRef>
              <c:f>Sheet1!$D$1</c:f>
              <c:strCache>
                <c:ptCount val="1"/>
                <c:pt idx="0">
                  <c:v>列3</c:v>
                </c:pt>
              </c:strCache>
            </c:strRef>
          </c:tx>
          <c:spPr>
            <a:noFill/>
            <a:ln>
              <a:solidFill>
                <a:schemeClr val="accent2"/>
              </a:solidFill>
              <a:prstDash val="dash"/>
            </a:ln>
          </c:spPr>
          <c:invertIfNegative val="0"/>
          <c:cat>
            <c:numRef>
              <c:f>Sheet1!$A$2:$A$3</c:f>
              <c:numCache>
                <c:formatCode>General</c:formatCode>
                <c:ptCount val="2"/>
              </c:numCache>
            </c:numRef>
          </c:cat>
          <c:val>
            <c:numRef>
              <c:f>Sheet1!$D$2:$D$3</c:f>
              <c:numCache>
                <c:formatCode>General</c:formatCode>
                <c:ptCount val="2"/>
                <c:pt idx="0">
                  <c:v>0</c:v>
                </c:pt>
                <c:pt idx="1">
                  <c:v>0.4</c:v>
                </c:pt>
              </c:numCache>
            </c:numRef>
          </c:val>
          <c:extLst>
            <c:ext xmlns:c16="http://schemas.microsoft.com/office/drawing/2014/chart" uri="{C3380CC4-5D6E-409C-BE32-E72D297353CC}">
              <c16:uniqueId val="{00000001-F92E-4E4A-9A69-D829DA16C003}"/>
            </c:ext>
          </c:extLst>
        </c:ser>
        <c:ser>
          <c:idx val="0"/>
          <c:order val="2"/>
          <c:tx>
            <c:strRef>
              <c:f>Sheet1!$E$1</c:f>
              <c:strCache>
                <c:ptCount val="1"/>
                <c:pt idx="0">
                  <c:v>列4</c:v>
                </c:pt>
              </c:strCache>
            </c:strRef>
          </c:tx>
          <c:spPr>
            <a:noFill/>
            <a:ln>
              <a:solidFill>
                <a:schemeClr val="accent2"/>
              </a:solidFill>
              <a:prstDash val="dash"/>
            </a:ln>
          </c:spPr>
          <c:invertIfNegative val="0"/>
          <c:val>
            <c:numRef>
              <c:f>Sheet1!$E$2:$E$3</c:f>
              <c:numCache>
                <c:formatCode>General</c:formatCode>
                <c:ptCount val="2"/>
                <c:pt idx="0">
                  <c:v>0</c:v>
                </c:pt>
                <c:pt idx="1">
                  <c:v>0.44000000000000006</c:v>
                </c:pt>
              </c:numCache>
            </c:numRef>
          </c:val>
          <c:extLst>
            <c:ext xmlns:c16="http://schemas.microsoft.com/office/drawing/2014/chart" uri="{C3380CC4-5D6E-409C-BE32-E72D297353CC}">
              <c16:uniqueId val="{00000002-F92E-4E4A-9A69-D829DA16C003}"/>
            </c:ext>
          </c:extLst>
        </c:ser>
        <c:dLbls>
          <c:showLegendKey val="0"/>
          <c:showVal val="0"/>
          <c:showCatName val="0"/>
          <c:showSerName val="0"/>
          <c:showPercent val="0"/>
          <c:showBubbleSize val="0"/>
        </c:dLbls>
        <c:gapWidth val="300"/>
        <c:overlap val="100"/>
        <c:axId val="330206592"/>
        <c:axId val="330220672"/>
      </c:barChart>
      <c:catAx>
        <c:axId val="330206592"/>
        <c:scaling>
          <c:orientation val="minMax"/>
        </c:scaling>
        <c:delete val="0"/>
        <c:axPos val="b"/>
        <c:numFmt formatCode="General" sourceLinked="1"/>
        <c:majorTickMark val="out"/>
        <c:minorTickMark val="none"/>
        <c:tickLblPos val="nextTo"/>
        <c:crossAx val="330220672"/>
        <c:crosses val="autoZero"/>
        <c:auto val="1"/>
        <c:lblAlgn val="ctr"/>
        <c:lblOffset val="100"/>
        <c:noMultiLvlLbl val="0"/>
      </c:catAx>
      <c:valAx>
        <c:axId val="330220672"/>
        <c:scaling>
          <c:orientation val="minMax"/>
          <c:max val="6"/>
          <c:min val="0"/>
        </c:scaling>
        <c:delete val="1"/>
        <c:axPos val="l"/>
        <c:numFmt formatCode="General" sourceLinked="1"/>
        <c:majorTickMark val="out"/>
        <c:minorTickMark val="none"/>
        <c:tickLblPos val="none"/>
        <c:crossAx val="330206592"/>
        <c:crosses val="autoZero"/>
        <c:crossBetween val="between"/>
      </c:valAx>
      <c:spPr>
        <a:ln cap="sq">
          <a:round/>
        </a:ln>
      </c:spPr>
    </c:plotArea>
    <c:plotVisOnly val="1"/>
    <c:dispBlanksAs val="gap"/>
    <c:showDLblsOverMax val="0"/>
  </c:chart>
  <c:txPr>
    <a:bodyPr/>
    <a:lstStyle/>
    <a:p>
      <a:pPr>
        <a:defRPr sz="1800"/>
      </a:pPr>
      <a:endParaRPr lang="ja-JP"/>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cat>
            <c:numRef>
              <c:f>Sheet1!$A$2:$A$3</c:f>
              <c:numCache>
                <c:formatCode>General</c:formatCode>
                <c:ptCount val="2"/>
              </c:numCache>
            </c:numRef>
          </c:cat>
          <c:val>
            <c:numRef>
              <c:f>Sheet1!$B$2:$B$3</c:f>
              <c:numCache>
                <c:formatCode>General</c:formatCode>
                <c:ptCount val="2"/>
                <c:pt idx="0">
                  <c:v>2</c:v>
                </c:pt>
                <c:pt idx="1">
                  <c:v>2.4</c:v>
                </c:pt>
              </c:numCache>
            </c:numRef>
          </c:val>
          <c:extLst>
            <c:ext xmlns:c16="http://schemas.microsoft.com/office/drawing/2014/chart" uri="{C3380CC4-5D6E-409C-BE32-E72D297353CC}">
              <c16:uniqueId val="{00000000-5934-434B-9480-985BEEA9326B}"/>
            </c:ext>
          </c:extLst>
        </c:ser>
        <c:ser>
          <c:idx val="1"/>
          <c:order val="1"/>
          <c:tx>
            <c:strRef>
              <c:f>Sheet1!$C$1</c:f>
              <c:strCache>
                <c:ptCount val="1"/>
                <c:pt idx="0">
                  <c:v>列2</c:v>
                </c:pt>
              </c:strCache>
            </c:strRef>
          </c:tx>
          <c:spPr>
            <a:pattFill prst="ltDnDiag">
              <a:fgClr>
                <a:schemeClr val="accent3"/>
              </a:fgClr>
              <a:bgClr>
                <a:schemeClr val="bg1"/>
              </a:bgClr>
            </a:pattFill>
            <a:ln>
              <a:solidFill>
                <a:schemeClr val="accent3"/>
              </a:solidFill>
            </a:ln>
          </c:spPr>
          <c:invertIfNegative val="0"/>
          <c:cat>
            <c:numRef>
              <c:f>Sheet1!$A$2:$A$3</c:f>
              <c:numCache>
                <c:formatCode>General</c:formatCode>
                <c:ptCount val="2"/>
              </c:numCache>
            </c:numRef>
          </c:cat>
          <c:val>
            <c:numRef>
              <c:f>Sheet1!$C$2:$C$3</c:f>
              <c:numCache>
                <c:formatCode>General</c:formatCode>
                <c:ptCount val="2"/>
                <c:pt idx="0">
                  <c:v>0</c:v>
                </c:pt>
                <c:pt idx="1">
                  <c:v>0.5</c:v>
                </c:pt>
              </c:numCache>
            </c:numRef>
          </c:val>
          <c:extLst>
            <c:ext xmlns:c16="http://schemas.microsoft.com/office/drawing/2014/chart" uri="{C3380CC4-5D6E-409C-BE32-E72D297353CC}">
              <c16:uniqueId val="{00000001-5934-434B-9480-985BEEA9326B}"/>
            </c:ext>
          </c:extLst>
        </c:ser>
        <c:dLbls>
          <c:showLegendKey val="0"/>
          <c:showVal val="0"/>
          <c:showCatName val="0"/>
          <c:showSerName val="0"/>
          <c:showPercent val="0"/>
          <c:showBubbleSize val="0"/>
        </c:dLbls>
        <c:gapWidth val="300"/>
        <c:overlap val="100"/>
        <c:axId val="100435072"/>
        <c:axId val="100436608"/>
      </c:barChart>
      <c:catAx>
        <c:axId val="100435072"/>
        <c:scaling>
          <c:orientation val="minMax"/>
        </c:scaling>
        <c:delete val="0"/>
        <c:axPos val="b"/>
        <c:numFmt formatCode="General" sourceLinked="1"/>
        <c:majorTickMark val="out"/>
        <c:minorTickMark val="none"/>
        <c:tickLblPos val="nextTo"/>
        <c:crossAx val="100436608"/>
        <c:crosses val="autoZero"/>
        <c:auto val="1"/>
        <c:lblAlgn val="ctr"/>
        <c:lblOffset val="100"/>
        <c:noMultiLvlLbl val="0"/>
      </c:catAx>
      <c:valAx>
        <c:axId val="100436608"/>
        <c:scaling>
          <c:orientation val="minMax"/>
          <c:max val="6"/>
          <c:min val="0"/>
        </c:scaling>
        <c:delete val="1"/>
        <c:axPos val="l"/>
        <c:numFmt formatCode="General" sourceLinked="1"/>
        <c:majorTickMark val="out"/>
        <c:minorTickMark val="none"/>
        <c:tickLblPos val="none"/>
        <c:crossAx val="10043507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Sheet1!$C$1</c:f>
              <c:strCache>
                <c:ptCount val="1"/>
                <c:pt idx="0">
                  <c:v>列2</c:v>
                </c:pt>
              </c:strCache>
            </c:strRef>
          </c:tx>
          <c:spPr>
            <a:solidFill>
              <a:schemeClr val="accent1"/>
            </a:solidFill>
          </c:spPr>
          <c:invertIfNegative val="0"/>
          <c:cat>
            <c:numRef>
              <c:f>Sheet1!$A$2:$A$3</c:f>
              <c:numCache>
                <c:formatCode>General</c:formatCode>
                <c:ptCount val="2"/>
              </c:numCache>
            </c:numRef>
          </c:cat>
          <c:val>
            <c:numRef>
              <c:f>Sheet1!$C$2:$C$3</c:f>
              <c:numCache>
                <c:formatCode>General</c:formatCode>
                <c:ptCount val="2"/>
                <c:pt idx="0">
                  <c:v>3</c:v>
                </c:pt>
                <c:pt idx="1">
                  <c:v>5.0999999999999996</c:v>
                </c:pt>
              </c:numCache>
            </c:numRef>
          </c:val>
          <c:extLst>
            <c:ext xmlns:c16="http://schemas.microsoft.com/office/drawing/2014/chart" uri="{C3380CC4-5D6E-409C-BE32-E72D297353CC}">
              <c16:uniqueId val="{00000000-E47E-4D44-9E1F-BF73A579E9F1}"/>
            </c:ext>
          </c:extLst>
        </c:ser>
        <c:ser>
          <c:idx val="2"/>
          <c:order val="1"/>
          <c:tx>
            <c:strRef>
              <c:f>Sheet1!$D$1</c:f>
              <c:strCache>
                <c:ptCount val="1"/>
                <c:pt idx="0">
                  <c:v>列3</c:v>
                </c:pt>
              </c:strCache>
            </c:strRef>
          </c:tx>
          <c:spPr>
            <a:solidFill>
              <a:schemeClr val="accent2"/>
            </a:solidFill>
            <a:ln>
              <a:noFill/>
            </a:ln>
          </c:spPr>
          <c:invertIfNegative val="0"/>
          <c:cat>
            <c:numRef>
              <c:f>Sheet1!$A$2:$A$3</c:f>
              <c:numCache>
                <c:formatCode>General</c:formatCode>
                <c:ptCount val="2"/>
              </c:numCache>
            </c:numRef>
          </c:cat>
          <c:val>
            <c:numRef>
              <c:f>Sheet1!$D$2:$D$3</c:f>
              <c:numCache>
                <c:formatCode>General</c:formatCode>
                <c:ptCount val="2"/>
                <c:pt idx="0">
                  <c:v>2.2000000000000002</c:v>
                </c:pt>
                <c:pt idx="1">
                  <c:v>1.1399999999999999</c:v>
                </c:pt>
              </c:numCache>
            </c:numRef>
          </c:val>
          <c:extLst>
            <c:ext xmlns:c16="http://schemas.microsoft.com/office/drawing/2014/chart" uri="{C3380CC4-5D6E-409C-BE32-E72D297353CC}">
              <c16:uniqueId val="{00000001-E47E-4D44-9E1F-BF73A579E9F1}"/>
            </c:ext>
          </c:extLst>
        </c:ser>
        <c:ser>
          <c:idx val="0"/>
          <c:order val="2"/>
          <c:tx>
            <c:strRef>
              <c:f>Sheet1!$E$1</c:f>
              <c:strCache>
                <c:ptCount val="1"/>
                <c:pt idx="0">
                  <c:v>列4</c:v>
                </c:pt>
              </c:strCache>
            </c:strRef>
          </c:tx>
          <c:spPr>
            <a:pattFill prst="ltDnDiag">
              <a:fgClr>
                <a:schemeClr val="accent4"/>
              </a:fgClr>
              <a:bgClr>
                <a:schemeClr val="bg1"/>
              </a:bgClr>
            </a:pattFill>
            <a:ln>
              <a:solidFill>
                <a:schemeClr val="accent4"/>
              </a:solidFill>
            </a:ln>
          </c:spPr>
          <c:invertIfNegative val="0"/>
          <c:val>
            <c:numRef>
              <c:f>Sheet1!$E$2:$E$3</c:f>
              <c:numCache>
                <c:formatCode>General</c:formatCode>
                <c:ptCount val="2"/>
                <c:pt idx="0">
                  <c:v>0</c:v>
                </c:pt>
                <c:pt idx="1">
                  <c:v>0.66</c:v>
                </c:pt>
              </c:numCache>
            </c:numRef>
          </c:val>
          <c:extLst>
            <c:ext xmlns:c16="http://schemas.microsoft.com/office/drawing/2014/chart" uri="{C3380CC4-5D6E-409C-BE32-E72D297353CC}">
              <c16:uniqueId val="{00000002-E47E-4D44-9E1F-BF73A579E9F1}"/>
            </c:ext>
          </c:extLst>
        </c:ser>
        <c:ser>
          <c:idx val="3"/>
          <c:order val="3"/>
          <c:tx>
            <c:strRef>
              <c:f>Sheet1!$F$1</c:f>
              <c:strCache>
                <c:ptCount val="1"/>
                <c:pt idx="0">
                  <c:v>列5</c:v>
                </c:pt>
              </c:strCache>
            </c:strRef>
          </c:tx>
          <c:spPr>
            <a:pattFill prst="ltDnDiag">
              <a:fgClr>
                <a:schemeClr val="accent4"/>
              </a:fgClr>
              <a:bgClr>
                <a:schemeClr val="bg1"/>
              </a:bgClr>
            </a:pattFill>
            <a:ln>
              <a:solidFill>
                <a:schemeClr val="accent4"/>
              </a:solidFill>
              <a:prstDash val="solid"/>
            </a:ln>
          </c:spPr>
          <c:invertIfNegative val="0"/>
          <c:val>
            <c:numRef>
              <c:f>Sheet1!$F$2:$F$3</c:f>
              <c:numCache>
                <c:formatCode>General</c:formatCode>
                <c:ptCount val="2"/>
                <c:pt idx="0">
                  <c:v>0</c:v>
                </c:pt>
                <c:pt idx="1">
                  <c:v>0</c:v>
                </c:pt>
              </c:numCache>
            </c:numRef>
          </c:val>
          <c:extLst>
            <c:ext xmlns:c16="http://schemas.microsoft.com/office/drawing/2014/chart" uri="{C3380CC4-5D6E-409C-BE32-E72D297353CC}">
              <c16:uniqueId val="{00000003-E47E-4D44-9E1F-BF73A579E9F1}"/>
            </c:ext>
          </c:extLst>
        </c:ser>
        <c:dLbls>
          <c:showLegendKey val="0"/>
          <c:showVal val="0"/>
          <c:showCatName val="0"/>
          <c:showSerName val="0"/>
          <c:showPercent val="0"/>
          <c:showBubbleSize val="0"/>
        </c:dLbls>
        <c:gapWidth val="300"/>
        <c:overlap val="100"/>
        <c:axId val="170406272"/>
        <c:axId val="170407808"/>
      </c:barChart>
      <c:catAx>
        <c:axId val="170406272"/>
        <c:scaling>
          <c:orientation val="minMax"/>
        </c:scaling>
        <c:delete val="0"/>
        <c:axPos val="b"/>
        <c:numFmt formatCode="General" sourceLinked="1"/>
        <c:majorTickMark val="out"/>
        <c:minorTickMark val="none"/>
        <c:tickLblPos val="nextTo"/>
        <c:crossAx val="170407808"/>
        <c:crosses val="autoZero"/>
        <c:auto val="1"/>
        <c:lblAlgn val="ctr"/>
        <c:lblOffset val="100"/>
        <c:noMultiLvlLbl val="0"/>
      </c:catAx>
      <c:valAx>
        <c:axId val="170407808"/>
        <c:scaling>
          <c:orientation val="minMax"/>
          <c:min val="0"/>
        </c:scaling>
        <c:delete val="1"/>
        <c:axPos val="l"/>
        <c:numFmt formatCode="General" sourceLinked="1"/>
        <c:majorTickMark val="out"/>
        <c:minorTickMark val="none"/>
        <c:tickLblPos val="none"/>
        <c:crossAx val="17040627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dPt>
            <c:idx val="0"/>
            <c:invertIfNegative val="0"/>
            <c:bubble3D val="0"/>
            <c:spPr>
              <a:solidFill>
                <a:schemeClr val="accent1"/>
              </a:solidFill>
            </c:spPr>
            <c:extLst>
              <c:ext xmlns:c16="http://schemas.microsoft.com/office/drawing/2014/chart" uri="{C3380CC4-5D6E-409C-BE32-E72D297353CC}">
                <c16:uniqueId val="{00000001-A8EF-4773-9F3A-BD63F9375071}"/>
              </c:ext>
            </c:extLst>
          </c:dPt>
          <c:cat>
            <c:numRef>
              <c:f>Sheet1!$A$2:$A$2</c:f>
              <c:numCache>
                <c:formatCode>General</c:formatCode>
                <c:ptCount val="1"/>
              </c:numCache>
            </c:numRef>
          </c:cat>
          <c:val>
            <c:numRef>
              <c:f>Sheet1!$B$2:$B$2</c:f>
              <c:numCache>
                <c:formatCode>General</c:formatCode>
                <c:ptCount val="1"/>
                <c:pt idx="0">
                  <c:v>4.4400000000000004</c:v>
                </c:pt>
              </c:numCache>
            </c:numRef>
          </c:val>
          <c:extLst>
            <c:ext xmlns:c16="http://schemas.microsoft.com/office/drawing/2014/chart" uri="{C3380CC4-5D6E-409C-BE32-E72D297353CC}">
              <c16:uniqueId val="{00000002-A8EF-4773-9F3A-BD63F9375071}"/>
            </c:ext>
          </c:extLst>
        </c:ser>
        <c:ser>
          <c:idx val="1"/>
          <c:order val="1"/>
          <c:tx>
            <c:strRef>
              <c:f>Sheet1!$C$1</c:f>
              <c:strCache>
                <c:ptCount val="1"/>
                <c:pt idx="0">
                  <c:v>列2</c:v>
                </c:pt>
              </c:strCache>
            </c:strRef>
          </c:tx>
          <c:spPr>
            <a:noFill/>
            <a:ln>
              <a:solidFill>
                <a:schemeClr val="accent1"/>
              </a:solidFill>
              <a:prstDash val="dash"/>
            </a:ln>
          </c:spPr>
          <c:invertIfNegative val="0"/>
          <c:cat>
            <c:numRef>
              <c:f>Sheet1!$A$2:$A$2</c:f>
              <c:numCache>
                <c:formatCode>General</c:formatCode>
                <c:ptCount val="1"/>
              </c:numCache>
            </c:numRef>
          </c:cat>
          <c:val>
            <c:numRef>
              <c:f>Sheet1!$C$2:$C$2</c:f>
              <c:numCache>
                <c:formatCode>General</c:formatCode>
                <c:ptCount val="1"/>
                <c:pt idx="0">
                  <c:v>0.66</c:v>
                </c:pt>
              </c:numCache>
            </c:numRef>
          </c:val>
          <c:extLst>
            <c:ext xmlns:c16="http://schemas.microsoft.com/office/drawing/2014/chart" uri="{C3380CC4-5D6E-409C-BE32-E72D297353CC}">
              <c16:uniqueId val="{00000003-A8EF-4773-9F3A-BD63F9375071}"/>
            </c:ext>
          </c:extLst>
        </c:ser>
        <c:dLbls>
          <c:showLegendKey val="0"/>
          <c:showVal val="0"/>
          <c:showCatName val="0"/>
          <c:showSerName val="0"/>
          <c:showPercent val="0"/>
          <c:showBubbleSize val="0"/>
        </c:dLbls>
        <c:gapWidth val="300"/>
        <c:overlap val="100"/>
        <c:axId val="170162432"/>
        <c:axId val="170164224"/>
      </c:barChart>
      <c:catAx>
        <c:axId val="170162432"/>
        <c:scaling>
          <c:orientation val="minMax"/>
        </c:scaling>
        <c:delete val="0"/>
        <c:axPos val="b"/>
        <c:numFmt formatCode="General" sourceLinked="1"/>
        <c:majorTickMark val="out"/>
        <c:minorTickMark val="none"/>
        <c:tickLblPos val="nextTo"/>
        <c:crossAx val="170164224"/>
        <c:crosses val="autoZero"/>
        <c:auto val="1"/>
        <c:lblAlgn val="ctr"/>
        <c:lblOffset val="100"/>
        <c:noMultiLvlLbl val="0"/>
      </c:catAx>
      <c:valAx>
        <c:axId val="170164224"/>
        <c:scaling>
          <c:orientation val="minMax"/>
          <c:max val="6"/>
          <c:min val="0"/>
        </c:scaling>
        <c:delete val="1"/>
        <c:axPos val="l"/>
        <c:numFmt formatCode="General" sourceLinked="1"/>
        <c:majorTickMark val="out"/>
        <c:minorTickMark val="none"/>
        <c:tickLblPos val="none"/>
        <c:crossAx val="17016243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列1</c:v>
                </c:pt>
              </c:strCache>
            </c:strRef>
          </c:tx>
          <c:spPr>
            <a:solidFill>
              <a:schemeClr val="accent3"/>
            </a:solidFill>
          </c:spPr>
          <c:invertIfNegative val="0"/>
          <c:cat>
            <c:numRef>
              <c:f>Sheet1!$A$2</c:f>
              <c:numCache>
                <c:formatCode>General</c:formatCode>
                <c:ptCount val="1"/>
              </c:numCache>
            </c:numRef>
          </c:cat>
          <c:val>
            <c:numRef>
              <c:f>Sheet1!$B$2</c:f>
              <c:numCache>
                <c:formatCode>General</c:formatCode>
                <c:ptCount val="1"/>
                <c:pt idx="0">
                  <c:v>2.4</c:v>
                </c:pt>
              </c:numCache>
            </c:numRef>
          </c:val>
          <c:extLst>
            <c:ext xmlns:c16="http://schemas.microsoft.com/office/drawing/2014/chart" uri="{C3380CC4-5D6E-409C-BE32-E72D297353CC}">
              <c16:uniqueId val="{00000000-F6CD-470D-AF96-B71E930D93D1}"/>
            </c:ext>
          </c:extLst>
        </c:ser>
        <c:ser>
          <c:idx val="1"/>
          <c:order val="1"/>
          <c:tx>
            <c:strRef>
              <c:f>Sheet1!$C$1</c:f>
              <c:strCache>
                <c:ptCount val="1"/>
                <c:pt idx="0">
                  <c:v>列2</c:v>
                </c:pt>
              </c:strCache>
            </c:strRef>
          </c:tx>
          <c:spPr>
            <a:noFill/>
            <a:ln>
              <a:solidFill>
                <a:schemeClr val="accent3"/>
              </a:solidFill>
              <a:prstDash val="dash"/>
            </a:ln>
          </c:spPr>
          <c:invertIfNegative val="0"/>
          <c:cat>
            <c:numRef>
              <c:f>Sheet1!$A$2</c:f>
              <c:numCache>
                <c:formatCode>General</c:formatCode>
                <c:ptCount val="1"/>
              </c:numCache>
            </c:numRef>
          </c:cat>
          <c:val>
            <c:numRef>
              <c:f>Sheet1!$C$2</c:f>
              <c:numCache>
                <c:formatCode>General</c:formatCode>
                <c:ptCount val="1"/>
                <c:pt idx="0">
                  <c:v>0.5</c:v>
                </c:pt>
              </c:numCache>
            </c:numRef>
          </c:val>
          <c:extLst>
            <c:ext xmlns:c16="http://schemas.microsoft.com/office/drawing/2014/chart" uri="{C3380CC4-5D6E-409C-BE32-E72D297353CC}">
              <c16:uniqueId val="{00000001-F6CD-470D-AF96-B71E930D93D1}"/>
            </c:ext>
          </c:extLst>
        </c:ser>
        <c:dLbls>
          <c:showLegendKey val="0"/>
          <c:showVal val="0"/>
          <c:showCatName val="0"/>
          <c:showSerName val="0"/>
          <c:showPercent val="0"/>
          <c:showBubbleSize val="0"/>
        </c:dLbls>
        <c:gapWidth val="300"/>
        <c:overlap val="100"/>
        <c:axId val="170189184"/>
        <c:axId val="170190720"/>
      </c:barChart>
      <c:catAx>
        <c:axId val="170189184"/>
        <c:scaling>
          <c:orientation val="minMax"/>
        </c:scaling>
        <c:delete val="0"/>
        <c:axPos val="b"/>
        <c:numFmt formatCode="General" sourceLinked="1"/>
        <c:majorTickMark val="out"/>
        <c:minorTickMark val="none"/>
        <c:tickLblPos val="nextTo"/>
        <c:crossAx val="170190720"/>
        <c:crosses val="autoZero"/>
        <c:auto val="1"/>
        <c:lblAlgn val="ctr"/>
        <c:lblOffset val="100"/>
        <c:noMultiLvlLbl val="0"/>
      </c:catAx>
      <c:valAx>
        <c:axId val="170190720"/>
        <c:scaling>
          <c:orientation val="minMax"/>
          <c:max val="6"/>
          <c:min val="0"/>
        </c:scaling>
        <c:delete val="1"/>
        <c:axPos val="l"/>
        <c:numFmt formatCode="General" sourceLinked="1"/>
        <c:majorTickMark val="out"/>
        <c:minorTickMark val="none"/>
        <c:tickLblPos val="none"/>
        <c:crossAx val="170189184"/>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barChart>
        <c:barDir val="col"/>
        <c:grouping val="stacked"/>
        <c:varyColors val="0"/>
        <c:ser>
          <c:idx val="0"/>
          <c:order val="0"/>
          <c:tx>
            <c:strRef>
              <c:f>Sheet1!$B$1</c:f>
              <c:strCache>
                <c:ptCount val="1"/>
                <c:pt idx="0">
                  <c:v>列1</c:v>
                </c:pt>
              </c:strCache>
            </c:strRef>
          </c:tx>
          <c:invertIfNegative val="0"/>
          <c:cat>
            <c:numRef>
              <c:f>Sheet1!$A$2:$A$3</c:f>
              <c:numCache>
                <c:formatCode>General</c:formatCode>
                <c:ptCount val="2"/>
              </c:numCache>
            </c:numRef>
          </c:cat>
          <c:val>
            <c:numRef>
              <c:f>Sheet1!$B$2:$B$3</c:f>
              <c:numCache>
                <c:formatCode>General</c:formatCode>
                <c:ptCount val="2"/>
                <c:pt idx="0">
                  <c:v>2</c:v>
                </c:pt>
                <c:pt idx="1">
                  <c:v>2.4</c:v>
                </c:pt>
              </c:numCache>
            </c:numRef>
          </c:val>
          <c:extLst>
            <c:ext xmlns:c16="http://schemas.microsoft.com/office/drawing/2014/chart" uri="{C3380CC4-5D6E-409C-BE32-E72D297353CC}">
              <c16:uniqueId val="{00000000-1571-4EE7-927E-DC317EFC096B}"/>
            </c:ext>
          </c:extLst>
        </c:ser>
        <c:ser>
          <c:idx val="1"/>
          <c:order val="1"/>
          <c:tx>
            <c:strRef>
              <c:f>Sheet1!$C$1</c:f>
              <c:strCache>
                <c:ptCount val="1"/>
                <c:pt idx="0">
                  <c:v>列2</c:v>
                </c:pt>
              </c:strCache>
            </c:strRef>
          </c:tx>
          <c:spPr>
            <a:pattFill prst="ltDnDiag">
              <a:fgClr>
                <a:schemeClr val="accent3"/>
              </a:fgClr>
              <a:bgClr>
                <a:schemeClr val="bg1"/>
              </a:bgClr>
            </a:pattFill>
            <a:ln>
              <a:solidFill>
                <a:schemeClr val="accent3"/>
              </a:solidFill>
            </a:ln>
          </c:spPr>
          <c:invertIfNegative val="0"/>
          <c:cat>
            <c:numRef>
              <c:f>Sheet1!$A$2:$A$3</c:f>
              <c:numCache>
                <c:formatCode>General</c:formatCode>
                <c:ptCount val="2"/>
              </c:numCache>
            </c:numRef>
          </c:cat>
          <c:val>
            <c:numRef>
              <c:f>Sheet1!$C$2:$C$3</c:f>
              <c:numCache>
                <c:formatCode>General</c:formatCode>
                <c:ptCount val="2"/>
                <c:pt idx="0">
                  <c:v>0</c:v>
                </c:pt>
                <c:pt idx="1">
                  <c:v>0.5</c:v>
                </c:pt>
              </c:numCache>
            </c:numRef>
          </c:val>
          <c:extLst>
            <c:ext xmlns:c16="http://schemas.microsoft.com/office/drawing/2014/chart" uri="{C3380CC4-5D6E-409C-BE32-E72D297353CC}">
              <c16:uniqueId val="{00000001-1571-4EE7-927E-DC317EFC096B}"/>
            </c:ext>
          </c:extLst>
        </c:ser>
        <c:dLbls>
          <c:showLegendKey val="0"/>
          <c:showVal val="0"/>
          <c:showCatName val="0"/>
          <c:showSerName val="0"/>
          <c:showPercent val="0"/>
          <c:showBubbleSize val="0"/>
        </c:dLbls>
        <c:gapWidth val="300"/>
        <c:overlap val="100"/>
        <c:axId val="170272256"/>
        <c:axId val="170273792"/>
      </c:barChart>
      <c:catAx>
        <c:axId val="170272256"/>
        <c:scaling>
          <c:orientation val="minMax"/>
        </c:scaling>
        <c:delete val="0"/>
        <c:axPos val="b"/>
        <c:numFmt formatCode="General" sourceLinked="1"/>
        <c:majorTickMark val="out"/>
        <c:minorTickMark val="none"/>
        <c:tickLblPos val="nextTo"/>
        <c:crossAx val="170273792"/>
        <c:crosses val="autoZero"/>
        <c:auto val="1"/>
        <c:lblAlgn val="ctr"/>
        <c:lblOffset val="100"/>
        <c:noMultiLvlLbl val="0"/>
      </c:catAx>
      <c:valAx>
        <c:axId val="170273792"/>
        <c:scaling>
          <c:orientation val="minMax"/>
          <c:max val="6"/>
          <c:min val="0"/>
        </c:scaling>
        <c:delete val="1"/>
        <c:axPos val="l"/>
        <c:numFmt formatCode="General" sourceLinked="1"/>
        <c:majorTickMark val="out"/>
        <c:minorTickMark val="none"/>
        <c:tickLblPos val="none"/>
        <c:crossAx val="17027225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1"/>
          <c:h val="0.9784128558239793"/>
        </c:manualLayout>
      </c:layout>
      <c:lineChart>
        <c:grouping val="standard"/>
        <c:varyColors val="0"/>
        <c:ser>
          <c:idx val="0"/>
          <c:order val="0"/>
          <c:tx>
            <c:strRef>
              <c:f>Sheet2!$A$2</c:f>
              <c:strCache>
                <c:ptCount val="1"/>
                <c:pt idx="0">
                  <c:v>自然増</c:v>
                </c:pt>
              </c:strCache>
            </c:strRef>
          </c:tx>
          <c:spPr>
            <a:ln w="76200">
              <a:solidFill>
                <a:srgbClr val="D99694"/>
              </a:solidFill>
            </a:ln>
          </c:spPr>
          <c:marker>
            <c:symbol val="none"/>
          </c:marker>
          <c:val>
            <c:numRef>
              <c:f>Sheet2!$B$2:$K$2</c:f>
              <c:numCache>
                <c:formatCode>General</c:formatCode>
                <c:ptCount val="10"/>
                <c:pt idx="0">
                  <c:v>97500</c:v>
                </c:pt>
                <c:pt idx="1">
                  <c:v>100000</c:v>
                </c:pt>
                <c:pt idx="2">
                  <c:v>102500</c:v>
                </c:pt>
                <c:pt idx="3">
                  <c:v>105000</c:v>
                </c:pt>
                <c:pt idx="4">
                  <c:v>107500</c:v>
                </c:pt>
                <c:pt idx="5">
                  <c:v>110000</c:v>
                </c:pt>
                <c:pt idx="6">
                  <c:v>112500</c:v>
                </c:pt>
                <c:pt idx="7">
                  <c:v>115000</c:v>
                </c:pt>
                <c:pt idx="8">
                  <c:v>117500</c:v>
                </c:pt>
                <c:pt idx="9">
                  <c:v>120000</c:v>
                </c:pt>
              </c:numCache>
            </c:numRef>
          </c:val>
          <c:smooth val="0"/>
          <c:extLst>
            <c:ext xmlns:c16="http://schemas.microsoft.com/office/drawing/2014/chart" uri="{C3380CC4-5D6E-409C-BE32-E72D297353CC}">
              <c16:uniqueId val="{00000000-0B6D-49EF-A884-CA0450CA1C4A}"/>
            </c:ext>
          </c:extLst>
        </c:ser>
        <c:ser>
          <c:idx val="1"/>
          <c:order val="1"/>
          <c:tx>
            <c:strRef>
              <c:f>Sheet2!$A$3</c:f>
              <c:strCache>
                <c:ptCount val="1"/>
                <c:pt idx="0">
                  <c:v>とるべき保険料</c:v>
                </c:pt>
              </c:strCache>
            </c:strRef>
          </c:tx>
          <c:spPr>
            <a:ln w="38100">
              <a:solidFill>
                <a:srgbClr val="00B050"/>
              </a:solidFill>
            </a:ln>
          </c:spPr>
          <c:marker>
            <c:symbol val="triangle"/>
            <c:size val="9"/>
            <c:spPr>
              <a:solidFill>
                <a:srgbClr val="00B050"/>
              </a:solidFill>
              <a:ln w="38100">
                <a:solidFill>
                  <a:srgbClr val="00B050"/>
                </a:solidFill>
              </a:ln>
            </c:spPr>
          </c:marker>
          <c:val>
            <c:numRef>
              <c:f>Sheet2!$B$3:$K$3</c:f>
              <c:numCache>
                <c:formatCode>General</c:formatCode>
                <c:ptCount val="10"/>
                <c:pt idx="0">
                  <c:v>97500</c:v>
                </c:pt>
                <c:pt idx="1">
                  <c:v>100000</c:v>
                </c:pt>
                <c:pt idx="2">
                  <c:v>113500</c:v>
                </c:pt>
                <c:pt idx="3">
                  <c:v>116000</c:v>
                </c:pt>
                <c:pt idx="4">
                  <c:v>118500</c:v>
                </c:pt>
                <c:pt idx="5">
                  <c:v>121000</c:v>
                </c:pt>
                <c:pt idx="6">
                  <c:v>123500</c:v>
                </c:pt>
                <c:pt idx="7">
                  <c:v>126000</c:v>
                </c:pt>
                <c:pt idx="8">
                  <c:v>128500</c:v>
                </c:pt>
                <c:pt idx="9">
                  <c:v>131000</c:v>
                </c:pt>
              </c:numCache>
            </c:numRef>
          </c:val>
          <c:smooth val="0"/>
          <c:extLst>
            <c:ext xmlns:c16="http://schemas.microsoft.com/office/drawing/2014/chart" uri="{C3380CC4-5D6E-409C-BE32-E72D297353CC}">
              <c16:uniqueId val="{00000001-0B6D-49EF-A884-CA0450CA1C4A}"/>
            </c:ext>
          </c:extLst>
        </c:ser>
        <c:ser>
          <c:idx val="2"/>
          <c:order val="2"/>
          <c:tx>
            <c:strRef>
              <c:f>Sheet2!$A$4</c:f>
              <c:strCache>
                <c:ptCount val="1"/>
                <c:pt idx="0">
                  <c:v>実際の保険料</c:v>
                </c:pt>
              </c:strCache>
            </c:strRef>
          </c:tx>
          <c:spPr>
            <a:ln w="38100">
              <a:solidFill>
                <a:schemeClr val="accent1"/>
              </a:solidFill>
            </a:ln>
          </c:spPr>
          <c:marker>
            <c:symbol val="circle"/>
            <c:size val="8"/>
            <c:spPr>
              <a:solidFill>
                <a:schemeClr val="accent1"/>
              </a:solidFill>
              <a:ln w="38100">
                <a:solidFill>
                  <a:schemeClr val="accent1"/>
                </a:solidFill>
              </a:ln>
            </c:spPr>
          </c:marker>
          <c:dPt>
            <c:idx val="4"/>
            <c:marker>
              <c:symbol val="circle"/>
              <c:size val="10"/>
            </c:marker>
            <c:bubble3D val="0"/>
            <c:extLst>
              <c:ext xmlns:c16="http://schemas.microsoft.com/office/drawing/2014/chart" uri="{C3380CC4-5D6E-409C-BE32-E72D297353CC}">
                <c16:uniqueId val="{00000002-0B6D-49EF-A884-CA0450CA1C4A}"/>
              </c:ext>
            </c:extLst>
          </c:dPt>
          <c:val>
            <c:numRef>
              <c:f>Sheet2!$B$4:$K$4</c:f>
              <c:numCache>
                <c:formatCode>General</c:formatCode>
                <c:ptCount val="10"/>
                <c:pt idx="0">
                  <c:v>97500</c:v>
                </c:pt>
                <c:pt idx="1">
                  <c:v>100000</c:v>
                </c:pt>
                <c:pt idx="2">
                  <c:v>97500</c:v>
                </c:pt>
                <c:pt idx="3">
                  <c:v>120000</c:v>
                </c:pt>
                <c:pt idx="4">
                  <c:v>114000</c:v>
                </c:pt>
                <c:pt idx="5">
                  <c:v>105000</c:v>
                </c:pt>
                <c:pt idx="6">
                  <c:v>128000</c:v>
                </c:pt>
                <c:pt idx="7">
                  <c:v>123000</c:v>
                </c:pt>
                <c:pt idx="8">
                  <c:v>132000</c:v>
                </c:pt>
                <c:pt idx="9">
                  <c:v>129000</c:v>
                </c:pt>
              </c:numCache>
            </c:numRef>
          </c:val>
          <c:smooth val="0"/>
          <c:extLst>
            <c:ext xmlns:c16="http://schemas.microsoft.com/office/drawing/2014/chart" uri="{C3380CC4-5D6E-409C-BE32-E72D297353CC}">
              <c16:uniqueId val="{00000003-0B6D-49EF-A884-CA0450CA1C4A}"/>
            </c:ext>
          </c:extLst>
        </c:ser>
        <c:dLbls>
          <c:showLegendKey val="0"/>
          <c:showVal val="0"/>
          <c:showCatName val="0"/>
          <c:showSerName val="0"/>
          <c:showPercent val="0"/>
          <c:showBubbleSize val="0"/>
        </c:dLbls>
        <c:smooth val="0"/>
        <c:axId val="169720448"/>
        <c:axId val="169726720"/>
      </c:lineChart>
      <c:catAx>
        <c:axId val="169720448"/>
        <c:scaling>
          <c:orientation val="minMax"/>
        </c:scaling>
        <c:delete val="1"/>
        <c:axPos val="b"/>
        <c:majorTickMark val="none"/>
        <c:minorTickMark val="none"/>
        <c:tickLblPos val="nextTo"/>
        <c:crossAx val="169726720"/>
        <c:crosses val="autoZero"/>
        <c:auto val="1"/>
        <c:lblAlgn val="ctr"/>
        <c:lblOffset val="100"/>
        <c:noMultiLvlLbl val="0"/>
      </c:catAx>
      <c:valAx>
        <c:axId val="169726720"/>
        <c:scaling>
          <c:orientation val="minMax"/>
          <c:min val="97500"/>
        </c:scaling>
        <c:delete val="1"/>
        <c:axPos val="l"/>
        <c:numFmt formatCode="General" sourceLinked="1"/>
        <c:majorTickMark val="none"/>
        <c:minorTickMark val="none"/>
        <c:tickLblPos val="nextTo"/>
        <c:crossAx val="169720448"/>
        <c:crosses val="autoZero"/>
        <c:crossBetween val="between"/>
      </c:valAx>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32505552190594"/>
          <c:y val="1.9012046431095456E-2"/>
          <c:w val="0.80736523319200482"/>
          <c:h val="0.90686432242450943"/>
        </c:manualLayout>
      </c:layout>
      <c:barChart>
        <c:barDir val="col"/>
        <c:grouping val="clustered"/>
        <c:varyColors val="0"/>
        <c:ser>
          <c:idx val="0"/>
          <c:order val="0"/>
          <c:tx>
            <c:strRef>
              <c:f>[被保険者数推移.xlsx]診療費!$X$3</c:f>
              <c:strCache>
                <c:ptCount val="1"/>
                <c:pt idx="0">
                  <c:v>単年換算伸び率
(当年度→2017年度)</c:v>
                </c:pt>
              </c:strCache>
            </c:strRef>
          </c:tx>
          <c:spPr>
            <a:solidFill>
              <a:schemeClr val="bg1"/>
            </a:solidFill>
            <a:ln w="19050">
              <a:solidFill>
                <a:schemeClr val="tx1">
                  <a:lumMod val="65000"/>
                  <a:lumOff val="35000"/>
                </a:schemeClr>
              </a:solidFill>
            </a:ln>
            <a:effectLst/>
          </c:spPr>
          <c:invertIfNegative val="0"/>
          <c:cat>
            <c:strRef>
              <c:f>[被保険者数推移.xlsx]診療費!$R$6:$R$9</c:f>
              <c:strCache>
                <c:ptCount val="4"/>
                <c:pt idx="0">
                  <c:v>H26</c:v>
                </c:pt>
                <c:pt idx="1">
                  <c:v>H27</c:v>
                </c:pt>
                <c:pt idx="2">
                  <c:v>H28</c:v>
                </c:pt>
                <c:pt idx="3">
                  <c:v>H29</c:v>
                </c:pt>
              </c:strCache>
            </c:strRef>
          </c:cat>
          <c:val>
            <c:numRef>
              <c:f>[被保険者数推移.xlsx]診療費!$AH$6:$AH$9</c:f>
              <c:numCache>
                <c:formatCode>0.00%</c:formatCode>
                <c:ptCount val="4"/>
                <c:pt idx="0">
                  <c:v>8.6575726224775718E-3</c:v>
                </c:pt>
                <c:pt idx="1">
                  <c:v>-3.3348628513311107E-3</c:v>
                </c:pt>
                <c:pt idx="2">
                  <c:v>-8.014505210027667E-3</c:v>
                </c:pt>
                <c:pt idx="3">
                  <c:v>0</c:v>
                </c:pt>
              </c:numCache>
            </c:numRef>
          </c:val>
          <c:extLst>
            <c:ext xmlns:c16="http://schemas.microsoft.com/office/drawing/2014/chart" uri="{C3380CC4-5D6E-409C-BE32-E72D297353CC}">
              <c16:uniqueId val="{00000000-AAE3-451D-89C0-AB79682E617A}"/>
            </c:ext>
          </c:extLst>
        </c:ser>
        <c:ser>
          <c:idx val="1"/>
          <c:order val="1"/>
          <c:tx>
            <c:strRef>
              <c:f>[被保険者数推移.xlsx]診療費!$V$3</c:f>
              <c:strCache>
                <c:ptCount val="1"/>
                <c:pt idx="0">
                  <c:v>単年換算伸び率
(当年度→2018年度)</c:v>
                </c:pt>
              </c:strCache>
            </c:strRef>
          </c:tx>
          <c:spPr>
            <a:solidFill>
              <a:schemeClr val="tx1">
                <a:lumMod val="65000"/>
                <a:lumOff val="35000"/>
              </a:schemeClr>
            </a:solidFill>
            <a:ln w="19050">
              <a:solidFill>
                <a:schemeClr val="tx1">
                  <a:lumMod val="65000"/>
                  <a:lumOff val="35000"/>
                </a:schemeClr>
              </a:solidFill>
            </a:ln>
            <a:effectLst/>
          </c:spPr>
          <c:invertIfNegative val="0"/>
          <c:cat>
            <c:strRef>
              <c:f>[被保険者数推移.xlsx]診療費!$R$6:$R$9</c:f>
              <c:strCache>
                <c:ptCount val="4"/>
                <c:pt idx="0">
                  <c:v>H26</c:v>
                </c:pt>
                <c:pt idx="1">
                  <c:v>H27</c:v>
                </c:pt>
                <c:pt idx="2">
                  <c:v>H28</c:v>
                </c:pt>
                <c:pt idx="3">
                  <c:v>H29</c:v>
                </c:pt>
              </c:strCache>
            </c:strRef>
          </c:cat>
          <c:val>
            <c:numRef>
              <c:f>[被保険者数推移.xlsx]診療費!$AF$6:$AF$9</c:f>
              <c:numCache>
                <c:formatCode>0.00%</c:formatCode>
                <c:ptCount val="4"/>
                <c:pt idx="0">
                  <c:v>6.4513138341302234E-3</c:v>
                </c:pt>
                <c:pt idx="1">
                  <c:v>-2.2705621453432689E-3</c:v>
                </c:pt>
                <c:pt idx="2">
                  <c:v>-4.0843131780990971E-3</c:v>
                </c:pt>
                <c:pt idx="3">
                  <c:v>-1.3854994125994669E-4</c:v>
                </c:pt>
              </c:numCache>
            </c:numRef>
          </c:val>
          <c:extLst>
            <c:ext xmlns:c16="http://schemas.microsoft.com/office/drawing/2014/chart" uri="{C3380CC4-5D6E-409C-BE32-E72D297353CC}">
              <c16:uniqueId val="{00000001-AAE3-451D-89C0-AB79682E617A}"/>
            </c:ext>
          </c:extLst>
        </c:ser>
        <c:dLbls>
          <c:showLegendKey val="0"/>
          <c:showVal val="0"/>
          <c:showCatName val="0"/>
          <c:showSerName val="0"/>
          <c:showPercent val="0"/>
          <c:showBubbleSize val="0"/>
        </c:dLbls>
        <c:gapWidth val="90"/>
        <c:overlap val="40"/>
        <c:axId val="285513456"/>
        <c:axId val="358426688"/>
      </c:barChart>
      <c:catAx>
        <c:axId val="285513456"/>
        <c:scaling>
          <c:orientation val="minMax"/>
        </c:scaling>
        <c:delete val="0"/>
        <c:axPos val="b"/>
        <c:numFmt formatCode="General" sourceLinked="1"/>
        <c:majorTickMark val="none"/>
        <c:minorTickMark val="none"/>
        <c:tickLblPos val="nextTo"/>
        <c:spPr>
          <a:solidFill>
            <a:schemeClr val="bg1"/>
          </a:solidFill>
          <a:ln w="25400" cap="flat" cmpd="sng" algn="ctr">
            <a:solidFill>
              <a:schemeClr val="tx1">
                <a:lumMod val="75000"/>
                <a:lumOff val="25000"/>
              </a:schemeClr>
            </a:solidFill>
            <a:round/>
          </a:ln>
          <a:effectLst/>
        </c:spPr>
        <c:txPr>
          <a:bodyPr rot="-60000000" spcFirstLastPara="1" vertOverflow="ellipsis" vert="horz" wrap="square" anchor="ctr" anchorCtr="1"/>
          <a:lstStyle/>
          <a:p>
            <a:pPr>
              <a:defRPr sz="8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crossAx val="358426688"/>
        <c:crosses val="autoZero"/>
        <c:auto val="1"/>
        <c:lblAlgn val="ctr"/>
        <c:lblOffset val="100"/>
        <c:noMultiLvlLbl val="0"/>
      </c:catAx>
      <c:valAx>
        <c:axId val="358426688"/>
        <c:scaling>
          <c:orientation val="minMax"/>
        </c:scaling>
        <c:delete val="0"/>
        <c:axPos val="l"/>
        <c:majorGridlines>
          <c:spPr>
            <a:ln w="12700" cap="flat" cmpd="sng" algn="ctr">
              <a:solidFill>
                <a:schemeClr val="bg1">
                  <a:lumMod val="65000"/>
                </a:schemeClr>
              </a:solidFill>
              <a:prstDash val="sysDash"/>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285513456"/>
        <c:crosses val="autoZero"/>
        <c:crossBetween val="between"/>
      </c:valAx>
      <c:spPr>
        <a:noFill/>
        <a:ln w="25400">
          <a:solidFill>
            <a:schemeClr val="tx1">
              <a:lumMod val="75000"/>
              <a:lumOff val="25000"/>
            </a:schemeClr>
          </a:solidFill>
        </a:ln>
        <a:effectLst/>
      </c:spPr>
    </c:plotArea>
    <c:plotVisOnly val="1"/>
    <c:dispBlanksAs val="gap"/>
    <c:showDLblsOverMax val="0"/>
  </c:chart>
  <c:spPr>
    <a:noFill/>
    <a:ln w="12700" cap="flat" cmpd="sng" algn="ctr">
      <a:noFill/>
      <a:round/>
    </a:ln>
    <a:effectLst/>
  </c:spPr>
  <c:txPr>
    <a:bodyPr/>
    <a:lstStyle/>
    <a:p>
      <a:pPr>
        <a:defRPr b="1">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195560127863908E-2"/>
          <c:y val="3.7194360992795737E-2"/>
          <c:w val="0.90980443987213611"/>
          <c:h val="0.9139735745040638"/>
        </c:manualLayout>
      </c:layout>
      <c:barChart>
        <c:barDir val="col"/>
        <c:grouping val="stacked"/>
        <c:varyColors val="0"/>
        <c:ser>
          <c:idx val="0"/>
          <c:order val="0"/>
          <c:invertIfNegative val="0"/>
          <c:cat>
            <c:strRef>
              <c:f>Sheet1!$B$2:$M$2</c:f>
              <c:strCache>
                <c:ptCount val="12"/>
                <c:pt idx="0">
                  <c:v>A市</c:v>
                </c:pt>
                <c:pt idx="1">
                  <c:v>B町</c:v>
                </c:pt>
                <c:pt idx="2">
                  <c:v>C村</c:v>
                </c:pt>
                <c:pt idx="3">
                  <c:v>D市</c:v>
                </c:pt>
                <c:pt idx="4">
                  <c:v>E町</c:v>
                </c:pt>
                <c:pt idx="5">
                  <c:v>F村</c:v>
                </c:pt>
                <c:pt idx="6">
                  <c:v>G市</c:v>
                </c:pt>
                <c:pt idx="7">
                  <c:v>H町</c:v>
                </c:pt>
                <c:pt idx="8">
                  <c:v>I村</c:v>
                </c:pt>
                <c:pt idx="9">
                  <c:v>J市</c:v>
                </c:pt>
                <c:pt idx="10">
                  <c:v>K村</c:v>
                </c:pt>
                <c:pt idx="11">
                  <c:v>L市</c:v>
                </c:pt>
              </c:strCache>
            </c:strRef>
          </c:cat>
          <c:val>
            <c:numRef>
              <c:f>Sheet1!$B$3:$M$3</c:f>
              <c:numCache>
                <c:formatCode>General</c:formatCode>
                <c:ptCount val="12"/>
                <c:pt idx="0">
                  <c:v>-30000</c:v>
                </c:pt>
                <c:pt idx="1">
                  <c:v>-25000</c:v>
                </c:pt>
                <c:pt idx="2">
                  <c:v>-20000</c:v>
                </c:pt>
                <c:pt idx="3">
                  <c:v>-15000</c:v>
                </c:pt>
                <c:pt idx="4">
                  <c:v>-10000</c:v>
                </c:pt>
                <c:pt idx="5">
                  <c:v>-5000</c:v>
                </c:pt>
                <c:pt idx="6">
                  <c:v>5000</c:v>
                </c:pt>
                <c:pt idx="7">
                  <c:v>10000</c:v>
                </c:pt>
                <c:pt idx="8">
                  <c:v>15000</c:v>
                </c:pt>
                <c:pt idx="9">
                  <c:v>20000</c:v>
                </c:pt>
                <c:pt idx="10">
                  <c:v>25000</c:v>
                </c:pt>
                <c:pt idx="11">
                  <c:v>30000</c:v>
                </c:pt>
              </c:numCache>
            </c:numRef>
          </c:val>
          <c:extLst>
            <c:ext xmlns:c16="http://schemas.microsoft.com/office/drawing/2014/chart" uri="{C3380CC4-5D6E-409C-BE32-E72D297353CC}">
              <c16:uniqueId val="{00000000-182D-472C-932C-7FCE728B826B}"/>
            </c:ext>
          </c:extLst>
        </c:ser>
        <c:dLbls>
          <c:showLegendKey val="0"/>
          <c:showVal val="0"/>
          <c:showCatName val="0"/>
          <c:showSerName val="0"/>
          <c:showPercent val="0"/>
          <c:showBubbleSize val="0"/>
        </c:dLbls>
        <c:gapWidth val="55"/>
        <c:overlap val="100"/>
        <c:axId val="163102720"/>
        <c:axId val="163104256"/>
      </c:barChart>
      <c:catAx>
        <c:axId val="163102720"/>
        <c:scaling>
          <c:orientation val="minMax"/>
        </c:scaling>
        <c:delete val="0"/>
        <c:axPos val="b"/>
        <c:numFmt formatCode="General" sourceLinked="0"/>
        <c:majorTickMark val="none"/>
        <c:minorTickMark val="none"/>
        <c:tickLblPos val="none"/>
        <c:crossAx val="163104256"/>
        <c:crosses val="autoZero"/>
        <c:auto val="1"/>
        <c:lblAlgn val="ctr"/>
        <c:lblOffset val="100"/>
        <c:noMultiLvlLbl val="0"/>
      </c:catAx>
      <c:valAx>
        <c:axId val="163104256"/>
        <c:scaling>
          <c:orientation val="minMax"/>
          <c:max val="35000"/>
          <c:min val="-35000"/>
        </c:scaling>
        <c:delete val="0"/>
        <c:axPos val="l"/>
        <c:majorGridlines/>
        <c:numFmt formatCode="General" sourceLinked="1"/>
        <c:majorTickMark val="none"/>
        <c:minorTickMark val="none"/>
        <c:tickLblPos val="nextTo"/>
        <c:crossAx val="163102720"/>
        <c:crosses val="autoZero"/>
        <c:crossBetween val="between"/>
      </c:valAx>
    </c:plotArea>
    <c:plotVisOnly val="1"/>
    <c:dispBlanksAs val="gap"/>
    <c:showDLblsOverMax val="0"/>
  </c:chart>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latin typeface="游ゴシック" panose="020B0400000000000000" pitchFamily="50" charset="-128"/>
                <a:ea typeface="游ゴシック" panose="020B0400000000000000" pitchFamily="50" charset="-128"/>
              </a:defRPr>
            </a:pPr>
            <a:r>
              <a:rPr lang="en-US" altLang="ja-JP" sz="1600" dirty="0" smtClean="0">
                <a:latin typeface="游ゴシック" panose="020B0400000000000000" pitchFamily="50" charset="-128"/>
                <a:ea typeface="游ゴシック" panose="020B0400000000000000" pitchFamily="50" charset="-128"/>
              </a:rPr>
              <a:t>【R</a:t>
            </a:r>
            <a:r>
              <a:rPr lang="ja-JP" altLang="en-US" sz="1600" dirty="0" smtClean="0">
                <a:latin typeface="游ゴシック" panose="020B0400000000000000" pitchFamily="50" charset="-128"/>
                <a:ea typeface="游ゴシック" panose="020B0400000000000000" pitchFamily="50" charset="-128"/>
              </a:rPr>
              <a:t>２設定状況</a:t>
            </a:r>
            <a:r>
              <a:rPr lang="en-US" altLang="ja-JP" sz="1600" dirty="0" smtClean="0">
                <a:latin typeface="游ゴシック" panose="020B0400000000000000" pitchFamily="50" charset="-128"/>
                <a:ea typeface="游ゴシック" panose="020B0400000000000000" pitchFamily="50" charset="-128"/>
              </a:rPr>
              <a:t>】</a:t>
            </a:r>
            <a:endParaRPr lang="ja-JP" altLang="en-US" sz="1600" dirty="0">
              <a:latin typeface="游ゴシック" panose="020B0400000000000000" pitchFamily="50" charset="-128"/>
              <a:ea typeface="游ゴシック" panose="020B0400000000000000" pitchFamily="50" charset="-128"/>
            </a:endParaRPr>
          </a:p>
        </c:rich>
      </c:tx>
      <c:layout>
        <c:manualLayout>
          <c:xMode val="edge"/>
          <c:yMode val="edge"/>
          <c:x val="0.34969819297682969"/>
          <c:y val="1.4414472365375876E-2"/>
        </c:manualLayout>
      </c:layout>
      <c:overlay val="0"/>
    </c:title>
    <c:autoTitleDeleted val="0"/>
    <c:plotArea>
      <c:layout/>
      <c:pieChart>
        <c:varyColors val="1"/>
        <c:ser>
          <c:idx val="0"/>
          <c:order val="0"/>
          <c:tx>
            <c:strRef>
              <c:f>Sheet1!$B$1</c:f>
              <c:strCache>
                <c:ptCount val="1"/>
                <c:pt idx="0">
                  <c:v>αの設定状況</c:v>
                </c:pt>
              </c:strCache>
            </c:strRef>
          </c:tx>
          <c:spPr>
            <a:ln w="19050">
              <a:solidFill>
                <a:schemeClr val="bg1"/>
              </a:solidFill>
            </a:ln>
          </c:spPr>
          <c:explosion val="1"/>
          <c:dPt>
            <c:idx val="0"/>
            <c:bubble3D val="0"/>
            <c:spPr>
              <a:solidFill>
                <a:srgbClr val="007BC6"/>
              </a:solidFill>
              <a:ln w="19050">
                <a:solidFill>
                  <a:schemeClr val="bg1"/>
                </a:solidFill>
              </a:ln>
            </c:spPr>
            <c:extLst>
              <c:ext xmlns:c16="http://schemas.microsoft.com/office/drawing/2014/chart" uri="{C3380CC4-5D6E-409C-BE32-E72D297353CC}">
                <c16:uniqueId val="{00000000-5495-45AA-AA16-7D3915F50F52}"/>
              </c:ext>
            </c:extLst>
          </c:dPt>
          <c:dPt>
            <c:idx val="1"/>
            <c:bubble3D val="0"/>
            <c:spPr>
              <a:solidFill>
                <a:srgbClr val="00B5E7"/>
              </a:solidFill>
              <a:ln w="19050">
                <a:solidFill>
                  <a:schemeClr val="bg1"/>
                </a:solidFill>
              </a:ln>
            </c:spPr>
            <c:extLst>
              <c:ext xmlns:c16="http://schemas.microsoft.com/office/drawing/2014/chart" uri="{C3380CC4-5D6E-409C-BE32-E72D297353CC}">
                <c16:uniqueId val="{00000002-0D59-4417-B0CA-216AE8A7F4B0}"/>
              </c:ext>
            </c:extLst>
          </c:dPt>
          <c:dPt>
            <c:idx val="2"/>
            <c:bubble3D val="0"/>
            <c:spPr>
              <a:solidFill>
                <a:srgbClr val="00B58C"/>
              </a:solidFill>
              <a:ln w="19050">
                <a:solidFill>
                  <a:schemeClr val="bg1"/>
                </a:solidFill>
              </a:ln>
            </c:spPr>
            <c:extLst>
              <c:ext xmlns:c16="http://schemas.microsoft.com/office/drawing/2014/chart" uri="{C3380CC4-5D6E-409C-BE32-E72D297353CC}">
                <c16:uniqueId val="{00000001-0D59-4417-B0CA-216AE8A7F4B0}"/>
              </c:ext>
            </c:extLst>
          </c:dPt>
          <c:dPt>
            <c:idx val="3"/>
            <c:bubble3D val="0"/>
            <c:spPr>
              <a:solidFill>
                <a:srgbClr val="F96F40"/>
              </a:solidFill>
              <a:ln w="19050">
                <a:solidFill>
                  <a:schemeClr val="bg1"/>
                </a:solidFill>
              </a:ln>
            </c:spPr>
            <c:extLst>
              <c:ext xmlns:c16="http://schemas.microsoft.com/office/drawing/2014/chart" uri="{C3380CC4-5D6E-409C-BE32-E72D297353CC}">
                <c16:uniqueId val="{00000000-0D59-4417-B0CA-216AE8A7F4B0}"/>
              </c:ext>
            </c:extLst>
          </c:dPt>
          <c:dPt>
            <c:idx val="4"/>
            <c:bubble3D val="0"/>
            <c:spPr>
              <a:solidFill>
                <a:srgbClr val="CE2129"/>
              </a:solidFill>
              <a:ln w="19050">
                <a:solidFill>
                  <a:schemeClr val="bg1"/>
                </a:solidFill>
              </a:ln>
            </c:spPr>
            <c:extLst>
              <c:ext xmlns:c16="http://schemas.microsoft.com/office/drawing/2014/chart" uri="{C3380CC4-5D6E-409C-BE32-E72D297353CC}">
                <c16:uniqueId val="{00000000-3202-438C-8F35-0137EEF3AAD1}"/>
              </c:ext>
            </c:extLst>
          </c:dPt>
          <c:dLbls>
            <c:dLbl>
              <c:idx val="0"/>
              <c:layout>
                <c:manualLayout>
                  <c:x val="-0.11473533021843826"/>
                  <c:y val="-0.25113992315005668"/>
                </c:manualLayout>
              </c:layout>
              <c:tx>
                <c:rich>
                  <a:bodyPr wrap="square" lIns="38100" tIns="19050" rIns="38100" bIns="19050" anchor="ctr">
                    <a:spAutoFit/>
                  </a:bodyPr>
                  <a:lstStyle/>
                  <a:p>
                    <a:pPr>
                      <a:lnSpc>
                        <a:spcPts val="1600"/>
                      </a:lnSpc>
                      <a:defRPr sz="1600" b="1">
                        <a:solidFill>
                          <a:schemeClr val="bg1"/>
                        </a:solidFill>
                        <a:latin typeface="游ゴシック" panose="020B0400000000000000" pitchFamily="50" charset="-128"/>
                        <a:ea typeface="游ゴシック" panose="020B0400000000000000" pitchFamily="50" charset="-128"/>
                      </a:defRPr>
                    </a:pPr>
                    <a:fld id="{3601E7FE-B6A9-4865-A850-4BAD80A8A3E1}" type="CATEGORYNAME">
                      <a:rPr lang="el-GR" altLang="ja-JP"/>
                      <a:pPr>
                        <a:lnSpc>
                          <a:spcPts val="1600"/>
                        </a:lnSpc>
                        <a:defRPr sz="1600" b="1">
                          <a:solidFill>
                            <a:schemeClr val="bg1"/>
                          </a:solidFill>
                          <a:latin typeface="游ゴシック" panose="020B0400000000000000" pitchFamily="50" charset="-128"/>
                          <a:ea typeface="游ゴシック" panose="020B0400000000000000" pitchFamily="50" charset="-128"/>
                        </a:defRPr>
                      </a:pPr>
                      <a:t>[分類名]</a:t>
                    </a:fld>
                    <a:r>
                      <a:rPr lang="el-GR" altLang="ja-JP" baseline="0" dirty="0"/>
                      <a:t>
</a:t>
                    </a:r>
                    <a:r>
                      <a:rPr lang="el-GR" altLang="ja-JP" baseline="0" smtClean="0"/>
                      <a:t>83%</a:t>
                    </a:r>
                  </a:p>
                </c:rich>
              </c:tx>
              <c:spPr>
                <a:noFill/>
                <a:ln>
                  <a:noFill/>
                </a:ln>
                <a:effectLst/>
              </c:spP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5495-45AA-AA16-7D3915F50F52}"/>
                </c:ext>
              </c:extLst>
            </c:dLbl>
            <c:dLbl>
              <c:idx val="1"/>
              <c:layout>
                <c:manualLayout>
                  <c:x val="-6.1713449756909622E-2"/>
                  <c:y val="0.11657705911824613"/>
                </c:manualLayout>
              </c:layout>
              <c:tx>
                <c:rich>
                  <a:bodyPr/>
                  <a:lstStyle/>
                  <a:p>
                    <a:fld id="{80DB1451-8B5C-4C52-85EB-C293BDC80E39}" type="CATEGORYNAME">
                      <a:rPr lang="el-GR" altLang="ja-JP"/>
                      <a:pPr/>
                      <a:t>[分類名]</a:t>
                    </a:fld>
                    <a:r>
                      <a:rPr lang="el-GR" altLang="ja-JP" baseline="0" dirty="0"/>
                      <a:t>
</a:t>
                    </a:r>
                    <a:r>
                      <a:rPr lang="el-GR" altLang="ja-JP" baseline="0" dirty="0" smtClean="0"/>
                      <a:t>4%</a:t>
                    </a: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0D59-4417-B0CA-216AE8A7F4B0}"/>
                </c:ext>
              </c:extLst>
            </c:dLbl>
            <c:dLbl>
              <c:idx val="2"/>
              <c:layout>
                <c:manualLayout>
                  <c:x val="-8.0895088155251496E-2"/>
                  <c:y val="2.116727059686640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D59-4417-B0CA-216AE8A7F4B0}"/>
                </c:ext>
              </c:extLst>
            </c:dLbl>
            <c:dLbl>
              <c:idx val="3"/>
              <c:layout>
                <c:manualLayout>
                  <c:x val="-9.0694648713463236E-2"/>
                  <c:y val="-1.3694136918633265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0D59-4417-B0CA-216AE8A7F4B0}"/>
                </c:ext>
              </c:extLst>
            </c:dLbl>
            <c:dLbl>
              <c:idx val="4"/>
              <c:layout>
                <c:manualLayout>
                  <c:x val="-0.10144526267778281"/>
                  <c:y val="-2.622375925823748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3202-438C-8F35-0137EEF3AAD1}"/>
                </c:ext>
              </c:extLst>
            </c:dLbl>
            <c:spPr>
              <a:noFill/>
              <a:ln>
                <a:noFill/>
              </a:ln>
              <a:effectLst/>
            </c:spPr>
            <c:txPr>
              <a:bodyPr wrap="square" lIns="38100" tIns="19050" rIns="38100" bIns="19050" anchor="ctr">
                <a:spAutoFit/>
              </a:bodyPr>
              <a:lstStyle/>
              <a:p>
                <a:pPr>
                  <a:lnSpc>
                    <a:spcPts val="1600"/>
                  </a:lnSpc>
                  <a:defRPr sz="1600" b="1">
                    <a:latin typeface="游ゴシック" panose="020B0400000000000000" pitchFamily="50" charset="-128"/>
                    <a:ea typeface="游ゴシック" panose="020B0400000000000000" pitchFamily="50" charset="-128"/>
                  </a:defRPr>
                </a:pPr>
                <a:endParaRPr lang="ja-JP"/>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Sheet1!$A$2:$A$5</c:f>
              <c:strCache>
                <c:ptCount val="4"/>
                <c:pt idx="0">
                  <c:v>α＝1</c:v>
                </c:pt>
                <c:pt idx="1">
                  <c:v>α＝0.7</c:v>
                </c:pt>
                <c:pt idx="2">
                  <c:v>α＝0.5</c:v>
                </c:pt>
                <c:pt idx="3">
                  <c:v>α＝0</c:v>
                </c:pt>
              </c:strCache>
            </c:strRef>
          </c:cat>
          <c:val>
            <c:numRef>
              <c:f>Sheet1!$B$2:$B$5</c:f>
              <c:numCache>
                <c:formatCode>General</c:formatCode>
                <c:ptCount val="4"/>
                <c:pt idx="0">
                  <c:v>39</c:v>
                </c:pt>
                <c:pt idx="1">
                  <c:v>2</c:v>
                </c:pt>
                <c:pt idx="2">
                  <c:v>2</c:v>
                </c:pt>
                <c:pt idx="3">
                  <c:v>4</c:v>
                </c:pt>
              </c:numCache>
            </c:numRef>
          </c:val>
          <c:extLst>
            <c:ext xmlns:c16="http://schemas.microsoft.com/office/drawing/2014/chart" uri="{C3380CC4-5D6E-409C-BE32-E72D297353CC}">
              <c16:uniqueId val="{00000001-5495-45AA-AA16-7D3915F50F52}"/>
            </c:ext>
          </c:extLst>
        </c:ser>
        <c:ser>
          <c:idx val="1"/>
          <c:order val="1"/>
          <c:tx>
            <c:strRef>
              <c:f>Sheet1!$C$1</c:f>
              <c:strCache>
                <c:ptCount val="1"/>
                <c:pt idx="0">
                  <c:v>列1</c:v>
                </c:pt>
              </c:strCache>
            </c:strRef>
          </c:tx>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Sheet1!$A$2:$A$5</c:f>
              <c:strCache>
                <c:ptCount val="4"/>
                <c:pt idx="0">
                  <c:v>α＝1</c:v>
                </c:pt>
                <c:pt idx="1">
                  <c:v>α＝0.7</c:v>
                </c:pt>
                <c:pt idx="2">
                  <c:v>α＝0.5</c:v>
                </c:pt>
                <c:pt idx="3">
                  <c:v>α＝0</c:v>
                </c:pt>
              </c:strCache>
            </c:strRef>
          </c:cat>
          <c:val>
            <c:numRef>
              <c:f>Sheet1!$C$2:$C$5</c:f>
              <c:numCache>
                <c:formatCode>0</c:formatCode>
                <c:ptCount val="4"/>
                <c:pt idx="0">
                  <c:v>83</c:v>
                </c:pt>
                <c:pt idx="1">
                  <c:v>4.3</c:v>
                </c:pt>
                <c:pt idx="2">
                  <c:v>4.3</c:v>
                </c:pt>
                <c:pt idx="3">
                  <c:v>8.5</c:v>
                </c:pt>
              </c:numCache>
            </c:numRef>
          </c:val>
          <c:extLst>
            <c:ext xmlns:c16="http://schemas.microsoft.com/office/drawing/2014/chart" uri="{C3380CC4-5D6E-409C-BE32-E72D297353CC}">
              <c16:uniqueId val="{0000000A-5A55-4C5C-81F6-A7A8D5844321}"/>
            </c:ext>
          </c:extLst>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ltLang="ja-JP" dirty="0" smtClean="0"/>
              <a:t>【</a:t>
            </a:r>
            <a:r>
              <a:rPr lang="el-GR" altLang="en-US" dirty="0" smtClean="0"/>
              <a:t>β</a:t>
            </a:r>
            <a:r>
              <a:rPr lang="ja-JP" altLang="en-US" dirty="0"/>
              <a:t>の設定</a:t>
            </a:r>
            <a:r>
              <a:rPr lang="ja-JP" altLang="en-US" dirty="0" smtClean="0"/>
              <a:t>状況</a:t>
            </a:r>
            <a:r>
              <a:rPr lang="en-US" altLang="ja-JP" dirty="0" smtClean="0"/>
              <a:t>】</a:t>
            </a:r>
            <a:endParaRPr lang="ja-JP" altLang="en-US" dirty="0"/>
          </a:p>
        </c:rich>
      </c:tx>
      <c:layout>
        <c:manualLayout>
          <c:xMode val="edge"/>
          <c:yMode val="edge"/>
          <c:x val="0.31564386986437593"/>
          <c:y val="1.6482842902512746E-2"/>
        </c:manualLayout>
      </c:layout>
      <c:overlay val="0"/>
    </c:title>
    <c:autoTitleDeleted val="0"/>
    <c:plotArea>
      <c:layout/>
      <c:pieChart>
        <c:varyColors val="1"/>
        <c:dLbls>
          <c:showLegendKey val="0"/>
          <c:showVal val="0"/>
          <c:showCatName val="1"/>
          <c:showSerName val="0"/>
          <c:showPercent val="1"/>
          <c:showBubbleSize val="0"/>
          <c:showLeaderLines val="0"/>
        </c:dLbls>
        <c:firstSliceAng val="0"/>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441316155976314"/>
          <c:y val="8.9466640298390757E-2"/>
          <c:w val="0.7997627649906448"/>
          <c:h val="0.76962666666666668"/>
        </c:manualLayout>
      </c:layout>
      <c:barChart>
        <c:barDir val="col"/>
        <c:grouping val="clustered"/>
        <c:varyColors val="0"/>
        <c:ser>
          <c:idx val="0"/>
          <c:order val="0"/>
          <c:tx>
            <c:strRef>
              <c:f>[被保険者数推移.xlsx]診療費!$T$3</c:f>
              <c:strCache>
                <c:ptCount val="1"/>
                <c:pt idx="0">
                  <c:v>1人当たり
診療費</c:v>
                </c:pt>
              </c:strCache>
            </c:strRef>
          </c:tx>
          <c:spPr>
            <a:solidFill>
              <a:schemeClr val="tx1">
                <a:lumMod val="65000"/>
                <a:lumOff val="35000"/>
              </a:schemeClr>
            </a:solidFill>
            <a:ln w="19050">
              <a:solidFill>
                <a:schemeClr val="tx1">
                  <a:lumMod val="65000"/>
                  <a:lumOff val="35000"/>
                </a:schemeClr>
              </a:solidFill>
            </a:ln>
            <a:effectLst/>
          </c:spPr>
          <c:invertIfNegative val="0"/>
          <c:cat>
            <c:strRef>
              <c:f>[被保険者数推移.xlsx]診療費!$R$6:$R$10</c:f>
              <c:strCache>
                <c:ptCount val="5"/>
                <c:pt idx="0">
                  <c:v>H26</c:v>
                </c:pt>
                <c:pt idx="1">
                  <c:v>H27</c:v>
                </c:pt>
                <c:pt idx="2">
                  <c:v>H28</c:v>
                </c:pt>
                <c:pt idx="3">
                  <c:v>H29</c:v>
                </c:pt>
                <c:pt idx="4">
                  <c:v>H30</c:v>
                </c:pt>
              </c:strCache>
            </c:strRef>
          </c:cat>
          <c:val>
            <c:numRef>
              <c:f>[被保険者数推移.xlsx]診療費!$AC$6:$AC$10</c:f>
              <c:numCache>
                <c:formatCode>#,##0_);[Red]\(#,##0\)</c:formatCode>
                <c:ptCount val="5"/>
                <c:pt idx="0">
                  <c:v>572088</c:v>
                </c:pt>
                <c:pt idx="1">
                  <c:v>591011</c:v>
                </c:pt>
                <c:pt idx="2">
                  <c:v>584066</c:v>
                </c:pt>
                <c:pt idx="3">
                  <c:v>579385</c:v>
                </c:pt>
                <c:pt idx="4">
                  <c:v>572411</c:v>
                </c:pt>
              </c:numCache>
            </c:numRef>
          </c:val>
          <c:extLst>
            <c:ext xmlns:c16="http://schemas.microsoft.com/office/drawing/2014/chart" uri="{C3380CC4-5D6E-409C-BE32-E72D297353CC}">
              <c16:uniqueId val="{00000000-7984-4BE9-B368-90E2F621DFF6}"/>
            </c:ext>
          </c:extLst>
        </c:ser>
        <c:dLbls>
          <c:showLegendKey val="0"/>
          <c:showVal val="0"/>
          <c:showCatName val="0"/>
          <c:showSerName val="0"/>
          <c:showPercent val="0"/>
          <c:showBubbleSize val="0"/>
        </c:dLbls>
        <c:gapWidth val="140"/>
        <c:overlap val="20"/>
        <c:axId val="285513456"/>
        <c:axId val="358426688"/>
      </c:barChart>
      <c:catAx>
        <c:axId val="285513456"/>
        <c:scaling>
          <c:orientation val="minMax"/>
        </c:scaling>
        <c:delete val="0"/>
        <c:axPos val="b"/>
        <c:numFmt formatCode="General" sourceLinked="1"/>
        <c:majorTickMark val="none"/>
        <c:minorTickMark val="none"/>
        <c:tickLblPos val="nextTo"/>
        <c:spPr>
          <a:noFill/>
          <a:ln w="25400" cap="flat" cmpd="sng" algn="ctr">
            <a:solidFill>
              <a:schemeClr val="tx1">
                <a:lumMod val="65000"/>
                <a:lumOff val="3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358426688"/>
        <c:crosses val="autoZero"/>
        <c:auto val="1"/>
        <c:lblAlgn val="ctr"/>
        <c:lblOffset val="100"/>
        <c:noMultiLvlLbl val="0"/>
      </c:catAx>
      <c:valAx>
        <c:axId val="358426688"/>
        <c:scaling>
          <c:orientation val="minMax"/>
        </c:scaling>
        <c:delete val="0"/>
        <c:axPos val="l"/>
        <c:majorGridlines>
          <c:spPr>
            <a:ln w="9525" cap="flat" cmpd="sng" algn="ctr">
              <a:solidFill>
                <a:schemeClr val="bg1">
                  <a:lumMod val="65000"/>
                </a:schemeClr>
              </a:solidFill>
              <a:prstDash val="sysDash"/>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285513456"/>
        <c:crosses val="autoZero"/>
        <c:crossBetween val="between"/>
        <c:dispUnits>
          <c:builtInUnit val="thousands"/>
        </c:dispUnits>
      </c:valAx>
      <c:spPr>
        <a:noFill/>
        <a:ln w="25400">
          <a:solidFill>
            <a:schemeClr val="tx1">
              <a:lumMod val="75000"/>
              <a:lumOff val="25000"/>
            </a:schemeClr>
          </a:solidFill>
        </a:ln>
        <a:effectLst/>
      </c:spPr>
    </c:plotArea>
    <c:plotVisOnly val="1"/>
    <c:dispBlanksAs val="gap"/>
    <c:showDLblsOverMax val="0"/>
  </c:chart>
  <c:spPr>
    <a:noFill/>
    <a:ln w="12700" cap="flat" cmpd="sng" algn="ctr">
      <a:noFill/>
      <a:round/>
    </a:ln>
    <a:effectLst/>
  </c:spPr>
  <c:txPr>
    <a:bodyPr/>
    <a:lstStyle/>
    <a:p>
      <a:pPr>
        <a:defRPr b="1">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835386823336782"/>
          <c:y val="9.0544340128075121E-2"/>
          <c:w val="0.80697750041581051"/>
          <c:h val="0.71442214199203069"/>
        </c:manualLayout>
      </c:layout>
      <c:barChart>
        <c:barDir val="col"/>
        <c:grouping val="clustered"/>
        <c:varyColors val="0"/>
        <c:ser>
          <c:idx val="0"/>
          <c:order val="0"/>
          <c:tx>
            <c:strRef>
              <c:f>[被保険者数推移.xlsx]Sheet1!$E$4</c:f>
              <c:strCache>
                <c:ptCount val="1"/>
                <c:pt idx="0">
                  <c:v>右記以外</c:v>
                </c:pt>
              </c:strCache>
            </c:strRef>
          </c:tx>
          <c:spPr>
            <a:solidFill>
              <a:sysClr val="windowText" lastClr="000000">
                <a:lumMod val="50000"/>
                <a:lumOff val="50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[被保険者数推移.xlsx]Sheet1!$B$8:$B$14</c:f>
              <c:strCache>
                <c:ptCount val="7"/>
                <c:pt idx="0">
                  <c:v>平成24年度</c:v>
                </c:pt>
                <c:pt idx="1">
                  <c:v>平成25年度</c:v>
                </c:pt>
                <c:pt idx="2">
                  <c:v>平成26年度</c:v>
                </c:pt>
                <c:pt idx="3">
                  <c:v>平成27年度</c:v>
                </c:pt>
                <c:pt idx="4">
                  <c:v>平成28年度</c:v>
                </c:pt>
                <c:pt idx="5">
                  <c:v>平成29年度</c:v>
                </c:pt>
                <c:pt idx="6">
                  <c:v>平成30年度</c:v>
                </c:pt>
              </c:strCache>
            </c:strRef>
          </c:cat>
          <c:val>
            <c:numRef>
              <c:f>[被保険者数推移.xlsx]Sheet1!$E$8:$E$14</c:f>
              <c:numCache>
                <c:formatCode>#,##0</c:formatCode>
                <c:ptCount val="7"/>
                <c:pt idx="0">
                  <c:v>26270816</c:v>
                </c:pt>
                <c:pt idx="1">
                  <c:v>25728659</c:v>
                </c:pt>
                <c:pt idx="2">
                  <c:v>25032703</c:v>
                </c:pt>
                <c:pt idx="3">
                  <c:v>24501376</c:v>
                </c:pt>
                <c:pt idx="4">
                  <c:v>23904634</c:v>
                </c:pt>
                <c:pt idx="5">
                  <c:v>22551206</c:v>
                </c:pt>
                <c:pt idx="6">
                  <c:v>21296387</c:v>
                </c:pt>
              </c:numCache>
            </c:numRef>
          </c:val>
          <c:extLst>
            <c:ext xmlns:c16="http://schemas.microsoft.com/office/drawing/2014/chart" uri="{C3380CC4-5D6E-409C-BE32-E72D297353CC}">
              <c16:uniqueId val="{00000000-354A-457E-8B29-F984A9E61818}"/>
            </c:ext>
          </c:extLst>
        </c:ser>
        <c:dLbls>
          <c:showLegendKey val="0"/>
          <c:showVal val="0"/>
          <c:showCatName val="0"/>
          <c:showSerName val="0"/>
          <c:showPercent val="0"/>
          <c:showBubbleSize val="0"/>
        </c:dLbls>
        <c:gapWidth val="30"/>
        <c:overlap val="-27"/>
        <c:axId val="285513456"/>
        <c:axId val="358426688"/>
      </c:barChart>
      <c:barChart>
        <c:barDir val="col"/>
        <c:grouping val="clustered"/>
        <c:varyColors val="0"/>
        <c:ser>
          <c:idx val="1"/>
          <c:order val="1"/>
          <c:tx>
            <c:strRef>
              <c:f>[被保険者数推移.xlsx]Sheet1!$F$6</c:f>
              <c:strCache>
                <c:ptCount val="1"/>
                <c:pt idx="0">
                  <c:v>前年比</c:v>
                </c:pt>
              </c:strCache>
            </c:strRef>
          </c:tx>
          <c:spPr>
            <a:no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354A-457E-8B29-F984A9E61818}"/>
                </c:ext>
              </c:extLst>
            </c:dLbl>
            <c:dLbl>
              <c:idx val="1"/>
              <c:layout>
                <c:manualLayout>
                  <c:x val="6.3243043514201796E-3"/>
                  <c:y val="0.1019458442997133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54A-457E-8B29-F984A9E61818}"/>
                </c:ext>
              </c:extLst>
            </c:dLbl>
            <c:dLbl>
              <c:idx val="2"/>
              <c:layout>
                <c:manualLayout>
                  <c:x val="-5.7972120189138939E-17"/>
                  <c:y val="7.72951233033609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4A-457E-8B29-F984A9E61818}"/>
                </c:ext>
              </c:extLst>
            </c:dLbl>
            <c:dLbl>
              <c:idx val="3"/>
              <c:layout>
                <c:manualLayout>
                  <c:x val="0"/>
                  <c:y val="9.206593908092674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54A-457E-8B29-F984A9E61818}"/>
                </c:ext>
              </c:extLst>
            </c:dLbl>
            <c:dLbl>
              <c:idx val="4"/>
              <c:layout>
                <c:manualLayout>
                  <c:x val="0"/>
                  <c:y val="-2.32976791560614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4A-457E-8B29-F984A9E61818}"/>
                </c:ext>
              </c:extLst>
            </c:dLbl>
            <c:dLbl>
              <c:idx val="5"/>
              <c:layout>
                <c:manualLayout>
                  <c:x val="3.162152175709974E-3"/>
                  <c:y val="1.000255842075176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54A-457E-8B29-F984A9E61818}"/>
                </c:ext>
              </c:extLst>
            </c:dLbl>
            <c:dLbl>
              <c:idx val="6"/>
              <c:layout>
                <c:manualLayout>
                  <c:x val="0"/>
                  <c:y val="-9.6796741656964252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baseline="0">
                      <a:solidFill>
                        <a:srgbClr val="3399FF"/>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267508114530662"/>
                      <c:h val="7.1751343331397655E-2"/>
                    </c:manualLayout>
                  </c15:layout>
                </c:ext>
                <c:ext xmlns:c16="http://schemas.microsoft.com/office/drawing/2014/chart" uri="{C3380CC4-5D6E-409C-BE32-E72D297353CC}">
                  <c16:uniqueId val="{00000007-354A-457E-8B29-F984A9E61818}"/>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3399FF"/>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[被保険者数推移.xlsx]Sheet1!$B$8:$B$14</c:f>
              <c:strCache>
                <c:ptCount val="7"/>
                <c:pt idx="0">
                  <c:v>平成24年度</c:v>
                </c:pt>
                <c:pt idx="1">
                  <c:v>平成25年度</c:v>
                </c:pt>
                <c:pt idx="2">
                  <c:v>平成26年度</c:v>
                </c:pt>
                <c:pt idx="3">
                  <c:v>平成27年度</c:v>
                </c:pt>
                <c:pt idx="4">
                  <c:v>平成28年度</c:v>
                </c:pt>
                <c:pt idx="5">
                  <c:v>平成29年度</c:v>
                </c:pt>
                <c:pt idx="6">
                  <c:v>平成30年度</c:v>
                </c:pt>
              </c:strCache>
            </c:strRef>
          </c:cat>
          <c:val>
            <c:numRef>
              <c:f>[被保険者数推移.xlsx]Sheet1!$F$8:$F$14</c:f>
              <c:numCache>
                <c:formatCode>0.0%</c:formatCode>
                <c:ptCount val="7"/>
                <c:pt idx="0" formatCode="General">
                  <c:v>0</c:v>
                </c:pt>
                <c:pt idx="1">
                  <c:v>-2.0637234869293697E-2</c:v>
                </c:pt>
                <c:pt idx="2">
                  <c:v>-2.7049835749309747E-2</c:v>
                </c:pt>
                <c:pt idx="3">
                  <c:v>-2.1225314741280643E-2</c:v>
                </c:pt>
                <c:pt idx="4">
                  <c:v>-2.4355448445017913E-2</c:v>
                </c:pt>
                <c:pt idx="5">
                  <c:v>-5.6617808915208623E-2</c:v>
                </c:pt>
                <c:pt idx="6">
                  <c:v>-5.5643099530907625E-2</c:v>
                </c:pt>
              </c:numCache>
            </c:numRef>
          </c:val>
          <c:extLst>
            <c:ext xmlns:c16="http://schemas.microsoft.com/office/drawing/2014/chart" uri="{C3380CC4-5D6E-409C-BE32-E72D297353CC}">
              <c16:uniqueId val="{00000008-354A-457E-8B29-F984A9E61818}"/>
            </c:ext>
          </c:extLst>
        </c:ser>
        <c:dLbls>
          <c:showLegendKey val="0"/>
          <c:showVal val="0"/>
          <c:showCatName val="0"/>
          <c:showSerName val="0"/>
          <c:showPercent val="0"/>
          <c:showBubbleSize val="0"/>
        </c:dLbls>
        <c:gapWidth val="219"/>
        <c:overlap val="-27"/>
        <c:axId val="245162608"/>
        <c:axId val="161723136"/>
      </c:barChart>
      <c:catAx>
        <c:axId val="285513456"/>
        <c:scaling>
          <c:orientation val="minMax"/>
        </c:scaling>
        <c:delete val="0"/>
        <c:axPos val="b"/>
        <c:numFmt formatCode="General" sourceLinked="1"/>
        <c:majorTickMark val="none"/>
        <c:minorTickMark val="none"/>
        <c:tickLblPos val="nextTo"/>
        <c:spPr>
          <a:noFill/>
          <a:ln w="19050" cap="flat" cmpd="sng" algn="ctr">
            <a:solidFill>
              <a:sysClr val="windowText" lastClr="000000">
                <a:lumMod val="75000"/>
                <a:lumOff val="25000"/>
              </a:sysClr>
            </a:solidFill>
            <a:round/>
          </a:ln>
          <a:effectLst/>
        </c:spPr>
        <c:txPr>
          <a:bodyPr rot="-60000000" spcFirstLastPara="1" vertOverflow="ellipsis" vert="horz" wrap="square" anchor="ctr" anchorCtr="1"/>
          <a:lstStyle/>
          <a:p>
            <a:pPr>
              <a:defRPr sz="8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crossAx val="358426688"/>
        <c:crosses val="autoZero"/>
        <c:auto val="1"/>
        <c:lblAlgn val="ctr"/>
        <c:lblOffset val="100"/>
        <c:noMultiLvlLbl val="0"/>
      </c:catAx>
      <c:valAx>
        <c:axId val="358426688"/>
        <c:scaling>
          <c:orientation val="minMax"/>
          <c:min val="17000000"/>
        </c:scaling>
        <c:delete val="0"/>
        <c:axPos val="l"/>
        <c:majorGridlines>
          <c:spPr>
            <a:ln w="19050"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285513456"/>
        <c:crosses val="autoZero"/>
        <c:crossBetween val="between"/>
        <c:dispUnits>
          <c:builtInUnit val="thousands"/>
          <c:dispUnitsLbl>
            <c:layout>
              <c:manualLayout>
                <c:xMode val="edge"/>
                <c:yMode val="edge"/>
                <c:x val="6.3243043514201796E-3"/>
                <c:y val="0"/>
              </c:manualLayout>
            </c:layout>
            <c:tx>
              <c:rich>
                <a:bodyPr rot="0" spcFirstLastPara="1" vertOverflow="ellipsis" wrap="square" anchor="t" anchorCtr="1"/>
                <a:lstStyle/>
                <a:p>
                  <a:pPr>
                    <a:defRPr sz="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ltLang="en-US" sz="800"/>
                    <a:t>千人</a:t>
                  </a:r>
                </a:p>
              </c:rich>
            </c:tx>
            <c:spPr>
              <a:noFill/>
              <a:ln>
                <a:noFill/>
              </a:ln>
              <a:effectLst/>
            </c:spPr>
            <c:txPr>
              <a:bodyPr rot="0" spcFirstLastPara="1" vertOverflow="ellipsis" wrap="square" anchor="t" anchorCtr="1"/>
              <a:lstStyle/>
              <a:p>
                <a:pPr>
                  <a:defRPr sz="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dispUnitsLbl>
        </c:dispUnits>
      </c:valAx>
      <c:valAx>
        <c:axId val="161723136"/>
        <c:scaling>
          <c:orientation val="minMax"/>
          <c:min val="-0.2"/>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400" b="1"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ja-JP"/>
          </a:p>
        </c:txPr>
        <c:crossAx val="245162608"/>
        <c:crosses val="max"/>
        <c:crossBetween val="between"/>
      </c:valAx>
      <c:catAx>
        <c:axId val="245162608"/>
        <c:scaling>
          <c:orientation val="minMax"/>
        </c:scaling>
        <c:delete val="1"/>
        <c:axPos val="b"/>
        <c:numFmt formatCode="General" sourceLinked="1"/>
        <c:majorTickMark val="out"/>
        <c:minorTickMark val="none"/>
        <c:tickLblPos val="nextTo"/>
        <c:crossAx val="161723136"/>
        <c:crosses val="autoZero"/>
        <c:auto val="1"/>
        <c:lblAlgn val="ctr"/>
        <c:lblOffset val="100"/>
        <c:noMultiLvlLbl val="0"/>
      </c:catAx>
      <c:spPr>
        <a:noFill/>
        <a:ln w="19050">
          <a:solidFill>
            <a:sysClr val="windowText" lastClr="000000">
              <a:lumMod val="75000"/>
              <a:lumOff val="25000"/>
            </a:sysClr>
          </a:solidFill>
        </a:ln>
        <a:effectLst/>
      </c:spPr>
    </c:plotArea>
    <c:plotVisOnly val="1"/>
    <c:dispBlanksAs val="gap"/>
    <c:showDLblsOverMax val="0"/>
  </c:chart>
  <c:spPr>
    <a:noFill/>
    <a:ln w="19050">
      <a:solidFill>
        <a:sysClr val="windowText" lastClr="000000">
          <a:lumMod val="75000"/>
          <a:lumOff val="25000"/>
        </a:sysClr>
      </a:solidFill>
    </a:ln>
    <a:effectLst/>
  </c:spPr>
  <c:txPr>
    <a:bodyPr/>
    <a:lstStyle/>
    <a:p>
      <a:pPr>
        <a:defRPr b="1">
          <a:latin typeface="メイリオ" panose="020B0604030504040204" pitchFamily="50" charset="-128"/>
          <a:ea typeface="メイリオ" panose="020B0604030504040204" pitchFamily="50" charset="-128"/>
        </a:defRPr>
      </a:pPr>
      <a:endParaRPr lang="ja-JP"/>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939812541643304"/>
          <c:y val="8.7650788728696014E-2"/>
          <c:w val="0.8059332432327454"/>
          <c:h val="0.71731569339140977"/>
        </c:manualLayout>
      </c:layout>
      <c:barChart>
        <c:barDir val="col"/>
        <c:grouping val="clustered"/>
        <c:varyColors val="0"/>
        <c:ser>
          <c:idx val="0"/>
          <c:order val="0"/>
          <c:tx>
            <c:strRef>
              <c:f>[被保険者数推移.xlsx]Sheet1!$I$4</c:f>
              <c:strCache>
                <c:ptCount val="1"/>
                <c:pt idx="0">
                  <c:v>70歳以上
一般</c:v>
                </c:pt>
              </c:strCache>
            </c:strRef>
          </c:tx>
          <c:spPr>
            <a:solidFill>
              <a:schemeClr val="tx1">
                <a:lumMod val="50000"/>
                <a:lumOff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[被保険者数推移.xlsx]Sheet1!$B$8:$B$14</c:f>
              <c:strCache>
                <c:ptCount val="7"/>
                <c:pt idx="0">
                  <c:v>平成24年度</c:v>
                </c:pt>
                <c:pt idx="1">
                  <c:v>平成25年度</c:v>
                </c:pt>
                <c:pt idx="2">
                  <c:v>平成26年度</c:v>
                </c:pt>
                <c:pt idx="3">
                  <c:v>平成27年度</c:v>
                </c:pt>
                <c:pt idx="4">
                  <c:v>平成28年度</c:v>
                </c:pt>
                <c:pt idx="5">
                  <c:v>平成29年度</c:v>
                </c:pt>
                <c:pt idx="6">
                  <c:v>平成30年度</c:v>
                </c:pt>
              </c:strCache>
            </c:strRef>
          </c:cat>
          <c:val>
            <c:numRef>
              <c:f>[被保険者数推移.xlsx]Sheet1!$I$8:$I$14</c:f>
              <c:numCache>
                <c:formatCode>#,##0</c:formatCode>
                <c:ptCount val="7"/>
                <c:pt idx="0">
                  <c:v>5244496</c:v>
                </c:pt>
                <c:pt idx="1">
                  <c:v>5404681</c:v>
                </c:pt>
                <c:pt idx="2">
                  <c:v>5639730</c:v>
                </c:pt>
                <c:pt idx="3">
                  <c:v>5571539</c:v>
                </c:pt>
                <c:pt idx="4">
                  <c:v>5294401</c:v>
                </c:pt>
                <c:pt idx="5">
                  <c:v>5413089</c:v>
                </c:pt>
                <c:pt idx="6">
                  <c:v>5695674</c:v>
                </c:pt>
              </c:numCache>
            </c:numRef>
          </c:val>
          <c:extLst>
            <c:ext xmlns:c16="http://schemas.microsoft.com/office/drawing/2014/chart" uri="{C3380CC4-5D6E-409C-BE32-E72D297353CC}">
              <c16:uniqueId val="{00000000-50D5-4DC7-AD50-8BEA0B9FA77B}"/>
            </c:ext>
          </c:extLst>
        </c:ser>
        <c:dLbls>
          <c:showLegendKey val="0"/>
          <c:showVal val="0"/>
          <c:showCatName val="0"/>
          <c:showSerName val="0"/>
          <c:showPercent val="0"/>
          <c:showBubbleSize val="0"/>
        </c:dLbls>
        <c:gapWidth val="30"/>
        <c:overlap val="-27"/>
        <c:axId val="285513456"/>
        <c:axId val="358426688"/>
      </c:barChart>
      <c:barChart>
        <c:barDir val="col"/>
        <c:grouping val="clustered"/>
        <c:varyColors val="0"/>
        <c:ser>
          <c:idx val="1"/>
          <c:order val="1"/>
          <c:tx>
            <c:strRef>
              <c:f>[被保険者数推移.xlsx]Sheet1!$F$6</c:f>
              <c:strCache>
                <c:ptCount val="1"/>
                <c:pt idx="0">
                  <c:v>前年比</c:v>
                </c:pt>
              </c:strCache>
            </c:strRef>
          </c:tx>
          <c:spPr>
            <a:no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50D5-4DC7-AD50-8BEA0B9FA77B}"/>
                </c:ext>
              </c:extLst>
            </c:dLbl>
            <c:dLbl>
              <c:idx val="1"/>
              <c:layout>
                <c:manualLayout>
                  <c:x val="0"/>
                  <c:y val="0.2278107039581381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0D5-4DC7-AD50-8BEA0B9FA77B}"/>
                </c:ext>
              </c:extLst>
            </c:dLbl>
            <c:dLbl>
              <c:idx val="2"/>
              <c:layout>
                <c:manualLayout>
                  <c:x val="-5.7972120189138939E-17"/>
                  <c:y val="3.669102783991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0D5-4DC7-AD50-8BEA0B9FA77B}"/>
                </c:ext>
              </c:extLst>
            </c:dLbl>
            <c:dLbl>
              <c:idx val="3"/>
              <c:layout>
                <c:manualLayout>
                  <c:x val="0"/>
                  <c:y val="0.12253844754262865"/>
                </c:manualLayout>
              </c:layout>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3399FF"/>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0D5-4DC7-AD50-8BEA0B9FA77B}"/>
                </c:ext>
              </c:extLst>
            </c:dLbl>
            <c:dLbl>
              <c:idx val="4"/>
              <c:layout>
                <c:manualLayout>
                  <c:x val="0"/>
                  <c:y val="-5.7868780943007569E-2"/>
                </c:manualLayout>
              </c:layout>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3399FF"/>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0D5-4DC7-AD50-8BEA0B9FA77B}"/>
                </c:ext>
              </c:extLst>
            </c:dLbl>
            <c:dLbl>
              <c:idx val="5"/>
              <c:layout>
                <c:manualLayout>
                  <c:x val="-1.1594424037827788E-16"/>
                  <c:y val="0.1914392095796003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0D5-4DC7-AD50-8BEA0B9FA77B}"/>
                </c:ext>
              </c:extLst>
            </c:dLbl>
            <c:dLbl>
              <c:idx val="6"/>
              <c:layout>
                <c:manualLayout>
                  <c:x val="-2.9278290147855364E-3"/>
                  <c:y val="-8.19272451907627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0D5-4DC7-AD50-8BEA0B9FA77B}"/>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FF5050"/>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[被保険者数推移.xlsx]Sheet1!$B$8:$B$14</c:f>
              <c:strCache>
                <c:ptCount val="7"/>
                <c:pt idx="0">
                  <c:v>平成24年度</c:v>
                </c:pt>
                <c:pt idx="1">
                  <c:v>平成25年度</c:v>
                </c:pt>
                <c:pt idx="2">
                  <c:v>平成26年度</c:v>
                </c:pt>
                <c:pt idx="3">
                  <c:v>平成27年度</c:v>
                </c:pt>
                <c:pt idx="4">
                  <c:v>平成28年度</c:v>
                </c:pt>
                <c:pt idx="5">
                  <c:v>平成29年度</c:v>
                </c:pt>
                <c:pt idx="6">
                  <c:v>平成30年度</c:v>
                </c:pt>
              </c:strCache>
            </c:strRef>
          </c:cat>
          <c:val>
            <c:numRef>
              <c:f>[被保険者数推移.xlsx]Sheet1!$J$8:$J$14</c:f>
              <c:numCache>
                <c:formatCode>0.0%</c:formatCode>
                <c:ptCount val="7"/>
                <c:pt idx="0" formatCode="General">
                  <c:v>0</c:v>
                </c:pt>
                <c:pt idx="1">
                  <c:v>3.0543449742358453E-2</c:v>
                </c:pt>
                <c:pt idx="2">
                  <c:v>4.3489893298050308E-2</c:v>
                </c:pt>
                <c:pt idx="3">
                  <c:v>-1.2091181670044526E-2</c:v>
                </c:pt>
                <c:pt idx="4">
                  <c:v>-4.9741732042080322E-2</c:v>
                </c:pt>
                <c:pt idx="5">
                  <c:v>2.2417644602288345E-2</c:v>
                </c:pt>
                <c:pt idx="6">
                  <c:v>5.2204018814395958E-2</c:v>
                </c:pt>
              </c:numCache>
            </c:numRef>
          </c:val>
          <c:extLst>
            <c:ext xmlns:c16="http://schemas.microsoft.com/office/drawing/2014/chart" uri="{C3380CC4-5D6E-409C-BE32-E72D297353CC}">
              <c16:uniqueId val="{00000007-50D5-4DC7-AD50-8BEA0B9FA77B}"/>
            </c:ext>
          </c:extLst>
        </c:ser>
        <c:dLbls>
          <c:showLegendKey val="0"/>
          <c:showVal val="0"/>
          <c:showCatName val="0"/>
          <c:showSerName val="0"/>
          <c:showPercent val="0"/>
          <c:showBubbleSize val="0"/>
        </c:dLbls>
        <c:gapWidth val="219"/>
        <c:overlap val="-27"/>
        <c:axId val="245162608"/>
        <c:axId val="161723136"/>
      </c:barChart>
      <c:catAx>
        <c:axId val="285513456"/>
        <c:scaling>
          <c:orientation val="minMax"/>
        </c:scaling>
        <c:delete val="0"/>
        <c:axPos val="b"/>
        <c:numFmt formatCode="General" sourceLinked="1"/>
        <c:majorTickMark val="none"/>
        <c:minorTickMark val="none"/>
        <c:tickLblPos val="nextTo"/>
        <c:spPr>
          <a:noFill/>
          <a:ln w="19050" cap="flat" cmpd="sng" algn="ctr">
            <a:solidFill>
              <a:schemeClr val="tx1">
                <a:lumMod val="75000"/>
                <a:lumOff val="25000"/>
              </a:schemeClr>
            </a:solidFill>
            <a:round/>
          </a:ln>
          <a:effectLst/>
        </c:spPr>
        <c:txPr>
          <a:bodyPr rot="-60000000" spcFirstLastPara="1" vertOverflow="ellipsis" vert="horz" wrap="square" anchor="ctr" anchorCtr="1"/>
          <a:lstStyle/>
          <a:p>
            <a:pPr>
              <a:defRPr sz="8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crossAx val="358426688"/>
        <c:crosses val="autoZero"/>
        <c:auto val="1"/>
        <c:lblAlgn val="ctr"/>
        <c:lblOffset val="100"/>
        <c:noMultiLvlLbl val="0"/>
      </c:catAx>
      <c:valAx>
        <c:axId val="358426688"/>
        <c:scaling>
          <c:orientation val="minMax"/>
        </c:scaling>
        <c:delete val="0"/>
        <c:axPos val="l"/>
        <c:majorGridlines>
          <c:spPr>
            <a:ln w="19050"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285513456"/>
        <c:crosses val="autoZero"/>
        <c:crossBetween val="between"/>
        <c:dispUnits>
          <c:builtInUnit val="thousands"/>
          <c:dispUnitsLbl>
            <c:layout>
              <c:manualLayout>
                <c:xMode val="edge"/>
                <c:yMode val="edge"/>
                <c:x val="9.898034286693164E-3"/>
                <c:y val="1.5613749729953394E-3"/>
              </c:manualLayout>
            </c:layout>
            <c:tx>
              <c:rich>
                <a:bodyPr rot="0" spcFirstLastPara="1" vertOverflow="ellipsis" wrap="square" anchor="ctr" anchorCtr="1"/>
                <a:lstStyle/>
                <a:p>
                  <a:pPr>
                    <a:defRPr sz="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ltLang="en-US" sz="800" b="1" dirty="0"/>
                    <a:t>千人</a:t>
                  </a:r>
                </a:p>
              </c:rich>
            </c:tx>
            <c:spPr>
              <a:noFill/>
              <a:ln>
                <a:noFill/>
              </a:ln>
              <a:effectLst/>
            </c:spPr>
            <c:txPr>
              <a:bodyPr rot="0" spcFirstLastPara="1" vertOverflow="ellipsis" wrap="square" anchor="ctr" anchorCtr="1"/>
              <a:lstStyle/>
              <a:p>
                <a:pPr>
                  <a:defRPr sz="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dispUnitsLbl>
        </c:dispUnits>
      </c:valAx>
      <c:valAx>
        <c:axId val="161723136"/>
        <c:scaling>
          <c:orientation val="minMax"/>
          <c:min val="-0.30000000000000004"/>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400" b="1"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ja-JP"/>
          </a:p>
        </c:txPr>
        <c:crossAx val="245162608"/>
        <c:crosses val="max"/>
        <c:crossBetween val="between"/>
      </c:valAx>
      <c:catAx>
        <c:axId val="245162608"/>
        <c:scaling>
          <c:orientation val="minMax"/>
        </c:scaling>
        <c:delete val="1"/>
        <c:axPos val="b"/>
        <c:numFmt formatCode="General" sourceLinked="1"/>
        <c:majorTickMark val="out"/>
        <c:minorTickMark val="none"/>
        <c:tickLblPos val="nextTo"/>
        <c:crossAx val="161723136"/>
        <c:crosses val="autoZero"/>
        <c:auto val="1"/>
        <c:lblAlgn val="ctr"/>
        <c:lblOffset val="100"/>
        <c:noMultiLvlLbl val="0"/>
      </c:catAx>
      <c:spPr>
        <a:noFill/>
        <a:ln w="19050">
          <a:solidFill>
            <a:schemeClr val="tx1">
              <a:lumMod val="75000"/>
              <a:lumOff val="25000"/>
            </a:schemeClr>
          </a:solidFill>
        </a:ln>
        <a:effectLst/>
      </c:spPr>
    </c:plotArea>
    <c:plotVisOnly val="1"/>
    <c:dispBlanksAs val="gap"/>
    <c:showDLblsOverMax val="0"/>
  </c:chart>
  <c:spPr>
    <a:noFill/>
    <a:ln w="19050">
      <a:solidFill>
        <a:schemeClr val="tx1">
          <a:lumMod val="75000"/>
          <a:lumOff val="25000"/>
        </a:schemeClr>
      </a:solidFill>
    </a:ln>
    <a:effectLst/>
  </c:spPr>
  <c:txPr>
    <a:bodyPr/>
    <a:lstStyle/>
    <a:p>
      <a:pPr>
        <a:defRPr b="1">
          <a:latin typeface="メイリオ" panose="020B0604030504040204" pitchFamily="50" charset="-128"/>
          <a:ea typeface="メイリオ" panose="020B0604030504040204" pitchFamily="50" charset="-128"/>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系列1</c:v>
                </c:pt>
              </c:strCache>
            </c:strRef>
          </c:tx>
          <c:spPr>
            <a:ln w="22225" cap="rnd">
              <a:solidFill>
                <a:srgbClr val="002060"/>
              </a:solidFill>
              <a:prstDash val="sysDash"/>
              <a:round/>
            </a:ln>
            <a:effectLst/>
          </c:spPr>
          <c:marker>
            <c:symbol val="none"/>
          </c:marker>
          <c:cat>
            <c:strRef>
              <c:f>Sheet1!$A$2:$A$5</c:f>
              <c:strCache>
                <c:ptCount val="4"/>
                <c:pt idx="0">
                  <c:v>Ｎ年度</c:v>
                </c:pt>
                <c:pt idx="1">
                  <c:v>Ｎ＋１年度</c:v>
                </c:pt>
                <c:pt idx="2">
                  <c:v>Ｎ＋２年度</c:v>
                </c:pt>
                <c:pt idx="3">
                  <c:v>Ｎ＋３年度</c:v>
                </c:pt>
              </c:strCache>
            </c:strRef>
          </c:cat>
          <c:val>
            <c:numRef>
              <c:f>Sheet1!$B$2:$B$5</c:f>
              <c:numCache>
                <c:formatCode>General</c:formatCode>
                <c:ptCount val="4"/>
                <c:pt idx="0">
                  <c:v>2</c:v>
                </c:pt>
                <c:pt idx="1">
                  <c:v>2.6</c:v>
                </c:pt>
                <c:pt idx="2">
                  <c:v>4</c:v>
                </c:pt>
                <c:pt idx="3">
                  <c:v>3.5</c:v>
                </c:pt>
              </c:numCache>
            </c:numRef>
          </c:val>
          <c:smooth val="0"/>
          <c:extLst>
            <c:ext xmlns:c16="http://schemas.microsoft.com/office/drawing/2014/chart" uri="{C3380CC4-5D6E-409C-BE32-E72D297353CC}">
              <c16:uniqueId val="{00000000-0CDB-484D-9228-19572ED5FA9E}"/>
            </c:ext>
          </c:extLst>
        </c:ser>
        <c:dLbls>
          <c:showLegendKey val="0"/>
          <c:showVal val="0"/>
          <c:showCatName val="0"/>
          <c:showSerName val="0"/>
          <c:showPercent val="0"/>
          <c:showBubbleSize val="0"/>
        </c:dLbls>
        <c:smooth val="0"/>
        <c:axId val="540428575"/>
        <c:axId val="540419839"/>
      </c:lineChart>
      <c:catAx>
        <c:axId val="5404285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ea"/>
                <a:ea typeface="+mn-ea"/>
                <a:cs typeface="+mn-cs"/>
              </a:defRPr>
            </a:pPr>
            <a:endParaRPr lang="ja-JP"/>
          </a:p>
        </c:txPr>
        <c:crossAx val="540419839"/>
        <c:crosses val="autoZero"/>
        <c:auto val="1"/>
        <c:lblAlgn val="ctr"/>
        <c:lblOffset val="100"/>
        <c:noMultiLvlLbl val="0"/>
      </c:catAx>
      <c:valAx>
        <c:axId val="540419839"/>
        <c:scaling>
          <c:orientation val="minMax"/>
        </c:scaling>
        <c:delete val="1"/>
        <c:axPos val="l"/>
        <c:numFmt formatCode="General" sourceLinked="1"/>
        <c:majorTickMark val="none"/>
        <c:minorTickMark val="none"/>
        <c:tickLblPos val="nextTo"/>
        <c:crossAx val="5404285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2.4806555038944692E-2"/>
          <c:y val="0.11375377444929"/>
          <c:w val="0.95038688992211062"/>
          <c:h val="0.71392111209989262"/>
        </c:manualLayout>
      </c:layout>
      <c:barChart>
        <c:barDir val="col"/>
        <c:grouping val="clustered"/>
        <c:varyColors val="0"/>
        <c:ser>
          <c:idx val="0"/>
          <c:order val="0"/>
          <c:spPr>
            <a:solidFill>
              <a:schemeClr val="tx1">
                <a:lumMod val="65000"/>
                <a:lumOff val="35000"/>
              </a:schemeClr>
            </a:solidFill>
            <a:ln w="19050" cap="flat" cmpd="sng" algn="ctr">
              <a:solidFill>
                <a:schemeClr val="tx1">
                  <a:lumMod val="65000"/>
                  <a:lumOff val="35000"/>
                </a:schemeClr>
              </a:solidFill>
              <a:prstDash val="solid"/>
            </a:ln>
            <a:effectLst/>
          </c:spPr>
          <c:invertIfNegative val="0"/>
          <c:cat>
            <c:strRef>
              <c:f>Sheet1!$B$3:$B$6</c:f>
              <c:strCache>
                <c:ptCount val="4"/>
                <c:pt idx="0">
                  <c:v>A市</c:v>
                </c:pt>
                <c:pt idx="1">
                  <c:v>B市</c:v>
                </c:pt>
                <c:pt idx="2">
                  <c:v>C市</c:v>
                </c:pt>
                <c:pt idx="3">
                  <c:v>D市</c:v>
                </c:pt>
              </c:strCache>
            </c:strRef>
          </c:cat>
          <c:val>
            <c:numRef>
              <c:f>Sheet1!$C$3:$C$6</c:f>
              <c:numCache>
                <c:formatCode>General</c:formatCode>
                <c:ptCount val="4"/>
                <c:pt idx="0">
                  <c:v>30</c:v>
                </c:pt>
                <c:pt idx="1">
                  <c:v>24</c:v>
                </c:pt>
                <c:pt idx="2">
                  <c:v>16</c:v>
                </c:pt>
                <c:pt idx="3">
                  <c:v>9</c:v>
                </c:pt>
              </c:numCache>
            </c:numRef>
          </c:val>
          <c:extLst>
            <c:ext xmlns:c16="http://schemas.microsoft.com/office/drawing/2014/chart" uri="{C3380CC4-5D6E-409C-BE32-E72D297353CC}">
              <c16:uniqueId val="{00000000-8FD9-44B2-A2F8-09652AE1FDBC}"/>
            </c:ext>
          </c:extLst>
        </c:ser>
        <c:ser>
          <c:idx val="1"/>
          <c:order val="1"/>
          <c:spPr>
            <a:pattFill prst="wdUpDiag">
              <a:fgClr>
                <a:schemeClr val="tx1">
                  <a:lumMod val="65000"/>
                  <a:lumOff val="35000"/>
                </a:schemeClr>
              </a:fgClr>
              <a:bgClr>
                <a:schemeClr val="bg1"/>
              </a:bgClr>
            </a:pattFill>
            <a:ln w="19050">
              <a:solidFill>
                <a:schemeClr val="tx1">
                  <a:lumMod val="65000"/>
                  <a:lumOff val="35000"/>
                </a:schemeClr>
              </a:solidFill>
            </a:ln>
          </c:spPr>
          <c:invertIfNegative val="0"/>
          <c:cat>
            <c:strRef>
              <c:f>Sheet1!$B$3:$B$6</c:f>
              <c:strCache>
                <c:ptCount val="4"/>
                <c:pt idx="0">
                  <c:v>A市</c:v>
                </c:pt>
                <c:pt idx="1">
                  <c:v>B市</c:v>
                </c:pt>
                <c:pt idx="2">
                  <c:v>C市</c:v>
                </c:pt>
                <c:pt idx="3">
                  <c:v>D市</c:v>
                </c:pt>
              </c:strCache>
            </c:strRef>
          </c:cat>
          <c:val>
            <c:numRef>
              <c:f>Sheet1!$D$3:$D$6</c:f>
              <c:numCache>
                <c:formatCode>General</c:formatCode>
                <c:ptCount val="4"/>
                <c:pt idx="0">
                  <c:v>22</c:v>
                </c:pt>
                <c:pt idx="1">
                  <c:v>23</c:v>
                </c:pt>
                <c:pt idx="2">
                  <c:v>23</c:v>
                </c:pt>
                <c:pt idx="3">
                  <c:v>23</c:v>
                </c:pt>
              </c:numCache>
            </c:numRef>
          </c:val>
          <c:extLst>
            <c:ext xmlns:c16="http://schemas.microsoft.com/office/drawing/2014/chart" uri="{C3380CC4-5D6E-409C-BE32-E72D297353CC}">
              <c16:uniqueId val="{00000001-8FD9-44B2-A2F8-09652AE1FDBC}"/>
            </c:ext>
          </c:extLst>
        </c:ser>
        <c:ser>
          <c:idx val="2"/>
          <c:order val="2"/>
          <c:spPr>
            <a:solidFill>
              <a:schemeClr val="bg1"/>
            </a:solidFill>
            <a:ln w="19050">
              <a:solidFill>
                <a:schemeClr val="tx1">
                  <a:lumMod val="65000"/>
                  <a:lumOff val="35000"/>
                </a:schemeClr>
              </a:solidFill>
            </a:ln>
          </c:spPr>
          <c:invertIfNegative val="0"/>
          <c:cat>
            <c:strRef>
              <c:f>Sheet1!$B$3:$B$6</c:f>
              <c:strCache>
                <c:ptCount val="4"/>
                <c:pt idx="0">
                  <c:v>A市</c:v>
                </c:pt>
                <c:pt idx="1">
                  <c:v>B市</c:v>
                </c:pt>
                <c:pt idx="2">
                  <c:v>C市</c:v>
                </c:pt>
                <c:pt idx="3">
                  <c:v>D市</c:v>
                </c:pt>
              </c:strCache>
            </c:strRef>
          </c:cat>
          <c:val>
            <c:numRef>
              <c:f>Sheet1!$E$3:$E$6</c:f>
              <c:numCache>
                <c:formatCode>General</c:formatCode>
                <c:ptCount val="4"/>
                <c:pt idx="0">
                  <c:v>27</c:v>
                </c:pt>
                <c:pt idx="1">
                  <c:v>23</c:v>
                </c:pt>
                <c:pt idx="2">
                  <c:v>20</c:v>
                </c:pt>
                <c:pt idx="3">
                  <c:v>16</c:v>
                </c:pt>
              </c:numCache>
            </c:numRef>
          </c:val>
          <c:extLst>
            <c:ext xmlns:c16="http://schemas.microsoft.com/office/drawing/2014/chart" uri="{C3380CC4-5D6E-409C-BE32-E72D297353CC}">
              <c16:uniqueId val="{00000002-8FD9-44B2-A2F8-09652AE1FDBC}"/>
            </c:ext>
          </c:extLst>
        </c:ser>
        <c:dLbls>
          <c:showLegendKey val="0"/>
          <c:showVal val="0"/>
          <c:showCatName val="0"/>
          <c:showSerName val="0"/>
          <c:showPercent val="0"/>
          <c:showBubbleSize val="0"/>
        </c:dLbls>
        <c:gapWidth val="250"/>
        <c:overlap val="-50"/>
        <c:axId val="111289088"/>
        <c:axId val="111290624"/>
      </c:barChart>
      <c:catAx>
        <c:axId val="111289088"/>
        <c:scaling>
          <c:orientation val="minMax"/>
        </c:scaling>
        <c:delete val="0"/>
        <c:axPos val="b"/>
        <c:numFmt formatCode="General" sourceLinked="0"/>
        <c:majorTickMark val="none"/>
        <c:minorTickMark val="none"/>
        <c:tickLblPos val="nextTo"/>
        <c:spPr>
          <a:ln w="19050">
            <a:solidFill>
              <a:schemeClr val="tx1">
                <a:lumMod val="65000"/>
                <a:lumOff val="35000"/>
              </a:schemeClr>
            </a:solidFill>
          </a:ln>
        </c:spPr>
        <c:txPr>
          <a:bodyPr/>
          <a:lstStyle/>
          <a:p>
            <a:pPr>
              <a:defRPr sz="800" b="1">
                <a:latin typeface="メイリオ" panose="020B0604030504040204" pitchFamily="50" charset="-128"/>
                <a:ea typeface="メイリオ" panose="020B0604030504040204" pitchFamily="50" charset="-128"/>
              </a:defRPr>
            </a:pPr>
            <a:endParaRPr lang="ja-JP"/>
          </a:p>
        </c:txPr>
        <c:crossAx val="111290624"/>
        <c:crosses val="autoZero"/>
        <c:auto val="1"/>
        <c:lblAlgn val="ctr"/>
        <c:lblOffset val="100"/>
        <c:noMultiLvlLbl val="0"/>
      </c:catAx>
      <c:valAx>
        <c:axId val="111290624"/>
        <c:scaling>
          <c:orientation val="minMax"/>
        </c:scaling>
        <c:delete val="1"/>
        <c:axPos val="l"/>
        <c:numFmt formatCode="General" sourceLinked="1"/>
        <c:majorTickMark val="out"/>
        <c:minorTickMark val="none"/>
        <c:tickLblPos val="none"/>
        <c:crossAx val="111289088"/>
        <c:crosses val="autoZero"/>
        <c:crossBetween val="between"/>
      </c:valAx>
      <c:spPr>
        <a:ln w="19050">
          <a:solidFill>
            <a:schemeClr val="tx1">
              <a:lumMod val="65000"/>
              <a:lumOff val="35000"/>
            </a:schemeClr>
          </a:solidFill>
        </a:ln>
      </c:spPr>
    </c:plotArea>
    <c:plotVisOnly val="1"/>
    <c:dispBlanksAs val="gap"/>
    <c:showDLblsOverMax val="0"/>
  </c:chart>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0.1854</cdr:x>
      <cdr:y>0.51754</cdr:y>
    </cdr:from>
    <cdr:to>
      <cdr:x>0.3017</cdr:x>
      <cdr:y>0.58596</cdr:y>
    </cdr:to>
    <cdr:sp macro="" textlink="">
      <cdr:nvSpPr>
        <cdr:cNvPr id="2" name="テキスト ボックス 1"/>
        <cdr:cNvSpPr txBox="1"/>
      </cdr:nvSpPr>
      <cdr:spPr>
        <a:xfrm xmlns:a="http://schemas.openxmlformats.org/drawingml/2006/main">
          <a:off x="918276" y="1391314"/>
          <a:ext cx="576064" cy="1839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800" b="1" dirty="0" smtClean="0">
              <a:solidFill>
                <a:srgbClr val="595959"/>
              </a:solidFill>
              <a:latin typeface="メイリオ" panose="020B0604030504040204" pitchFamily="50" charset="-128"/>
              <a:ea typeface="メイリオ" panose="020B0604030504040204" pitchFamily="50" charset="-128"/>
            </a:rPr>
            <a:t>272,286</a:t>
          </a:r>
          <a:endParaRPr lang="ja-JP" altLang="en-US" sz="800" b="1" dirty="0">
            <a:solidFill>
              <a:srgbClr val="595959"/>
            </a:solidFill>
            <a:latin typeface="メイリオ" panose="020B0604030504040204" pitchFamily="50" charset="-128"/>
            <a:ea typeface="メイリオ"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0.29612</cdr:x>
      <cdr:y>0.13571</cdr:y>
    </cdr:from>
    <cdr:to>
      <cdr:x>0.32386</cdr:x>
      <cdr:y>0.16284</cdr:y>
    </cdr:to>
    <cdr:sp macro="" textlink="">
      <cdr:nvSpPr>
        <cdr:cNvPr id="3" name="二等辺三角形 2"/>
        <cdr:cNvSpPr/>
      </cdr:nvSpPr>
      <cdr:spPr>
        <a:xfrm xmlns:a="http://schemas.openxmlformats.org/drawingml/2006/main" rot="10800000">
          <a:off x="1189293" y="422753"/>
          <a:ext cx="111410" cy="84515"/>
        </a:xfrm>
        <a:prstGeom xmlns:a="http://schemas.openxmlformats.org/drawingml/2006/main" prst="triangle">
          <a:avLst/>
        </a:prstGeom>
        <a:solidFill xmlns:a="http://schemas.openxmlformats.org/drawingml/2006/main">
          <a:srgbClr val="33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0.40783</cdr:x>
      <cdr:y>0.18484</cdr:y>
    </cdr:from>
    <cdr:to>
      <cdr:x>0.43557</cdr:x>
      <cdr:y>0.21378</cdr:y>
    </cdr:to>
    <cdr:sp macro="" textlink="">
      <cdr:nvSpPr>
        <cdr:cNvPr id="4" name="二等辺三角形 3"/>
        <cdr:cNvSpPr/>
      </cdr:nvSpPr>
      <cdr:spPr>
        <a:xfrm xmlns:a="http://schemas.openxmlformats.org/drawingml/2006/main" rot="10800000">
          <a:off x="1637948" y="575800"/>
          <a:ext cx="111411" cy="90154"/>
        </a:xfrm>
        <a:prstGeom xmlns:a="http://schemas.openxmlformats.org/drawingml/2006/main" prst="triangle">
          <a:avLst/>
        </a:prstGeom>
        <a:solidFill xmlns:a="http://schemas.openxmlformats.org/drawingml/2006/main">
          <a:srgbClr val="33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0.52273</cdr:x>
      <cdr:y>0.22474</cdr:y>
    </cdr:from>
    <cdr:to>
      <cdr:x>0.55047</cdr:x>
      <cdr:y>0.25367</cdr:y>
    </cdr:to>
    <cdr:sp macro="" textlink="">
      <cdr:nvSpPr>
        <cdr:cNvPr id="5" name="二等辺三角形 4"/>
        <cdr:cNvSpPr/>
      </cdr:nvSpPr>
      <cdr:spPr>
        <a:xfrm xmlns:a="http://schemas.openxmlformats.org/drawingml/2006/main" rot="10800000">
          <a:off x="2099415" y="700110"/>
          <a:ext cx="111411" cy="90123"/>
        </a:xfrm>
        <a:prstGeom xmlns:a="http://schemas.openxmlformats.org/drawingml/2006/main" prst="triangle">
          <a:avLst/>
        </a:prstGeom>
        <a:solidFill xmlns:a="http://schemas.openxmlformats.org/drawingml/2006/main">
          <a:srgbClr val="33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0.64142</cdr:x>
      <cdr:y>0.2744</cdr:y>
    </cdr:from>
    <cdr:to>
      <cdr:x>0.66917</cdr:x>
      <cdr:y>0.30334</cdr:y>
    </cdr:to>
    <cdr:sp macro="" textlink="">
      <cdr:nvSpPr>
        <cdr:cNvPr id="6" name="二等辺三角形 5"/>
        <cdr:cNvSpPr/>
      </cdr:nvSpPr>
      <cdr:spPr>
        <a:xfrm xmlns:a="http://schemas.openxmlformats.org/drawingml/2006/main" rot="10800000">
          <a:off x="2576092" y="854801"/>
          <a:ext cx="111451" cy="90154"/>
        </a:xfrm>
        <a:prstGeom xmlns:a="http://schemas.openxmlformats.org/drawingml/2006/main" prst="triangle">
          <a:avLst/>
        </a:prstGeom>
        <a:solidFill xmlns:a="http://schemas.openxmlformats.org/drawingml/2006/main">
          <a:srgbClr val="33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0.74899</cdr:x>
      <cdr:y>0.36686</cdr:y>
    </cdr:from>
    <cdr:to>
      <cdr:x>0.77673</cdr:x>
      <cdr:y>0.3958</cdr:y>
    </cdr:to>
    <cdr:sp macro="" textlink="">
      <cdr:nvSpPr>
        <cdr:cNvPr id="7" name="二等辺三角形 6"/>
        <cdr:cNvSpPr/>
      </cdr:nvSpPr>
      <cdr:spPr>
        <a:xfrm xmlns:a="http://schemas.openxmlformats.org/drawingml/2006/main" rot="10800000">
          <a:off x="3008140" y="1142833"/>
          <a:ext cx="111411" cy="90154"/>
        </a:xfrm>
        <a:prstGeom xmlns:a="http://schemas.openxmlformats.org/drawingml/2006/main" prst="triangle">
          <a:avLst/>
        </a:prstGeom>
        <a:solidFill xmlns:a="http://schemas.openxmlformats.org/drawingml/2006/main">
          <a:srgbClr val="33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0.8745</cdr:x>
      <cdr:y>0.45183</cdr:y>
    </cdr:from>
    <cdr:to>
      <cdr:x>0.90224</cdr:x>
      <cdr:y>0.48077</cdr:y>
    </cdr:to>
    <cdr:sp macro="" textlink="">
      <cdr:nvSpPr>
        <cdr:cNvPr id="8" name="二等辺三角形 7"/>
        <cdr:cNvSpPr/>
      </cdr:nvSpPr>
      <cdr:spPr>
        <a:xfrm xmlns:a="http://schemas.openxmlformats.org/drawingml/2006/main" rot="10800000">
          <a:off x="3512196" y="1407555"/>
          <a:ext cx="111411" cy="90154"/>
        </a:xfrm>
        <a:prstGeom xmlns:a="http://schemas.openxmlformats.org/drawingml/2006/main" prst="triangle">
          <a:avLst/>
        </a:prstGeom>
        <a:solidFill xmlns:a="http://schemas.openxmlformats.org/drawingml/2006/main">
          <a:srgbClr val="33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0.1394</cdr:x>
      <cdr:y>0</cdr:y>
    </cdr:from>
    <cdr:to>
      <cdr:x>0.94621</cdr:x>
      <cdr:y>0.08948</cdr:y>
    </cdr:to>
    <cdr:sp macro="" textlink="">
      <cdr:nvSpPr>
        <cdr:cNvPr id="2" name="テキスト ボックス 1"/>
        <cdr:cNvSpPr txBox="1"/>
      </cdr:nvSpPr>
      <cdr:spPr>
        <a:xfrm xmlns:a="http://schemas.openxmlformats.org/drawingml/2006/main">
          <a:off x="559868" y="0"/>
          <a:ext cx="3240360" cy="27873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若年</a:t>
          </a:r>
          <a:r>
            <a:rPr lang="ja-JP" altLang="en-US" sz="1000" b="1" dirty="0" smtClean="0">
              <a:solidFill>
                <a:schemeClr val="tx1">
                  <a:lumMod val="75000"/>
                  <a:lumOff val="25000"/>
                </a:schemeClr>
              </a:solidFill>
              <a:latin typeface="メイリオ" panose="020B0604030504040204" pitchFamily="50" charset="-128"/>
              <a:ea typeface="メイリオ" panose="020B0604030504040204" pitchFamily="50" charset="-128"/>
            </a:rPr>
            <a:t>の被保険者数（上記表中「右記以外」）の推移</a:t>
          </a:r>
          <a:endPar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0.30076</cdr:x>
      <cdr:y>0.40406</cdr:y>
    </cdr:from>
    <cdr:to>
      <cdr:x>0.3285</cdr:x>
      <cdr:y>0.43119</cdr:y>
    </cdr:to>
    <cdr:sp macro="" textlink="">
      <cdr:nvSpPr>
        <cdr:cNvPr id="3" name="二等辺三角形 2"/>
        <cdr:cNvSpPr/>
      </cdr:nvSpPr>
      <cdr:spPr>
        <a:xfrm xmlns:a="http://schemas.openxmlformats.org/drawingml/2006/main">
          <a:off x="1207940" y="1258729"/>
          <a:ext cx="111411" cy="84515"/>
        </a:xfrm>
        <a:prstGeom xmlns:a="http://schemas.openxmlformats.org/drawingml/2006/main" prst="triangle">
          <a:avLst/>
        </a:prstGeom>
        <a:solidFill xmlns:a="http://schemas.openxmlformats.org/drawingml/2006/main">
          <a:srgbClr val="FF505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0.5312</cdr:x>
      <cdr:y>0.25128</cdr:y>
    </cdr:from>
    <cdr:to>
      <cdr:x>0.55894</cdr:x>
      <cdr:y>0.28022</cdr:y>
    </cdr:to>
    <cdr:sp macro="" textlink="">
      <cdr:nvSpPr>
        <cdr:cNvPr id="5" name="二等辺三角形 4"/>
        <cdr:cNvSpPr/>
      </cdr:nvSpPr>
      <cdr:spPr>
        <a:xfrm xmlns:a="http://schemas.openxmlformats.org/drawingml/2006/main" rot="10800000">
          <a:off x="2133426" y="782793"/>
          <a:ext cx="111411" cy="90154"/>
        </a:xfrm>
        <a:prstGeom xmlns:a="http://schemas.openxmlformats.org/drawingml/2006/main" prst="triangle">
          <a:avLst/>
        </a:prstGeom>
        <a:solidFill xmlns:a="http://schemas.openxmlformats.org/drawingml/2006/main">
          <a:srgbClr val="33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0.64142</cdr:x>
      <cdr:y>0.5</cdr:y>
    </cdr:from>
    <cdr:to>
      <cdr:x>0.66916</cdr:x>
      <cdr:y>0.52894</cdr:y>
    </cdr:to>
    <cdr:sp macro="" textlink="">
      <cdr:nvSpPr>
        <cdr:cNvPr id="6" name="二等辺三角形 5"/>
        <cdr:cNvSpPr/>
      </cdr:nvSpPr>
      <cdr:spPr>
        <a:xfrm xmlns:a="http://schemas.openxmlformats.org/drawingml/2006/main" rot="10800000">
          <a:off x="2576092" y="1557601"/>
          <a:ext cx="111411" cy="90154"/>
        </a:xfrm>
        <a:prstGeom xmlns:a="http://schemas.openxmlformats.org/drawingml/2006/main" prst="triangle">
          <a:avLst/>
        </a:prstGeom>
        <a:solidFill xmlns:a="http://schemas.openxmlformats.org/drawingml/2006/main">
          <a:srgbClr val="33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0.41646</cdr:x>
      <cdr:y>0.18665</cdr:y>
    </cdr:from>
    <cdr:to>
      <cdr:x>0.4442</cdr:x>
      <cdr:y>0.21378</cdr:y>
    </cdr:to>
    <cdr:sp macro="" textlink="">
      <cdr:nvSpPr>
        <cdr:cNvPr id="9" name="二等辺三角形 8"/>
        <cdr:cNvSpPr/>
      </cdr:nvSpPr>
      <cdr:spPr>
        <a:xfrm xmlns:a="http://schemas.openxmlformats.org/drawingml/2006/main">
          <a:off x="1672593" y="581438"/>
          <a:ext cx="111411" cy="84516"/>
        </a:xfrm>
        <a:prstGeom xmlns:a="http://schemas.openxmlformats.org/drawingml/2006/main" prst="triangle">
          <a:avLst/>
        </a:prstGeom>
        <a:solidFill xmlns:a="http://schemas.openxmlformats.org/drawingml/2006/main">
          <a:srgbClr val="FF505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0.74899</cdr:x>
      <cdr:y>0.39411</cdr:y>
    </cdr:from>
    <cdr:to>
      <cdr:x>0.77673</cdr:x>
      <cdr:y>0.42124</cdr:y>
    </cdr:to>
    <cdr:sp macro="" textlink="">
      <cdr:nvSpPr>
        <cdr:cNvPr id="10" name="二等辺三角形 9"/>
        <cdr:cNvSpPr/>
      </cdr:nvSpPr>
      <cdr:spPr>
        <a:xfrm xmlns:a="http://schemas.openxmlformats.org/drawingml/2006/main">
          <a:off x="3008140" y="1227732"/>
          <a:ext cx="111411" cy="84515"/>
        </a:xfrm>
        <a:prstGeom xmlns:a="http://schemas.openxmlformats.org/drawingml/2006/main" prst="triangle">
          <a:avLst/>
        </a:prstGeom>
        <a:solidFill xmlns:a="http://schemas.openxmlformats.org/drawingml/2006/main">
          <a:srgbClr val="FF505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0.8745</cdr:x>
      <cdr:y>0.13571</cdr:y>
    </cdr:from>
    <cdr:to>
      <cdr:x>0.90224</cdr:x>
      <cdr:y>0.16284</cdr:y>
    </cdr:to>
    <cdr:sp macro="" textlink="">
      <cdr:nvSpPr>
        <cdr:cNvPr id="11" name="二等辺三角形 10"/>
        <cdr:cNvSpPr/>
      </cdr:nvSpPr>
      <cdr:spPr>
        <a:xfrm xmlns:a="http://schemas.openxmlformats.org/drawingml/2006/main">
          <a:off x="3512196" y="422753"/>
          <a:ext cx="111411" cy="84515"/>
        </a:xfrm>
        <a:prstGeom xmlns:a="http://schemas.openxmlformats.org/drawingml/2006/main" prst="triangle">
          <a:avLst/>
        </a:prstGeom>
        <a:solidFill xmlns:a="http://schemas.openxmlformats.org/drawingml/2006/main">
          <a:srgbClr val="FF505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0.1394</cdr:x>
      <cdr:y>0</cdr:y>
    </cdr:from>
    <cdr:to>
      <cdr:x>0.94621</cdr:x>
      <cdr:y>0.08948</cdr:y>
    </cdr:to>
    <cdr:sp macro="" textlink="">
      <cdr:nvSpPr>
        <cdr:cNvPr id="8" name="テキスト ボックス 1"/>
        <cdr:cNvSpPr txBox="1"/>
      </cdr:nvSpPr>
      <cdr:spPr>
        <a:xfrm xmlns:a="http://schemas.openxmlformats.org/drawingml/2006/main">
          <a:off x="559868" y="0"/>
          <a:ext cx="3240360" cy="278737"/>
        </a:xfrm>
        <a:prstGeom xmlns:a="http://schemas.openxmlformats.org/drawingml/2006/main" prst="rect">
          <a:avLst/>
        </a:prstGeom>
      </cdr:spPr>
      <cdr:txBody>
        <a:bodyPr xmlns:a="http://schemas.openxmlformats.org/drawingml/2006/main" wrap="none" rtlCol="0"/>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en-US" altLang="ja-JP" sz="1000" b="1" dirty="0" smtClean="0">
              <a:solidFill>
                <a:schemeClr val="tx1">
                  <a:lumMod val="75000"/>
                  <a:lumOff val="25000"/>
                </a:schemeClr>
              </a:solidFill>
              <a:latin typeface="メイリオ" panose="020B0604030504040204" pitchFamily="50" charset="-128"/>
              <a:ea typeface="メイリオ" panose="020B0604030504040204" pitchFamily="50" charset="-128"/>
            </a:rPr>
            <a:t>70</a:t>
          </a:r>
          <a:r>
            <a:rPr lang="ja-JP" altLang="en-US" sz="1000" b="1" dirty="0" smtClean="0">
              <a:solidFill>
                <a:schemeClr val="tx1">
                  <a:lumMod val="75000"/>
                  <a:lumOff val="25000"/>
                </a:schemeClr>
              </a:solidFill>
              <a:latin typeface="メイリオ" panose="020B0604030504040204" pitchFamily="50" charset="-128"/>
              <a:ea typeface="メイリオ" panose="020B0604030504040204" pitchFamily="50" charset="-128"/>
            </a:rPr>
            <a:t>歳以上一般の被保険者数の推移</a:t>
          </a:r>
          <a:endParaRPr lang="ja-JP" altLang="en-US" sz="600" b="1" dirty="0">
            <a:solidFill>
              <a:schemeClr val="tx1">
                <a:lumMod val="75000"/>
                <a:lumOff val="25000"/>
              </a:schemeClr>
            </a:solidFill>
            <a:latin typeface="メイリオ" panose="020B0604030504040204" pitchFamily="50" charset="-128"/>
            <a:ea typeface="メイリオ" panose="020B0604030504040204"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0.65513</cdr:x>
      <cdr:y>0.35654</cdr:y>
    </cdr:from>
    <cdr:to>
      <cdr:x>0.69349</cdr:x>
      <cdr:y>0.41142</cdr:y>
    </cdr:to>
    <cdr:sp macro="" textlink="">
      <cdr:nvSpPr>
        <cdr:cNvPr id="2" name="下矢印 1"/>
        <cdr:cNvSpPr/>
      </cdr:nvSpPr>
      <cdr:spPr>
        <a:xfrm xmlns:a="http://schemas.openxmlformats.org/drawingml/2006/main">
          <a:off x="3689433" y="676690"/>
          <a:ext cx="216028" cy="104160"/>
        </a:xfrm>
        <a:prstGeom xmlns:a="http://schemas.openxmlformats.org/drawingml/2006/main" prst="downArrow">
          <a:avLst/>
        </a:prstGeom>
        <a:solidFill xmlns:a="http://schemas.openxmlformats.org/drawingml/2006/main">
          <a:srgbClr val="00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0.8908</cdr:x>
      <cdr:y>0.36563</cdr:y>
    </cdr:from>
    <cdr:to>
      <cdr:x>0.92916</cdr:x>
      <cdr:y>0.49584</cdr:y>
    </cdr:to>
    <cdr:sp macro="" textlink="">
      <cdr:nvSpPr>
        <cdr:cNvPr id="3" name="下矢印 2"/>
        <cdr:cNvSpPr/>
      </cdr:nvSpPr>
      <cdr:spPr>
        <a:xfrm xmlns:a="http://schemas.openxmlformats.org/drawingml/2006/main">
          <a:off x="5016619" y="693958"/>
          <a:ext cx="216027" cy="247134"/>
        </a:xfrm>
        <a:prstGeom xmlns:a="http://schemas.openxmlformats.org/drawingml/2006/main" prst="downArrow">
          <a:avLst/>
        </a:prstGeom>
        <a:solidFill xmlns:a="http://schemas.openxmlformats.org/drawingml/2006/main">
          <a:srgbClr val="0099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userShapes>
</file>

<file path=ppt/drawings/drawing5.xml><?xml version="1.0" encoding="utf-8"?>
<c:userShapes xmlns:c="http://schemas.openxmlformats.org/drawingml/2006/chart">
  <cdr:relSizeAnchor xmlns:cdr="http://schemas.openxmlformats.org/drawingml/2006/chartDrawing">
    <cdr:from>
      <cdr:x>0.2439</cdr:x>
      <cdr:y>0.83306</cdr:y>
    </cdr:from>
    <cdr:to>
      <cdr:x>0.52592</cdr:x>
      <cdr:y>0.96401</cdr:y>
    </cdr:to>
    <cdr:sp macro="" textlink="">
      <cdr:nvSpPr>
        <cdr:cNvPr id="2" name="テキスト ボックス 120"/>
        <cdr:cNvSpPr txBox="1"/>
      </cdr:nvSpPr>
      <cdr:spPr>
        <a:xfrm xmlns:a="http://schemas.openxmlformats.org/drawingml/2006/main">
          <a:off x="485501" y="1370572"/>
          <a:ext cx="561372" cy="215444"/>
        </a:xfrm>
        <a:prstGeom xmlns:a="http://schemas.openxmlformats.org/drawingml/2006/main" prst="rect">
          <a:avLst/>
        </a:prstGeom>
        <a:solidFill xmlns:a="http://schemas.openxmlformats.org/drawingml/2006/main">
          <a:schemeClr val="bg1"/>
        </a:solidFill>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Ｒ</a:t>
          </a:r>
          <a:r>
            <a:rPr lang="en-US" altLang="ja-JP" sz="800" b="1" dirty="0" smtClean="0">
              <a:solidFill>
                <a:schemeClr val="tx1">
                  <a:lumMod val="65000"/>
                  <a:lumOff val="35000"/>
                </a:schemeClr>
              </a:solidFill>
              <a:latin typeface="メイリオ" panose="020B0604030504040204" pitchFamily="50" charset="-128"/>
              <a:ea typeface="メイリオ" panose="020B0604030504040204" pitchFamily="50" charset="-128"/>
            </a:rPr>
            <a:t>1</a:t>
          </a:r>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年度</a:t>
          </a:r>
          <a:endPar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0.0895</cdr:x>
      <cdr:y>0.71891</cdr:y>
    </cdr:from>
    <cdr:to>
      <cdr:x>0.85817</cdr:x>
      <cdr:y>0.71891</cdr:y>
    </cdr:to>
    <cdr:cxnSp macro="">
      <cdr:nvCxnSpPr>
        <cdr:cNvPr id="26" name="直線コネクタ 25"/>
        <cdr:cNvCxnSpPr/>
      </cdr:nvCxnSpPr>
      <cdr:spPr>
        <a:xfrm xmlns:a="http://schemas.openxmlformats.org/drawingml/2006/main" flipV="1">
          <a:off x="548181" y="1184937"/>
          <a:ext cx="4708248" cy="1"/>
        </a:xfrm>
        <a:prstGeom xmlns:a="http://schemas.openxmlformats.org/drawingml/2006/main" prst="line">
          <a:avLst/>
        </a:prstGeom>
        <a:ln xmlns:a="http://schemas.openxmlformats.org/drawingml/2006/main" w="12700">
          <a:solidFill>
            <a:srgbClr val="339933"/>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7.xml><?xml version="1.0" encoding="utf-8"?>
<c:userShapes xmlns:c="http://schemas.openxmlformats.org/drawingml/2006/chart">
  <cdr:relSizeAnchor xmlns:cdr="http://schemas.openxmlformats.org/drawingml/2006/chartDrawing">
    <cdr:from>
      <cdr:x>0.03893</cdr:x>
      <cdr:y>0.28571</cdr:y>
    </cdr:from>
    <cdr:to>
      <cdr:x>0.33094</cdr:x>
      <cdr:y>0.548</cdr:y>
    </cdr:to>
    <cdr:sp macro="" textlink="">
      <cdr:nvSpPr>
        <cdr:cNvPr id="2" name="テキスト ボックス 1"/>
        <cdr:cNvSpPr txBox="1"/>
      </cdr:nvSpPr>
      <cdr:spPr>
        <a:xfrm xmlns:a="http://schemas.openxmlformats.org/drawingml/2006/main">
          <a:off x="335997" y="1052165"/>
          <a:ext cx="2520000" cy="9659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000" dirty="0">
              <a:latin typeface="+mn-ea"/>
            </a:rPr>
            <a:t>※</a:t>
          </a:r>
          <a:r>
            <a:rPr lang="ja-JP" altLang="en-US" sz="1000" dirty="0">
              <a:latin typeface="+mn-ea"/>
            </a:rPr>
            <a:t>将来的な激変緩和措置</a:t>
          </a:r>
          <a:r>
            <a:rPr lang="ja-JP" altLang="en-US" sz="1000" dirty="0" smtClean="0">
              <a:latin typeface="+mn-ea"/>
            </a:rPr>
            <a:t>の終了に向けて</a:t>
          </a:r>
          <a:r>
            <a:rPr lang="en-US" altLang="ja-JP" sz="1000" dirty="0" smtClean="0">
              <a:solidFill>
                <a:srgbClr val="C00000"/>
              </a:solidFill>
              <a:latin typeface="+mn-ea"/>
            </a:rPr>
            <a:t>δ</a:t>
          </a:r>
          <a:r>
            <a:rPr lang="ja-JP" altLang="en-US" sz="1000" dirty="0" smtClean="0">
              <a:solidFill>
                <a:srgbClr val="C00000"/>
              </a:solidFill>
              <a:latin typeface="+mn-ea"/>
            </a:rPr>
            <a:t>は一定率とすることで、その額は（　）</a:t>
          </a:r>
          <a:endParaRPr lang="en-US" altLang="ja-JP" sz="1000" dirty="0" smtClean="0">
            <a:solidFill>
              <a:srgbClr val="C00000"/>
            </a:solidFill>
            <a:latin typeface="+mn-ea"/>
          </a:endParaRPr>
        </a:p>
        <a:p xmlns:a="http://schemas.openxmlformats.org/drawingml/2006/main">
          <a:r>
            <a:rPr lang="ja-JP" altLang="en-US" sz="1000" dirty="0" smtClean="0">
              <a:solidFill>
                <a:srgbClr val="C00000"/>
              </a:solidFill>
              <a:latin typeface="+mn-ea"/>
            </a:rPr>
            <a:t>固定されず、徐々に増加していく</a:t>
          </a:r>
          <a:r>
            <a:rPr lang="ja-JP" altLang="en-US" sz="1000" dirty="0" smtClean="0">
              <a:latin typeface="+mn-ea"/>
            </a:rPr>
            <a:t>。</a:t>
          </a:r>
          <a:endParaRPr lang="ja-JP" altLang="en-US" sz="1000" dirty="0">
            <a:latin typeface="+mn-ea"/>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2AA65DB8-6A52-485E-BB03-47A5A6AEE682}" type="datetimeFigureOut">
              <a:rPr kumimoji="1" lang="ja-JP" altLang="en-US" smtClean="0"/>
              <a:t>2019/10/28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9F3127AF-C7BC-408E-BDD8-83B83C8118E2}" type="slidenum">
              <a:rPr kumimoji="1" lang="ja-JP" altLang="en-US" smtClean="0"/>
              <a:t>‹#›</a:t>
            </a:fld>
            <a:endParaRPr kumimoji="1" lang="ja-JP" altLang="en-US"/>
          </a:p>
        </p:txBody>
      </p:sp>
    </p:spTree>
    <p:extLst>
      <p:ext uri="{BB962C8B-B14F-4D97-AF65-F5344CB8AC3E}">
        <p14:creationId xmlns:p14="http://schemas.microsoft.com/office/powerpoint/2010/main" val="19940914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16094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F7A537-2D85-49E3-86FD-553E11700DEA}" type="slidenum">
              <a:rPr lang="ja-JP" altLang="en-US" smtClean="0">
                <a:solidFill>
                  <a:prstClr val="black"/>
                </a:solidFill>
              </a:rPr>
              <a:pPr/>
              <a:t>21</a:t>
            </a:fld>
            <a:endParaRPr lang="ja-JP" altLang="en-US">
              <a:solidFill>
                <a:prstClr val="black"/>
              </a:solidFill>
            </a:endParaRPr>
          </a:p>
        </p:txBody>
      </p:sp>
    </p:spTree>
    <p:extLst>
      <p:ext uri="{BB962C8B-B14F-4D97-AF65-F5344CB8AC3E}">
        <p14:creationId xmlns:p14="http://schemas.microsoft.com/office/powerpoint/2010/main" val="2436348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47290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C458E5-0E31-4554-8958-3DD995BF6404}" type="slidenum">
              <a:rPr lang="ja-JP" altLang="en-US" smtClean="0">
                <a:solidFill>
                  <a:prstClr val="black"/>
                </a:solidFill>
              </a:rPr>
              <a:pPr/>
              <a:t>25</a:t>
            </a:fld>
            <a:endParaRPr lang="ja-JP" altLang="en-US">
              <a:solidFill>
                <a:prstClr val="black"/>
              </a:solidFill>
            </a:endParaRPr>
          </a:p>
        </p:txBody>
      </p:sp>
    </p:spTree>
    <p:extLst>
      <p:ext uri="{BB962C8B-B14F-4D97-AF65-F5344CB8AC3E}">
        <p14:creationId xmlns:p14="http://schemas.microsoft.com/office/powerpoint/2010/main" val="1005118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7713" y="1350963"/>
            <a:ext cx="5262562" cy="36449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A1F85A-5B70-404F-A156-AC6B5614C4E8}" type="slidenum">
              <a:rPr kumimoji="1" lang="ja-JP" altLang="en-US" smtClean="0"/>
              <a:t>26</a:t>
            </a:fld>
            <a:endParaRPr kumimoji="1" lang="ja-JP" altLang="en-US" dirty="0"/>
          </a:p>
        </p:txBody>
      </p:sp>
    </p:spTree>
    <p:extLst>
      <p:ext uri="{BB962C8B-B14F-4D97-AF65-F5344CB8AC3E}">
        <p14:creationId xmlns:p14="http://schemas.microsoft.com/office/powerpoint/2010/main" val="3120088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F8DAD7-F62D-4542-834A-EE3F87343B6F}" type="slidenum">
              <a:rPr kumimoji="1" lang="ja-JP" altLang="en-US" smtClean="0"/>
              <a:t>35</a:t>
            </a:fld>
            <a:endParaRPr kumimoji="1" lang="ja-JP" altLang="en-US"/>
          </a:p>
        </p:txBody>
      </p:sp>
    </p:spTree>
    <p:extLst>
      <p:ext uri="{BB962C8B-B14F-4D97-AF65-F5344CB8AC3E}">
        <p14:creationId xmlns:p14="http://schemas.microsoft.com/office/powerpoint/2010/main" val="37047933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C458E5-0E31-4554-8958-3DD995BF6404}" type="slidenum">
              <a:rPr lang="ja-JP" altLang="en-US" smtClean="0">
                <a:solidFill>
                  <a:prstClr val="black"/>
                </a:solidFill>
              </a:rPr>
              <a:pPr/>
              <a:t>38</a:t>
            </a:fld>
            <a:endParaRPr lang="ja-JP" altLang="en-US">
              <a:solidFill>
                <a:prstClr val="black"/>
              </a:solidFill>
            </a:endParaRPr>
          </a:p>
        </p:txBody>
      </p:sp>
    </p:spTree>
    <p:extLst>
      <p:ext uri="{BB962C8B-B14F-4D97-AF65-F5344CB8AC3E}">
        <p14:creationId xmlns:p14="http://schemas.microsoft.com/office/powerpoint/2010/main" val="1036165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C458E5-0E31-4554-8958-3DD995BF6404}" type="slidenum">
              <a:rPr lang="ja-JP" altLang="en-US" smtClean="0">
                <a:solidFill>
                  <a:prstClr val="black"/>
                </a:solidFill>
              </a:rPr>
              <a:pPr/>
              <a:t>39</a:t>
            </a:fld>
            <a:endParaRPr lang="ja-JP" altLang="en-US">
              <a:solidFill>
                <a:prstClr val="black"/>
              </a:solidFill>
            </a:endParaRPr>
          </a:p>
        </p:txBody>
      </p:sp>
    </p:spTree>
    <p:extLst>
      <p:ext uri="{BB962C8B-B14F-4D97-AF65-F5344CB8AC3E}">
        <p14:creationId xmlns:p14="http://schemas.microsoft.com/office/powerpoint/2010/main" val="11904007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C458E5-0E31-4554-8958-3DD995BF6404}" type="slidenum">
              <a:rPr lang="ja-JP" altLang="en-US" smtClean="0">
                <a:solidFill>
                  <a:prstClr val="black"/>
                </a:solidFill>
              </a:rPr>
              <a:pPr/>
              <a:t>40</a:t>
            </a:fld>
            <a:endParaRPr lang="ja-JP" altLang="en-US">
              <a:solidFill>
                <a:prstClr val="black"/>
              </a:solidFill>
            </a:endParaRPr>
          </a:p>
        </p:txBody>
      </p:sp>
    </p:spTree>
    <p:extLst>
      <p:ext uri="{BB962C8B-B14F-4D97-AF65-F5344CB8AC3E}">
        <p14:creationId xmlns:p14="http://schemas.microsoft.com/office/powerpoint/2010/main" val="3678100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76213" y="881063"/>
            <a:ext cx="6356350" cy="4402137"/>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3850761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76213" y="881063"/>
            <a:ext cx="6356350" cy="4402137"/>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3207216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76213" y="881063"/>
            <a:ext cx="6356350" cy="4402137"/>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2154423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50875" y="723900"/>
            <a:ext cx="5226050" cy="36195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59664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solidFill>
                <a:schemeClr val="tx1"/>
              </a:solidFill>
            </a:endParaRPr>
          </a:p>
        </p:txBody>
      </p:sp>
    </p:spTree>
    <p:extLst>
      <p:ext uri="{BB962C8B-B14F-4D97-AF65-F5344CB8AC3E}">
        <p14:creationId xmlns:p14="http://schemas.microsoft.com/office/powerpoint/2010/main" val="2034192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64033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76213" y="881063"/>
            <a:ext cx="6356350" cy="4402137"/>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311426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741D62-2D81-45E6-8746-07B60C51A0BB}"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1378174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741D62-2D81-45E6-8746-07B60C51A0BB}"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1151037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76213" y="881063"/>
            <a:ext cx="6356350" cy="4402137"/>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209477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76213" y="881063"/>
            <a:ext cx="6356350" cy="4402137"/>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4273138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3932588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295732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1353195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2" hasCustomPrompt="1"/>
          </p:nvPr>
        </p:nvSpPr>
        <p:spPr>
          <a:xfrm>
            <a:off x="227476" y="856810"/>
            <a:ext cx="9396000" cy="572935"/>
          </a:xfrm>
          <a:prstGeom prst="rect">
            <a:avLst/>
          </a:prstGeom>
        </p:spPr>
        <p:txBody>
          <a:bodyPr/>
          <a:lstStyle>
            <a:lvl1pPr marL="0" indent="0">
              <a:buFontTx/>
              <a:buNone/>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vl2pPr>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a:defRPr sz="16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stStyle>
          <a:p>
            <a:pPr lvl="0"/>
            <a:r>
              <a:rPr lang="en-CA" dirty="0"/>
              <a:t>First Level Text</a:t>
            </a:r>
          </a:p>
          <a:p>
            <a:pPr lvl="1"/>
            <a:r>
              <a:rPr lang="en-CA" dirty="0"/>
              <a:t>Second Level Text</a:t>
            </a:r>
          </a:p>
          <a:p>
            <a:pPr lvl="2"/>
            <a:r>
              <a:rPr lang="en-CA" dirty="0"/>
              <a:t>Third Level Text</a:t>
            </a:r>
          </a:p>
          <a:p>
            <a:pPr lvl="3"/>
            <a:r>
              <a:rPr lang="en-CA" dirty="0"/>
              <a:t>Fourth Level Text</a:t>
            </a:r>
          </a:p>
          <a:p>
            <a:pPr lvl="4"/>
            <a:r>
              <a:rPr lang="en-CA" dirty="0"/>
              <a:t>Fifth Level Text</a:t>
            </a:r>
          </a:p>
        </p:txBody>
      </p:sp>
      <p:sp>
        <p:nvSpPr>
          <p:cNvPr id="4" name="Title 3"/>
          <p:cNvSpPr>
            <a:spLocks noGrp="1"/>
          </p:cNvSpPr>
          <p:nvPr>
            <p:ph type="title" hasCustomPrompt="1"/>
          </p:nvPr>
        </p:nvSpPr>
        <p:spPr>
          <a:xfrm>
            <a:off x="240174" y="112978"/>
            <a:ext cx="9360000" cy="647999"/>
          </a:xfrm>
        </p:spPr>
        <p:txBody>
          <a:bodyPr tIns="36000" bIns="36000"/>
          <a:lstStyle>
            <a:lvl1pPr>
              <a:defRPr b="1">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dirty="0"/>
              <a:t>Master Title Slide Headline</a:t>
            </a:r>
            <a:endParaRPr lang="en-CA" dirty="0"/>
          </a:p>
        </p:txBody>
      </p:sp>
    </p:spTree>
    <p:extLst>
      <p:ext uri="{BB962C8B-B14F-4D97-AF65-F5344CB8AC3E}">
        <p14:creationId xmlns:p14="http://schemas.microsoft.com/office/powerpoint/2010/main" val="2748933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771366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209358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127466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180449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158789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594600" y="6469634"/>
            <a:ext cx="2311400" cy="365125"/>
          </a:xfrm>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250052077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2759808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81DC0B-89DE-4088-88DD-E9EA1C77DE98}" type="datetimeFigureOut">
              <a:rPr kumimoji="1" lang="ja-JP" altLang="en-US" smtClean="0"/>
              <a:t>2019/10/28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3941405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1DC0B-89DE-4088-88DD-E9EA1C77DE98}" type="datetimeFigureOut">
              <a:rPr kumimoji="1" lang="ja-JP" altLang="en-US" smtClean="0"/>
              <a:t>2019/10/28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F2397-3737-4E86-9587-15052BE202A3}" type="slidenum">
              <a:rPr kumimoji="1" lang="ja-JP" altLang="en-US" smtClean="0"/>
              <a:t>‹#›</a:t>
            </a:fld>
            <a:endParaRPr kumimoji="1" lang="ja-JP" altLang="en-US"/>
          </a:p>
        </p:txBody>
      </p:sp>
    </p:spTree>
    <p:extLst>
      <p:ext uri="{BB962C8B-B14F-4D97-AF65-F5344CB8AC3E}">
        <p14:creationId xmlns:p14="http://schemas.microsoft.com/office/powerpoint/2010/main" val="1680906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4.xml"/><Relationship Id="rId7" Type="http://schemas.openxmlformats.org/officeDocument/2006/relationships/chart" Target="../charts/chart18.xml"/><Relationship Id="rId2" Type="http://schemas.openxmlformats.org/officeDocument/2006/relationships/chart" Target="../charts/chart13.xml"/><Relationship Id="rId1" Type="http://schemas.openxmlformats.org/officeDocument/2006/relationships/slideLayout" Target="../slideLayouts/slideLayout2.xml"/><Relationship Id="rId6" Type="http://schemas.openxmlformats.org/officeDocument/2006/relationships/chart" Target="../charts/chart17.xml"/><Relationship Id="rId5" Type="http://schemas.openxmlformats.org/officeDocument/2006/relationships/chart" Target="../charts/chart16.xml"/><Relationship Id="rId4" Type="http://schemas.openxmlformats.org/officeDocument/2006/relationships/chart" Target="../charts/chart15.xml"/></Relationships>
</file>

<file path=ppt/slides/_rels/slide2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chart" Target="../charts/chart28.xml"/><Relationship Id="rId3" Type="http://schemas.openxmlformats.org/officeDocument/2006/relationships/chart" Target="../charts/chart23.xml"/><Relationship Id="rId7" Type="http://schemas.openxmlformats.org/officeDocument/2006/relationships/chart" Target="../charts/chart27.xml"/><Relationship Id="rId2" Type="http://schemas.openxmlformats.org/officeDocument/2006/relationships/chart" Target="../charts/chart22.xml"/><Relationship Id="rId1" Type="http://schemas.openxmlformats.org/officeDocument/2006/relationships/slideLayout" Target="../slideLayouts/slideLayout2.xml"/><Relationship Id="rId6" Type="http://schemas.openxmlformats.org/officeDocument/2006/relationships/chart" Target="../charts/chart26.xml"/><Relationship Id="rId5" Type="http://schemas.openxmlformats.org/officeDocument/2006/relationships/chart" Target="../charts/chart25.xml"/><Relationship Id="rId4" Type="http://schemas.openxmlformats.org/officeDocument/2006/relationships/chart" Target="../charts/char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2.xml"/><Relationship Id="rId4" Type="http://schemas.openxmlformats.org/officeDocument/2006/relationships/chart" Target="../charts/chart31.xml"/></Relationships>
</file>

<file path=ppt/slides/_rels/slide33.xml.rels><?xml version="1.0" encoding="UTF-8" standalone="yes"?>
<Relationships xmlns="http://schemas.openxmlformats.org/package/2006/relationships"><Relationship Id="rId8" Type="http://schemas.openxmlformats.org/officeDocument/2006/relationships/chart" Target="../charts/chart38.xml"/><Relationship Id="rId3" Type="http://schemas.openxmlformats.org/officeDocument/2006/relationships/chart" Target="../charts/chart33.xml"/><Relationship Id="rId7" Type="http://schemas.openxmlformats.org/officeDocument/2006/relationships/chart" Target="../charts/chart37.xml"/><Relationship Id="rId2" Type="http://schemas.openxmlformats.org/officeDocument/2006/relationships/chart" Target="../charts/chart32.xml"/><Relationship Id="rId1" Type="http://schemas.openxmlformats.org/officeDocument/2006/relationships/slideLayout" Target="../slideLayouts/slideLayout2.xml"/><Relationship Id="rId6" Type="http://schemas.openxmlformats.org/officeDocument/2006/relationships/chart" Target="../charts/chart36.xml"/><Relationship Id="rId5" Type="http://schemas.openxmlformats.org/officeDocument/2006/relationships/chart" Target="../charts/chart35.xml"/><Relationship Id="rId4" Type="http://schemas.openxmlformats.org/officeDocument/2006/relationships/chart" Target="../charts/chart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chart" Target="../charts/chart42.xml"/><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0692" y="2419147"/>
            <a:ext cx="5616624" cy="1143000"/>
          </a:xfrm>
        </p:spPr>
        <p:txBody>
          <a:bodyPr>
            <a:noAutofit/>
          </a:bodyPr>
          <a:lstStyle/>
          <a:p>
            <a:r>
              <a:rPr lang="en-US" altLang="ja-JP" sz="3200" dirty="0" smtClean="0">
                <a:latin typeface="ＤＦ特太ゴシック体" panose="020B0509000000000000" pitchFamily="49" charset="-128"/>
                <a:ea typeface="ＤＦ特太ゴシック体" panose="020B0509000000000000" pitchFamily="49" charset="-128"/>
              </a:rPr>
              <a:t>【</a:t>
            </a:r>
            <a:r>
              <a:rPr lang="ja-JP" altLang="en-US" sz="3200" dirty="0" smtClean="0">
                <a:latin typeface="ＤＦ特太ゴシック体" panose="020B0509000000000000" pitchFamily="49" charset="-128"/>
                <a:ea typeface="ＤＦ特太ゴシック体" panose="020B0509000000000000" pitchFamily="49" charset="-128"/>
              </a:rPr>
              <a:t>参考資料</a:t>
            </a:r>
            <a:r>
              <a:rPr lang="en-US" altLang="ja-JP" sz="3200" dirty="0" smtClean="0">
                <a:latin typeface="ＤＦ特太ゴシック体" panose="020B0509000000000000" pitchFamily="49" charset="-128"/>
                <a:ea typeface="ＤＦ特太ゴシック体" panose="020B0509000000000000" pitchFamily="49" charset="-128"/>
              </a:rPr>
              <a:t>】</a:t>
            </a:r>
            <a:endParaRPr kumimoji="1" lang="ja-JP" altLang="en-US" sz="3200" dirty="0">
              <a:latin typeface="ＤＦ特太ゴシック体" panose="020B0509000000000000" pitchFamily="49" charset="-128"/>
              <a:ea typeface="ＤＦ特太ゴシック体" panose="020B0509000000000000" pitchFamily="49" charset="-128"/>
            </a:endParaRPr>
          </a:p>
        </p:txBody>
      </p:sp>
      <p:sp>
        <p:nvSpPr>
          <p:cNvPr id="3" name="テキスト ボックス 2"/>
          <p:cNvSpPr txBox="1"/>
          <p:nvPr/>
        </p:nvSpPr>
        <p:spPr>
          <a:xfrm>
            <a:off x="848544" y="1916832"/>
            <a:ext cx="8280920" cy="707886"/>
          </a:xfrm>
          <a:prstGeom prst="rect">
            <a:avLst/>
          </a:prstGeom>
          <a:noFill/>
        </p:spPr>
        <p:txBody>
          <a:bodyPr wrap="square" rtlCol="0">
            <a:spAutoFit/>
          </a:bodyPr>
          <a:lstStyle/>
          <a:p>
            <a:r>
              <a:rPr lang="ja-JP" altLang="en-US" sz="2000" dirty="0" smtClean="0">
                <a:latin typeface="ＤＦ特太ゴシック体" panose="020B0509000000000000" pitchFamily="49" charset="-128"/>
                <a:ea typeface="ＤＦ特太ゴシック体" panose="020B0509000000000000" pitchFamily="49" charset="-128"/>
              </a:rPr>
              <a:t>「令和２年度</a:t>
            </a:r>
            <a:r>
              <a:rPr lang="ja-JP" altLang="en-US" sz="2000" dirty="0">
                <a:latin typeface="ＤＦ特太ゴシック体" panose="020B0509000000000000" pitchFamily="49" charset="-128"/>
                <a:ea typeface="ＤＦ特太ゴシック体" panose="020B0509000000000000" pitchFamily="49" charset="-128"/>
              </a:rPr>
              <a:t>の国民健康保険事業費納付金及び標準保険料率の</a:t>
            </a:r>
            <a:r>
              <a:rPr lang="ja-JP" altLang="en-US" sz="2000" dirty="0" smtClean="0">
                <a:latin typeface="ＤＦ特太ゴシック体" panose="020B0509000000000000" pitchFamily="49" charset="-128"/>
                <a:ea typeface="ＤＦ特太ゴシック体" panose="020B0509000000000000" pitchFamily="49" charset="-128"/>
              </a:rPr>
              <a:t>算定に用いる</a:t>
            </a:r>
            <a:r>
              <a:rPr lang="ja-JP" altLang="en-US" sz="2000" dirty="0">
                <a:latin typeface="ＤＦ特太ゴシック体" panose="020B0509000000000000" pitchFamily="49" charset="-128"/>
                <a:ea typeface="ＤＦ特太ゴシック体" panose="020B0509000000000000" pitchFamily="49" charset="-128"/>
              </a:rPr>
              <a:t>係数について（通知</a:t>
            </a:r>
            <a:r>
              <a:rPr lang="ja-JP" altLang="en-US" sz="2000" dirty="0" smtClean="0">
                <a:latin typeface="ＤＦ特太ゴシック体" panose="020B0509000000000000" pitchFamily="49" charset="-128"/>
                <a:ea typeface="ＤＦ特太ゴシック体" panose="020B0509000000000000" pitchFamily="49" charset="-128"/>
              </a:rPr>
              <a:t>）」</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4" name="タイトル 1"/>
          <p:cNvSpPr txBox="1">
            <a:spLocks/>
          </p:cNvSpPr>
          <p:nvPr/>
        </p:nvSpPr>
        <p:spPr>
          <a:xfrm>
            <a:off x="485319" y="4806280"/>
            <a:ext cx="89154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ＤＦ特太ゴシック体" panose="020B0509000000000000" pitchFamily="49" charset="-128"/>
                <a:ea typeface="ＤＦ特太ゴシック体" panose="020B0509000000000000" pitchFamily="49" charset="-128"/>
              </a:rPr>
              <a:t>令和元年１０月</a:t>
            </a:r>
            <a:endParaRPr lang="en-US" altLang="ja-JP" sz="2400" dirty="0" smtClean="0">
              <a:latin typeface="ＤＦ特太ゴシック体" panose="020B0509000000000000" pitchFamily="49" charset="-128"/>
              <a:ea typeface="ＤＦ特太ゴシック体" panose="020B0509000000000000" pitchFamily="49" charset="-128"/>
            </a:endParaRPr>
          </a:p>
          <a:p>
            <a:r>
              <a:rPr lang="ja-JP" altLang="en-US" sz="2400" dirty="0" smtClean="0">
                <a:latin typeface="ＤＦ特太ゴシック体" panose="020B0509000000000000" pitchFamily="49" charset="-128"/>
                <a:ea typeface="ＤＦ特太ゴシック体" panose="020B0509000000000000" pitchFamily="49" charset="-128"/>
              </a:rPr>
              <a:t>厚生労働省保険局国民健康保険課</a:t>
            </a:r>
            <a:endParaRPr lang="en-US" altLang="ja-JP" sz="2400" dirty="0" smtClean="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63378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32520" y="2636912"/>
            <a:ext cx="8602539" cy="1000076"/>
          </a:xfrm>
          <a:gradFill>
            <a:gsLst>
              <a:gs pos="0">
                <a:schemeClr val="bg1"/>
              </a:gs>
              <a:gs pos="50000">
                <a:schemeClr val="bg1"/>
              </a:gs>
              <a:gs pos="100000">
                <a:srgbClr val="FFFF00"/>
              </a:gs>
            </a:gsLst>
            <a:lin ang="5400000" scaled="0"/>
          </a:gradFill>
        </p:spPr>
        <p:txBody>
          <a:bodyPr>
            <a:normAutofit/>
          </a:bodyPr>
          <a:lstStyle/>
          <a:p>
            <a:r>
              <a:rPr lang="ja-JP" altLang="en-US" sz="2800" b="1" dirty="0" smtClean="0">
                <a:latin typeface="メイリオ" panose="020B0604030504040204" pitchFamily="50" charset="-128"/>
                <a:ea typeface="メイリオ" panose="020B0604030504040204" pitchFamily="50" charset="-128"/>
              </a:rPr>
              <a:t>令和</a:t>
            </a:r>
            <a:r>
              <a:rPr lang="ja-JP" altLang="en-US" sz="2800" b="1" dirty="0">
                <a:latin typeface="メイリオ" panose="020B0604030504040204" pitchFamily="50" charset="-128"/>
                <a:ea typeface="メイリオ" panose="020B0604030504040204" pitchFamily="50" charset="-128"/>
              </a:rPr>
              <a:t>２年度納付金算定の留意点</a:t>
            </a:r>
            <a:endParaRPr lang="ja-JP" altLang="en-US" sz="2400" b="1" dirty="0">
              <a:latin typeface="+mn-ea"/>
              <a:ea typeface="+mn-ea"/>
            </a:endParaRPr>
          </a:p>
        </p:txBody>
      </p:sp>
      <p:sp>
        <p:nvSpPr>
          <p:cNvPr id="3" name="スライド番号プレースホルダー 2"/>
          <p:cNvSpPr>
            <a:spLocks noGrp="1"/>
          </p:cNvSpPr>
          <p:nvPr>
            <p:ph type="sldNum" sz="quarter" idx="12"/>
          </p:nvPr>
        </p:nvSpPr>
        <p:spPr/>
        <p:txBody>
          <a:bodyPr/>
          <a:lstStyle/>
          <a:p>
            <a:fld id="{43F36172-A6ED-4A8C-83C3-3EDD7338BAA1}" type="slidenum">
              <a:rPr kumimoji="1" lang="ja-JP" altLang="en-US" smtClean="0"/>
              <a:t>9</a:t>
            </a:fld>
            <a:endParaRPr kumimoji="1" lang="ja-JP" altLang="en-US" dirty="0"/>
          </a:p>
        </p:txBody>
      </p:sp>
    </p:spTree>
    <p:extLst>
      <p:ext uri="{BB962C8B-B14F-4D97-AF65-F5344CB8AC3E}">
        <p14:creationId xmlns:p14="http://schemas.microsoft.com/office/powerpoint/2010/main" val="219344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nvPr>
        </p:nvGraphicFramePr>
        <p:xfrm>
          <a:off x="132217" y="3270059"/>
          <a:ext cx="9658069" cy="3510000"/>
        </p:xfrm>
        <a:graphic>
          <a:graphicData uri="http://schemas.openxmlformats.org/drawingml/2006/table">
            <a:tbl>
              <a:tblPr firstRow="1" bandRow="1">
                <a:tableStyleId>{5C22544A-7EE6-4342-B048-85BDC9FD1C3A}</a:tableStyleId>
              </a:tblPr>
              <a:tblGrid>
                <a:gridCol w="478972">
                  <a:extLst>
                    <a:ext uri="{9D8B030D-6E8A-4147-A177-3AD203B41FA5}">
                      <a16:colId xmlns:a16="http://schemas.microsoft.com/office/drawing/2014/main" val="2364543335"/>
                    </a:ext>
                  </a:extLst>
                </a:gridCol>
                <a:gridCol w="9179097">
                  <a:extLst>
                    <a:ext uri="{9D8B030D-6E8A-4147-A177-3AD203B41FA5}">
                      <a16:colId xmlns:a16="http://schemas.microsoft.com/office/drawing/2014/main" val="1224124920"/>
                    </a:ext>
                  </a:extLst>
                </a:gridCol>
              </a:tblGrid>
              <a:tr h="360000">
                <a:tc>
                  <a:txBody>
                    <a:bodyPr/>
                    <a:lstStyle/>
                    <a:p>
                      <a:pPr marL="0" marR="0" lvl="0" indent="0" algn="ctr" defTabSz="914068" rtl="0" eaLnBrk="1" fontAlgn="auto" latinLnBrk="0" hangingPunct="1">
                        <a:lnSpc>
                          <a:spcPct val="100000"/>
                        </a:lnSpc>
                        <a:spcBef>
                          <a:spcPts val="0"/>
                        </a:spcBef>
                        <a:spcAft>
                          <a:spcPts val="0"/>
                        </a:spcAft>
                        <a:buClrTx/>
                        <a:buSzTx/>
                        <a:buFontTx/>
                        <a:buNone/>
                        <a:tabLst/>
                        <a:defRPr/>
                      </a:pPr>
                      <a:r>
                        <a:rPr kumimoji="1" lang="ja-JP" altLang="en-US" sz="800" b="1" dirty="0" smtClean="0">
                          <a:solidFill>
                            <a:schemeClr val="tx1"/>
                          </a:solidFill>
                          <a:latin typeface="游ゴシック" panose="020B0400000000000000" pitchFamily="50" charset="-128"/>
                          <a:ea typeface="游ゴシック" panose="020B0400000000000000" pitchFamily="50" charset="-128"/>
                        </a:rPr>
                        <a:t>平成</a:t>
                      </a:r>
                      <a:r>
                        <a:rPr kumimoji="1" lang="en-US" altLang="ja-JP" sz="800" b="1" dirty="0" smtClean="0">
                          <a:solidFill>
                            <a:schemeClr val="tx1"/>
                          </a:solidFill>
                          <a:latin typeface="游ゴシック" panose="020B0400000000000000" pitchFamily="50" charset="-128"/>
                          <a:ea typeface="游ゴシック" panose="020B0400000000000000" pitchFamily="50" charset="-128"/>
                        </a:rPr>
                        <a:t>26</a:t>
                      </a:r>
                      <a:r>
                        <a:rPr kumimoji="1" lang="ja-JP" altLang="en-US" sz="800" b="1" dirty="0" smtClean="0">
                          <a:solidFill>
                            <a:schemeClr val="tx1"/>
                          </a:solidFill>
                          <a:latin typeface="游ゴシック" panose="020B0400000000000000" pitchFamily="50" charset="-128"/>
                          <a:ea typeface="游ゴシック" panose="020B0400000000000000" pitchFamily="50" charset="-128"/>
                        </a:rPr>
                        <a:t>年度</a:t>
                      </a: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85204258"/>
                  </a:ext>
                </a:extLst>
              </a:tr>
              <a:tr h="360000">
                <a:tc>
                  <a:txBody>
                    <a:bodyPr/>
                    <a:lstStyle/>
                    <a:p>
                      <a:pPr marL="0" marR="0" lvl="0" indent="0" algn="ctr" defTabSz="914068" rtl="0" eaLnBrk="1" fontAlgn="auto" latinLnBrk="0" hangingPunct="1">
                        <a:lnSpc>
                          <a:spcPct val="100000"/>
                        </a:lnSpc>
                        <a:spcBef>
                          <a:spcPts val="0"/>
                        </a:spcBef>
                        <a:spcAft>
                          <a:spcPts val="0"/>
                        </a:spcAft>
                        <a:buClrTx/>
                        <a:buSzTx/>
                        <a:buFontTx/>
                        <a:buNone/>
                        <a:tabLst/>
                        <a:defRPr/>
                      </a:pPr>
                      <a:r>
                        <a:rPr kumimoji="1" lang="ja-JP" altLang="en-US" sz="800" b="1" dirty="0" smtClean="0">
                          <a:solidFill>
                            <a:schemeClr val="tx1"/>
                          </a:solidFill>
                          <a:latin typeface="游ゴシック" panose="020B0400000000000000" pitchFamily="50" charset="-128"/>
                          <a:ea typeface="游ゴシック" panose="020B0400000000000000" pitchFamily="50" charset="-128"/>
                        </a:rPr>
                        <a:t>平成</a:t>
                      </a:r>
                      <a:r>
                        <a:rPr kumimoji="1" lang="en-US" altLang="ja-JP" sz="800" b="1" dirty="0" smtClean="0">
                          <a:solidFill>
                            <a:schemeClr val="tx1"/>
                          </a:solidFill>
                          <a:latin typeface="游ゴシック" panose="020B0400000000000000" pitchFamily="50" charset="-128"/>
                          <a:ea typeface="游ゴシック" panose="020B0400000000000000" pitchFamily="50" charset="-128"/>
                        </a:rPr>
                        <a:t>27</a:t>
                      </a:r>
                      <a:r>
                        <a:rPr kumimoji="1" lang="ja-JP" altLang="en-US" sz="800" b="1" dirty="0" smtClean="0">
                          <a:solidFill>
                            <a:schemeClr val="tx1"/>
                          </a:solidFill>
                          <a:latin typeface="游ゴシック" panose="020B0400000000000000" pitchFamily="50" charset="-128"/>
                          <a:ea typeface="游ゴシック" panose="020B0400000000000000" pitchFamily="50" charset="-128"/>
                        </a:rPr>
                        <a:t>年度</a:t>
                      </a: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788450947"/>
                  </a:ext>
                </a:extLst>
              </a:tr>
              <a:tr h="558000">
                <a:tc>
                  <a:txBody>
                    <a:bodyPr/>
                    <a:lstStyle/>
                    <a:p>
                      <a:pPr marL="0" marR="0" lvl="0" indent="0" algn="ctr" defTabSz="914068" rtl="0" eaLnBrk="1" fontAlgn="auto" latinLnBrk="0" hangingPunct="1">
                        <a:lnSpc>
                          <a:spcPct val="100000"/>
                        </a:lnSpc>
                        <a:spcBef>
                          <a:spcPts val="0"/>
                        </a:spcBef>
                        <a:spcAft>
                          <a:spcPts val="0"/>
                        </a:spcAft>
                        <a:buClrTx/>
                        <a:buSzTx/>
                        <a:buFontTx/>
                        <a:buNone/>
                        <a:tabLst/>
                        <a:defRPr/>
                      </a:pPr>
                      <a:r>
                        <a:rPr kumimoji="1" lang="ja-JP" altLang="en-US" sz="800" b="1" dirty="0" smtClean="0">
                          <a:solidFill>
                            <a:schemeClr val="tx1"/>
                          </a:solidFill>
                          <a:latin typeface="游ゴシック" panose="020B0400000000000000" pitchFamily="50" charset="-128"/>
                          <a:ea typeface="游ゴシック" panose="020B0400000000000000" pitchFamily="50" charset="-128"/>
                        </a:rPr>
                        <a:t>平成</a:t>
                      </a:r>
                      <a:r>
                        <a:rPr kumimoji="1" lang="en-US" altLang="ja-JP" sz="800" b="1" dirty="0" smtClean="0">
                          <a:solidFill>
                            <a:schemeClr val="tx1"/>
                          </a:solidFill>
                          <a:latin typeface="游ゴシック" panose="020B0400000000000000" pitchFamily="50" charset="-128"/>
                          <a:ea typeface="游ゴシック" panose="020B0400000000000000" pitchFamily="50" charset="-128"/>
                        </a:rPr>
                        <a:t>28</a:t>
                      </a:r>
                      <a:r>
                        <a:rPr kumimoji="1" lang="ja-JP" altLang="en-US" sz="800" b="1" dirty="0" smtClean="0">
                          <a:solidFill>
                            <a:schemeClr val="tx1"/>
                          </a:solidFill>
                          <a:latin typeface="游ゴシック" panose="020B0400000000000000" pitchFamily="50" charset="-128"/>
                          <a:ea typeface="游ゴシック" panose="020B0400000000000000" pitchFamily="50" charset="-128"/>
                        </a:rPr>
                        <a:t>年度</a:t>
                      </a: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06488782"/>
                  </a:ext>
                </a:extLst>
              </a:tr>
              <a:tr h="558000">
                <a:tc>
                  <a:txBody>
                    <a:bodyPr/>
                    <a:lstStyle/>
                    <a:p>
                      <a:pPr algn="ctr"/>
                      <a:r>
                        <a:rPr kumimoji="1" lang="ja-JP" altLang="en-US" sz="800" b="1" dirty="0" smtClean="0">
                          <a:latin typeface="游ゴシック" panose="020B0400000000000000" pitchFamily="50" charset="-128"/>
                          <a:ea typeface="游ゴシック" panose="020B0400000000000000" pitchFamily="50" charset="-128"/>
                        </a:rPr>
                        <a:t>平成</a:t>
                      </a:r>
                      <a:r>
                        <a:rPr kumimoji="1" lang="en-US" altLang="ja-JP" sz="800" b="1" dirty="0" smtClean="0">
                          <a:latin typeface="游ゴシック" panose="020B0400000000000000" pitchFamily="50" charset="-128"/>
                          <a:ea typeface="游ゴシック" panose="020B0400000000000000" pitchFamily="50" charset="-128"/>
                        </a:rPr>
                        <a:t>29</a:t>
                      </a:r>
                      <a:r>
                        <a:rPr kumimoji="1" lang="ja-JP" altLang="en-US" sz="800" b="1" dirty="0" smtClean="0">
                          <a:latin typeface="游ゴシック" panose="020B0400000000000000" pitchFamily="50" charset="-128"/>
                          <a:ea typeface="游ゴシック" panose="020B0400000000000000" pitchFamily="50" charset="-128"/>
                        </a:rPr>
                        <a:t>年度</a:t>
                      </a: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90230751"/>
                  </a:ext>
                </a:extLst>
              </a:tr>
              <a:tr h="558000">
                <a:tc>
                  <a:txBody>
                    <a:bodyPr/>
                    <a:lstStyle/>
                    <a:p>
                      <a:pPr algn="ctr"/>
                      <a:r>
                        <a:rPr kumimoji="1" lang="ja-JP" altLang="en-US" sz="800" b="1" dirty="0" smtClean="0">
                          <a:latin typeface="游ゴシック" panose="020B0400000000000000" pitchFamily="50" charset="-128"/>
                          <a:ea typeface="游ゴシック" panose="020B0400000000000000" pitchFamily="50" charset="-128"/>
                        </a:rPr>
                        <a:t>平成</a:t>
                      </a:r>
                      <a:r>
                        <a:rPr kumimoji="1" lang="en-US" altLang="ja-JP" sz="800" b="1" dirty="0" smtClean="0">
                          <a:latin typeface="游ゴシック" panose="020B0400000000000000" pitchFamily="50" charset="-128"/>
                          <a:ea typeface="游ゴシック" panose="020B0400000000000000" pitchFamily="50" charset="-128"/>
                        </a:rPr>
                        <a:t>30</a:t>
                      </a:r>
                      <a:r>
                        <a:rPr kumimoji="1" lang="ja-JP" altLang="en-US" sz="800" b="1" dirty="0" smtClean="0">
                          <a:latin typeface="游ゴシック" panose="020B0400000000000000" pitchFamily="50" charset="-128"/>
                          <a:ea typeface="游ゴシック" panose="020B0400000000000000" pitchFamily="50" charset="-128"/>
                        </a:rPr>
                        <a:t>年度</a:t>
                      </a: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1732284"/>
                  </a:ext>
                </a:extLst>
              </a:tr>
              <a:tr h="558000">
                <a:tc>
                  <a:txBody>
                    <a:bodyPr/>
                    <a:lstStyle/>
                    <a:p>
                      <a:pPr algn="ctr"/>
                      <a:r>
                        <a:rPr kumimoji="1" lang="ja-JP" altLang="en-US" sz="800" b="1" dirty="0" smtClean="0">
                          <a:latin typeface="游ゴシック" panose="020B0400000000000000" pitchFamily="50" charset="-128"/>
                          <a:ea typeface="游ゴシック" panose="020B0400000000000000" pitchFamily="50" charset="-128"/>
                        </a:rPr>
                        <a:t>令和元年度</a:t>
                      </a: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43583768"/>
                  </a:ext>
                </a:extLst>
              </a:tr>
              <a:tr h="558000">
                <a:tc>
                  <a:txBody>
                    <a:bodyPr/>
                    <a:lstStyle/>
                    <a:p>
                      <a:pPr algn="ctr"/>
                      <a:r>
                        <a:rPr kumimoji="1" lang="ja-JP" altLang="en-US" sz="800" b="1" dirty="0" smtClean="0">
                          <a:latin typeface="游ゴシック" panose="020B0400000000000000" pitchFamily="50" charset="-128"/>
                          <a:ea typeface="游ゴシック" panose="020B0400000000000000" pitchFamily="50" charset="-128"/>
                        </a:rPr>
                        <a:t>令和２年度</a:t>
                      </a: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800" b="1" dirty="0">
                        <a:latin typeface="游ゴシック" panose="020B0400000000000000" pitchFamily="50" charset="-128"/>
                        <a:ea typeface="游ゴシック" panose="020B0400000000000000" pitchFamily="50" charset="-128"/>
                      </a:endParaRPr>
                    </a:p>
                  </a:txBody>
                  <a:tcPr marL="71989" marR="71989" marT="35995" marB="359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44318626"/>
                  </a:ext>
                </a:extLst>
              </a:tr>
            </a:tbl>
          </a:graphicData>
        </a:graphic>
      </p:graphicFrame>
      <p:sp>
        <p:nvSpPr>
          <p:cNvPr id="15" name="正方形/長方形 14"/>
          <p:cNvSpPr/>
          <p:nvPr/>
        </p:nvSpPr>
        <p:spPr>
          <a:xfrm>
            <a:off x="132217" y="327391"/>
            <a:ext cx="9650185" cy="2873912"/>
          </a:xfrm>
          <a:prstGeom prst="rect">
            <a:avLst/>
          </a:prstGeom>
          <a:solidFill>
            <a:schemeClr val="accent6">
              <a:lumMod val="20000"/>
              <a:lumOff val="80000"/>
              <a:alpha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301765" indent="-301765">
              <a:lnSpc>
                <a:spcPts val="1279"/>
              </a:lnSpc>
            </a:pPr>
            <a:r>
              <a:rPr lang="ja-JP" altLang="en-US" sz="1200" b="1" dirty="0">
                <a:solidFill>
                  <a:schemeClr val="tx1"/>
                </a:solidFill>
                <a:latin typeface="游ゴシック" panose="020B0400000000000000" pitchFamily="50" charset="-128"/>
                <a:ea typeface="游ゴシック" panose="020B0400000000000000" pitchFamily="50" charset="-128"/>
              </a:rPr>
              <a:t>○　給付費総額の推計については、係数通知において、従前通りの負担区分別の</a:t>
            </a:r>
            <a:endParaRPr lang="en-US" altLang="ja-JP" sz="1200" b="1" dirty="0">
              <a:solidFill>
                <a:schemeClr val="tx1"/>
              </a:solidFill>
              <a:latin typeface="游ゴシック" panose="020B0400000000000000" pitchFamily="50" charset="-128"/>
              <a:ea typeface="游ゴシック" panose="020B0400000000000000" pitchFamily="50" charset="-128"/>
            </a:endParaRPr>
          </a:p>
          <a:p>
            <a:pPr marL="301765" indent="-301765">
              <a:lnSpc>
                <a:spcPts val="1279"/>
              </a:lnSpc>
            </a:pPr>
            <a:r>
              <a:rPr lang="ja-JP" altLang="en-US" sz="1200" b="1" dirty="0">
                <a:solidFill>
                  <a:schemeClr val="tx1"/>
                </a:solidFill>
                <a:latin typeface="游ゴシック" panose="020B0400000000000000" pitchFamily="50" charset="-128"/>
                <a:ea typeface="游ゴシック" panose="020B0400000000000000" pitchFamily="50" charset="-128"/>
              </a:rPr>
              <a:t>　　</a:t>
            </a:r>
            <a:r>
              <a:rPr lang="ja-JP" altLang="en-US" sz="1200" b="1" dirty="0">
                <a:solidFill>
                  <a:srgbClr val="FF0000"/>
                </a:solidFill>
                <a:latin typeface="游ゴシック" panose="020B0400000000000000" pitchFamily="50" charset="-128"/>
                <a:ea typeface="游ゴシック" panose="020B0400000000000000" pitchFamily="50" charset="-128"/>
              </a:rPr>
              <a:t>「被保険者１人当たり診療費」</a:t>
            </a:r>
            <a:r>
              <a:rPr lang="en-US" altLang="ja-JP" sz="1200" b="1" dirty="0">
                <a:solidFill>
                  <a:srgbClr val="FF0000"/>
                </a:solidFill>
                <a:latin typeface="游ゴシック" panose="020B0400000000000000" pitchFamily="50" charset="-128"/>
                <a:ea typeface="游ゴシック" panose="020B0400000000000000" pitchFamily="50" charset="-128"/>
              </a:rPr>
              <a:t>×</a:t>
            </a:r>
            <a:r>
              <a:rPr lang="ja-JP" altLang="en-US" sz="1200" b="1" dirty="0">
                <a:solidFill>
                  <a:srgbClr val="FF0000"/>
                </a:solidFill>
                <a:latin typeface="游ゴシック" panose="020B0400000000000000" pitchFamily="50" charset="-128"/>
                <a:ea typeface="游ゴシック" panose="020B0400000000000000" pitchFamily="50" charset="-128"/>
              </a:rPr>
              <a:t>「被保険者数推計」</a:t>
            </a:r>
            <a:r>
              <a:rPr lang="en-US" altLang="ja-JP" sz="1200" b="1" dirty="0">
                <a:solidFill>
                  <a:srgbClr val="FF0000"/>
                </a:solidFill>
                <a:latin typeface="游ゴシック" panose="020B0400000000000000" pitchFamily="50" charset="-128"/>
                <a:ea typeface="游ゴシック" panose="020B0400000000000000" pitchFamily="50" charset="-128"/>
              </a:rPr>
              <a:t>×</a:t>
            </a:r>
            <a:r>
              <a:rPr lang="ja-JP" altLang="en-US" sz="1200" b="1" dirty="0">
                <a:solidFill>
                  <a:srgbClr val="FF0000"/>
                </a:solidFill>
                <a:latin typeface="游ゴシック" panose="020B0400000000000000" pitchFamily="50" charset="-128"/>
                <a:ea typeface="游ゴシック" panose="020B0400000000000000" pitchFamily="50" charset="-128"/>
              </a:rPr>
              <a:t>「給付率推計」</a:t>
            </a:r>
            <a:endParaRPr lang="en-US" altLang="ja-JP" sz="1200" b="1" dirty="0">
              <a:solidFill>
                <a:srgbClr val="FF0000"/>
              </a:solidFill>
              <a:latin typeface="游ゴシック" panose="020B0400000000000000" pitchFamily="50" charset="-128"/>
              <a:ea typeface="游ゴシック" panose="020B0400000000000000" pitchFamily="50" charset="-128"/>
            </a:endParaRPr>
          </a:p>
          <a:p>
            <a:pPr marL="301765" indent="-301765">
              <a:lnSpc>
                <a:spcPts val="1279"/>
              </a:lnSpc>
            </a:pPr>
            <a:r>
              <a:rPr lang="ja-JP" altLang="en-US" sz="1200" b="1" dirty="0">
                <a:solidFill>
                  <a:srgbClr val="FF0000"/>
                </a:solidFill>
                <a:latin typeface="游ゴシック" panose="020B0400000000000000" pitchFamily="50" charset="-128"/>
                <a:ea typeface="游ゴシック" panose="020B0400000000000000" pitchFamily="50" charset="-128"/>
              </a:rPr>
              <a:t>　　</a:t>
            </a:r>
            <a:r>
              <a:rPr lang="ja-JP" altLang="en-US" sz="1200" b="1" dirty="0">
                <a:solidFill>
                  <a:schemeClr val="tx1"/>
                </a:solidFill>
                <a:latin typeface="游ゴシック" panose="020B0400000000000000" pitchFamily="50" charset="-128"/>
                <a:ea typeface="游ゴシック" panose="020B0400000000000000" pitchFamily="50" charset="-128"/>
              </a:rPr>
              <a:t>に基づく推計結果を踏まえ、所要の補正の要否を検討しつつ、市町村と合意を得ることを示している。</a:t>
            </a:r>
            <a:endParaRPr lang="en-US" altLang="ja-JP" sz="1200" b="1" dirty="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341" b="1" u="sng" dirty="0">
              <a:solidFill>
                <a:schemeClr val="tx1"/>
              </a:solidFill>
              <a:latin typeface="游ゴシック" panose="020B0400000000000000" pitchFamily="50" charset="-128"/>
              <a:ea typeface="游ゴシック" panose="020B0400000000000000" pitchFamily="50" charset="-128"/>
            </a:endParaRPr>
          </a:p>
          <a:p>
            <a:pPr marL="301765" indent="-301765">
              <a:lnSpc>
                <a:spcPts val="1279"/>
              </a:lnSpc>
            </a:pPr>
            <a:r>
              <a:rPr lang="ja-JP" altLang="en-US" sz="1200" b="1" dirty="0">
                <a:solidFill>
                  <a:schemeClr val="tx1"/>
                </a:solidFill>
                <a:latin typeface="游ゴシック" panose="020B0400000000000000" pitchFamily="50" charset="-128"/>
                <a:ea typeface="游ゴシック" panose="020B0400000000000000" pitchFamily="50" charset="-128"/>
              </a:rPr>
              <a:t>○　このうち「被保険者１人当たり診療費」の推計に当たっては、直近の実績と過去の伸び率を使用する方法を基本とする。</a:t>
            </a:r>
          </a:p>
          <a:p>
            <a:pPr marL="301765" indent="-301765">
              <a:lnSpc>
                <a:spcPts val="1279"/>
              </a:lnSpc>
            </a:pPr>
            <a:r>
              <a:rPr lang="ja-JP" altLang="en-US" sz="1200" b="1" dirty="0">
                <a:solidFill>
                  <a:schemeClr val="tx1"/>
                </a:solidFill>
                <a:latin typeface="游ゴシック" panose="020B0400000000000000" pitchFamily="50" charset="-128"/>
                <a:ea typeface="游ゴシック" panose="020B0400000000000000" pitchFamily="50" charset="-128"/>
              </a:rPr>
              <a:t>　　なお、納付金等算定システムでは、この推計を以下の４通りの方法で行えるように、改修</a:t>
            </a:r>
            <a:r>
              <a:rPr lang="ja-JP" altLang="en-US" sz="1200" b="1" dirty="0" smtClean="0">
                <a:solidFill>
                  <a:schemeClr val="tx1"/>
                </a:solidFill>
                <a:latin typeface="游ゴシック" panose="020B0400000000000000" pitchFamily="50" charset="-128"/>
                <a:ea typeface="游ゴシック" panose="020B0400000000000000" pitchFamily="50" charset="-128"/>
              </a:rPr>
              <a:t>を行う。</a:t>
            </a:r>
          </a:p>
          <a:p>
            <a:pPr marL="301765" indent="-301765"/>
            <a:endParaRPr lang="en-US" altLang="ja-JP" sz="1194" b="1" dirty="0" smtClean="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1194" b="1" dirty="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1194" b="1" dirty="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1194" b="1" dirty="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1194" b="1" dirty="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1194" b="1" dirty="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1194" b="1" dirty="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700" b="1" dirty="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1194" b="1" dirty="0">
              <a:solidFill>
                <a:schemeClr val="tx1"/>
              </a:solidFill>
              <a:latin typeface="游ゴシック" panose="020B0400000000000000" pitchFamily="50" charset="-128"/>
              <a:ea typeface="游ゴシック" panose="020B0400000000000000" pitchFamily="50" charset="-128"/>
            </a:endParaRPr>
          </a:p>
          <a:p>
            <a:pPr marL="301765" indent="-301765"/>
            <a:r>
              <a:rPr lang="ja-JP" altLang="en-US" sz="1194" b="1" dirty="0">
                <a:solidFill>
                  <a:schemeClr val="tx1"/>
                </a:solidFill>
                <a:latin typeface="游ゴシック" panose="020B0400000000000000" pitchFamily="50" charset="-128"/>
                <a:ea typeface="游ゴシック" panose="020B0400000000000000" pitchFamily="50" charset="-128"/>
              </a:rPr>
              <a:t>○  以上を踏まえつつ、地域の状況に応じて、適切な推計方法を定めることとする。</a:t>
            </a:r>
            <a:endParaRPr lang="en-US" altLang="ja-JP" sz="1194" b="1" dirty="0">
              <a:solidFill>
                <a:schemeClr val="tx1"/>
              </a:solidFill>
              <a:latin typeface="游ゴシック" panose="020B0400000000000000" pitchFamily="50" charset="-128"/>
              <a:ea typeface="游ゴシック" panose="020B0400000000000000" pitchFamily="50" charset="-128"/>
            </a:endParaRPr>
          </a:p>
          <a:p>
            <a:pPr marL="301765" indent="-301765"/>
            <a:r>
              <a:rPr lang="ja-JP" altLang="en-US" sz="1108" b="1" dirty="0">
                <a:solidFill>
                  <a:schemeClr val="tx1"/>
                </a:solidFill>
                <a:latin typeface="游ゴシック" panose="020B0400000000000000" pitchFamily="50" charset="-128"/>
                <a:ea typeface="游ゴシック" panose="020B0400000000000000" pitchFamily="50" charset="-128"/>
              </a:rPr>
              <a:t>　　</a:t>
            </a:r>
            <a:r>
              <a:rPr lang="en-US" altLang="ja-JP" sz="1108" dirty="0">
                <a:solidFill>
                  <a:schemeClr val="tx1"/>
                </a:solidFill>
                <a:latin typeface="游ゴシック" panose="020B0400000000000000" pitchFamily="50" charset="-128"/>
                <a:ea typeface="游ゴシック" panose="020B0400000000000000" pitchFamily="50" charset="-128"/>
              </a:rPr>
              <a:t>※</a:t>
            </a:r>
            <a:r>
              <a:rPr lang="ja-JP" altLang="en-US" sz="1000" dirty="0">
                <a:solidFill>
                  <a:schemeClr val="tx1"/>
                </a:solidFill>
                <a:latin typeface="游ゴシック" panose="020B0400000000000000" pitchFamily="50" charset="-128"/>
                <a:ea typeface="游ゴシック" panose="020B0400000000000000" pitchFamily="50" charset="-128"/>
              </a:rPr>
              <a:t>なお、推計方法（３）で直近３年度間（平成</a:t>
            </a:r>
            <a:r>
              <a:rPr lang="en-US" altLang="ja-JP" sz="1000" dirty="0">
                <a:solidFill>
                  <a:schemeClr val="tx1"/>
                </a:solidFill>
                <a:latin typeface="游ゴシック" panose="020B0400000000000000" pitchFamily="50" charset="-128"/>
                <a:ea typeface="游ゴシック" panose="020B0400000000000000" pitchFamily="50" charset="-128"/>
              </a:rPr>
              <a:t>27</a:t>
            </a:r>
            <a:r>
              <a:rPr lang="ja-JP" altLang="en-US" sz="1000" dirty="0">
                <a:solidFill>
                  <a:schemeClr val="tx1"/>
                </a:solidFill>
                <a:latin typeface="游ゴシック" panose="020B0400000000000000" pitchFamily="50" charset="-128"/>
                <a:ea typeface="游ゴシック" panose="020B0400000000000000" pitchFamily="50" charset="-128"/>
              </a:rPr>
              <a:t>年</a:t>
            </a:r>
            <a:r>
              <a:rPr lang="en-US" altLang="ja-JP" sz="1000" dirty="0">
                <a:solidFill>
                  <a:schemeClr val="tx1"/>
                </a:solidFill>
                <a:latin typeface="游ゴシック" panose="020B0400000000000000" pitchFamily="50" charset="-128"/>
                <a:ea typeface="游ゴシック" panose="020B0400000000000000" pitchFamily="50" charset="-128"/>
              </a:rPr>
              <a:t>-30</a:t>
            </a:r>
            <a:r>
              <a:rPr lang="ja-JP" altLang="en-US" sz="1000" dirty="0">
                <a:solidFill>
                  <a:schemeClr val="tx1"/>
                </a:solidFill>
                <a:latin typeface="游ゴシック" panose="020B0400000000000000" pitchFamily="50" charset="-128"/>
                <a:ea typeface="游ゴシック" panose="020B0400000000000000" pitchFamily="50" charset="-128"/>
              </a:rPr>
              <a:t>年の伸び率）の伸び率等を使用する場合は、高額薬剤の影響等を考慮する必要があることに留意</a:t>
            </a:r>
            <a:endParaRPr lang="en-US" altLang="ja-JP" sz="1000" dirty="0">
              <a:solidFill>
                <a:schemeClr val="tx1"/>
              </a:solidFill>
              <a:latin typeface="游ゴシック" panose="020B0400000000000000" pitchFamily="50" charset="-128"/>
              <a:ea typeface="游ゴシック" panose="020B0400000000000000" pitchFamily="50" charset="-128"/>
            </a:endParaRPr>
          </a:p>
          <a:p>
            <a:pPr marL="301765" indent="-301765"/>
            <a:endParaRPr lang="en-US" altLang="ja-JP" sz="1023" b="1" dirty="0">
              <a:solidFill>
                <a:schemeClr val="tx1"/>
              </a:solidFill>
              <a:latin typeface="游ゴシック" panose="020B0400000000000000" pitchFamily="50" charset="-128"/>
              <a:ea typeface="游ゴシック" panose="020B0400000000000000" pitchFamily="50" charset="-128"/>
            </a:endParaRPr>
          </a:p>
        </p:txBody>
      </p:sp>
      <p:sp>
        <p:nvSpPr>
          <p:cNvPr id="13" name="Rectangle 29"/>
          <p:cNvSpPr>
            <a:spLocks noChangeArrowheads="1"/>
          </p:cNvSpPr>
          <p:nvPr/>
        </p:nvSpPr>
        <p:spPr bwMode="auto">
          <a:xfrm>
            <a:off x="1589" y="-8471"/>
            <a:ext cx="9902825" cy="333062"/>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b="1" dirty="0">
                <a:solidFill>
                  <a:schemeClr val="dk1"/>
                </a:solidFill>
                <a:latin typeface="游ゴシック" panose="020B0400000000000000" pitchFamily="50" charset="-128"/>
                <a:ea typeface="游ゴシック" panose="020B0400000000000000" pitchFamily="50" charset="-128"/>
              </a:rPr>
              <a:t>給付費の推計　①令和２年度の診療費の推計方法</a:t>
            </a:r>
            <a:endParaRPr lang="en-US" altLang="ja-JP" sz="1600" b="1" dirty="0">
              <a:solidFill>
                <a:schemeClr val="dk1"/>
              </a:solidFill>
              <a:latin typeface="游ゴシック" panose="020B0400000000000000" pitchFamily="50" charset="-128"/>
              <a:ea typeface="游ゴシック" panose="020B0400000000000000" pitchFamily="50" charset="-128"/>
            </a:endParaRPr>
          </a:p>
        </p:txBody>
      </p:sp>
      <p:cxnSp>
        <p:nvCxnSpPr>
          <p:cNvPr id="14" name="直線コネクタ 13"/>
          <p:cNvCxnSpPr/>
          <p:nvPr/>
        </p:nvCxnSpPr>
        <p:spPr>
          <a:xfrm>
            <a:off x="-55562" y="286491"/>
            <a:ext cx="9959975"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9" name="角丸四角形 8"/>
          <p:cNvSpPr/>
          <p:nvPr/>
        </p:nvSpPr>
        <p:spPr>
          <a:xfrm>
            <a:off x="254360" y="1263261"/>
            <a:ext cx="9463568" cy="1463857"/>
          </a:xfrm>
          <a:prstGeom prst="roundRect">
            <a:avLst>
              <a:gd name="adj" fmla="val 3726"/>
            </a:avLst>
          </a:prstGeom>
          <a:solidFill>
            <a:schemeClr val="bg1"/>
          </a:solidFill>
          <a:ln w="12700">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301765" indent="-301765">
              <a:lnSpc>
                <a:spcPts val="1279"/>
              </a:lnSpc>
            </a:pPr>
            <a:r>
              <a:rPr lang="en-US" altLang="ja-JP" sz="1100" b="1" dirty="0">
                <a:solidFill>
                  <a:schemeClr val="tx1"/>
                </a:solidFill>
                <a:latin typeface="游ゴシック" panose="020B0400000000000000" pitchFamily="50" charset="-128"/>
                <a:ea typeface="游ゴシック" panose="020B0400000000000000" pitchFamily="50" charset="-128"/>
              </a:rPr>
              <a:t>(1)</a:t>
            </a:r>
            <a:r>
              <a:rPr lang="ja-JP" altLang="en-US" sz="1100" b="1" dirty="0">
                <a:solidFill>
                  <a:schemeClr val="tx1"/>
                </a:solidFill>
                <a:latin typeface="游ゴシック" panose="020B0400000000000000" pitchFamily="50" charset="-128"/>
                <a:ea typeface="游ゴシック" panose="020B0400000000000000" pitchFamily="50" charset="-128"/>
              </a:rPr>
              <a:t>本年３月から直近月までの数か月分の実績を基礎として、</a:t>
            </a:r>
            <a:r>
              <a:rPr lang="ja-JP" altLang="en-US" sz="1100" b="1" u="sng" dirty="0">
                <a:solidFill>
                  <a:srgbClr val="FF0000"/>
                </a:solidFill>
                <a:latin typeface="游ゴシック" panose="020B0400000000000000" pitchFamily="50" charset="-128"/>
                <a:ea typeface="游ゴシック" panose="020B0400000000000000" pitchFamily="50" charset="-128"/>
              </a:rPr>
              <a:t>過去２年間（推計値を含む）の伸び率</a:t>
            </a:r>
            <a:r>
              <a:rPr lang="ja-JP" altLang="en-US" sz="1100" b="1" dirty="0">
                <a:solidFill>
                  <a:schemeClr val="tx1"/>
                </a:solidFill>
                <a:latin typeface="游ゴシック" panose="020B0400000000000000" pitchFamily="50" charset="-128"/>
                <a:ea typeface="游ゴシック" panose="020B0400000000000000" pitchFamily="50" charset="-128"/>
              </a:rPr>
              <a:t>により推計する方法</a:t>
            </a:r>
          </a:p>
          <a:p>
            <a:pPr marL="266700">
              <a:lnSpc>
                <a:spcPts val="1279"/>
              </a:lnSpc>
            </a:pPr>
            <a:r>
              <a:rPr lang="ja-JP" altLang="en-US" sz="900" dirty="0">
                <a:solidFill>
                  <a:schemeClr val="tx1"/>
                </a:solidFill>
                <a:latin typeface="游ゴシック" panose="020B0400000000000000" pitchFamily="50" charset="-128"/>
                <a:ea typeface="游ゴシック" panose="020B0400000000000000" pitchFamily="50" charset="-128"/>
              </a:rPr>
              <a:t>新制度以前から予算編成通知にて示していた計算方法。仮試算時は、短期間の実績の大小が過度に反映される可能性もあるため、必要に応じて補正を行うなど、留意が必要。</a:t>
            </a:r>
            <a:endParaRPr lang="en-US" altLang="ja-JP" sz="900" dirty="0">
              <a:solidFill>
                <a:schemeClr val="tx1"/>
              </a:solidFill>
              <a:latin typeface="游ゴシック" panose="020B0400000000000000" pitchFamily="50" charset="-128"/>
              <a:ea typeface="游ゴシック" panose="020B0400000000000000" pitchFamily="50" charset="-128"/>
            </a:endParaRPr>
          </a:p>
          <a:p>
            <a:pPr marL="266700">
              <a:lnSpc>
                <a:spcPts val="500"/>
              </a:lnSpc>
            </a:pPr>
            <a:endParaRPr lang="ja-JP" altLang="en-US" sz="900" b="1" dirty="0">
              <a:solidFill>
                <a:schemeClr val="tx1"/>
              </a:solidFill>
              <a:latin typeface="游ゴシック" panose="020B0400000000000000" pitchFamily="50" charset="-128"/>
              <a:ea typeface="游ゴシック" panose="020B0400000000000000" pitchFamily="50" charset="-128"/>
            </a:endParaRPr>
          </a:p>
          <a:p>
            <a:pPr marL="301765" indent="-301765">
              <a:lnSpc>
                <a:spcPts val="1279"/>
              </a:lnSpc>
            </a:pPr>
            <a:r>
              <a:rPr lang="en-US" altLang="ja-JP" sz="1100" b="1" dirty="0">
                <a:solidFill>
                  <a:schemeClr val="tx1"/>
                </a:solidFill>
                <a:latin typeface="游ゴシック" panose="020B0400000000000000" pitchFamily="50" charset="-128"/>
                <a:ea typeface="游ゴシック" panose="020B0400000000000000" pitchFamily="50" charset="-128"/>
              </a:rPr>
              <a:t>(2)</a:t>
            </a:r>
            <a:r>
              <a:rPr lang="ja-JP" altLang="en-US" sz="1100" b="1" dirty="0">
                <a:solidFill>
                  <a:schemeClr val="tx1"/>
                </a:solidFill>
                <a:latin typeface="游ゴシック" panose="020B0400000000000000" pitchFamily="50" charset="-128"/>
                <a:ea typeface="游ゴシック" panose="020B0400000000000000" pitchFamily="50" charset="-128"/>
              </a:rPr>
              <a:t>直近１年前から直近月までの年度を跨いだ１年間分の実績を基礎として、</a:t>
            </a:r>
            <a:r>
              <a:rPr lang="ja-JP" altLang="en-US" sz="1100" b="1" u="sng" dirty="0">
                <a:solidFill>
                  <a:srgbClr val="FF0000"/>
                </a:solidFill>
                <a:latin typeface="游ゴシック" panose="020B0400000000000000" pitchFamily="50" charset="-128"/>
                <a:ea typeface="游ゴシック" panose="020B0400000000000000" pitchFamily="50" charset="-128"/>
              </a:rPr>
              <a:t>過去２年間（実績値）の伸び率</a:t>
            </a:r>
            <a:r>
              <a:rPr lang="ja-JP" altLang="en-US" sz="1100" b="1" dirty="0">
                <a:solidFill>
                  <a:schemeClr val="tx1"/>
                </a:solidFill>
                <a:latin typeface="游ゴシック" panose="020B0400000000000000" pitchFamily="50" charset="-128"/>
                <a:ea typeface="游ゴシック" panose="020B0400000000000000" pitchFamily="50" charset="-128"/>
              </a:rPr>
              <a:t>により推計する方法</a:t>
            </a:r>
            <a:endParaRPr lang="ja-JP" altLang="en-US" sz="1100" b="1" i="1" dirty="0">
              <a:solidFill>
                <a:srgbClr val="FF0000"/>
              </a:solidFill>
              <a:latin typeface="游ゴシック" panose="020B0400000000000000" pitchFamily="50" charset="-128"/>
              <a:ea typeface="游ゴシック" panose="020B0400000000000000" pitchFamily="50" charset="-128"/>
            </a:endParaRPr>
          </a:p>
          <a:p>
            <a:pPr marL="266700">
              <a:lnSpc>
                <a:spcPts val="1279"/>
              </a:lnSpc>
            </a:pPr>
            <a:r>
              <a:rPr lang="en-US" altLang="ja-JP" sz="900" dirty="0">
                <a:solidFill>
                  <a:schemeClr val="tx1"/>
                </a:solidFill>
                <a:latin typeface="游ゴシック" panose="020B0400000000000000" pitchFamily="50" charset="-128"/>
                <a:ea typeface="游ゴシック" panose="020B0400000000000000" pitchFamily="50" charset="-128"/>
              </a:rPr>
              <a:t>(1)</a:t>
            </a:r>
            <a:r>
              <a:rPr lang="ja-JP" altLang="en-US" sz="900" dirty="0">
                <a:solidFill>
                  <a:schemeClr val="tx1"/>
                </a:solidFill>
                <a:latin typeface="游ゴシック" panose="020B0400000000000000" pitchFamily="50" charset="-128"/>
                <a:ea typeface="游ゴシック" panose="020B0400000000000000" pitchFamily="50" charset="-128"/>
              </a:rPr>
              <a:t>の短期間の実績の大小が過度に反映される問題を緩和する、</a:t>
            </a:r>
            <a:r>
              <a:rPr lang="ja-JP" altLang="en-US" sz="900" dirty="0">
                <a:solidFill>
                  <a:srgbClr val="FF0000"/>
                </a:solidFill>
                <a:latin typeface="游ゴシック" panose="020B0400000000000000" pitchFamily="50" charset="-128"/>
                <a:ea typeface="游ゴシック" panose="020B0400000000000000" pitchFamily="50" charset="-128"/>
              </a:rPr>
              <a:t>新たな推計方法</a:t>
            </a:r>
            <a:r>
              <a:rPr lang="ja-JP" altLang="en-US" sz="900" dirty="0">
                <a:solidFill>
                  <a:schemeClr val="tx1"/>
                </a:solidFill>
                <a:latin typeface="游ゴシック" panose="020B0400000000000000" pitchFamily="50" charset="-128"/>
                <a:ea typeface="游ゴシック" panose="020B0400000000000000" pitchFamily="50" charset="-128"/>
              </a:rPr>
              <a:t>。直近の実績の動向がやや弱まる面もある。</a:t>
            </a:r>
            <a:endParaRPr lang="en-US" altLang="ja-JP" sz="900" b="1" dirty="0">
              <a:solidFill>
                <a:srgbClr val="FF0000"/>
              </a:solidFill>
              <a:latin typeface="游ゴシック" panose="020B0400000000000000" pitchFamily="50" charset="-128"/>
              <a:ea typeface="游ゴシック" panose="020B0400000000000000" pitchFamily="50" charset="-128"/>
            </a:endParaRPr>
          </a:p>
          <a:p>
            <a:pPr marL="266700">
              <a:lnSpc>
                <a:spcPts val="500"/>
              </a:lnSpc>
            </a:pPr>
            <a:endParaRPr lang="ja-JP" altLang="en-US" sz="900" b="1" dirty="0">
              <a:solidFill>
                <a:schemeClr val="tx1"/>
              </a:solidFill>
              <a:latin typeface="游ゴシック" panose="020B0400000000000000" pitchFamily="50" charset="-128"/>
              <a:ea typeface="游ゴシック" panose="020B0400000000000000" pitchFamily="50" charset="-128"/>
            </a:endParaRPr>
          </a:p>
          <a:p>
            <a:pPr marL="301765" indent="-301765">
              <a:lnSpc>
                <a:spcPts val="1279"/>
              </a:lnSpc>
            </a:pPr>
            <a:r>
              <a:rPr lang="en-US" altLang="ja-JP" sz="1100" b="1" dirty="0">
                <a:solidFill>
                  <a:schemeClr val="tx1"/>
                </a:solidFill>
                <a:latin typeface="游ゴシック" panose="020B0400000000000000" pitchFamily="50" charset="-128"/>
                <a:ea typeface="游ゴシック" panose="020B0400000000000000" pitchFamily="50" charset="-128"/>
              </a:rPr>
              <a:t>(3)</a:t>
            </a:r>
            <a:r>
              <a:rPr lang="ja-JP" altLang="en-US" sz="1100" b="1" dirty="0">
                <a:solidFill>
                  <a:schemeClr val="tx1"/>
                </a:solidFill>
                <a:latin typeface="游ゴシック" panose="020B0400000000000000" pitchFamily="50" charset="-128"/>
                <a:ea typeface="游ゴシック" panose="020B0400000000000000" pitchFamily="50" charset="-128"/>
              </a:rPr>
              <a:t>算定年度前年度の１年間分の実績を基礎として、</a:t>
            </a:r>
            <a:r>
              <a:rPr lang="ja-JP" altLang="en-US" sz="1100" b="1" u="sng" dirty="0">
                <a:solidFill>
                  <a:srgbClr val="FF0000"/>
                </a:solidFill>
                <a:latin typeface="游ゴシック" panose="020B0400000000000000" pitchFamily="50" charset="-128"/>
                <a:ea typeface="游ゴシック" panose="020B0400000000000000" pitchFamily="50" charset="-128"/>
              </a:rPr>
              <a:t>過去３年間以上の伸び率</a:t>
            </a:r>
            <a:r>
              <a:rPr lang="ja-JP" altLang="en-US" sz="1100" b="1" dirty="0">
                <a:solidFill>
                  <a:schemeClr val="tx1"/>
                </a:solidFill>
                <a:latin typeface="游ゴシック" panose="020B0400000000000000" pitchFamily="50" charset="-128"/>
                <a:ea typeface="游ゴシック" panose="020B0400000000000000" pitchFamily="50" charset="-128"/>
              </a:rPr>
              <a:t>により推計する方法（</a:t>
            </a:r>
            <a:r>
              <a:rPr lang="ja-JP" altLang="en-US" sz="1000" b="1" dirty="0">
                <a:solidFill>
                  <a:schemeClr val="tx1"/>
                </a:solidFill>
                <a:latin typeface="游ゴシック" panose="020B0400000000000000" pitchFamily="50" charset="-128"/>
                <a:ea typeface="游ゴシック" panose="020B0400000000000000" pitchFamily="50" charset="-128"/>
              </a:rPr>
              <a:t>下図は４年間の伸び率を使用した例）</a:t>
            </a:r>
            <a:endParaRPr lang="ja-JP" altLang="en-US" sz="1100" b="1" dirty="0">
              <a:solidFill>
                <a:schemeClr val="tx1"/>
              </a:solidFill>
              <a:latin typeface="游ゴシック" panose="020B0400000000000000" pitchFamily="50" charset="-128"/>
              <a:ea typeface="游ゴシック" panose="020B0400000000000000" pitchFamily="50" charset="-128"/>
            </a:endParaRPr>
          </a:p>
          <a:p>
            <a:pPr marL="266700">
              <a:lnSpc>
                <a:spcPts val="1279"/>
              </a:lnSpc>
            </a:pPr>
            <a:r>
              <a:rPr lang="ja-JP" altLang="en-US" sz="900" dirty="0">
                <a:solidFill>
                  <a:schemeClr val="tx1"/>
                </a:solidFill>
                <a:latin typeface="游ゴシック" panose="020B0400000000000000" pitchFamily="50" charset="-128"/>
                <a:ea typeface="游ゴシック" panose="020B0400000000000000" pitchFamily="50" charset="-128"/>
              </a:rPr>
              <a:t>平成</a:t>
            </a:r>
            <a:r>
              <a:rPr lang="en-US" altLang="ja-JP" sz="900" dirty="0">
                <a:solidFill>
                  <a:schemeClr val="tx1"/>
                </a:solidFill>
                <a:latin typeface="游ゴシック" panose="020B0400000000000000" pitchFamily="50" charset="-128"/>
                <a:ea typeface="游ゴシック" panose="020B0400000000000000" pitchFamily="50" charset="-128"/>
              </a:rPr>
              <a:t>30</a:t>
            </a:r>
            <a:r>
              <a:rPr lang="ja-JP" altLang="en-US" sz="900" dirty="0">
                <a:solidFill>
                  <a:schemeClr val="tx1"/>
                </a:solidFill>
                <a:latin typeface="游ゴシック" panose="020B0400000000000000" pitchFamily="50" charset="-128"/>
                <a:ea typeface="游ゴシック" panose="020B0400000000000000" pitchFamily="50" charset="-128"/>
              </a:rPr>
              <a:t>年度及び平成</a:t>
            </a:r>
            <a:r>
              <a:rPr lang="en-US" altLang="ja-JP" sz="900" dirty="0">
                <a:solidFill>
                  <a:schemeClr val="tx1"/>
                </a:solidFill>
                <a:latin typeface="游ゴシック" panose="020B0400000000000000" pitchFamily="50" charset="-128"/>
                <a:ea typeface="游ゴシック" panose="020B0400000000000000" pitchFamily="50" charset="-128"/>
              </a:rPr>
              <a:t>31</a:t>
            </a:r>
            <a:r>
              <a:rPr lang="ja-JP" altLang="en-US" sz="900" dirty="0">
                <a:solidFill>
                  <a:schemeClr val="tx1"/>
                </a:solidFill>
                <a:latin typeface="游ゴシック" panose="020B0400000000000000" pitchFamily="50" charset="-128"/>
                <a:ea typeface="游ゴシック" panose="020B0400000000000000" pitchFamily="50" charset="-128"/>
              </a:rPr>
              <a:t>年度推計時に、高額薬剤の影響を考慮して示した、過去の特定年度の伸びを除外して推計する方法。過去２年間の実績に特殊要因がある場合に活用。</a:t>
            </a:r>
            <a:endParaRPr lang="en-US" altLang="ja-JP" sz="900" dirty="0">
              <a:solidFill>
                <a:schemeClr val="tx1"/>
              </a:solidFill>
              <a:latin typeface="游ゴシック" panose="020B0400000000000000" pitchFamily="50" charset="-128"/>
              <a:ea typeface="游ゴシック" panose="020B0400000000000000" pitchFamily="50" charset="-128"/>
            </a:endParaRPr>
          </a:p>
          <a:p>
            <a:pPr marL="266700">
              <a:lnSpc>
                <a:spcPts val="500"/>
              </a:lnSpc>
            </a:pPr>
            <a:endParaRPr lang="ja-JP" altLang="en-US" sz="900" b="1" dirty="0">
              <a:solidFill>
                <a:schemeClr val="tx1"/>
              </a:solidFill>
              <a:latin typeface="游ゴシック" panose="020B0400000000000000" pitchFamily="50" charset="-128"/>
              <a:ea typeface="游ゴシック" panose="020B0400000000000000" pitchFamily="50" charset="-128"/>
            </a:endParaRPr>
          </a:p>
          <a:p>
            <a:pPr marL="301765" indent="-301765">
              <a:lnSpc>
                <a:spcPts val="1279"/>
              </a:lnSpc>
            </a:pPr>
            <a:r>
              <a:rPr lang="en-US" altLang="ja-JP" sz="1100" b="1" dirty="0">
                <a:solidFill>
                  <a:schemeClr val="tx1"/>
                </a:solidFill>
                <a:latin typeface="游ゴシック" panose="020B0400000000000000" pitchFamily="50" charset="-128"/>
                <a:ea typeface="游ゴシック" panose="020B0400000000000000" pitchFamily="50" charset="-128"/>
              </a:rPr>
              <a:t>(4)</a:t>
            </a:r>
            <a:r>
              <a:rPr lang="ja-JP" altLang="en-US" sz="1100" b="1" dirty="0">
                <a:solidFill>
                  <a:schemeClr val="tx1"/>
                </a:solidFill>
                <a:latin typeface="游ゴシック" panose="020B0400000000000000" pitchFamily="50" charset="-128"/>
                <a:ea typeface="游ゴシック" panose="020B0400000000000000" pitchFamily="50" charset="-128"/>
              </a:rPr>
              <a:t>その他、都道府県独自の推計方法</a:t>
            </a:r>
          </a:p>
        </p:txBody>
      </p:sp>
      <p:grpSp>
        <p:nvGrpSpPr>
          <p:cNvPr id="4" name="グループ化 3"/>
          <p:cNvGrpSpPr/>
          <p:nvPr/>
        </p:nvGrpSpPr>
        <p:grpSpPr>
          <a:xfrm>
            <a:off x="8384061" y="3239404"/>
            <a:ext cx="1332084" cy="3571310"/>
            <a:chOff x="7521970" y="3881215"/>
            <a:chExt cx="1332084" cy="4064178"/>
          </a:xfrm>
        </p:grpSpPr>
        <p:sp>
          <p:nvSpPr>
            <p:cNvPr id="65" name="角丸四角形 64"/>
            <p:cNvSpPr/>
            <p:nvPr/>
          </p:nvSpPr>
          <p:spPr>
            <a:xfrm>
              <a:off x="7521970" y="3881215"/>
              <a:ext cx="1331039" cy="4064178"/>
            </a:xfrm>
            <a:prstGeom prst="roundRect">
              <a:avLst>
                <a:gd name="adj" fmla="val 2841"/>
              </a:avLst>
            </a:prstGeom>
            <a:solidFill>
              <a:schemeClr val="bg1">
                <a:alpha val="6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grpSp>
          <p:nvGrpSpPr>
            <p:cNvPr id="16" name="グループ化 15"/>
            <p:cNvGrpSpPr/>
            <p:nvPr/>
          </p:nvGrpSpPr>
          <p:grpSpPr>
            <a:xfrm>
              <a:off x="7598788" y="3918387"/>
              <a:ext cx="1255266" cy="3941468"/>
              <a:chOff x="8312723" y="2360350"/>
              <a:chExt cx="1359435" cy="4268555"/>
            </a:xfrm>
          </p:grpSpPr>
          <p:sp>
            <p:nvSpPr>
              <p:cNvPr id="17" name="正方形/長方形 16"/>
              <p:cNvSpPr/>
              <p:nvPr/>
            </p:nvSpPr>
            <p:spPr>
              <a:xfrm>
                <a:off x="8318214" y="4655911"/>
                <a:ext cx="576000" cy="576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31"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831" b="1" dirty="0">
                    <a:solidFill>
                      <a:schemeClr val="tx1">
                        <a:lumMod val="75000"/>
                        <a:lumOff val="25000"/>
                      </a:schemeClr>
                    </a:solidFill>
                    <a:latin typeface="游ゴシック" panose="020B0400000000000000" pitchFamily="50" charset="-128"/>
                    <a:ea typeface="游ゴシック" panose="020B0400000000000000" pitchFamily="50" charset="-128"/>
                  </a:rPr>
                  <a:t>３</a:t>
                </a:r>
                <a:endParaRPr lang="en-US" altLang="ja-JP" sz="831"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r>
                  <a:rPr lang="ja-JP" altLang="en-US" sz="831"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31" b="1" dirty="0">
                    <a:solidFill>
                      <a:schemeClr val="tx1">
                        <a:lumMod val="75000"/>
                        <a:lumOff val="25000"/>
                      </a:schemeClr>
                    </a:solidFill>
                    <a:latin typeface="游ゴシック" panose="020B0400000000000000" pitchFamily="50" charset="-128"/>
                    <a:ea typeface="游ゴシック" panose="020B0400000000000000" pitchFamily="50" charset="-128"/>
                  </a:rPr>
                  <a:t>H31.</a:t>
                </a:r>
                <a:r>
                  <a:rPr lang="ja-JP" altLang="en-US" sz="831" b="1" dirty="0">
                    <a:solidFill>
                      <a:schemeClr val="tx1">
                        <a:lumMod val="75000"/>
                        <a:lumOff val="25000"/>
                      </a:schemeClr>
                    </a:solidFill>
                    <a:latin typeface="游ゴシック" panose="020B0400000000000000" pitchFamily="50" charset="-128"/>
                    <a:ea typeface="游ゴシック" panose="020B0400000000000000" pitchFamily="50" charset="-128"/>
                  </a:rPr>
                  <a:t>２</a:t>
                </a:r>
                <a:endParaRPr lang="en-US" altLang="ja-JP" sz="831"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8318214" y="6052905"/>
                <a:ext cx="576000" cy="576000"/>
              </a:xfrm>
              <a:prstGeom prst="rect">
                <a:avLst/>
              </a:prstGeom>
              <a:solidFill>
                <a:schemeClr val="bg1"/>
              </a:solidFill>
              <a:ln w="19050">
                <a:solidFill>
                  <a:srgbClr val="D12D3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b="1" dirty="0">
                    <a:solidFill>
                      <a:srgbClr val="D12D35"/>
                    </a:solidFill>
                    <a:latin typeface="游ゴシック" panose="020B0400000000000000" pitchFamily="50" charset="-128"/>
                    <a:ea typeface="游ゴシック" panose="020B0400000000000000" pitchFamily="50" charset="-128"/>
                  </a:rPr>
                  <a:t>　</a:t>
                </a:r>
                <a:r>
                  <a:rPr lang="en-US" altLang="ja-JP" sz="831" b="1" dirty="0">
                    <a:solidFill>
                      <a:srgbClr val="D12D35"/>
                    </a:solidFill>
                    <a:latin typeface="游ゴシック" panose="020B0400000000000000" pitchFamily="50" charset="-128"/>
                    <a:ea typeface="游ゴシック" panose="020B0400000000000000" pitchFamily="50" charset="-128"/>
                  </a:rPr>
                  <a:t>R</a:t>
                </a:r>
                <a:r>
                  <a:rPr lang="ja-JP" altLang="en-US" sz="831" b="1" dirty="0">
                    <a:solidFill>
                      <a:srgbClr val="D12D35"/>
                    </a:solidFill>
                    <a:latin typeface="游ゴシック" panose="020B0400000000000000" pitchFamily="50" charset="-128"/>
                    <a:ea typeface="游ゴシック" panose="020B0400000000000000" pitchFamily="50" charset="-128"/>
                  </a:rPr>
                  <a:t>２</a:t>
                </a:r>
                <a:r>
                  <a:rPr lang="en-US" altLang="ja-JP" sz="831" b="1" dirty="0">
                    <a:solidFill>
                      <a:srgbClr val="D12D35"/>
                    </a:solidFill>
                    <a:latin typeface="游ゴシック" panose="020B0400000000000000" pitchFamily="50" charset="-128"/>
                    <a:ea typeface="游ゴシック" panose="020B0400000000000000" pitchFamily="50" charset="-128"/>
                  </a:rPr>
                  <a:t>.</a:t>
                </a:r>
                <a:r>
                  <a:rPr lang="ja-JP" altLang="en-US" sz="831" b="1" dirty="0">
                    <a:solidFill>
                      <a:srgbClr val="D12D35"/>
                    </a:solidFill>
                    <a:latin typeface="游ゴシック" panose="020B0400000000000000" pitchFamily="50" charset="-128"/>
                    <a:ea typeface="游ゴシック" panose="020B0400000000000000" pitchFamily="50" charset="-128"/>
                  </a:rPr>
                  <a:t>３</a:t>
                </a:r>
                <a:endParaRPr lang="en-US" altLang="ja-JP" sz="831" b="1" dirty="0">
                  <a:solidFill>
                    <a:srgbClr val="D12D35"/>
                  </a:solidFill>
                  <a:latin typeface="游ゴシック" panose="020B0400000000000000" pitchFamily="50" charset="-128"/>
                  <a:ea typeface="游ゴシック" panose="020B0400000000000000" pitchFamily="50" charset="-128"/>
                </a:endParaRPr>
              </a:p>
              <a:p>
                <a:pPr algn="ctr"/>
                <a:r>
                  <a:rPr lang="ja-JP" altLang="en-US" sz="831" b="1" dirty="0">
                    <a:solidFill>
                      <a:srgbClr val="D12D35"/>
                    </a:solidFill>
                    <a:latin typeface="游ゴシック" panose="020B0400000000000000" pitchFamily="50" charset="-128"/>
                    <a:ea typeface="游ゴシック" panose="020B0400000000000000" pitchFamily="50" charset="-128"/>
                  </a:rPr>
                  <a:t>～</a:t>
                </a:r>
                <a:r>
                  <a:rPr lang="en-US" altLang="ja-JP" sz="831" b="1" dirty="0">
                    <a:solidFill>
                      <a:srgbClr val="D12D35"/>
                    </a:solidFill>
                    <a:latin typeface="游ゴシック" panose="020B0400000000000000" pitchFamily="50" charset="-128"/>
                    <a:ea typeface="游ゴシック" panose="020B0400000000000000" pitchFamily="50" charset="-128"/>
                  </a:rPr>
                  <a:t>R</a:t>
                </a:r>
                <a:r>
                  <a:rPr lang="ja-JP" altLang="en-US" sz="831" b="1" dirty="0">
                    <a:solidFill>
                      <a:srgbClr val="D12D35"/>
                    </a:solidFill>
                    <a:latin typeface="游ゴシック" panose="020B0400000000000000" pitchFamily="50" charset="-128"/>
                    <a:ea typeface="游ゴシック" panose="020B0400000000000000" pitchFamily="50" charset="-128"/>
                  </a:rPr>
                  <a:t>３</a:t>
                </a:r>
                <a:r>
                  <a:rPr lang="en-US" altLang="ja-JP" sz="831" b="1" dirty="0">
                    <a:solidFill>
                      <a:srgbClr val="D12D35"/>
                    </a:solidFill>
                    <a:latin typeface="游ゴシック" panose="020B0400000000000000" pitchFamily="50" charset="-128"/>
                    <a:ea typeface="游ゴシック" panose="020B0400000000000000" pitchFamily="50" charset="-128"/>
                  </a:rPr>
                  <a:t>.</a:t>
                </a:r>
                <a:r>
                  <a:rPr lang="ja-JP" altLang="en-US" sz="831" b="1" dirty="0">
                    <a:solidFill>
                      <a:srgbClr val="D12D35"/>
                    </a:solidFill>
                    <a:latin typeface="游ゴシック" panose="020B0400000000000000" pitchFamily="50" charset="-128"/>
                    <a:ea typeface="游ゴシック" panose="020B0400000000000000" pitchFamily="50" charset="-128"/>
                  </a:rPr>
                  <a:t>２</a:t>
                </a:r>
                <a:endParaRPr lang="en-US" altLang="ja-JP" sz="831" b="1" dirty="0">
                  <a:solidFill>
                    <a:srgbClr val="D12D35"/>
                  </a:solidFill>
                  <a:latin typeface="游ゴシック" panose="020B0400000000000000" pitchFamily="50" charset="-128"/>
                  <a:ea typeface="游ゴシック" panose="020B0400000000000000" pitchFamily="50" charset="-128"/>
                </a:endParaRPr>
              </a:p>
            </p:txBody>
          </p:sp>
          <p:sp>
            <p:nvSpPr>
              <p:cNvPr id="19" name="正方形/長方形 18"/>
              <p:cNvSpPr/>
              <p:nvPr/>
            </p:nvSpPr>
            <p:spPr>
              <a:xfrm>
                <a:off x="8318214" y="2360350"/>
                <a:ext cx="576000" cy="400815"/>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31" b="1" dirty="0">
                    <a:solidFill>
                      <a:schemeClr val="tx1">
                        <a:lumMod val="75000"/>
                        <a:lumOff val="25000"/>
                      </a:schemeClr>
                    </a:solidFill>
                    <a:latin typeface="游ゴシック" panose="020B0400000000000000" pitchFamily="50" charset="-128"/>
                    <a:ea typeface="游ゴシック" panose="020B0400000000000000" pitchFamily="50" charset="-128"/>
                  </a:rPr>
                  <a:t>H26.</a:t>
                </a:r>
                <a:r>
                  <a:rPr lang="ja-JP" altLang="en-US" sz="831" b="1" dirty="0">
                    <a:solidFill>
                      <a:schemeClr val="tx1">
                        <a:lumMod val="75000"/>
                        <a:lumOff val="25000"/>
                      </a:schemeClr>
                    </a:solidFill>
                    <a:latin typeface="游ゴシック" panose="020B0400000000000000" pitchFamily="50" charset="-128"/>
                    <a:ea typeface="游ゴシック" panose="020B0400000000000000" pitchFamily="50" charset="-128"/>
                  </a:rPr>
                  <a:t>３</a:t>
                </a:r>
                <a:endParaRPr lang="en-US" altLang="ja-JP" sz="831"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r>
                  <a:rPr lang="ja-JP" altLang="en-US" sz="831"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31" b="1" dirty="0">
                    <a:solidFill>
                      <a:schemeClr val="tx1">
                        <a:lumMod val="75000"/>
                        <a:lumOff val="25000"/>
                      </a:schemeClr>
                    </a:solidFill>
                    <a:latin typeface="游ゴシック" panose="020B0400000000000000" pitchFamily="50" charset="-128"/>
                    <a:ea typeface="游ゴシック" panose="020B0400000000000000" pitchFamily="50" charset="-128"/>
                  </a:rPr>
                  <a:t>H27.</a:t>
                </a:r>
                <a:r>
                  <a:rPr lang="ja-JP" altLang="en-US" sz="831" b="1" dirty="0">
                    <a:solidFill>
                      <a:schemeClr val="tx1">
                        <a:lumMod val="75000"/>
                        <a:lumOff val="25000"/>
                      </a:schemeClr>
                    </a:solidFill>
                    <a:latin typeface="游ゴシック" panose="020B0400000000000000" pitchFamily="50" charset="-128"/>
                    <a:ea typeface="游ゴシック" panose="020B0400000000000000" pitchFamily="50" charset="-128"/>
                  </a:rPr>
                  <a:t>２</a:t>
                </a:r>
                <a:endParaRPr lang="en-US" altLang="ja-JP" sz="831"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20" name="正方形/長方形 19"/>
              <p:cNvSpPr/>
              <p:nvPr/>
            </p:nvSpPr>
            <p:spPr>
              <a:xfrm>
                <a:off x="8318214" y="2817318"/>
                <a:ext cx="576000" cy="400815"/>
              </a:xfrm>
              <a:prstGeom prst="rect">
                <a:avLst/>
              </a:prstGeom>
              <a:solidFill>
                <a:schemeClr val="bg1"/>
              </a:solidFill>
              <a:ln w="19050">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　</a:t>
                </a:r>
                <a:r>
                  <a:rPr lang="en-US" altLang="ja-JP" sz="831" b="1" dirty="0">
                    <a:solidFill>
                      <a:schemeClr val="bg1">
                        <a:lumMod val="65000"/>
                      </a:schemeClr>
                    </a:solidFill>
                    <a:latin typeface="游ゴシック" panose="020B0400000000000000" pitchFamily="50" charset="-128"/>
                    <a:ea typeface="游ゴシック" panose="020B0400000000000000" pitchFamily="50" charset="-128"/>
                  </a:rPr>
                  <a:t>H27.</a:t>
                </a: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３</a:t>
                </a:r>
                <a:endParaRPr lang="en-US" altLang="ja-JP" sz="831" b="1" dirty="0">
                  <a:solidFill>
                    <a:schemeClr val="bg1">
                      <a:lumMod val="65000"/>
                    </a:schemeClr>
                  </a:solidFill>
                  <a:latin typeface="游ゴシック" panose="020B0400000000000000" pitchFamily="50" charset="-128"/>
                  <a:ea typeface="游ゴシック" panose="020B0400000000000000" pitchFamily="50" charset="-128"/>
                </a:endParaRPr>
              </a:p>
              <a:p>
                <a:pPr algn="ct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a:t>
                </a:r>
                <a:r>
                  <a:rPr lang="en-US" altLang="ja-JP" sz="831" b="1" dirty="0">
                    <a:solidFill>
                      <a:schemeClr val="bg1">
                        <a:lumMod val="65000"/>
                      </a:schemeClr>
                    </a:solidFill>
                    <a:latin typeface="游ゴシック" panose="020B0400000000000000" pitchFamily="50" charset="-128"/>
                    <a:ea typeface="游ゴシック" panose="020B0400000000000000" pitchFamily="50" charset="-128"/>
                  </a:rPr>
                  <a:t>H28.</a:t>
                </a: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２</a:t>
                </a:r>
                <a:endParaRPr lang="en-US" altLang="ja-JP" sz="831" b="1" dirty="0">
                  <a:solidFill>
                    <a:schemeClr val="bg1">
                      <a:lumMod val="65000"/>
                    </a:schemeClr>
                  </a:solidFill>
                  <a:latin typeface="游ゴシック" panose="020B0400000000000000" pitchFamily="50" charset="-128"/>
                  <a:ea typeface="游ゴシック" panose="020B0400000000000000" pitchFamily="50" charset="-128"/>
                </a:endParaRPr>
              </a:p>
            </p:txBody>
          </p:sp>
          <p:sp>
            <p:nvSpPr>
              <p:cNvPr id="21" name="正方形/長方形 20"/>
              <p:cNvSpPr/>
              <p:nvPr/>
            </p:nvSpPr>
            <p:spPr>
              <a:xfrm>
                <a:off x="8318214" y="3298729"/>
                <a:ext cx="576000" cy="576000"/>
              </a:xfrm>
              <a:prstGeom prst="rect">
                <a:avLst/>
              </a:prstGeom>
              <a:solidFill>
                <a:schemeClr val="bg1"/>
              </a:solidFill>
              <a:ln w="19050">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　</a:t>
                </a:r>
                <a:r>
                  <a:rPr lang="en-US" altLang="ja-JP" sz="831" b="1" dirty="0">
                    <a:solidFill>
                      <a:schemeClr val="bg1">
                        <a:lumMod val="65000"/>
                      </a:schemeClr>
                    </a:solidFill>
                    <a:latin typeface="游ゴシック" panose="020B0400000000000000" pitchFamily="50" charset="-128"/>
                    <a:ea typeface="游ゴシック" panose="020B0400000000000000" pitchFamily="50" charset="-128"/>
                  </a:rPr>
                  <a:t>H28.</a:t>
                </a: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３</a:t>
                </a:r>
                <a:endParaRPr lang="en-US" altLang="ja-JP" sz="831" b="1" dirty="0">
                  <a:solidFill>
                    <a:schemeClr val="bg1">
                      <a:lumMod val="65000"/>
                    </a:schemeClr>
                  </a:solidFill>
                  <a:latin typeface="游ゴシック" panose="020B0400000000000000" pitchFamily="50" charset="-128"/>
                  <a:ea typeface="游ゴシック" panose="020B0400000000000000" pitchFamily="50" charset="-128"/>
                </a:endParaRPr>
              </a:p>
              <a:p>
                <a:pPr algn="ct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a:t>
                </a:r>
                <a:r>
                  <a:rPr lang="en-US" altLang="ja-JP" sz="831" b="1" dirty="0">
                    <a:solidFill>
                      <a:schemeClr val="bg1">
                        <a:lumMod val="65000"/>
                      </a:schemeClr>
                    </a:solidFill>
                    <a:latin typeface="游ゴシック" panose="020B0400000000000000" pitchFamily="50" charset="-128"/>
                    <a:ea typeface="游ゴシック" panose="020B0400000000000000" pitchFamily="50" charset="-128"/>
                  </a:rPr>
                  <a:t>H29.</a:t>
                </a: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２</a:t>
                </a:r>
                <a:endParaRPr lang="en-US" altLang="ja-JP" sz="831" b="1" dirty="0">
                  <a:solidFill>
                    <a:schemeClr val="bg1">
                      <a:lumMod val="65000"/>
                    </a:schemeClr>
                  </a:solidFill>
                  <a:latin typeface="游ゴシック" panose="020B0400000000000000" pitchFamily="50" charset="-128"/>
                  <a:ea typeface="游ゴシック" panose="020B0400000000000000" pitchFamily="50" charset="-128"/>
                </a:endParaRPr>
              </a:p>
            </p:txBody>
          </p:sp>
          <p:sp>
            <p:nvSpPr>
              <p:cNvPr id="22" name="正方形/長方形 21"/>
              <p:cNvSpPr/>
              <p:nvPr/>
            </p:nvSpPr>
            <p:spPr>
              <a:xfrm>
                <a:off x="8318214" y="3998573"/>
                <a:ext cx="576000" cy="576000"/>
              </a:xfrm>
              <a:prstGeom prst="rect">
                <a:avLst/>
              </a:prstGeom>
              <a:solidFill>
                <a:schemeClr val="bg1"/>
              </a:solidFill>
              <a:ln w="19050">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　</a:t>
                </a:r>
                <a:r>
                  <a:rPr lang="en-US" altLang="ja-JP" sz="831" b="1" dirty="0">
                    <a:solidFill>
                      <a:schemeClr val="bg1">
                        <a:lumMod val="65000"/>
                      </a:schemeClr>
                    </a:solidFill>
                    <a:latin typeface="游ゴシック" panose="020B0400000000000000" pitchFamily="50" charset="-128"/>
                    <a:ea typeface="游ゴシック" panose="020B0400000000000000" pitchFamily="50" charset="-128"/>
                  </a:rPr>
                  <a:t>H29.</a:t>
                </a: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３</a:t>
                </a:r>
                <a:endParaRPr lang="en-US" altLang="ja-JP" sz="831" b="1" dirty="0">
                  <a:solidFill>
                    <a:schemeClr val="bg1">
                      <a:lumMod val="65000"/>
                    </a:schemeClr>
                  </a:solidFill>
                  <a:latin typeface="游ゴシック" panose="020B0400000000000000" pitchFamily="50" charset="-128"/>
                  <a:ea typeface="游ゴシック" panose="020B0400000000000000" pitchFamily="50" charset="-128"/>
                </a:endParaRPr>
              </a:p>
              <a:p>
                <a:pPr algn="ct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a:t>
                </a:r>
                <a:r>
                  <a:rPr lang="en-US" altLang="ja-JP" sz="831" b="1" dirty="0">
                    <a:solidFill>
                      <a:schemeClr val="bg1">
                        <a:lumMod val="65000"/>
                      </a:schemeClr>
                    </a:solidFill>
                    <a:latin typeface="游ゴシック" panose="020B0400000000000000" pitchFamily="50" charset="-128"/>
                    <a:ea typeface="游ゴシック" panose="020B0400000000000000" pitchFamily="50" charset="-128"/>
                  </a:rPr>
                  <a:t>H30.</a:t>
                </a: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２</a:t>
                </a:r>
                <a:endParaRPr lang="en-US" altLang="ja-JP" sz="831" b="1" dirty="0">
                  <a:solidFill>
                    <a:schemeClr val="bg1">
                      <a:lumMod val="65000"/>
                    </a:schemeClr>
                  </a:solidFill>
                  <a:latin typeface="游ゴシック" panose="020B0400000000000000" pitchFamily="50" charset="-128"/>
                  <a:ea typeface="游ゴシック" panose="020B0400000000000000" pitchFamily="50" charset="-128"/>
                </a:endParaRPr>
              </a:p>
            </p:txBody>
          </p:sp>
          <p:sp>
            <p:nvSpPr>
              <p:cNvPr id="23" name="U ターン矢印 22"/>
              <p:cNvSpPr/>
              <p:nvPr/>
            </p:nvSpPr>
            <p:spPr>
              <a:xfrm rot="5400000">
                <a:off x="7740950" y="3620241"/>
                <a:ext cx="2563806" cy="257279"/>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31">
                  <a:solidFill>
                    <a:schemeClr val="tx1"/>
                  </a:solidFill>
                </a:endParaRPr>
              </a:p>
            </p:txBody>
          </p:sp>
          <p:sp>
            <p:nvSpPr>
              <p:cNvPr id="24" name="正方形/長方形 23"/>
              <p:cNvSpPr/>
              <p:nvPr/>
            </p:nvSpPr>
            <p:spPr>
              <a:xfrm>
                <a:off x="8970372" y="4532005"/>
                <a:ext cx="533901" cy="309064"/>
              </a:xfrm>
              <a:prstGeom prst="rect">
                <a:avLst/>
              </a:prstGeom>
              <a:solidFill>
                <a:schemeClr val="bg1"/>
              </a:solidFill>
              <a:ln w="1905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739" b="1" dirty="0">
                    <a:solidFill>
                      <a:srgbClr val="007BC6"/>
                    </a:solidFill>
                    <a:latin typeface="游ゴシック" panose="020B0400000000000000" pitchFamily="50" charset="-128"/>
                    <a:ea typeface="游ゴシック" panose="020B0400000000000000" pitchFamily="50" charset="-128"/>
                  </a:rPr>
                  <a:t>４年</a:t>
                </a:r>
                <a:endParaRPr lang="en-US" altLang="ja-JP" sz="739" b="1" dirty="0">
                  <a:solidFill>
                    <a:srgbClr val="007BC6"/>
                  </a:solidFill>
                  <a:latin typeface="游ゴシック" panose="020B0400000000000000" pitchFamily="50" charset="-128"/>
                  <a:ea typeface="游ゴシック" panose="020B0400000000000000" pitchFamily="50" charset="-128"/>
                </a:endParaRPr>
              </a:p>
              <a:p>
                <a:pPr algn="ctr"/>
                <a:r>
                  <a:rPr lang="ja-JP" altLang="en-US" sz="739" b="1" dirty="0">
                    <a:solidFill>
                      <a:srgbClr val="007BC6"/>
                    </a:solidFill>
                    <a:latin typeface="游ゴシック" panose="020B0400000000000000" pitchFamily="50" charset="-128"/>
                    <a:ea typeface="游ゴシック" panose="020B0400000000000000" pitchFamily="50" charset="-128"/>
                  </a:rPr>
                  <a:t>の伸び率</a:t>
                </a:r>
                <a:endParaRPr lang="en-US" altLang="ja-JP" sz="739" b="1" dirty="0">
                  <a:solidFill>
                    <a:srgbClr val="007BC6"/>
                  </a:solidFill>
                  <a:latin typeface="游ゴシック" panose="020B0400000000000000" pitchFamily="50" charset="-128"/>
                  <a:ea typeface="游ゴシック" panose="020B0400000000000000" pitchFamily="50" charset="-128"/>
                </a:endParaRPr>
              </a:p>
            </p:txBody>
          </p:sp>
          <p:sp>
            <p:nvSpPr>
              <p:cNvPr id="25" name="U ターン矢印 24"/>
              <p:cNvSpPr/>
              <p:nvPr/>
            </p:nvSpPr>
            <p:spPr>
              <a:xfrm rot="5400000">
                <a:off x="8309811" y="5625971"/>
                <a:ext cx="1413884" cy="257279"/>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31">
                  <a:solidFill>
                    <a:schemeClr val="tx1"/>
                  </a:solidFill>
                </a:endParaRPr>
              </a:p>
            </p:txBody>
          </p:sp>
          <p:sp>
            <p:nvSpPr>
              <p:cNvPr id="26" name="正方形/長方形 25"/>
              <p:cNvSpPr/>
              <p:nvPr/>
            </p:nvSpPr>
            <p:spPr>
              <a:xfrm>
                <a:off x="8970372" y="5817048"/>
                <a:ext cx="533901" cy="309064"/>
              </a:xfrm>
              <a:prstGeom prst="rect">
                <a:avLst/>
              </a:prstGeom>
              <a:solidFill>
                <a:schemeClr val="bg1"/>
              </a:solidFill>
              <a:ln w="19050">
                <a:solidFill>
                  <a:srgbClr val="007BC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739" b="1" dirty="0">
                    <a:solidFill>
                      <a:srgbClr val="007BC6"/>
                    </a:solidFill>
                    <a:latin typeface="游ゴシック" panose="020B0400000000000000" pitchFamily="50" charset="-128"/>
                    <a:ea typeface="游ゴシック" panose="020B0400000000000000" pitchFamily="50" charset="-128"/>
                  </a:rPr>
                  <a:t>２年</a:t>
                </a:r>
                <a:endParaRPr lang="en-US" altLang="ja-JP" sz="739" b="1" dirty="0">
                  <a:solidFill>
                    <a:srgbClr val="007BC6"/>
                  </a:solidFill>
                  <a:latin typeface="游ゴシック" panose="020B0400000000000000" pitchFamily="50" charset="-128"/>
                  <a:ea typeface="游ゴシック" panose="020B0400000000000000" pitchFamily="50" charset="-128"/>
                </a:endParaRPr>
              </a:p>
              <a:p>
                <a:pPr algn="ctr"/>
                <a:r>
                  <a:rPr lang="ja-JP" altLang="en-US" sz="739" b="1" dirty="0">
                    <a:solidFill>
                      <a:srgbClr val="007BC6"/>
                    </a:solidFill>
                    <a:latin typeface="游ゴシック" panose="020B0400000000000000" pitchFamily="50" charset="-128"/>
                    <a:ea typeface="游ゴシック" panose="020B0400000000000000" pitchFamily="50" charset="-128"/>
                  </a:rPr>
                  <a:t>の伸び率</a:t>
                </a:r>
                <a:endParaRPr lang="en-US" altLang="ja-JP" sz="739" b="1" dirty="0">
                  <a:solidFill>
                    <a:srgbClr val="007BC6"/>
                  </a:solidFill>
                  <a:latin typeface="游ゴシック" panose="020B0400000000000000" pitchFamily="50" charset="-128"/>
                  <a:ea typeface="游ゴシック" panose="020B0400000000000000" pitchFamily="50" charset="-128"/>
                </a:endParaRPr>
              </a:p>
            </p:txBody>
          </p:sp>
          <p:cxnSp>
            <p:nvCxnSpPr>
              <p:cNvPr id="27" name="直線矢印コネクタ 26"/>
              <p:cNvCxnSpPr>
                <a:stCxn id="24" idx="2"/>
                <a:endCxn id="26" idx="0"/>
              </p:cNvCxnSpPr>
              <p:nvPr/>
            </p:nvCxnSpPr>
            <p:spPr>
              <a:xfrm>
                <a:off x="9237323" y="4841069"/>
                <a:ext cx="0" cy="975979"/>
              </a:xfrm>
              <a:prstGeom prst="straightConnector1">
                <a:avLst/>
              </a:prstGeom>
              <a:ln w="19050">
                <a:solidFill>
                  <a:srgbClr val="007BC6"/>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9243625" y="4875706"/>
                <a:ext cx="428533" cy="914848"/>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739" b="1" dirty="0">
                    <a:solidFill>
                      <a:srgbClr val="007BC6"/>
                    </a:solidFill>
                    <a:latin typeface="游ゴシック" panose="020B0400000000000000" pitchFamily="50" charset="-128"/>
                    <a:ea typeface="游ゴシック" panose="020B0400000000000000" pitchFamily="50" charset="-128"/>
                  </a:rPr>
                  <a:t>４年の</a:t>
                </a:r>
                <a:endParaRPr lang="en-US" altLang="ja-JP" sz="739" b="1" dirty="0">
                  <a:solidFill>
                    <a:srgbClr val="007BC6"/>
                  </a:solidFill>
                  <a:latin typeface="游ゴシック" panose="020B0400000000000000" pitchFamily="50" charset="-128"/>
                  <a:ea typeface="游ゴシック" panose="020B0400000000000000" pitchFamily="50" charset="-128"/>
                </a:endParaRPr>
              </a:p>
              <a:p>
                <a:pPr algn="ctr"/>
                <a:r>
                  <a:rPr lang="ja-JP" altLang="en-US" sz="739" b="1" dirty="0">
                    <a:solidFill>
                      <a:srgbClr val="007BC6"/>
                    </a:solidFill>
                    <a:latin typeface="游ゴシック" panose="020B0400000000000000" pitchFamily="50" charset="-128"/>
                    <a:ea typeface="游ゴシック" panose="020B0400000000000000" pitchFamily="50" charset="-128"/>
                  </a:rPr>
                  <a:t>伸び率</a:t>
                </a:r>
                <a:endParaRPr lang="en-US" altLang="ja-JP" sz="739" b="1" dirty="0">
                  <a:solidFill>
                    <a:srgbClr val="007BC6"/>
                  </a:solidFill>
                  <a:latin typeface="游ゴシック" panose="020B0400000000000000" pitchFamily="50" charset="-128"/>
                  <a:ea typeface="游ゴシック" panose="020B0400000000000000" pitchFamily="50" charset="-128"/>
                </a:endParaRPr>
              </a:p>
              <a:p>
                <a:pPr algn="ctr"/>
                <a:r>
                  <a:rPr lang="ja-JP" altLang="en-US" sz="739" b="1" dirty="0">
                    <a:solidFill>
                      <a:srgbClr val="007BC6"/>
                    </a:solidFill>
                    <a:latin typeface="游ゴシック" panose="020B0400000000000000" pitchFamily="50" charset="-128"/>
                    <a:ea typeface="游ゴシック" panose="020B0400000000000000" pitchFamily="50" charset="-128"/>
                  </a:rPr>
                  <a:t>↓</a:t>
                </a:r>
                <a:endParaRPr lang="en-US" altLang="ja-JP" sz="739" b="1" dirty="0">
                  <a:solidFill>
                    <a:srgbClr val="007BC6"/>
                  </a:solidFill>
                  <a:latin typeface="游ゴシック" panose="020B0400000000000000" pitchFamily="50" charset="-128"/>
                  <a:ea typeface="游ゴシック" panose="020B0400000000000000" pitchFamily="50" charset="-128"/>
                </a:endParaRPr>
              </a:p>
              <a:p>
                <a:pPr algn="ctr"/>
                <a:r>
                  <a:rPr lang="ja-JP" altLang="en-US" sz="739" b="1" dirty="0">
                    <a:solidFill>
                      <a:srgbClr val="007BC6"/>
                    </a:solidFill>
                    <a:latin typeface="游ゴシック" panose="020B0400000000000000" pitchFamily="50" charset="-128"/>
                    <a:ea typeface="游ゴシック" panose="020B0400000000000000" pitchFamily="50" charset="-128"/>
                  </a:rPr>
                  <a:t>２年の</a:t>
                </a:r>
                <a:endParaRPr lang="en-US" altLang="ja-JP" sz="739" b="1" dirty="0">
                  <a:solidFill>
                    <a:srgbClr val="007BC6"/>
                  </a:solidFill>
                  <a:latin typeface="游ゴシック" panose="020B0400000000000000" pitchFamily="50" charset="-128"/>
                  <a:ea typeface="游ゴシック" panose="020B0400000000000000" pitchFamily="50" charset="-128"/>
                </a:endParaRPr>
              </a:p>
              <a:p>
                <a:pPr algn="ctr"/>
                <a:r>
                  <a:rPr lang="ja-JP" altLang="en-US" sz="739" b="1" dirty="0">
                    <a:solidFill>
                      <a:srgbClr val="007BC6"/>
                    </a:solidFill>
                    <a:latin typeface="游ゴシック" panose="020B0400000000000000" pitchFamily="50" charset="-128"/>
                    <a:ea typeface="游ゴシック" panose="020B0400000000000000" pitchFamily="50" charset="-128"/>
                  </a:rPr>
                  <a:t>伸び率</a:t>
                </a:r>
                <a:endParaRPr lang="en-US" altLang="ja-JP" sz="739" b="1" dirty="0">
                  <a:solidFill>
                    <a:srgbClr val="007BC6"/>
                  </a:solidFill>
                  <a:latin typeface="游ゴシック" panose="020B0400000000000000" pitchFamily="50" charset="-128"/>
                  <a:ea typeface="游ゴシック" panose="020B0400000000000000" pitchFamily="50" charset="-128"/>
                </a:endParaRPr>
              </a:p>
              <a:p>
                <a:pPr algn="ctr"/>
                <a:r>
                  <a:rPr lang="en-US" altLang="ja-JP" sz="739" b="1" dirty="0">
                    <a:solidFill>
                      <a:srgbClr val="007BC6"/>
                    </a:solidFill>
                    <a:latin typeface="游ゴシック" panose="020B0400000000000000" pitchFamily="50" charset="-128"/>
                    <a:ea typeface="游ゴシック" panose="020B0400000000000000" pitchFamily="50" charset="-128"/>
                  </a:rPr>
                  <a:t>(2/4</a:t>
                </a:r>
                <a:r>
                  <a:rPr lang="ja-JP" altLang="en-US" sz="739" b="1" dirty="0">
                    <a:solidFill>
                      <a:srgbClr val="007BC6"/>
                    </a:solidFill>
                    <a:latin typeface="游ゴシック" panose="020B0400000000000000" pitchFamily="50" charset="-128"/>
                    <a:ea typeface="游ゴシック" panose="020B0400000000000000" pitchFamily="50" charset="-128"/>
                  </a:rPr>
                  <a:t>乗</a:t>
                </a:r>
                <a:r>
                  <a:rPr lang="en-US" altLang="ja-JP" sz="739" b="1" dirty="0">
                    <a:solidFill>
                      <a:srgbClr val="007BC6"/>
                    </a:solidFill>
                    <a:latin typeface="游ゴシック" panose="020B0400000000000000" pitchFamily="50" charset="-128"/>
                    <a:ea typeface="游ゴシック" panose="020B0400000000000000" pitchFamily="50" charset="-128"/>
                  </a:rPr>
                  <a:t>)</a:t>
                </a:r>
              </a:p>
            </p:txBody>
          </p:sp>
          <p:sp>
            <p:nvSpPr>
              <p:cNvPr id="30" name="正方形/長方形 29"/>
              <p:cNvSpPr/>
              <p:nvPr/>
            </p:nvSpPr>
            <p:spPr>
              <a:xfrm>
                <a:off x="8312723" y="5347090"/>
                <a:ext cx="576000" cy="576000"/>
              </a:xfrm>
              <a:prstGeom prst="rect">
                <a:avLst/>
              </a:prstGeom>
              <a:solidFill>
                <a:schemeClr val="bg1"/>
              </a:solidFill>
              <a:ln w="1905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　</a:t>
                </a:r>
                <a:r>
                  <a:rPr lang="en-US" altLang="ja-JP" sz="831" b="1" dirty="0">
                    <a:solidFill>
                      <a:schemeClr val="bg1">
                        <a:lumMod val="65000"/>
                      </a:schemeClr>
                    </a:solidFill>
                    <a:latin typeface="游ゴシック" panose="020B0400000000000000" pitchFamily="50" charset="-128"/>
                    <a:ea typeface="游ゴシック" panose="020B0400000000000000" pitchFamily="50" charset="-128"/>
                  </a:rPr>
                  <a:t>H31.</a:t>
                </a: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３</a:t>
                </a:r>
                <a:endParaRPr lang="en-US" altLang="ja-JP" sz="831" b="1" dirty="0">
                  <a:solidFill>
                    <a:schemeClr val="bg1">
                      <a:lumMod val="65000"/>
                    </a:schemeClr>
                  </a:solidFill>
                  <a:latin typeface="游ゴシック" panose="020B0400000000000000" pitchFamily="50" charset="-128"/>
                  <a:ea typeface="游ゴシック" panose="020B0400000000000000" pitchFamily="50" charset="-128"/>
                </a:endParaRPr>
              </a:p>
              <a:p>
                <a:pPr algn="ct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a:t>
                </a:r>
                <a:r>
                  <a:rPr lang="en-US" altLang="ja-JP" sz="831" b="1" dirty="0">
                    <a:solidFill>
                      <a:schemeClr val="bg1">
                        <a:lumMod val="65000"/>
                      </a:schemeClr>
                    </a:solidFill>
                    <a:latin typeface="游ゴシック" panose="020B0400000000000000" pitchFamily="50" charset="-128"/>
                    <a:ea typeface="游ゴシック" panose="020B0400000000000000" pitchFamily="50" charset="-128"/>
                  </a:rPr>
                  <a:t>R</a:t>
                </a: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２</a:t>
                </a:r>
                <a:r>
                  <a:rPr lang="en-US" altLang="ja-JP" sz="831" b="1" dirty="0">
                    <a:solidFill>
                      <a:schemeClr val="bg1">
                        <a:lumMod val="65000"/>
                      </a:schemeClr>
                    </a:solidFill>
                    <a:latin typeface="游ゴシック" panose="020B0400000000000000" pitchFamily="50" charset="-128"/>
                    <a:ea typeface="游ゴシック" panose="020B0400000000000000" pitchFamily="50" charset="-128"/>
                  </a:rPr>
                  <a:t>.</a:t>
                </a:r>
                <a:r>
                  <a:rPr lang="ja-JP" altLang="en-US" sz="831" b="1" dirty="0">
                    <a:solidFill>
                      <a:schemeClr val="bg1">
                        <a:lumMod val="65000"/>
                      </a:schemeClr>
                    </a:solidFill>
                    <a:latin typeface="游ゴシック" panose="020B0400000000000000" pitchFamily="50" charset="-128"/>
                    <a:ea typeface="游ゴシック" panose="020B0400000000000000" pitchFamily="50" charset="-128"/>
                  </a:rPr>
                  <a:t>２</a:t>
                </a:r>
                <a:endParaRPr lang="en-US" altLang="ja-JP" sz="831" b="1" dirty="0">
                  <a:solidFill>
                    <a:schemeClr val="bg1">
                      <a:lumMod val="65000"/>
                    </a:schemeClr>
                  </a:solidFill>
                  <a:latin typeface="游ゴシック" panose="020B0400000000000000" pitchFamily="50" charset="-128"/>
                  <a:ea typeface="游ゴシック" panose="020B0400000000000000" pitchFamily="50" charset="-128"/>
                </a:endParaRPr>
              </a:p>
            </p:txBody>
          </p:sp>
        </p:grpSp>
        <p:sp>
          <p:nvSpPr>
            <p:cNvPr id="70" name="角丸四角形 69"/>
            <p:cNvSpPr/>
            <p:nvPr/>
          </p:nvSpPr>
          <p:spPr>
            <a:xfrm>
              <a:off x="8512206" y="3978813"/>
              <a:ext cx="288000" cy="214667"/>
            </a:xfrm>
            <a:prstGeom prst="roundRect">
              <a:avLst/>
            </a:prstGeom>
            <a:solidFill>
              <a:srgbClr val="007BC6"/>
            </a:solidFill>
            <a:ln w="28575">
              <a:solidFill>
                <a:srgbClr val="007BC6"/>
              </a:solidFill>
            </a:ln>
          </p:spPr>
          <p:txBody>
            <a:bodyPr wrap="square" lIns="0" tIns="0" rIns="0" bIns="0" anchor="ctr">
              <a:spAutoFit/>
            </a:bodyPr>
            <a:lstStyle/>
            <a:p>
              <a:pPr marL="278650" indent="-278650" algn="ctr"/>
              <a:r>
                <a:rPr lang="en-US" altLang="ja-JP" sz="1108" b="1" dirty="0">
                  <a:solidFill>
                    <a:schemeClr val="bg1"/>
                  </a:solidFill>
                  <a:latin typeface="游ゴシック" panose="020B0400000000000000" pitchFamily="50" charset="-128"/>
                  <a:ea typeface="游ゴシック" panose="020B0400000000000000" pitchFamily="50" charset="-128"/>
                </a:rPr>
                <a:t>(3)</a:t>
              </a:r>
            </a:p>
          </p:txBody>
        </p:sp>
      </p:grpSp>
      <p:grpSp>
        <p:nvGrpSpPr>
          <p:cNvPr id="77" name="グループ化 76"/>
          <p:cNvGrpSpPr/>
          <p:nvPr/>
        </p:nvGrpSpPr>
        <p:grpSpPr>
          <a:xfrm>
            <a:off x="670446" y="4441778"/>
            <a:ext cx="3281784" cy="2450082"/>
            <a:chOff x="668858" y="4441778"/>
            <a:chExt cx="3281784" cy="2450082"/>
          </a:xfrm>
        </p:grpSpPr>
        <p:sp>
          <p:nvSpPr>
            <p:cNvPr id="67" name="角丸四角形 66"/>
            <p:cNvSpPr/>
            <p:nvPr/>
          </p:nvSpPr>
          <p:spPr>
            <a:xfrm>
              <a:off x="668858" y="4441778"/>
              <a:ext cx="3281784" cy="2368935"/>
            </a:xfrm>
            <a:prstGeom prst="roundRect">
              <a:avLst>
                <a:gd name="adj" fmla="val 2841"/>
              </a:avLst>
            </a:prstGeom>
            <a:solidFill>
              <a:srgbClr val="FFFFFF">
                <a:alpha val="60000"/>
              </a:srgbClr>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23" name="正方形/長方形 122"/>
            <p:cNvSpPr/>
            <p:nvPr/>
          </p:nvSpPr>
          <p:spPr>
            <a:xfrm>
              <a:off x="2717485" y="5679320"/>
              <a:ext cx="531863" cy="537348"/>
            </a:xfrm>
            <a:prstGeom prst="rect">
              <a:avLst/>
            </a:prstGeom>
            <a:solidFill>
              <a:schemeClr val="bg1">
                <a:alpha val="96000"/>
              </a:schemeClr>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endPar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46" name="正方形/長方形 45"/>
            <p:cNvSpPr/>
            <p:nvPr/>
          </p:nvSpPr>
          <p:spPr>
            <a:xfrm>
              <a:off x="2022496" y="5328417"/>
              <a:ext cx="531863" cy="324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６</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H31.</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２</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47" name="正方形/長方形 46"/>
            <p:cNvSpPr/>
            <p:nvPr/>
          </p:nvSpPr>
          <p:spPr>
            <a:xfrm>
              <a:off x="2022496" y="5892668"/>
              <a:ext cx="531863" cy="324000"/>
            </a:xfrm>
            <a:prstGeom prst="rect">
              <a:avLst/>
            </a:prstGeom>
            <a:solidFill>
              <a:schemeClr val="bg1"/>
            </a:solidFill>
            <a:ln w="19050">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339933"/>
                  </a:solidFill>
                  <a:latin typeface="游ゴシック" panose="020B0400000000000000" pitchFamily="50" charset="-128"/>
                  <a:ea typeface="游ゴシック" panose="020B0400000000000000" pitchFamily="50" charset="-128"/>
                </a:rPr>
                <a:t>　</a:t>
              </a:r>
              <a:r>
                <a:rPr lang="en-US" altLang="ja-JP" sz="800" b="1" dirty="0">
                  <a:solidFill>
                    <a:srgbClr val="339933"/>
                  </a:solidFill>
                  <a:latin typeface="游ゴシック" panose="020B0400000000000000" pitchFamily="50" charset="-128"/>
                  <a:ea typeface="游ゴシック" panose="020B0400000000000000" pitchFamily="50" charset="-128"/>
                </a:rPr>
                <a:t>R</a:t>
              </a:r>
              <a:r>
                <a:rPr lang="ja-JP" altLang="en-US" sz="800" b="1" dirty="0">
                  <a:solidFill>
                    <a:srgbClr val="339933"/>
                  </a:solidFill>
                  <a:latin typeface="游ゴシック" panose="020B0400000000000000" pitchFamily="50" charset="-128"/>
                  <a:ea typeface="游ゴシック" panose="020B0400000000000000" pitchFamily="50" charset="-128"/>
                </a:rPr>
                <a:t>１</a:t>
              </a:r>
              <a:r>
                <a:rPr lang="en-US" altLang="ja-JP" sz="800" b="1" dirty="0">
                  <a:solidFill>
                    <a:srgbClr val="339933"/>
                  </a:solidFill>
                  <a:latin typeface="游ゴシック" panose="020B0400000000000000" pitchFamily="50" charset="-128"/>
                  <a:ea typeface="游ゴシック" panose="020B0400000000000000" pitchFamily="50" charset="-128"/>
                </a:rPr>
                <a:t>.</a:t>
              </a:r>
              <a:r>
                <a:rPr lang="ja-JP" altLang="en-US" sz="800" b="1" dirty="0">
                  <a:solidFill>
                    <a:srgbClr val="339933"/>
                  </a:solidFill>
                  <a:latin typeface="游ゴシック" panose="020B0400000000000000" pitchFamily="50" charset="-128"/>
                  <a:ea typeface="游ゴシック" panose="020B0400000000000000" pitchFamily="50" charset="-128"/>
                </a:rPr>
                <a:t>６</a:t>
              </a:r>
              <a:endParaRPr lang="en-US" altLang="ja-JP" sz="800" b="1" dirty="0">
                <a:solidFill>
                  <a:srgbClr val="339933"/>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rgbClr val="339933"/>
                  </a:solidFill>
                  <a:latin typeface="游ゴシック" panose="020B0400000000000000" pitchFamily="50" charset="-128"/>
                  <a:ea typeface="游ゴシック" panose="020B0400000000000000" pitchFamily="50" charset="-128"/>
                </a:rPr>
                <a:t>～</a:t>
              </a:r>
              <a:r>
                <a:rPr lang="en-US" altLang="ja-JP" sz="800" b="1" dirty="0">
                  <a:solidFill>
                    <a:srgbClr val="339933"/>
                  </a:solidFill>
                  <a:latin typeface="游ゴシック" panose="020B0400000000000000" pitchFamily="50" charset="-128"/>
                  <a:ea typeface="游ゴシック" panose="020B0400000000000000" pitchFamily="50" charset="-128"/>
                </a:rPr>
                <a:t>R</a:t>
              </a:r>
              <a:r>
                <a:rPr lang="ja-JP" altLang="en-US" sz="800" b="1" dirty="0">
                  <a:solidFill>
                    <a:srgbClr val="339933"/>
                  </a:solidFill>
                  <a:latin typeface="游ゴシック" panose="020B0400000000000000" pitchFamily="50" charset="-128"/>
                  <a:ea typeface="游ゴシック" panose="020B0400000000000000" pitchFamily="50" charset="-128"/>
                </a:rPr>
                <a:t>２</a:t>
              </a:r>
              <a:r>
                <a:rPr lang="en-US" altLang="ja-JP" sz="800" b="1" dirty="0">
                  <a:solidFill>
                    <a:srgbClr val="339933"/>
                  </a:solidFill>
                  <a:latin typeface="游ゴシック" panose="020B0400000000000000" pitchFamily="50" charset="-128"/>
                  <a:ea typeface="游ゴシック" panose="020B0400000000000000" pitchFamily="50" charset="-128"/>
                </a:rPr>
                <a:t>.</a:t>
              </a:r>
              <a:r>
                <a:rPr lang="ja-JP" altLang="en-US" sz="800" b="1" dirty="0">
                  <a:solidFill>
                    <a:srgbClr val="339933"/>
                  </a:solidFill>
                  <a:latin typeface="游ゴシック" panose="020B0400000000000000" pitchFamily="50" charset="-128"/>
                  <a:ea typeface="游ゴシック" panose="020B0400000000000000" pitchFamily="50" charset="-128"/>
                </a:rPr>
                <a:t>２</a:t>
              </a:r>
              <a:endParaRPr lang="en-US" altLang="ja-JP" sz="800" b="1" dirty="0">
                <a:solidFill>
                  <a:srgbClr val="339933"/>
                </a:solidFill>
                <a:latin typeface="游ゴシック" panose="020B0400000000000000" pitchFamily="50" charset="-128"/>
                <a:ea typeface="游ゴシック" panose="020B0400000000000000" pitchFamily="50" charset="-128"/>
              </a:endParaRPr>
            </a:p>
          </p:txBody>
        </p:sp>
        <p:sp>
          <p:nvSpPr>
            <p:cNvPr id="48" name="正方形/長方形 47"/>
            <p:cNvSpPr/>
            <p:nvPr/>
          </p:nvSpPr>
          <p:spPr>
            <a:xfrm>
              <a:off x="2717486" y="6234320"/>
              <a:ext cx="535198" cy="534098"/>
            </a:xfrm>
            <a:prstGeom prst="rect">
              <a:avLst/>
            </a:prstGeom>
            <a:solidFill>
              <a:schemeClr val="bg1"/>
            </a:solidFill>
            <a:ln w="19050">
              <a:solidFill>
                <a:srgbClr val="D12D3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D12D35"/>
                  </a:solidFill>
                  <a:latin typeface="游ゴシック" panose="020B0400000000000000" pitchFamily="50" charset="-128"/>
                  <a:ea typeface="游ゴシック" panose="020B0400000000000000" pitchFamily="50" charset="-128"/>
                </a:rPr>
                <a:t>　</a:t>
              </a:r>
              <a:r>
                <a:rPr lang="en-US" altLang="ja-JP" sz="800" b="1" dirty="0">
                  <a:solidFill>
                    <a:srgbClr val="D12D35"/>
                  </a:solidFill>
                  <a:latin typeface="游ゴシック" panose="020B0400000000000000" pitchFamily="50" charset="-128"/>
                  <a:ea typeface="游ゴシック" panose="020B0400000000000000" pitchFamily="50" charset="-128"/>
                </a:rPr>
                <a:t>R</a:t>
              </a:r>
              <a:r>
                <a:rPr lang="ja-JP" altLang="en-US" sz="800" b="1" dirty="0">
                  <a:solidFill>
                    <a:srgbClr val="D12D35"/>
                  </a:solidFill>
                  <a:latin typeface="游ゴシック" panose="020B0400000000000000" pitchFamily="50" charset="-128"/>
                  <a:ea typeface="游ゴシック" panose="020B0400000000000000" pitchFamily="50" charset="-128"/>
                </a:rPr>
                <a:t>２</a:t>
              </a:r>
              <a:r>
                <a:rPr lang="en-US" altLang="ja-JP" sz="800" b="1" dirty="0">
                  <a:solidFill>
                    <a:srgbClr val="D12D35"/>
                  </a:solidFill>
                  <a:latin typeface="游ゴシック" panose="020B0400000000000000" pitchFamily="50" charset="-128"/>
                  <a:ea typeface="游ゴシック" panose="020B0400000000000000" pitchFamily="50" charset="-128"/>
                </a:rPr>
                <a:t>.</a:t>
              </a:r>
              <a:r>
                <a:rPr lang="ja-JP" altLang="en-US" sz="800" b="1" dirty="0">
                  <a:solidFill>
                    <a:srgbClr val="D12D35"/>
                  </a:solidFill>
                  <a:latin typeface="游ゴシック" panose="020B0400000000000000" pitchFamily="50" charset="-128"/>
                  <a:ea typeface="游ゴシック" panose="020B0400000000000000" pitchFamily="50" charset="-128"/>
                </a:rPr>
                <a:t>３</a:t>
              </a:r>
              <a:endParaRPr lang="en-US" altLang="ja-JP" sz="800" b="1" dirty="0">
                <a:solidFill>
                  <a:srgbClr val="D12D35"/>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rgbClr val="D12D35"/>
                  </a:solidFill>
                  <a:latin typeface="游ゴシック" panose="020B0400000000000000" pitchFamily="50" charset="-128"/>
                  <a:ea typeface="游ゴシック" panose="020B0400000000000000" pitchFamily="50" charset="-128"/>
                </a:rPr>
                <a:t>～</a:t>
              </a:r>
              <a:r>
                <a:rPr lang="en-US" altLang="ja-JP" sz="800" b="1" dirty="0">
                  <a:solidFill>
                    <a:srgbClr val="D12D35"/>
                  </a:solidFill>
                  <a:latin typeface="游ゴシック" panose="020B0400000000000000" pitchFamily="50" charset="-128"/>
                  <a:ea typeface="游ゴシック" panose="020B0400000000000000" pitchFamily="50" charset="-128"/>
                </a:rPr>
                <a:t>R</a:t>
              </a:r>
              <a:r>
                <a:rPr lang="ja-JP" altLang="en-US" sz="800" b="1" dirty="0">
                  <a:solidFill>
                    <a:srgbClr val="D12D35"/>
                  </a:solidFill>
                  <a:latin typeface="游ゴシック" panose="020B0400000000000000" pitchFamily="50" charset="-128"/>
                  <a:ea typeface="游ゴシック" panose="020B0400000000000000" pitchFamily="50" charset="-128"/>
                </a:rPr>
                <a:t>３</a:t>
              </a:r>
              <a:r>
                <a:rPr lang="en-US" altLang="ja-JP" sz="800" b="1" dirty="0">
                  <a:solidFill>
                    <a:srgbClr val="D12D35"/>
                  </a:solidFill>
                  <a:latin typeface="游ゴシック" panose="020B0400000000000000" pitchFamily="50" charset="-128"/>
                  <a:ea typeface="游ゴシック" panose="020B0400000000000000" pitchFamily="50" charset="-128"/>
                </a:rPr>
                <a:t>.</a:t>
              </a:r>
              <a:r>
                <a:rPr lang="ja-JP" altLang="en-US" sz="800" b="1" dirty="0">
                  <a:solidFill>
                    <a:srgbClr val="D12D35"/>
                  </a:solidFill>
                  <a:latin typeface="游ゴシック" panose="020B0400000000000000" pitchFamily="50" charset="-128"/>
                  <a:ea typeface="游ゴシック" panose="020B0400000000000000" pitchFamily="50" charset="-128"/>
                </a:rPr>
                <a:t>２</a:t>
              </a:r>
              <a:endParaRPr lang="en-US" altLang="ja-JP" sz="800" b="1" dirty="0">
                <a:solidFill>
                  <a:srgbClr val="D12D35"/>
                </a:solidFill>
                <a:latin typeface="游ゴシック" panose="020B0400000000000000" pitchFamily="50" charset="-128"/>
                <a:ea typeface="游ゴシック" panose="020B0400000000000000" pitchFamily="50" charset="-128"/>
              </a:endParaRPr>
            </a:p>
          </p:txBody>
        </p:sp>
        <p:sp>
          <p:nvSpPr>
            <p:cNvPr id="50" name="U ターン矢印 49"/>
            <p:cNvSpPr/>
            <p:nvPr/>
          </p:nvSpPr>
          <p:spPr>
            <a:xfrm rot="5400000">
              <a:off x="3093688" y="6085870"/>
              <a:ext cx="528676" cy="237564"/>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5">
                <a:solidFill>
                  <a:schemeClr val="tx1"/>
                </a:solidFill>
              </a:endParaRPr>
            </a:p>
          </p:txBody>
        </p:sp>
        <p:sp>
          <p:nvSpPr>
            <p:cNvPr id="51" name="右矢印 50"/>
            <p:cNvSpPr/>
            <p:nvPr/>
          </p:nvSpPr>
          <p:spPr>
            <a:xfrm rot="1164258">
              <a:off x="1145073" y="5276085"/>
              <a:ext cx="891923" cy="123745"/>
            </a:xfrm>
            <a:prstGeom prst="right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52" name="正方形/長方形 51"/>
            <p:cNvSpPr/>
            <p:nvPr/>
          </p:nvSpPr>
          <p:spPr>
            <a:xfrm>
              <a:off x="747154" y="5119386"/>
              <a:ext cx="531863" cy="216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３</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５</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53" name="正方形/長方形 52"/>
            <p:cNvSpPr/>
            <p:nvPr/>
          </p:nvSpPr>
          <p:spPr>
            <a:xfrm>
              <a:off x="1360206" y="5276592"/>
              <a:ext cx="545386" cy="245057"/>
            </a:xfrm>
            <a:prstGeom prst="rect">
              <a:avLst/>
            </a:prstGeom>
            <a:solidFill>
              <a:schemeClr val="bg1"/>
            </a:solidFill>
            <a:ln w="1270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en-US" altLang="ja-JP" sz="800" b="1" dirty="0">
                  <a:solidFill>
                    <a:srgbClr val="007BC6"/>
                  </a:solidFill>
                  <a:latin typeface="游ゴシック" panose="020B0400000000000000" pitchFamily="50" charset="-128"/>
                  <a:ea typeface="游ゴシック" panose="020B0400000000000000" pitchFamily="50" charset="-128"/>
                </a:rPr>
                <a:t>3~5</a:t>
              </a:r>
              <a:r>
                <a:rPr lang="ja-JP" altLang="en-US" sz="800" b="1" dirty="0">
                  <a:solidFill>
                    <a:srgbClr val="007BC6"/>
                  </a:solidFill>
                  <a:latin typeface="游ゴシック" panose="020B0400000000000000" pitchFamily="50" charset="-128"/>
                  <a:ea typeface="游ゴシック" panose="020B0400000000000000" pitchFamily="50" charset="-128"/>
                </a:rPr>
                <a:t>→</a:t>
              </a:r>
              <a:r>
                <a:rPr lang="en-US" altLang="ja-JP" sz="800" b="1" dirty="0">
                  <a:solidFill>
                    <a:srgbClr val="007BC6"/>
                  </a:solidFill>
                  <a:latin typeface="游ゴシック" panose="020B0400000000000000" pitchFamily="50" charset="-128"/>
                  <a:ea typeface="游ゴシック" panose="020B0400000000000000" pitchFamily="50" charset="-128"/>
                </a:rPr>
                <a:t>6~2</a:t>
              </a:r>
              <a:r>
                <a:rPr lang="ja-JP" altLang="en-US" sz="800" b="1" dirty="0">
                  <a:solidFill>
                    <a:srgbClr val="007BC6"/>
                  </a:solidFill>
                  <a:latin typeface="游ゴシック" panose="020B0400000000000000" pitchFamily="50" charset="-128"/>
                  <a:ea typeface="游ゴシック" panose="020B0400000000000000" pitchFamily="50" charset="-128"/>
                </a:rPr>
                <a:t>の比率</a:t>
              </a:r>
              <a:endParaRPr lang="en-US" altLang="ja-JP" sz="800" b="1" dirty="0">
                <a:solidFill>
                  <a:srgbClr val="007BC6"/>
                </a:solidFill>
                <a:latin typeface="游ゴシック" panose="020B0400000000000000" pitchFamily="50" charset="-128"/>
                <a:ea typeface="游ゴシック" panose="020B0400000000000000" pitchFamily="50" charset="-128"/>
              </a:endParaRPr>
            </a:p>
          </p:txBody>
        </p:sp>
        <p:sp>
          <p:nvSpPr>
            <p:cNvPr id="54" name="右矢印 53"/>
            <p:cNvSpPr/>
            <p:nvPr/>
          </p:nvSpPr>
          <p:spPr>
            <a:xfrm rot="1164258">
              <a:off x="1145073" y="5825535"/>
              <a:ext cx="891923" cy="123745"/>
            </a:xfrm>
            <a:prstGeom prst="right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55" name="正方形/長方形 54"/>
            <p:cNvSpPr/>
            <p:nvPr/>
          </p:nvSpPr>
          <p:spPr>
            <a:xfrm>
              <a:off x="1358770" y="5821279"/>
              <a:ext cx="544398" cy="245057"/>
            </a:xfrm>
            <a:prstGeom prst="rect">
              <a:avLst/>
            </a:prstGeom>
            <a:solidFill>
              <a:schemeClr val="bg1"/>
            </a:solidFill>
            <a:ln w="1270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en-US" altLang="ja-JP" sz="800" b="1" dirty="0">
                  <a:solidFill>
                    <a:srgbClr val="007BC6"/>
                  </a:solidFill>
                  <a:latin typeface="游ゴシック" panose="020B0400000000000000" pitchFamily="50" charset="-128"/>
                  <a:ea typeface="游ゴシック" panose="020B0400000000000000" pitchFamily="50" charset="-128"/>
                </a:rPr>
                <a:t>3~5</a:t>
              </a:r>
              <a:r>
                <a:rPr lang="ja-JP" altLang="en-US" sz="800" b="1" dirty="0">
                  <a:solidFill>
                    <a:srgbClr val="007BC6"/>
                  </a:solidFill>
                  <a:latin typeface="游ゴシック" panose="020B0400000000000000" pitchFamily="50" charset="-128"/>
                  <a:ea typeface="游ゴシック" panose="020B0400000000000000" pitchFamily="50" charset="-128"/>
                </a:rPr>
                <a:t>→</a:t>
              </a:r>
              <a:r>
                <a:rPr lang="en-US" altLang="ja-JP" sz="800" b="1" dirty="0">
                  <a:solidFill>
                    <a:srgbClr val="007BC6"/>
                  </a:solidFill>
                  <a:latin typeface="游ゴシック" panose="020B0400000000000000" pitchFamily="50" charset="-128"/>
                  <a:ea typeface="游ゴシック" panose="020B0400000000000000" pitchFamily="50" charset="-128"/>
                </a:rPr>
                <a:t>6~2</a:t>
              </a:r>
              <a:r>
                <a:rPr lang="ja-JP" altLang="en-US" sz="800" b="1" dirty="0">
                  <a:solidFill>
                    <a:srgbClr val="007BC6"/>
                  </a:solidFill>
                  <a:latin typeface="游ゴシック" panose="020B0400000000000000" pitchFamily="50" charset="-128"/>
                  <a:ea typeface="游ゴシック" panose="020B0400000000000000" pitchFamily="50" charset="-128"/>
                </a:rPr>
                <a:t>の比率</a:t>
              </a:r>
              <a:endParaRPr lang="en-US" altLang="ja-JP" sz="800" b="1" dirty="0">
                <a:solidFill>
                  <a:srgbClr val="007BC6"/>
                </a:solidFill>
                <a:latin typeface="游ゴシック" panose="020B0400000000000000" pitchFamily="50" charset="-128"/>
                <a:ea typeface="游ゴシック" panose="020B0400000000000000" pitchFamily="50" charset="-128"/>
              </a:endParaRPr>
            </a:p>
          </p:txBody>
        </p:sp>
        <p:sp>
          <p:nvSpPr>
            <p:cNvPr id="56" name="正方形/長方形 55"/>
            <p:cNvSpPr/>
            <p:nvPr/>
          </p:nvSpPr>
          <p:spPr>
            <a:xfrm>
              <a:off x="751217" y="5679320"/>
              <a:ext cx="531863" cy="216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H31.</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３</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R</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１</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５</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58" name="正方形/長方形 57"/>
            <p:cNvSpPr/>
            <p:nvPr/>
          </p:nvSpPr>
          <p:spPr>
            <a:xfrm>
              <a:off x="3285384" y="6087263"/>
              <a:ext cx="324112" cy="245548"/>
            </a:xfrm>
            <a:prstGeom prst="rect">
              <a:avLst/>
            </a:prstGeom>
            <a:solidFill>
              <a:schemeClr val="bg1"/>
            </a:solidFill>
            <a:ln w="12700">
              <a:solidFill>
                <a:srgbClr val="007BC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007BC6"/>
                  </a:solidFill>
                  <a:latin typeface="游ゴシック" panose="020B0400000000000000" pitchFamily="50" charset="-128"/>
                  <a:ea typeface="游ゴシック" panose="020B0400000000000000" pitchFamily="50" charset="-128"/>
                </a:rPr>
                <a:t>単年の</a:t>
              </a:r>
              <a:endParaRPr lang="en-US" altLang="ja-JP" sz="800" b="1" dirty="0">
                <a:solidFill>
                  <a:srgbClr val="007BC6"/>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rgbClr val="007BC6"/>
                  </a:solidFill>
                  <a:latin typeface="游ゴシック" panose="020B0400000000000000" pitchFamily="50" charset="-128"/>
                  <a:ea typeface="游ゴシック" panose="020B0400000000000000" pitchFamily="50" charset="-128"/>
                </a:rPr>
                <a:t>伸び率</a:t>
              </a:r>
              <a:endParaRPr lang="en-US" altLang="ja-JP" sz="800" b="1" dirty="0">
                <a:solidFill>
                  <a:srgbClr val="007BC6"/>
                </a:solidFill>
                <a:latin typeface="游ゴシック" panose="020B0400000000000000" pitchFamily="50" charset="-128"/>
                <a:ea typeface="游ゴシック" panose="020B0400000000000000" pitchFamily="50" charset="-128"/>
              </a:endParaRPr>
            </a:p>
          </p:txBody>
        </p:sp>
        <p:sp>
          <p:nvSpPr>
            <p:cNvPr id="60" name="正方形/長方形 59"/>
            <p:cNvSpPr/>
            <p:nvPr/>
          </p:nvSpPr>
          <p:spPr>
            <a:xfrm>
              <a:off x="2718432" y="4556648"/>
              <a:ext cx="531863" cy="535466"/>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H29.</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３</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２</a:t>
              </a:r>
            </a:p>
          </p:txBody>
        </p:sp>
        <p:cxnSp>
          <p:nvCxnSpPr>
            <p:cNvPr id="62" name="直線矢印コネクタ 61"/>
            <p:cNvCxnSpPr/>
            <p:nvPr/>
          </p:nvCxnSpPr>
          <p:spPr>
            <a:xfrm flipV="1">
              <a:off x="2570429" y="6063231"/>
              <a:ext cx="138829" cy="0"/>
            </a:xfrm>
            <a:prstGeom prst="straightConnector1">
              <a:avLst/>
            </a:prstGeom>
            <a:ln w="19050">
              <a:solidFill>
                <a:schemeClr val="tx1">
                  <a:lumMod val="75000"/>
                  <a:lumOff val="25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1279017" y="5754879"/>
              <a:ext cx="1430242" cy="0"/>
            </a:xfrm>
            <a:prstGeom prst="straightConnector1">
              <a:avLst/>
            </a:prstGeom>
            <a:ln w="19050">
              <a:solidFill>
                <a:schemeClr val="tx1">
                  <a:lumMod val="75000"/>
                  <a:lumOff val="25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3573045" y="6146771"/>
              <a:ext cx="369351" cy="745089"/>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800"/>
                </a:lnSpc>
              </a:pPr>
              <a:r>
                <a:rPr lang="ja-JP" altLang="en-US" sz="800" b="1" dirty="0">
                  <a:solidFill>
                    <a:srgbClr val="007BC6"/>
                  </a:solidFill>
                  <a:latin typeface="游ゴシック" panose="020B0400000000000000" pitchFamily="50" charset="-128"/>
                  <a:ea typeface="游ゴシック" panose="020B0400000000000000" pitchFamily="50" charset="-128"/>
                </a:rPr>
                <a:t>２年の</a:t>
              </a:r>
              <a:endParaRPr lang="en-US" altLang="ja-JP" sz="800" b="1" dirty="0">
                <a:solidFill>
                  <a:srgbClr val="007BC6"/>
                </a:solidFill>
                <a:latin typeface="游ゴシック" panose="020B0400000000000000" pitchFamily="50" charset="-128"/>
                <a:ea typeface="游ゴシック" panose="020B0400000000000000" pitchFamily="50" charset="-128"/>
              </a:endParaRPr>
            </a:p>
            <a:p>
              <a:pPr algn="ctr">
                <a:lnSpc>
                  <a:spcPts val="800"/>
                </a:lnSpc>
              </a:pPr>
              <a:r>
                <a:rPr lang="ja-JP" altLang="en-US" sz="800" b="1" dirty="0">
                  <a:solidFill>
                    <a:srgbClr val="007BC6"/>
                  </a:solidFill>
                  <a:latin typeface="游ゴシック" panose="020B0400000000000000" pitchFamily="50" charset="-128"/>
                  <a:ea typeface="游ゴシック" panose="020B0400000000000000" pitchFamily="50" charset="-128"/>
                </a:rPr>
                <a:t>伸び率</a:t>
              </a:r>
              <a:endParaRPr lang="en-US" altLang="ja-JP" sz="800" b="1" dirty="0">
                <a:solidFill>
                  <a:srgbClr val="007BC6"/>
                </a:solidFill>
                <a:latin typeface="游ゴシック" panose="020B0400000000000000" pitchFamily="50" charset="-128"/>
                <a:ea typeface="游ゴシック" panose="020B0400000000000000" pitchFamily="50" charset="-128"/>
              </a:endParaRPr>
            </a:p>
            <a:p>
              <a:pPr algn="ctr">
                <a:lnSpc>
                  <a:spcPts val="800"/>
                </a:lnSpc>
              </a:pPr>
              <a:r>
                <a:rPr lang="ja-JP" altLang="en-US" sz="800" b="1" dirty="0">
                  <a:solidFill>
                    <a:srgbClr val="007BC6"/>
                  </a:solidFill>
                  <a:latin typeface="游ゴシック" panose="020B0400000000000000" pitchFamily="50" charset="-128"/>
                  <a:ea typeface="游ゴシック" panose="020B0400000000000000" pitchFamily="50" charset="-128"/>
                </a:rPr>
                <a:t>を単年</a:t>
              </a:r>
              <a:endParaRPr lang="en-US" altLang="ja-JP" sz="800" b="1" dirty="0">
                <a:solidFill>
                  <a:srgbClr val="007BC6"/>
                </a:solidFill>
                <a:latin typeface="游ゴシック" panose="020B0400000000000000" pitchFamily="50" charset="-128"/>
                <a:ea typeface="游ゴシック" panose="020B0400000000000000" pitchFamily="50" charset="-128"/>
              </a:endParaRPr>
            </a:p>
            <a:p>
              <a:pPr algn="ctr">
                <a:lnSpc>
                  <a:spcPts val="800"/>
                </a:lnSpc>
              </a:pPr>
              <a:r>
                <a:rPr lang="ja-JP" altLang="en-US" sz="800" b="1" dirty="0">
                  <a:solidFill>
                    <a:srgbClr val="007BC6"/>
                  </a:solidFill>
                  <a:latin typeface="游ゴシック" panose="020B0400000000000000" pitchFamily="50" charset="-128"/>
                  <a:ea typeface="游ゴシック" panose="020B0400000000000000" pitchFamily="50" charset="-128"/>
                </a:rPr>
                <a:t>に変換</a:t>
              </a:r>
              <a:endParaRPr lang="en-US" altLang="ja-JP" sz="800" b="1" dirty="0">
                <a:solidFill>
                  <a:srgbClr val="007BC6"/>
                </a:solidFill>
                <a:latin typeface="游ゴシック" panose="020B0400000000000000" pitchFamily="50" charset="-128"/>
                <a:ea typeface="游ゴシック" panose="020B0400000000000000" pitchFamily="50" charset="-128"/>
              </a:endParaRPr>
            </a:p>
            <a:p>
              <a:pPr algn="ctr">
                <a:lnSpc>
                  <a:spcPts val="800"/>
                </a:lnSpc>
              </a:pPr>
              <a:r>
                <a:rPr lang="en-US" altLang="ja-JP" sz="800" b="1" dirty="0">
                  <a:solidFill>
                    <a:srgbClr val="007BC6"/>
                  </a:solidFill>
                  <a:latin typeface="游ゴシック" panose="020B0400000000000000" pitchFamily="50" charset="-128"/>
                  <a:ea typeface="游ゴシック" panose="020B0400000000000000" pitchFamily="50" charset="-128"/>
                </a:rPr>
                <a:t>(1/2</a:t>
              </a:r>
              <a:r>
                <a:rPr lang="ja-JP" altLang="en-US" sz="800" b="1" dirty="0">
                  <a:solidFill>
                    <a:srgbClr val="007BC6"/>
                  </a:solidFill>
                  <a:latin typeface="游ゴシック" panose="020B0400000000000000" pitchFamily="50" charset="-128"/>
                  <a:ea typeface="游ゴシック" panose="020B0400000000000000" pitchFamily="50" charset="-128"/>
                </a:rPr>
                <a:t>乗</a:t>
              </a:r>
              <a:r>
                <a:rPr lang="en-US" altLang="ja-JP" sz="800" b="1" dirty="0">
                  <a:solidFill>
                    <a:srgbClr val="007BC6"/>
                  </a:solidFill>
                  <a:latin typeface="游ゴシック" panose="020B0400000000000000" pitchFamily="50" charset="-128"/>
                  <a:ea typeface="游ゴシック" panose="020B0400000000000000" pitchFamily="50" charset="-128"/>
                </a:rPr>
                <a:t>)</a:t>
              </a:r>
            </a:p>
          </p:txBody>
        </p:sp>
        <p:cxnSp>
          <p:nvCxnSpPr>
            <p:cNvPr id="71" name="直線矢印コネクタ 70"/>
            <p:cNvCxnSpPr>
              <a:stCxn id="53" idx="2"/>
              <a:endCxn id="55" idx="0"/>
            </p:cNvCxnSpPr>
            <p:nvPr/>
          </p:nvCxnSpPr>
          <p:spPr>
            <a:xfrm flipH="1">
              <a:off x="1630969" y="5521645"/>
              <a:ext cx="1930" cy="299630"/>
            </a:xfrm>
            <a:prstGeom prst="straightConnector1">
              <a:avLst/>
            </a:prstGeom>
            <a:ln w="19050">
              <a:solidFill>
                <a:srgbClr val="007BC6"/>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75" name="角丸四角形 174"/>
            <p:cNvSpPr/>
            <p:nvPr/>
          </p:nvSpPr>
          <p:spPr>
            <a:xfrm>
              <a:off x="3621117" y="4540304"/>
              <a:ext cx="288000" cy="188634"/>
            </a:xfrm>
            <a:prstGeom prst="roundRect">
              <a:avLst/>
            </a:prstGeom>
            <a:solidFill>
              <a:srgbClr val="007BC6"/>
            </a:solidFill>
            <a:ln w="28575">
              <a:solidFill>
                <a:srgbClr val="007BC6"/>
              </a:solidFill>
            </a:ln>
          </p:spPr>
          <p:txBody>
            <a:bodyPr wrap="square" lIns="0" tIns="0" rIns="0" bIns="0" anchor="ctr">
              <a:spAutoFit/>
            </a:bodyPr>
            <a:lstStyle/>
            <a:p>
              <a:pPr marL="278650" indent="-278650" algn="ctr"/>
              <a:r>
                <a:rPr lang="en-US" altLang="ja-JP" sz="1108" b="1" dirty="0">
                  <a:solidFill>
                    <a:schemeClr val="bg1"/>
                  </a:solidFill>
                  <a:latin typeface="游ゴシック" panose="020B0400000000000000" pitchFamily="50" charset="-128"/>
                  <a:ea typeface="游ゴシック" panose="020B0400000000000000" pitchFamily="50" charset="-128"/>
                </a:rPr>
                <a:t>(1)</a:t>
              </a:r>
            </a:p>
          </p:txBody>
        </p:sp>
        <p:sp>
          <p:nvSpPr>
            <p:cNvPr id="106" name="正方形/長方形 105"/>
            <p:cNvSpPr/>
            <p:nvPr/>
          </p:nvSpPr>
          <p:spPr>
            <a:xfrm>
              <a:off x="2718432" y="5116098"/>
              <a:ext cx="531863" cy="535466"/>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３</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H31.</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２</a:t>
              </a:r>
            </a:p>
          </p:txBody>
        </p:sp>
        <p:sp>
          <p:nvSpPr>
            <p:cNvPr id="107" name="U ターン矢印 106"/>
            <p:cNvSpPr/>
            <p:nvPr/>
          </p:nvSpPr>
          <p:spPr>
            <a:xfrm rot="5400000">
              <a:off x="3104739" y="4980550"/>
              <a:ext cx="528676" cy="237564"/>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5">
                <a:solidFill>
                  <a:schemeClr val="tx1"/>
                </a:solidFill>
              </a:endParaRPr>
            </a:p>
          </p:txBody>
        </p:sp>
        <p:sp>
          <p:nvSpPr>
            <p:cNvPr id="108" name="U ターン矢印 107"/>
            <p:cNvSpPr/>
            <p:nvPr/>
          </p:nvSpPr>
          <p:spPr>
            <a:xfrm rot="5400000">
              <a:off x="3099696" y="5533210"/>
              <a:ext cx="528676" cy="237564"/>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5">
                <a:solidFill>
                  <a:schemeClr val="tx1"/>
                </a:solidFill>
              </a:endParaRPr>
            </a:p>
          </p:txBody>
        </p:sp>
        <p:sp>
          <p:nvSpPr>
            <p:cNvPr id="57" name="正方形/長方形 56"/>
            <p:cNvSpPr/>
            <p:nvPr/>
          </p:nvSpPr>
          <p:spPr>
            <a:xfrm>
              <a:off x="3289170" y="4985985"/>
              <a:ext cx="324000" cy="216000"/>
            </a:xfrm>
            <a:prstGeom prst="rect">
              <a:avLst/>
            </a:prstGeom>
            <a:solidFill>
              <a:schemeClr val="bg1"/>
            </a:solidFill>
            <a:ln w="1270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007BC6"/>
                  </a:solidFill>
                  <a:latin typeface="游ゴシック" panose="020B0400000000000000" pitchFamily="50" charset="-128"/>
                  <a:ea typeface="游ゴシック" panose="020B0400000000000000" pitchFamily="50" charset="-128"/>
                </a:rPr>
                <a:t>　</a:t>
              </a:r>
              <a:r>
                <a:rPr lang="en-US" altLang="ja-JP" sz="800" b="1" dirty="0">
                  <a:solidFill>
                    <a:srgbClr val="007BC6"/>
                  </a:solidFill>
                  <a:latin typeface="游ゴシック" panose="020B0400000000000000" pitchFamily="50" charset="-128"/>
                  <a:ea typeface="游ゴシック" panose="020B0400000000000000" pitchFamily="50" charset="-128"/>
                </a:rPr>
                <a:t>H29</a:t>
              </a:r>
            </a:p>
            <a:p>
              <a:pPr algn="ctr">
                <a:lnSpc>
                  <a:spcPts val="700"/>
                </a:lnSpc>
              </a:pPr>
              <a:r>
                <a:rPr lang="ja-JP" altLang="en-US" sz="800" b="1" dirty="0">
                  <a:solidFill>
                    <a:srgbClr val="007BC6"/>
                  </a:solidFill>
                  <a:latin typeface="游ゴシック" panose="020B0400000000000000" pitchFamily="50" charset="-128"/>
                  <a:ea typeface="游ゴシック" panose="020B0400000000000000" pitchFamily="50" charset="-128"/>
                </a:rPr>
                <a:t>→</a:t>
              </a:r>
              <a:r>
                <a:rPr lang="en-US" altLang="ja-JP" sz="800" b="1" dirty="0">
                  <a:solidFill>
                    <a:srgbClr val="007BC6"/>
                  </a:solidFill>
                  <a:latin typeface="游ゴシック" panose="020B0400000000000000" pitchFamily="50" charset="-128"/>
                  <a:ea typeface="游ゴシック" panose="020B0400000000000000" pitchFamily="50" charset="-128"/>
                </a:rPr>
                <a:t>H30</a:t>
              </a:r>
            </a:p>
          </p:txBody>
        </p:sp>
        <p:cxnSp>
          <p:nvCxnSpPr>
            <p:cNvPr id="112" name="カギ線コネクタ 111"/>
            <p:cNvCxnSpPr>
              <a:stCxn id="57" idx="3"/>
              <a:endCxn id="58" idx="3"/>
            </p:cNvCxnSpPr>
            <p:nvPr/>
          </p:nvCxnSpPr>
          <p:spPr>
            <a:xfrm flipH="1">
              <a:off x="3609496" y="5093985"/>
              <a:ext cx="3674" cy="1116052"/>
            </a:xfrm>
            <a:prstGeom prst="bentConnector3">
              <a:avLst>
                <a:gd name="adj1" fmla="val -5185084"/>
              </a:avLst>
            </a:prstGeom>
            <a:ln w="19050">
              <a:solidFill>
                <a:srgbClr val="007BC6"/>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p:nvPr/>
          </p:nvCxnSpPr>
          <p:spPr>
            <a:xfrm>
              <a:off x="3614626" y="5659996"/>
              <a:ext cx="169543" cy="0"/>
            </a:xfrm>
            <a:prstGeom prst="straightConnector1">
              <a:avLst/>
            </a:prstGeom>
            <a:ln w="19050">
              <a:solidFill>
                <a:srgbClr val="007BC6"/>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2742762" y="5916330"/>
              <a:ext cx="481402" cy="271556"/>
            </a:xfrm>
            <a:prstGeom prst="rect">
              <a:avLst/>
            </a:prstGeom>
            <a:solidFill>
              <a:schemeClr val="bg1"/>
            </a:solidFill>
            <a:ln w="19050">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endParaRPr lang="en-US" altLang="ja-JP" sz="800" b="1" dirty="0">
                <a:solidFill>
                  <a:srgbClr val="339933"/>
                </a:solidFill>
                <a:latin typeface="游ゴシック" panose="020B0400000000000000" pitchFamily="50" charset="-128"/>
                <a:ea typeface="游ゴシック" panose="020B0400000000000000" pitchFamily="50" charset="-128"/>
              </a:endParaRPr>
            </a:p>
          </p:txBody>
        </p:sp>
        <p:sp>
          <p:nvSpPr>
            <p:cNvPr id="111" name="正方形/長方形 110"/>
            <p:cNvSpPr/>
            <p:nvPr/>
          </p:nvSpPr>
          <p:spPr>
            <a:xfrm>
              <a:off x="3285495" y="5538879"/>
              <a:ext cx="324000" cy="216000"/>
            </a:xfrm>
            <a:prstGeom prst="rect">
              <a:avLst/>
            </a:prstGeom>
            <a:solidFill>
              <a:schemeClr val="bg1"/>
            </a:solidFill>
            <a:ln w="1270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007BC6"/>
                  </a:solidFill>
                  <a:latin typeface="游ゴシック" panose="020B0400000000000000" pitchFamily="50" charset="-128"/>
                  <a:ea typeface="游ゴシック" panose="020B0400000000000000" pitchFamily="50" charset="-128"/>
                </a:rPr>
                <a:t>　</a:t>
              </a:r>
              <a:r>
                <a:rPr lang="en-US" altLang="ja-JP" sz="800" b="1" dirty="0">
                  <a:solidFill>
                    <a:srgbClr val="007BC6"/>
                  </a:solidFill>
                  <a:latin typeface="游ゴシック" panose="020B0400000000000000" pitchFamily="50" charset="-128"/>
                  <a:ea typeface="游ゴシック" panose="020B0400000000000000" pitchFamily="50" charset="-128"/>
                </a:rPr>
                <a:t>H30</a:t>
              </a:r>
            </a:p>
            <a:p>
              <a:pPr algn="ctr">
                <a:lnSpc>
                  <a:spcPts val="700"/>
                </a:lnSpc>
              </a:pPr>
              <a:r>
                <a:rPr lang="ja-JP" altLang="en-US" sz="800" b="1" dirty="0">
                  <a:solidFill>
                    <a:srgbClr val="007BC6"/>
                  </a:solidFill>
                  <a:latin typeface="游ゴシック" panose="020B0400000000000000" pitchFamily="50" charset="-128"/>
                  <a:ea typeface="游ゴシック" panose="020B0400000000000000" pitchFamily="50" charset="-128"/>
                </a:rPr>
                <a:t>→</a:t>
              </a:r>
              <a:r>
                <a:rPr lang="en-US" altLang="ja-JP" sz="800" b="1" dirty="0">
                  <a:solidFill>
                    <a:srgbClr val="007BC6"/>
                  </a:solidFill>
                  <a:latin typeface="游ゴシック" panose="020B0400000000000000" pitchFamily="50" charset="-128"/>
                  <a:ea typeface="游ゴシック" panose="020B0400000000000000" pitchFamily="50" charset="-128"/>
                </a:rPr>
                <a:t>R</a:t>
              </a:r>
              <a:r>
                <a:rPr lang="ja-JP" altLang="en-US" sz="800" b="1" dirty="0">
                  <a:solidFill>
                    <a:srgbClr val="007BC6"/>
                  </a:solidFill>
                  <a:latin typeface="游ゴシック" panose="020B0400000000000000" pitchFamily="50" charset="-128"/>
                  <a:ea typeface="游ゴシック" panose="020B0400000000000000" pitchFamily="50" charset="-128"/>
                </a:rPr>
                <a:t>１</a:t>
              </a:r>
              <a:endParaRPr lang="en-US" altLang="ja-JP" sz="800" b="1" dirty="0">
                <a:solidFill>
                  <a:srgbClr val="007BC6"/>
                </a:solidFill>
                <a:latin typeface="游ゴシック" panose="020B0400000000000000" pitchFamily="50" charset="-128"/>
                <a:ea typeface="游ゴシック" panose="020B0400000000000000" pitchFamily="50" charset="-128"/>
              </a:endParaRPr>
            </a:p>
          </p:txBody>
        </p:sp>
        <p:sp>
          <p:nvSpPr>
            <p:cNvPr id="120" name="正方形/長方形 119"/>
            <p:cNvSpPr/>
            <p:nvPr/>
          </p:nvSpPr>
          <p:spPr>
            <a:xfrm>
              <a:off x="2742761" y="5710796"/>
              <a:ext cx="482400" cy="175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lnSpc>
                  <a:spcPts val="700"/>
                </a:lnSpc>
              </a:pP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61" name="正方形/長方形 60"/>
            <p:cNvSpPr/>
            <p:nvPr/>
          </p:nvSpPr>
          <p:spPr>
            <a:xfrm>
              <a:off x="2717603" y="5675648"/>
              <a:ext cx="535081" cy="537348"/>
            </a:xfrm>
            <a:prstGeom prst="rect">
              <a:avLst/>
            </a:prstGeom>
            <a:solidFill>
              <a:schemeClr val="bg1">
                <a:alpha val="65000"/>
              </a:schemeClr>
            </a:solidFill>
            <a:ln w="19050">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H31.</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３</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R</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２</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２</a:t>
              </a:r>
            </a:p>
          </p:txBody>
        </p:sp>
      </p:grpSp>
      <p:sp>
        <p:nvSpPr>
          <p:cNvPr id="173" name="角丸四角形 172"/>
          <p:cNvSpPr/>
          <p:nvPr/>
        </p:nvSpPr>
        <p:spPr>
          <a:xfrm>
            <a:off x="4076902" y="4123684"/>
            <a:ext cx="4194466" cy="2687031"/>
          </a:xfrm>
          <a:prstGeom prst="roundRect">
            <a:avLst>
              <a:gd name="adj" fmla="val 1456"/>
            </a:avLst>
          </a:prstGeom>
          <a:solidFill>
            <a:srgbClr val="FFFFFF">
              <a:alpha val="60000"/>
            </a:srgbClr>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44" name="正方形/長方形 143"/>
          <p:cNvSpPr/>
          <p:nvPr/>
        </p:nvSpPr>
        <p:spPr>
          <a:xfrm>
            <a:off x="7631304" y="6252843"/>
            <a:ext cx="531863" cy="491097"/>
          </a:xfrm>
          <a:prstGeom prst="rect">
            <a:avLst/>
          </a:prstGeom>
          <a:solidFill>
            <a:schemeClr val="bg1"/>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D12D35"/>
                </a:solidFill>
                <a:latin typeface="游ゴシック" panose="020B0400000000000000" pitchFamily="50" charset="-128"/>
                <a:ea typeface="游ゴシック" panose="020B0400000000000000" pitchFamily="50" charset="-128"/>
              </a:rPr>
              <a:t>　</a:t>
            </a:r>
            <a:endParaRPr lang="en-US" altLang="ja-JP" sz="800" b="1" dirty="0">
              <a:solidFill>
                <a:srgbClr val="D12D35"/>
              </a:solidFill>
              <a:latin typeface="游ゴシック" panose="020B0400000000000000" pitchFamily="50" charset="-128"/>
              <a:ea typeface="游ゴシック" panose="020B0400000000000000" pitchFamily="50" charset="-128"/>
            </a:endParaRPr>
          </a:p>
        </p:txBody>
      </p:sp>
      <p:grpSp>
        <p:nvGrpSpPr>
          <p:cNvPr id="109" name="グループ化 108"/>
          <p:cNvGrpSpPr/>
          <p:nvPr/>
        </p:nvGrpSpPr>
        <p:grpSpPr>
          <a:xfrm>
            <a:off x="4175140" y="4192947"/>
            <a:ext cx="1709448" cy="2265265"/>
            <a:chOff x="4262571" y="4211996"/>
            <a:chExt cx="1709448" cy="2265265"/>
          </a:xfrm>
        </p:grpSpPr>
        <p:sp>
          <p:nvSpPr>
            <p:cNvPr id="72" name="正方形/長方形 71"/>
            <p:cNvSpPr/>
            <p:nvPr/>
          </p:nvSpPr>
          <p:spPr>
            <a:xfrm>
              <a:off x="4262573" y="4211996"/>
              <a:ext cx="531863" cy="504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H28.</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６</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H29.</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５</a:t>
              </a:r>
            </a:p>
          </p:txBody>
        </p:sp>
        <p:sp>
          <p:nvSpPr>
            <p:cNvPr id="73" name="正方形/長方形 72"/>
            <p:cNvSpPr/>
            <p:nvPr/>
          </p:nvSpPr>
          <p:spPr>
            <a:xfrm>
              <a:off x="4262572" y="4778265"/>
              <a:ext cx="531863" cy="504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H29.</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６</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５</a:t>
              </a:r>
            </a:p>
          </p:txBody>
        </p:sp>
        <p:sp>
          <p:nvSpPr>
            <p:cNvPr id="74" name="正方形/長方形 73"/>
            <p:cNvSpPr/>
            <p:nvPr/>
          </p:nvSpPr>
          <p:spPr>
            <a:xfrm>
              <a:off x="4262572" y="5346777"/>
              <a:ext cx="531863" cy="504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６</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R</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１</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５</a:t>
              </a:r>
            </a:p>
          </p:txBody>
        </p:sp>
        <p:sp>
          <p:nvSpPr>
            <p:cNvPr id="75" name="正方形/長方形 74"/>
            <p:cNvSpPr/>
            <p:nvPr/>
          </p:nvSpPr>
          <p:spPr>
            <a:xfrm>
              <a:off x="4262571" y="5915289"/>
              <a:ext cx="531863" cy="561972"/>
            </a:xfrm>
            <a:prstGeom prst="rect">
              <a:avLst/>
            </a:prstGeom>
            <a:solidFill>
              <a:schemeClr val="bg1"/>
            </a:solidFill>
            <a:ln w="19050">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R</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１</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６</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R</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２</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５</a:t>
              </a:r>
            </a:p>
          </p:txBody>
        </p:sp>
        <p:sp>
          <p:nvSpPr>
            <p:cNvPr id="76" name="U ターン矢印 75"/>
            <p:cNvSpPr/>
            <p:nvPr/>
          </p:nvSpPr>
          <p:spPr>
            <a:xfrm rot="5400000">
              <a:off x="4658227" y="4636755"/>
              <a:ext cx="504000" cy="237564"/>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5">
                <a:solidFill>
                  <a:schemeClr val="tx1"/>
                </a:solidFill>
              </a:endParaRPr>
            </a:p>
          </p:txBody>
        </p:sp>
        <p:sp>
          <p:nvSpPr>
            <p:cNvPr id="78" name="U ターン矢印 77"/>
            <p:cNvSpPr/>
            <p:nvPr/>
          </p:nvSpPr>
          <p:spPr>
            <a:xfrm rot="5400000">
              <a:off x="4665274" y="5199840"/>
              <a:ext cx="504000" cy="237564"/>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5">
                <a:solidFill>
                  <a:schemeClr val="tx1"/>
                </a:solidFill>
              </a:endParaRPr>
            </a:p>
          </p:txBody>
        </p:sp>
        <p:sp>
          <p:nvSpPr>
            <p:cNvPr id="79" name="U ターン矢印 78"/>
            <p:cNvSpPr/>
            <p:nvPr/>
          </p:nvSpPr>
          <p:spPr>
            <a:xfrm rot="5400000">
              <a:off x="4670836" y="5754304"/>
              <a:ext cx="504000" cy="237564"/>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5">
                <a:solidFill>
                  <a:schemeClr val="tx1"/>
                </a:solidFill>
              </a:endParaRPr>
            </a:p>
          </p:txBody>
        </p:sp>
        <p:sp>
          <p:nvSpPr>
            <p:cNvPr id="81" name="正方形/長方形 80"/>
            <p:cNvSpPr/>
            <p:nvPr/>
          </p:nvSpPr>
          <p:spPr>
            <a:xfrm>
              <a:off x="4887739" y="4633734"/>
              <a:ext cx="545386" cy="226632"/>
            </a:xfrm>
            <a:prstGeom prst="rect">
              <a:avLst/>
            </a:prstGeom>
            <a:solidFill>
              <a:schemeClr val="bg1"/>
            </a:solidFill>
            <a:ln w="1270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en-US" altLang="ja-JP" sz="800" b="1" dirty="0">
                  <a:solidFill>
                    <a:srgbClr val="007BC6"/>
                  </a:solidFill>
                  <a:latin typeface="游ゴシック" panose="020B0400000000000000" pitchFamily="50" charset="-128"/>
                  <a:ea typeface="游ゴシック" panose="020B0400000000000000" pitchFamily="50" charset="-128"/>
                </a:rPr>
                <a:t>H28</a:t>
              </a:r>
              <a:r>
                <a:rPr lang="ja-JP" altLang="en-US" sz="800" b="1" dirty="0">
                  <a:solidFill>
                    <a:srgbClr val="007BC6"/>
                  </a:solidFill>
                  <a:latin typeface="游ゴシック" panose="020B0400000000000000" pitchFamily="50" charset="-128"/>
                  <a:ea typeface="游ゴシック" panose="020B0400000000000000" pitchFamily="50" charset="-128"/>
                </a:rPr>
                <a:t>→</a:t>
              </a:r>
              <a:r>
                <a:rPr lang="en-US" altLang="ja-JP" sz="800" b="1" dirty="0">
                  <a:solidFill>
                    <a:srgbClr val="007BC6"/>
                  </a:solidFill>
                  <a:latin typeface="游ゴシック" panose="020B0400000000000000" pitchFamily="50" charset="-128"/>
                  <a:ea typeface="游ゴシック" panose="020B0400000000000000" pitchFamily="50" charset="-128"/>
                </a:rPr>
                <a:t>H29</a:t>
              </a:r>
            </a:p>
          </p:txBody>
        </p:sp>
        <p:sp>
          <p:nvSpPr>
            <p:cNvPr id="83" name="正方形/長方形 82"/>
            <p:cNvSpPr/>
            <p:nvPr/>
          </p:nvSpPr>
          <p:spPr>
            <a:xfrm>
              <a:off x="4887739" y="5784337"/>
              <a:ext cx="545386" cy="226632"/>
            </a:xfrm>
            <a:prstGeom prst="rect">
              <a:avLst/>
            </a:prstGeom>
            <a:solidFill>
              <a:schemeClr val="bg1"/>
            </a:solidFill>
            <a:ln w="12700">
              <a:solidFill>
                <a:srgbClr val="007BC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en-US" altLang="ja-JP" sz="800" b="1" dirty="0">
                  <a:solidFill>
                    <a:srgbClr val="007BC6"/>
                  </a:solidFill>
                  <a:latin typeface="游ゴシック" panose="020B0400000000000000" pitchFamily="50" charset="-128"/>
                  <a:ea typeface="游ゴシック" panose="020B0400000000000000" pitchFamily="50" charset="-128"/>
                </a:rPr>
                <a:t>H30</a:t>
              </a:r>
              <a:r>
                <a:rPr lang="ja-JP" altLang="en-US" sz="800" b="1" dirty="0">
                  <a:solidFill>
                    <a:srgbClr val="007BC6"/>
                  </a:solidFill>
                  <a:latin typeface="游ゴシック" panose="020B0400000000000000" pitchFamily="50" charset="-128"/>
                  <a:ea typeface="游ゴシック" panose="020B0400000000000000" pitchFamily="50" charset="-128"/>
                </a:rPr>
                <a:t>→</a:t>
              </a:r>
              <a:r>
                <a:rPr lang="en-US" altLang="ja-JP" sz="800" b="1" dirty="0">
                  <a:solidFill>
                    <a:srgbClr val="007BC6"/>
                  </a:solidFill>
                  <a:latin typeface="游ゴシック" panose="020B0400000000000000" pitchFamily="50" charset="-128"/>
                  <a:ea typeface="游ゴシック" panose="020B0400000000000000" pitchFamily="50" charset="-128"/>
                </a:rPr>
                <a:t>R</a:t>
              </a:r>
              <a:r>
                <a:rPr lang="ja-JP" altLang="en-US" sz="800" b="1" dirty="0">
                  <a:solidFill>
                    <a:srgbClr val="007BC6"/>
                  </a:solidFill>
                  <a:latin typeface="游ゴシック" panose="020B0400000000000000" pitchFamily="50" charset="-128"/>
                  <a:ea typeface="游ゴシック" panose="020B0400000000000000" pitchFamily="50" charset="-128"/>
                </a:rPr>
                <a:t>１</a:t>
              </a:r>
              <a:endParaRPr lang="en-US" altLang="ja-JP" sz="800" b="1" dirty="0">
                <a:solidFill>
                  <a:srgbClr val="007BC6"/>
                </a:solidFill>
                <a:latin typeface="游ゴシック" panose="020B0400000000000000" pitchFamily="50" charset="-128"/>
                <a:ea typeface="游ゴシック" panose="020B0400000000000000" pitchFamily="50" charset="-128"/>
              </a:endParaRPr>
            </a:p>
          </p:txBody>
        </p:sp>
        <p:cxnSp>
          <p:nvCxnSpPr>
            <p:cNvPr id="84" name="直線矢印コネクタ 83"/>
            <p:cNvCxnSpPr>
              <a:stCxn id="82" idx="3"/>
            </p:cNvCxnSpPr>
            <p:nvPr/>
          </p:nvCxnSpPr>
          <p:spPr>
            <a:xfrm>
              <a:off x="5433125" y="5332062"/>
              <a:ext cx="169543" cy="0"/>
            </a:xfrm>
            <a:prstGeom prst="straightConnector1">
              <a:avLst/>
            </a:prstGeom>
            <a:ln w="19050">
              <a:solidFill>
                <a:srgbClr val="007BC6"/>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4887739" y="5218746"/>
              <a:ext cx="545386" cy="226632"/>
            </a:xfrm>
            <a:prstGeom prst="rect">
              <a:avLst/>
            </a:prstGeom>
            <a:solidFill>
              <a:schemeClr val="bg1"/>
            </a:solidFill>
            <a:ln w="1270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en-US" altLang="ja-JP" sz="800" b="1" dirty="0">
                  <a:solidFill>
                    <a:srgbClr val="007BC6"/>
                  </a:solidFill>
                  <a:latin typeface="游ゴシック" panose="020B0400000000000000" pitchFamily="50" charset="-128"/>
                  <a:ea typeface="游ゴシック" panose="020B0400000000000000" pitchFamily="50" charset="-128"/>
                </a:rPr>
                <a:t>H29</a:t>
              </a:r>
              <a:r>
                <a:rPr lang="ja-JP" altLang="en-US" sz="800" b="1" dirty="0">
                  <a:solidFill>
                    <a:srgbClr val="007BC6"/>
                  </a:solidFill>
                  <a:latin typeface="游ゴシック" panose="020B0400000000000000" pitchFamily="50" charset="-128"/>
                  <a:ea typeface="游ゴシック" panose="020B0400000000000000" pitchFamily="50" charset="-128"/>
                </a:rPr>
                <a:t>→</a:t>
              </a:r>
              <a:r>
                <a:rPr lang="en-US" altLang="ja-JP" sz="800" b="1" dirty="0">
                  <a:solidFill>
                    <a:srgbClr val="007BC6"/>
                  </a:solidFill>
                  <a:latin typeface="游ゴシック" panose="020B0400000000000000" pitchFamily="50" charset="-128"/>
                  <a:ea typeface="游ゴシック" panose="020B0400000000000000" pitchFamily="50" charset="-128"/>
                </a:rPr>
                <a:t>H30</a:t>
              </a:r>
            </a:p>
          </p:txBody>
        </p:sp>
        <p:sp>
          <p:nvSpPr>
            <p:cNvPr id="88" name="正方形/長方形 87"/>
            <p:cNvSpPr/>
            <p:nvPr/>
          </p:nvSpPr>
          <p:spPr>
            <a:xfrm>
              <a:off x="5602668" y="4515515"/>
              <a:ext cx="369351" cy="689066"/>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800"/>
                </a:lnSpc>
              </a:pPr>
              <a:r>
                <a:rPr lang="ja-JP" altLang="en-US" sz="800" b="1" dirty="0">
                  <a:solidFill>
                    <a:srgbClr val="007BC6"/>
                  </a:solidFill>
                  <a:latin typeface="游ゴシック" panose="020B0400000000000000" pitchFamily="50" charset="-128"/>
                  <a:ea typeface="游ゴシック" panose="020B0400000000000000" pitchFamily="50" charset="-128"/>
                </a:rPr>
                <a:t>２年の</a:t>
              </a:r>
              <a:endParaRPr lang="en-US" altLang="ja-JP" sz="800" b="1" dirty="0">
                <a:solidFill>
                  <a:srgbClr val="007BC6"/>
                </a:solidFill>
                <a:latin typeface="游ゴシック" panose="020B0400000000000000" pitchFamily="50" charset="-128"/>
                <a:ea typeface="游ゴシック" panose="020B0400000000000000" pitchFamily="50" charset="-128"/>
              </a:endParaRPr>
            </a:p>
            <a:p>
              <a:pPr algn="ctr">
                <a:lnSpc>
                  <a:spcPts val="800"/>
                </a:lnSpc>
              </a:pPr>
              <a:r>
                <a:rPr lang="ja-JP" altLang="en-US" sz="800" b="1" dirty="0">
                  <a:solidFill>
                    <a:srgbClr val="007BC6"/>
                  </a:solidFill>
                  <a:latin typeface="游ゴシック" panose="020B0400000000000000" pitchFamily="50" charset="-128"/>
                  <a:ea typeface="游ゴシック" panose="020B0400000000000000" pitchFamily="50" charset="-128"/>
                </a:rPr>
                <a:t>伸び率</a:t>
              </a:r>
              <a:endParaRPr lang="en-US" altLang="ja-JP" sz="800" b="1" dirty="0">
                <a:solidFill>
                  <a:srgbClr val="007BC6"/>
                </a:solidFill>
                <a:latin typeface="游ゴシック" panose="020B0400000000000000" pitchFamily="50" charset="-128"/>
                <a:ea typeface="游ゴシック" panose="020B0400000000000000" pitchFamily="50" charset="-128"/>
              </a:endParaRPr>
            </a:p>
            <a:p>
              <a:pPr algn="ctr">
                <a:lnSpc>
                  <a:spcPts val="800"/>
                </a:lnSpc>
              </a:pPr>
              <a:r>
                <a:rPr lang="ja-JP" altLang="en-US" sz="800" b="1" dirty="0">
                  <a:solidFill>
                    <a:srgbClr val="007BC6"/>
                  </a:solidFill>
                  <a:latin typeface="游ゴシック" panose="020B0400000000000000" pitchFamily="50" charset="-128"/>
                  <a:ea typeface="游ゴシック" panose="020B0400000000000000" pitchFamily="50" charset="-128"/>
                </a:rPr>
                <a:t>を単年</a:t>
              </a:r>
              <a:endParaRPr lang="en-US" altLang="ja-JP" sz="800" b="1" dirty="0">
                <a:solidFill>
                  <a:srgbClr val="007BC6"/>
                </a:solidFill>
                <a:latin typeface="游ゴシック" panose="020B0400000000000000" pitchFamily="50" charset="-128"/>
                <a:ea typeface="游ゴシック" panose="020B0400000000000000" pitchFamily="50" charset="-128"/>
              </a:endParaRPr>
            </a:p>
            <a:p>
              <a:pPr algn="ctr">
                <a:lnSpc>
                  <a:spcPts val="800"/>
                </a:lnSpc>
              </a:pPr>
              <a:r>
                <a:rPr lang="ja-JP" altLang="en-US" sz="800" b="1" dirty="0">
                  <a:solidFill>
                    <a:srgbClr val="007BC6"/>
                  </a:solidFill>
                  <a:latin typeface="游ゴシック" panose="020B0400000000000000" pitchFamily="50" charset="-128"/>
                  <a:ea typeface="游ゴシック" panose="020B0400000000000000" pitchFamily="50" charset="-128"/>
                </a:rPr>
                <a:t>に変換</a:t>
              </a:r>
              <a:endParaRPr lang="en-US" altLang="ja-JP" sz="800" b="1" dirty="0">
                <a:solidFill>
                  <a:srgbClr val="007BC6"/>
                </a:solidFill>
                <a:latin typeface="游ゴシック" panose="020B0400000000000000" pitchFamily="50" charset="-128"/>
                <a:ea typeface="游ゴシック" panose="020B0400000000000000" pitchFamily="50" charset="-128"/>
              </a:endParaRPr>
            </a:p>
            <a:p>
              <a:pPr algn="ctr">
                <a:lnSpc>
                  <a:spcPts val="800"/>
                </a:lnSpc>
              </a:pPr>
              <a:r>
                <a:rPr lang="en-US" altLang="ja-JP" sz="800" b="1" dirty="0">
                  <a:solidFill>
                    <a:srgbClr val="007BC6"/>
                  </a:solidFill>
                  <a:latin typeface="游ゴシック" panose="020B0400000000000000" pitchFamily="50" charset="-128"/>
                  <a:ea typeface="游ゴシック" panose="020B0400000000000000" pitchFamily="50" charset="-128"/>
                </a:rPr>
                <a:t>(1/2</a:t>
              </a:r>
              <a:r>
                <a:rPr lang="ja-JP" altLang="en-US" sz="800" b="1" dirty="0">
                  <a:solidFill>
                    <a:srgbClr val="007BC6"/>
                  </a:solidFill>
                  <a:latin typeface="游ゴシック" panose="020B0400000000000000" pitchFamily="50" charset="-128"/>
                  <a:ea typeface="游ゴシック" panose="020B0400000000000000" pitchFamily="50" charset="-128"/>
                </a:rPr>
                <a:t>乗</a:t>
              </a:r>
              <a:r>
                <a:rPr lang="en-US" altLang="ja-JP" sz="800" b="1" dirty="0">
                  <a:solidFill>
                    <a:srgbClr val="007BC6"/>
                  </a:solidFill>
                  <a:latin typeface="游ゴシック" panose="020B0400000000000000" pitchFamily="50" charset="-128"/>
                  <a:ea typeface="游ゴシック" panose="020B0400000000000000" pitchFamily="50" charset="-128"/>
                </a:rPr>
                <a:t>)</a:t>
              </a:r>
            </a:p>
          </p:txBody>
        </p:sp>
        <p:cxnSp>
          <p:nvCxnSpPr>
            <p:cNvPr id="89" name="カギ線コネクタ 88"/>
            <p:cNvCxnSpPr>
              <a:stCxn id="81" idx="3"/>
              <a:endCxn id="83" idx="3"/>
            </p:cNvCxnSpPr>
            <p:nvPr/>
          </p:nvCxnSpPr>
          <p:spPr>
            <a:xfrm>
              <a:off x="5433125" y="4747050"/>
              <a:ext cx="12700" cy="1150603"/>
            </a:xfrm>
            <a:prstGeom prst="bentConnector3">
              <a:avLst>
                <a:gd name="adj1" fmla="val 1262693"/>
              </a:avLst>
            </a:prstGeom>
            <a:ln w="19050">
              <a:solidFill>
                <a:srgbClr val="007BC6"/>
              </a:solidFill>
              <a:prstDash val="sysDot"/>
              <a:tailEnd type="triangle"/>
            </a:ln>
          </p:spPr>
          <p:style>
            <a:lnRef idx="1">
              <a:schemeClr val="accent1"/>
            </a:lnRef>
            <a:fillRef idx="0">
              <a:schemeClr val="accent1"/>
            </a:fillRef>
            <a:effectRef idx="0">
              <a:schemeClr val="accent1"/>
            </a:effectRef>
            <a:fontRef idx="minor">
              <a:schemeClr val="tx1"/>
            </a:fontRef>
          </p:style>
        </p:cxnSp>
      </p:grpSp>
      <p:cxnSp>
        <p:nvCxnSpPr>
          <p:cNvPr id="115" name="直線矢印コネクタ 114"/>
          <p:cNvCxnSpPr/>
          <p:nvPr/>
        </p:nvCxnSpPr>
        <p:spPr>
          <a:xfrm>
            <a:off x="4711635" y="6339294"/>
            <a:ext cx="2219451" cy="0"/>
          </a:xfrm>
          <a:prstGeom prst="straightConnector1">
            <a:avLst/>
          </a:prstGeom>
          <a:ln w="19050">
            <a:solidFill>
              <a:schemeClr val="tx1">
                <a:lumMod val="75000"/>
                <a:lumOff val="2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grpSp>
        <p:nvGrpSpPr>
          <p:cNvPr id="126" name="グループ化 125"/>
          <p:cNvGrpSpPr/>
          <p:nvPr/>
        </p:nvGrpSpPr>
        <p:grpSpPr>
          <a:xfrm>
            <a:off x="6858037" y="5896238"/>
            <a:ext cx="699991" cy="755296"/>
            <a:chOff x="5417482" y="5915288"/>
            <a:chExt cx="699991" cy="755296"/>
          </a:xfrm>
        </p:grpSpPr>
        <p:sp>
          <p:nvSpPr>
            <p:cNvPr id="114" name="正方形/長方形 113"/>
            <p:cNvSpPr/>
            <p:nvPr/>
          </p:nvSpPr>
          <p:spPr>
            <a:xfrm>
              <a:off x="5490531" y="5915288"/>
              <a:ext cx="554082" cy="602154"/>
            </a:xfrm>
            <a:prstGeom prst="rect">
              <a:avLst/>
            </a:prstGeom>
            <a:solidFill>
              <a:schemeClr val="bg1"/>
            </a:solidFill>
            <a:ln w="19050">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p>
          </p:txBody>
        </p:sp>
        <p:sp>
          <p:nvSpPr>
            <p:cNvPr id="98" name="正方形/長方形 97"/>
            <p:cNvSpPr/>
            <p:nvPr/>
          </p:nvSpPr>
          <p:spPr>
            <a:xfrm>
              <a:off x="5526565" y="6258297"/>
              <a:ext cx="486408" cy="218964"/>
            </a:xfrm>
            <a:prstGeom prst="rect">
              <a:avLst/>
            </a:prstGeom>
            <a:solidFill>
              <a:schemeClr val="bg1"/>
            </a:solidFill>
            <a:ln w="19050">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339933"/>
                  </a:solidFill>
                  <a:latin typeface="游ゴシック" panose="020B0400000000000000" pitchFamily="50" charset="-128"/>
                  <a:ea typeface="游ゴシック" panose="020B0400000000000000" pitchFamily="50" charset="-128"/>
                </a:rPr>
                <a:t>　</a:t>
              </a:r>
              <a:r>
                <a:rPr lang="en-US" altLang="ja-JP" sz="800" b="1" dirty="0">
                  <a:solidFill>
                    <a:srgbClr val="339933"/>
                  </a:solidFill>
                  <a:latin typeface="游ゴシック" panose="020B0400000000000000" pitchFamily="50" charset="-128"/>
                  <a:ea typeface="游ゴシック" panose="020B0400000000000000" pitchFamily="50" charset="-128"/>
                </a:rPr>
                <a:t>R</a:t>
              </a:r>
              <a:r>
                <a:rPr lang="ja-JP" altLang="en-US" sz="800" b="1" dirty="0">
                  <a:solidFill>
                    <a:srgbClr val="339933"/>
                  </a:solidFill>
                  <a:latin typeface="游ゴシック" panose="020B0400000000000000" pitchFamily="50" charset="-128"/>
                  <a:ea typeface="游ゴシック" panose="020B0400000000000000" pitchFamily="50" charset="-128"/>
                </a:rPr>
                <a:t>２</a:t>
              </a:r>
              <a:r>
                <a:rPr lang="en-US" altLang="ja-JP" sz="800" b="1" dirty="0">
                  <a:solidFill>
                    <a:srgbClr val="339933"/>
                  </a:solidFill>
                  <a:latin typeface="游ゴシック" panose="020B0400000000000000" pitchFamily="50" charset="-128"/>
                  <a:ea typeface="游ゴシック" panose="020B0400000000000000" pitchFamily="50" charset="-128"/>
                </a:rPr>
                <a:t>.</a:t>
              </a:r>
              <a:r>
                <a:rPr lang="ja-JP" altLang="en-US" sz="800" b="1" dirty="0">
                  <a:solidFill>
                    <a:srgbClr val="339933"/>
                  </a:solidFill>
                  <a:latin typeface="游ゴシック" panose="020B0400000000000000" pitchFamily="50" charset="-128"/>
                  <a:ea typeface="游ゴシック" panose="020B0400000000000000" pitchFamily="50" charset="-128"/>
                </a:rPr>
                <a:t>３</a:t>
              </a:r>
              <a:endParaRPr lang="en-US" altLang="ja-JP" sz="800" b="1" dirty="0">
                <a:solidFill>
                  <a:srgbClr val="339933"/>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rgbClr val="339933"/>
                  </a:solidFill>
                  <a:latin typeface="游ゴシック" panose="020B0400000000000000" pitchFamily="50" charset="-128"/>
                  <a:ea typeface="游ゴシック" panose="020B0400000000000000" pitchFamily="50" charset="-128"/>
                </a:rPr>
                <a:t>～</a:t>
              </a:r>
              <a:r>
                <a:rPr lang="en-US" altLang="ja-JP" sz="800" b="1" dirty="0">
                  <a:solidFill>
                    <a:srgbClr val="339933"/>
                  </a:solidFill>
                  <a:latin typeface="游ゴシック" panose="020B0400000000000000" pitchFamily="50" charset="-128"/>
                  <a:ea typeface="游ゴシック" panose="020B0400000000000000" pitchFamily="50" charset="-128"/>
                </a:rPr>
                <a:t>R</a:t>
              </a:r>
              <a:r>
                <a:rPr lang="ja-JP" altLang="en-US" sz="800" b="1" dirty="0">
                  <a:solidFill>
                    <a:srgbClr val="339933"/>
                  </a:solidFill>
                  <a:latin typeface="游ゴシック" panose="020B0400000000000000" pitchFamily="50" charset="-128"/>
                  <a:ea typeface="游ゴシック" panose="020B0400000000000000" pitchFamily="50" charset="-128"/>
                </a:rPr>
                <a:t>２</a:t>
              </a:r>
              <a:r>
                <a:rPr lang="en-US" altLang="ja-JP" sz="800" b="1" dirty="0">
                  <a:solidFill>
                    <a:srgbClr val="339933"/>
                  </a:solidFill>
                  <a:latin typeface="游ゴシック" panose="020B0400000000000000" pitchFamily="50" charset="-128"/>
                  <a:ea typeface="游ゴシック" panose="020B0400000000000000" pitchFamily="50" charset="-128"/>
                </a:rPr>
                <a:t>.</a:t>
              </a:r>
              <a:r>
                <a:rPr lang="ja-JP" altLang="en-US" sz="800" b="1" dirty="0">
                  <a:solidFill>
                    <a:srgbClr val="339933"/>
                  </a:solidFill>
                  <a:latin typeface="游ゴシック" panose="020B0400000000000000" pitchFamily="50" charset="-128"/>
                  <a:ea typeface="游ゴシック" panose="020B0400000000000000" pitchFamily="50" charset="-128"/>
                </a:rPr>
                <a:t>５</a:t>
              </a:r>
            </a:p>
          </p:txBody>
        </p:sp>
        <p:sp>
          <p:nvSpPr>
            <p:cNvPr id="121" name="正方形/長方形 120"/>
            <p:cNvSpPr/>
            <p:nvPr/>
          </p:nvSpPr>
          <p:spPr>
            <a:xfrm>
              <a:off x="5417482" y="6530121"/>
              <a:ext cx="699991" cy="140463"/>
            </a:xfrm>
            <a:prstGeom prst="rect">
              <a:avLst/>
            </a:prstGeom>
            <a:no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339933"/>
                  </a:solidFill>
                  <a:latin typeface="游ゴシック" panose="020B0400000000000000" pitchFamily="50" charset="-128"/>
                  <a:ea typeface="游ゴシック" panose="020B0400000000000000" pitchFamily="50" charset="-128"/>
                </a:rPr>
                <a:t>差により算出</a:t>
              </a:r>
            </a:p>
          </p:txBody>
        </p:sp>
        <p:sp>
          <p:nvSpPr>
            <p:cNvPr id="122" name="正方形/長方形 121"/>
            <p:cNvSpPr/>
            <p:nvPr/>
          </p:nvSpPr>
          <p:spPr>
            <a:xfrm>
              <a:off x="5518872" y="5945980"/>
              <a:ext cx="494102" cy="281549"/>
            </a:xfrm>
            <a:prstGeom prst="rect">
              <a:avLst/>
            </a:prstGeom>
            <a:solidFill>
              <a:schemeClr val="bg1"/>
            </a:solidFill>
            <a:ln w="19050">
              <a:solidFill>
                <a:srgbClr val="94218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endParaRPr lang="ja-JP" altLang="en-US" sz="800" b="1" dirty="0">
                <a:solidFill>
                  <a:srgbClr val="339933"/>
                </a:solidFill>
                <a:latin typeface="游ゴシック" panose="020B0400000000000000" pitchFamily="50" charset="-128"/>
                <a:ea typeface="游ゴシック" panose="020B0400000000000000" pitchFamily="50" charset="-128"/>
              </a:endParaRPr>
            </a:p>
          </p:txBody>
        </p:sp>
      </p:grpSp>
      <p:grpSp>
        <p:nvGrpSpPr>
          <p:cNvPr id="110" name="グループ化 109"/>
          <p:cNvGrpSpPr/>
          <p:nvPr/>
        </p:nvGrpSpPr>
        <p:grpSpPr>
          <a:xfrm>
            <a:off x="5584817" y="5327728"/>
            <a:ext cx="1163057" cy="1440691"/>
            <a:chOff x="5865638" y="5346777"/>
            <a:chExt cx="1163057" cy="1440691"/>
          </a:xfrm>
        </p:grpSpPr>
        <p:sp>
          <p:nvSpPr>
            <p:cNvPr id="80" name="正方形/長方形 79"/>
            <p:cNvSpPr/>
            <p:nvPr/>
          </p:nvSpPr>
          <p:spPr>
            <a:xfrm>
              <a:off x="5865640" y="5346777"/>
              <a:ext cx="531863" cy="32469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６</a:t>
              </a:r>
              <a:endPar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en-US" altLang="ja-JP" sz="800" b="1" dirty="0">
                  <a:solidFill>
                    <a:schemeClr val="tx1">
                      <a:lumMod val="75000"/>
                      <a:lumOff val="25000"/>
                    </a:schemeClr>
                  </a:solidFill>
                  <a:latin typeface="游ゴシック" panose="020B0400000000000000" pitchFamily="50" charset="-128"/>
                  <a:ea typeface="游ゴシック" panose="020B0400000000000000" pitchFamily="50" charset="-128"/>
                </a:rPr>
                <a:t>H31.</a:t>
              </a:r>
              <a:r>
                <a:rPr lang="ja-JP" altLang="en-US" sz="800" b="1" dirty="0">
                  <a:solidFill>
                    <a:schemeClr val="tx1">
                      <a:lumMod val="75000"/>
                      <a:lumOff val="25000"/>
                    </a:schemeClr>
                  </a:solidFill>
                  <a:latin typeface="游ゴシック" panose="020B0400000000000000" pitchFamily="50" charset="-128"/>
                  <a:ea typeface="游ゴシック" panose="020B0400000000000000" pitchFamily="50" charset="-128"/>
                </a:rPr>
                <a:t>２</a:t>
              </a:r>
            </a:p>
          </p:txBody>
        </p:sp>
        <p:sp>
          <p:nvSpPr>
            <p:cNvPr id="95" name="正方形/長方形 94"/>
            <p:cNvSpPr/>
            <p:nvPr/>
          </p:nvSpPr>
          <p:spPr>
            <a:xfrm>
              <a:off x="5865639" y="5912364"/>
              <a:ext cx="531863" cy="324000"/>
            </a:xfrm>
            <a:prstGeom prst="rect">
              <a:avLst/>
            </a:prstGeom>
            <a:solidFill>
              <a:schemeClr val="bg1"/>
            </a:solidFill>
            <a:ln w="19050">
              <a:solidFill>
                <a:srgbClr val="94218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94218C"/>
                  </a:solidFill>
                  <a:latin typeface="游ゴシック" panose="020B0400000000000000" pitchFamily="50" charset="-128"/>
                  <a:ea typeface="游ゴシック" panose="020B0400000000000000" pitchFamily="50" charset="-128"/>
                </a:rPr>
                <a:t>　</a:t>
              </a:r>
              <a:r>
                <a:rPr lang="en-US" altLang="ja-JP" sz="800" b="1" dirty="0">
                  <a:solidFill>
                    <a:srgbClr val="94218C"/>
                  </a:solidFill>
                  <a:latin typeface="游ゴシック" panose="020B0400000000000000" pitchFamily="50" charset="-128"/>
                  <a:ea typeface="游ゴシック" panose="020B0400000000000000" pitchFamily="50" charset="-128"/>
                </a:rPr>
                <a:t>R</a:t>
              </a:r>
              <a:r>
                <a:rPr lang="ja-JP" altLang="en-US" sz="800" b="1" dirty="0">
                  <a:solidFill>
                    <a:srgbClr val="94218C"/>
                  </a:solidFill>
                  <a:latin typeface="游ゴシック" panose="020B0400000000000000" pitchFamily="50" charset="-128"/>
                  <a:ea typeface="游ゴシック" panose="020B0400000000000000" pitchFamily="50" charset="-128"/>
                </a:rPr>
                <a:t>１</a:t>
              </a:r>
              <a:r>
                <a:rPr lang="en-US" altLang="ja-JP" sz="800" b="1" dirty="0">
                  <a:solidFill>
                    <a:srgbClr val="94218C"/>
                  </a:solidFill>
                  <a:latin typeface="游ゴシック" panose="020B0400000000000000" pitchFamily="50" charset="-128"/>
                  <a:ea typeface="游ゴシック" panose="020B0400000000000000" pitchFamily="50" charset="-128"/>
                </a:rPr>
                <a:t>.</a:t>
              </a:r>
              <a:r>
                <a:rPr lang="ja-JP" altLang="en-US" sz="800" b="1" dirty="0">
                  <a:solidFill>
                    <a:srgbClr val="94218C"/>
                  </a:solidFill>
                  <a:latin typeface="游ゴシック" panose="020B0400000000000000" pitchFamily="50" charset="-128"/>
                  <a:ea typeface="游ゴシック" panose="020B0400000000000000" pitchFamily="50" charset="-128"/>
                </a:rPr>
                <a:t>６</a:t>
              </a:r>
              <a:endParaRPr lang="en-US" altLang="ja-JP" sz="800" b="1" dirty="0">
                <a:solidFill>
                  <a:srgbClr val="94218C"/>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rgbClr val="94218C"/>
                  </a:solidFill>
                  <a:latin typeface="游ゴシック" panose="020B0400000000000000" pitchFamily="50" charset="-128"/>
                  <a:ea typeface="游ゴシック" panose="020B0400000000000000" pitchFamily="50" charset="-128"/>
                </a:rPr>
                <a:t>～</a:t>
              </a:r>
              <a:r>
                <a:rPr lang="en-US" altLang="ja-JP" sz="800" b="1" dirty="0">
                  <a:solidFill>
                    <a:srgbClr val="94218C"/>
                  </a:solidFill>
                  <a:latin typeface="游ゴシック" panose="020B0400000000000000" pitchFamily="50" charset="-128"/>
                  <a:ea typeface="游ゴシック" panose="020B0400000000000000" pitchFamily="50" charset="-128"/>
                </a:rPr>
                <a:t>R</a:t>
              </a:r>
              <a:r>
                <a:rPr lang="ja-JP" altLang="en-US" sz="800" b="1" dirty="0">
                  <a:solidFill>
                    <a:srgbClr val="94218C"/>
                  </a:solidFill>
                  <a:latin typeface="游ゴシック" panose="020B0400000000000000" pitchFamily="50" charset="-128"/>
                  <a:ea typeface="游ゴシック" panose="020B0400000000000000" pitchFamily="50" charset="-128"/>
                </a:rPr>
                <a:t>２</a:t>
              </a:r>
              <a:r>
                <a:rPr lang="en-US" altLang="ja-JP" sz="800" b="1" dirty="0">
                  <a:solidFill>
                    <a:srgbClr val="94218C"/>
                  </a:solidFill>
                  <a:latin typeface="游ゴシック" panose="020B0400000000000000" pitchFamily="50" charset="-128"/>
                  <a:ea typeface="游ゴシック" panose="020B0400000000000000" pitchFamily="50" charset="-128"/>
                </a:rPr>
                <a:t>.</a:t>
              </a:r>
              <a:r>
                <a:rPr lang="ja-JP" altLang="en-US" sz="800" b="1" dirty="0">
                  <a:solidFill>
                    <a:srgbClr val="94218C"/>
                  </a:solidFill>
                  <a:latin typeface="游ゴシック" panose="020B0400000000000000" pitchFamily="50" charset="-128"/>
                  <a:ea typeface="游ゴシック" panose="020B0400000000000000" pitchFamily="50" charset="-128"/>
                </a:rPr>
                <a:t>２</a:t>
              </a:r>
            </a:p>
          </p:txBody>
        </p:sp>
        <p:sp>
          <p:nvSpPr>
            <p:cNvPr id="96" name="U ターン矢印 95"/>
            <p:cNvSpPr/>
            <p:nvPr/>
          </p:nvSpPr>
          <p:spPr>
            <a:xfrm rot="5400000">
              <a:off x="6267621" y="5720892"/>
              <a:ext cx="504000" cy="237564"/>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5">
                <a:solidFill>
                  <a:schemeClr val="tx1"/>
                </a:solidFill>
              </a:endParaRPr>
            </a:p>
          </p:txBody>
        </p:sp>
        <p:sp>
          <p:nvSpPr>
            <p:cNvPr id="99" name="正方形/長方形 98"/>
            <p:cNvSpPr/>
            <p:nvPr/>
          </p:nvSpPr>
          <p:spPr>
            <a:xfrm>
              <a:off x="5865638" y="6517442"/>
              <a:ext cx="531863" cy="270026"/>
            </a:xfrm>
            <a:prstGeom prst="rect">
              <a:avLst/>
            </a:prstGeom>
            <a:solidFill>
              <a:schemeClr val="bg1"/>
            </a:solidFill>
            <a:ln w="19050">
              <a:solidFill>
                <a:srgbClr val="F96F4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F96F40"/>
                  </a:solidFill>
                  <a:latin typeface="游ゴシック" panose="020B0400000000000000" pitchFamily="50" charset="-128"/>
                  <a:ea typeface="游ゴシック" panose="020B0400000000000000" pitchFamily="50" charset="-128"/>
                </a:rPr>
                <a:t>　</a:t>
              </a:r>
              <a:r>
                <a:rPr lang="en-US" altLang="ja-JP" sz="800" b="1" dirty="0">
                  <a:solidFill>
                    <a:srgbClr val="F96F40"/>
                  </a:solidFill>
                  <a:latin typeface="游ゴシック" panose="020B0400000000000000" pitchFamily="50" charset="-128"/>
                  <a:ea typeface="游ゴシック" panose="020B0400000000000000" pitchFamily="50" charset="-128"/>
                </a:rPr>
                <a:t>R</a:t>
              </a:r>
              <a:r>
                <a:rPr lang="ja-JP" altLang="en-US" sz="800" b="1" dirty="0">
                  <a:solidFill>
                    <a:srgbClr val="F96F40"/>
                  </a:solidFill>
                  <a:latin typeface="游ゴシック" panose="020B0400000000000000" pitchFamily="50" charset="-128"/>
                  <a:ea typeface="游ゴシック" panose="020B0400000000000000" pitchFamily="50" charset="-128"/>
                </a:rPr>
                <a:t>２</a:t>
              </a:r>
              <a:r>
                <a:rPr lang="en-US" altLang="ja-JP" sz="800" b="1" dirty="0">
                  <a:solidFill>
                    <a:srgbClr val="F96F40"/>
                  </a:solidFill>
                  <a:latin typeface="游ゴシック" panose="020B0400000000000000" pitchFamily="50" charset="-128"/>
                  <a:ea typeface="游ゴシック" panose="020B0400000000000000" pitchFamily="50" charset="-128"/>
                </a:rPr>
                <a:t>.</a:t>
              </a:r>
              <a:r>
                <a:rPr lang="ja-JP" altLang="en-US" sz="800" b="1" dirty="0">
                  <a:solidFill>
                    <a:srgbClr val="F96F40"/>
                  </a:solidFill>
                  <a:latin typeface="游ゴシック" panose="020B0400000000000000" pitchFamily="50" charset="-128"/>
                  <a:ea typeface="游ゴシック" panose="020B0400000000000000" pitchFamily="50" charset="-128"/>
                </a:rPr>
                <a:t>６</a:t>
              </a:r>
              <a:endParaRPr lang="en-US" altLang="ja-JP" sz="800" b="1" dirty="0">
                <a:solidFill>
                  <a:srgbClr val="F96F40"/>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rgbClr val="F96F40"/>
                  </a:solidFill>
                  <a:latin typeface="游ゴシック" panose="020B0400000000000000" pitchFamily="50" charset="-128"/>
                  <a:ea typeface="游ゴシック" panose="020B0400000000000000" pitchFamily="50" charset="-128"/>
                </a:rPr>
                <a:t>～</a:t>
              </a:r>
              <a:r>
                <a:rPr lang="en-US" altLang="ja-JP" sz="800" b="1" dirty="0">
                  <a:solidFill>
                    <a:srgbClr val="F96F40"/>
                  </a:solidFill>
                  <a:latin typeface="游ゴシック" panose="020B0400000000000000" pitchFamily="50" charset="-128"/>
                  <a:ea typeface="游ゴシック" panose="020B0400000000000000" pitchFamily="50" charset="-128"/>
                </a:rPr>
                <a:t>R</a:t>
              </a:r>
              <a:r>
                <a:rPr lang="ja-JP" altLang="en-US" sz="800" b="1" dirty="0">
                  <a:solidFill>
                    <a:srgbClr val="F96F40"/>
                  </a:solidFill>
                  <a:latin typeface="游ゴシック" panose="020B0400000000000000" pitchFamily="50" charset="-128"/>
                  <a:ea typeface="游ゴシック" panose="020B0400000000000000" pitchFamily="50" charset="-128"/>
                </a:rPr>
                <a:t>３</a:t>
              </a:r>
              <a:r>
                <a:rPr lang="en-US" altLang="ja-JP" sz="800" b="1" dirty="0">
                  <a:solidFill>
                    <a:srgbClr val="F96F40"/>
                  </a:solidFill>
                  <a:latin typeface="游ゴシック" panose="020B0400000000000000" pitchFamily="50" charset="-128"/>
                  <a:ea typeface="游ゴシック" panose="020B0400000000000000" pitchFamily="50" charset="-128"/>
                </a:rPr>
                <a:t>.</a:t>
              </a:r>
              <a:r>
                <a:rPr lang="ja-JP" altLang="en-US" sz="800" b="1" dirty="0">
                  <a:solidFill>
                    <a:srgbClr val="F96F40"/>
                  </a:solidFill>
                  <a:latin typeface="游ゴシック" panose="020B0400000000000000" pitchFamily="50" charset="-128"/>
                  <a:ea typeface="游ゴシック" panose="020B0400000000000000" pitchFamily="50" charset="-128"/>
                </a:rPr>
                <a:t>２</a:t>
              </a:r>
            </a:p>
          </p:txBody>
        </p:sp>
        <p:sp>
          <p:nvSpPr>
            <p:cNvPr id="102" name="U ターン矢印 101"/>
            <p:cNvSpPr/>
            <p:nvPr/>
          </p:nvSpPr>
          <p:spPr>
            <a:xfrm rot="5400000">
              <a:off x="6267621" y="6278818"/>
              <a:ext cx="504000" cy="237564"/>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5">
                <a:solidFill>
                  <a:schemeClr val="tx1"/>
                </a:solidFill>
              </a:endParaRPr>
            </a:p>
          </p:txBody>
        </p:sp>
        <p:sp>
          <p:nvSpPr>
            <p:cNvPr id="103" name="正方形/長方形 102"/>
            <p:cNvSpPr/>
            <p:nvPr/>
          </p:nvSpPr>
          <p:spPr>
            <a:xfrm>
              <a:off x="6483309" y="6268741"/>
              <a:ext cx="545386" cy="226632"/>
            </a:xfrm>
            <a:prstGeom prst="rect">
              <a:avLst/>
            </a:prstGeom>
            <a:solidFill>
              <a:schemeClr val="bg1"/>
            </a:solidFill>
            <a:ln w="12700">
              <a:solidFill>
                <a:srgbClr val="007BC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en-US" altLang="ja-JP" sz="800" b="1" dirty="0">
                  <a:solidFill>
                    <a:srgbClr val="007BC6"/>
                  </a:solidFill>
                  <a:latin typeface="游ゴシック" panose="020B0400000000000000" pitchFamily="50" charset="-128"/>
                  <a:ea typeface="游ゴシック" panose="020B0400000000000000" pitchFamily="50" charset="-128"/>
                </a:rPr>
                <a:t>H30</a:t>
              </a:r>
              <a:r>
                <a:rPr lang="ja-JP" altLang="en-US" sz="800" b="1" dirty="0">
                  <a:solidFill>
                    <a:srgbClr val="007BC6"/>
                  </a:solidFill>
                  <a:latin typeface="游ゴシック" panose="020B0400000000000000" pitchFamily="50" charset="-128"/>
                  <a:ea typeface="游ゴシック" panose="020B0400000000000000" pitchFamily="50" charset="-128"/>
                </a:rPr>
                <a:t>→</a:t>
              </a:r>
              <a:r>
                <a:rPr lang="en-US" altLang="ja-JP" sz="800" b="1" dirty="0">
                  <a:solidFill>
                    <a:srgbClr val="007BC6"/>
                  </a:solidFill>
                  <a:latin typeface="游ゴシック" panose="020B0400000000000000" pitchFamily="50" charset="-128"/>
                  <a:ea typeface="游ゴシック" panose="020B0400000000000000" pitchFamily="50" charset="-128"/>
                </a:rPr>
                <a:t>R</a:t>
              </a:r>
              <a:r>
                <a:rPr lang="ja-JP" altLang="en-US" sz="800" b="1" dirty="0">
                  <a:solidFill>
                    <a:srgbClr val="007BC6"/>
                  </a:solidFill>
                  <a:latin typeface="游ゴシック" panose="020B0400000000000000" pitchFamily="50" charset="-128"/>
                  <a:ea typeface="游ゴシック" panose="020B0400000000000000" pitchFamily="50" charset="-128"/>
                </a:rPr>
                <a:t>１</a:t>
              </a:r>
              <a:endParaRPr lang="en-US" altLang="ja-JP" sz="800" b="1" dirty="0">
                <a:solidFill>
                  <a:srgbClr val="007BC6"/>
                </a:solidFill>
                <a:latin typeface="游ゴシック" panose="020B0400000000000000" pitchFamily="50" charset="-128"/>
                <a:ea typeface="游ゴシック" panose="020B0400000000000000" pitchFamily="50" charset="-128"/>
              </a:endParaRPr>
            </a:p>
          </p:txBody>
        </p:sp>
      </p:grpSp>
      <p:cxnSp>
        <p:nvCxnSpPr>
          <p:cNvPr id="118" name="直線矢印コネクタ 117"/>
          <p:cNvCxnSpPr>
            <a:stCxn id="95" idx="3"/>
            <a:endCxn id="122" idx="1"/>
          </p:cNvCxnSpPr>
          <p:nvPr/>
        </p:nvCxnSpPr>
        <p:spPr>
          <a:xfrm>
            <a:off x="6116680" y="6055314"/>
            <a:ext cx="842746" cy="0"/>
          </a:xfrm>
          <a:prstGeom prst="straightConnector1">
            <a:avLst/>
          </a:prstGeom>
          <a:ln w="19050">
            <a:solidFill>
              <a:srgbClr val="94218C"/>
            </a:solidFill>
            <a:prstDash val="sysDot"/>
            <a:tailEnd type="triangle" w="med" len="med"/>
          </a:ln>
        </p:spPr>
        <p:style>
          <a:lnRef idx="1">
            <a:schemeClr val="accent1"/>
          </a:lnRef>
          <a:fillRef idx="0">
            <a:schemeClr val="accent1"/>
          </a:fillRef>
          <a:effectRef idx="0">
            <a:schemeClr val="accent1"/>
          </a:effectRef>
          <a:fontRef idx="minor">
            <a:schemeClr val="tx1"/>
          </a:fontRef>
        </p:style>
      </p:cxnSp>
      <p:sp>
        <p:nvSpPr>
          <p:cNvPr id="142" name="正方形/長方形 141"/>
          <p:cNvSpPr/>
          <p:nvPr/>
        </p:nvSpPr>
        <p:spPr>
          <a:xfrm>
            <a:off x="7668692" y="6283605"/>
            <a:ext cx="473378" cy="185143"/>
          </a:xfrm>
          <a:prstGeom prst="rect">
            <a:avLst/>
          </a:prstGeom>
          <a:noFill/>
          <a:ln w="19050">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lnSpc>
                <a:spcPts val="700"/>
              </a:lnSpc>
            </a:pPr>
            <a:endParaRPr lang="ja-JP" altLang="en-US" sz="800" b="1" dirty="0">
              <a:solidFill>
                <a:srgbClr val="94218C"/>
              </a:solidFill>
              <a:latin typeface="游ゴシック" panose="020B0400000000000000" pitchFamily="50" charset="-128"/>
              <a:ea typeface="游ゴシック" panose="020B0400000000000000" pitchFamily="50" charset="-128"/>
            </a:endParaRPr>
          </a:p>
        </p:txBody>
      </p:sp>
      <p:sp>
        <p:nvSpPr>
          <p:cNvPr id="143" name="正方形/長方形 142"/>
          <p:cNvSpPr/>
          <p:nvPr/>
        </p:nvSpPr>
        <p:spPr>
          <a:xfrm>
            <a:off x="7672244" y="6503467"/>
            <a:ext cx="459288" cy="215084"/>
          </a:xfrm>
          <a:prstGeom prst="rect">
            <a:avLst/>
          </a:prstGeom>
          <a:noFill/>
          <a:ln w="19050">
            <a:solidFill>
              <a:srgbClr val="F96F4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endParaRPr lang="ja-JP" altLang="en-US" sz="800" b="1" dirty="0">
              <a:solidFill>
                <a:srgbClr val="F96F40"/>
              </a:solidFill>
              <a:latin typeface="游ゴシック" panose="020B0400000000000000" pitchFamily="50" charset="-128"/>
              <a:ea typeface="游ゴシック" panose="020B0400000000000000" pitchFamily="50" charset="-128"/>
            </a:endParaRPr>
          </a:p>
        </p:txBody>
      </p:sp>
      <p:sp>
        <p:nvSpPr>
          <p:cNvPr id="139" name="正方形/長方形 138"/>
          <p:cNvSpPr/>
          <p:nvPr/>
        </p:nvSpPr>
        <p:spPr>
          <a:xfrm>
            <a:off x="7634280" y="6252842"/>
            <a:ext cx="531863" cy="491097"/>
          </a:xfrm>
          <a:prstGeom prst="rect">
            <a:avLst/>
          </a:prstGeom>
          <a:solidFill>
            <a:srgbClr val="FFFFFF">
              <a:alpha val="65000"/>
            </a:srgbClr>
          </a:solidFill>
          <a:ln w="19050">
            <a:solidFill>
              <a:srgbClr val="D12D3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D12D35"/>
                </a:solidFill>
                <a:latin typeface="游ゴシック" panose="020B0400000000000000" pitchFamily="50" charset="-128"/>
                <a:ea typeface="游ゴシック" panose="020B0400000000000000" pitchFamily="50" charset="-128"/>
              </a:rPr>
              <a:t>　</a:t>
            </a:r>
            <a:r>
              <a:rPr lang="en-US" altLang="ja-JP" sz="800" b="1" dirty="0">
                <a:solidFill>
                  <a:srgbClr val="D12D35"/>
                </a:solidFill>
                <a:latin typeface="游ゴシック" panose="020B0400000000000000" pitchFamily="50" charset="-128"/>
                <a:ea typeface="游ゴシック" panose="020B0400000000000000" pitchFamily="50" charset="-128"/>
              </a:rPr>
              <a:t>R</a:t>
            </a:r>
            <a:r>
              <a:rPr lang="ja-JP" altLang="en-US" sz="800" b="1" dirty="0">
                <a:solidFill>
                  <a:srgbClr val="D12D35"/>
                </a:solidFill>
                <a:latin typeface="游ゴシック" panose="020B0400000000000000" pitchFamily="50" charset="-128"/>
                <a:ea typeface="游ゴシック" panose="020B0400000000000000" pitchFamily="50" charset="-128"/>
              </a:rPr>
              <a:t>２</a:t>
            </a:r>
            <a:r>
              <a:rPr lang="en-US" altLang="ja-JP" sz="800" b="1" dirty="0">
                <a:solidFill>
                  <a:srgbClr val="D12D35"/>
                </a:solidFill>
                <a:latin typeface="游ゴシック" panose="020B0400000000000000" pitchFamily="50" charset="-128"/>
                <a:ea typeface="游ゴシック" panose="020B0400000000000000" pitchFamily="50" charset="-128"/>
              </a:rPr>
              <a:t>.</a:t>
            </a:r>
            <a:r>
              <a:rPr lang="ja-JP" altLang="en-US" sz="800" b="1" dirty="0">
                <a:solidFill>
                  <a:srgbClr val="D12D35"/>
                </a:solidFill>
                <a:latin typeface="游ゴシック" panose="020B0400000000000000" pitchFamily="50" charset="-128"/>
                <a:ea typeface="游ゴシック" panose="020B0400000000000000" pitchFamily="50" charset="-128"/>
              </a:rPr>
              <a:t>３</a:t>
            </a:r>
            <a:endParaRPr lang="en-US" altLang="ja-JP" sz="800" b="1" dirty="0">
              <a:solidFill>
                <a:srgbClr val="D12D35"/>
              </a:solidFill>
              <a:latin typeface="游ゴシック" panose="020B0400000000000000" pitchFamily="50" charset="-128"/>
              <a:ea typeface="游ゴシック" panose="020B0400000000000000" pitchFamily="50" charset="-128"/>
            </a:endParaRPr>
          </a:p>
          <a:p>
            <a:pPr algn="ctr">
              <a:lnSpc>
                <a:spcPts val="700"/>
              </a:lnSpc>
            </a:pPr>
            <a:r>
              <a:rPr lang="ja-JP" altLang="en-US" sz="800" b="1" dirty="0">
                <a:solidFill>
                  <a:srgbClr val="D12D35"/>
                </a:solidFill>
                <a:latin typeface="游ゴシック" panose="020B0400000000000000" pitchFamily="50" charset="-128"/>
                <a:ea typeface="游ゴシック" panose="020B0400000000000000" pitchFamily="50" charset="-128"/>
              </a:rPr>
              <a:t>～</a:t>
            </a:r>
            <a:r>
              <a:rPr lang="en-US" altLang="ja-JP" sz="800" b="1" dirty="0">
                <a:solidFill>
                  <a:srgbClr val="D12D35"/>
                </a:solidFill>
                <a:latin typeface="游ゴシック" panose="020B0400000000000000" pitchFamily="50" charset="-128"/>
                <a:ea typeface="游ゴシック" panose="020B0400000000000000" pitchFamily="50" charset="-128"/>
              </a:rPr>
              <a:t>R</a:t>
            </a:r>
            <a:r>
              <a:rPr lang="ja-JP" altLang="en-US" sz="800" b="1" dirty="0">
                <a:solidFill>
                  <a:srgbClr val="D12D35"/>
                </a:solidFill>
                <a:latin typeface="游ゴシック" panose="020B0400000000000000" pitchFamily="50" charset="-128"/>
                <a:ea typeface="游ゴシック" panose="020B0400000000000000" pitchFamily="50" charset="-128"/>
              </a:rPr>
              <a:t>３</a:t>
            </a:r>
            <a:r>
              <a:rPr lang="en-US" altLang="ja-JP" sz="800" b="1" dirty="0">
                <a:solidFill>
                  <a:srgbClr val="D12D35"/>
                </a:solidFill>
                <a:latin typeface="游ゴシック" panose="020B0400000000000000" pitchFamily="50" charset="-128"/>
                <a:ea typeface="游ゴシック" panose="020B0400000000000000" pitchFamily="50" charset="-128"/>
              </a:rPr>
              <a:t>.</a:t>
            </a:r>
            <a:r>
              <a:rPr lang="ja-JP" altLang="en-US" sz="800" b="1" dirty="0">
                <a:solidFill>
                  <a:srgbClr val="D12D35"/>
                </a:solidFill>
                <a:latin typeface="游ゴシック" panose="020B0400000000000000" pitchFamily="50" charset="-128"/>
                <a:ea typeface="游ゴシック" panose="020B0400000000000000" pitchFamily="50" charset="-128"/>
              </a:rPr>
              <a:t>２</a:t>
            </a:r>
            <a:endParaRPr lang="en-US" altLang="ja-JP" sz="800" b="1" dirty="0">
              <a:solidFill>
                <a:srgbClr val="D12D35"/>
              </a:solidFill>
              <a:latin typeface="游ゴシック" panose="020B0400000000000000" pitchFamily="50" charset="-128"/>
              <a:ea typeface="游ゴシック" panose="020B0400000000000000" pitchFamily="50" charset="-128"/>
            </a:endParaRPr>
          </a:p>
        </p:txBody>
      </p:sp>
      <p:cxnSp>
        <p:nvCxnSpPr>
          <p:cNvPr id="147" name="直線矢印コネクタ 146"/>
          <p:cNvCxnSpPr/>
          <p:nvPr/>
        </p:nvCxnSpPr>
        <p:spPr>
          <a:xfrm>
            <a:off x="6124374" y="6673403"/>
            <a:ext cx="1544319" cy="0"/>
          </a:xfrm>
          <a:prstGeom prst="straightConnector1">
            <a:avLst/>
          </a:prstGeom>
          <a:ln w="19050">
            <a:solidFill>
              <a:srgbClr val="F96F40"/>
            </a:solidFill>
            <a:prstDash val="sysDot"/>
            <a:tailEnd type="triangle" w="med" len="med"/>
          </a:ln>
        </p:spPr>
        <p:style>
          <a:lnRef idx="1">
            <a:schemeClr val="accent1"/>
          </a:lnRef>
          <a:fillRef idx="0">
            <a:schemeClr val="accent1"/>
          </a:fillRef>
          <a:effectRef idx="0">
            <a:schemeClr val="accent1"/>
          </a:effectRef>
          <a:fontRef idx="minor">
            <a:schemeClr val="tx1"/>
          </a:fontRef>
        </p:style>
      </p:cxnSp>
      <p:cxnSp>
        <p:nvCxnSpPr>
          <p:cNvPr id="145" name="直線矢印コネクタ 144"/>
          <p:cNvCxnSpPr/>
          <p:nvPr/>
        </p:nvCxnSpPr>
        <p:spPr>
          <a:xfrm>
            <a:off x="7453528" y="6363007"/>
            <a:ext cx="215165" cy="0"/>
          </a:xfrm>
          <a:prstGeom prst="straightConnector1">
            <a:avLst/>
          </a:prstGeom>
          <a:ln w="19050">
            <a:solidFill>
              <a:srgbClr val="339933"/>
            </a:solidFill>
            <a:prstDash val="sysDot"/>
            <a:tailEnd type="triangle" w="med" len="med"/>
          </a:ln>
        </p:spPr>
        <p:style>
          <a:lnRef idx="1">
            <a:schemeClr val="accent1"/>
          </a:lnRef>
          <a:fillRef idx="0">
            <a:schemeClr val="accent1"/>
          </a:fillRef>
          <a:effectRef idx="0">
            <a:schemeClr val="accent1"/>
          </a:effectRef>
          <a:fontRef idx="minor">
            <a:schemeClr val="tx1"/>
          </a:fontRef>
        </p:style>
      </p:cxnSp>
      <p:sp>
        <p:nvSpPr>
          <p:cNvPr id="176" name="角丸四角形 175"/>
          <p:cNvSpPr/>
          <p:nvPr/>
        </p:nvSpPr>
        <p:spPr>
          <a:xfrm>
            <a:off x="7897499" y="4259762"/>
            <a:ext cx="288000" cy="188634"/>
          </a:xfrm>
          <a:prstGeom prst="roundRect">
            <a:avLst/>
          </a:prstGeom>
          <a:solidFill>
            <a:srgbClr val="007BC6"/>
          </a:solidFill>
          <a:ln w="28575">
            <a:solidFill>
              <a:srgbClr val="007BC6"/>
            </a:solidFill>
          </a:ln>
        </p:spPr>
        <p:txBody>
          <a:bodyPr wrap="square" lIns="0" tIns="0" rIns="0" bIns="0" anchor="ctr">
            <a:spAutoFit/>
          </a:bodyPr>
          <a:lstStyle/>
          <a:p>
            <a:pPr marL="278650" indent="-278650" algn="ctr"/>
            <a:r>
              <a:rPr lang="en-US" altLang="ja-JP" sz="1108" b="1" dirty="0">
                <a:solidFill>
                  <a:schemeClr val="bg1"/>
                </a:solidFill>
                <a:latin typeface="游ゴシック" panose="020B0400000000000000" pitchFamily="50" charset="-128"/>
                <a:ea typeface="游ゴシック" panose="020B0400000000000000" pitchFamily="50" charset="-128"/>
              </a:rPr>
              <a:t>(2)</a:t>
            </a:r>
          </a:p>
        </p:txBody>
      </p:sp>
      <p:sp>
        <p:nvSpPr>
          <p:cNvPr id="93" name="正方形/長方形 92"/>
          <p:cNvSpPr/>
          <p:nvPr/>
        </p:nvSpPr>
        <p:spPr>
          <a:xfrm>
            <a:off x="6201566" y="5694574"/>
            <a:ext cx="545386" cy="226632"/>
          </a:xfrm>
          <a:prstGeom prst="rect">
            <a:avLst/>
          </a:prstGeom>
          <a:solidFill>
            <a:schemeClr val="bg1"/>
          </a:solidFill>
          <a:ln w="12700">
            <a:solidFill>
              <a:srgbClr val="007BC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en-US" altLang="ja-JP" sz="800" b="1" dirty="0">
                <a:solidFill>
                  <a:srgbClr val="007BC6"/>
                </a:solidFill>
                <a:latin typeface="游ゴシック" panose="020B0400000000000000" pitchFamily="50" charset="-128"/>
                <a:ea typeface="游ゴシック" panose="020B0400000000000000" pitchFamily="50" charset="-128"/>
              </a:rPr>
              <a:t>H30</a:t>
            </a:r>
            <a:r>
              <a:rPr lang="ja-JP" altLang="en-US" sz="800" b="1" dirty="0">
                <a:solidFill>
                  <a:srgbClr val="007BC6"/>
                </a:solidFill>
                <a:latin typeface="游ゴシック" panose="020B0400000000000000" pitchFamily="50" charset="-128"/>
                <a:ea typeface="游ゴシック" panose="020B0400000000000000" pitchFamily="50" charset="-128"/>
              </a:rPr>
              <a:t>→</a:t>
            </a:r>
            <a:r>
              <a:rPr lang="en-US" altLang="ja-JP" sz="800" b="1" dirty="0">
                <a:solidFill>
                  <a:srgbClr val="007BC6"/>
                </a:solidFill>
                <a:latin typeface="游ゴシック" panose="020B0400000000000000" pitchFamily="50" charset="-128"/>
                <a:ea typeface="游ゴシック" panose="020B0400000000000000" pitchFamily="50" charset="-128"/>
              </a:rPr>
              <a:t>R</a:t>
            </a:r>
            <a:r>
              <a:rPr lang="ja-JP" altLang="en-US" sz="800" b="1" dirty="0">
                <a:solidFill>
                  <a:srgbClr val="007BC6"/>
                </a:solidFill>
                <a:latin typeface="游ゴシック" panose="020B0400000000000000" pitchFamily="50" charset="-128"/>
                <a:ea typeface="游ゴシック" panose="020B0400000000000000" pitchFamily="50" charset="-128"/>
              </a:rPr>
              <a:t>１</a:t>
            </a:r>
            <a:endParaRPr lang="en-US" altLang="ja-JP" sz="800" b="1" dirty="0">
              <a:solidFill>
                <a:srgbClr val="007BC6"/>
              </a:solidFill>
              <a:latin typeface="游ゴシック" panose="020B0400000000000000" pitchFamily="50" charset="-128"/>
              <a:ea typeface="游ゴシック" panose="020B0400000000000000" pitchFamily="50" charset="-128"/>
            </a:endParaRPr>
          </a:p>
        </p:txBody>
      </p:sp>
      <p:sp>
        <p:nvSpPr>
          <p:cNvPr id="29" name="スライド番号プレースホルダー 6"/>
          <p:cNvSpPr>
            <a:spLocks noGrp="1"/>
          </p:cNvSpPr>
          <p:nvPr>
            <p:ph type="sldNum" sz="quarter" idx="12"/>
          </p:nvPr>
        </p:nvSpPr>
        <p:spPr>
          <a:xfrm>
            <a:off x="7921849" y="6575138"/>
            <a:ext cx="1970108" cy="311312"/>
          </a:xfrm>
        </p:spPr>
        <p:txBody>
          <a:bodyPr/>
          <a:lstStyle/>
          <a:p>
            <a:fld id="{CEA67F22-2DF6-4EB2-9124-FED78C6E6255}" type="slidenum">
              <a:rPr lang="en-US" altLang="ja-JP" sz="1800" b="1">
                <a:solidFill>
                  <a:prstClr val="black">
                    <a:tint val="75000"/>
                  </a:prstClr>
                </a:solidFill>
                <a:latin typeface="游ゴシック" panose="020B0400000000000000" pitchFamily="50" charset="-128"/>
                <a:ea typeface="游ゴシック" panose="020B0400000000000000" pitchFamily="50" charset="-128"/>
              </a:rPr>
              <a:t>10</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cxnSp>
        <p:nvCxnSpPr>
          <p:cNvPr id="94" name="直線矢印コネクタ 93"/>
          <p:cNvCxnSpPr/>
          <p:nvPr/>
        </p:nvCxnSpPr>
        <p:spPr>
          <a:xfrm flipH="1">
            <a:off x="6470274" y="5933292"/>
            <a:ext cx="1930" cy="299630"/>
          </a:xfrm>
          <a:prstGeom prst="straightConnector1">
            <a:avLst/>
          </a:prstGeom>
          <a:ln w="19050">
            <a:solidFill>
              <a:srgbClr val="007BC6"/>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6380789" y="6438723"/>
            <a:ext cx="545386" cy="226632"/>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700"/>
              </a:lnSpc>
            </a:pPr>
            <a:r>
              <a:rPr lang="ja-JP" altLang="en-US" sz="800" b="1" dirty="0">
                <a:solidFill>
                  <a:srgbClr val="007BC6"/>
                </a:solidFill>
                <a:latin typeface="游ゴシック" panose="020B0400000000000000" pitchFamily="50" charset="-128"/>
                <a:ea typeface="游ゴシック" panose="020B0400000000000000" pitchFamily="50" charset="-128"/>
              </a:rPr>
              <a:t>同値</a:t>
            </a:r>
            <a:endParaRPr lang="en-US" altLang="ja-JP" sz="800" b="1" dirty="0">
              <a:solidFill>
                <a:srgbClr val="007BC6"/>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628373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9"/>
          <p:cNvSpPr>
            <a:spLocks noChangeArrowheads="1"/>
          </p:cNvSpPr>
          <p:nvPr/>
        </p:nvSpPr>
        <p:spPr bwMode="auto">
          <a:xfrm>
            <a:off x="381002" y="87733"/>
            <a:ext cx="9184632" cy="369333"/>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61" dirty="0">
                <a:solidFill>
                  <a:schemeClr val="dk1"/>
                </a:solidFill>
                <a:latin typeface="HGP創英角ｺﾞｼｯｸUB" panose="020B0900000000000000" pitchFamily="50" charset="-128"/>
                <a:ea typeface="HGP創英角ｺﾞｼｯｸUB" panose="020B0900000000000000" pitchFamily="50" charset="-128"/>
              </a:rPr>
              <a:t>（参考）一人当たり診療費等の推移</a:t>
            </a:r>
            <a:endParaRPr lang="en-US" altLang="ja-JP" sz="1661" dirty="0">
              <a:solidFill>
                <a:schemeClr val="dk1"/>
              </a:solidFill>
              <a:latin typeface="HGP創英角ｺﾞｼｯｸUB" panose="020B0900000000000000" pitchFamily="50" charset="-128"/>
              <a:ea typeface="HGP創英角ｺﾞｼｯｸUB" panose="020B0900000000000000" pitchFamily="50" charset="-128"/>
            </a:endParaRPr>
          </a:p>
        </p:txBody>
      </p:sp>
      <p:cxnSp>
        <p:nvCxnSpPr>
          <p:cNvPr id="14" name="直線コネクタ 13"/>
          <p:cNvCxnSpPr/>
          <p:nvPr/>
        </p:nvCxnSpPr>
        <p:spPr>
          <a:xfrm>
            <a:off x="-174357" y="487136"/>
            <a:ext cx="1043977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aphicFrame>
        <p:nvGraphicFramePr>
          <p:cNvPr id="2" name="表 1"/>
          <p:cNvGraphicFramePr>
            <a:graphicFrameLocks noGrp="1"/>
          </p:cNvGraphicFramePr>
          <p:nvPr>
            <p:extLst/>
          </p:nvPr>
        </p:nvGraphicFramePr>
        <p:xfrm>
          <a:off x="3208054" y="1109876"/>
          <a:ext cx="6624000" cy="4895250"/>
        </p:xfrm>
        <a:graphic>
          <a:graphicData uri="http://schemas.openxmlformats.org/drawingml/2006/table">
            <a:tbl>
              <a:tblPr firstRow="1" bandRow="1">
                <a:tableStyleId>{5940675A-B579-460E-94D1-54222C63F5DA}</a:tableStyleId>
              </a:tblPr>
              <a:tblGrid>
                <a:gridCol w="792000">
                  <a:extLst>
                    <a:ext uri="{9D8B030D-6E8A-4147-A177-3AD203B41FA5}">
                      <a16:colId xmlns:a16="http://schemas.microsoft.com/office/drawing/2014/main" val="20000"/>
                    </a:ext>
                  </a:extLst>
                </a:gridCol>
                <a:gridCol w="486000">
                  <a:extLst>
                    <a:ext uri="{9D8B030D-6E8A-4147-A177-3AD203B41FA5}">
                      <a16:colId xmlns:a16="http://schemas.microsoft.com/office/drawing/2014/main" val="20001"/>
                    </a:ext>
                  </a:extLst>
                </a:gridCol>
                <a:gridCol w="486000">
                  <a:extLst>
                    <a:ext uri="{9D8B030D-6E8A-4147-A177-3AD203B41FA5}">
                      <a16:colId xmlns:a16="http://schemas.microsoft.com/office/drawing/2014/main" val="20002"/>
                    </a:ext>
                  </a:extLst>
                </a:gridCol>
                <a:gridCol w="486000">
                  <a:extLst>
                    <a:ext uri="{9D8B030D-6E8A-4147-A177-3AD203B41FA5}">
                      <a16:colId xmlns:a16="http://schemas.microsoft.com/office/drawing/2014/main" val="20003"/>
                    </a:ext>
                  </a:extLst>
                </a:gridCol>
                <a:gridCol w="486000">
                  <a:extLst>
                    <a:ext uri="{9D8B030D-6E8A-4147-A177-3AD203B41FA5}">
                      <a16:colId xmlns:a16="http://schemas.microsoft.com/office/drawing/2014/main" val="20004"/>
                    </a:ext>
                  </a:extLst>
                </a:gridCol>
                <a:gridCol w="486000">
                  <a:extLst>
                    <a:ext uri="{9D8B030D-6E8A-4147-A177-3AD203B41FA5}">
                      <a16:colId xmlns:a16="http://schemas.microsoft.com/office/drawing/2014/main" val="20005"/>
                    </a:ext>
                  </a:extLst>
                </a:gridCol>
                <a:gridCol w="486000">
                  <a:extLst>
                    <a:ext uri="{9D8B030D-6E8A-4147-A177-3AD203B41FA5}">
                      <a16:colId xmlns:a16="http://schemas.microsoft.com/office/drawing/2014/main" val="20006"/>
                    </a:ext>
                  </a:extLst>
                </a:gridCol>
                <a:gridCol w="486000">
                  <a:extLst>
                    <a:ext uri="{9D8B030D-6E8A-4147-A177-3AD203B41FA5}">
                      <a16:colId xmlns:a16="http://schemas.microsoft.com/office/drawing/2014/main" val="20007"/>
                    </a:ext>
                  </a:extLst>
                </a:gridCol>
                <a:gridCol w="486000">
                  <a:extLst>
                    <a:ext uri="{9D8B030D-6E8A-4147-A177-3AD203B41FA5}">
                      <a16:colId xmlns:a16="http://schemas.microsoft.com/office/drawing/2014/main" val="20008"/>
                    </a:ext>
                  </a:extLst>
                </a:gridCol>
                <a:gridCol w="486000">
                  <a:extLst>
                    <a:ext uri="{9D8B030D-6E8A-4147-A177-3AD203B41FA5}">
                      <a16:colId xmlns:a16="http://schemas.microsoft.com/office/drawing/2014/main" val="20009"/>
                    </a:ext>
                  </a:extLst>
                </a:gridCol>
                <a:gridCol w="486000">
                  <a:extLst>
                    <a:ext uri="{9D8B030D-6E8A-4147-A177-3AD203B41FA5}">
                      <a16:colId xmlns:a16="http://schemas.microsoft.com/office/drawing/2014/main" val="20010"/>
                    </a:ext>
                  </a:extLst>
                </a:gridCol>
                <a:gridCol w="486000">
                  <a:extLst>
                    <a:ext uri="{9D8B030D-6E8A-4147-A177-3AD203B41FA5}">
                      <a16:colId xmlns:a16="http://schemas.microsoft.com/office/drawing/2014/main" val="20011"/>
                    </a:ext>
                  </a:extLst>
                </a:gridCol>
                <a:gridCol w="486000">
                  <a:extLst>
                    <a:ext uri="{9D8B030D-6E8A-4147-A177-3AD203B41FA5}">
                      <a16:colId xmlns:a16="http://schemas.microsoft.com/office/drawing/2014/main" val="20012"/>
                    </a:ext>
                  </a:extLst>
                </a:gridCol>
              </a:tblGrid>
              <a:tr h="332308">
                <a:tc rowSpan="2">
                  <a:txBody>
                    <a:bodyPr/>
                    <a:lstStyle/>
                    <a:p>
                      <a:pPr algn="ctr" fontAlgn="ctr"/>
                      <a:r>
                        <a:rPr lang="ja-JP" altLang="en-US" sz="1100" u="none" strike="noStrike" dirty="0">
                          <a:effectLst/>
                          <a:latin typeface="+mn-ea"/>
                          <a:ea typeface="+mn-ea"/>
                        </a:rPr>
                        <a:t>　</a:t>
                      </a:r>
                      <a:endParaRPr lang="ja-JP" altLang="en-US" sz="1100" b="1" i="0" u="none" strike="noStrike" dirty="0">
                        <a:solidFill>
                          <a:srgbClr val="000000"/>
                        </a:solidFill>
                        <a:effectLst/>
                        <a:latin typeface="+mn-ea"/>
                        <a:ea typeface="+mn-ea"/>
                      </a:endParaRPr>
                    </a:p>
                    <a:p>
                      <a:pPr algn="ctr" fontAlgn="ctr"/>
                      <a:r>
                        <a:rPr lang="ja-JP" altLang="en-US" sz="1100" u="none" strike="noStrike" dirty="0">
                          <a:effectLst/>
                          <a:latin typeface="+mn-ea"/>
                          <a:ea typeface="+mn-ea"/>
                        </a:rPr>
                        <a:t>　</a:t>
                      </a:r>
                      <a:endParaRPr lang="ja-JP" altLang="en-US" sz="1100" b="1" i="0" u="none" strike="noStrike" dirty="0">
                        <a:solidFill>
                          <a:srgbClr val="000000"/>
                        </a:solidFill>
                        <a:effectLst/>
                        <a:latin typeface="+mn-ea"/>
                        <a:ea typeface="+mn-ea"/>
                      </a:endParaRPr>
                    </a:p>
                  </a:txBody>
                  <a:tcPr marL="8792" marR="8792" marT="8792" marB="0" anchor="ctr">
                    <a:lnB w="6350" cap="flat" cmpd="sng" algn="ctr">
                      <a:solidFill>
                        <a:schemeClr val="bg1"/>
                      </a:solidFill>
                      <a:prstDash val="solid"/>
                      <a:round/>
                      <a:headEnd type="none" w="med" len="med"/>
                      <a:tailEnd type="none" w="med" len="med"/>
                    </a:lnB>
                  </a:tcPr>
                </a:tc>
                <a:tc rowSpan="2" gridSpan="2">
                  <a:txBody>
                    <a:bodyPr/>
                    <a:lstStyle/>
                    <a:p>
                      <a:pPr algn="ctr" fontAlgn="t"/>
                      <a:r>
                        <a:rPr lang="ja-JP" altLang="en-US" sz="1050" b="0" u="none" strike="noStrike" dirty="0" smtClean="0">
                          <a:effectLst/>
                          <a:latin typeface="+mn-ea"/>
                          <a:ea typeface="+mn-ea"/>
                        </a:rPr>
                        <a:t>一人当たり</a:t>
                      </a:r>
                      <a:endParaRPr lang="en-US" altLang="ja-JP" sz="1050" b="0" u="none" strike="noStrike" dirty="0" smtClean="0">
                        <a:effectLst/>
                        <a:latin typeface="+mn-ea"/>
                        <a:ea typeface="+mn-ea"/>
                      </a:endParaRPr>
                    </a:p>
                    <a:p>
                      <a:pPr algn="ctr" fontAlgn="t"/>
                      <a:r>
                        <a:rPr lang="ja-JP" altLang="en-US" sz="1050" b="0" u="none" strike="noStrike" dirty="0" smtClean="0">
                          <a:effectLst/>
                          <a:latin typeface="+mn-ea"/>
                          <a:ea typeface="+mn-ea"/>
                        </a:rPr>
                        <a:t>保険給付費</a:t>
                      </a:r>
                      <a:endParaRPr lang="ja-JP" altLang="en-US" sz="1050" b="0" i="0" u="none" strike="noStrike" dirty="0">
                        <a:solidFill>
                          <a:srgbClr val="000000"/>
                        </a:solidFill>
                        <a:effectLst/>
                        <a:latin typeface="+mn-ea"/>
                        <a:ea typeface="+mn-ea"/>
                      </a:endParaRPr>
                    </a:p>
                  </a:txBody>
                  <a:tcPr marL="8792" marR="8792" marT="8792" marB="0" anchor="ctr">
                    <a:lnB w="12700" cap="flat" cmpd="sng" algn="ctr">
                      <a:solidFill>
                        <a:schemeClr val="tx1"/>
                      </a:solidFill>
                      <a:prstDash val="solid"/>
                      <a:round/>
                      <a:headEnd type="none" w="med" len="med"/>
                      <a:tailEnd type="none" w="med" len="med"/>
                    </a:lnB>
                  </a:tcPr>
                </a:tc>
                <a:tc rowSpan="2" hMerge="1">
                  <a:txBody>
                    <a:bodyPr/>
                    <a:lstStyle/>
                    <a:p>
                      <a:pPr algn="l" fontAlgn="t"/>
                      <a:endParaRPr lang="ja-JP" altLang="en-US" sz="1200" b="1" i="0" u="none" strike="noStrike" dirty="0">
                        <a:solidFill>
                          <a:srgbClr val="000000"/>
                        </a:solidFill>
                        <a:effectLst/>
                        <a:latin typeface="+mn-ea"/>
                        <a:ea typeface="+mn-ea"/>
                      </a:endParaRPr>
                    </a:p>
                  </a:txBody>
                  <a:tcPr marL="9525" marR="9525" marT="9525" marB="0" anchor="ctr">
                    <a:lnB w="12700" cmpd="sng">
                      <a:noFill/>
                    </a:lnB>
                  </a:tcPr>
                </a:tc>
                <a:tc rowSpan="2" gridSpan="2">
                  <a:txBody>
                    <a:bodyPr/>
                    <a:lstStyle/>
                    <a:p>
                      <a:pPr algn="l" fontAlgn="t"/>
                      <a:r>
                        <a:rPr lang="ja-JP" altLang="en-US" sz="1050" b="0" u="none" strike="noStrike" dirty="0" smtClean="0">
                          <a:effectLst/>
                          <a:latin typeface="+mn-ea"/>
                          <a:ea typeface="+mn-ea"/>
                        </a:rPr>
                        <a:t>　　一人当たり</a:t>
                      </a:r>
                      <a:endParaRPr lang="en-US" altLang="ja-JP" sz="1050" b="0" u="none" strike="noStrike" dirty="0" smtClean="0">
                        <a:effectLst/>
                        <a:latin typeface="+mn-ea"/>
                        <a:ea typeface="+mn-ea"/>
                      </a:endParaRPr>
                    </a:p>
                    <a:p>
                      <a:pPr algn="l" fontAlgn="t"/>
                      <a:r>
                        <a:rPr lang="ja-JP" altLang="en-US" sz="1050" b="0" u="none" strike="noStrike" dirty="0" smtClean="0">
                          <a:effectLst/>
                          <a:latin typeface="+mn-ea"/>
                          <a:ea typeface="+mn-ea"/>
                        </a:rPr>
                        <a:t>　　　診療費</a:t>
                      </a:r>
                      <a:endParaRPr lang="ja-JP" altLang="en-US" sz="1050" b="0" i="0" u="none" strike="noStrike" dirty="0">
                        <a:solidFill>
                          <a:srgbClr val="000000"/>
                        </a:solidFill>
                        <a:effectLst/>
                        <a:latin typeface="+mn-ea"/>
                        <a:ea typeface="+mn-ea"/>
                      </a:endParaRPr>
                    </a:p>
                  </a:txBody>
                  <a:tcPr marL="8792" marR="8792" marT="8792" marB="0"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8">
                  <a:txBody>
                    <a:bodyPr/>
                    <a:lstStyle/>
                    <a:p>
                      <a:pPr algn="l" fontAlgn="t"/>
                      <a:endParaRPr lang="ja-JP" altLang="en-US" sz="1050" b="0" i="0" u="none" strike="noStrike" dirty="0">
                        <a:solidFill>
                          <a:srgbClr val="000000"/>
                        </a:solidFill>
                        <a:effectLst/>
                        <a:latin typeface="+mn-ea"/>
                        <a:ea typeface="+mn-ea"/>
                      </a:endParaRPr>
                    </a:p>
                  </a:txBody>
                  <a:tcPr marL="8792" marR="8792" marT="8792" marB="0"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200" b="1"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tc hMerge="1">
                  <a:txBody>
                    <a:bodyPr/>
                    <a:lstStyle/>
                    <a:p>
                      <a:pPr algn="ctr" fontAlgn="ctr"/>
                      <a:endParaRPr lang="ja-JP" altLang="en-US" sz="1200" b="1" i="0" u="none" strike="noStrike">
                        <a:solidFill>
                          <a:srgbClr val="000000"/>
                        </a:solidFill>
                        <a:effectLst/>
                        <a:latin typeface="ＭＳ Ｐゴシック"/>
                      </a:endParaRPr>
                    </a:p>
                  </a:txBody>
                  <a:tcPr marL="9525" marR="9525" marT="9525" marB="0" anchor="ctr"/>
                </a:tc>
                <a:tc hMerge="1">
                  <a:txBody>
                    <a:bodyPr/>
                    <a:lstStyle/>
                    <a:p>
                      <a:endParaRPr kumimoji="1" lang="ja-JP" altLang="en-US"/>
                    </a:p>
                  </a:txBody>
                  <a:tcPr/>
                </a:tc>
                <a:extLst>
                  <a:ext uri="{0D108BD9-81ED-4DB2-BD59-A6C34878D82A}">
                    <a16:rowId xmlns:a16="http://schemas.microsoft.com/office/drawing/2014/main" val="10000"/>
                  </a:ext>
                </a:extLst>
              </a:tr>
              <a:tr h="438708">
                <a:tc vMerge="1">
                  <a:txBody>
                    <a:bodyPr/>
                    <a:lstStyle/>
                    <a:p>
                      <a:pPr algn="ctr" fontAlgn="ctr"/>
                      <a:endParaRPr lang="ja-JP" altLang="en-US" sz="1200" b="1" i="0" u="none" strike="noStrike">
                        <a:solidFill>
                          <a:srgbClr val="000000"/>
                        </a:solidFill>
                        <a:effectLst/>
                        <a:latin typeface="ＭＳ Ｐゴシック"/>
                      </a:endParaRPr>
                    </a:p>
                  </a:txBody>
                  <a:tcPr marL="9525" marR="9525" marT="9525" marB="0" anchor="ctr"/>
                </a:tc>
                <a:tc gridSpan="2" vMerge="1">
                  <a:txBody>
                    <a:bodyPr/>
                    <a:lstStyle/>
                    <a:p>
                      <a:endParaRPr lang="ja-JP" altLang="en-US" dirty="0">
                        <a:latin typeface="+mn-ea"/>
                        <a:ea typeface="+mn-ea"/>
                      </a:endParaRPr>
                    </a:p>
                  </a:txBody>
                  <a:tcPr marL="9525" marR="9525" marT="9525" marB="0" anchor="b">
                    <a:lnT w="12700" cmpd="sng">
                      <a:noFill/>
                    </a:lnT>
                    <a:lnB w="12700" cap="flat" cmpd="sng" algn="ctr">
                      <a:solidFill>
                        <a:schemeClr val="tx1"/>
                      </a:solidFill>
                      <a:prstDash val="solid"/>
                      <a:round/>
                      <a:headEnd type="none" w="med" len="med"/>
                      <a:tailEnd type="none" w="med" len="med"/>
                    </a:lnB>
                  </a:tcPr>
                </a:tc>
                <a:tc hMerge="1" vMerge="1">
                  <a:txBody>
                    <a:bodyPr/>
                    <a:lstStyle/>
                    <a:p>
                      <a:endParaRPr lang="ja-JP" altLang="en-US" dirty="0">
                        <a:latin typeface="+mn-ea"/>
                        <a:ea typeface="+mn-ea"/>
                      </a:endParaRPr>
                    </a:p>
                  </a:txBody>
                  <a:tcPr marL="9525" marR="9525" marT="9525" marB="0" anchor="b">
                    <a:lnT w="12700" cmpd="sng">
                      <a:noFill/>
                    </a:lnT>
                    <a:lnB w="12700" cap="flat" cmpd="sng" algn="ctr">
                      <a:solidFill>
                        <a:schemeClr val="tx1"/>
                      </a:solidFill>
                      <a:prstDash val="solid"/>
                      <a:round/>
                      <a:headEnd type="none" w="med" len="med"/>
                      <a:tailEnd type="none" w="med" len="med"/>
                    </a:lnB>
                  </a:tcPr>
                </a:tc>
                <a:tc gridSpan="2" vMerge="1">
                  <a:txBody>
                    <a:bodyPr/>
                    <a:lstStyle/>
                    <a:p>
                      <a:endParaRPr lang="ja-JP" altLang="en-US" dirty="0">
                        <a:latin typeface="+mn-ea"/>
                        <a:ea typeface="+mn-ea"/>
                      </a:endParaRPr>
                    </a:p>
                  </a:txBody>
                  <a:tcPr marL="9525" marR="9525" marT="9525" marB="0" anchor="b">
                    <a:lnR w="12700" cap="flat" cmpd="sng" algn="ctr">
                      <a:solidFill>
                        <a:schemeClr val="bg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tcPr>
                </a:tc>
                <a:tc hMerge="1" vMerge="1">
                  <a:txBody>
                    <a:bodyPr/>
                    <a:lstStyle/>
                    <a:p>
                      <a:endParaRPr lang="ja-JP" altLang="en-US" dirty="0">
                        <a:latin typeface="+mn-ea"/>
                        <a:ea typeface="+mn-ea"/>
                      </a:endParaRPr>
                    </a:p>
                  </a:txBody>
                  <a:tcPr marL="9525" marR="9525" marT="9525" marB="0" anchor="b">
                    <a:lnL w="12700" cap="flat" cmpd="sng" algn="ctr">
                      <a:solidFill>
                        <a:schemeClr val="bg1"/>
                      </a:solidFill>
                      <a:prstDash val="solid"/>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tc gridSpan="2">
                  <a:txBody>
                    <a:bodyPr/>
                    <a:lstStyle/>
                    <a:p>
                      <a:pPr algn="ctr" fontAlgn="ctr"/>
                      <a:r>
                        <a:rPr lang="ja-JP" altLang="en-US" sz="1050" b="0" u="none" strike="noStrike" dirty="0">
                          <a:effectLst/>
                          <a:latin typeface="+mn-ea"/>
                          <a:ea typeface="+mn-ea"/>
                        </a:rPr>
                        <a:t>右記以外</a:t>
                      </a:r>
                      <a:endParaRPr lang="ja-JP" altLang="en-US" sz="1050" b="0" i="0" u="none" strike="noStrike" dirty="0">
                        <a:solidFill>
                          <a:srgbClr val="000000"/>
                        </a:solidFill>
                        <a:effectLst/>
                        <a:latin typeface="+mn-ea"/>
                        <a:ea typeface="+mn-ea"/>
                      </a:endParaRPr>
                    </a:p>
                  </a:txBody>
                  <a:tcPr marL="8792" marR="8792" marT="8792"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200" b="1" i="0" u="none" strike="noStrike" dirty="0">
                        <a:solidFill>
                          <a:srgbClr val="000000"/>
                        </a:solidFill>
                        <a:effectLst/>
                        <a:latin typeface="ＭＳ Ｐゴシック"/>
                      </a:endParaRPr>
                    </a:p>
                  </a:txBody>
                  <a:tcPr marL="9525" marR="9525" marT="9525" marB="0" anchor="ctr">
                    <a:lnB w="12700" cap="flat" cmpd="sng" algn="ctr">
                      <a:solidFill>
                        <a:schemeClr val="bg1"/>
                      </a:solidFill>
                      <a:prstDash val="solid"/>
                      <a:round/>
                      <a:headEnd type="none" w="med" len="med"/>
                      <a:tailEnd type="none" w="med" len="med"/>
                    </a:lnB>
                  </a:tcPr>
                </a:tc>
                <a:tc gridSpan="2">
                  <a:txBody>
                    <a:bodyPr/>
                    <a:lstStyle/>
                    <a:p>
                      <a:pPr algn="ctr" fontAlgn="ctr"/>
                      <a:r>
                        <a:rPr lang="ja-JP" altLang="en-US" sz="1050" b="0" u="none" strike="noStrike" dirty="0">
                          <a:effectLst/>
                          <a:latin typeface="+mn-ea"/>
                          <a:ea typeface="+mn-ea"/>
                        </a:rPr>
                        <a:t>未就学児</a:t>
                      </a:r>
                      <a:endParaRPr lang="ja-JP" altLang="en-US" sz="1050" b="0" i="0" u="none" strike="noStrike" dirty="0">
                        <a:solidFill>
                          <a:srgbClr val="000000"/>
                        </a:solidFill>
                        <a:effectLst/>
                        <a:latin typeface="+mn-ea"/>
                        <a:ea typeface="+mn-ea"/>
                      </a:endParaRPr>
                    </a:p>
                  </a:txBody>
                  <a:tcPr marL="8792" marR="8792" marT="8792"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200" b="1" i="0" u="none" strike="noStrike" dirty="0">
                        <a:solidFill>
                          <a:srgbClr val="000000"/>
                        </a:solidFill>
                        <a:effectLst/>
                        <a:latin typeface="ＭＳ Ｐゴシック"/>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ja-JP" altLang="en-US" sz="1050" b="0" u="none" strike="noStrike" dirty="0">
                          <a:effectLst/>
                          <a:latin typeface="+mn-ea"/>
                          <a:ea typeface="+mn-ea"/>
                        </a:rPr>
                        <a:t>７０歳以上一般</a:t>
                      </a:r>
                      <a:endParaRPr lang="ja-JP" altLang="en-US" sz="1050" b="0" i="0" u="none" strike="noStrike" dirty="0">
                        <a:solidFill>
                          <a:srgbClr val="000000"/>
                        </a:solidFill>
                        <a:effectLst/>
                        <a:latin typeface="+mn-ea"/>
                        <a:ea typeface="+mn-ea"/>
                      </a:endParaRPr>
                    </a:p>
                  </a:txBody>
                  <a:tcPr marL="8792" marR="8792" marT="8792"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200" b="1" i="0" u="none" strike="noStrike" dirty="0">
                        <a:solidFill>
                          <a:srgbClr val="000000"/>
                        </a:solidFill>
                        <a:effectLst/>
                        <a:latin typeface="ＭＳ Ｐゴシック"/>
                      </a:endParaRPr>
                    </a:p>
                  </a:txBody>
                  <a:tcPr marL="9525" marR="9525" marT="9525" marB="0" anchor="ctr">
                    <a:lnB w="12700" cap="flat" cmpd="sng" algn="ctr">
                      <a:solidFill>
                        <a:schemeClr val="bg1"/>
                      </a:solidFill>
                      <a:prstDash val="solid"/>
                      <a:round/>
                      <a:headEnd type="none" w="med" len="med"/>
                      <a:tailEnd type="none" w="med" len="med"/>
                    </a:lnB>
                  </a:tcPr>
                </a:tc>
                <a:tc gridSpan="2">
                  <a:txBody>
                    <a:bodyPr/>
                    <a:lstStyle/>
                    <a:p>
                      <a:pPr algn="ctr" fontAlgn="ctr"/>
                      <a:r>
                        <a:rPr lang="ja-JP" altLang="en-US" sz="1050" b="0" u="none" strike="noStrike" dirty="0">
                          <a:effectLst/>
                          <a:latin typeface="+mn-ea"/>
                          <a:ea typeface="+mn-ea"/>
                        </a:rPr>
                        <a:t>７０歳以上</a:t>
                      </a:r>
                      <a:r>
                        <a:rPr lang="ja-JP" altLang="en-US" sz="1050" b="0" u="none" strike="noStrike" dirty="0" smtClean="0">
                          <a:effectLst/>
                          <a:latin typeface="+mn-ea"/>
                          <a:ea typeface="+mn-ea"/>
                        </a:rPr>
                        <a:t>現役</a:t>
                      </a:r>
                      <a:endParaRPr lang="en-US" altLang="ja-JP" sz="1050" b="0" u="none" strike="noStrike" dirty="0" smtClean="0">
                        <a:effectLst/>
                        <a:latin typeface="+mn-ea"/>
                        <a:ea typeface="+mn-ea"/>
                      </a:endParaRPr>
                    </a:p>
                    <a:p>
                      <a:pPr algn="ctr" fontAlgn="ctr"/>
                      <a:r>
                        <a:rPr lang="ja-JP" altLang="en-US" sz="1050" b="0" u="none" strike="noStrike" dirty="0" smtClean="0">
                          <a:effectLst/>
                          <a:latin typeface="+mn-ea"/>
                          <a:ea typeface="+mn-ea"/>
                        </a:rPr>
                        <a:t>並み所得者</a:t>
                      </a:r>
                      <a:endParaRPr lang="ja-JP" altLang="en-US" sz="1050" b="0" i="0" u="none" strike="noStrike" dirty="0">
                        <a:solidFill>
                          <a:srgbClr val="000000"/>
                        </a:solidFill>
                        <a:effectLst/>
                        <a:latin typeface="+mn-ea"/>
                        <a:ea typeface="+mn-ea"/>
                      </a:endParaRPr>
                    </a:p>
                  </a:txBody>
                  <a:tcPr marL="8792" marR="8792" marT="8792"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200" b="1" i="0" u="none" strike="noStrike" dirty="0">
                        <a:solidFill>
                          <a:srgbClr val="000000"/>
                        </a:solidFill>
                        <a:effectLst/>
                        <a:latin typeface="ＭＳ Ｐゴシック"/>
                      </a:endParaRPr>
                    </a:p>
                  </a:txBody>
                  <a:tcPr marL="9525" marR="9525" marT="9525" marB="0"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344234">
                <a:tc>
                  <a:txBody>
                    <a:bodyPr/>
                    <a:lstStyle/>
                    <a:p>
                      <a:pPr algn="ctr" fontAlgn="ctr"/>
                      <a:endParaRPr lang="ja-JP" altLang="en-US" sz="1100" b="1" i="0" u="none" strike="noStrike" dirty="0">
                        <a:solidFill>
                          <a:srgbClr val="000000"/>
                        </a:solidFill>
                        <a:effectLst/>
                        <a:latin typeface="+mn-ea"/>
                        <a:ea typeface="+mn-ea"/>
                      </a:endParaRPr>
                    </a:p>
                  </a:txBody>
                  <a:tcPr marL="8792" marR="8792" marT="8792" marB="0" anchor="ctr">
                    <a:lnT w="6350" cap="flat" cmpd="sng" algn="ctr">
                      <a:solidFill>
                        <a:schemeClr val="bg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金額</a:t>
                      </a:r>
                      <a:endParaRPr lang="en-US" altLang="ja-JP" sz="1050" b="0" i="0" u="none" strike="noStrike" dirty="0" smtClean="0">
                        <a:solidFill>
                          <a:srgbClr val="000000"/>
                        </a:solidFill>
                        <a:effectLst/>
                        <a:latin typeface="+mn-ea"/>
                        <a:ea typeface="+mn-ea"/>
                      </a:endParaRPr>
                    </a:p>
                    <a:p>
                      <a:pPr algn="ctr" fontAlgn="t"/>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円</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伸び率</a:t>
                      </a:r>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金額</a:t>
                      </a:r>
                      <a:endParaRPr lang="en-US" altLang="ja-JP" sz="1050" b="0" i="0" u="none" strike="noStrike" dirty="0" smtClean="0">
                        <a:solidFill>
                          <a:srgbClr val="000000"/>
                        </a:solidFill>
                        <a:effectLst/>
                        <a:latin typeface="+mn-ea"/>
                        <a:ea typeface="+mn-ea"/>
                      </a:endParaRPr>
                    </a:p>
                    <a:p>
                      <a:pPr algn="ctr" fontAlgn="t"/>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円</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伸び率</a:t>
                      </a:r>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金額</a:t>
                      </a:r>
                      <a:endParaRPr lang="en-US" altLang="ja-JP" sz="1050" b="0" i="0" u="none" strike="noStrike" dirty="0" smtClean="0">
                        <a:solidFill>
                          <a:srgbClr val="000000"/>
                        </a:solidFill>
                        <a:effectLst/>
                        <a:latin typeface="+mn-ea"/>
                        <a:ea typeface="+mn-ea"/>
                      </a:endParaRPr>
                    </a:p>
                    <a:p>
                      <a:pPr algn="ctr" fontAlgn="t"/>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円</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伸び率</a:t>
                      </a:r>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金額</a:t>
                      </a:r>
                      <a:endParaRPr lang="en-US" altLang="ja-JP" sz="1050" b="0" i="0" u="none" strike="noStrike" dirty="0" smtClean="0">
                        <a:solidFill>
                          <a:srgbClr val="000000"/>
                        </a:solidFill>
                        <a:effectLst/>
                        <a:latin typeface="+mn-ea"/>
                        <a:ea typeface="+mn-ea"/>
                      </a:endParaRPr>
                    </a:p>
                    <a:p>
                      <a:pPr algn="ctr" fontAlgn="t"/>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円</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伸び率</a:t>
                      </a:r>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金額</a:t>
                      </a:r>
                      <a:endParaRPr lang="en-US" altLang="ja-JP" sz="1050" b="0" i="0" u="none" strike="noStrike" dirty="0" smtClean="0">
                        <a:solidFill>
                          <a:srgbClr val="000000"/>
                        </a:solidFill>
                        <a:effectLst/>
                        <a:latin typeface="+mn-ea"/>
                        <a:ea typeface="+mn-ea"/>
                      </a:endParaRPr>
                    </a:p>
                    <a:p>
                      <a:pPr algn="ctr" fontAlgn="t"/>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円</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伸び率</a:t>
                      </a:r>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金額</a:t>
                      </a:r>
                      <a:endParaRPr lang="en-US" altLang="ja-JP" sz="1050" b="0" i="0" u="none" strike="noStrike" dirty="0" smtClean="0">
                        <a:solidFill>
                          <a:srgbClr val="000000"/>
                        </a:solidFill>
                        <a:effectLst/>
                        <a:latin typeface="+mn-ea"/>
                        <a:ea typeface="+mn-ea"/>
                      </a:endParaRPr>
                    </a:p>
                    <a:p>
                      <a:pPr algn="ctr" fontAlgn="t"/>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円</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ja-JP" altLang="en-US" sz="1050" b="0" i="0" u="none" strike="noStrike" dirty="0" smtClean="0">
                          <a:solidFill>
                            <a:srgbClr val="000000"/>
                          </a:solidFill>
                          <a:effectLst/>
                          <a:latin typeface="+mn-ea"/>
                          <a:ea typeface="+mn-ea"/>
                        </a:rPr>
                        <a:t>伸び率</a:t>
                      </a:r>
                      <a:r>
                        <a:rPr lang="en-US" altLang="ja-JP" sz="1050" b="0" i="0" u="none" strike="noStrike" dirty="0" smtClean="0">
                          <a:solidFill>
                            <a:srgbClr val="000000"/>
                          </a:solidFill>
                          <a:effectLst/>
                          <a:latin typeface="+mn-ea"/>
                          <a:ea typeface="+mn-ea"/>
                        </a:rPr>
                        <a:t>(</a:t>
                      </a:r>
                      <a:r>
                        <a:rPr lang="ja-JP" altLang="en-US" sz="1050" b="0" i="0" u="none" strike="noStrike" dirty="0" smtClean="0">
                          <a:solidFill>
                            <a:srgbClr val="000000"/>
                          </a:solidFill>
                          <a:effectLst/>
                          <a:latin typeface="+mn-ea"/>
                          <a:ea typeface="+mn-ea"/>
                        </a:rPr>
                        <a:t>％</a:t>
                      </a:r>
                      <a:r>
                        <a:rPr lang="en-US" altLang="ja-JP" sz="1050" b="0" i="0" u="none" strike="noStrike" dirty="0" smtClean="0">
                          <a:solidFill>
                            <a:srgbClr val="000000"/>
                          </a:solidFill>
                          <a:effectLst/>
                          <a:latin typeface="+mn-ea"/>
                          <a:ea typeface="+mn-ea"/>
                        </a:rPr>
                        <a:t>)</a:t>
                      </a:r>
                      <a:endParaRPr lang="ja-JP" altLang="en-US" sz="1050" b="0" i="0" u="none" strike="noStrike" dirty="0">
                        <a:solidFill>
                          <a:srgbClr val="000000"/>
                        </a:solidFill>
                        <a:effectLst/>
                        <a:latin typeface="+mn-ea"/>
                        <a:ea typeface="+mn-ea"/>
                      </a:endParaRPr>
                    </a:p>
                  </a:txBody>
                  <a:tcPr marL="0" marR="0" marT="8792"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540000">
                <a:tc>
                  <a:txBody>
                    <a:bodyPr/>
                    <a:lstStyle/>
                    <a:p>
                      <a:pPr algn="l" fontAlgn="ctr"/>
                      <a:r>
                        <a:rPr lang="ja-JP" altLang="en-US" sz="1050" b="0" u="none" strike="noStrike" dirty="0">
                          <a:effectLst/>
                          <a:latin typeface="+mn-ea"/>
                          <a:ea typeface="+mn-ea"/>
                        </a:rPr>
                        <a:t>平成２４年度</a:t>
                      </a:r>
                      <a:endParaRPr lang="ja-JP" altLang="en-US" sz="1050" b="0" i="0" u="none" strike="noStrike" dirty="0">
                        <a:solidFill>
                          <a:srgbClr val="000000"/>
                        </a:solidFill>
                        <a:effectLst/>
                        <a:latin typeface="+mn-ea"/>
                        <a:ea typeface="+mn-ea"/>
                      </a:endParaRPr>
                    </a:p>
                  </a:txBody>
                  <a:tcPr marL="8792" marR="8792" marT="8792" marB="0" anchor="ctr"/>
                </a:tc>
                <a:tc>
                  <a:txBody>
                    <a:bodyPr/>
                    <a:lstStyle/>
                    <a:p>
                      <a:pPr algn="r" fontAlgn="ctr"/>
                      <a:r>
                        <a:rPr lang="en-US" altLang="ja-JP" sz="1100" b="0" i="0" u="none" strike="noStrike" dirty="0" smtClean="0">
                          <a:solidFill>
                            <a:schemeClr val="tx1"/>
                          </a:solidFill>
                          <a:effectLst/>
                          <a:latin typeface="+mn-ea"/>
                          <a:ea typeface="+mn-ea"/>
                        </a:rPr>
                        <a:t>258,246</a:t>
                      </a:r>
                    </a:p>
                  </a:txBody>
                  <a:tcPr marL="0" marR="0" marT="8792"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chemeClr val="tx1"/>
                          </a:solidFill>
                          <a:effectLst/>
                          <a:latin typeface="+mn-ea"/>
                          <a:ea typeface="+mn-ea"/>
                        </a:rPr>
                        <a:t>－</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306,456</a:t>
                      </a:r>
                      <a:endParaRPr lang="en-US" altLang="ja-JP" sz="1100" b="0" i="0" u="none" strike="noStrike" dirty="0">
                        <a:solidFill>
                          <a:schemeClr val="tx1"/>
                        </a:solidFill>
                        <a:effectLst/>
                        <a:latin typeface="+mn-ea"/>
                        <a:ea typeface="+mn-ea"/>
                      </a:endParaRPr>
                    </a:p>
                  </a:txBody>
                  <a:tcPr marL="0" marR="0" marT="8792" marB="0" anchor="ctr">
                    <a:lnR w="12700" cap="flat" cmpd="sng" algn="ctr">
                      <a:solidFill>
                        <a:schemeClr val="tx1"/>
                      </a:solidFill>
                      <a:prstDash val="solid"/>
                      <a:round/>
                      <a:headEnd type="none" w="med" len="med"/>
                      <a:tailEnd type="none" w="med" len="med"/>
                    </a:lnR>
                  </a:tcPr>
                </a:tc>
                <a:tc>
                  <a:txBody>
                    <a:bodyPr/>
                    <a:lstStyle/>
                    <a:p>
                      <a:pPr algn="r" fontAlgn="ctr"/>
                      <a:r>
                        <a:rPr lang="ja-JP" altLang="en-US" sz="1100" b="0" i="0" u="none" strike="noStrike" dirty="0">
                          <a:solidFill>
                            <a:schemeClr val="tx1"/>
                          </a:solidFill>
                          <a:effectLst/>
                          <a:latin typeface="+mn-ea"/>
                          <a:ea typeface="+mn-ea"/>
                        </a:rPr>
                        <a:t>－</a:t>
                      </a:r>
                    </a:p>
                  </a:txBody>
                  <a:tcPr marL="0" marR="36000" marT="8792"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100" u="none" strike="noStrike" dirty="0">
                          <a:solidFill>
                            <a:schemeClr val="tx1"/>
                          </a:solidFill>
                          <a:effectLst/>
                          <a:latin typeface="+mn-ea"/>
                          <a:ea typeface="+mn-ea"/>
                        </a:rPr>
                        <a:t>258,022</a:t>
                      </a:r>
                      <a:endParaRPr lang="en-US" altLang="ja-JP" sz="1100" b="0" i="0" u="none" strike="noStrike" dirty="0">
                        <a:solidFill>
                          <a:schemeClr val="tx1"/>
                        </a:solidFill>
                        <a:effectLst/>
                        <a:latin typeface="+mn-ea"/>
                        <a:ea typeface="+mn-ea"/>
                      </a:endParaRPr>
                    </a:p>
                  </a:txBody>
                  <a:tcPr marL="0" marR="0" marT="8792" marB="0" anchor="ctr">
                    <a:lnR w="6350" cap="flat" cmpd="sng" algn="ctr">
                      <a:solidFill>
                        <a:schemeClr val="tx1"/>
                      </a:solidFill>
                      <a:prstDash val="solid"/>
                      <a:round/>
                      <a:headEnd type="none" w="med" len="med"/>
                      <a:tailEnd type="none" w="med" len="med"/>
                    </a:lnR>
                  </a:tcPr>
                </a:tc>
                <a:tc>
                  <a:txBody>
                    <a:bodyPr/>
                    <a:lstStyle/>
                    <a:p>
                      <a:pPr algn="r" fontAlgn="ctr"/>
                      <a:r>
                        <a:rPr lang="ja-JP" altLang="en-US" sz="1100" b="0" i="0" u="none" strike="noStrike" dirty="0">
                          <a:solidFill>
                            <a:schemeClr val="tx1"/>
                          </a:solidFill>
                          <a:effectLst/>
                          <a:latin typeface="+mn-ea"/>
                          <a:ea typeface="+mn-ea"/>
                        </a:rPr>
                        <a:t>－</a:t>
                      </a:r>
                    </a:p>
                  </a:txBody>
                  <a:tcPr marL="0" marR="36000" marT="8792" marB="0" anchor="ctr">
                    <a:lnL w="6350" cap="flat" cmpd="sng" algn="ctr">
                      <a:solidFill>
                        <a:schemeClr val="tx1"/>
                      </a:solidFill>
                      <a:prstDash val="solid"/>
                      <a:round/>
                      <a:headEnd type="none" w="med" len="med"/>
                      <a:tailEnd type="none" w="med" len="med"/>
                    </a:lnL>
                  </a:tcPr>
                </a:tc>
                <a:tc>
                  <a:txBody>
                    <a:bodyPr/>
                    <a:lstStyle/>
                    <a:p>
                      <a:pPr algn="r" fontAlgn="ctr"/>
                      <a:r>
                        <a:rPr lang="en-US" altLang="ja-JP" sz="1100" u="none" strike="noStrike" dirty="0">
                          <a:solidFill>
                            <a:schemeClr val="tx1"/>
                          </a:solidFill>
                          <a:effectLst/>
                          <a:latin typeface="+mn-ea"/>
                          <a:ea typeface="+mn-ea"/>
                        </a:rPr>
                        <a:t>196,057</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ja-JP" altLang="en-US" sz="1100" b="0" i="0" u="none" strike="noStrike" dirty="0">
                          <a:solidFill>
                            <a:schemeClr val="tx1"/>
                          </a:solidFill>
                          <a:effectLst/>
                          <a:latin typeface="+mn-ea"/>
                          <a:ea typeface="+mn-ea"/>
                        </a:rPr>
                        <a:t>－</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558,046</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ja-JP" altLang="en-US" sz="1100" b="0" i="0" u="none" strike="noStrike" dirty="0">
                          <a:solidFill>
                            <a:schemeClr val="tx1"/>
                          </a:solidFill>
                          <a:effectLst/>
                          <a:latin typeface="+mn-ea"/>
                          <a:ea typeface="+mn-ea"/>
                        </a:rPr>
                        <a:t>－</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497,148</a:t>
                      </a:r>
                      <a:endParaRPr lang="en-US" altLang="ja-JP" sz="1100" b="0" i="0" u="none" strike="noStrike" dirty="0">
                        <a:solidFill>
                          <a:schemeClr val="tx1"/>
                        </a:solidFill>
                        <a:effectLst/>
                        <a:latin typeface="+mn-ea"/>
                        <a:ea typeface="+mn-ea"/>
                      </a:endParaRPr>
                    </a:p>
                  </a:txBody>
                  <a:tcPr marL="0" marR="0" marT="8792" marB="0" anchor="ctr">
                    <a:lnR w="12700" cap="flat" cmpd="sng" algn="ctr">
                      <a:solidFill>
                        <a:schemeClr val="tx1"/>
                      </a:solidFill>
                      <a:prstDash val="solid"/>
                      <a:round/>
                      <a:headEnd type="none" w="med" len="med"/>
                      <a:tailEnd type="none" w="med" len="med"/>
                    </a:lnR>
                  </a:tcPr>
                </a:tc>
                <a:tc>
                  <a:txBody>
                    <a:bodyPr/>
                    <a:lstStyle/>
                    <a:p>
                      <a:pPr algn="r" fontAlgn="ctr"/>
                      <a:r>
                        <a:rPr lang="ja-JP" altLang="en-US" sz="1100" b="0" i="0" u="none" strike="noStrike" dirty="0">
                          <a:solidFill>
                            <a:schemeClr val="tx1"/>
                          </a:solidFill>
                          <a:effectLst/>
                          <a:latin typeface="+mn-ea"/>
                          <a:ea typeface="+mn-ea"/>
                        </a:rPr>
                        <a:t>－</a:t>
                      </a:r>
                    </a:p>
                  </a:txBody>
                  <a:tcPr marL="0" marR="36000" marT="8792"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540000">
                <a:tc>
                  <a:txBody>
                    <a:bodyPr/>
                    <a:lstStyle/>
                    <a:p>
                      <a:pPr algn="l" fontAlgn="ctr"/>
                      <a:r>
                        <a:rPr lang="ja-JP" altLang="en-US" sz="1050" b="0" u="none" strike="noStrike" dirty="0">
                          <a:effectLst/>
                          <a:latin typeface="+mn-ea"/>
                          <a:ea typeface="+mn-ea"/>
                        </a:rPr>
                        <a:t>平成２５年度</a:t>
                      </a:r>
                      <a:endParaRPr lang="ja-JP" altLang="en-US" sz="1050" b="0" i="0" u="none" strike="noStrike" dirty="0">
                        <a:solidFill>
                          <a:srgbClr val="000000"/>
                        </a:solidFill>
                        <a:effectLst/>
                        <a:latin typeface="+mn-ea"/>
                        <a:ea typeface="+mn-ea"/>
                      </a:endParaRPr>
                    </a:p>
                  </a:txBody>
                  <a:tcPr marL="8792" marR="8792" marT="8792" marB="0" anchor="ctr"/>
                </a:tc>
                <a:tc>
                  <a:txBody>
                    <a:bodyPr/>
                    <a:lstStyle/>
                    <a:p>
                      <a:pPr algn="r" fontAlgn="ctr"/>
                      <a:r>
                        <a:rPr lang="en-US" altLang="ja-JP" sz="1100" b="0" i="0" u="none" strike="noStrike" dirty="0" smtClean="0">
                          <a:solidFill>
                            <a:schemeClr val="tx1"/>
                          </a:solidFill>
                          <a:effectLst/>
                          <a:latin typeface="+mn-ea"/>
                          <a:ea typeface="+mn-ea"/>
                        </a:rPr>
                        <a:t>265,911</a:t>
                      </a:r>
                    </a:p>
                  </a:txBody>
                  <a:tcPr marL="0" marR="0" marT="8792" marB="0" anchor="ctr"/>
                </a:tc>
                <a:tc>
                  <a:txBody>
                    <a:bodyPr/>
                    <a:lstStyle/>
                    <a:p>
                      <a:pPr algn="r" fontAlgn="ctr"/>
                      <a:r>
                        <a:rPr lang="en-US" altLang="ja-JP" sz="1100" b="0" i="0" u="none" strike="noStrike" dirty="0" smtClean="0">
                          <a:solidFill>
                            <a:schemeClr val="tx1"/>
                          </a:solidFill>
                          <a:effectLst/>
                          <a:latin typeface="+mn-ea"/>
                          <a:ea typeface="+mn-ea"/>
                        </a:rPr>
                        <a:t>3.0</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315,953</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3.1</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265,047</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2.7</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195,230</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ja-JP" altLang="en-US" sz="1100" b="0" i="0" u="none" strike="noStrike">
                          <a:solidFill>
                            <a:schemeClr val="tx1"/>
                          </a:solidFill>
                          <a:effectLst/>
                          <a:latin typeface="+mn-ea"/>
                          <a:ea typeface="+mn-ea"/>
                        </a:rPr>
                        <a:t>▲ </a:t>
                      </a:r>
                      <a:r>
                        <a:rPr lang="en-US" altLang="ja-JP" sz="1100" b="0" i="0" u="none" strike="noStrike">
                          <a:solidFill>
                            <a:schemeClr val="tx1"/>
                          </a:solidFill>
                          <a:effectLst/>
                          <a:latin typeface="+mn-ea"/>
                          <a:ea typeface="+mn-ea"/>
                        </a:rPr>
                        <a:t>0.4</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567,683</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1.7</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504,061</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a:solidFill>
                            <a:schemeClr val="tx1"/>
                          </a:solidFill>
                          <a:effectLst/>
                          <a:latin typeface="+mn-ea"/>
                          <a:ea typeface="+mn-ea"/>
                        </a:rPr>
                        <a:t>1.4</a:t>
                      </a:r>
                    </a:p>
                  </a:txBody>
                  <a:tcPr marL="0" marR="36000" marT="8792" marB="0" anchor="ctr"/>
                </a:tc>
                <a:extLst>
                  <a:ext uri="{0D108BD9-81ED-4DB2-BD59-A6C34878D82A}">
                    <a16:rowId xmlns:a16="http://schemas.microsoft.com/office/drawing/2014/main" val="10004"/>
                  </a:ext>
                </a:extLst>
              </a:tr>
              <a:tr h="540000">
                <a:tc>
                  <a:txBody>
                    <a:bodyPr/>
                    <a:lstStyle/>
                    <a:p>
                      <a:pPr algn="l" fontAlgn="ctr"/>
                      <a:r>
                        <a:rPr lang="ja-JP" altLang="en-US" sz="1050" b="0" u="none" strike="noStrike" dirty="0">
                          <a:effectLst/>
                          <a:latin typeface="+mn-ea"/>
                          <a:ea typeface="+mn-ea"/>
                        </a:rPr>
                        <a:t>平成２６年度</a:t>
                      </a:r>
                      <a:endParaRPr lang="ja-JP" altLang="en-US" sz="1050" b="0" i="0" u="none" strike="noStrike" dirty="0">
                        <a:solidFill>
                          <a:srgbClr val="000000"/>
                        </a:solidFill>
                        <a:effectLst/>
                        <a:latin typeface="+mn-ea"/>
                        <a:ea typeface="+mn-ea"/>
                      </a:endParaRPr>
                    </a:p>
                  </a:txBody>
                  <a:tcPr marL="8792" marR="8792" marT="8792" marB="0" anchor="ctr"/>
                </a:tc>
                <a:tc>
                  <a:txBody>
                    <a:bodyPr/>
                    <a:lstStyle/>
                    <a:p>
                      <a:pPr algn="r" fontAlgn="ctr"/>
                      <a:r>
                        <a:rPr lang="en-US" altLang="ja-JP" sz="1100" b="0" i="0" u="none" strike="noStrike" dirty="0" smtClean="0">
                          <a:solidFill>
                            <a:schemeClr val="tx1"/>
                          </a:solidFill>
                          <a:effectLst/>
                          <a:latin typeface="+mn-ea"/>
                          <a:ea typeface="+mn-ea"/>
                        </a:rPr>
                        <a:t>274,802</a:t>
                      </a:r>
                    </a:p>
                  </a:txBody>
                  <a:tcPr marL="0" marR="0" marT="8792" marB="0" anchor="ctr"/>
                </a:tc>
                <a:tc>
                  <a:txBody>
                    <a:bodyPr/>
                    <a:lstStyle/>
                    <a:p>
                      <a:pPr algn="r" fontAlgn="ctr"/>
                      <a:r>
                        <a:rPr lang="en-US" altLang="ja-JP" sz="1100" b="0" i="0" u="none" strike="noStrike" dirty="0" smtClean="0">
                          <a:solidFill>
                            <a:schemeClr val="tx1"/>
                          </a:solidFill>
                          <a:effectLst/>
                          <a:latin typeface="+mn-ea"/>
                          <a:ea typeface="+mn-ea"/>
                        </a:rPr>
                        <a:t>3.3</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325,786</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3.1</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272,286</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2.7</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196,271</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a:solidFill>
                            <a:schemeClr val="tx1"/>
                          </a:solidFill>
                          <a:effectLst/>
                          <a:latin typeface="+mn-ea"/>
                          <a:ea typeface="+mn-ea"/>
                        </a:rPr>
                        <a:t>0.5</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572,088</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0.8</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508,211</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a:solidFill>
                            <a:schemeClr val="tx1"/>
                          </a:solidFill>
                          <a:effectLst/>
                          <a:latin typeface="+mn-ea"/>
                          <a:ea typeface="+mn-ea"/>
                        </a:rPr>
                        <a:t>0.8</a:t>
                      </a:r>
                    </a:p>
                  </a:txBody>
                  <a:tcPr marL="0" marR="36000" marT="8792" marB="0" anchor="ctr"/>
                </a:tc>
                <a:extLst>
                  <a:ext uri="{0D108BD9-81ED-4DB2-BD59-A6C34878D82A}">
                    <a16:rowId xmlns:a16="http://schemas.microsoft.com/office/drawing/2014/main" val="10005"/>
                  </a:ext>
                </a:extLst>
              </a:tr>
              <a:tr h="540000">
                <a:tc>
                  <a:txBody>
                    <a:bodyPr/>
                    <a:lstStyle/>
                    <a:p>
                      <a:pPr algn="l" fontAlgn="ctr"/>
                      <a:r>
                        <a:rPr lang="ja-JP" altLang="en-US" sz="1050" b="0" u="none" strike="noStrike" dirty="0">
                          <a:effectLst/>
                          <a:latin typeface="+mn-ea"/>
                          <a:ea typeface="+mn-ea"/>
                        </a:rPr>
                        <a:t>平成２７年度</a:t>
                      </a:r>
                      <a:endParaRPr lang="ja-JP" altLang="en-US" sz="1050" b="0" i="0" u="none" strike="noStrike" dirty="0">
                        <a:solidFill>
                          <a:srgbClr val="000000"/>
                        </a:solidFill>
                        <a:effectLst/>
                        <a:latin typeface="+mn-ea"/>
                        <a:ea typeface="+mn-ea"/>
                      </a:endParaRPr>
                    </a:p>
                  </a:txBody>
                  <a:tcPr marL="8792" marR="8792" marT="8792" marB="0" anchor="ctr"/>
                </a:tc>
                <a:tc>
                  <a:txBody>
                    <a:bodyPr/>
                    <a:lstStyle/>
                    <a:p>
                      <a:pPr algn="r" fontAlgn="ctr"/>
                      <a:r>
                        <a:rPr lang="en-US" altLang="ja-JP" sz="1100" b="0" i="0" u="none" strike="noStrike" dirty="0" smtClean="0">
                          <a:solidFill>
                            <a:schemeClr val="tx1"/>
                          </a:solidFill>
                          <a:effectLst/>
                          <a:latin typeface="+mn-ea"/>
                          <a:ea typeface="+mn-ea"/>
                        </a:rPr>
                        <a:t>290,105</a:t>
                      </a:r>
                    </a:p>
                  </a:txBody>
                  <a:tcPr marL="0" marR="0" marT="8792" marB="0" anchor="ctr"/>
                </a:tc>
                <a:tc>
                  <a:txBody>
                    <a:bodyPr/>
                    <a:lstStyle/>
                    <a:p>
                      <a:pPr algn="r" fontAlgn="ctr"/>
                      <a:r>
                        <a:rPr lang="en-US" altLang="ja-JP" sz="1100" b="0" i="0" u="none" strike="noStrike" dirty="0" smtClean="0">
                          <a:solidFill>
                            <a:schemeClr val="tx1"/>
                          </a:solidFill>
                          <a:effectLst/>
                          <a:latin typeface="+mn-ea"/>
                          <a:ea typeface="+mn-ea"/>
                        </a:rPr>
                        <a:t>5.6</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342,567</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5.2</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288,245</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5.9</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201,311</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2.6</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591,011</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3.3</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528,917</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4.1</a:t>
                      </a:r>
                    </a:p>
                  </a:txBody>
                  <a:tcPr marL="0" marR="36000" marT="8792" marB="0" anchor="ctr"/>
                </a:tc>
                <a:extLst>
                  <a:ext uri="{0D108BD9-81ED-4DB2-BD59-A6C34878D82A}">
                    <a16:rowId xmlns:a16="http://schemas.microsoft.com/office/drawing/2014/main" val="10006"/>
                  </a:ext>
                </a:extLst>
              </a:tr>
              <a:tr h="540000">
                <a:tc>
                  <a:txBody>
                    <a:bodyPr/>
                    <a:lstStyle/>
                    <a:p>
                      <a:pPr algn="l" fontAlgn="ctr"/>
                      <a:r>
                        <a:rPr lang="ja-JP" altLang="en-US" sz="1050" b="0" u="none" strike="noStrike" dirty="0">
                          <a:effectLst/>
                          <a:latin typeface="+mn-ea"/>
                          <a:ea typeface="+mn-ea"/>
                        </a:rPr>
                        <a:t>平成２８年度</a:t>
                      </a:r>
                      <a:endParaRPr lang="ja-JP" altLang="en-US" sz="1050" b="0" i="0" u="none" strike="noStrike" dirty="0">
                        <a:solidFill>
                          <a:srgbClr val="000000"/>
                        </a:solidFill>
                        <a:effectLst/>
                        <a:latin typeface="+mn-ea"/>
                        <a:ea typeface="+mn-ea"/>
                      </a:endParaRPr>
                    </a:p>
                  </a:txBody>
                  <a:tcPr marL="8792" marR="8792" marT="8792" marB="0" anchor="ctr"/>
                </a:tc>
                <a:tc>
                  <a:txBody>
                    <a:bodyPr/>
                    <a:lstStyle/>
                    <a:p>
                      <a:pPr algn="r" fontAlgn="ctr"/>
                      <a:r>
                        <a:rPr lang="en-US" altLang="ja-JP" sz="1100" b="0" i="0" u="none" strike="noStrike" dirty="0" smtClean="0">
                          <a:solidFill>
                            <a:schemeClr val="tx1"/>
                          </a:solidFill>
                          <a:effectLst/>
                          <a:latin typeface="+mn-ea"/>
                          <a:ea typeface="+mn-ea"/>
                        </a:rPr>
                        <a:t>294,653</a:t>
                      </a:r>
                    </a:p>
                  </a:txBody>
                  <a:tcPr marL="0" marR="0" marT="8792" marB="0" anchor="ctr"/>
                </a:tc>
                <a:tc>
                  <a:txBody>
                    <a:bodyPr/>
                    <a:lstStyle/>
                    <a:p>
                      <a:pPr algn="r" fontAlgn="ctr"/>
                      <a:r>
                        <a:rPr lang="en-US" altLang="ja-JP" sz="1100" b="0" i="0" u="none" strike="noStrike" dirty="0" smtClean="0">
                          <a:solidFill>
                            <a:schemeClr val="tx1"/>
                          </a:solidFill>
                          <a:effectLst/>
                          <a:latin typeface="+mn-ea"/>
                          <a:ea typeface="+mn-ea"/>
                        </a:rPr>
                        <a:t>1.6</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346,767</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1.2</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296,546</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en-US" altLang="ja-JP" sz="1100" b="0" i="0" u="none" strike="noStrike" dirty="0">
                          <a:solidFill>
                            <a:schemeClr val="tx1"/>
                          </a:solidFill>
                          <a:effectLst/>
                          <a:latin typeface="+mn-ea"/>
                          <a:ea typeface="+mn-ea"/>
                        </a:rPr>
                        <a:t>2.9</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200,395</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0.5</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584,066</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1.2</a:t>
                      </a:r>
                    </a:p>
                  </a:txBody>
                  <a:tcPr marL="0" marR="36000" marT="8792" marB="0" anchor="ctr"/>
                </a:tc>
                <a:tc>
                  <a:txBody>
                    <a:bodyPr/>
                    <a:lstStyle/>
                    <a:p>
                      <a:pPr algn="r" fontAlgn="ctr"/>
                      <a:r>
                        <a:rPr lang="en-US" altLang="ja-JP" sz="1100" u="none" strike="noStrike" dirty="0">
                          <a:solidFill>
                            <a:schemeClr val="tx1"/>
                          </a:solidFill>
                          <a:effectLst/>
                          <a:latin typeface="+mn-ea"/>
                          <a:ea typeface="+mn-ea"/>
                        </a:rPr>
                        <a:t>527,446</a:t>
                      </a:r>
                      <a:endParaRPr lang="en-US" altLang="ja-JP" sz="1100" b="0" i="0" u="none" strike="noStrike" dirty="0">
                        <a:solidFill>
                          <a:schemeClr val="tx1"/>
                        </a:solidFill>
                        <a:effectLst/>
                        <a:latin typeface="+mn-ea"/>
                        <a:ea typeface="+mn-ea"/>
                      </a:endParaRPr>
                    </a:p>
                  </a:txBody>
                  <a:tcPr marL="0" marR="0" marT="8792" marB="0" anchor="ctr"/>
                </a:tc>
                <a:tc>
                  <a:txBody>
                    <a:bodyPr/>
                    <a:lstStyle/>
                    <a:p>
                      <a:pPr algn="r" fontAlgn="ctr"/>
                      <a:r>
                        <a:rPr lang="ja-JP" altLang="en-US" sz="1100" b="0" i="0" u="none" strike="noStrike" dirty="0">
                          <a:solidFill>
                            <a:schemeClr val="tx1"/>
                          </a:solidFill>
                          <a:effectLst/>
                          <a:latin typeface="+mn-ea"/>
                          <a:ea typeface="+mn-ea"/>
                        </a:rPr>
                        <a:t>▲ </a:t>
                      </a:r>
                      <a:r>
                        <a:rPr lang="en-US" altLang="ja-JP" sz="1100" b="0" i="0" u="none" strike="noStrike" dirty="0">
                          <a:solidFill>
                            <a:schemeClr val="tx1"/>
                          </a:solidFill>
                          <a:effectLst/>
                          <a:latin typeface="+mn-ea"/>
                          <a:ea typeface="+mn-ea"/>
                        </a:rPr>
                        <a:t>0.3</a:t>
                      </a:r>
                    </a:p>
                  </a:txBody>
                  <a:tcPr marL="0" marR="36000" marT="8792" marB="0" anchor="ctr"/>
                </a:tc>
                <a:extLst>
                  <a:ext uri="{0D108BD9-81ED-4DB2-BD59-A6C34878D82A}">
                    <a16:rowId xmlns:a16="http://schemas.microsoft.com/office/drawing/2014/main" val="10007"/>
                  </a:ext>
                </a:extLst>
              </a:tr>
              <a:tr h="540000">
                <a:tc>
                  <a:txBody>
                    <a:bodyPr/>
                    <a:lstStyle/>
                    <a:p>
                      <a:pPr algn="l" fontAlgn="ctr"/>
                      <a:r>
                        <a:rPr lang="zh-TW" altLang="en-US" sz="1050" b="0" u="none" strike="noStrike" dirty="0">
                          <a:effectLst/>
                          <a:latin typeface="ＭＳ Ｐゴシック" panose="020B0600070205080204" pitchFamily="50" charset="-128"/>
                          <a:ea typeface="ＭＳ Ｐゴシック" panose="020B0600070205080204" pitchFamily="50" charset="-128"/>
                        </a:rPr>
                        <a:t>平成</a:t>
                      </a:r>
                      <a:r>
                        <a:rPr lang="zh-TW" altLang="en-US" sz="1050" b="0" u="none" strike="noStrike" dirty="0" smtClean="0">
                          <a:effectLst/>
                          <a:latin typeface="ＭＳ Ｐゴシック" panose="020B0600070205080204" pitchFamily="50" charset="-128"/>
                          <a:ea typeface="ＭＳ Ｐゴシック" panose="020B0600070205080204" pitchFamily="50" charset="-128"/>
                        </a:rPr>
                        <a:t>２９年度</a:t>
                      </a:r>
                      <a:endParaRPr lang="zh-TW"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792" marR="8792"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303,150</a:t>
                      </a:r>
                    </a:p>
                  </a:txBody>
                  <a:tcPr marL="0" marR="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2.9</a:t>
                      </a:r>
                    </a:p>
                  </a:txBody>
                  <a:tcPr marL="0" marR="36000" marT="8792" marB="0" anchor="ctr">
                    <a:solidFill>
                      <a:schemeClr val="bg1"/>
                    </a:solidFill>
                  </a:tcPr>
                </a:tc>
                <a:tc>
                  <a:txBody>
                    <a:bodyPr/>
                    <a:lstStyle/>
                    <a:p>
                      <a:pPr algn="r" rtl="0"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356,848</a:t>
                      </a:r>
                    </a:p>
                  </a:txBody>
                  <a:tcPr marL="0" marR="0" marT="9525" marB="0" anchor="ctr">
                    <a:solidFill>
                      <a:schemeClr val="bg1"/>
                    </a:solidFill>
                  </a:tcPr>
                </a:tc>
                <a:tc>
                  <a:txBody>
                    <a:bodyPr/>
                    <a:lstStyle/>
                    <a:p>
                      <a:pPr algn="r" rtl="0"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2.9</a:t>
                      </a:r>
                    </a:p>
                  </a:txBody>
                  <a:tcPr marL="0" marR="36000" marT="9525" marB="0" anchor="ctr">
                    <a:solidFill>
                      <a:schemeClr val="bg1"/>
                    </a:solidFill>
                  </a:tcPr>
                </a:tc>
                <a:tc>
                  <a:txBody>
                    <a:bodyPr/>
                    <a:lstStyle/>
                    <a:p>
                      <a:pPr algn="r" rtl="0"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305,732</a:t>
                      </a:r>
                    </a:p>
                  </a:txBody>
                  <a:tcPr marL="0" marR="0" marT="9525" marB="0" anchor="ctr">
                    <a:solidFill>
                      <a:schemeClr val="bg1"/>
                    </a:solidFill>
                  </a:tcPr>
                </a:tc>
                <a:tc>
                  <a:txBody>
                    <a:bodyPr/>
                    <a:lstStyle/>
                    <a:p>
                      <a:pPr algn="r" rtl="0"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3.1</a:t>
                      </a:r>
                    </a:p>
                  </a:txBody>
                  <a:tcPr marL="0" marR="36000" marT="9525" marB="0" anchor="ctr">
                    <a:solidFill>
                      <a:schemeClr val="bg1"/>
                    </a:solidFill>
                  </a:tcPr>
                </a:tc>
                <a:tc>
                  <a:txBody>
                    <a:bodyPr/>
                    <a:lstStyle/>
                    <a:p>
                      <a:pPr algn="r" rtl="0"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202,288</a:t>
                      </a:r>
                    </a:p>
                  </a:txBody>
                  <a:tcPr marL="0" marR="0" marT="9525" marB="0" anchor="ctr">
                    <a:solidFill>
                      <a:schemeClr val="bg1"/>
                    </a:solidFill>
                  </a:tcPr>
                </a:tc>
                <a:tc>
                  <a:txBody>
                    <a:bodyPr/>
                    <a:lstStyle/>
                    <a:p>
                      <a:pPr algn="r" rtl="0"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0.9</a:t>
                      </a:r>
                    </a:p>
                  </a:txBody>
                  <a:tcPr marL="0" marR="36000" marT="9525" marB="0" anchor="ctr">
                    <a:solidFill>
                      <a:schemeClr val="bg1"/>
                    </a:solidFill>
                  </a:tcPr>
                </a:tc>
                <a:tc>
                  <a:txBody>
                    <a:bodyPr/>
                    <a:lstStyle/>
                    <a:p>
                      <a:pPr algn="r" rtl="0"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579,385</a:t>
                      </a:r>
                    </a:p>
                  </a:txBody>
                  <a:tcPr marL="0" marR="0" marT="9525" marB="0" anchor="ctr">
                    <a:solidFill>
                      <a:schemeClr val="bg1"/>
                    </a:solidFill>
                  </a:tcPr>
                </a:tc>
                <a:tc>
                  <a:txBody>
                    <a:bodyPr/>
                    <a:lstStyle/>
                    <a:p>
                      <a:pPr algn="r" rtl="0"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0.8</a:t>
                      </a:r>
                    </a:p>
                  </a:txBody>
                  <a:tcPr marL="0" marR="36000" marT="9525" marB="0" anchor="ctr">
                    <a:solidFill>
                      <a:schemeClr val="bg1"/>
                    </a:solidFill>
                  </a:tcPr>
                </a:tc>
                <a:tc>
                  <a:txBody>
                    <a:bodyPr/>
                    <a:lstStyle/>
                    <a:p>
                      <a:pPr algn="r" rtl="0"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528,814</a:t>
                      </a:r>
                    </a:p>
                  </a:txBody>
                  <a:tcPr marL="0" marR="0" marT="9525" marB="0" anchor="ctr">
                    <a:solidFill>
                      <a:schemeClr val="bg1"/>
                    </a:solidFill>
                  </a:tcPr>
                </a:tc>
                <a:tc>
                  <a:txBody>
                    <a:bodyPr/>
                    <a:lstStyle/>
                    <a:p>
                      <a:pPr algn="r" rtl="0"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0.3</a:t>
                      </a:r>
                    </a:p>
                  </a:txBody>
                  <a:tcPr marL="0" marR="36000" marT="9525" marB="0" anchor="ctr">
                    <a:solidFill>
                      <a:schemeClr val="bg1"/>
                    </a:solidFill>
                  </a:tcPr>
                </a:tc>
                <a:extLst>
                  <a:ext uri="{0D108BD9-81ED-4DB2-BD59-A6C34878D82A}">
                    <a16:rowId xmlns:a16="http://schemas.microsoft.com/office/drawing/2014/main" val="10008"/>
                  </a:ext>
                </a:extLst>
              </a:tr>
              <a:tr h="540000">
                <a:tc>
                  <a:txBody>
                    <a:bodyPr/>
                    <a:lstStyle/>
                    <a:p>
                      <a:pPr algn="l" fontAlgn="ctr"/>
                      <a:r>
                        <a:rPr lang="zh-TW" altLang="en-US" sz="1050" b="0" u="none" strike="noStrike" dirty="0" smtClean="0">
                          <a:effectLst/>
                          <a:latin typeface="ＭＳ Ｐゴシック" panose="020B0600070205080204" pitchFamily="50" charset="-128"/>
                          <a:ea typeface="ＭＳ Ｐゴシック" panose="020B0600070205080204" pitchFamily="50" charset="-128"/>
                        </a:rPr>
                        <a:t>平成</a:t>
                      </a:r>
                      <a:r>
                        <a:rPr lang="ja-JP" altLang="en-US" sz="1050" b="0" u="none" strike="noStrike" dirty="0" smtClean="0">
                          <a:effectLst/>
                          <a:latin typeface="ＭＳ Ｐゴシック" panose="020B0600070205080204" pitchFamily="50" charset="-128"/>
                          <a:ea typeface="ＭＳ Ｐゴシック" panose="020B0600070205080204" pitchFamily="50" charset="-128"/>
                        </a:rPr>
                        <a:t>３０</a:t>
                      </a:r>
                      <a:r>
                        <a:rPr lang="zh-TW" altLang="en-US" sz="1050" b="0" u="none" strike="noStrike" dirty="0" smtClean="0">
                          <a:effectLst/>
                          <a:latin typeface="ＭＳ Ｐゴシック" panose="020B0600070205080204" pitchFamily="50" charset="-128"/>
                          <a:ea typeface="ＭＳ Ｐゴシック" panose="020B0600070205080204" pitchFamily="50" charset="-128"/>
                        </a:rPr>
                        <a:t>年度</a:t>
                      </a:r>
                      <a:endParaRPr lang="en-US" altLang="zh-TW" sz="1050" b="0" u="none" strike="noStrike" dirty="0" smtClean="0">
                        <a:effectLst/>
                        <a:latin typeface="ＭＳ Ｐゴシック" panose="020B0600070205080204" pitchFamily="50" charset="-128"/>
                        <a:ea typeface="ＭＳ Ｐゴシック" panose="020B0600070205080204" pitchFamily="50" charset="-128"/>
                      </a:endParaRPr>
                    </a:p>
                    <a:p>
                      <a:pPr algn="l" fontAlgn="ctr"/>
                      <a:r>
                        <a:rPr lang="ja-JP" altLang="en-US"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（推計）</a:t>
                      </a:r>
                      <a:endParaRPr lang="zh-TW"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792" marR="8792"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a:t>
                      </a:r>
                      <a:endParaRPr lang="en-US" altLang="ja-JP" sz="1100" b="0" i="0" u="none" strike="noStrike" dirty="0">
                        <a:solidFill>
                          <a:schemeClr val="tx1"/>
                        </a:solidFill>
                        <a:effectLst/>
                        <a:latin typeface="+mn-ea"/>
                        <a:ea typeface="+mn-ea"/>
                      </a:endParaRPr>
                    </a:p>
                  </a:txBody>
                  <a:tcPr marL="0" marR="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a:t>
                      </a:r>
                      <a:endParaRPr lang="en-US" altLang="ja-JP" sz="1100" b="0" i="0" u="none" strike="noStrike" dirty="0">
                        <a:solidFill>
                          <a:schemeClr val="tx1"/>
                        </a:solidFill>
                        <a:effectLst/>
                        <a:latin typeface="+mn-ea"/>
                        <a:ea typeface="+mn-ea"/>
                      </a:endParaRPr>
                    </a:p>
                  </a:txBody>
                  <a:tcPr marL="0" marR="3600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364,335</a:t>
                      </a:r>
                      <a:endParaRPr lang="en-US" altLang="ja-JP" sz="1100" b="0" i="0" u="none" strike="noStrike" dirty="0">
                        <a:solidFill>
                          <a:schemeClr val="tx1"/>
                        </a:solidFill>
                        <a:effectLst/>
                        <a:latin typeface="+mn-ea"/>
                        <a:ea typeface="+mn-ea"/>
                      </a:endParaRPr>
                    </a:p>
                  </a:txBody>
                  <a:tcPr marL="0" marR="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2.1</a:t>
                      </a:r>
                    </a:p>
                  </a:txBody>
                  <a:tcPr marL="0" marR="3600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311,119</a:t>
                      </a:r>
                    </a:p>
                  </a:txBody>
                  <a:tcPr marL="0" marR="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1.8</a:t>
                      </a:r>
                    </a:p>
                  </a:txBody>
                  <a:tcPr marL="0" marR="3600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203,250</a:t>
                      </a:r>
                    </a:p>
                  </a:txBody>
                  <a:tcPr marL="0" marR="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0.5</a:t>
                      </a:r>
                    </a:p>
                  </a:txBody>
                  <a:tcPr marL="0" marR="3600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572,411</a:t>
                      </a:r>
                    </a:p>
                  </a:txBody>
                  <a:tcPr marL="0" marR="0" marT="8792" marB="0" anchor="ctr">
                    <a:solidFill>
                      <a:schemeClr val="bg1"/>
                    </a:solidFill>
                  </a:tcPr>
                </a:tc>
                <a:tc>
                  <a:txBody>
                    <a:bodyPr/>
                    <a:lstStyle/>
                    <a:p>
                      <a:pPr algn="r" fontAlgn="ctr"/>
                      <a:r>
                        <a:rPr lang="ja-JP" altLang="en-US" sz="1100" b="0" i="0" u="none" strike="noStrike" dirty="0" smtClean="0">
                          <a:solidFill>
                            <a:schemeClr val="tx1"/>
                          </a:solidFill>
                          <a:effectLst/>
                          <a:latin typeface="+mn-ea"/>
                          <a:ea typeface="+mn-ea"/>
                        </a:rPr>
                        <a:t>▲</a:t>
                      </a:r>
                      <a:r>
                        <a:rPr lang="en-US" altLang="ja-JP" sz="1100" b="0" i="0" u="none" strike="noStrike" dirty="0" smtClean="0">
                          <a:solidFill>
                            <a:schemeClr val="tx1"/>
                          </a:solidFill>
                          <a:effectLst/>
                          <a:latin typeface="+mn-ea"/>
                          <a:ea typeface="+mn-ea"/>
                        </a:rPr>
                        <a:t>1.2</a:t>
                      </a:r>
                    </a:p>
                  </a:txBody>
                  <a:tcPr marL="0" marR="36000" marT="8792" marB="0" anchor="ctr">
                    <a:solidFill>
                      <a:schemeClr val="bg1"/>
                    </a:solidFill>
                  </a:tcPr>
                </a:tc>
                <a:tc>
                  <a:txBody>
                    <a:bodyPr/>
                    <a:lstStyle/>
                    <a:p>
                      <a:pPr algn="r" fontAlgn="ctr"/>
                      <a:r>
                        <a:rPr lang="en-US" altLang="ja-JP" sz="1100" b="0" i="0" u="none" strike="noStrike" dirty="0" smtClean="0">
                          <a:solidFill>
                            <a:schemeClr val="tx1"/>
                          </a:solidFill>
                          <a:effectLst/>
                          <a:latin typeface="+mn-ea"/>
                          <a:ea typeface="+mn-ea"/>
                        </a:rPr>
                        <a:t>525,560</a:t>
                      </a:r>
                    </a:p>
                  </a:txBody>
                  <a:tcPr marL="0" marR="0" marT="8792" marB="0" anchor="ctr">
                    <a:solidFill>
                      <a:schemeClr val="bg1"/>
                    </a:solidFill>
                  </a:tcPr>
                </a:tc>
                <a:tc>
                  <a:txBody>
                    <a:bodyPr/>
                    <a:lstStyle/>
                    <a:p>
                      <a:pPr algn="r" fontAlgn="ctr"/>
                      <a:r>
                        <a:rPr lang="ja-JP" altLang="en-US" sz="1100" b="0" i="0" u="none" strike="noStrike" dirty="0" smtClean="0">
                          <a:solidFill>
                            <a:schemeClr val="tx1"/>
                          </a:solidFill>
                          <a:effectLst/>
                          <a:latin typeface="+mn-ea"/>
                          <a:ea typeface="+mn-ea"/>
                        </a:rPr>
                        <a:t>▲</a:t>
                      </a:r>
                      <a:r>
                        <a:rPr lang="en-US" altLang="ja-JP" sz="1100" b="0" i="0" u="none" strike="noStrike" dirty="0" smtClean="0">
                          <a:solidFill>
                            <a:schemeClr val="tx1"/>
                          </a:solidFill>
                          <a:effectLst/>
                          <a:latin typeface="+mn-ea"/>
                          <a:ea typeface="+mn-ea"/>
                        </a:rPr>
                        <a:t>0.6</a:t>
                      </a:r>
                    </a:p>
                  </a:txBody>
                  <a:tcPr marL="0" marR="36000" marT="8792" marB="0" anchor="ctr">
                    <a:solidFill>
                      <a:schemeClr val="bg1"/>
                    </a:solidFill>
                  </a:tcPr>
                </a:tc>
                <a:extLst>
                  <a:ext uri="{0D108BD9-81ED-4DB2-BD59-A6C34878D82A}">
                    <a16:rowId xmlns:a16="http://schemas.microsoft.com/office/drawing/2014/main" val="1394955450"/>
                  </a:ext>
                </a:extLst>
              </a:tr>
            </a:tbl>
          </a:graphicData>
        </a:graphic>
      </p:graphicFrame>
      <p:sp>
        <p:nvSpPr>
          <p:cNvPr id="16" name="正方形/長方形 15"/>
          <p:cNvSpPr/>
          <p:nvPr/>
        </p:nvSpPr>
        <p:spPr>
          <a:xfrm>
            <a:off x="4922109" y="648969"/>
            <a:ext cx="3854770" cy="299077"/>
          </a:xfrm>
          <a:prstGeom prst="rect">
            <a:avLst/>
          </a:prstGeom>
          <a:solidFill>
            <a:schemeClr val="accent6">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4132" indent="-164132" algn="ctr"/>
            <a:r>
              <a:rPr lang="ja-JP" altLang="en-US" sz="1293" b="1" dirty="0">
                <a:solidFill>
                  <a:schemeClr val="tx1"/>
                </a:solidFill>
                <a:latin typeface="ＭＳ ゴシック" panose="020B0609070205080204" pitchFamily="49" charset="-128"/>
                <a:ea typeface="ＭＳ ゴシック" panose="020B0609070205080204" pitchFamily="49" charset="-128"/>
              </a:rPr>
              <a:t>一人当たり給付費・診療費の推移</a:t>
            </a:r>
          </a:p>
        </p:txBody>
      </p:sp>
      <p:sp>
        <p:nvSpPr>
          <p:cNvPr id="3" name="テキスト ボックス 2"/>
          <p:cNvSpPr txBox="1"/>
          <p:nvPr/>
        </p:nvSpPr>
        <p:spPr>
          <a:xfrm>
            <a:off x="118583" y="5714358"/>
            <a:ext cx="8331127" cy="1115177"/>
          </a:xfrm>
          <a:prstGeom prst="rect">
            <a:avLst/>
          </a:prstGeom>
          <a:noFill/>
        </p:spPr>
        <p:txBody>
          <a:bodyPr wrap="none" rtlCol="0">
            <a:spAutoFit/>
          </a:bodyPr>
          <a:lstStyle/>
          <a:p>
            <a:r>
              <a:rPr lang="ja-JP" altLang="en-US" sz="831" dirty="0">
                <a:latin typeface="ＭＳ 明朝" panose="02020609040205080304" pitchFamily="17" charset="-128"/>
                <a:ea typeface="ＭＳ 明朝" panose="02020609040205080304" pitchFamily="17" charset="-128"/>
              </a:rPr>
              <a:t>（出典）</a:t>
            </a:r>
            <a:r>
              <a:rPr lang="zh-TW" altLang="en-US" sz="831" dirty="0">
                <a:latin typeface="ＭＳ 明朝" panose="02020609040205080304" pitchFamily="17" charset="-128"/>
                <a:ea typeface="ＭＳ 明朝" panose="02020609040205080304" pitchFamily="17" charset="-128"/>
              </a:rPr>
              <a:t>国民健康保険事業年報</a:t>
            </a:r>
            <a:r>
              <a:rPr lang="ja-JP" altLang="en-US" sz="831" dirty="0">
                <a:latin typeface="ＭＳ 明朝" panose="02020609040205080304" pitchFamily="17" charset="-128"/>
                <a:ea typeface="ＭＳ 明朝" panose="02020609040205080304" pitchFamily="17" charset="-128"/>
              </a:rPr>
              <a:t>（平成</a:t>
            </a:r>
            <a:r>
              <a:rPr lang="en-US" altLang="ja-JP" sz="831" dirty="0">
                <a:latin typeface="ＭＳ 明朝" panose="02020609040205080304" pitchFamily="17" charset="-128"/>
                <a:ea typeface="ＭＳ 明朝" panose="02020609040205080304" pitchFamily="17" charset="-128"/>
              </a:rPr>
              <a:t>24</a:t>
            </a:r>
            <a:r>
              <a:rPr lang="ja-JP" altLang="en-US" sz="831" dirty="0">
                <a:latin typeface="ＭＳ 明朝" panose="02020609040205080304" pitchFamily="17" charset="-128"/>
                <a:ea typeface="ＭＳ 明朝" panose="02020609040205080304" pitchFamily="17" charset="-128"/>
              </a:rPr>
              <a:t>～</a:t>
            </a:r>
            <a:r>
              <a:rPr lang="en-US" altLang="ja-JP" sz="831" dirty="0">
                <a:latin typeface="ＭＳ 明朝" panose="02020609040205080304" pitchFamily="17" charset="-128"/>
                <a:ea typeface="ＭＳ 明朝" panose="02020609040205080304" pitchFamily="17" charset="-128"/>
              </a:rPr>
              <a:t>29</a:t>
            </a:r>
            <a:r>
              <a:rPr lang="ja-JP" altLang="en-US" sz="831" dirty="0">
                <a:latin typeface="ＭＳ 明朝" panose="02020609040205080304" pitchFamily="17" charset="-128"/>
                <a:ea typeface="ＭＳ 明朝" panose="02020609040205080304" pitchFamily="17" charset="-128"/>
              </a:rPr>
              <a:t>年度）</a:t>
            </a:r>
            <a:endParaRPr lang="en-US" altLang="ja-JP" sz="831" dirty="0">
              <a:latin typeface="ＭＳ 明朝" panose="02020609040205080304" pitchFamily="17" charset="-128"/>
              <a:ea typeface="ＭＳ 明朝" panose="02020609040205080304" pitchFamily="17" charset="-128"/>
            </a:endParaRPr>
          </a:p>
          <a:p>
            <a:r>
              <a:rPr lang="ja-JP" altLang="en-US" sz="831" dirty="0">
                <a:latin typeface="ＭＳ 明朝" panose="02020609040205080304" pitchFamily="17" charset="-128"/>
                <a:ea typeface="ＭＳ 明朝" panose="02020609040205080304" pitchFamily="17" charset="-128"/>
              </a:rPr>
              <a:t>　　　　</a:t>
            </a:r>
            <a:r>
              <a:rPr lang="zh-TW" altLang="en-US" sz="831" dirty="0">
                <a:latin typeface="ＭＳ 明朝" panose="02020609040205080304" pitchFamily="17" charset="-128"/>
                <a:ea typeface="ＭＳ 明朝" panose="02020609040205080304" pitchFamily="17" charset="-128"/>
              </a:rPr>
              <a:t>国民健康保険事業</a:t>
            </a:r>
            <a:r>
              <a:rPr lang="ja-JP" altLang="en-US" sz="831" dirty="0">
                <a:latin typeface="ＭＳ 明朝" panose="02020609040205080304" pitchFamily="17" charset="-128"/>
                <a:ea typeface="ＭＳ 明朝" panose="02020609040205080304" pitchFamily="17" charset="-128"/>
              </a:rPr>
              <a:t>月報（平成</a:t>
            </a:r>
            <a:r>
              <a:rPr lang="en-US" altLang="ja-JP" sz="831" dirty="0">
                <a:latin typeface="ＭＳ 明朝" panose="02020609040205080304" pitchFamily="17" charset="-128"/>
                <a:ea typeface="ＭＳ 明朝" panose="02020609040205080304" pitchFamily="17" charset="-128"/>
              </a:rPr>
              <a:t>30</a:t>
            </a:r>
            <a:r>
              <a:rPr lang="ja-JP" altLang="en-US" sz="831" dirty="0">
                <a:latin typeface="ＭＳ 明朝" panose="02020609040205080304" pitchFamily="17" charset="-128"/>
                <a:ea typeface="ＭＳ 明朝" panose="02020609040205080304" pitchFamily="17" charset="-128"/>
              </a:rPr>
              <a:t>年度推計）</a:t>
            </a:r>
            <a:endParaRPr lang="en-US" altLang="zh-TW" sz="831" dirty="0">
              <a:latin typeface="ＭＳ 明朝" panose="02020609040205080304" pitchFamily="17" charset="-128"/>
              <a:ea typeface="ＭＳ 明朝" panose="02020609040205080304" pitchFamily="17" charset="-128"/>
            </a:endParaRPr>
          </a:p>
          <a:p>
            <a:r>
              <a:rPr lang="ja-JP" altLang="en-US" sz="831" dirty="0">
                <a:latin typeface="ＭＳ 明朝" panose="02020609040205080304" pitchFamily="17" charset="-128"/>
                <a:ea typeface="ＭＳ 明朝" panose="02020609040205080304" pitchFamily="17" charset="-128"/>
              </a:rPr>
              <a:t>（注１）退職被保険者等分を含まない。</a:t>
            </a:r>
            <a:endParaRPr lang="en-US" altLang="ja-JP" sz="831" dirty="0">
              <a:latin typeface="ＭＳ 明朝" panose="02020609040205080304" pitchFamily="17" charset="-128"/>
              <a:ea typeface="ＭＳ 明朝" panose="02020609040205080304" pitchFamily="17" charset="-128"/>
            </a:endParaRPr>
          </a:p>
          <a:p>
            <a:r>
              <a:rPr lang="ja-JP" altLang="en-US" sz="831" dirty="0">
                <a:latin typeface="ＭＳ 明朝" panose="02020609040205080304" pitchFamily="17" charset="-128"/>
                <a:ea typeface="ＭＳ 明朝" panose="02020609040205080304" pitchFamily="17" charset="-128"/>
              </a:rPr>
              <a:t>（注２）１人当たり保険給付費は、療養給付費、療養費及、高額療養費、高額介護合算療養費、移送費、出産育児諸費、葬祭諸費、育児諸費及びその他を合計し算出した。</a:t>
            </a:r>
            <a:endParaRPr lang="en-US" altLang="ja-JP" sz="831" dirty="0">
              <a:latin typeface="ＭＳ 明朝" panose="02020609040205080304" pitchFamily="17" charset="-128"/>
              <a:ea typeface="ＭＳ 明朝" panose="02020609040205080304" pitchFamily="17" charset="-128"/>
            </a:endParaRPr>
          </a:p>
          <a:p>
            <a:r>
              <a:rPr lang="ja-JP" altLang="en-US" sz="831" dirty="0">
                <a:latin typeface="ＭＳ 明朝" panose="02020609040205080304" pitchFamily="17" charset="-128"/>
                <a:ea typeface="ＭＳ 明朝" panose="02020609040205080304" pitchFamily="17" charset="-128"/>
              </a:rPr>
              <a:t>（注３）「診療費」には療養の給付等（入院、入院外、歯科、調剤、食事療養・生活療養及び訪問看護）を計上し、療養費及び移送費は含まない。</a:t>
            </a:r>
          </a:p>
          <a:p>
            <a:r>
              <a:rPr lang="ja-JP" altLang="en-US" sz="831" dirty="0">
                <a:latin typeface="ＭＳ 明朝" panose="02020609040205080304" pitchFamily="17" charset="-128"/>
                <a:ea typeface="ＭＳ 明朝" panose="02020609040205080304" pitchFamily="17" charset="-128"/>
              </a:rPr>
              <a:t>（注４）３月～２月診療ベースで算出した。</a:t>
            </a:r>
            <a:endParaRPr lang="en-US" altLang="ja-JP" sz="831" dirty="0">
              <a:latin typeface="ＭＳ 明朝" panose="02020609040205080304" pitchFamily="17" charset="-128"/>
              <a:ea typeface="ＭＳ 明朝" panose="02020609040205080304" pitchFamily="17" charset="-128"/>
            </a:endParaRPr>
          </a:p>
          <a:p>
            <a:r>
              <a:rPr lang="ja-JP" altLang="en-US" sz="831" dirty="0">
                <a:latin typeface="ＭＳ 明朝" panose="02020609040205080304" pitchFamily="17" charset="-128"/>
                <a:ea typeface="ＭＳ 明朝" panose="02020609040205080304" pitchFamily="17" charset="-128"/>
              </a:rPr>
              <a:t>（注５）平成</a:t>
            </a:r>
            <a:r>
              <a:rPr lang="en-US" altLang="ja-JP" sz="831" dirty="0">
                <a:latin typeface="ＭＳ 明朝" panose="02020609040205080304" pitchFamily="17" charset="-128"/>
                <a:ea typeface="ＭＳ 明朝" panose="02020609040205080304" pitchFamily="17" charset="-128"/>
              </a:rPr>
              <a:t>30</a:t>
            </a:r>
            <a:r>
              <a:rPr lang="ja-JP" altLang="en-US" sz="831" dirty="0">
                <a:latin typeface="ＭＳ 明朝" panose="02020609040205080304" pitchFamily="17" charset="-128"/>
                <a:ea typeface="ＭＳ 明朝" panose="02020609040205080304" pitchFamily="17" charset="-128"/>
              </a:rPr>
              <a:t>年度については、平成</a:t>
            </a:r>
            <a:r>
              <a:rPr lang="en-US" altLang="ja-JP" sz="831" dirty="0">
                <a:latin typeface="ＭＳ 明朝" panose="02020609040205080304" pitchFamily="17" charset="-128"/>
                <a:ea typeface="ＭＳ 明朝" panose="02020609040205080304" pitchFamily="17" charset="-128"/>
              </a:rPr>
              <a:t>31</a:t>
            </a:r>
            <a:r>
              <a:rPr lang="ja-JP" altLang="en-US" sz="831" dirty="0">
                <a:latin typeface="ＭＳ 明朝" panose="02020609040205080304" pitchFamily="17" charset="-128"/>
                <a:ea typeface="ＭＳ 明朝" panose="02020609040205080304" pitchFamily="17" charset="-128"/>
              </a:rPr>
              <a:t>年１月までの実績値から以下のとおり推計した。</a:t>
            </a:r>
            <a:endParaRPr lang="en-US" altLang="ja-JP" sz="831" dirty="0">
              <a:latin typeface="ＭＳ 明朝" panose="02020609040205080304" pitchFamily="17" charset="-128"/>
              <a:ea typeface="ＭＳ 明朝" panose="02020609040205080304" pitchFamily="17" charset="-128"/>
            </a:endParaRPr>
          </a:p>
          <a:p>
            <a:r>
              <a:rPr lang="ja-JP" altLang="en-US" sz="831" dirty="0">
                <a:latin typeface="ＭＳ 明朝" panose="02020609040205080304" pitchFamily="17" charset="-128"/>
                <a:ea typeface="ＭＳ 明朝" panose="02020609040205080304" pitchFamily="17" charset="-128"/>
              </a:rPr>
              <a:t>　　　　｛（平成</a:t>
            </a:r>
            <a:r>
              <a:rPr lang="en-US" altLang="ja-JP" sz="831" dirty="0">
                <a:latin typeface="ＭＳ 明朝" panose="02020609040205080304" pitchFamily="17" charset="-128"/>
                <a:ea typeface="ＭＳ 明朝" panose="02020609040205080304" pitchFamily="17" charset="-128"/>
              </a:rPr>
              <a:t>30</a:t>
            </a:r>
            <a:r>
              <a:rPr lang="ja-JP" altLang="en-US" sz="831" dirty="0">
                <a:latin typeface="ＭＳ 明朝" panose="02020609040205080304" pitchFamily="17" charset="-128"/>
                <a:ea typeface="ＭＳ 明朝" panose="02020609040205080304" pitchFamily="17" charset="-128"/>
              </a:rPr>
              <a:t>年</a:t>
            </a:r>
            <a:r>
              <a:rPr lang="en-US" altLang="ja-JP" sz="831" dirty="0">
                <a:latin typeface="ＭＳ 明朝" panose="02020609040205080304" pitchFamily="17" charset="-128"/>
                <a:ea typeface="ＭＳ 明朝" panose="02020609040205080304" pitchFamily="17" charset="-128"/>
              </a:rPr>
              <a:t>3</a:t>
            </a:r>
            <a:r>
              <a:rPr lang="ja-JP" altLang="en-US" sz="831" dirty="0">
                <a:latin typeface="ＭＳ 明朝" panose="02020609040205080304" pitchFamily="17" charset="-128"/>
                <a:ea typeface="ＭＳ 明朝" panose="02020609040205080304" pitchFamily="17" charset="-128"/>
              </a:rPr>
              <a:t>月～平成</a:t>
            </a:r>
            <a:r>
              <a:rPr lang="en-US" altLang="ja-JP" sz="831" dirty="0">
                <a:latin typeface="ＭＳ 明朝" panose="02020609040205080304" pitchFamily="17" charset="-128"/>
                <a:ea typeface="ＭＳ 明朝" panose="02020609040205080304" pitchFamily="17" charset="-128"/>
              </a:rPr>
              <a:t>31</a:t>
            </a:r>
            <a:r>
              <a:rPr lang="ja-JP" altLang="en-US" sz="831" dirty="0">
                <a:latin typeface="ＭＳ 明朝" panose="02020609040205080304" pitchFamily="17" charset="-128"/>
                <a:ea typeface="ＭＳ 明朝" panose="02020609040205080304" pitchFamily="17" charset="-128"/>
              </a:rPr>
              <a:t>年１月の「診療費」の合計）／（平成</a:t>
            </a:r>
            <a:r>
              <a:rPr lang="en-US" altLang="ja-JP" sz="831" dirty="0">
                <a:latin typeface="ＭＳ 明朝" panose="02020609040205080304" pitchFamily="17" charset="-128"/>
                <a:ea typeface="ＭＳ 明朝" panose="02020609040205080304" pitchFamily="17" charset="-128"/>
              </a:rPr>
              <a:t>30</a:t>
            </a:r>
            <a:r>
              <a:rPr lang="ja-JP" altLang="en-US" sz="831" dirty="0">
                <a:latin typeface="ＭＳ 明朝" panose="02020609040205080304" pitchFamily="17" charset="-128"/>
                <a:ea typeface="ＭＳ 明朝" panose="02020609040205080304" pitchFamily="17" charset="-128"/>
              </a:rPr>
              <a:t>年</a:t>
            </a:r>
            <a:r>
              <a:rPr lang="en-US" altLang="ja-JP" sz="831" dirty="0">
                <a:latin typeface="ＭＳ 明朝" panose="02020609040205080304" pitchFamily="17" charset="-128"/>
                <a:ea typeface="ＭＳ 明朝" panose="02020609040205080304" pitchFamily="17" charset="-128"/>
              </a:rPr>
              <a:t>3</a:t>
            </a:r>
            <a:r>
              <a:rPr lang="ja-JP" altLang="en-US" sz="831" dirty="0">
                <a:latin typeface="ＭＳ 明朝" panose="02020609040205080304" pitchFamily="17" charset="-128"/>
                <a:ea typeface="ＭＳ 明朝" panose="02020609040205080304" pitchFamily="17" charset="-128"/>
              </a:rPr>
              <a:t>月～平成</a:t>
            </a:r>
            <a:r>
              <a:rPr lang="en-US" altLang="ja-JP" sz="831" dirty="0">
                <a:latin typeface="ＭＳ 明朝" panose="02020609040205080304" pitchFamily="17" charset="-128"/>
                <a:ea typeface="ＭＳ 明朝" panose="02020609040205080304" pitchFamily="17" charset="-128"/>
              </a:rPr>
              <a:t>31</a:t>
            </a:r>
            <a:r>
              <a:rPr lang="ja-JP" altLang="en-US" sz="831" dirty="0">
                <a:latin typeface="ＭＳ 明朝" panose="02020609040205080304" pitchFamily="17" charset="-128"/>
                <a:ea typeface="ＭＳ 明朝" panose="02020609040205080304" pitchFamily="17" charset="-128"/>
              </a:rPr>
              <a:t>年</a:t>
            </a:r>
            <a:r>
              <a:rPr lang="en-US" altLang="ja-JP" sz="831" dirty="0">
                <a:latin typeface="ＭＳ 明朝" panose="02020609040205080304" pitchFamily="17" charset="-128"/>
                <a:ea typeface="ＭＳ 明朝" panose="02020609040205080304" pitchFamily="17" charset="-128"/>
              </a:rPr>
              <a:t>1</a:t>
            </a:r>
            <a:r>
              <a:rPr lang="ja-JP" altLang="en-US" sz="831" dirty="0">
                <a:latin typeface="ＭＳ 明朝" panose="02020609040205080304" pitchFamily="17" charset="-128"/>
                <a:ea typeface="ＭＳ 明朝" panose="02020609040205080304" pitchFamily="17" charset="-128"/>
              </a:rPr>
              <a:t>月の被保険者数平均値）｝</a:t>
            </a:r>
            <a:r>
              <a:rPr lang="en-US" altLang="ja-JP" sz="831" dirty="0">
                <a:latin typeface="ＭＳ 明朝" panose="02020609040205080304" pitchFamily="17" charset="-128"/>
                <a:ea typeface="ＭＳ 明朝" panose="02020609040205080304" pitchFamily="17" charset="-128"/>
              </a:rPr>
              <a:t>×</a:t>
            </a:r>
            <a:r>
              <a:rPr lang="ja-JP" altLang="en-US" sz="831" dirty="0">
                <a:latin typeface="ＭＳ 明朝" panose="02020609040205080304" pitchFamily="17" charset="-128"/>
                <a:ea typeface="ＭＳ 明朝" panose="02020609040205080304" pitchFamily="17" charset="-128"/>
              </a:rPr>
              <a:t>（</a:t>
            </a:r>
            <a:r>
              <a:rPr lang="en-US" altLang="ja-JP" sz="831" dirty="0">
                <a:latin typeface="ＭＳ 明朝" panose="02020609040205080304" pitchFamily="17" charset="-128"/>
                <a:ea typeface="ＭＳ 明朝" panose="02020609040205080304" pitchFamily="17" charset="-128"/>
              </a:rPr>
              <a:t>12</a:t>
            </a:r>
            <a:r>
              <a:rPr lang="ja-JP" altLang="en-US" sz="831" dirty="0">
                <a:latin typeface="ＭＳ 明朝" panose="02020609040205080304" pitchFamily="17" charset="-128"/>
                <a:ea typeface="ＭＳ 明朝" panose="02020609040205080304" pitchFamily="17" charset="-128"/>
              </a:rPr>
              <a:t>／</a:t>
            </a:r>
            <a:r>
              <a:rPr lang="en-US" altLang="ja-JP" sz="831" dirty="0">
                <a:latin typeface="ＭＳ 明朝" panose="02020609040205080304" pitchFamily="17" charset="-128"/>
                <a:ea typeface="ＭＳ 明朝" panose="02020609040205080304" pitchFamily="17" charset="-128"/>
              </a:rPr>
              <a:t>11</a:t>
            </a:r>
            <a:r>
              <a:rPr lang="ja-JP" altLang="en-US" sz="831" dirty="0">
                <a:latin typeface="ＭＳ 明朝" panose="02020609040205080304" pitchFamily="17" charset="-128"/>
                <a:ea typeface="ＭＳ 明朝" panose="02020609040205080304" pitchFamily="17" charset="-128"/>
              </a:rPr>
              <a:t>）</a:t>
            </a:r>
          </a:p>
        </p:txBody>
      </p:sp>
      <p:sp>
        <p:nvSpPr>
          <p:cNvPr id="7" name="スライド番号プレースホルダー 6"/>
          <p:cNvSpPr>
            <a:spLocks noGrp="1"/>
          </p:cNvSpPr>
          <p:nvPr>
            <p:ph type="sldNum" sz="quarter" idx="12"/>
          </p:nvPr>
        </p:nvSpPr>
        <p:spPr>
          <a:xfrm>
            <a:off x="7770813" y="6492388"/>
            <a:ext cx="2133600" cy="337147"/>
          </a:xfrm>
        </p:spPr>
        <p:txBody>
          <a:bodyPr/>
          <a:lstStyle/>
          <a:p>
            <a:fld id="{CC33DC74-1A1F-4E9D-9BA6-58B28F0A55E0}" type="slidenum">
              <a:rPr lang="en-US" altLang="ja-JP" sz="1800" b="1">
                <a:solidFill>
                  <a:prstClr val="black">
                    <a:tint val="75000"/>
                  </a:prstClr>
                </a:solidFill>
                <a:latin typeface="游ゴシック" panose="020B0400000000000000" pitchFamily="50" charset="-128"/>
                <a:ea typeface="游ゴシック" panose="020B0400000000000000" pitchFamily="50" charset="-128"/>
              </a:rPr>
              <a:t>11</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500347" y="648969"/>
            <a:ext cx="2393508" cy="299077"/>
          </a:xfrm>
          <a:prstGeom prst="rect">
            <a:avLst/>
          </a:prstGeom>
          <a:solidFill>
            <a:schemeClr val="accent6">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4132" indent="-164132" algn="ctr"/>
            <a:r>
              <a:rPr lang="ja-JP" altLang="en-US" sz="1293" b="1" dirty="0">
                <a:solidFill>
                  <a:schemeClr val="tx1"/>
                </a:solidFill>
                <a:latin typeface="ＭＳ ゴシック" panose="020B0609070205080204" pitchFamily="49" charset="-128"/>
                <a:ea typeface="ＭＳ ゴシック" panose="020B0609070205080204" pitchFamily="49" charset="-128"/>
              </a:rPr>
              <a:t>一人当たり診療費の伸び率</a:t>
            </a:r>
          </a:p>
        </p:txBody>
      </p:sp>
      <p:graphicFrame>
        <p:nvGraphicFramePr>
          <p:cNvPr id="6" name="グラフ 5"/>
          <p:cNvGraphicFramePr/>
          <p:nvPr>
            <p:extLst/>
          </p:nvPr>
        </p:nvGraphicFramePr>
        <p:xfrm>
          <a:off x="55279" y="1109877"/>
          <a:ext cx="3200400" cy="2500099"/>
        </p:xfrm>
        <a:graphic>
          <a:graphicData uri="http://schemas.openxmlformats.org/drawingml/2006/chart">
            <c:chart xmlns:c="http://schemas.openxmlformats.org/drawingml/2006/chart" xmlns:r="http://schemas.openxmlformats.org/officeDocument/2006/relationships" r:id="rId2"/>
          </a:graphicData>
        </a:graphic>
      </p:graphicFrame>
      <p:sp>
        <p:nvSpPr>
          <p:cNvPr id="15" name="テキスト ボックス 14"/>
          <p:cNvSpPr txBox="1"/>
          <p:nvPr/>
        </p:nvSpPr>
        <p:spPr>
          <a:xfrm>
            <a:off x="-14103" y="948046"/>
            <a:ext cx="569387" cy="246221"/>
          </a:xfrm>
          <a:prstGeom prst="rect">
            <a:avLst/>
          </a:prstGeom>
          <a:noFill/>
        </p:spPr>
        <p:txBody>
          <a:bodyPr wrap="none" rtlCol="0">
            <a:spAutoFit/>
          </a:bodyPr>
          <a:lstStyle/>
          <a:p>
            <a:r>
              <a:rPr lang="ja-JP" altLang="en-US" sz="1000" dirty="0">
                <a:latin typeface="游ゴシック" panose="020B0400000000000000" pitchFamily="50" charset="-128"/>
                <a:ea typeface="游ゴシック" panose="020B0400000000000000" pitchFamily="50" charset="-128"/>
              </a:rPr>
              <a:t>（％）</a:t>
            </a:r>
          </a:p>
        </p:txBody>
      </p:sp>
      <p:cxnSp>
        <p:nvCxnSpPr>
          <p:cNvPr id="11" name="直線コネクタ 10"/>
          <p:cNvCxnSpPr/>
          <p:nvPr/>
        </p:nvCxnSpPr>
        <p:spPr>
          <a:xfrm flipV="1">
            <a:off x="479187" y="1596044"/>
            <a:ext cx="2415230" cy="166254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309853" y="3633574"/>
            <a:ext cx="2545773" cy="457200"/>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bIns="108000" rtlCol="0" anchor="ctr"/>
          <a:lstStyle/>
          <a:p>
            <a:pPr algn="ct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伸び率の推移（実績）</a:t>
            </a:r>
            <a:endParaRPr lang="en-US" altLang="ja-JP" sz="1200" b="1" dirty="0">
              <a:solidFill>
                <a:srgbClr val="007BC6"/>
              </a:solidFill>
              <a:latin typeface="ＭＳ ゴシック" panose="020B0609070205080204" pitchFamily="49" charset="-128"/>
              <a:ea typeface="ＭＳ ゴシック" panose="020B0609070205080204" pitchFamily="49" charset="-128"/>
            </a:endParaRPr>
          </a:p>
          <a:p>
            <a:pPr algn="ctr"/>
            <a:r>
              <a:rPr lang="en-US" altLang="ja-JP" sz="1200" b="1" dirty="0">
                <a:solidFill>
                  <a:srgbClr val="007BC6"/>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en-US" altLang="ja-JP"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参考</a:t>
            </a:r>
            <a:r>
              <a:rPr lang="en-US" altLang="ja-JP" sz="1200" dirty="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傾向的な伸び率</a:t>
            </a:r>
          </a:p>
        </p:txBody>
      </p:sp>
    </p:spTree>
    <p:extLst>
      <p:ext uri="{BB962C8B-B14F-4D97-AF65-F5344CB8AC3E}">
        <p14:creationId xmlns:p14="http://schemas.microsoft.com/office/powerpoint/2010/main" val="2371884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グラフ 43"/>
          <p:cNvGraphicFramePr>
            <a:graphicFrameLocks/>
          </p:cNvGraphicFramePr>
          <p:nvPr>
            <p:extLst/>
          </p:nvPr>
        </p:nvGraphicFramePr>
        <p:xfrm>
          <a:off x="4837418" y="4001801"/>
          <a:ext cx="4953001" cy="2688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4" name="グラフ 63"/>
          <p:cNvGraphicFramePr>
            <a:graphicFrameLocks/>
          </p:cNvGraphicFramePr>
          <p:nvPr>
            <p:extLst/>
          </p:nvPr>
        </p:nvGraphicFramePr>
        <p:xfrm>
          <a:off x="0" y="1572018"/>
          <a:ext cx="4958395" cy="5150721"/>
        </p:xfrm>
        <a:graphic>
          <a:graphicData uri="http://schemas.openxmlformats.org/drawingml/2006/chart">
            <c:chart xmlns:c="http://schemas.openxmlformats.org/drawingml/2006/chart" xmlns:r="http://schemas.openxmlformats.org/officeDocument/2006/relationships" r:id="rId3"/>
          </a:graphicData>
        </a:graphic>
      </p:graphicFrame>
      <p:sp>
        <p:nvSpPr>
          <p:cNvPr id="7" name="スライド番号プレースホルダー 6"/>
          <p:cNvSpPr>
            <a:spLocks noGrp="1"/>
          </p:cNvSpPr>
          <p:nvPr>
            <p:ph type="sldNum" sz="quarter" idx="12"/>
          </p:nvPr>
        </p:nvSpPr>
        <p:spPr>
          <a:xfrm>
            <a:off x="7769463" y="6521565"/>
            <a:ext cx="2133600" cy="337147"/>
          </a:xfrm>
        </p:spPr>
        <p:txBody>
          <a:bodyPr/>
          <a:lstStyle/>
          <a:p>
            <a:fld id="{CC33DC74-1A1F-4E9D-9BA6-58B28F0A55E0}" type="slidenum">
              <a:rPr lang="en-US" altLang="ja-JP" sz="1800" b="1">
                <a:solidFill>
                  <a:prstClr val="black">
                    <a:tint val="75000"/>
                  </a:prstClr>
                </a:solidFill>
                <a:latin typeface="游ゴシック" panose="020B0400000000000000" pitchFamily="50" charset="-128"/>
                <a:ea typeface="游ゴシック" panose="020B0400000000000000" pitchFamily="50" charset="-128"/>
              </a:rPr>
              <a:t>12</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
        <p:nvSpPr>
          <p:cNvPr id="13" name="Rectangle 29"/>
          <p:cNvSpPr>
            <a:spLocks noChangeArrowheads="1"/>
          </p:cNvSpPr>
          <p:nvPr/>
        </p:nvSpPr>
        <p:spPr bwMode="auto">
          <a:xfrm>
            <a:off x="360684" y="44624"/>
            <a:ext cx="9184632" cy="369333"/>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b="1" dirty="0">
                <a:solidFill>
                  <a:schemeClr val="dk1"/>
                </a:solidFill>
                <a:latin typeface="メイリオ" panose="020B0604030504040204" pitchFamily="50" charset="-128"/>
                <a:ea typeface="メイリオ" panose="020B0604030504040204" pitchFamily="50" charset="-128"/>
              </a:rPr>
              <a:t>（参考）一人当たり診療費</a:t>
            </a:r>
            <a:r>
              <a:rPr lang="ja-JP" altLang="en-US" sz="1600" b="1" dirty="0" smtClean="0">
                <a:solidFill>
                  <a:schemeClr val="dk1"/>
                </a:solidFill>
                <a:latin typeface="メイリオ" panose="020B0604030504040204" pitchFamily="50" charset="-128"/>
                <a:ea typeface="メイリオ" panose="020B0604030504040204" pitchFamily="50" charset="-128"/>
              </a:rPr>
              <a:t>等推計の留意点（若年）</a:t>
            </a:r>
            <a:endParaRPr lang="en-US" altLang="ja-JP" sz="1600" b="1" dirty="0">
              <a:solidFill>
                <a:schemeClr val="dk1"/>
              </a:solidFill>
              <a:latin typeface="メイリオ" panose="020B0604030504040204" pitchFamily="50" charset="-128"/>
              <a:ea typeface="メイリオ" panose="020B0604030504040204" pitchFamily="50" charset="-128"/>
            </a:endParaRPr>
          </a:p>
        </p:txBody>
      </p:sp>
      <p:cxnSp>
        <p:nvCxnSpPr>
          <p:cNvPr id="14" name="直線コネクタ 13"/>
          <p:cNvCxnSpPr/>
          <p:nvPr/>
        </p:nvCxnSpPr>
        <p:spPr>
          <a:xfrm>
            <a:off x="0" y="413957"/>
            <a:ext cx="9906000" cy="0"/>
          </a:xfrm>
          <a:prstGeom prst="line">
            <a:avLst/>
          </a:prstGeom>
          <a:ln w="38100">
            <a:solidFill>
              <a:srgbClr val="CC0000"/>
            </a:solidFill>
          </a:ln>
        </p:spPr>
        <p:style>
          <a:lnRef idx="1">
            <a:schemeClr val="accent2"/>
          </a:lnRef>
          <a:fillRef idx="0">
            <a:schemeClr val="accent2"/>
          </a:fillRef>
          <a:effectRef idx="0">
            <a:schemeClr val="accent2"/>
          </a:effectRef>
          <a:fontRef idx="minor">
            <a:schemeClr val="tx1"/>
          </a:fontRef>
        </p:style>
      </p:cxnSp>
      <p:sp>
        <p:nvSpPr>
          <p:cNvPr id="34" name="正方形/長方形 33"/>
          <p:cNvSpPr/>
          <p:nvPr/>
        </p:nvSpPr>
        <p:spPr>
          <a:xfrm flipH="1">
            <a:off x="5004605" y="4011980"/>
            <a:ext cx="338554" cy="2441356"/>
          </a:xfrm>
          <a:prstGeom prst="rect">
            <a:avLst/>
          </a:prstGeom>
        </p:spPr>
        <p:txBody>
          <a:bodyPr vert="eaVert" wrap="square" tIns="0" bIns="0">
            <a:spAutoFit/>
          </a:bodyPr>
          <a:lstStyle/>
          <a:p>
            <a:pPr algn="ctr" fontAlgn="ct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人当たり診療費</a:t>
            </a: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若年</a:t>
            </a:r>
            <a:r>
              <a:rPr lang="en-US" altLang="ja-JP" sz="800" b="1" baseline="300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千円／人</a:t>
            </a: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3" name="正方形/長方形 52"/>
          <p:cNvSpPr/>
          <p:nvPr/>
        </p:nvSpPr>
        <p:spPr>
          <a:xfrm>
            <a:off x="4953000" y="3639266"/>
            <a:ext cx="4953000" cy="215444"/>
          </a:xfrm>
          <a:prstGeom prst="rect">
            <a:avLst/>
          </a:prstGeom>
        </p:spPr>
        <p:txBody>
          <a:bodyPr>
            <a:spAutoFit/>
          </a:bodyPr>
          <a:lstStyle/>
          <a:p>
            <a:pPr fontAlgn="ctr"/>
            <a:r>
              <a:rPr lang="en-US" altLang="ja-JP" sz="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dirty="0" smtClean="0">
                <a:solidFill>
                  <a:schemeClr val="tx1">
                    <a:lumMod val="75000"/>
                    <a:lumOff val="25000"/>
                  </a:schemeClr>
                </a:solidFill>
                <a:latin typeface="メイリオ" panose="020B0604030504040204" pitchFamily="50" charset="-128"/>
                <a:ea typeface="メイリオ" panose="020B0604030504040204" pitchFamily="50" charset="-128"/>
              </a:rPr>
              <a:t>一般被保険者のうち、未就学児及び</a:t>
            </a:r>
            <a:r>
              <a:rPr lang="en-US" altLang="ja-JP" sz="800" dirty="0" smtClean="0">
                <a:solidFill>
                  <a:schemeClr val="tx1">
                    <a:lumMod val="75000"/>
                    <a:lumOff val="25000"/>
                  </a:schemeClr>
                </a:solidFill>
                <a:latin typeface="メイリオ" panose="020B0604030504040204" pitchFamily="50" charset="-128"/>
                <a:ea typeface="メイリオ" panose="020B0604030504040204" pitchFamily="50" charset="-128"/>
              </a:rPr>
              <a:t>70</a:t>
            </a:r>
            <a:r>
              <a:rPr lang="ja-JP" altLang="en-US" sz="800" dirty="0" smtClean="0">
                <a:solidFill>
                  <a:schemeClr val="tx1">
                    <a:lumMod val="75000"/>
                    <a:lumOff val="25000"/>
                  </a:schemeClr>
                </a:solidFill>
                <a:latin typeface="メイリオ" panose="020B0604030504040204" pitchFamily="50" charset="-128"/>
                <a:ea typeface="メイリオ" panose="020B0604030504040204" pitchFamily="50" charset="-128"/>
              </a:rPr>
              <a:t>歳以上一般並びに</a:t>
            </a:r>
            <a:r>
              <a:rPr lang="en-US" altLang="ja-JP" sz="800" dirty="0" smtClean="0">
                <a:solidFill>
                  <a:schemeClr val="tx1">
                    <a:lumMod val="75000"/>
                    <a:lumOff val="25000"/>
                  </a:schemeClr>
                </a:solidFill>
                <a:latin typeface="メイリオ" panose="020B0604030504040204" pitchFamily="50" charset="-128"/>
                <a:ea typeface="メイリオ" panose="020B0604030504040204" pitchFamily="50" charset="-128"/>
              </a:rPr>
              <a:t>70</a:t>
            </a:r>
            <a:r>
              <a:rPr lang="ja-JP" altLang="en-US" sz="800" dirty="0" smtClean="0">
                <a:solidFill>
                  <a:schemeClr val="tx1">
                    <a:lumMod val="75000"/>
                    <a:lumOff val="25000"/>
                  </a:schemeClr>
                </a:solidFill>
                <a:latin typeface="メイリオ" panose="020B0604030504040204" pitchFamily="50" charset="-128"/>
                <a:ea typeface="メイリオ" panose="020B0604030504040204" pitchFamily="50" charset="-128"/>
              </a:rPr>
              <a:t>歳以上現役並み所得者を除いた者</a:t>
            </a:r>
            <a:endPar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7" name="正方形/長方形 56"/>
          <p:cNvSpPr/>
          <p:nvPr/>
        </p:nvSpPr>
        <p:spPr>
          <a:xfrm>
            <a:off x="4964306" y="1670692"/>
            <a:ext cx="4896544" cy="246221"/>
          </a:xfrm>
          <a:prstGeom prst="rect">
            <a:avLst/>
          </a:prstGeom>
        </p:spPr>
        <p:txBody>
          <a:bodyPr wrap="square">
            <a:spAutoFit/>
          </a:bodyPr>
          <a:lstStyle/>
          <a:p>
            <a:pPr algn="ctr"/>
            <a:r>
              <a:rPr lang="ja-JP" altLang="en-US" sz="1000" b="1" dirty="0">
                <a:latin typeface="メイリオ" panose="020B0604030504040204" pitchFamily="50" charset="-128"/>
                <a:ea typeface="メイリオ" panose="020B0604030504040204" pitchFamily="50" charset="-128"/>
              </a:rPr>
              <a:t>診療報酬</a:t>
            </a:r>
            <a:r>
              <a:rPr lang="ja-JP" altLang="en-US" sz="1000" b="1" dirty="0" smtClean="0">
                <a:latin typeface="メイリオ" panose="020B0604030504040204" pitchFamily="50" charset="-128"/>
                <a:ea typeface="メイリオ" panose="020B0604030504040204" pitchFamily="50" charset="-128"/>
              </a:rPr>
              <a:t>改定率を除去した</a:t>
            </a:r>
            <a:r>
              <a:rPr lang="en-US" altLang="ja-JP" sz="1000" b="1" dirty="0">
                <a:latin typeface="メイリオ" panose="020B0604030504040204" pitchFamily="50" charset="-128"/>
                <a:ea typeface="メイリオ" panose="020B0604030504040204" pitchFamily="50" charset="-128"/>
              </a:rPr>
              <a:t>1</a:t>
            </a:r>
            <a:r>
              <a:rPr lang="ja-JP" altLang="en-US" sz="1000" b="1" dirty="0">
                <a:latin typeface="メイリオ" panose="020B0604030504040204" pitchFamily="50" charset="-128"/>
                <a:ea typeface="メイリオ" panose="020B0604030504040204" pitchFamily="50" charset="-128"/>
              </a:rPr>
              <a:t>人当たり診療費伸び</a:t>
            </a:r>
            <a:r>
              <a:rPr lang="ja-JP" altLang="en-US" sz="1000" b="1" dirty="0" smtClean="0">
                <a:latin typeface="メイリオ" panose="020B0604030504040204" pitchFamily="50" charset="-128"/>
                <a:ea typeface="メイリオ" panose="020B0604030504040204" pitchFamily="50" charset="-128"/>
              </a:rPr>
              <a:t>率（単年度換算）（若年</a:t>
            </a:r>
            <a:r>
              <a:rPr lang="en-US" altLang="ja-JP" sz="1000" b="1" baseline="30000"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80" name="テキスト ボックス 79"/>
          <p:cNvSpPr txBox="1"/>
          <p:nvPr/>
        </p:nvSpPr>
        <p:spPr>
          <a:xfrm>
            <a:off x="3214655" y="1780587"/>
            <a:ext cx="1582472" cy="349702"/>
          </a:xfrm>
          <a:prstGeom prst="rect">
            <a:avLst/>
          </a:prstGeom>
          <a:solidFill>
            <a:schemeClr val="bg1"/>
          </a:solidFill>
          <a:ln w="19050">
            <a:solidFill>
              <a:schemeClr val="tx1">
                <a:lumMod val="75000"/>
                <a:lumOff val="25000"/>
              </a:schemeClr>
            </a:solidFill>
          </a:ln>
        </p:spPr>
        <p:txBody>
          <a:bodyPr wrap="square" lIns="36000" tIns="36000" rIns="36000" bIns="36000" rtlCol="0">
            <a:spAutoFit/>
          </a:bodyPr>
          <a:lstStyle/>
          <a:p>
            <a:r>
              <a:rPr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H30</a:t>
            </a:r>
            <a:r>
              <a:rPr lang="ja-JP" altLang="en-US" sz="900" b="1" dirty="0" err="1" smtClean="0">
                <a:solidFill>
                  <a:schemeClr val="tx1">
                    <a:lumMod val="75000"/>
                    <a:lumOff val="25000"/>
                  </a:schemeClr>
                </a:solidFill>
                <a:latin typeface="メイリオ" panose="020B0604030504040204" pitchFamily="50" charset="-128"/>
                <a:ea typeface="メイリオ" panose="020B0604030504040204" pitchFamily="50" charset="-128"/>
              </a:rPr>
              <a:t>までの</a:t>
            </a:r>
            <a:r>
              <a:rPr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伸び率</a:t>
            </a:r>
            <a:r>
              <a:rPr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単年度</a:t>
            </a:r>
            <a:r>
              <a:rPr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r>
              <a:rPr kumimoji="1"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kumimoji="1" lang="ja-JP" altLang="en-US" sz="900" b="1" dirty="0" err="1" smtClean="0">
                <a:solidFill>
                  <a:schemeClr val="tx1">
                    <a:lumMod val="75000"/>
                    <a:lumOff val="25000"/>
                  </a:schemeClr>
                </a:solidFill>
                <a:latin typeface="メイリオ" panose="020B0604030504040204" pitchFamily="50" charset="-128"/>
                <a:ea typeface="メイリオ" panose="020B0604030504040204" pitchFamily="50" charset="-128"/>
              </a:rPr>
              <a:t>までの</a:t>
            </a:r>
            <a:r>
              <a:rPr kumimoji="1"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伸び率</a:t>
            </a:r>
            <a:r>
              <a:rPr kumimoji="1"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単年度</a:t>
            </a:r>
            <a:r>
              <a:rPr kumimoji="1"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aphicFrame>
        <p:nvGraphicFramePr>
          <p:cNvPr id="2" name="表 1"/>
          <p:cNvGraphicFramePr>
            <a:graphicFrameLocks noGrp="1"/>
          </p:cNvGraphicFramePr>
          <p:nvPr>
            <p:extLst/>
          </p:nvPr>
        </p:nvGraphicFramePr>
        <p:xfrm>
          <a:off x="4958395" y="1896458"/>
          <a:ext cx="4896000" cy="1700886"/>
        </p:xfrm>
        <a:graphic>
          <a:graphicData uri="http://schemas.openxmlformats.org/drawingml/2006/table">
            <a:tbl>
              <a:tblPr/>
              <a:tblGrid>
                <a:gridCol w="360000">
                  <a:extLst>
                    <a:ext uri="{9D8B030D-6E8A-4147-A177-3AD203B41FA5}">
                      <a16:colId xmlns:a16="http://schemas.microsoft.com/office/drawing/2014/main" val="2964695887"/>
                    </a:ext>
                  </a:extLst>
                </a:gridCol>
                <a:gridCol w="504000">
                  <a:extLst>
                    <a:ext uri="{9D8B030D-6E8A-4147-A177-3AD203B41FA5}">
                      <a16:colId xmlns:a16="http://schemas.microsoft.com/office/drawing/2014/main" val="606562938"/>
                    </a:ext>
                  </a:extLst>
                </a:gridCol>
                <a:gridCol w="648000">
                  <a:extLst>
                    <a:ext uri="{9D8B030D-6E8A-4147-A177-3AD203B41FA5}">
                      <a16:colId xmlns:a16="http://schemas.microsoft.com/office/drawing/2014/main" val="765296337"/>
                    </a:ext>
                  </a:extLst>
                </a:gridCol>
                <a:gridCol w="576000">
                  <a:extLst>
                    <a:ext uri="{9D8B030D-6E8A-4147-A177-3AD203B41FA5}">
                      <a16:colId xmlns:a16="http://schemas.microsoft.com/office/drawing/2014/main" val="298773292"/>
                    </a:ext>
                  </a:extLst>
                </a:gridCol>
                <a:gridCol w="720000">
                  <a:extLst>
                    <a:ext uri="{9D8B030D-6E8A-4147-A177-3AD203B41FA5}">
                      <a16:colId xmlns:a16="http://schemas.microsoft.com/office/drawing/2014/main" val="1098982648"/>
                    </a:ext>
                  </a:extLst>
                </a:gridCol>
                <a:gridCol w="684000">
                  <a:extLst>
                    <a:ext uri="{9D8B030D-6E8A-4147-A177-3AD203B41FA5}">
                      <a16:colId xmlns:a16="http://schemas.microsoft.com/office/drawing/2014/main" val="2869610109"/>
                    </a:ext>
                  </a:extLst>
                </a:gridCol>
                <a:gridCol w="720000">
                  <a:extLst>
                    <a:ext uri="{9D8B030D-6E8A-4147-A177-3AD203B41FA5}">
                      <a16:colId xmlns:a16="http://schemas.microsoft.com/office/drawing/2014/main" val="333372079"/>
                    </a:ext>
                  </a:extLst>
                </a:gridCol>
                <a:gridCol w="684000">
                  <a:extLst>
                    <a:ext uri="{9D8B030D-6E8A-4147-A177-3AD203B41FA5}">
                      <a16:colId xmlns:a16="http://schemas.microsoft.com/office/drawing/2014/main" val="3564508935"/>
                    </a:ext>
                  </a:extLst>
                </a:gridCol>
              </a:tblGrid>
              <a:tr h="328795">
                <a:tc gridSpan="2">
                  <a:txBody>
                    <a:bodyPr/>
                    <a:lstStyle/>
                    <a:p>
                      <a:pPr algn="ctr"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年度</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hMerge="1">
                  <a:txBody>
                    <a:bodyPr/>
                    <a:lstStyle/>
                    <a:p>
                      <a:endParaRPr kumimoji="1" lang="ja-JP" altLang="en-US"/>
                    </a:p>
                  </a:txBody>
                  <a:tcPr/>
                </a:tc>
                <a:tc>
                  <a:txBody>
                    <a:bodyPr/>
                    <a:lstStyle/>
                    <a:p>
                      <a:pPr algn="ctr" fontAlgn="ct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1</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人当たり</a:t>
                      </a:r>
                      <a:b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診療費</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a:txBody>
                    <a:bodyPr/>
                    <a:lstStyle/>
                    <a:p>
                      <a:pPr algn="ctr" fontAlgn="ctr"/>
                      <a:r>
                        <a:rPr lang="zh-TW" altLang="en-US" sz="800" b="1" i="0" u="none" strike="noStrike" dirty="0">
                          <a:solidFill>
                            <a:srgbClr val="FFFFFF"/>
                          </a:solidFill>
                          <a:effectLst/>
                          <a:latin typeface="メイリオ" panose="020B0604030504040204" pitchFamily="50" charset="-128"/>
                          <a:ea typeface="メイリオ" panose="020B0604030504040204" pitchFamily="50" charset="-128"/>
                        </a:rPr>
                        <a:t>診療報酬</a:t>
                      </a:r>
                      <a:br>
                        <a:rPr lang="zh-TW" altLang="en-US" sz="800" b="1" i="0" u="none" strike="noStrike" dirty="0">
                          <a:solidFill>
                            <a:srgbClr val="FFFFFF"/>
                          </a:solidFill>
                          <a:effectLst/>
                          <a:latin typeface="メイリオ" panose="020B0604030504040204" pitchFamily="50" charset="-128"/>
                          <a:ea typeface="メイリオ" panose="020B0604030504040204" pitchFamily="50" charset="-128"/>
                        </a:rPr>
                      </a:br>
                      <a:r>
                        <a:rPr lang="zh-TW" altLang="en-US" sz="800" b="1" i="0" u="none" strike="noStrike" dirty="0">
                          <a:solidFill>
                            <a:srgbClr val="FFFFFF"/>
                          </a:solidFill>
                          <a:effectLst/>
                          <a:latin typeface="メイリオ" panose="020B0604030504040204" pitchFamily="50" charset="-128"/>
                          <a:ea typeface="メイリオ" panose="020B0604030504040204" pitchFamily="50" charset="-128"/>
                        </a:rPr>
                        <a:t>改定率</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gridSpan="2">
                  <a:txBody>
                    <a:bodyPr/>
                    <a:lstStyle/>
                    <a:p>
                      <a:pPr algn="ctr"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単年換算</a:t>
                      </a:r>
                      <a:r>
                        <a:rPr lang="ja-JP" altLang="en-US" sz="800" b="1" i="0" u="none" strike="noStrike" dirty="0" smtClean="0">
                          <a:solidFill>
                            <a:srgbClr val="FFFFFF"/>
                          </a:solidFill>
                          <a:effectLst/>
                          <a:latin typeface="メイリオ" panose="020B0604030504040204" pitchFamily="50" charset="-128"/>
                          <a:ea typeface="メイリオ" panose="020B0604030504040204" pitchFamily="50" charset="-128"/>
                        </a:rPr>
                        <a:t>伸び率－１</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
                      </a:r>
                      <a:b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b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当年度→</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2018</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年度</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単年換算</a:t>
                      </a:r>
                      <a:r>
                        <a:rPr lang="ja-JP" altLang="en-US" sz="800" b="1" i="0" u="none" strike="noStrike" dirty="0" smtClean="0">
                          <a:solidFill>
                            <a:srgbClr val="FFFFFF"/>
                          </a:solidFill>
                          <a:effectLst/>
                          <a:latin typeface="メイリオ" panose="020B0604030504040204" pitchFamily="50" charset="-128"/>
                          <a:ea typeface="メイリオ" panose="020B0604030504040204" pitchFamily="50" charset="-128"/>
                        </a:rPr>
                        <a:t>伸び率－１</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
                      </a:r>
                      <a:b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b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当年度→</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2017</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年度</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hMerge="1">
                  <a:txBody>
                    <a:bodyPr/>
                    <a:lstStyle/>
                    <a:p>
                      <a:endParaRPr kumimoji="1" lang="ja-JP" altLang="en-US"/>
                    </a:p>
                  </a:txBody>
                  <a:tcPr/>
                </a:tc>
                <a:extLst>
                  <a:ext uri="{0D108BD9-81ED-4DB2-BD59-A6C34878D82A}">
                    <a16:rowId xmlns:a16="http://schemas.microsoft.com/office/drawing/2014/main" val="1238194282"/>
                  </a:ext>
                </a:extLst>
              </a:tr>
              <a:tr h="196013">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CCECFF"/>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258,022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ja-JP" sz="800" b="0" i="0" u="none" strike="noStrike" dirty="0">
                          <a:solidFill>
                            <a:schemeClr val="bg1"/>
                          </a:solidFill>
                          <a:effectLst/>
                          <a:latin typeface="メイリオ" panose="020B0604030504040204" pitchFamily="50" charset="-128"/>
                          <a:ea typeface="メイリオ" panose="020B0604030504040204" pitchFamily="50" charset="-128"/>
                        </a:rPr>
                        <a:t>1.0000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H24→H30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3.58%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H24→H29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3.70%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20169432"/>
                  </a:ext>
                </a:extLst>
              </a:tr>
              <a:tr h="196013">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H25</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a:solidFill>
                            <a:srgbClr val="000000"/>
                          </a:solidFill>
                          <a:effectLst/>
                          <a:latin typeface="メイリオ" panose="020B0604030504040204" pitchFamily="50" charset="-128"/>
                          <a:ea typeface="メイリオ" panose="020B0604030504040204" pitchFamily="50" charset="-128"/>
                        </a:rPr>
                        <a:t>(2013)</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265,047</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chemeClr val="bg1"/>
                          </a:solidFill>
                          <a:effectLst/>
                          <a:latin typeface="メイリオ" panose="020B0604030504040204" pitchFamily="50" charset="-128"/>
                          <a:ea typeface="メイリオ" panose="020B0604030504040204" pitchFamily="50" charset="-128"/>
                        </a:rPr>
                        <a:t>1.0000</a:t>
                      </a:r>
                    </a:p>
                  </a:txBody>
                  <a:tcPr marL="9525" marR="9525" marT="9525" marB="0" anchor="ctr">
                    <a:lnL>
                      <a:noFill/>
                    </a:lnL>
                    <a:lnR>
                      <a:noFill/>
                    </a:lnR>
                    <a:lnT>
                      <a:noFill/>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H25→H30</a:t>
                      </a:r>
                    </a:p>
                  </a:txBody>
                  <a:tcPr marL="9525" marR="9525" marT="9525" marB="0" anchor="ctr">
                    <a:lnL>
                      <a:noFill/>
                    </a:lnL>
                    <a:lnR>
                      <a:noFill/>
                    </a:lnR>
                    <a:lnT>
                      <a:noFill/>
                    </a:lnT>
                    <a:lnB>
                      <a:noFill/>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3.76%</a:t>
                      </a:r>
                    </a:p>
                  </a:txBody>
                  <a:tcPr marL="9525" marR="9525" marT="9525" marB="0" anchor="ctr">
                    <a:lnL>
                      <a:noFill/>
                    </a:lnL>
                    <a:lnR>
                      <a:noFill/>
                    </a:lnR>
                    <a:lnT>
                      <a:noFill/>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H25→H29</a:t>
                      </a:r>
                    </a:p>
                  </a:txBody>
                  <a:tcPr marL="9525" marR="9525" marT="9525" marB="0" anchor="ctr">
                    <a:lnL>
                      <a:noFill/>
                    </a:lnL>
                    <a:lnR>
                      <a:noFill/>
                    </a:lnR>
                    <a:lnT>
                      <a:noFill/>
                    </a:lnT>
                    <a:lnB>
                      <a:noFill/>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3.95%</a:t>
                      </a:r>
                    </a:p>
                  </a:txBody>
                  <a:tcPr marL="9525" marR="9525" marT="9525" marB="0" anchor="ctr">
                    <a:lnL>
                      <a:noFill/>
                    </a:lnL>
                    <a:lnR>
                      <a:noFill/>
                    </a:lnR>
                    <a:lnT>
                      <a:noFill/>
                    </a:lnT>
                    <a:lnB>
                      <a:noFill/>
                    </a:lnB>
                  </a:tcPr>
                </a:tc>
                <a:extLst>
                  <a:ext uri="{0D108BD9-81ED-4DB2-BD59-A6C34878D82A}">
                    <a16:rowId xmlns:a16="http://schemas.microsoft.com/office/drawing/2014/main" val="2584519918"/>
                  </a:ext>
                </a:extLst>
              </a:tr>
              <a:tr h="196013">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H26</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a:solidFill>
                            <a:srgbClr val="000000"/>
                          </a:solidFill>
                          <a:effectLst/>
                          <a:latin typeface="メイリオ" panose="020B0604030504040204" pitchFamily="50" charset="-128"/>
                          <a:ea typeface="メイリオ" panose="020B0604030504040204" pitchFamily="50" charset="-128"/>
                        </a:rPr>
                        <a:t>(2014)</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272,286</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1.0010</a:t>
                      </a:r>
                    </a:p>
                  </a:txBody>
                  <a:tcPr marL="9525" marR="9525" marT="9525" marB="0" anchor="ctr">
                    <a:lnL>
                      <a:noFill/>
                    </a:lnL>
                    <a:lnR>
                      <a:noFill/>
                    </a:lnR>
                    <a:lnT>
                      <a:noFill/>
                    </a:lnT>
                    <a:lnB>
                      <a:noFill/>
                    </a:lnB>
                  </a:tcPr>
                </a:tc>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H26→H30</a:t>
                      </a:r>
                    </a:p>
                  </a:txBody>
                  <a:tcPr marL="9525" marR="9525" marT="9525" marB="0" anchor="ctr">
                    <a:lnL>
                      <a:noFill/>
                    </a:lnL>
                    <a:lnR>
                      <a:noFill/>
                    </a:lnR>
                    <a:lnT>
                      <a:noFill/>
                    </a:lnT>
                    <a:lnB>
                      <a:noFill/>
                    </a:lnB>
                  </a:tcPr>
                </a:tc>
                <a:tc>
                  <a:txBody>
                    <a:bodyPr/>
                    <a:lstStyle/>
                    <a:p>
                      <a:pPr algn="ctr"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4.04%</a:t>
                      </a:r>
                    </a:p>
                  </a:txBody>
                  <a:tcPr marL="9525" marR="9525" marT="9525" marB="0" anchor="ctr">
                    <a:lnL>
                      <a:noFill/>
                    </a:lnL>
                    <a:lnR>
                      <a:noFill/>
                    </a:lnR>
                    <a:lnT>
                      <a:noFill/>
                    </a:lnT>
                    <a:lnB>
                      <a:noFill/>
                    </a:lnB>
                  </a:tcPr>
                </a:tc>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H26→H29</a:t>
                      </a:r>
                    </a:p>
                  </a:txBody>
                  <a:tcPr marL="9525" marR="9525" marT="9525" marB="0" anchor="ctr">
                    <a:lnL>
                      <a:noFill/>
                    </a:lnL>
                    <a:lnR>
                      <a:noFill/>
                    </a:lnR>
                    <a:lnT>
                      <a:noFill/>
                    </a:lnT>
                    <a:lnB>
                      <a:noFill/>
                    </a:lnB>
                  </a:tcPr>
                </a:tc>
                <a:tc>
                  <a:txBody>
                    <a:bodyPr/>
                    <a:lstStyle/>
                    <a:p>
                      <a:pPr algn="ctr"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4.40%</a:t>
                      </a:r>
                    </a:p>
                  </a:txBody>
                  <a:tcPr marL="9525" marR="9525" marT="9525" marB="0" anchor="ctr">
                    <a:lnL>
                      <a:noFill/>
                    </a:lnL>
                    <a:lnR>
                      <a:noFill/>
                    </a:lnR>
                    <a:lnT>
                      <a:noFill/>
                    </a:lnT>
                    <a:lnB>
                      <a:noFill/>
                    </a:lnB>
                  </a:tcPr>
                </a:tc>
                <a:extLst>
                  <a:ext uri="{0D108BD9-81ED-4DB2-BD59-A6C34878D82A}">
                    <a16:rowId xmlns:a16="http://schemas.microsoft.com/office/drawing/2014/main" val="759477492"/>
                  </a:ext>
                </a:extLst>
              </a:tr>
              <a:tr h="196013">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H27</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a:solidFill>
                            <a:srgbClr val="000000"/>
                          </a:solidFill>
                          <a:effectLst/>
                          <a:latin typeface="メイリオ" panose="020B0604030504040204" pitchFamily="50" charset="-128"/>
                          <a:ea typeface="メイリオ" panose="020B0604030504040204" pitchFamily="50" charset="-128"/>
                        </a:rPr>
                        <a:t>(2015)</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288,245</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chemeClr val="bg1"/>
                          </a:solidFill>
                          <a:effectLst/>
                          <a:latin typeface="メイリオ" panose="020B0604030504040204" pitchFamily="50" charset="-128"/>
                          <a:ea typeface="メイリオ" panose="020B0604030504040204" pitchFamily="50" charset="-128"/>
                        </a:rPr>
                        <a:t>1.0000</a:t>
                      </a:r>
                    </a:p>
                  </a:txBody>
                  <a:tcPr marL="9525" marR="9525" marT="9525" marB="0" anchor="ctr">
                    <a:lnL>
                      <a:noFill/>
                    </a:lnL>
                    <a:lnR>
                      <a:noFill/>
                    </a:lnR>
                    <a:lnT>
                      <a:noFill/>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H27→H30</a:t>
                      </a:r>
                    </a:p>
                  </a:txBody>
                  <a:tcPr marL="9525" marR="9525" marT="9525" marB="0" anchor="ctr">
                    <a:lnL>
                      <a:noFill/>
                    </a:lnL>
                    <a:lnR>
                      <a:noFill/>
                    </a:lnR>
                    <a:lnT>
                      <a:noFill/>
                    </a:lnT>
                    <a:lnB>
                      <a:noFill/>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3.44%</a:t>
                      </a:r>
                    </a:p>
                  </a:txBody>
                  <a:tcPr marL="9525" marR="9525" marT="9525" marB="0" anchor="ctr">
                    <a:lnL>
                      <a:noFill/>
                    </a:lnL>
                    <a:lnR>
                      <a:noFill/>
                    </a:lnR>
                    <a:lnT>
                      <a:noFill/>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H27→H29</a:t>
                      </a:r>
                    </a:p>
                  </a:txBody>
                  <a:tcPr marL="9525" marR="9525" marT="9525" marB="0" anchor="ctr">
                    <a:lnL>
                      <a:noFill/>
                    </a:lnL>
                    <a:lnR>
                      <a:noFill/>
                    </a:lnR>
                    <a:lnT>
                      <a:noFill/>
                    </a:lnT>
                    <a:lnB>
                      <a:noFill/>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3.67%</a:t>
                      </a:r>
                    </a:p>
                  </a:txBody>
                  <a:tcPr marL="9525" marR="9525" marT="9525" marB="0" anchor="ctr">
                    <a:lnL>
                      <a:noFill/>
                    </a:lnL>
                    <a:lnR>
                      <a:noFill/>
                    </a:lnR>
                    <a:lnT>
                      <a:noFill/>
                    </a:lnT>
                    <a:lnB>
                      <a:noFill/>
                    </a:lnB>
                  </a:tcPr>
                </a:tc>
                <a:extLst>
                  <a:ext uri="{0D108BD9-81ED-4DB2-BD59-A6C34878D82A}">
                    <a16:rowId xmlns:a16="http://schemas.microsoft.com/office/drawing/2014/main" val="1694881690"/>
                  </a:ext>
                </a:extLst>
              </a:tr>
              <a:tr h="196013">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H28</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a:solidFill>
                            <a:srgbClr val="000000"/>
                          </a:solidFill>
                          <a:effectLst/>
                          <a:latin typeface="メイリオ" panose="020B0604030504040204" pitchFamily="50" charset="-128"/>
                          <a:ea typeface="メイリオ" panose="020B0604030504040204" pitchFamily="50" charset="-128"/>
                        </a:rPr>
                        <a:t>(2016)</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296,546</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0.9869</a:t>
                      </a:r>
                    </a:p>
                  </a:txBody>
                  <a:tcPr marL="9525" marR="9525" marT="9525" marB="0" anchor="ctr">
                    <a:lnL>
                      <a:noFill/>
                    </a:lnL>
                    <a:lnR>
                      <a:noFill/>
                    </a:lnR>
                    <a:lnT>
                      <a:noFill/>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H28→H30</a:t>
                      </a:r>
                    </a:p>
                  </a:txBody>
                  <a:tcPr marL="9525" marR="9525" marT="9525" marB="0" anchor="ctr">
                    <a:lnL>
                      <a:noFill/>
                    </a:lnL>
                    <a:lnR>
                      <a:noFill/>
                    </a:lnR>
                    <a:lnT>
                      <a:noFill/>
                    </a:lnT>
                    <a:lnB>
                      <a:noFill/>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3.04%</a:t>
                      </a:r>
                    </a:p>
                  </a:txBody>
                  <a:tcPr marL="9525" marR="9525" marT="9525" marB="0" anchor="ctr">
                    <a:lnL>
                      <a:noFill/>
                    </a:lnL>
                    <a:lnR>
                      <a:noFill/>
                    </a:lnR>
                    <a:lnT>
                      <a:noFill/>
                    </a:lnT>
                    <a:lnB>
                      <a:noFill/>
                    </a:lnB>
                  </a:tcPr>
                </a:tc>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H28→H29</a:t>
                      </a:r>
                    </a:p>
                  </a:txBody>
                  <a:tcPr marL="9525" marR="9525" marT="9525" marB="0" anchor="ctr">
                    <a:lnL>
                      <a:noFill/>
                    </a:lnL>
                    <a:lnR>
                      <a:noFill/>
                    </a:lnR>
                    <a:lnT>
                      <a:noFill/>
                    </a:lnT>
                    <a:lnB>
                      <a:noFill/>
                    </a:lnB>
                  </a:tcPr>
                </a:tc>
                <a:tc>
                  <a:txBody>
                    <a:bodyPr/>
                    <a:lstStyle/>
                    <a:p>
                      <a:pPr algn="ctr"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3.10%</a:t>
                      </a:r>
                    </a:p>
                  </a:txBody>
                  <a:tcPr marL="9525" marR="9525" marT="9525" marB="0" anchor="ctr">
                    <a:lnL>
                      <a:noFill/>
                    </a:lnL>
                    <a:lnR>
                      <a:noFill/>
                    </a:lnR>
                    <a:lnT>
                      <a:noFill/>
                    </a:lnT>
                    <a:lnB>
                      <a:noFill/>
                    </a:lnB>
                  </a:tcPr>
                </a:tc>
                <a:extLst>
                  <a:ext uri="{0D108BD9-81ED-4DB2-BD59-A6C34878D82A}">
                    <a16:rowId xmlns:a16="http://schemas.microsoft.com/office/drawing/2014/main" val="2522545746"/>
                  </a:ext>
                </a:extLst>
              </a:tr>
              <a:tr h="196013">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H29</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(2017)</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305,732</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chemeClr val="bg1"/>
                          </a:solidFill>
                          <a:effectLst/>
                          <a:latin typeface="メイリオ" panose="020B0604030504040204" pitchFamily="50" charset="-128"/>
                          <a:ea typeface="メイリオ" panose="020B0604030504040204" pitchFamily="50" charset="-128"/>
                        </a:rPr>
                        <a:t>1.0000</a:t>
                      </a:r>
                    </a:p>
                  </a:txBody>
                  <a:tcPr marL="9525" marR="9525" marT="9525" marB="0" anchor="ctr">
                    <a:lnL>
                      <a:noFill/>
                    </a:lnL>
                    <a:lnR>
                      <a:noFill/>
                    </a:lnR>
                    <a:lnT>
                      <a:noFill/>
                    </a:lnT>
                    <a:lnB>
                      <a:noFill/>
                    </a:lnB>
                  </a:tcPr>
                </a:tc>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H29→H30</a:t>
                      </a:r>
                    </a:p>
                  </a:txBody>
                  <a:tcPr marL="9525" marR="9525" marT="9525" marB="0" anchor="ctr">
                    <a:lnL>
                      <a:noFill/>
                    </a:lnL>
                    <a:lnR>
                      <a:noFill/>
                    </a:lnR>
                    <a:lnT>
                      <a:noFill/>
                    </a:lnT>
                    <a:lnB>
                      <a:noFill/>
                    </a:lnB>
                  </a:tcPr>
                </a:tc>
                <a:tc>
                  <a:txBody>
                    <a:bodyPr/>
                    <a:lstStyle/>
                    <a:p>
                      <a:pPr algn="ctr"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2.99%</a:t>
                      </a:r>
                    </a:p>
                  </a:txBody>
                  <a:tcPr marL="9525" marR="9525" marT="9525" marB="0" anchor="ctr">
                    <a:lnL>
                      <a:noFill/>
                    </a:lnL>
                    <a:lnR>
                      <a:noFill/>
                    </a:lnR>
                    <a:lnT>
                      <a:noFill/>
                    </a:lnT>
                    <a:lnB>
                      <a:noFill/>
                    </a:lnB>
                  </a:tcPr>
                </a:tc>
                <a:tc>
                  <a:txBody>
                    <a:bodyPr/>
                    <a:lstStyle/>
                    <a:p>
                      <a:pPr algn="ctr" fontAlgn="ctr"/>
                      <a:endParaRPr 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a:noFill/>
                    </a:lnT>
                    <a:lnB>
                      <a:noFill/>
                    </a:lnB>
                  </a:tcPr>
                </a:tc>
                <a:tc>
                  <a:txBody>
                    <a:bodyPr/>
                    <a:lstStyle/>
                    <a:p>
                      <a:pPr algn="ctr"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a:noFill/>
                    </a:lnT>
                    <a:lnB>
                      <a:noFill/>
                    </a:lnB>
                  </a:tcPr>
                </a:tc>
                <a:extLst>
                  <a:ext uri="{0D108BD9-81ED-4DB2-BD59-A6C34878D82A}">
                    <a16:rowId xmlns:a16="http://schemas.microsoft.com/office/drawing/2014/main" val="572716365"/>
                  </a:ext>
                </a:extLst>
              </a:tr>
              <a:tr h="196013">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H30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(2018)</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311,119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0.9881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4299491"/>
                  </a:ext>
                </a:extLst>
              </a:tr>
            </a:tbl>
          </a:graphicData>
        </a:graphic>
      </p:graphicFrame>
      <p:grpSp>
        <p:nvGrpSpPr>
          <p:cNvPr id="18" name="グループ化 17"/>
          <p:cNvGrpSpPr/>
          <p:nvPr/>
        </p:nvGrpSpPr>
        <p:grpSpPr>
          <a:xfrm>
            <a:off x="816190" y="1986612"/>
            <a:ext cx="1191352" cy="290260"/>
            <a:chOff x="1823017" y="697235"/>
            <a:chExt cx="1191352" cy="290260"/>
          </a:xfrm>
        </p:grpSpPr>
        <p:sp>
          <p:nvSpPr>
            <p:cNvPr id="91" name="テキスト ボックス 90"/>
            <p:cNvSpPr txBox="1"/>
            <p:nvPr/>
          </p:nvSpPr>
          <p:spPr>
            <a:xfrm>
              <a:off x="1823017" y="697235"/>
              <a:ext cx="1191352" cy="215444"/>
            </a:xfrm>
            <a:prstGeom prst="rect">
              <a:avLst/>
            </a:prstGeom>
            <a:noFill/>
            <a:ln w="19050">
              <a:noFill/>
            </a:ln>
          </p:spPr>
          <p:txBody>
            <a:bodyPr wrap="none" rtlCol="0">
              <a:spAutoFit/>
            </a:bodyPr>
            <a:lstStyle/>
            <a:p>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H26</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4.40%</a:t>
              </a:r>
              <a:endParaRPr kumimoji="1" lang="ja-JP" altLang="en-US" sz="8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95" name="直線コネクタ 94"/>
            <p:cNvCxnSpPr/>
            <p:nvPr/>
          </p:nvCxnSpPr>
          <p:spPr>
            <a:xfrm flipV="1">
              <a:off x="2215411" y="843410"/>
              <a:ext cx="166324" cy="144085"/>
            </a:xfrm>
            <a:prstGeom prst="line">
              <a:avLst/>
            </a:prstGeom>
            <a:ln w="635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19" name="グループ化 18"/>
          <p:cNvGrpSpPr/>
          <p:nvPr/>
        </p:nvGrpSpPr>
        <p:grpSpPr>
          <a:xfrm>
            <a:off x="1413305" y="2227941"/>
            <a:ext cx="1191352" cy="386683"/>
            <a:chOff x="2112208" y="989369"/>
            <a:chExt cx="1191352" cy="386683"/>
          </a:xfrm>
        </p:grpSpPr>
        <p:sp>
          <p:nvSpPr>
            <p:cNvPr id="100" name="テキスト ボックス 99"/>
            <p:cNvSpPr txBox="1"/>
            <p:nvPr/>
          </p:nvSpPr>
          <p:spPr>
            <a:xfrm>
              <a:off x="2112208" y="989369"/>
              <a:ext cx="1191352" cy="215444"/>
            </a:xfrm>
            <a:prstGeom prst="rect">
              <a:avLst/>
            </a:prstGeom>
            <a:noFill/>
            <a:ln w="19050">
              <a:noFill/>
            </a:ln>
          </p:spPr>
          <p:txBody>
            <a:bodyPr wrap="none" rtlCol="0">
              <a:spAutoFit/>
            </a:bodyPr>
            <a:lstStyle/>
            <a:p>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H26</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H30</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4.04%</a:t>
              </a:r>
            </a:p>
          </p:txBody>
        </p:sp>
        <p:cxnSp>
          <p:nvCxnSpPr>
            <p:cNvPr id="108" name="直線コネクタ 107"/>
            <p:cNvCxnSpPr/>
            <p:nvPr/>
          </p:nvCxnSpPr>
          <p:spPr>
            <a:xfrm flipV="1">
              <a:off x="2249201" y="1135539"/>
              <a:ext cx="301925" cy="240513"/>
            </a:xfrm>
            <a:prstGeom prst="line">
              <a:avLst/>
            </a:prstGeom>
            <a:ln w="635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grpSp>
      <p:sp>
        <p:nvSpPr>
          <p:cNvPr id="110" name="テキスト ボックス 109"/>
          <p:cNvSpPr txBox="1"/>
          <p:nvPr/>
        </p:nvSpPr>
        <p:spPr>
          <a:xfrm>
            <a:off x="3759122" y="3334691"/>
            <a:ext cx="1191352" cy="215444"/>
          </a:xfrm>
          <a:prstGeom prst="rect">
            <a:avLst/>
          </a:prstGeom>
          <a:noFill/>
          <a:ln w="19050">
            <a:noFill/>
          </a:ln>
        </p:spPr>
        <p:txBody>
          <a:bodyPr wrap="none" rtlCol="0">
            <a:spAutoFit/>
          </a:bodyPr>
          <a:lstStyle/>
          <a:p>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H30</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2.99%</a:t>
            </a:r>
            <a:endParaRPr kumimoji="1" lang="ja-JP" altLang="en-US" sz="8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127" name="グループ化 126"/>
          <p:cNvGrpSpPr/>
          <p:nvPr/>
        </p:nvGrpSpPr>
        <p:grpSpPr>
          <a:xfrm>
            <a:off x="2891667" y="3139364"/>
            <a:ext cx="1191352" cy="333202"/>
            <a:chOff x="2176728" y="849635"/>
            <a:chExt cx="1191352" cy="333202"/>
          </a:xfrm>
        </p:grpSpPr>
        <p:sp>
          <p:nvSpPr>
            <p:cNvPr id="128" name="テキスト ボックス 127"/>
            <p:cNvSpPr txBox="1"/>
            <p:nvPr/>
          </p:nvSpPr>
          <p:spPr>
            <a:xfrm>
              <a:off x="2176728" y="849635"/>
              <a:ext cx="1191352" cy="215444"/>
            </a:xfrm>
            <a:prstGeom prst="rect">
              <a:avLst/>
            </a:prstGeom>
            <a:noFill/>
            <a:ln w="19050">
              <a:noFill/>
            </a:ln>
          </p:spPr>
          <p:txBody>
            <a:bodyPr wrap="none" rtlCol="0">
              <a:spAutoFit/>
            </a:bodyPr>
            <a:lstStyle/>
            <a:p>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H28</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3.10%</a:t>
              </a:r>
              <a:endParaRPr kumimoji="1" lang="ja-JP" altLang="en-US" sz="8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129" name="直線コネクタ 128"/>
            <p:cNvCxnSpPr/>
            <p:nvPr/>
          </p:nvCxnSpPr>
          <p:spPr>
            <a:xfrm flipV="1">
              <a:off x="2499716" y="990812"/>
              <a:ext cx="268946" cy="192025"/>
            </a:xfrm>
            <a:prstGeom prst="line">
              <a:avLst/>
            </a:prstGeom>
            <a:ln w="635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grpSp>
      <p:sp>
        <p:nvSpPr>
          <p:cNvPr id="59" name="角丸四角形 58"/>
          <p:cNvSpPr/>
          <p:nvPr/>
        </p:nvSpPr>
        <p:spPr>
          <a:xfrm>
            <a:off x="140032" y="657433"/>
            <a:ext cx="9658521" cy="796827"/>
          </a:xfrm>
          <a:prstGeom prst="roundRect">
            <a:avLst>
              <a:gd name="adj" fmla="val 174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全国的に見ると、平成</a:t>
            </a:r>
            <a:r>
              <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30</a:t>
            </a: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年度は</a:t>
            </a:r>
            <a:r>
              <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人当たり診療費の伸び率が低い傾向にあり、平成</a:t>
            </a:r>
            <a:r>
              <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29</a:t>
            </a: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年度と動勢が異なる</a:t>
            </a:r>
            <a:endPar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endParaRPr lang="en-US" altLang="ja-JP" sz="700" b="1" dirty="0" smtClean="0">
              <a:solidFill>
                <a:srgbClr val="CC0000"/>
              </a:solidFill>
              <a:latin typeface="メイリオ" panose="020B0604030504040204" pitchFamily="50" charset="-128"/>
              <a:ea typeface="メイリオ" panose="020B0604030504040204" pitchFamily="50" charset="-128"/>
            </a:endParaRPr>
          </a:p>
          <a:p>
            <a:pPr marL="266700" lvl="1"/>
            <a:r>
              <a:rPr lang="ja-JP" altLang="en-US" sz="1400" b="1" dirty="0" smtClean="0">
                <a:solidFill>
                  <a:srgbClr val="CC0000"/>
                </a:solidFill>
                <a:latin typeface="メイリオ" panose="020B0604030504040204" pitchFamily="50" charset="-128"/>
                <a:ea typeface="メイリオ" panose="020B0604030504040204" pitchFamily="50" charset="-128"/>
              </a:rPr>
              <a:t>・安易に前年度と同じ推計方法とせず、都道府県の状況に応じた推計を行う必要がある</a:t>
            </a:r>
            <a:endParaRPr lang="en-US" altLang="ja-JP" sz="1400" b="1" dirty="0" smtClean="0">
              <a:solidFill>
                <a:srgbClr val="CC0000"/>
              </a:solidFill>
              <a:latin typeface="メイリオ" panose="020B0604030504040204" pitchFamily="50" charset="-128"/>
              <a:ea typeface="メイリオ" panose="020B0604030504040204" pitchFamily="50" charset="-128"/>
            </a:endParaRPr>
          </a:p>
          <a:p>
            <a:pPr marL="266700" lvl="1"/>
            <a:r>
              <a:rPr kumimoji="1" lang="ja-JP" altLang="en-US" sz="1400" b="1" dirty="0" smtClean="0">
                <a:solidFill>
                  <a:srgbClr val="CC0000"/>
                </a:solidFill>
                <a:latin typeface="メイリオ" panose="020B0604030504040204" pitchFamily="50" charset="-128"/>
                <a:ea typeface="メイリオ" panose="020B0604030504040204" pitchFamily="50" charset="-128"/>
              </a:rPr>
              <a:t>・加えて、令和２年度については、診療報酬改定が行われる予定であることに留意</a:t>
            </a:r>
            <a:endParaRPr kumimoji="1" lang="en-US" altLang="ja-JP" sz="1400" b="1" dirty="0" smtClean="0">
              <a:solidFill>
                <a:srgbClr val="CC0000"/>
              </a:solidFill>
              <a:latin typeface="メイリオ" panose="020B0604030504040204" pitchFamily="50" charset="-128"/>
              <a:ea typeface="メイリオ" panose="020B0604030504040204" pitchFamily="50" charset="-128"/>
            </a:endParaRPr>
          </a:p>
        </p:txBody>
      </p:sp>
      <p:sp>
        <p:nvSpPr>
          <p:cNvPr id="69" name="下矢印 68"/>
          <p:cNvSpPr/>
          <p:nvPr/>
        </p:nvSpPr>
        <p:spPr>
          <a:xfrm rot="16200000">
            <a:off x="146277" y="1110715"/>
            <a:ext cx="415569" cy="238618"/>
          </a:xfrm>
          <a:prstGeom prst="down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角丸四角形 69"/>
          <p:cNvSpPr/>
          <p:nvPr/>
        </p:nvSpPr>
        <p:spPr>
          <a:xfrm>
            <a:off x="140032" y="538699"/>
            <a:ext cx="9658521" cy="1033319"/>
          </a:xfrm>
          <a:prstGeom prst="roundRect">
            <a:avLst>
              <a:gd name="adj" fmla="val 3202"/>
            </a:avLst>
          </a:prstGeom>
          <a:noFill/>
          <a:ln>
            <a:solidFill>
              <a:srgbClr val="CC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4885504" y="3796536"/>
            <a:ext cx="3204382" cy="215444"/>
          </a:xfrm>
          <a:prstGeom prst="rect">
            <a:avLst/>
          </a:prstGeom>
        </p:spPr>
        <p:txBody>
          <a:bodyPr wrap="square">
            <a:spAutoFit/>
          </a:bodyPr>
          <a:lstStyle/>
          <a:p>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H27,</a:t>
            </a:r>
            <a:r>
              <a:rPr lang="ja-JP" altLang="en-US" sz="8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H28</a:t>
            </a:r>
            <a:r>
              <a:rPr lang="ja-JP" altLang="en-US" sz="800" dirty="0">
                <a:latin typeface="メイリオ" panose="020B0604030504040204" pitchFamily="50" charset="-128"/>
                <a:ea typeface="メイリオ" panose="020B0604030504040204" pitchFamily="50" charset="-128"/>
              </a:rPr>
              <a:t>からの伸び率は高額薬剤の</a:t>
            </a:r>
            <a:r>
              <a:rPr lang="ja-JP" altLang="en-US" sz="800" dirty="0" smtClean="0">
                <a:latin typeface="メイリオ" panose="020B0604030504040204" pitchFamily="50" charset="-128"/>
                <a:ea typeface="メイリオ" panose="020B0604030504040204" pitchFamily="50" charset="-128"/>
              </a:rPr>
              <a:t>影響等があること</a:t>
            </a:r>
            <a:r>
              <a:rPr lang="ja-JP" altLang="en-US" sz="800" dirty="0">
                <a:latin typeface="メイリオ" panose="020B0604030504040204" pitchFamily="50" charset="-128"/>
                <a:ea typeface="メイリオ" panose="020B0604030504040204" pitchFamily="50" charset="-128"/>
              </a:rPr>
              <a:t>に留意）</a:t>
            </a:r>
            <a:endParaRPr lang="en-US" altLang="ja-JP" sz="800" dirty="0">
              <a:latin typeface="メイリオ" panose="020B0604030504040204" pitchFamily="50" charset="-128"/>
              <a:ea typeface="メイリオ" panose="020B0604030504040204" pitchFamily="50" charset="-128"/>
            </a:endParaRPr>
          </a:p>
        </p:txBody>
      </p:sp>
      <p:sp>
        <p:nvSpPr>
          <p:cNvPr id="75" name="正方形/長方形 74"/>
          <p:cNvSpPr/>
          <p:nvPr/>
        </p:nvSpPr>
        <p:spPr>
          <a:xfrm>
            <a:off x="11705" y="1696758"/>
            <a:ext cx="461665" cy="4637307"/>
          </a:xfrm>
          <a:prstGeom prst="rect">
            <a:avLst/>
          </a:prstGeom>
        </p:spPr>
        <p:txBody>
          <a:bodyPr vert="eaVert" wrap="square">
            <a:spAutoFit/>
          </a:bodyPr>
          <a:lstStyle/>
          <a:p>
            <a:pPr algn="ctr" fontAlgn="ctr"/>
            <a:r>
              <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診療報酬改定</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を除去した</a:t>
            </a:r>
            <a:r>
              <a:rPr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人当たり</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診療費単年度換算伸び率</a:t>
            </a:r>
            <a:r>
              <a:rPr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若年</a:t>
            </a:r>
            <a:r>
              <a:rPr lang="en-US" altLang="ja-JP" sz="800" b="1" baseline="30000" dirty="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endParaRPr>
          </a:p>
          <a:p>
            <a:pPr fontAlgn="ctr"/>
            <a:endPar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15" name="カギ線コネクタ 14"/>
          <p:cNvCxnSpPr/>
          <p:nvPr/>
        </p:nvCxnSpPr>
        <p:spPr>
          <a:xfrm rot="16200000" flipH="1">
            <a:off x="1589758" y="1841519"/>
            <a:ext cx="241329" cy="597115"/>
          </a:xfrm>
          <a:prstGeom prst="bentConnector3">
            <a:avLst>
              <a:gd name="adj1" fmla="val -59203"/>
            </a:avLst>
          </a:prstGeom>
          <a:ln>
            <a:solidFill>
              <a:srgbClr val="CC000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1266946" y="1707145"/>
            <a:ext cx="1042273" cy="215444"/>
          </a:xfrm>
          <a:prstGeom prst="rect">
            <a:avLst/>
          </a:prstGeom>
          <a:noFill/>
        </p:spPr>
        <p:txBody>
          <a:bodyPr wrap="none" rtlCol="0">
            <a:spAutoFit/>
          </a:bodyPr>
          <a:lstStyle/>
          <a:p>
            <a:r>
              <a:rPr kumimoji="1" lang="en-US" altLang="ja-JP" sz="800" b="1" dirty="0" smtClean="0">
                <a:solidFill>
                  <a:srgbClr val="CC0000"/>
                </a:solidFill>
                <a:latin typeface="メイリオ" panose="020B0604030504040204" pitchFamily="50" charset="-128"/>
                <a:ea typeface="メイリオ" panose="020B0604030504040204" pitchFamily="50" charset="-128"/>
              </a:rPr>
              <a:t>(</a:t>
            </a:r>
            <a:r>
              <a:rPr kumimoji="1" lang="ja-JP" altLang="en-US" sz="800" b="1" dirty="0" smtClean="0">
                <a:solidFill>
                  <a:srgbClr val="CC0000"/>
                </a:solidFill>
                <a:latin typeface="メイリオ" panose="020B0604030504040204" pitchFamily="50" charset="-128"/>
                <a:ea typeface="メイリオ" panose="020B0604030504040204" pitchFamily="50" charset="-128"/>
              </a:rPr>
              <a:t>▲</a:t>
            </a:r>
            <a:r>
              <a:rPr kumimoji="1" lang="en-US" altLang="ja-JP" sz="800" b="1" dirty="0" smtClean="0">
                <a:solidFill>
                  <a:srgbClr val="CC0000"/>
                </a:solidFill>
                <a:latin typeface="メイリオ" panose="020B0604030504040204" pitchFamily="50" charset="-128"/>
                <a:ea typeface="メイリオ" panose="020B0604030504040204" pitchFamily="50" charset="-128"/>
              </a:rPr>
              <a:t>0.36</a:t>
            </a:r>
            <a:r>
              <a:rPr kumimoji="1" lang="ja-JP" altLang="en-US" sz="800" b="1" dirty="0" smtClean="0">
                <a:solidFill>
                  <a:srgbClr val="CC0000"/>
                </a:solidFill>
                <a:latin typeface="メイリオ" panose="020B0604030504040204" pitchFamily="50" charset="-128"/>
                <a:ea typeface="メイリオ" panose="020B0604030504040204" pitchFamily="50" charset="-128"/>
              </a:rPr>
              <a:t>ポイント</a:t>
            </a:r>
            <a:r>
              <a:rPr kumimoji="1" lang="en-US" altLang="ja-JP" sz="800" b="1" dirty="0" smtClean="0">
                <a:solidFill>
                  <a:srgbClr val="CC0000"/>
                </a:solidFill>
                <a:latin typeface="メイリオ" panose="020B0604030504040204" pitchFamily="50" charset="-128"/>
                <a:ea typeface="メイリオ" panose="020B0604030504040204" pitchFamily="50" charset="-128"/>
              </a:rPr>
              <a:t>)</a:t>
            </a:r>
            <a:endParaRPr kumimoji="1" lang="ja-JP" altLang="en-US" sz="800" b="1" dirty="0">
              <a:solidFill>
                <a:srgbClr val="CC0000"/>
              </a:solidFill>
              <a:latin typeface="メイリオ" panose="020B0604030504040204" pitchFamily="50" charset="-128"/>
              <a:ea typeface="メイリオ" panose="020B0604030504040204" pitchFamily="50" charset="-128"/>
            </a:endParaRPr>
          </a:p>
        </p:txBody>
      </p:sp>
      <p:cxnSp>
        <p:nvCxnSpPr>
          <p:cNvPr id="56" name="カギ線コネクタ 55"/>
          <p:cNvCxnSpPr/>
          <p:nvPr/>
        </p:nvCxnSpPr>
        <p:spPr>
          <a:xfrm rot="16200000" flipH="1">
            <a:off x="4095616" y="2836581"/>
            <a:ext cx="195327" cy="867455"/>
          </a:xfrm>
          <a:prstGeom prst="bentConnector3">
            <a:avLst>
              <a:gd name="adj1" fmla="val -92653"/>
            </a:avLst>
          </a:prstGeom>
          <a:ln>
            <a:solidFill>
              <a:srgbClr val="CC000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3672142" y="2806162"/>
            <a:ext cx="1042273" cy="215444"/>
          </a:xfrm>
          <a:prstGeom prst="rect">
            <a:avLst/>
          </a:prstGeom>
          <a:noFill/>
        </p:spPr>
        <p:txBody>
          <a:bodyPr wrap="none" rtlCol="0">
            <a:spAutoFit/>
          </a:bodyPr>
          <a:lstStyle/>
          <a:p>
            <a:r>
              <a:rPr kumimoji="1" lang="en-US" altLang="ja-JP" sz="800" b="1" dirty="0" smtClean="0">
                <a:solidFill>
                  <a:srgbClr val="CC0000"/>
                </a:solidFill>
                <a:latin typeface="メイリオ" panose="020B0604030504040204" pitchFamily="50" charset="-128"/>
                <a:ea typeface="メイリオ" panose="020B0604030504040204" pitchFamily="50" charset="-128"/>
              </a:rPr>
              <a:t>(</a:t>
            </a:r>
            <a:r>
              <a:rPr kumimoji="1" lang="ja-JP" altLang="en-US" sz="800" b="1" dirty="0" smtClean="0">
                <a:solidFill>
                  <a:srgbClr val="CC0000"/>
                </a:solidFill>
                <a:latin typeface="メイリオ" panose="020B0604030504040204" pitchFamily="50" charset="-128"/>
                <a:ea typeface="メイリオ" panose="020B0604030504040204" pitchFamily="50" charset="-128"/>
              </a:rPr>
              <a:t>▲</a:t>
            </a:r>
            <a:r>
              <a:rPr kumimoji="1" lang="en-US" altLang="ja-JP" sz="800" b="1" dirty="0" smtClean="0">
                <a:solidFill>
                  <a:srgbClr val="CC0000"/>
                </a:solidFill>
                <a:latin typeface="メイリオ" panose="020B0604030504040204" pitchFamily="50" charset="-128"/>
                <a:ea typeface="メイリオ" panose="020B0604030504040204" pitchFamily="50" charset="-128"/>
              </a:rPr>
              <a:t>0.11</a:t>
            </a:r>
            <a:r>
              <a:rPr kumimoji="1" lang="ja-JP" altLang="en-US" sz="800" b="1" dirty="0" smtClean="0">
                <a:solidFill>
                  <a:srgbClr val="CC0000"/>
                </a:solidFill>
                <a:latin typeface="メイリオ" panose="020B0604030504040204" pitchFamily="50" charset="-128"/>
                <a:ea typeface="メイリオ" panose="020B0604030504040204" pitchFamily="50" charset="-128"/>
              </a:rPr>
              <a:t>ポイント</a:t>
            </a:r>
            <a:r>
              <a:rPr kumimoji="1" lang="en-US" altLang="ja-JP" sz="800" b="1" dirty="0" smtClean="0">
                <a:solidFill>
                  <a:srgbClr val="CC0000"/>
                </a:solidFill>
                <a:latin typeface="メイリオ" panose="020B0604030504040204" pitchFamily="50" charset="-128"/>
                <a:ea typeface="メイリオ" panose="020B0604030504040204" pitchFamily="50" charset="-128"/>
              </a:rPr>
              <a:t>)</a:t>
            </a:r>
            <a:endParaRPr kumimoji="1" lang="ja-JP" altLang="en-US" sz="800" b="1" dirty="0">
              <a:solidFill>
                <a:srgbClr val="CC0000"/>
              </a:solidFill>
              <a:latin typeface="メイリオ" panose="020B0604030504040204" pitchFamily="50" charset="-128"/>
              <a:ea typeface="メイリオ" panose="020B0604030504040204" pitchFamily="50" charset="-128"/>
            </a:endParaRPr>
          </a:p>
        </p:txBody>
      </p:sp>
      <p:sp>
        <p:nvSpPr>
          <p:cNvPr id="31" name="テキスト ボックス 1"/>
          <p:cNvSpPr txBox="1"/>
          <p:nvPr/>
        </p:nvSpPr>
        <p:spPr>
          <a:xfrm>
            <a:off x="6568101" y="4896000"/>
            <a:ext cx="576064" cy="1839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rgbClr val="595959"/>
                </a:solidFill>
                <a:latin typeface="メイリオ" panose="020B0604030504040204" pitchFamily="50" charset="-128"/>
                <a:ea typeface="メイリオ" panose="020B0604030504040204" pitchFamily="50" charset="-128"/>
              </a:rPr>
              <a:t>288,245</a:t>
            </a:r>
            <a:endParaRPr lang="ja-JP" altLang="en-US" sz="800" b="1" dirty="0">
              <a:solidFill>
                <a:srgbClr val="595959"/>
              </a:solidFill>
              <a:latin typeface="メイリオ" panose="020B0604030504040204" pitchFamily="50" charset="-128"/>
              <a:ea typeface="メイリオ" panose="020B0604030504040204" pitchFamily="50" charset="-128"/>
            </a:endParaRPr>
          </a:p>
        </p:txBody>
      </p:sp>
      <p:sp>
        <p:nvSpPr>
          <p:cNvPr id="32" name="テキスト ボックス 1"/>
          <p:cNvSpPr txBox="1"/>
          <p:nvPr/>
        </p:nvSpPr>
        <p:spPr>
          <a:xfrm>
            <a:off x="7380000" y="4572000"/>
            <a:ext cx="576064" cy="1839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rgbClr val="595959"/>
                </a:solidFill>
                <a:latin typeface="メイリオ" panose="020B0604030504040204" pitchFamily="50" charset="-128"/>
                <a:ea typeface="メイリオ" panose="020B0604030504040204" pitchFamily="50" charset="-128"/>
              </a:rPr>
              <a:t>296,546</a:t>
            </a:r>
            <a:endParaRPr lang="ja-JP" altLang="en-US" sz="800" b="1" dirty="0">
              <a:solidFill>
                <a:srgbClr val="595959"/>
              </a:solidFill>
              <a:latin typeface="メイリオ" panose="020B0604030504040204" pitchFamily="50" charset="-128"/>
              <a:ea typeface="メイリオ" panose="020B0604030504040204" pitchFamily="50" charset="-128"/>
            </a:endParaRPr>
          </a:p>
        </p:txBody>
      </p:sp>
      <p:sp>
        <p:nvSpPr>
          <p:cNvPr id="33" name="テキスト ボックス 1"/>
          <p:cNvSpPr txBox="1"/>
          <p:nvPr/>
        </p:nvSpPr>
        <p:spPr>
          <a:xfrm>
            <a:off x="8193360" y="4356000"/>
            <a:ext cx="576064" cy="1839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rgbClr val="595959"/>
                </a:solidFill>
                <a:latin typeface="メイリオ" panose="020B0604030504040204" pitchFamily="50" charset="-128"/>
                <a:ea typeface="メイリオ" panose="020B0604030504040204" pitchFamily="50" charset="-128"/>
              </a:rPr>
              <a:t>305,732</a:t>
            </a:r>
            <a:endParaRPr lang="ja-JP" altLang="en-US" sz="800" b="1" dirty="0">
              <a:solidFill>
                <a:srgbClr val="595959"/>
              </a:solidFill>
              <a:latin typeface="メイリオ" panose="020B0604030504040204" pitchFamily="50" charset="-128"/>
              <a:ea typeface="メイリオ" panose="020B0604030504040204" pitchFamily="50" charset="-128"/>
            </a:endParaRPr>
          </a:p>
        </p:txBody>
      </p:sp>
      <p:sp>
        <p:nvSpPr>
          <p:cNvPr id="35" name="テキスト ボックス 1"/>
          <p:cNvSpPr txBox="1"/>
          <p:nvPr/>
        </p:nvSpPr>
        <p:spPr>
          <a:xfrm>
            <a:off x="8991889" y="4168150"/>
            <a:ext cx="576064" cy="177123"/>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rgbClr val="595959"/>
                </a:solidFill>
                <a:latin typeface="メイリオ" panose="020B0604030504040204" pitchFamily="50" charset="-128"/>
                <a:ea typeface="メイリオ" panose="020B0604030504040204" pitchFamily="50" charset="-128"/>
              </a:rPr>
              <a:t>311,119</a:t>
            </a:r>
            <a:endParaRPr lang="ja-JP" altLang="en-US" sz="800" b="1" dirty="0">
              <a:solidFill>
                <a:srgbClr val="595959"/>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71984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4960827" y="1561262"/>
          <a:ext cx="4896000" cy="1911692"/>
        </p:xfrm>
        <a:graphic>
          <a:graphicData uri="http://schemas.openxmlformats.org/drawingml/2006/table">
            <a:tbl>
              <a:tblPr/>
              <a:tblGrid>
                <a:gridCol w="360000">
                  <a:extLst>
                    <a:ext uri="{9D8B030D-6E8A-4147-A177-3AD203B41FA5}">
                      <a16:colId xmlns:a16="http://schemas.microsoft.com/office/drawing/2014/main" val="110632973"/>
                    </a:ext>
                  </a:extLst>
                </a:gridCol>
                <a:gridCol w="504000">
                  <a:extLst>
                    <a:ext uri="{9D8B030D-6E8A-4147-A177-3AD203B41FA5}">
                      <a16:colId xmlns:a16="http://schemas.microsoft.com/office/drawing/2014/main" val="2376608318"/>
                    </a:ext>
                  </a:extLst>
                </a:gridCol>
                <a:gridCol w="648000">
                  <a:extLst>
                    <a:ext uri="{9D8B030D-6E8A-4147-A177-3AD203B41FA5}">
                      <a16:colId xmlns:a16="http://schemas.microsoft.com/office/drawing/2014/main" val="805301438"/>
                    </a:ext>
                  </a:extLst>
                </a:gridCol>
                <a:gridCol w="576000">
                  <a:extLst>
                    <a:ext uri="{9D8B030D-6E8A-4147-A177-3AD203B41FA5}">
                      <a16:colId xmlns:a16="http://schemas.microsoft.com/office/drawing/2014/main" val="353666105"/>
                    </a:ext>
                  </a:extLst>
                </a:gridCol>
                <a:gridCol w="720000">
                  <a:extLst>
                    <a:ext uri="{9D8B030D-6E8A-4147-A177-3AD203B41FA5}">
                      <a16:colId xmlns:a16="http://schemas.microsoft.com/office/drawing/2014/main" val="1577354966"/>
                    </a:ext>
                  </a:extLst>
                </a:gridCol>
                <a:gridCol w="684000">
                  <a:extLst>
                    <a:ext uri="{9D8B030D-6E8A-4147-A177-3AD203B41FA5}">
                      <a16:colId xmlns:a16="http://schemas.microsoft.com/office/drawing/2014/main" val="4077394622"/>
                    </a:ext>
                  </a:extLst>
                </a:gridCol>
                <a:gridCol w="720000">
                  <a:extLst>
                    <a:ext uri="{9D8B030D-6E8A-4147-A177-3AD203B41FA5}">
                      <a16:colId xmlns:a16="http://schemas.microsoft.com/office/drawing/2014/main" val="635192742"/>
                    </a:ext>
                  </a:extLst>
                </a:gridCol>
                <a:gridCol w="684000">
                  <a:extLst>
                    <a:ext uri="{9D8B030D-6E8A-4147-A177-3AD203B41FA5}">
                      <a16:colId xmlns:a16="http://schemas.microsoft.com/office/drawing/2014/main" val="3988376003"/>
                    </a:ext>
                  </a:extLst>
                </a:gridCol>
              </a:tblGrid>
              <a:tr h="174377">
                <a:tc gridSpan="8">
                  <a:txBody>
                    <a:bodyPr/>
                    <a:lstStyle/>
                    <a:p>
                      <a:pPr algn="ctr"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診療報酬改定</a:t>
                      </a:r>
                      <a:r>
                        <a:rPr lang="ja-JP" altLang="en-US" sz="800" b="1" i="0" u="none" strike="noStrike" dirty="0" smtClean="0">
                          <a:solidFill>
                            <a:srgbClr val="000000"/>
                          </a:solidFill>
                          <a:effectLst/>
                          <a:latin typeface="メイリオ" panose="020B0604030504040204" pitchFamily="50" charset="-128"/>
                          <a:ea typeface="メイリオ" panose="020B0604030504040204" pitchFamily="50" charset="-128"/>
                        </a:rPr>
                        <a:t>を除去した</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人当たり診療費伸び率（</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70</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歳以上一般）</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0618295"/>
                  </a:ext>
                </a:extLst>
              </a:tr>
              <a:tr h="335838">
                <a:tc gridSpan="2">
                  <a:txBody>
                    <a:bodyPr/>
                    <a:lstStyle/>
                    <a:p>
                      <a:pPr algn="ctr"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年度</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hMerge="1">
                  <a:txBody>
                    <a:bodyPr/>
                    <a:lstStyle/>
                    <a:p>
                      <a:endParaRPr kumimoji="1" lang="ja-JP" altLang="en-US"/>
                    </a:p>
                  </a:txBody>
                  <a:tcPr/>
                </a:tc>
                <a:tc>
                  <a:txBody>
                    <a:bodyPr/>
                    <a:lstStyle/>
                    <a:p>
                      <a:pPr algn="ctr" fontAlgn="ctr"/>
                      <a:r>
                        <a:rPr lang="en-US" altLang="ja-JP" sz="800" b="1" i="0" u="none" strike="noStrike">
                          <a:solidFill>
                            <a:srgbClr val="FFFFFF"/>
                          </a:solidFill>
                          <a:effectLst/>
                          <a:latin typeface="メイリオ" panose="020B0604030504040204" pitchFamily="50" charset="-128"/>
                          <a:ea typeface="メイリオ" panose="020B0604030504040204" pitchFamily="50" charset="-128"/>
                        </a:rPr>
                        <a:t>1</a:t>
                      </a: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人当たり</a:t>
                      </a:r>
                      <a:br>
                        <a:rPr lang="ja-JP" altLang="en-US" sz="800" b="1" i="0" u="none" strike="noStrike">
                          <a:solidFill>
                            <a:srgbClr val="FFFFFF"/>
                          </a:solidFill>
                          <a:effectLst/>
                          <a:latin typeface="メイリオ" panose="020B0604030504040204" pitchFamily="50" charset="-128"/>
                          <a:ea typeface="メイリオ" panose="020B0604030504040204" pitchFamily="50" charset="-128"/>
                        </a:rPr>
                      </a:b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診療費</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a:txBody>
                    <a:bodyPr/>
                    <a:lstStyle/>
                    <a:p>
                      <a:pPr algn="ctr" fontAlgn="ctr"/>
                      <a:r>
                        <a:rPr lang="zh-TW" altLang="en-US" sz="800" b="1" i="0" u="none" strike="noStrike">
                          <a:solidFill>
                            <a:srgbClr val="FFFFFF"/>
                          </a:solidFill>
                          <a:effectLst/>
                          <a:latin typeface="メイリオ" panose="020B0604030504040204" pitchFamily="50" charset="-128"/>
                          <a:ea typeface="メイリオ" panose="020B0604030504040204" pitchFamily="50" charset="-128"/>
                        </a:rPr>
                        <a:t>診療報酬</a:t>
                      </a:r>
                      <a:br>
                        <a:rPr lang="zh-TW" altLang="en-US" sz="800" b="1" i="0" u="none" strike="noStrike">
                          <a:solidFill>
                            <a:srgbClr val="FFFFFF"/>
                          </a:solidFill>
                          <a:effectLst/>
                          <a:latin typeface="メイリオ" panose="020B0604030504040204" pitchFamily="50" charset="-128"/>
                          <a:ea typeface="メイリオ" panose="020B0604030504040204" pitchFamily="50" charset="-128"/>
                        </a:rPr>
                      </a:br>
                      <a:r>
                        <a:rPr lang="zh-TW" altLang="en-US" sz="800" b="1" i="0" u="none" strike="noStrike">
                          <a:solidFill>
                            <a:srgbClr val="FFFFFF"/>
                          </a:solidFill>
                          <a:effectLst/>
                          <a:latin typeface="メイリオ" panose="020B0604030504040204" pitchFamily="50" charset="-128"/>
                          <a:ea typeface="メイリオ" panose="020B0604030504040204" pitchFamily="50" charset="-128"/>
                        </a:rPr>
                        <a:t>改定率</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gridSpan="2">
                  <a:txBody>
                    <a:bodyPr/>
                    <a:lstStyle/>
                    <a:p>
                      <a:pPr algn="ctr"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単年換算</a:t>
                      </a:r>
                      <a:r>
                        <a:rPr lang="ja-JP" altLang="en-US" sz="800" b="1" i="0" u="none" strike="noStrike" dirty="0" smtClean="0">
                          <a:solidFill>
                            <a:srgbClr val="FFFFFF"/>
                          </a:solidFill>
                          <a:effectLst/>
                          <a:latin typeface="メイリオ" panose="020B0604030504040204" pitchFamily="50" charset="-128"/>
                          <a:ea typeface="メイリオ" panose="020B0604030504040204" pitchFamily="50" charset="-128"/>
                        </a:rPr>
                        <a:t>伸び率－</a:t>
                      </a:r>
                      <a:r>
                        <a:rPr lang="en-US" altLang="ja-JP" sz="800" b="1" i="0" u="none" strike="noStrike" dirty="0" smtClean="0">
                          <a:solidFill>
                            <a:srgbClr val="FFFFFF"/>
                          </a:solidFill>
                          <a:effectLst/>
                          <a:latin typeface="メイリオ" panose="020B0604030504040204" pitchFamily="50" charset="-128"/>
                          <a:ea typeface="メイリオ" panose="020B0604030504040204" pitchFamily="50" charset="-128"/>
                        </a:rPr>
                        <a:t>1</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
                      </a:r>
                      <a:b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b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当年度→</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2018</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年度</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hMerge="1">
                  <a:txBody>
                    <a:bodyPr/>
                    <a:lstStyle/>
                    <a:p>
                      <a:endParaRPr kumimoji="1" lang="ja-JP" altLang="en-US"/>
                    </a:p>
                  </a:txBody>
                  <a:tcPr/>
                </a:tc>
                <a:tc gridSpan="2">
                  <a:txBody>
                    <a:bodyPr/>
                    <a:lstStyle/>
                    <a:p>
                      <a:pPr algn="ctr"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単年換算</a:t>
                      </a:r>
                      <a:r>
                        <a:rPr lang="ja-JP" altLang="en-US" sz="800" b="1" i="0" u="none" strike="noStrike" dirty="0" smtClean="0">
                          <a:solidFill>
                            <a:srgbClr val="FFFFFF"/>
                          </a:solidFill>
                          <a:effectLst/>
                          <a:latin typeface="メイリオ" panose="020B0604030504040204" pitchFamily="50" charset="-128"/>
                          <a:ea typeface="メイリオ" panose="020B0604030504040204" pitchFamily="50" charset="-128"/>
                        </a:rPr>
                        <a:t>伸び率－</a:t>
                      </a:r>
                      <a:r>
                        <a:rPr lang="en-US" altLang="ja-JP" sz="800" b="1" i="0" u="none" strike="noStrike" dirty="0" smtClean="0">
                          <a:solidFill>
                            <a:srgbClr val="FFFFFF"/>
                          </a:solidFill>
                          <a:effectLst/>
                          <a:latin typeface="メイリオ" panose="020B0604030504040204" pitchFamily="50" charset="-128"/>
                          <a:ea typeface="メイリオ" panose="020B0604030504040204" pitchFamily="50" charset="-128"/>
                        </a:rPr>
                        <a:t>1</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
                      </a:r>
                      <a:b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b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当年度→</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2017</a:t>
                      </a: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年度</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hMerge="1">
                  <a:txBody>
                    <a:bodyPr/>
                    <a:lstStyle/>
                    <a:p>
                      <a:endParaRPr kumimoji="1" lang="ja-JP" altLang="en-US"/>
                    </a:p>
                  </a:txBody>
                  <a:tcPr/>
                </a:tc>
                <a:extLst>
                  <a:ext uri="{0D108BD9-81ED-4DB2-BD59-A6C34878D82A}">
                    <a16:rowId xmlns:a16="http://schemas.microsoft.com/office/drawing/2014/main" val="1914901727"/>
                  </a:ext>
                </a:extLst>
              </a:tr>
              <a:tr h="200211">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558,046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ja-JP" sz="800" b="0" i="0" u="none" strike="noStrike" dirty="0">
                          <a:solidFill>
                            <a:schemeClr val="bg1"/>
                          </a:solidFill>
                          <a:effectLst/>
                          <a:latin typeface="メイリオ" panose="020B0604030504040204" pitchFamily="50" charset="-128"/>
                          <a:ea typeface="メイリオ" panose="020B0604030504040204" pitchFamily="50" charset="-128"/>
                        </a:rPr>
                        <a:t>1.0000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H24→H30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0.83%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H24→H29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1.00%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67630700"/>
                  </a:ext>
                </a:extLst>
              </a:tr>
              <a:tr h="200211">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H25</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(2013)</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567,683</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chemeClr val="bg1"/>
                          </a:solidFill>
                          <a:effectLst/>
                          <a:latin typeface="メイリオ" panose="020B0604030504040204" pitchFamily="50" charset="-128"/>
                          <a:ea typeface="メイリオ" panose="020B0604030504040204" pitchFamily="50" charset="-128"/>
                        </a:rPr>
                        <a:t>1.0000</a:t>
                      </a:r>
                    </a:p>
                  </a:txBody>
                  <a:tcPr marL="9525" marR="9525" marT="9525" marB="0" anchor="ctr">
                    <a:lnL>
                      <a:noFill/>
                    </a:lnL>
                    <a:lnR>
                      <a:noFill/>
                    </a:lnR>
                    <a:lnT>
                      <a:noFill/>
                    </a:lnT>
                    <a:lnB>
                      <a:noFill/>
                    </a:lnB>
                  </a:tcPr>
                </a:tc>
                <a:tc>
                  <a:txBody>
                    <a:bodyPr/>
                    <a:lstStyle/>
                    <a:p>
                      <a:pPr algn="ctr" fontAlgn="ctr"/>
                      <a:r>
                        <a:rPr lang="en-US" sz="800" b="0" i="0" u="none" strike="noStrike">
                          <a:solidFill>
                            <a:srgbClr val="000000"/>
                          </a:solidFill>
                          <a:effectLst/>
                          <a:latin typeface="メイリオ" panose="020B0604030504040204" pitchFamily="50" charset="-128"/>
                          <a:ea typeface="メイリオ" panose="020B0604030504040204" pitchFamily="50" charset="-128"/>
                        </a:rPr>
                        <a:t>H25→H30</a:t>
                      </a:r>
                    </a:p>
                  </a:txBody>
                  <a:tcPr marL="9525" marR="9525" marT="9525" marB="0" anchor="ctr">
                    <a:lnL>
                      <a:noFill/>
                    </a:lnL>
                    <a:lnR>
                      <a:noFill/>
                    </a:lnR>
                    <a:lnT>
                      <a:noFill/>
                    </a:lnT>
                    <a:lnB>
                      <a:noFill/>
                    </a:lnB>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0.65%</a:t>
                      </a:r>
                    </a:p>
                  </a:txBody>
                  <a:tcPr marL="9525" marR="9525" marT="9525" marB="0" anchor="ctr">
                    <a:lnL>
                      <a:noFill/>
                    </a:lnL>
                    <a:lnR>
                      <a:noFill/>
                    </a:lnR>
                    <a:lnT>
                      <a:noFill/>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H25→H29</a:t>
                      </a:r>
                    </a:p>
                  </a:txBody>
                  <a:tcPr marL="9525" marR="9525" marT="9525" marB="0" anchor="ctr">
                    <a:lnL>
                      <a:noFill/>
                    </a:lnL>
                    <a:lnR>
                      <a:noFill/>
                    </a:lnR>
                    <a:lnT>
                      <a:noFill/>
                    </a:lnT>
                    <a:lnB>
                      <a:noFill/>
                    </a:lnB>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0.82%</a:t>
                      </a:r>
                    </a:p>
                  </a:txBody>
                  <a:tcPr marL="9525" marR="9525" marT="9525" marB="0" anchor="ctr">
                    <a:lnL>
                      <a:noFill/>
                    </a:lnL>
                    <a:lnR>
                      <a:noFill/>
                    </a:lnR>
                    <a:lnT>
                      <a:noFill/>
                    </a:lnT>
                    <a:lnB>
                      <a:noFill/>
                    </a:lnB>
                  </a:tcPr>
                </a:tc>
                <a:extLst>
                  <a:ext uri="{0D108BD9-81ED-4DB2-BD59-A6C34878D82A}">
                    <a16:rowId xmlns:a16="http://schemas.microsoft.com/office/drawing/2014/main" val="95314503"/>
                  </a:ext>
                </a:extLst>
              </a:tr>
              <a:tr h="200211">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H26</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(2014)</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572,088</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1.0010</a:t>
                      </a:r>
                    </a:p>
                  </a:txBody>
                  <a:tcPr marL="9525" marR="9525" marT="9525" marB="0" anchor="ctr">
                    <a:lnL>
                      <a:noFill/>
                    </a:lnL>
                    <a:lnR>
                      <a:noFill/>
                    </a:lnR>
                    <a:lnT>
                      <a:noFill/>
                    </a:lnT>
                    <a:lnB>
                      <a:noFill/>
                    </a:lnB>
                  </a:tcPr>
                </a:tc>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H26→H30</a:t>
                      </a:r>
                    </a:p>
                  </a:txBody>
                  <a:tcPr marL="9525" marR="9525" marT="9525" marB="0" anchor="ctr">
                    <a:lnL>
                      <a:noFill/>
                    </a:lnL>
                    <a:lnR>
                      <a:noFill/>
                    </a:lnR>
                    <a:lnT>
                      <a:noFill/>
                    </a:lnT>
                    <a:lnB>
                      <a:noFill/>
                    </a:lnB>
                  </a:tcPr>
                </a:tc>
                <a:tc>
                  <a:txBody>
                    <a:bodyPr/>
                    <a:lstStyle/>
                    <a:p>
                      <a:pPr algn="ctr"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0.65%</a:t>
                      </a:r>
                    </a:p>
                  </a:txBody>
                  <a:tcPr marL="9525" marR="9525" marT="9525" marB="0" anchor="ctr">
                    <a:lnL>
                      <a:noFill/>
                    </a:lnL>
                    <a:lnR>
                      <a:noFill/>
                    </a:lnR>
                    <a:lnT>
                      <a:noFill/>
                    </a:lnT>
                    <a:lnB>
                      <a:noFill/>
                    </a:lnB>
                  </a:tcPr>
                </a:tc>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H26→H29</a:t>
                      </a:r>
                    </a:p>
                  </a:txBody>
                  <a:tcPr marL="9525" marR="9525" marT="9525" marB="0" anchor="ctr">
                    <a:lnL>
                      <a:noFill/>
                    </a:lnL>
                    <a:lnR>
                      <a:noFill/>
                    </a:lnR>
                    <a:lnT>
                      <a:noFill/>
                    </a:lnT>
                    <a:lnB>
                      <a:noFill/>
                    </a:lnB>
                  </a:tcPr>
                </a:tc>
                <a:tc>
                  <a:txBody>
                    <a:bodyPr/>
                    <a:lstStyle/>
                    <a:p>
                      <a:pPr algn="ctr"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0.87%</a:t>
                      </a:r>
                    </a:p>
                  </a:txBody>
                  <a:tcPr marL="9525" marR="9525" marT="9525" marB="0" anchor="ctr">
                    <a:lnL>
                      <a:noFill/>
                    </a:lnL>
                    <a:lnR>
                      <a:noFill/>
                    </a:lnR>
                    <a:lnT>
                      <a:noFill/>
                    </a:lnT>
                    <a:lnB>
                      <a:noFill/>
                    </a:lnB>
                  </a:tcPr>
                </a:tc>
                <a:extLst>
                  <a:ext uri="{0D108BD9-81ED-4DB2-BD59-A6C34878D82A}">
                    <a16:rowId xmlns:a16="http://schemas.microsoft.com/office/drawing/2014/main" val="1795780650"/>
                  </a:ext>
                </a:extLst>
              </a:tr>
              <a:tr h="200211">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H27</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(2015)</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591,011</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chemeClr val="bg1"/>
                          </a:solidFill>
                          <a:effectLst/>
                          <a:latin typeface="メイリオ" panose="020B0604030504040204" pitchFamily="50" charset="-128"/>
                          <a:ea typeface="メイリオ" panose="020B0604030504040204" pitchFamily="50" charset="-128"/>
                        </a:rPr>
                        <a:t>1.0000</a:t>
                      </a:r>
                    </a:p>
                  </a:txBody>
                  <a:tcPr marL="9525" marR="9525" marT="9525" marB="0" anchor="ctr">
                    <a:lnL>
                      <a:noFill/>
                    </a:lnL>
                    <a:lnR>
                      <a:noFill/>
                    </a:lnR>
                    <a:lnT>
                      <a:noFill/>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H27→H30</a:t>
                      </a:r>
                    </a:p>
                  </a:txBody>
                  <a:tcPr marL="9525" marR="9525" marT="9525" marB="0" anchor="ctr">
                    <a:lnL>
                      <a:noFill/>
                    </a:lnL>
                    <a:lnR>
                      <a:noFill/>
                    </a:lnR>
                    <a:lnT>
                      <a:noFill/>
                    </a:lnT>
                    <a:lnB>
                      <a:noFill/>
                    </a:lnB>
                  </a:tcP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-0.23%</a:t>
                      </a:r>
                    </a:p>
                  </a:txBody>
                  <a:tcPr marL="9525" marR="9525" marT="9525" marB="0" anchor="ctr">
                    <a:lnL>
                      <a:noFill/>
                    </a:lnL>
                    <a:lnR>
                      <a:noFill/>
                    </a:lnR>
                    <a:lnT>
                      <a:noFill/>
                    </a:lnT>
                    <a:lnB>
                      <a:noFill/>
                    </a:lnB>
                  </a:tcPr>
                </a:tc>
                <a:tc>
                  <a:txBody>
                    <a:bodyPr/>
                    <a:lstStyle/>
                    <a:p>
                      <a:pPr algn="ctr" fontAlgn="ctr"/>
                      <a:r>
                        <a:rPr lang="en-US" sz="800" b="0" i="0" u="none" strike="noStrike">
                          <a:solidFill>
                            <a:srgbClr val="000000"/>
                          </a:solidFill>
                          <a:effectLst/>
                          <a:latin typeface="メイリオ" panose="020B0604030504040204" pitchFamily="50" charset="-128"/>
                          <a:ea typeface="メイリオ" panose="020B0604030504040204" pitchFamily="50" charset="-128"/>
                        </a:rPr>
                        <a:t>H27→H29</a:t>
                      </a:r>
                    </a:p>
                  </a:txBody>
                  <a:tcPr marL="9525" marR="9525" marT="9525" marB="0" anchor="ctr">
                    <a:lnL>
                      <a:noFill/>
                    </a:lnL>
                    <a:lnR>
                      <a:noFill/>
                    </a:lnR>
                    <a:lnT>
                      <a:noFill/>
                    </a:lnT>
                    <a:lnB>
                      <a:noFill/>
                    </a:lnB>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-0.33%</a:t>
                      </a:r>
                    </a:p>
                  </a:txBody>
                  <a:tcPr marL="9525" marR="9525" marT="9525" marB="0" anchor="ctr">
                    <a:lnL>
                      <a:noFill/>
                    </a:lnL>
                    <a:lnR>
                      <a:noFill/>
                    </a:lnR>
                    <a:lnT>
                      <a:noFill/>
                    </a:lnT>
                    <a:lnB>
                      <a:noFill/>
                    </a:lnB>
                  </a:tcPr>
                </a:tc>
                <a:extLst>
                  <a:ext uri="{0D108BD9-81ED-4DB2-BD59-A6C34878D82A}">
                    <a16:rowId xmlns:a16="http://schemas.microsoft.com/office/drawing/2014/main" val="201937883"/>
                  </a:ext>
                </a:extLst>
              </a:tr>
              <a:tr h="200211">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H28</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(2016)</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584,066</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0.9869</a:t>
                      </a:r>
                    </a:p>
                  </a:txBody>
                  <a:tcPr marL="9525" marR="9525" marT="9525" marB="0" anchor="ctr">
                    <a:lnL>
                      <a:noFill/>
                    </a:lnL>
                    <a:lnR>
                      <a:noFill/>
                    </a:lnR>
                    <a:lnT>
                      <a:noFill/>
                    </a:lnT>
                    <a:lnB>
                      <a:noFill/>
                    </a:lnB>
                  </a:tcPr>
                </a:tc>
                <a:tc>
                  <a:txBody>
                    <a:bodyPr/>
                    <a:lstStyle/>
                    <a:p>
                      <a:pPr algn="ctr" fontAlgn="ctr"/>
                      <a:r>
                        <a:rPr lang="en-US" sz="800" b="0" i="0" u="none" strike="noStrike" dirty="0">
                          <a:solidFill>
                            <a:srgbClr val="000000"/>
                          </a:solidFill>
                          <a:effectLst/>
                          <a:latin typeface="メイリオ" panose="020B0604030504040204" pitchFamily="50" charset="-128"/>
                          <a:ea typeface="メイリオ" panose="020B0604030504040204" pitchFamily="50" charset="-128"/>
                        </a:rPr>
                        <a:t>H28→H30</a:t>
                      </a:r>
                    </a:p>
                  </a:txBody>
                  <a:tcPr marL="9525" marR="9525" marT="9525" marB="0" anchor="ctr">
                    <a:lnL>
                      <a:noFill/>
                    </a:lnL>
                    <a:lnR>
                      <a:noFill/>
                    </a:lnR>
                    <a:lnT>
                      <a:noFill/>
                    </a:lnT>
                    <a:lnB>
                      <a:noFill/>
                    </a:lnB>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-0.41%</a:t>
                      </a:r>
                    </a:p>
                  </a:txBody>
                  <a:tcPr marL="9525" marR="9525" marT="9525" marB="0" anchor="ctr">
                    <a:lnL>
                      <a:noFill/>
                    </a:lnL>
                    <a:lnR>
                      <a:noFill/>
                    </a:lnR>
                    <a:lnT>
                      <a:noFill/>
                    </a:lnT>
                    <a:lnB>
                      <a:noFill/>
                    </a:lnB>
                  </a:tcPr>
                </a:tc>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H28→H29</a:t>
                      </a:r>
                    </a:p>
                  </a:txBody>
                  <a:tcPr marL="9525" marR="9525" marT="9525" marB="0" anchor="ctr">
                    <a:lnL>
                      <a:noFill/>
                    </a:lnL>
                    <a:lnR>
                      <a:noFill/>
                    </a:lnR>
                    <a:lnT>
                      <a:noFill/>
                    </a:lnT>
                    <a:lnB>
                      <a:noFill/>
                    </a:lnB>
                  </a:tcPr>
                </a:tc>
                <a:tc>
                  <a:txBody>
                    <a:bodyPr/>
                    <a:lstStyle/>
                    <a:p>
                      <a:pPr algn="ctr"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-0.80%</a:t>
                      </a:r>
                    </a:p>
                  </a:txBody>
                  <a:tcPr marL="9525" marR="9525" marT="9525" marB="0" anchor="ctr">
                    <a:lnL>
                      <a:noFill/>
                    </a:lnL>
                    <a:lnR>
                      <a:noFill/>
                    </a:lnR>
                    <a:lnT>
                      <a:noFill/>
                    </a:lnT>
                    <a:lnB>
                      <a:noFill/>
                    </a:lnB>
                  </a:tcPr>
                </a:tc>
                <a:extLst>
                  <a:ext uri="{0D108BD9-81ED-4DB2-BD59-A6C34878D82A}">
                    <a16:rowId xmlns:a16="http://schemas.microsoft.com/office/drawing/2014/main" val="772078406"/>
                  </a:ext>
                </a:extLst>
              </a:tr>
              <a:tr h="200211">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H29</a:t>
                      </a:r>
                    </a:p>
                  </a:txBody>
                  <a:tcPr marL="9525" marR="9525" marT="9525" marB="0" anchor="ctr">
                    <a:lnL>
                      <a:noFill/>
                    </a:lnL>
                    <a:lnR>
                      <a:noFill/>
                    </a:lnR>
                    <a:lnT>
                      <a:noFill/>
                    </a:lnT>
                    <a:lnB>
                      <a:noFill/>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(2017)</a:t>
                      </a:r>
                    </a:p>
                  </a:txBody>
                  <a:tcPr marL="9525" marR="9525" marT="9525" marB="0" anchor="ctr">
                    <a:lnL>
                      <a:noFill/>
                    </a:lnL>
                    <a:lnR>
                      <a:noFill/>
                    </a:lnR>
                    <a:lnT>
                      <a:noFill/>
                    </a:lnT>
                    <a:lnB>
                      <a:noFill/>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579,385</a:t>
                      </a:r>
                    </a:p>
                  </a:txBody>
                  <a:tcPr marL="9525" marR="9525" marT="9525" marB="0" anchor="ctr">
                    <a:lnL>
                      <a:noFill/>
                    </a:lnL>
                    <a:lnR>
                      <a:noFill/>
                    </a:lnR>
                    <a:lnT>
                      <a:noFill/>
                    </a:lnT>
                    <a:lnB>
                      <a:noFill/>
                    </a:lnB>
                  </a:tcPr>
                </a:tc>
                <a:tc>
                  <a:txBody>
                    <a:bodyPr/>
                    <a:lstStyle/>
                    <a:p>
                      <a:pPr algn="r" fontAlgn="ctr"/>
                      <a:r>
                        <a:rPr lang="en-US" altLang="ja-JP" sz="800" b="0" i="0" u="none" strike="noStrike" dirty="0">
                          <a:solidFill>
                            <a:schemeClr val="bg1"/>
                          </a:solidFill>
                          <a:effectLst/>
                          <a:latin typeface="メイリオ" panose="020B0604030504040204" pitchFamily="50" charset="-128"/>
                          <a:ea typeface="メイリオ" panose="020B0604030504040204" pitchFamily="50" charset="-128"/>
                        </a:rPr>
                        <a:t>1.0000</a:t>
                      </a:r>
                    </a:p>
                  </a:txBody>
                  <a:tcPr marL="9525" marR="9525" marT="9525" marB="0" anchor="ctr">
                    <a:lnL>
                      <a:noFill/>
                    </a:lnL>
                    <a:lnR>
                      <a:noFill/>
                    </a:lnR>
                    <a:lnT>
                      <a:noFill/>
                    </a:lnT>
                    <a:lnB>
                      <a:noFill/>
                    </a:lnB>
                  </a:tcPr>
                </a:tc>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H29→H30</a:t>
                      </a:r>
                    </a:p>
                  </a:txBody>
                  <a:tcPr marL="9525" marR="9525" marT="9525" marB="0" anchor="ctr">
                    <a:lnL>
                      <a:noFill/>
                    </a:lnL>
                    <a:lnR>
                      <a:noFill/>
                    </a:lnR>
                    <a:lnT>
                      <a:noFill/>
                    </a:lnT>
                    <a:lnB>
                      <a:noFill/>
                    </a:lnB>
                  </a:tcPr>
                </a:tc>
                <a:tc>
                  <a:txBody>
                    <a:bodyPr/>
                    <a:lstStyle/>
                    <a:p>
                      <a:pPr algn="ctr"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-0.01%</a:t>
                      </a:r>
                    </a:p>
                  </a:txBody>
                  <a:tcPr marL="9525" marR="9525" marT="9525" marB="0" anchor="ctr">
                    <a:lnL>
                      <a:noFill/>
                    </a:lnL>
                    <a:lnR>
                      <a:noFill/>
                    </a:lnR>
                    <a:lnT>
                      <a:noFill/>
                    </a:lnT>
                    <a:lnB>
                      <a:noFill/>
                    </a:lnB>
                  </a:tcPr>
                </a:tc>
                <a:tc>
                  <a:txBody>
                    <a:bodyPr/>
                    <a:lstStyle/>
                    <a:p>
                      <a:pPr algn="ctr" fontAlgn="ct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a:noFill/>
                    </a:lnT>
                    <a:lnB>
                      <a:noFill/>
                    </a:lnB>
                  </a:tcP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a:noFill/>
                    </a:lnT>
                    <a:lnB>
                      <a:noFill/>
                    </a:lnB>
                  </a:tcPr>
                </a:tc>
                <a:extLst>
                  <a:ext uri="{0D108BD9-81ED-4DB2-BD59-A6C34878D82A}">
                    <a16:rowId xmlns:a16="http://schemas.microsoft.com/office/drawing/2014/main" val="1349182935"/>
                  </a:ext>
                </a:extLst>
              </a:tr>
              <a:tr h="200211">
                <a:tc>
                  <a:txBody>
                    <a:bodyPr/>
                    <a:lstStyle/>
                    <a:p>
                      <a:pPr algn="ctr" fontAlgn="ctr"/>
                      <a:r>
                        <a:rPr lang="en-US" sz="800" b="1" i="0" u="none" strike="noStrike" dirty="0">
                          <a:solidFill>
                            <a:srgbClr val="000000"/>
                          </a:solidFill>
                          <a:effectLst/>
                          <a:latin typeface="メイリオ" panose="020B0604030504040204" pitchFamily="50" charset="-128"/>
                          <a:ea typeface="メイリオ" panose="020B0604030504040204" pitchFamily="50" charset="-128"/>
                        </a:rPr>
                        <a:t>H30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(2018)</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CCECFF"/>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572,411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0.9881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8029542"/>
                  </a:ext>
                </a:extLst>
              </a:tr>
            </a:tbl>
          </a:graphicData>
        </a:graphic>
      </p:graphicFrame>
      <p:graphicFrame>
        <p:nvGraphicFramePr>
          <p:cNvPr id="101" name="グラフ 100"/>
          <p:cNvGraphicFramePr>
            <a:graphicFrameLocks/>
          </p:cNvGraphicFramePr>
          <p:nvPr>
            <p:extLst/>
          </p:nvPr>
        </p:nvGraphicFramePr>
        <p:xfrm>
          <a:off x="23407" y="1636512"/>
          <a:ext cx="4953000" cy="3308510"/>
        </p:xfrm>
        <a:graphic>
          <a:graphicData uri="http://schemas.openxmlformats.org/drawingml/2006/chart">
            <c:chart xmlns:c="http://schemas.openxmlformats.org/drawingml/2006/chart" xmlns:r="http://schemas.openxmlformats.org/officeDocument/2006/relationships" r:id="rId2"/>
          </a:graphicData>
        </a:graphic>
      </p:graphicFrame>
      <p:sp>
        <p:nvSpPr>
          <p:cNvPr id="7" name="スライド番号プレースホルダー 6"/>
          <p:cNvSpPr>
            <a:spLocks noGrp="1"/>
          </p:cNvSpPr>
          <p:nvPr>
            <p:ph type="sldNum" sz="quarter" idx="12"/>
          </p:nvPr>
        </p:nvSpPr>
        <p:spPr>
          <a:xfrm>
            <a:off x="7772400" y="6521334"/>
            <a:ext cx="2133600" cy="337147"/>
          </a:xfrm>
        </p:spPr>
        <p:txBody>
          <a:bodyPr/>
          <a:lstStyle/>
          <a:p>
            <a:fld id="{CC33DC74-1A1F-4E9D-9BA6-58B28F0A55E0}" type="slidenum">
              <a:rPr lang="en-US" altLang="ja-JP" sz="1800" b="1">
                <a:solidFill>
                  <a:prstClr val="black">
                    <a:tint val="75000"/>
                  </a:prstClr>
                </a:solidFill>
                <a:latin typeface="游ゴシック" panose="020B0400000000000000" pitchFamily="50" charset="-128"/>
                <a:ea typeface="游ゴシック" panose="020B0400000000000000" pitchFamily="50" charset="-128"/>
              </a:rPr>
              <a:t>13</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
        <p:nvSpPr>
          <p:cNvPr id="13" name="Rectangle 29"/>
          <p:cNvSpPr>
            <a:spLocks noChangeArrowheads="1"/>
          </p:cNvSpPr>
          <p:nvPr/>
        </p:nvSpPr>
        <p:spPr bwMode="auto">
          <a:xfrm>
            <a:off x="360684" y="-12306"/>
            <a:ext cx="9184632" cy="369333"/>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b="1" dirty="0">
                <a:solidFill>
                  <a:schemeClr val="dk1"/>
                </a:solidFill>
                <a:latin typeface="メイリオ" panose="020B0604030504040204" pitchFamily="50" charset="-128"/>
                <a:ea typeface="メイリオ" panose="020B0604030504040204" pitchFamily="50" charset="-128"/>
              </a:rPr>
              <a:t>（参考）一人当たり診療費</a:t>
            </a:r>
            <a:r>
              <a:rPr lang="ja-JP" altLang="en-US" sz="1600" b="1" dirty="0" smtClean="0">
                <a:solidFill>
                  <a:schemeClr val="dk1"/>
                </a:solidFill>
                <a:latin typeface="メイリオ" panose="020B0604030504040204" pitchFamily="50" charset="-128"/>
                <a:ea typeface="メイリオ" panose="020B0604030504040204" pitchFamily="50" charset="-128"/>
              </a:rPr>
              <a:t>等推計の留意点（</a:t>
            </a:r>
            <a:r>
              <a:rPr lang="en-US" altLang="ja-JP" sz="1600" b="1" dirty="0" smtClean="0">
                <a:solidFill>
                  <a:schemeClr val="dk1"/>
                </a:solidFill>
                <a:latin typeface="メイリオ" panose="020B0604030504040204" pitchFamily="50" charset="-128"/>
                <a:ea typeface="メイリオ" panose="020B0604030504040204" pitchFamily="50" charset="-128"/>
              </a:rPr>
              <a:t>70</a:t>
            </a:r>
            <a:r>
              <a:rPr lang="ja-JP" altLang="en-US" sz="1600" b="1" dirty="0" smtClean="0">
                <a:solidFill>
                  <a:schemeClr val="dk1"/>
                </a:solidFill>
                <a:latin typeface="メイリオ" panose="020B0604030504040204" pitchFamily="50" charset="-128"/>
                <a:ea typeface="メイリオ" panose="020B0604030504040204" pitchFamily="50" charset="-128"/>
              </a:rPr>
              <a:t>歳以上一般）</a:t>
            </a:r>
            <a:endParaRPr lang="en-US" altLang="ja-JP" sz="1600" b="1" dirty="0">
              <a:solidFill>
                <a:schemeClr val="dk1"/>
              </a:solidFill>
              <a:latin typeface="メイリオ" panose="020B0604030504040204" pitchFamily="50" charset="-128"/>
              <a:ea typeface="メイリオ" panose="020B0604030504040204" pitchFamily="50" charset="-128"/>
            </a:endParaRPr>
          </a:p>
        </p:txBody>
      </p:sp>
      <p:cxnSp>
        <p:nvCxnSpPr>
          <p:cNvPr id="14" name="直線コネクタ 13"/>
          <p:cNvCxnSpPr/>
          <p:nvPr/>
        </p:nvCxnSpPr>
        <p:spPr>
          <a:xfrm>
            <a:off x="-86189" y="304355"/>
            <a:ext cx="1043977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9" name="角丸四角形 58"/>
          <p:cNvSpPr/>
          <p:nvPr/>
        </p:nvSpPr>
        <p:spPr>
          <a:xfrm>
            <a:off x="143188" y="365211"/>
            <a:ext cx="9686375" cy="1161978"/>
          </a:xfrm>
          <a:prstGeom prst="roundRect">
            <a:avLst>
              <a:gd name="adj" fmla="val 174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t"/>
          <a:lstStyle/>
          <a:p>
            <a:r>
              <a:rPr lang="ja-JP" altLang="en-US" sz="1400" b="1" dirty="0" smtClean="0">
                <a:solidFill>
                  <a:schemeClr val="tx1"/>
                </a:solidFill>
                <a:latin typeface="メイリオ" panose="020B0604030504040204" pitchFamily="50" charset="-128"/>
                <a:ea typeface="メイリオ" panose="020B0604030504040204" pitchFamily="50" charset="-128"/>
              </a:rPr>
              <a:t>　</a:t>
            </a: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全国的に見ると、平成</a:t>
            </a:r>
            <a:r>
              <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30</a:t>
            </a: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年度の単年度伸び率</a:t>
            </a:r>
            <a:r>
              <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H30)</a:t>
            </a: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は横ばいであるが、平成</a:t>
            </a:r>
            <a:r>
              <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26</a:t>
            </a: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年度を始点とした伸び率は</a:t>
            </a:r>
            <a:endPar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上昇傾向、平成</a:t>
            </a:r>
            <a:r>
              <a:rPr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29</a:t>
            </a: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年度の単年度</a:t>
            </a:r>
            <a:r>
              <a:rPr kumimoji="1"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の伸び率</a:t>
            </a:r>
            <a:r>
              <a:rPr kumimoji="1"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(H28</a:t>
            </a:r>
            <a:r>
              <a:rPr kumimoji="1"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kumimoji="1"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rPr>
              <a:t>は減少傾向にある</a:t>
            </a:r>
            <a:endParaRPr kumimoji="1" lang="en-US" altLang="ja-JP" sz="14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endParaRPr lang="en-US" altLang="ja-JP" sz="4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266700" lvl="1"/>
            <a:r>
              <a:rPr lang="ja-JP" altLang="en-US" sz="1400" b="1" dirty="0" smtClean="0">
                <a:solidFill>
                  <a:srgbClr val="CC0000"/>
                </a:solidFill>
                <a:latin typeface="メイリオ" panose="020B0604030504040204" pitchFamily="50" charset="-128"/>
                <a:ea typeface="メイリオ" panose="020B0604030504040204" pitchFamily="50" charset="-128"/>
              </a:rPr>
              <a:t>・安易</a:t>
            </a:r>
            <a:r>
              <a:rPr lang="ja-JP" altLang="en-US" sz="1400" b="1" dirty="0">
                <a:solidFill>
                  <a:srgbClr val="CC0000"/>
                </a:solidFill>
                <a:latin typeface="メイリオ" panose="020B0604030504040204" pitchFamily="50" charset="-128"/>
                <a:ea typeface="メイリオ" panose="020B0604030504040204" pitchFamily="50" charset="-128"/>
              </a:rPr>
              <a:t>に前年度と同じ推計方法とせず</a:t>
            </a:r>
            <a:r>
              <a:rPr lang="ja-JP" altLang="en-US" sz="1400" b="1" dirty="0" smtClean="0">
                <a:solidFill>
                  <a:srgbClr val="CC0000"/>
                </a:solidFill>
                <a:latin typeface="メイリオ" panose="020B0604030504040204" pitchFamily="50" charset="-128"/>
                <a:ea typeface="メイリオ" panose="020B0604030504040204" pitchFamily="50" charset="-128"/>
              </a:rPr>
              <a:t>、都道府県</a:t>
            </a:r>
            <a:r>
              <a:rPr lang="ja-JP" altLang="en-US" sz="1400" b="1" dirty="0">
                <a:solidFill>
                  <a:srgbClr val="CC0000"/>
                </a:solidFill>
                <a:latin typeface="メイリオ" panose="020B0604030504040204" pitchFamily="50" charset="-128"/>
                <a:ea typeface="メイリオ" panose="020B0604030504040204" pitchFamily="50" charset="-128"/>
              </a:rPr>
              <a:t>の状況に応じた推計を行う必要がある</a:t>
            </a:r>
            <a:endParaRPr lang="en-US" altLang="ja-JP" sz="1400" b="1" dirty="0">
              <a:solidFill>
                <a:srgbClr val="CC0000"/>
              </a:solidFill>
              <a:latin typeface="メイリオ" panose="020B0604030504040204" pitchFamily="50" charset="-128"/>
              <a:ea typeface="メイリオ" panose="020B0604030504040204" pitchFamily="50" charset="-128"/>
            </a:endParaRPr>
          </a:p>
          <a:p>
            <a:pPr marL="266700" lvl="1"/>
            <a:r>
              <a:rPr lang="ja-JP" altLang="en-US" sz="1400" b="1" dirty="0" smtClean="0">
                <a:solidFill>
                  <a:srgbClr val="CC0000"/>
                </a:solidFill>
                <a:latin typeface="メイリオ" panose="020B0604030504040204" pitchFamily="50" charset="-128"/>
                <a:ea typeface="メイリオ" panose="020B0604030504040204" pitchFamily="50" charset="-128"/>
              </a:rPr>
              <a:t>・団塊の世代の高齢化にも留意し推計する</a:t>
            </a:r>
            <a:endParaRPr lang="en-US" altLang="ja-JP" sz="1400" b="1" dirty="0" smtClean="0">
              <a:solidFill>
                <a:srgbClr val="CC0000"/>
              </a:solidFill>
              <a:latin typeface="メイリオ" panose="020B0604030504040204" pitchFamily="50" charset="-128"/>
              <a:ea typeface="メイリオ" panose="020B0604030504040204" pitchFamily="50" charset="-128"/>
            </a:endParaRPr>
          </a:p>
          <a:p>
            <a:pPr marL="266700" lvl="1"/>
            <a:r>
              <a:rPr lang="ja-JP" altLang="en-US" sz="1400" b="1" dirty="0" smtClean="0">
                <a:solidFill>
                  <a:srgbClr val="CC0000"/>
                </a:solidFill>
                <a:latin typeface="メイリオ" panose="020B0604030504040204" pitchFamily="50" charset="-128"/>
                <a:ea typeface="メイリオ" panose="020B0604030504040204" pitchFamily="50" charset="-128"/>
              </a:rPr>
              <a:t>・加えて</a:t>
            </a:r>
            <a:r>
              <a:rPr lang="ja-JP" altLang="en-US" sz="1400" b="1" dirty="0">
                <a:solidFill>
                  <a:srgbClr val="CC0000"/>
                </a:solidFill>
                <a:latin typeface="メイリオ" panose="020B0604030504040204" pitchFamily="50" charset="-128"/>
                <a:ea typeface="メイリオ" panose="020B0604030504040204" pitchFamily="50" charset="-128"/>
              </a:rPr>
              <a:t>、令和２年度について</a:t>
            </a:r>
            <a:r>
              <a:rPr lang="ja-JP" altLang="en-US" sz="1400" b="1" dirty="0" smtClean="0">
                <a:solidFill>
                  <a:srgbClr val="CC0000"/>
                </a:solidFill>
                <a:latin typeface="メイリオ" panose="020B0604030504040204" pitchFamily="50" charset="-128"/>
                <a:ea typeface="メイリオ" panose="020B0604030504040204" pitchFamily="50" charset="-128"/>
              </a:rPr>
              <a:t>は、診療報酬改定が行われる予定であることに留意</a:t>
            </a:r>
            <a:endParaRPr lang="en-US" altLang="ja-JP" sz="1400" b="1" dirty="0">
              <a:solidFill>
                <a:srgbClr val="CC0000"/>
              </a:solidFill>
              <a:latin typeface="メイリオ" panose="020B0604030504040204" pitchFamily="50" charset="-128"/>
              <a:ea typeface="メイリオ" panose="020B0604030504040204" pitchFamily="50" charset="-128"/>
            </a:endParaRPr>
          </a:p>
        </p:txBody>
      </p:sp>
      <p:sp>
        <p:nvSpPr>
          <p:cNvPr id="70" name="角丸四角形 69"/>
          <p:cNvSpPr/>
          <p:nvPr/>
        </p:nvSpPr>
        <p:spPr>
          <a:xfrm>
            <a:off x="114617" y="357469"/>
            <a:ext cx="9706888" cy="1184454"/>
          </a:xfrm>
          <a:prstGeom prst="roundRect">
            <a:avLst>
              <a:gd name="adj" fmla="val 3202"/>
            </a:avLst>
          </a:prstGeom>
          <a:noFill/>
          <a:ln>
            <a:solidFill>
              <a:srgbClr val="CC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4851175" y="3456437"/>
            <a:ext cx="3204382" cy="215444"/>
          </a:xfrm>
          <a:prstGeom prst="rect">
            <a:avLst/>
          </a:prstGeom>
        </p:spPr>
        <p:txBody>
          <a:bodyPr wrap="square">
            <a:spAutoFit/>
          </a:bodyPr>
          <a:lstStyle/>
          <a:p>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H27,</a:t>
            </a:r>
            <a:r>
              <a:rPr lang="ja-JP" altLang="en-US" sz="8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H28</a:t>
            </a:r>
            <a:r>
              <a:rPr lang="ja-JP" altLang="en-US" sz="800" dirty="0">
                <a:latin typeface="メイリオ" panose="020B0604030504040204" pitchFamily="50" charset="-128"/>
                <a:ea typeface="メイリオ" panose="020B0604030504040204" pitchFamily="50" charset="-128"/>
              </a:rPr>
              <a:t>からの伸び率は高額薬剤の</a:t>
            </a:r>
            <a:r>
              <a:rPr lang="ja-JP" altLang="en-US" sz="800" dirty="0" smtClean="0">
                <a:latin typeface="メイリオ" panose="020B0604030504040204" pitchFamily="50" charset="-128"/>
                <a:ea typeface="メイリオ" panose="020B0604030504040204" pitchFamily="50" charset="-128"/>
              </a:rPr>
              <a:t>影響等があること</a:t>
            </a:r>
            <a:r>
              <a:rPr lang="ja-JP" altLang="en-US" sz="800" dirty="0">
                <a:latin typeface="メイリオ" panose="020B0604030504040204" pitchFamily="50" charset="-128"/>
                <a:ea typeface="メイリオ" panose="020B0604030504040204" pitchFamily="50" charset="-128"/>
              </a:rPr>
              <a:t>に留意）</a:t>
            </a:r>
            <a:endParaRPr lang="en-US" altLang="ja-JP" sz="800" dirty="0">
              <a:latin typeface="メイリオ" panose="020B0604030504040204" pitchFamily="50" charset="-128"/>
              <a:ea typeface="メイリオ" panose="020B0604030504040204" pitchFamily="50" charset="-128"/>
            </a:endParaRPr>
          </a:p>
        </p:txBody>
      </p:sp>
      <p:grpSp>
        <p:nvGrpSpPr>
          <p:cNvPr id="18" name="グループ化 17"/>
          <p:cNvGrpSpPr/>
          <p:nvPr/>
        </p:nvGrpSpPr>
        <p:grpSpPr>
          <a:xfrm>
            <a:off x="1061251" y="1698428"/>
            <a:ext cx="1191352" cy="292921"/>
            <a:chOff x="1827676" y="697235"/>
            <a:chExt cx="1191352" cy="292921"/>
          </a:xfrm>
        </p:grpSpPr>
        <p:sp>
          <p:nvSpPr>
            <p:cNvPr id="91" name="テキスト ボックス 90"/>
            <p:cNvSpPr txBox="1"/>
            <p:nvPr/>
          </p:nvSpPr>
          <p:spPr>
            <a:xfrm>
              <a:off x="1827676" y="697235"/>
              <a:ext cx="1191352" cy="215444"/>
            </a:xfrm>
            <a:prstGeom prst="rect">
              <a:avLst/>
            </a:prstGeom>
            <a:noFill/>
            <a:ln w="19050">
              <a:noFill/>
            </a:ln>
          </p:spPr>
          <p:txBody>
            <a:bodyPr wrap="none" rtlCol="0">
              <a:spAutoFit/>
            </a:bodyPr>
            <a:lstStyle/>
            <a:p>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H26</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0.87%</a:t>
              </a:r>
              <a:endParaRPr kumimoji="1" lang="ja-JP" altLang="en-US" sz="8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95" name="直線コネクタ 94"/>
            <p:cNvCxnSpPr/>
            <p:nvPr/>
          </p:nvCxnSpPr>
          <p:spPr>
            <a:xfrm flipV="1">
              <a:off x="2197513" y="843406"/>
              <a:ext cx="184222" cy="146750"/>
            </a:xfrm>
            <a:prstGeom prst="line">
              <a:avLst/>
            </a:prstGeom>
            <a:ln w="635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19" name="グループ化 18"/>
          <p:cNvGrpSpPr/>
          <p:nvPr/>
        </p:nvGrpSpPr>
        <p:grpSpPr>
          <a:xfrm>
            <a:off x="1402048" y="2038035"/>
            <a:ext cx="1191352" cy="316609"/>
            <a:chOff x="2092013" y="989369"/>
            <a:chExt cx="1191352" cy="316609"/>
          </a:xfrm>
        </p:grpSpPr>
        <p:sp>
          <p:nvSpPr>
            <p:cNvPr id="100" name="テキスト ボックス 99"/>
            <p:cNvSpPr txBox="1"/>
            <p:nvPr/>
          </p:nvSpPr>
          <p:spPr>
            <a:xfrm>
              <a:off x="2092013" y="989369"/>
              <a:ext cx="1191352" cy="215444"/>
            </a:xfrm>
            <a:prstGeom prst="rect">
              <a:avLst/>
            </a:prstGeom>
            <a:noFill/>
            <a:ln w="19050">
              <a:noFill/>
            </a:ln>
          </p:spPr>
          <p:txBody>
            <a:bodyPr wrap="none" rtlCol="0">
              <a:spAutoFit/>
            </a:bodyPr>
            <a:lstStyle/>
            <a:p>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H26</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H30</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0.65%</a:t>
              </a:r>
              <a:endParaRPr kumimoji="1" lang="ja-JP" altLang="en-US" sz="8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108" name="直線コネクタ 107"/>
            <p:cNvCxnSpPr/>
            <p:nvPr/>
          </p:nvCxnSpPr>
          <p:spPr>
            <a:xfrm flipV="1">
              <a:off x="2337168" y="1135541"/>
              <a:ext cx="213958" cy="170437"/>
            </a:xfrm>
            <a:prstGeom prst="line">
              <a:avLst/>
            </a:prstGeom>
            <a:ln w="635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grpSp>
      <p:sp>
        <p:nvSpPr>
          <p:cNvPr id="110" name="テキスト ボックス 109"/>
          <p:cNvSpPr txBox="1"/>
          <p:nvPr/>
        </p:nvSpPr>
        <p:spPr>
          <a:xfrm>
            <a:off x="3597629" y="3008020"/>
            <a:ext cx="1293944" cy="215444"/>
          </a:xfrm>
          <a:prstGeom prst="rect">
            <a:avLst/>
          </a:prstGeom>
          <a:noFill/>
          <a:ln w="19050">
            <a:noFill/>
          </a:ln>
        </p:spPr>
        <p:txBody>
          <a:bodyPr wrap="none" rtlCol="0">
            <a:spAutoFit/>
          </a:bodyPr>
          <a:lstStyle/>
          <a:p>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H30</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0.01%</a:t>
            </a:r>
            <a:endParaRPr kumimoji="1" lang="ja-JP" altLang="en-US" sz="8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127" name="グループ化 126"/>
          <p:cNvGrpSpPr/>
          <p:nvPr/>
        </p:nvGrpSpPr>
        <p:grpSpPr>
          <a:xfrm>
            <a:off x="3423890" y="3955891"/>
            <a:ext cx="1293944" cy="420638"/>
            <a:chOff x="2176728" y="849635"/>
            <a:chExt cx="1293944" cy="420638"/>
          </a:xfrm>
        </p:grpSpPr>
        <p:sp>
          <p:nvSpPr>
            <p:cNvPr id="128" name="テキスト ボックス 127"/>
            <p:cNvSpPr txBox="1"/>
            <p:nvPr/>
          </p:nvSpPr>
          <p:spPr>
            <a:xfrm>
              <a:off x="2176728" y="849635"/>
              <a:ext cx="1293944" cy="215444"/>
            </a:xfrm>
            <a:prstGeom prst="rect">
              <a:avLst/>
            </a:prstGeom>
            <a:noFill/>
            <a:ln w="19050">
              <a:noFill/>
            </a:ln>
          </p:spPr>
          <p:txBody>
            <a:bodyPr wrap="none" rtlCol="0">
              <a:spAutoFit/>
            </a:bodyPr>
            <a:lstStyle/>
            <a:p>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H28</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lang="ja-JP" altLang="en-US"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800" b="1" u="sng" dirty="0" smtClean="0">
                  <a:solidFill>
                    <a:schemeClr val="tx1">
                      <a:lumMod val="75000"/>
                      <a:lumOff val="25000"/>
                    </a:schemeClr>
                  </a:solidFill>
                  <a:latin typeface="メイリオ" panose="020B0604030504040204" pitchFamily="50" charset="-128"/>
                  <a:ea typeface="メイリオ" panose="020B0604030504040204" pitchFamily="50" charset="-128"/>
                </a:rPr>
                <a:t>0.80%</a:t>
              </a:r>
              <a:endParaRPr kumimoji="1" lang="ja-JP" altLang="en-US" sz="800" b="1" u="sng"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129" name="直線コネクタ 128"/>
            <p:cNvCxnSpPr/>
            <p:nvPr/>
          </p:nvCxnSpPr>
          <p:spPr>
            <a:xfrm flipV="1">
              <a:off x="2184156" y="995806"/>
              <a:ext cx="349979" cy="274467"/>
            </a:xfrm>
            <a:prstGeom prst="line">
              <a:avLst/>
            </a:prstGeom>
            <a:ln w="635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grpSp>
      <p:sp>
        <p:nvSpPr>
          <p:cNvPr id="82" name="正方形/長方形 81"/>
          <p:cNvSpPr/>
          <p:nvPr/>
        </p:nvSpPr>
        <p:spPr>
          <a:xfrm>
            <a:off x="-13524" y="4824771"/>
            <a:ext cx="461665" cy="1858962"/>
          </a:xfrm>
          <a:prstGeom prst="rect">
            <a:avLst/>
          </a:prstGeom>
        </p:spPr>
        <p:txBody>
          <a:bodyPr vert="eaVert" wrap="square" tIns="0" bIns="0">
            <a:spAutoFit/>
          </a:bodyPr>
          <a:lstStyle/>
          <a:p>
            <a:pPr algn="ctr" fontAlgn="ct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人当たり診療費</a:t>
            </a: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(70</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歳以上一般</a:t>
            </a: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pPr algn="ctr" fontAlgn="ct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千円／人</a:t>
            </a: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8" name="テキスト ボックス 97"/>
          <p:cNvSpPr txBox="1"/>
          <p:nvPr/>
        </p:nvSpPr>
        <p:spPr>
          <a:xfrm>
            <a:off x="3195015" y="1759996"/>
            <a:ext cx="1582472" cy="349702"/>
          </a:xfrm>
          <a:prstGeom prst="rect">
            <a:avLst/>
          </a:prstGeom>
          <a:solidFill>
            <a:schemeClr val="bg1"/>
          </a:solidFill>
          <a:ln w="19050">
            <a:solidFill>
              <a:schemeClr val="tx1">
                <a:lumMod val="75000"/>
                <a:lumOff val="25000"/>
              </a:schemeClr>
            </a:solidFill>
          </a:ln>
        </p:spPr>
        <p:txBody>
          <a:bodyPr wrap="square" lIns="36000" tIns="36000" rIns="36000" bIns="36000" rtlCol="0">
            <a:spAutoFit/>
          </a:bodyPr>
          <a:lstStyle/>
          <a:p>
            <a:r>
              <a:rPr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H30</a:t>
            </a:r>
            <a:r>
              <a:rPr lang="ja-JP" altLang="en-US" sz="900" b="1" dirty="0" err="1" smtClean="0">
                <a:solidFill>
                  <a:schemeClr val="tx1">
                    <a:lumMod val="75000"/>
                    <a:lumOff val="25000"/>
                  </a:schemeClr>
                </a:solidFill>
                <a:latin typeface="メイリオ" panose="020B0604030504040204" pitchFamily="50" charset="-128"/>
                <a:ea typeface="メイリオ" panose="020B0604030504040204" pitchFamily="50" charset="-128"/>
              </a:rPr>
              <a:t>までの</a:t>
            </a:r>
            <a:r>
              <a:rPr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伸び率</a:t>
            </a:r>
            <a:r>
              <a:rPr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単年度</a:t>
            </a:r>
            <a:r>
              <a:rPr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p>
          <a:p>
            <a:r>
              <a:rPr kumimoji="1"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H29</a:t>
            </a:r>
            <a:r>
              <a:rPr kumimoji="1" lang="ja-JP" altLang="en-US" sz="900" b="1" dirty="0" err="1" smtClean="0">
                <a:solidFill>
                  <a:schemeClr val="tx1">
                    <a:lumMod val="75000"/>
                    <a:lumOff val="25000"/>
                  </a:schemeClr>
                </a:solidFill>
                <a:latin typeface="メイリオ" panose="020B0604030504040204" pitchFamily="50" charset="-128"/>
                <a:ea typeface="メイリオ" panose="020B0604030504040204" pitchFamily="50" charset="-128"/>
              </a:rPr>
              <a:t>までの</a:t>
            </a:r>
            <a:r>
              <a:rPr kumimoji="1"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伸び率</a:t>
            </a:r>
            <a:r>
              <a:rPr kumimoji="1"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900" b="1" dirty="0" smtClean="0">
                <a:solidFill>
                  <a:schemeClr val="tx1">
                    <a:lumMod val="75000"/>
                    <a:lumOff val="25000"/>
                  </a:schemeClr>
                </a:solidFill>
                <a:latin typeface="メイリオ" panose="020B0604030504040204" pitchFamily="50" charset="-128"/>
                <a:ea typeface="メイリオ" panose="020B0604030504040204" pitchFamily="50" charset="-128"/>
              </a:rPr>
              <a:t>単年度</a:t>
            </a:r>
            <a:r>
              <a:rPr kumimoji="1" lang="en-US" altLang="ja-JP" sz="900" b="1"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9" name="正方形/長方形 98"/>
          <p:cNvSpPr/>
          <p:nvPr/>
        </p:nvSpPr>
        <p:spPr>
          <a:xfrm>
            <a:off x="-38062" y="1636511"/>
            <a:ext cx="492443" cy="3242166"/>
          </a:xfrm>
          <a:prstGeom prst="rect">
            <a:avLst/>
          </a:prstGeom>
        </p:spPr>
        <p:txBody>
          <a:bodyPr vert="eaVert" wrap="square">
            <a:spAutoFit/>
          </a:bodyPr>
          <a:lstStyle/>
          <a:p>
            <a:pPr algn="ctr" fontAlgn="ctr"/>
            <a:r>
              <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診療報酬改定</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を除去した</a:t>
            </a:r>
            <a:r>
              <a:rPr lang="en-US" altLang="ja-JP" sz="800" b="1" dirty="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人当たり</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診療費</a:t>
            </a:r>
            <a:r>
              <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単年度換算</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伸び率 </a:t>
            </a:r>
            <a:endPar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ctr" fontAlgn="ct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(70</a:t>
            </a:r>
            <a:r>
              <a:rPr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歳以上一般</a:t>
            </a:r>
            <a:r>
              <a:rPr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3" name="下矢印 102"/>
          <p:cNvSpPr/>
          <p:nvPr/>
        </p:nvSpPr>
        <p:spPr>
          <a:xfrm rot="16200000">
            <a:off x="153844" y="993546"/>
            <a:ext cx="415569" cy="253752"/>
          </a:xfrm>
          <a:prstGeom prst="down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2090035" y="1827177"/>
            <a:ext cx="595035" cy="215444"/>
          </a:xfrm>
          <a:prstGeom prst="rect">
            <a:avLst/>
          </a:prstGeom>
          <a:noFill/>
          <a:ln w="19050">
            <a:noFill/>
          </a:ln>
        </p:spPr>
        <p:txBody>
          <a:bodyPr wrap="none" rtlCol="0">
            <a:spAutoFit/>
          </a:bodyPr>
          <a:lstStyle/>
          <a:p>
            <a:r>
              <a:rPr lang="ja-JP" altLang="en-US" sz="800" b="1" dirty="0" smtClean="0">
                <a:solidFill>
                  <a:srgbClr val="CC0000"/>
                </a:solidFill>
                <a:latin typeface="メイリオ" panose="020B0604030504040204" pitchFamily="50" charset="-128"/>
                <a:ea typeface="メイリオ" panose="020B0604030504040204" pitchFamily="50" charset="-128"/>
              </a:rPr>
              <a:t>上昇傾向</a:t>
            </a:r>
            <a:endParaRPr kumimoji="1" lang="ja-JP" altLang="en-US" sz="800" b="1" dirty="0">
              <a:solidFill>
                <a:srgbClr val="CC0000"/>
              </a:solidFill>
              <a:latin typeface="メイリオ" panose="020B0604030504040204" pitchFamily="50" charset="-128"/>
              <a:ea typeface="メイリオ" panose="020B0604030504040204" pitchFamily="50" charset="-128"/>
            </a:endParaRPr>
          </a:p>
        </p:txBody>
      </p:sp>
      <p:sp>
        <p:nvSpPr>
          <p:cNvPr id="105" name="テキスト ボックス 104"/>
          <p:cNvSpPr txBox="1"/>
          <p:nvPr/>
        </p:nvSpPr>
        <p:spPr>
          <a:xfrm>
            <a:off x="3995302" y="4129878"/>
            <a:ext cx="595035" cy="215444"/>
          </a:xfrm>
          <a:prstGeom prst="rect">
            <a:avLst/>
          </a:prstGeom>
          <a:noFill/>
          <a:ln w="19050">
            <a:noFill/>
          </a:ln>
        </p:spPr>
        <p:txBody>
          <a:bodyPr wrap="none" rtlCol="0">
            <a:spAutoFit/>
          </a:bodyPr>
          <a:lstStyle/>
          <a:p>
            <a:r>
              <a:rPr lang="ja-JP" altLang="en-US" sz="800" b="1" dirty="0" smtClean="0">
                <a:solidFill>
                  <a:srgbClr val="287EFF"/>
                </a:solidFill>
                <a:latin typeface="メイリオ" panose="020B0604030504040204" pitchFamily="50" charset="-128"/>
                <a:ea typeface="メイリオ" panose="020B0604030504040204" pitchFamily="50" charset="-128"/>
              </a:rPr>
              <a:t>減少傾向</a:t>
            </a:r>
            <a:endParaRPr kumimoji="1" lang="ja-JP" altLang="en-US" sz="800" b="1" dirty="0">
              <a:solidFill>
                <a:srgbClr val="287EFF"/>
              </a:solidFill>
              <a:latin typeface="メイリオ" panose="020B0604030504040204" pitchFamily="50" charset="-128"/>
              <a:ea typeface="メイリオ" panose="020B0604030504040204" pitchFamily="50" charset="-128"/>
            </a:endParaRPr>
          </a:p>
        </p:txBody>
      </p:sp>
      <p:sp>
        <p:nvSpPr>
          <p:cNvPr id="106" name="テキスト ボックス 105"/>
          <p:cNvSpPr txBox="1"/>
          <p:nvPr/>
        </p:nvSpPr>
        <p:spPr>
          <a:xfrm>
            <a:off x="4293588" y="2895935"/>
            <a:ext cx="492443" cy="215444"/>
          </a:xfrm>
          <a:prstGeom prst="rect">
            <a:avLst/>
          </a:prstGeom>
          <a:noFill/>
          <a:ln w="19050">
            <a:noFill/>
          </a:ln>
        </p:spPr>
        <p:txBody>
          <a:bodyPr wrap="none" rtlCol="0">
            <a:spAutoFit/>
          </a:bodyPr>
          <a:lstStyle/>
          <a:p>
            <a:r>
              <a:rPr lang="ja-JP" altLang="en-US" sz="800" b="1" dirty="0" smtClean="0">
                <a:solidFill>
                  <a:srgbClr val="00CC00"/>
                </a:solidFill>
                <a:latin typeface="メイリオ" panose="020B0604030504040204" pitchFamily="50" charset="-128"/>
                <a:ea typeface="メイリオ" panose="020B0604030504040204" pitchFamily="50" charset="-128"/>
              </a:rPr>
              <a:t>横ばい</a:t>
            </a:r>
            <a:endParaRPr kumimoji="1" lang="ja-JP" altLang="en-US" sz="800" b="1" dirty="0">
              <a:solidFill>
                <a:srgbClr val="00CC00"/>
              </a:solidFill>
              <a:latin typeface="メイリオ" panose="020B0604030504040204" pitchFamily="50" charset="-128"/>
              <a:ea typeface="メイリオ" panose="020B0604030504040204" pitchFamily="50" charset="-128"/>
            </a:endParaRPr>
          </a:p>
        </p:txBody>
      </p:sp>
      <p:grpSp>
        <p:nvGrpSpPr>
          <p:cNvPr id="66" name="グループ化 65"/>
          <p:cNvGrpSpPr/>
          <p:nvPr/>
        </p:nvGrpSpPr>
        <p:grpSpPr>
          <a:xfrm>
            <a:off x="7228187" y="4345207"/>
            <a:ext cx="2208091" cy="803793"/>
            <a:chOff x="6707693" y="5842997"/>
            <a:chExt cx="2208091" cy="803793"/>
          </a:xfrm>
        </p:grpSpPr>
        <p:sp>
          <p:nvSpPr>
            <p:cNvPr id="71" name="テキスト ボックス 70"/>
            <p:cNvSpPr txBox="1"/>
            <p:nvPr/>
          </p:nvSpPr>
          <p:spPr>
            <a:xfrm>
              <a:off x="6707693" y="6106069"/>
              <a:ext cx="550151" cy="276999"/>
            </a:xfrm>
            <a:prstGeom prst="rect">
              <a:avLst/>
            </a:prstGeom>
            <a:noFill/>
          </p:spPr>
          <p:txBody>
            <a:bodyPr wrap="none" rtlCol="0">
              <a:spAutoFit/>
            </a:bodyPr>
            <a:lstStyle/>
            <a:p>
              <a:r>
                <a:rPr kumimoji="1" lang="en-US" altLang="ja-JP" sz="1200" b="1" dirty="0" err="1" smtClean="0">
                  <a:latin typeface="游ゴシック" panose="020B0400000000000000" pitchFamily="50" charset="-128"/>
                  <a:ea typeface="游ゴシック" panose="020B0400000000000000" pitchFamily="50" charset="-128"/>
                </a:rPr>
                <a:t>μ</a:t>
              </a:r>
              <a:r>
                <a:rPr kumimoji="1" lang="en-US" altLang="ja-JP" sz="1200" b="1" baseline="-10000" dirty="0" err="1" smtClean="0">
                  <a:latin typeface="游ゴシック" panose="020B0400000000000000" pitchFamily="50" charset="-128"/>
                  <a:ea typeface="游ゴシック" panose="020B0400000000000000" pitchFamily="50" charset="-128"/>
                </a:rPr>
                <a:t>x</a:t>
              </a:r>
              <a:r>
                <a:rPr kumimoji="1" lang="ja-JP" altLang="en-US" sz="1200" b="1" baseline="-10000" dirty="0" smtClean="0">
                  <a:latin typeface="游ゴシック" panose="020B0400000000000000" pitchFamily="50" charset="-128"/>
                  <a:ea typeface="游ゴシック" panose="020B0400000000000000" pitchFamily="50" charset="-128"/>
                </a:rPr>
                <a:t>→</a:t>
              </a:r>
              <a:r>
                <a:rPr kumimoji="1" lang="en-US" altLang="ja-JP" sz="1200" b="1" baseline="-10000" dirty="0" smtClean="0">
                  <a:latin typeface="游ゴシック" panose="020B0400000000000000" pitchFamily="50" charset="-128"/>
                  <a:ea typeface="游ゴシック" panose="020B0400000000000000" pitchFamily="50" charset="-128"/>
                </a:rPr>
                <a:t>y</a:t>
              </a:r>
            </a:p>
          </p:txBody>
        </p:sp>
        <p:sp>
          <p:nvSpPr>
            <p:cNvPr id="72" name="テキスト ボックス 71"/>
            <p:cNvSpPr txBox="1"/>
            <p:nvPr/>
          </p:nvSpPr>
          <p:spPr>
            <a:xfrm>
              <a:off x="7120212" y="6121457"/>
              <a:ext cx="298480"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sp>
          <p:nvSpPr>
            <p:cNvPr id="73" name="正方形/長方形 72"/>
            <p:cNvSpPr/>
            <p:nvPr/>
          </p:nvSpPr>
          <p:spPr>
            <a:xfrm>
              <a:off x="7486761" y="6009206"/>
              <a:ext cx="378630" cy="276999"/>
            </a:xfrm>
            <a:prstGeom prst="rect">
              <a:avLst/>
            </a:prstGeom>
          </p:spPr>
          <p:txBody>
            <a:bodyPr wrap="none">
              <a:spAutoFit/>
            </a:bodyPr>
            <a:lstStyle/>
            <a:p>
              <a:r>
                <a:rPr lang="en-US" altLang="ja-JP" sz="1200" b="1" dirty="0">
                  <a:latin typeface="游ゴシック" panose="020B0400000000000000" pitchFamily="50" charset="-128"/>
                  <a:ea typeface="游ゴシック" panose="020B0400000000000000" pitchFamily="50" charset="-128"/>
                </a:rPr>
                <a:t>m</a:t>
              </a:r>
              <a:r>
                <a:rPr lang="en-US" altLang="ja-JP" sz="1200" b="1" baseline="-10000" dirty="0">
                  <a:latin typeface="游ゴシック" panose="020B0400000000000000" pitchFamily="50" charset="-128"/>
                  <a:ea typeface="游ゴシック" panose="020B0400000000000000" pitchFamily="50" charset="-128"/>
                </a:rPr>
                <a:t>y</a:t>
              </a:r>
            </a:p>
          </p:txBody>
        </p:sp>
        <p:sp>
          <p:nvSpPr>
            <p:cNvPr id="74" name="正方形/長方形 73"/>
            <p:cNvSpPr/>
            <p:nvPr/>
          </p:nvSpPr>
          <p:spPr>
            <a:xfrm>
              <a:off x="7486761" y="6212323"/>
              <a:ext cx="378630"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m</a:t>
              </a:r>
              <a:r>
                <a:rPr lang="en-US" altLang="ja-JP" sz="1200" b="1" baseline="-10000" dirty="0" smtClean="0">
                  <a:latin typeface="游ゴシック" panose="020B0400000000000000" pitchFamily="50" charset="-128"/>
                  <a:ea typeface="游ゴシック" panose="020B0400000000000000" pitchFamily="50" charset="-128"/>
                </a:rPr>
                <a:t>x</a:t>
              </a:r>
              <a:endParaRPr lang="en-US" altLang="ja-JP" sz="1200" b="1" baseline="-10000" dirty="0">
                <a:latin typeface="游ゴシック" panose="020B0400000000000000" pitchFamily="50" charset="-128"/>
                <a:ea typeface="游ゴシック" panose="020B0400000000000000" pitchFamily="50" charset="-128"/>
              </a:endParaRPr>
            </a:p>
          </p:txBody>
        </p:sp>
        <p:cxnSp>
          <p:nvCxnSpPr>
            <p:cNvPr id="75" name="直線コネクタ 74"/>
            <p:cNvCxnSpPr/>
            <p:nvPr/>
          </p:nvCxnSpPr>
          <p:spPr>
            <a:xfrm>
              <a:off x="7486761" y="6257384"/>
              <a:ext cx="34657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7743312" y="6125410"/>
              <a:ext cx="338554"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cxnSp>
          <p:nvCxnSpPr>
            <p:cNvPr id="79" name="直線コネクタ 78"/>
            <p:cNvCxnSpPr/>
            <p:nvPr/>
          </p:nvCxnSpPr>
          <p:spPr>
            <a:xfrm>
              <a:off x="7980522" y="6257384"/>
              <a:ext cx="43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5" name="グループ化 84"/>
            <p:cNvGrpSpPr/>
            <p:nvPr/>
          </p:nvGrpSpPr>
          <p:grpSpPr>
            <a:xfrm>
              <a:off x="7877791" y="6202620"/>
              <a:ext cx="604252" cy="444170"/>
              <a:chOff x="7877791" y="6117283"/>
              <a:chExt cx="604252" cy="444170"/>
            </a:xfrm>
          </p:grpSpPr>
          <p:sp>
            <p:nvSpPr>
              <p:cNvPr id="92" name="正方形/長方形 91"/>
              <p:cNvSpPr/>
              <p:nvPr/>
            </p:nvSpPr>
            <p:spPr>
              <a:xfrm>
                <a:off x="8114635" y="6224030"/>
                <a:ext cx="367408" cy="276999"/>
              </a:xfrm>
              <a:prstGeom prst="rect">
                <a:avLst/>
              </a:prstGeom>
            </p:spPr>
            <p:txBody>
              <a:bodyPr wrap="none">
                <a:spAutoFit/>
              </a:bodyPr>
              <a:lstStyle/>
              <a:p>
                <a:r>
                  <a:rPr lang="en-US" altLang="ja-JP" sz="1200" b="1" dirty="0" err="1" smtClean="0">
                    <a:latin typeface="游ゴシック" panose="020B0400000000000000" pitchFamily="50" charset="-128"/>
                    <a:ea typeface="游ゴシック" panose="020B0400000000000000" pitchFamily="50" charset="-128"/>
                  </a:rPr>
                  <a:t>θ</a:t>
                </a:r>
                <a:r>
                  <a:rPr lang="en-US" altLang="ja-JP" sz="1200" b="1" baseline="-10000" dirty="0" err="1" smtClean="0">
                    <a:latin typeface="游ゴシック" panose="020B0400000000000000" pitchFamily="50" charset="-128"/>
                    <a:ea typeface="游ゴシック" panose="020B0400000000000000" pitchFamily="50" charset="-128"/>
                  </a:rPr>
                  <a:t>i</a:t>
                </a:r>
                <a:endParaRPr lang="en-US" altLang="ja-JP" sz="1200" b="1" baseline="-10000" dirty="0">
                  <a:latin typeface="游ゴシック" panose="020B0400000000000000" pitchFamily="50" charset="-128"/>
                  <a:ea typeface="游ゴシック" panose="020B0400000000000000" pitchFamily="50" charset="-128"/>
                </a:endParaRPr>
              </a:p>
            </p:txBody>
          </p:sp>
          <p:grpSp>
            <p:nvGrpSpPr>
              <p:cNvPr id="93" name="グループ化 92"/>
              <p:cNvGrpSpPr/>
              <p:nvPr/>
            </p:nvGrpSpPr>
            <p:grpSpPr>
              <a:xfrm>
                <a:off x="7877791" y="6117283"/>
                <a:ext cx="479618" cy="444170"/>
                <a:chOff x="7877791" y="6117283"/>
                <a:chExt cx="479618" cy="444170"/>
              </a:xfrm>
            </p:grpSpPr>
            <p:sp>
              <p:nvSpPr>
                <p:cNvPr id="94" name="正方形/長方形 93"/>
                <p:cNvSpPr/>
                <p:nvPr/>
              </p:nvSpPr>
              <p:spPr>
                <a:xfrm>
                  <a:off x="7943175" y="6173462"/>
                  <a:ext cx="341760" cy="338554"/>
                </a:xfrm>
                <a:prstGeom prst="rect">
                  <a:avLst/>
                </a:prstGeom>
              </p:spPr>
              <p:txBody>
                <a:bodyPr wrap="none">
                  <a:spAutoFit/>
                </a:bodyPr>
                <a:lstStyle/>
                <a:p>
                  <a:r>
                    <a:rPr lang="en-US" altLang="ja-JP" sz="1600" b="1" dirty="0" smtClean="0">
                      <a:latin typeface="Symbol" panose="05050102010706020507" pitchFamily="18" charset="2"/>
                      <a:ea typeface="游ゴシック" panose="020B0400000000000000" pitchFamily="50" charset="-128"/>
                    </a:rPr>
                    <a:t>P</a:t>
                  </a:r>
                  <a:endParaRPr lang="en-US" altLang="ja-JP" sz="1600" b="1" dirty="0">
                    <a:latin typeface="Symbol" panose="05050102010706020507" pitchFamily="18" charset="2"/>
                    <a:ea typeface="游ゴシック" panose="020B0400000000000000" pitchFamily="50" charset="-128"/>
                  </a:endParaRPr>
                </a:p>
              </p:txBody>
            </p:sp>
            <p:sp>
              <p:nvSpPr>
                <p:cNvPr id="96" name="テキスト ボックス 95"/>
                <p:cNvSpPr txBox="1"/>
                <p:nvPr/>
              </p:nvSpPr>
              <p:spPr>
                <a:xfrm>
                  <a:off x="7877791" y="6366528"/>
                  <a:ext cx="479618" cy="194925"/>
                </a:xfrm>
                <a:prstGeom prst="rect">
                  <a:avLst/>
                </a:prstGeom>
                <a:noFill/>
              </p:spPr>
              <p:txBody>
                <a:bodyPr wrap="none" rtlCol="0">
                  <a:spAutoFit/>
                </a:bodyPr>
                <a:lstStyle/>
                <a:p>
                  <a:r>
                    <a:rPr kumimoji="1" lang="en-US" altLang="ja-JP" sz="1000" b="1" baseline="-10000" dirty="0" err="1" smtClean="0">
                      <a:latin typeface="游ゴシック" panose="020B0400000000000000" pitchFamily="50" charset="-128"/>
                      <a:ea typeface="游ゴシック" panose="020B0400000000000000" pitchFamily="50" charset="-128"/>
                    </a:rPr>
                    <a:t>i</a:t>
                  </a:r>
                  <a:r>
                    <a:rPr lang="ja-JP" altLang="en-US" sz="1000" b="1" baseline="-10000" dirty="0">
                      <a:latin typeface="游ゴシック" panose="020B0400000000000000" pitchFamily="50" charset="-128"/>
                      <a:ea typeface="游ゴシック" panose="020B0400000000000000" pitchFamily="50" charset="-128"/>
                    </a:rPr>
                    <a:t> </a:t>
                  </a:r>
                  <a:r>
                    <a:rPr lang="en-US" altLang="ja-JP" sz="1000" b="1" baseline="-10000" dirty="0" smtClean="0">
                      <a:latin typeface="游ゴシック" panose="020B0400000000000000" pitchFamily="50" charset="-128"/>
                      <a:ea typeface="游ゴシック" panose="020B0400000000000000" pitchFamily="50" charset="-128"/>
                    </a:rPr>
                    <a:t>= x+1</a:t>
                  </a:r>
                  <a:endParaRPr kumimoji="1" lang="en-US" altLang="ja-JP" sz="1000" b="1" baseline="-10000" dirty="0" smtClean="0">
                    <a:latin typeface="游ゴシック" panose="020B0400000000000000" pitchFamily="50" charset="-128"/>
                    <a:ea typeface="游ゴシック" panose="020B0400000000000000" pitchFamily="50" charset="-128"/>
                  </a:endParaRPr>
                </a:p>
              </p:txBody>
            </p:sp>
            <p:sp>
              <p:nvSpPr>
                <p:cNvPr id="97" name="テキスト ボックス 96"/>
                <p:cNvSpPr txBox="1"/>
                <p:nvPr/>
              </p:nvSpPr>
              <p:spPr>
                <a:xfrm>
                  <a:off x="7999860" y="6117283"/>
                  <a:ext cx="229550" cy="194925"/>
                </a:xfrm>
                <a:prstGeom prst="rect">
                  <a:avLst/>
                </a:prstGeom>
                <a:noFill/>
              </p:spPr>
              <p:txBody>
                <a:bodyPr wrap="none" rtlCol="0">
                  <a:spAutoFit/>
                </a:bodyPr>
                <a:lstStyle/>
                <a:p>
                  <a:r>
                    <a:rPr kumimoji="1" lang="en-US" altLang="ja-JP" sz="1000" b="1" baseline="-10000" dirty="0" smtClean="0">
                      <a:latin typeface="游ゴシック" panose="020B0400000000000000" pitchFamily="50" charset="-128"/>
                      <a:ea typeface="游ゴシック" panose="020B0400000000000000" pitchFamily="50" charset="-128"/>
                    </a:rPr>
                    <a:t>y</a:t>
                  </a:r>
                </a:p>
              </p:txBody>
            </p:sp>
          </p:grpSp>
        </p:grpSp>
        <p:sp>
          <p:nvSpPr>
            <p:cNvPr id="86" name="テキスト ボックス 85"/>
            <p:cNvSpPr txBox="1"/>
            <p:nvPr/>
          </p:nvSpPr>
          <p:spPr>
            <a:xfrm>
              <a:off x="8061995" y="6015483"/>
              <a:ext cx="272832"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1</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sp>
          <p:nvSpPr>
            <p:cNvPr id="87" name="大かっこ 86"/>
            <p:cNvSpPr/>
            <p:nvPr/>
          </p:nvSpPr>
          <p:spPr>
            <a:xfrm>
              <a:off x="7402222" y="6003806"/>
              <a:ext cx="1151178" cy="582866"/>
            </a:xfrm>
            <a:prstGeom prst="bracketPair">
              <a:avLst>
                <a:gd name="adj" fmla="val 885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8" name="テキスト ボックス 87"/>
            <p:cNvSpPr txBox="1"/>
            <p:nvPr/>
          </p:nvSpPr>
          <p:spPr>
            <a:xfrm>
              <a:off x="8538758" y="5969376"/>
              <a:ext cx="377026" cy="246221"/>
            </a:xfrm>
            <a:prstGeom prst="rect">
              <a:avLst/>
            </a:prstGeom>
            <a:noFill/>
          </p:spPr>
          <p:txBody>
            <a:bodyPr wrap="none" rtlCol="0">
              <a:spAutoFit/>
            </a:bodyPr>
            <a:lstStyle/>
            <a:p>
              <a:r>
                <a:rPr kumimoji="1" lang="en-US" altLang="ja-JP" sz="1000" b="1" dirty="0" smtClean="0">
                  <a:latin typeface="游ゴシック" panose="020B0400000000000000" pitchFamily="50" charset="-128"/>
                  <a:ea typeface="游ゴシック" panose="020B0400000000000000" pitchFamily="50" charset="-128"/>
                </a:rPr>
                <a:t>y-x</a:t>
              </a:r>
              <a:endParaRPr kumimoji="1" lang="en-US" altLang="ja-JP" sz="1000" b="1" baseline="-10000" dirty="0" smtClean="0">
                <a:latin typeface="游ゴシック" panose="020B0400000000000000" pitchFamily="50" charset="-128"/>
                <a:ea typeface="游ゴシック" panose="020B0400000000000000" pitchFamily="50" charset="-128"/>
              </a:endParaRPr>
            </a:p>
          </p:txBody>
        </p:sp>
        <p:sp>
          <p:nvSpPr>
            <p:cNvPr id="89" name="テキスト ボックス 88"/>
            <p:cNvSpPr txBox="1"/>
            <p:nvPr/>
          </p:nvSpPr>
          <p:spPr>
            <a:xfrm>
              <a:off x="8597400" y="5842997"/>
              <a:ext cx="258404" cy="246221"/>
            </a:xfrm>
            <a:prstGeom prst="rect">
              <a:avLst/>
            </a:prstGeom>
            <a:noFill/>
          </p:spPr>
          <p:txBody>
            <a:bodyPr wrap="none" rtlCol="0">
              <a:spAutoFit/>
            </a:bodyPr>
            <a:lstStyle/>
            <a:p>
              <a:r>
                <a:rPr kumimoji="1" lang="en-US" altLang="ja-JP" sz="1000" b="1" dirty="0" smtClean="0">
                  <a:latin typeface="游ゴシック" panose="020B0400000000000000" pitchFamily="50" charset="-128"/>
                  <a:ea typeface="游ゴシック" panose="020B0400000000000000" pitchFamily="50" charset="-128"/>
                </a:rPr>
                <a:t>1</a:t>
              </a:r>
              <a:endParaRPr kumimoji="1" lang="en-US" altLang="ja-JP" sz="1000" b="1" baseline="-10000" dirty="0" smtClean="0">
                <a:latin typeface="游ゴシック" panose="020B0400000000000000" pitchFamily="50" charset="-128"/>
                <a:ea typeface="游ゴシック" panose="020B0400000000000000" pitchFamily="50" charset="-128"/>
              </a:endParaRPr>
            </a:p>
          </p:txBody>
        </p:sp>
        <p:cxnSp>
          <p:nvCxnSpPr>
            <p:cNvPr id="90" name="直線コネクタ 89"/>
            <p:cNvCxnSpPr/>
            <p:nvPr/>
          </p:nvCxnSpPr>
          <p:spPr>
            <a:xfrm>
              <a:off x="8590017" y="6028974"/>
              <a:ext cx="24397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テキスト ボックス 44"/>
          <p:cNvSpPr txBox="1"/>
          <p:nvPr/>
        </p:nvSpPr>
        <p:spPr>
          <a:xfrm>
            <a:off x="5037913" y="3628145"/>
            <a:ext cx="4818914" cy="415498"/>
          </a:xfrm>
          <a:prstGeom prst="rect">
            <a:avLst/>
          </a:prstGeom>
          <a:noFill/>
        </p:spPr>
        <p:txBody>
          <a:bodyPr wrap="square" lIns="0" rIns="36000" rtlCol="0">
            <a:spAutoFit/>
          </a:bodyPr>
          <a:lstStyle/>
          <a:p>
            <a:r>
              <a:rPr lang="en-US" altLang="ja-JP" sz="1050" b="1" dirty="0">
                <a:latin typeface="游ゴシック" panose="020B0400000000000000" pitchFamily="50" charset="-128"/>
                <a:ea typeface="游ゴシック" panose="020B0400000000000000" pitchFamily="50" charset="-128"/>
              </a:rPr>
              <a:t>【</a:t>
            </a:r>
            <a:r>
              <a:rPr kumimoji="1" lang="ja-JP" altLang="en-US" sz="1050" b="1" dirty="0" smtClean="0">
                <a:latin typeface="游ゴシック" panose="020B0400000000000000" pitchFamily="50" charset="-128"/>
                <a:ea typeface="游ゴシック" panose="020B0400000000000000" pitchFamily="50" charset="-128"/>
              </a:rPr>
              <a:t>参考</a:t>
            </a:r>
            <a:r>
              <a:rPr kumimoji="1" lang="en-US" altLang="ja-JP" sz="1050" b="1" dirty="0" smtClean="0">
                <a:latin typeface="游ゴシック" panose="020B0400000000000000" pitchFamily="50" charset="-128"/>
                <a:ea typeface="游ゴシック" panose="020B0400000000000000" pitchFamily="50" charset="-128"/>
              </a:rPr>
              <a:t>】</a:t>
            </a:r>
          </a:p>
          <a:p>
            <a:r>
              <a:rPr kumimoji="1" lang="ja-JP" altLang="en-US" sz="1050" b="1" dirty="0" smtClean="0">
                <a:latin typeface="游ゴシック" panose="020B0400000000000000" pitchFamily="50" charset="-128"/>
                <a:ea typeface="游ゴシック" panose="020B0400000000000000" pitchFamily="50" charset="-128"/>
              </a:rPr>
              <a:t>診療報酬改定率の影響を除去した</a:t>
            </a:r>
            <a:r>
              <a:rPr kumimoji="1" lang="en-US" altLang="ja-JP" sz="1050" b="1" dirty="0" smtClean="0">
                <a:latin typeface="游ゴシック" panose="020B0400000000000000" pitchFamily="50" charset="-128"/>
                <a:ea typeface="游ゴシック" panose="020B0400000000000000" pitchFamily="50" charset="-128"/>
              </a:rPr>
              <a:t>x</a:t>
            </a:r>
            <a:r>
              <a:rPr kumimoji="1" lang="ja-JP" altLang="en-US" sz="1050" b="1" dirty="0" smtClean="0">
                <a:latin typeface="游ゴシック" panose="020B0400000000000000" pitchFamily="50" charset="-128"/>
                <a:ea typeface="游ゴシック" panose="020B0400000000000000" pitchFamily="50" charset="-128"/>
              </a:rPr>
              <a:t>年度から</a:t>
            </a:r>
            <a:r>
              <a:rPr kumimoji="1" lang="en-US" altLang="ja-JP" sz="1050" b="1" dirty="0" smtClean="0">
                <a:latin typeface="游ゴシック" panose="020B0400000000000000" pitchFamily="50" charset="-128"/>
                <a:ea typeface="游ゴシック" panose="020B0400000000000000" pitchFamily="50" charset="-128"/>
              </a:rPr>
              <a:t>y</a:t>
            </a:r>
            <a:r>
              <a:rPr lang="ja-JP" altLang="en-US" sz="1050" b="1" dirty="0">
                <a:latin typeface="游ゴシック" panose="020B0400000000000000" pitchFamily="50" charset="-128"/>
                <a:ea typeface="游ゴシック" panose="020B0400000000000000" pitchFamily="50" charset="-128"/>
              </a:rPr>
              <a:t>年度</a:t>
            </a:r>
            <a:r>
              <a:rPr lang="ja-JP" altLang="en-US" sz="1050" b="1" dirty="0" smtClean="0">
                <a:latin typeface="游ゴシック" panose="020B0400000000000000" pitchFamily="50" charset="-128"/>
                <a:ea typeface="游ゴシック" panose="020B0400000000000000" pitchFamily="50" charset="-128"/>
              </a:rPr>
              <a:t>の単年度換算伸び率：</a:t>
            </a:r>
            <a:r>
              <a:rPr lang="en-US" altLang="ja-JP" sz="1050" b="1" dirty="0" err="1" smtClean="0">
                <a:latin typeface="游ゴシック" panose="020B0400000000000000" pitchFamily="50" charset="-128"/>
                <a:ea typeface="游ゴシック" panose="020B0400000000000000" pitchFamily="50" charset="-128"/>
              </a:rPr>
              <a:t>μ</a:t>
            </a:r>
            <a:r>
              <a:rPr lang="en-US" altLang="ja-JP" sz="1050" b="1" baseline="-10000" dirty="0" err="1" smtClean="0">
                <a:latin typeface="游ゴシック" panose="020B0400000000000000" pitchFamily="50" charset="-128"/>
                <a:ea typeface="游ゴシック" panose="020B0400000000000000" pitchFamily="50" charset="-128"/>
              </a:rPr>
              <a:t>x</a:t>
            </a:r>
            <a:r>
              <a:rPr lang="ja-JP" altLang="en-US" sz="1050" b="1" baseline="-10000" dirty="0" smtClean="0">
                <a:latin typeface="游ゴシック" panose="020B0400000000000000" pitchFamily="50" charset="-128"/>
                <a:ea typeface="游ゴシック" panose="020B0400000000000000" pitchFamily="50" charset="-128"/>
              </a:rPr>
              <a:t>→</a:t>
            </a:r>
            <a:r>
              <a:rPr lang="en-US" altLang="ja-JP" sz="1050" b="1" baseline="-10000" dirty="0" smtClean="0">
                <a:latin typeface="游ゴシック" panose="020B0400000000000000" pitchFamily="50" charset="-128"/>
                <a:ea typeface="游ゴシック" panose="020B0400000000000000" pitchFamily="50" charset="-128"/>
              </a:rPr>
              <a:t>y</a:t>
            </a:r>
            <a:endParaRPr kumimoji="1" lang="ja-JP" altLang="en-US" sz="1050" b="1" dirty="0">
              <a:latin typeface="游ゴシック" panose="020B0400000000000000" pitchFamily="50" charset="-128"/>
              <a:ea typeface="游ゴシック" panose="020B0400000000000000" pitchFamily="50" charset="-128"/>
            </a:endParaRPr>
          </a:p>
        </p:txBody>
      </p:sp>
      <p:sp>
        <p:nvSpPr>
          <p:cNvPr id="51" name="テキスト ボックス 50"/>
          <p:cNvSpPr txBox="1"/>
          <p:nvPr/>
        </p:nvSpPr>
        <p:spPr>
          <a:xfrm>
            <a:off x="5068596" y="3947990"/>
            <a:ext cx="2055691" cy="861774"/>
          </a:xfrm>
          <a:prstGeom prst="rect">
            <a:avLst/>
          </a:prstGeom>
          <a:noFill/>
        </p:spPr>
        <p:txBody>
          <a:bodyPr wrap="none" rtlCol="0">
            <a:spAutoFit/>
          </a:bodyPr>
          <a:lstStyle/>
          <a:p>
            <a:pPr marL="90488" indent="-90488">
              <a:buFont typeface="Arial" panose="020B0604020202020204" pitchFamily="34" charset="0"/>
              <a:buChar char="•"/>
            </a:pPr>
            <a:r>
              <a:rPr kumimoji="1" lang="ja-JP" altLang="en-US" sz="1000" b="1" dirty="0" smtClean="0">
                <a:latin typeface="游ゴシック" panose="020B0400000000000000" pitchFamily="50" charset="-128"/>
                <a:ea typeface="游ゴシック" panose="020B0400000000000000" pitchFamily="50" charset="-128"/>
              </a:rPr>
              <a:t>始点となる年度：</a:t>
            </a:r>
            <a:r>
              <a:rPr lang="en-US" altLang="ja-JP" sz="1000" b="1" dirty="0" smtClean="0">
                <a:latin typeface="游ゴシック" panose="020B0400000000000000" pitchFamily="50" charset="-128"/>
                <a:ea typeface="游ゴシック" panose="020B0400000000000000" pitchFamily="50" charset="-128"/>
              </a:rPr>
              <a:t>x</a:t>
            </a:r>
            <a:endParaRPr kumimoji="1" lang="en-US" altLang="ja-JP" sz="1000" b="1" dirty="0" smtClean="0">
              <a:latin typeface="游ゴシック" panose="020B0400000000000000" pitchFamily="50" charset="-128"/>
              <a:ea typeface="游ゴシック" panose="020B0400000000000000" pitchFamily="50" charset="-128"/>
            </a:endParaRPr>
          </a:p>
          <a:p>
            <a:pPr marL="90488" indent="-90488">
              <a:buFont typeface="Arial" panose="020B0604020202020204" pitchFamily="34" charset="0"/>
              <a:buChar char="•"/>
            </a:pPr>
            <a:r>
              <a:rPr kumimoji="1" lang="ja-JP" altLang="en-US" sz="1000" b="1" dirty="0" smtClean="0">
                <a:latin typeface="游ゴシック" panose="020B0400000000000000" pitchFamily="50" charset="-128"/>
                <a:ea typeface="游ゴシック" panose="020B0400000000000000" pitchFamily="50" charset="-128"/>
              </a:rPr>
              <a:t>終点となる年度：</a:t>
            </a:r>
            <a:r>
              <a:rPr kumimoji="1" lang="en-US" altLang="ja-JP" sz="1000" b="1" dirty="0" smtClean="0">
                <a:latin typeface="游ゴシック" panose="020B0400000000000000" pitchFamily="50" charset="-128"/>
                <a:ea typeface="游ゴシック" panose="020B0400000000000000" pitchFamily="50" charset="-128"/>
              </a:rPr>
              <a:t>y</a:t>
            </a:r>
          </a:p>
          <a:p>
            <a:pPr marL="90488" indent="-90488">
              <a:buFont typeface="Arial" panose="020B0604020202020204" pitchFamily="34" charset="0"/>
              <a:buChar char="•"/>
            </a:pPr>
            <a:r>
              <a:rPr lang="en-US" altLang="ja-JP" sz="1000" b="1" dirty="0">
                <a:latin typeface="游ゴシック" panose="020B0400000000000000" pitchFamily="50" charset="-128"/>
                <a:ea typeface="游ゴシック" panose="020B0400000000000000" pitchFamily="50" charset="-128"/>
              </a:rPr>
              <a:t>n</a:t>
            </a:r>
            <a:r>
              <a:rPr lang="ja-JP" altLang="en-US" sz="1000" b="1" dirty="0" smtClean="0">
                <a:latin typeface="游ゴシック" panose="020B0400000000000000" pitchFamily="50" charset="-128"/>
                <a:ea typeface="游ゴシック" panose="020B0400000000000000" pitchFamily="50" charset="-128"/>
              </a:rPr>
              <a:t>年度の一人当たり診療費：</a:t>
            </a:r>
            <a:r>
              <a:rPr lang="en-US" altLang="ja-JP" sz="1000" b="1" dirty="0" err="1" smtClean="0">
                <a:latin typeface="游ゴシック" panose="020B0400000000000000" pitchFamily="50" charset="-128"/>
                <a:ea typeface="游ゴシック" panose="020B0400000000000000" pitchFamily="50" charset="-128"/>
              </a:rPr>
              <a:t>m</a:t>
            </a:r>
            <a:r>
              <a:rPr lang="en-US" altLang="ja-JP" sz="1000" b="1" baseline="-10000" dirty="0" err="1" smtClean="0">
                <a:latin typeface="游ゴシック" panose="020B0400000000000000" pitchFamily="50" charset="-128"/>
                <a:ea typeface="游ゴシック" panose="020B0400000000000000" pitchFamily="50" charset="-128"/>
              </a:rPr>
              <a:t>n</a:t>
            </a:r>
            <a:endParaRPr kumimoji="1" lang="en-US" altLang="ja-JP" sz="1000" b="1" baseline="-10000" dirty="0" smtClean="0">
              <a:latin typeface="游ゴシック" panose="020B0400000000000000" pitchFamily="50" charset="-128"/>
              <a:ea typeface="游ゴシック" panose="020B0400000000000000" pitchFamily="50" charset="-128"/>
            </a:endParaRPr>
          </a:p>
          <a:p>
            <a:pPr marL="90488" indent="-90488">
              <a:buFont typeface="Arial" panose="020B0604020202020204" pitchFamily="34" charset="0"/>
              <a:buChar char="•"/>
            </a:pPr>
            <a:r>
              <a:rPr lang="en-US" altLang="ja-JP" sz="1000" b="1" dirty="0">
                <a:latin typeface="游ゴシック" panose="020B0400000000000000" pitchFamily="50" charset="-128"/>
                <a:ea typeface="游ゴシック" panose="020B0400000000000000" pitchFamily="50" charset="-128"/>
              </a:rPr>
              <a:t>n</a:t>
            </a:r>
            <a:r>
              <a:rPr lang="ja-JP" altLang="en-US" sz="1000" b="1" dirty="0" smtClean="0">
                <a:latin typeface="游ゴシック" panose="020B0400000000000000" pitchFamily="50" charset="-128"/>
                <a:ea typeface="游ゴシック" panose="020B0400000000000000" pitchFamily="50" charset="-128"/>
              </a:rPr>
              <a:t>年度</a:t>
            </a:r>
            <a:r>
              <a:rPr kumimoji="1" lang="ja-JP" altLang="en-US" sz="1000" b="1" dirty="0" smtClean="0">
                <a:latin typeface="游ゴシック" panose="020B0400000000000000" pitchFamily="50" charset="-128"/>
                <a:ea typeface="游ゴシック" panose="020B0400000000000000" pitchFamily="50" charset="-128"/>
              </a:rPr>
              <a:t>の診療報酬改定率：</a:t>
            </a:r>
            <a:r>
              <a:rPr kumimoji="1" lang="en-US" altLang="ja-JP" sz="1000" b="1" dirty="0" err="1" smtClean="0">
                <a:latin typeface="游ゴシック" panose="020B0400000000000000" pitchFamily="50" charset="-128"/>
                <a:ea typeface="游ゴシック" panose="020B0400000000000000" pitchFamily="50" charset="-128"/>
              </a:rPr>
              <a:t>θ</a:t>
            </a:r>
            <a:r>
              <a:rPr kumimoji="1" lang="en-US" altLang="ja-JP" sz="1000" b="1" baseline="-10000" dirty="0" err="1" smtClean="0">
                <a:latin typeface="游ゴシック" panose="020B0400000000000000" pitchFamily="50" charset="-128"/>
                <a:ea typeface="游ゴシック" panose="020B0400000000000000" pitchFamily="50" charset="-128"/>
              </a:rPr>
              <a:t>n</a:t>
            </a:r>
            <a:endParaRPr kumimoji="1" lang="en-US" altLang="ja-JP" sz="1000" b="1" baseline="-10000" dirty="0" smtClean="0">
              <a:latin typeface="游ゴシック" panose="020B0400000000000000" pitchFamily="50" charset="-128"/>
              <a:ea typeface="游ゴシック" panose="020B0400000000000000" pitchFamily="50" charset="-128"/>
            </a:endParaRPr>
          </a:p>
          <a:p>
            <a:pPr marL="90488" indent="-90488">
              <a:buFont typeface="Arial" panose="020B0604020202020204" pitchFamily="34" charset="0"/>
              <a:buChar char="•"/>
            </a:pPr>
            <a:r>
              <a:rPr kumimoji="1" lang="ja-JP" altLang="en-US" sz="1000" b="1" dirty="0" smtClean="0">
                <a:latin typeface="游ゴシック" panose="020B0400000000000000" pitchFamily="50" charset="-128"/>
                <a:ea typeface="游ゴシック" panose="020B0400000000000000" pitchFamily="50" charset="-128"/>
              </a:rPr>
              <a:t>単年度換算伸び率：</a:t>
            </a:r>
            <a:r>
              <a:rPr kumimoji="1" lang="en-US" altLang="ja-JP" sz="1000" b="1" dirty="0" err="1" smtClean="0">
                <a:latin typeface="游ゴシック" panose="020B0400000000000000" pitchFamily="50" charset="-128"/>
                <a:ea typeface="游ゴシック" panose="020B0400000000000000" pitchFamily="50" charset="-128"/>
              </a:rPr>
              <a:t>μ</a:t>
            </a:r>
            <a:r>
              <a:rPr kumimoji="1" lang="en-US" altLang="ja-JP" sz="1000" b="1" baseline="-10000" dirty="0" err="1" smtClean="0">
                <a:latin typeface="游ゴシック" panose="020B0400000000000000" pitchFamily="50" charset="-128"/>
                <a:ea typeface="游ゴシック" panose="020B0400000000000000" pitchFamily="50" charset="-128"/>
              </a:rPr>
              <a:t>x</a:t>
            </a:r>
            <a:r>
              <a:rPr kumimoji="1" lang="ja-JP" altLang="en-US" sz="1000" b="1" baseline="-10000" dirty="0" smtClean="0">
                <a:latin typeface="游ゴシック" panose="020B0400000000000000" pitchFamily="50" charset="-128"/>
                <a:ea typeface="游ゴシック" panose="020B0400000000000000" pitchFamily="50" charset="-128"/>
              </a:rPr>
              <a:t>→</a:t>
            </a:r>
            <a:r>
              <a:rPr kumimoji="1" lang="en-US" altLang="ja-JP" sz="1000" b="1" baseline="-10000" dirty="0" smtClean="0">
                <a:latin typeface="游ゴシック" panose="020B0400000000000000" pitchFamily="50" charset="-128"/>
                <a:ea typeface="游ゴシック" panose="020B0400000000000000" pitchFamily="50" charset="-128"/>
              </a:rPr>
              <a:t>y</a:t>
            </a:r>
          </a:p>
        </p:txBody>
      </p:sp>
      <p:sp>
        <p:nvSpPr>
          <p:cNvPr id="53" name="角丸四角形 52"/>
          <p:cNvSpPr/>
          <p:nvPr/>
        </p:nvSpPr>
        <p:spPr>
          <a:xfrm>
            <a:off x="4965873" y="3639990"/>
            <a:ext cx="4884539" cy="1495107"/>
          </a:xfrm>
          <a:prstGeom prst="roundRect">
            <a:avLst>
              <a:gd name="adj" fmla="val 3389"/>
            </a:avLst>
          </a:prstGeom>
          <a:noFill/>
          <a:ln w="19050">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p:cNvGrpSpPr/>
          <p:nvPr/>
        </p:nvGrpSpPr>
        <p:grpSpPr>
          <a:xfrm>
            <a:off x="5096825" y="4730358"/>
            <a:ext cx="1759875" cy="399856"/>
            <a:chOff x="4942575" y="6434587"/>
            <a:chExt cx="1759875" cy="399856"/>
          </a:xfrm>
        </p:grpSpPr>
        <p:grpSp>
          <p:nvGrpSpPr>
            <p:cNvPr id="56" name="グループ化 55"/>
            <p:cNvGrpSpPr/>
            <p:nvPr/>
          </p:nvGrpSpPr>
          <p:grpSpPr>
            <a:xfrm>
              <a:off x="5064181" y="6434587"/>
              <a:ext cx="471936" cy="399856"/>
              <a:chOff x="6147868" y="6425595"/>
              <a:chExt cx="471936" cy="399856"/>
            </a:xfrm>
          </p:grpSpPr>
          <p:sp>
            <p:nvSpPr>
              <p:cNvPr id="62" name="正方形/長方形 61"/>
              <p:cNvSpPr/>
              <p:nvPr/>
            </p:nvSpPr>
            <p:spPr>
              <a:xfrm>
                <a:off x="6311706" y="6500268"/>
                <a:ext cx="308098" cy="246221"/>
              </a:xfrm>
              <a:prstGeom prst="rect">
                <a:avLst/>
              </a:prstGeom>
            </p:spPr>
            <p:txBody>
              <a:bodyPr wrap="none">
                <a:spAutoFit/>
              </a:bodyPr>
              <a:lstStyle/>
              <a:p>
                <a:r>
                  <a:rPr lang="en-US" altLang="ja-JP" sz="1000" b="1" dirty="0" err="1" smtClean="0">
                    <a:latin typeface="游ゴシック" panose="020B0400000000000000" pitchFamily="50" charset="-128"/>
                    <a:ea typeface="游ゴシック" panose="020B0400000000000000" pitchFamily="50" charset="-128"/>
                  </a:rPr>
                  <a:t>a</a:t>
                </a:r>
                <a:r>
                  <a:rPr lang="en-US" altLang="ja-JP" sz="1000" b="1" baseline="-20000" dirty="0" err="1" smtClean="0">
                    <a:latin typeface="游ゴシック" panose="020B0400000000000000" pitchFamily="50" charset="-128"/>
                    <a:ea typeface="游ゴシック" panose="020B0400000000000000" pitchFamily="50" charset="-128"/>
                  </a:rPr>
                  <a:t>k</a:t>
                </a:r>
                <a:endParaRPr lang="en-US" altLang="ja-JP" sz="1000" b="1" baseline="-20000" dirty="0">
                  <a:latin typeface="游ゴシック" panose="020B0400000000000000" pitchFamily="50" charset="-128"/>
                  <a:ea typeface="游ゴシック" panose="020B0400000000000000" pitchFamily="50" charset="-128"/>
                </a:endParaRPr>
              </a:p>
            </p:txBody>
          </p:sp>
          <p:sp>
            <p:nvSpPr>
              <p:cNvPr id="63" name="正方形/長方形 62"/>
              <p:cNvSpPr/>
              <p:nvPr/>
            </p:nvSpPr>
            <p:spPr>
              <a:xfrm>
                <a:off x="6154669" y="6459495"/>
                <a:ext cx="322524" cy="307777"/>
              </a:xfrm>
              <a:prstGeom prst="rect">
                <a:avLst/>
              </a:prstGeom>
            </p:spPr>
            <p:txBody>
              <a:bodyPr wrap="none">
                <a:spAutoFit/>
              </a:bodyPr>
              <a:lstStyle/>
              <a:p>
                <a:r>
                  <a:rPr lang="en-US" altLang="ja-JP" sz="1400" b="1" dirty="0" smtClean="0">
                    <a:latin typeface="Symbol" panose="05050102010706020507" pitchFamily="18" charset="2"/>
                    <a:ea typeface="游ゴシック" panose="020B0400000000000000" pitchFamily="50" charset="-128"/>
                  </a:rPr>
                  <a:t>P</a:t>
                </a:r>
                <a:endParaRPr lang="en-US" altLang="ja-JP" sz="1400" b="1" dirty="0">
                  <a:latin typeface="Symbol" panose="05050102010706020507" pitchFamily="18" charset="2"/>
                  <a:ea typeface="游ゴシック" panose="020B0400000000000000" pitchFamily="50" charset="-128"/>
                </a:endParaRPr>
              </a:p>
            </p:txBody>
          </p:sp>
          <p:sp>
            <p:nvSpPr>
              <p:cNvPr id="64" name="テキスト ボックス 63"/>
              <p:cNvSpPr txBox="1"/>
              <p:nvPr/>
            </p:nvSpPr>
            <p:spPr>
              <a:xfrm>
                <a:off x="6147868" y="6651044"/>
                <a:ext cx="351378" cy="174407"/>
              </a:xfrm>
              <a:prstGeom prst="rect">
                <a:avLst/>
              </a:prstGeom>
              <a:noFill/>
            </p:spPr>
            <p:txBody>
              <a:bodyPr wrap="none" rtlCol="0">
                <a:spAutoFit/>
              </a:bodyPr>
              <a:lstStyle/>
              <a:p>
                <a:r>
                  <a:rPr lang="en-US" altLang="ja-JP" sz="800" b="1" baseline="-10000" dirty="0" smtClean="0">
                    <a:latin typeface="游ゴシック" panose="020B0400000000000000" pitchFamily="50" charset="-128"/>
                    <a:ea typeface="游ゴシック" panose="020B0400000000000000" pitchFamily="50" charset="-128"/>
                  </a:rPr>
                  <a:t>k = 1</a:t>
                </a:r>
                <a:endParaRPr kumimoji="1" lang="en-US" altLang="ja-JP" sz="800" b="1" baseline="-10000" dirty="0" smtClean="0">
                  <a:latin typeface="游ゴシック" panose="020B0400000000000000" pitchFamily="50" charset="-128"/>
                  <a:ea typeface="游ゴシック" panose="020B0400000000000000" pitchFamily="50" charset="-128"/>
                </a:endParaRPr>
              </a:p>
            </p:txBody>
          </p:sp>
          <p:sp>
            <p:nvSpPr>
              <p:cNvPr id="65" name="テキスト ボックス 64"/>
              <p:cNvSpPr txBox="1"/>
              <p:nvPr/>
            </p:nvSpPr>
            <p:spPr>
              <a:xfrm>
                <a:off x="6206927" y="6425595"/>
                <a:ext cx="226344" cy="174407"/>
              </a:xfrm>
              <a:prstGeom prst="rect">
                <a:avLst/>
              </a:prstGeom>
              <a:noFill/>
            </p:spPr>
            <p:txBody>
              <a:bodyPr wrap="none" rtlCol="0">
                <a:spAutoFit/>
              </a:bodyPr>
              <a:lstStyle/>
              <a:p>
                <a:r>
                  <a:rPr kumimoji="1" lang="en-US" altLang="ja-JP" sz="800" b="1" baseline="-10000" dirty="0" smtClean="0">
                    <a:latin typeface="游ゴシック" panose="020B0400000000000000" pitchFamily="50" charset="-128"/>
                    <a:ea typeface="游ゴシック" panose="020B0400000000000000" pitchFamily="50" charset="-128"/>
                  </a:rPr>
                  <a:t>n</a:t>
                </a:r>
              </a:p>
            </p:txBody>
          </p:sp>
        </p:grpSp>
        <p:sp>
          <p:nvSpPr>
            <p:cNvPr id="57" name="テキスト ボックス 56"/>
            <p:cNvSpPr txBox="1"/>
            <p:nvPr/>
          </p:nvSpPr>
          <p:spPr>
            <a:xfrm>
              <a:off x="5375144" y="6518211"/>
              <a:ext cx="279244" cy="246221"/>
            </a:xfrm>
            <a:prstGeom prst="rect">
              <a:avLst/>
            </a:prstGeom>
            <a:noFill/>
          </p:spPr>
          <p:txBody>
            <a:bodyPr wrap="none" rtlCol="0">
              <a:spAutoFit/>
            </a:bodyPr>
            <a:lstStyle/>
            <a:p>
              <a:r>
                <a:rPr kumimoji="1" lang="en-US" altLang="ja-JP" sz="1000" b="1" dirty="0" smtClean="0">
                  <a:latin typeface="游ゴシック" panose="020B0400000000000000" pitchFamily="50" charset="-128"/>
                  <a:ea typeface="游ゴシック" panose="020B0400000000000000" pitchFamily="50" charset="-128"/>
                </a:rPr>
                <a:t>=</a:t>
              </a:r>
              <a:endParaRPr kumimoji="1" lang="en-US" altLang="ja-JP" sz="1000" b="1" baseline="-10000" dirty="0" smtClean="0">
                <a:latin typeface="游ゴシック" panose="020B0400000000000000" pitchFamily="50" charset="-128"/>
                <a:ea typeface="游ゴシック" panose="020B0400000000000000" pitchFamily="50" charset="-128"/>
              </a:endParaRPr>
            </a:p>
          </p:txBody>
        </p:sp>
        <p:sp>
          <p:nvSpPr>
            <p:cNvPr id="58" name="正方形/長方形 57"/>
            <p:cNvSpPr/>
            <p:nvPr/>
          </p:nvSpPr>
          <p:spPr>
            <a:xfrm>
              <a:off x="5498274" y="6510197"/>
              <a:ext cx="1204176" cy="246221"/>
            </a:xfrm>
            <a:prstGeom prst="rect">
              <a:avLst/>
            </a:prstGeom>
          </p:spPr>
          <p:txBody>
            <a:bodyPr wrap="none">
              <a:spAutoFit/>
            </a:bodyPr>
            <a:lstStyle/>
            <a:p>
              <a:r>
                <a:rPr lang="en-US" altLang="ja-JP" sz="1000" b="1" dirty="0" smtClean="0">
                  <a:latin typeface="游ゴシック" panose="020B0400000000000000" pitchFamily="50" charset="-128"/>
                  <a:ea typeface="游ゴシック" panose="020B0400000000000000" pitchFamily="50" charset="-128"/>
                </a:rPr>
                <a:t>a</a:t>
              </a:r>
              <a:r>
                <a:rPr lang="en-US" altLang="ja-JP" sz="1000" b="1" baseline="-20000" dirty="0" smtClean="0">
                  <a:latin typeface="游ゴシック" panose="020B0400000000000000" pitchFamily="50" charset="-128"/>
                  <a:ea typeface="游ゴシック" panose="020B0400000000000000" pitchFamily="50" charset="-128"/>
                </a:rPr>
                <a:t>1</a:t>
              </a:r>
              <a:r>
                <a:rPr lang="en-US" altLang="ja-JP" sz="1000" b="1" dirty="0" smtClean="0">
                  <a:latin typeface="游ゴシック" panose="020B0400000000000000" pitchFamily="50" charset="-128"/>
                  <a:ea typeface="游ゴシック" panose="020B0400000000000000" pitchFamily="50" charset="-128"/>
                </a:rPr>
                <a:t>×a</a:t>
              </a:r>
              <a:r>
                <a:rPr lang="en-US" altLang="ja-JP" sz="1000" b="1" baseline="-20000" dirty="0" smtClean="0">
                  <a:latin typeface="游ゴシック" panose="020B0400000000000000" pitchFamily="50" charset="-128"/>
                  <a:ea typeface="游ゴシック" panose="020B0400000000000000" pitchFamily="50" charset="-128"/>
                </a:rPr>
                <a:t>2</a:t>
              </a:r>
              <a:r>
                <a:rPr lang="en-US" altLang="ja-JP" sz="1000" b="1" dirty="0" smtClean="0">
                  <a:latin typeface="游ゴシック" panose="020B0400000000000000" pitchFamily="50" charset="-128"/>
                  <a:ea typeface="游ゴシック" panose="020B0400000000000000" pitchFamily="50" charset="-128"/>
                </a:rPr>
                <a:t>×……×a</a:t>
              </a:r>
              <a:r>
                <a:rPr lang="en-US" altLang="ja-JP" sz="1000" b="1" baseline="-20000" dirty="0" smtClean="0">
                  <a:latin typeface="游ゴシック" panose="020B0400000000000000" pitchFamily="50" charset="-128"/>
                  <a:ea typeface="游ゴシック" panose="020B0400000000000000" pitchFamily="50" charset="-128"/>
                </a:rPr>
                <a:t>n</a:t>
              </a:r>
              <a:endParaRPr lang="en-US" altLang="ja-JP" sz="1000" b="1" baseline="-20000" dirty="0">
                <a:latin typeface="游ゴシック" panose="020B0400000000000000" pitchFamily="50" charset="-128"/>
                <a:ea typeface="游ゴシック" panose="020B0400000000000000" pitchFamily="50" charset="-128"/>
              </a:endParaRPr>
            </a:p>
          </p:txBody>
        </p:sp>
        <p:sp>
          <p:nvSpPr>
            <p:cNvPr id="60" name="テキスト ボックス 59"/>
            <p:cNvSpPr txBox="1"/>
            <p:nvPr/>
          </p:nvSpPr>
          <p:spPr>
            <a:xfrm>
              <a:off x="4942575" y="6529009"/>
              <a:ext cx="269626" cy="194925"/>
            </a:xfrm>
            <a:prstGeom prst="rect">
              <a:avLst/>
            </a:prstGeom>
            <a:noFill/>
          </p:spPr>
          <p:txBody>
            <a:bodyPr wrap="none" rtlCol="0">
              <a:spAutoFit/>
            </a:bodyPr>
            <a:lstStyle/>
            <a:p>
              <a:r>
                <a:rPr kumimoji="1" lang="en-US" altLang="ja-JP" sz="1000" b="1" baseline="-10000" dirty="0" smtClean="0">
                  <a:latin typeface="游ゴシック" panose="020B0400000000000000" pitchFamily="50" charset="-128"/>
                  <a:ea typeface="游ゴシック" panose="020B0400000000000000" pitchFamily="50" charset="-128"/>
                </a:rPr>
                <a:t>※</a:t>
              </a:r>
            </a:p>
          </p:txBody>
        </p:sp>
        <p:sp>
          <p:nvSpPr>
            <p:cNvPr id="61" name="大かっこ 60"/>
            <p:cNvSpPr/>
            <p:nvPr/>
          </p:nvSpPr>
          <p:spPr>
            <a:xfrm>
              <a:off x="5010287" y="6478992"/>
              <a:ext cx="1626498" cy="304878"/>
            </a:xfrm>
            <a:prstGeom prst="bracketPair">
              <a:avLst>
                <a:gd name="adj" fmla="val 885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11" name="グループ化 10"/>
          <p:cNvGrpSpPr/>
          <p:nvPr/>
        </p:nvGrpSpPr>
        <p:grpSpPr>
          <a:xfrm>
            <a:off x="7458822" y="4010640"/>
            <a:ext cx="2289982" cy="478503"/>
            <a:chOff x="7401273" y="4299973"/>
            <a:chExt cx="2289982" cy="478503"/>
          </a:xfrm>
        </p:grpSpPr>
        <p:sp>
          <p:nvSpPr>
            <p:cNvPr id="107" name="テキスト ボックス 106"/>
            <p:cNvSpPr txBox="1"/>
            <p:nvPr/>
          </p:nvSpPr>
          <p:spPr>
            <a:xfrm>
              <a:off x="8476102" y="4351874"/>
              <a:ext cx="615553" cy="246221"/>
            </a:xfrm>
            <a:prstGeom prst="rect">
              <a:avLst/>
            </a:prstGeom>
            <a:noFill/>
            <a:ln w="19050">
              <a:noFill/>
            </a:ln>
          </p:spPr>
          <p:txBody>
            <a:bodyPr wrap="none" lIns="0" tIns="0" rIns="0" bIns="0" rtlCol="0">
              <a:spAutoFit/>
            </a:bodyPr>
            <a:lstStyle/>
            <a:p>
              <a:pPr algn="ct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診療報酬改定</a:t>
              </a:r>
              <a:endPar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の影響を除去</a:t>
              </a:r>
              <a:endParaRPr kumimoji="1" lang="ja-JP" altLang="en-US" sz="8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09" name="テキスト ボックス 108"/>
            <p:cNvSpPr txBox="1"/>
            <p:nvPr/>
          </p:nvSpPr>
          <p:spPr>
            <a:xfrm>
              <a:off x="7445404" y="4350529"/>
              <a:ext cx="820738" cy="246221"/>
            </a:xfrm>
            <a:prstGeom prst="rect">
              <a:avLst/>
            </a:prstGeom>
            <a:noFill/>
            <a:ln w="19050">
              <a:noFill/>
            </a:ln>
          </p:spPr>
          <p:txBody>
            <a:bodyPr wrap="none" lIns="0" tIns="0" rIns="0" bIns="0" rtlCol="0">
              <a:spAutoFit/>
            </a:bodyPr>
            <a:lstStyle/>
            <a:p>
              <a:pPr algn="ct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診療報酬改定</a:t>
              </a:r>
              <a:endPar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を考慮した伸び率</a:t>
              </a:r>
              <a:endParaRPr kumimoji="1" lang="ja-JP" altLang="en-US" sz="8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12" name="テキスト ボックス 111"/>
            <p:cNvSpPr txBox="1"/>
            <p:nvPr/>
          </p:nvSpPr>
          <p:spPr>
            <a:xfrm>
              <a:off x="9318749" y="4350530"/>
              <a:ext cx="307777" cy="246221"/>
            </a:xfrm>
            <a:prstGeom prst="rect">
              <a:avLst/>
            </a:prstGeom>
            <a:noFill/>
            <a:ln w="19050">
              <a:noFill/>
            </a:ln>
          </p:spPr>
          <p:txBody>
            <a:bodyPr wrap="none" lIns="0" tIns="0" rIns="0" bIns="0" rtlCol="0">
              <a:spAutoFit/>
            </a:bodyPr>
            <a:lstStyle/>
            <a:p>
              <a:pPr algn="ct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単年度</a:t>
              </a:r>
              <a:endPar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に換算</a:t>
              </a:r>
              <a:endParaRPr kumimoji="1" lang="ja-JP" altLang="en-US" sz="8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8" name="四角形吹き出し 7"/>
            <p:cNvSpPr/>
            <p:nvPr/>
          </p:nvSpPr>
          <p:spPr>
            <a:xfrm>
              <a:off x="9236004" y="4299976"/>
              <a:ext cx="455251" cy="410526"/>
            </a:xfrm>
            <a:custGeom>
              <a:avLst/>
              <a:gdLst>
                <a:gd name="connsiteX0" fmla="*/ 0 w 455251"/>
                <a:gd name="connsiteY0" fmla="*/ 0 h 337182"/>
                <a:gd name="connsiteX1" fmla="*/ 75875 w 455251"/>
                <a:gd name="connsiteY1" fmla="*/ 0 h 337182"/>
                <a:gd name="connsiteX2" fmla="*/ 75875 w 455251"/>
                <a:gd name="connsiteY2" fmla="*/ 0 h 337182"/>
                <a:gd name="connsiteX3" fmla="*/ 189688 w 455251"/>
                <a:gd name="connsiteY3" fmla="*/ 0 h 337182"/>
                <a:gd name="connsiteX4" fmla="*/ 455251 w 455251"/>
                <a:gd name="connsiteY4" fmla="*/ 0 h 337182"/>
                <a:gd name="connsiteX5" fmla="*/ 455251 w 455251"/>
                <a:gd name="connsiteY5" fmla="*/ 196690 h 337182"/>
                <a:gd name="connsiteX6" fmla="*/ 455251 w 455251"/>
                <a:gd name="connsiteY6" fmla="*/ 196690 h 337182"/>
                <a:gd name="connsiteX7" fmla="*/ 455251 w 455251"/>
                <a:gd name="connsiteY7" fmla="*/ 280985 h 337182"/>
                <a:gd name="connsiteX8" fmla="*/ 455251 w 455251"/>
                <a:gd name="connsiteY8" fmla="*/ 337182 h 337182"/>
                <a:gd name="connsiteX9" fmla="*/ 189688 w 455251"/>
                <a:gd name="connsiteY9" fmla="*/ 337182 h 337182"/>
                <a:gd name="connsiteX10" fmla="*/ 50050 w 455251"/>
                <a:gd name="connsiteY10" fmla="*/ 410526 h 337182"/>
                <a:gd name="connsiteX11" fmla="*/ 75875 w 455251"/>
                <a:gd name="connsiteY11" fmla="*/ 337182 h 337182"/>
                <a:gd name="connsiteX12" fmla="*/ 0 w 455251"/>
                <a:gd name="connsiteY12" fmla="*/ 337182 h 337182"/>
                <a:gd name="connsiteX13" fmla="*/ 0 w 455251"/>
                <a:gd name="connsiteY13" fmla="*/ 280985 h 337182"/>
                <a:gd name="connsiteX14" fmla="*/ 0 w 455251"/>
                <a:gd name="connsiteY14" fmla="*/ 196690 h 337182"/>
                <a:gd name="connsiteX15" fmla="*/ 0 w 455251"/>
                <a:gd name="connsiteY15" fmla="*/ 196690 h 337182"/>
                <a:gd name="connsiteX16" fmla="*/ 0 w 455251"/>
                <a:gd name="connsiteY16" fmla="*/ 0 h 337182"/>
                <a:gd name="connsiteX0" fmla="*/ 0 w 455251"/>
                <a:gd name="connsiteY0" fmla="*/ 0 h 410526"/>
                <a:gd name="connsiteX1" fmla="*/ 75875 w 455251"/>
                <a:gd name="connsiteY1" fmla="*/ 0 h 410526"/>
                <a:gd name="connsiteX2" fmla="*/ 75875 w 455251"/>
                <a:gd name="connsiteY2" fmla="*/ 0 h 410526"/>
                <a:gd name="connsiteX3" fmla="*/ 189688 w 455251"/>
                <a:gd name="connsiteY3" fmla="*/ 0 h 410526"/>
                <a:gd name="connsiteX4" fmla="*/ 455251 w 455251"/>
                <a:gd name="connsiteY4" fmla="*/ 0 h 410526"/>
                <a:gd name="connsiteX5" fmla="*/ 455251 w 455251"/>
                <a:gd name="connsiteY5" fmla="*/ 196690 h 410526"/>
                <a:gd name="connsiteX6" fmla="*/ 455251 w 455251"/>
                <a:gd name="connsiteY6" fmla="*/ 196690 h 410526"/>
                <a:gd name="connsiteX7" fmla="*/ 455251 w 455251"/>
                <a:gd name="connsiteY7" fmla="*/ 280985 h 410526"/>
                <a:gd name="connsiteX8" fmla="*/ 455251 w 455251"/>
                <a:gd name="connsiteY8" fmla="*/ 337182 h 410526"/>
                <a:gd name="connsiteX9" fmla="*/ 130157 w 455251"/>
                <a:gd name="connsiteY9" fmla="*/ 339563 h 410526"/>
                <a:gd name="connsiteX10" fmla="*/ 50050 w 455251"/>
                <a:gd name="connsiteY10" fmla="*/ 410526 h 410526"/>
                <a:gd name="connsiteX11" fmla="*/ 75875 w 455251"/>
                <a:gd name="connsiteY11" fmla="*/ 337182 h 410526"/>
                <a:gd name="connsiteX12" fmla="*/ 0 w 455251"/>
                <a:gd name="connsiteY12" fmla="*/ 337182 h 410526"/>
                <a:gd name="connsiteX13" fmla="*/ 0 w 455251"/>
                <a:gd name="connsiteY13" fmla="*/ 280985 h 410526"/>
                <a:gd name="connsiteX14" fmla="*/ 0 w 455251"/>
                <a:gd name="connsiteY14" fmla="*/ 196690 h 410526"/>
                <a:gd name="connsiteX15" fmla="*/ 0 w 455251"/>
                <a:gd name="connsiteY15" fmla="*/ 196690 h 410526"/>
                <a:gd name="connsiteX16" fmla="*/ 0 w 455251"/>
                <a:gd name="connsiteY16" fmla="*/ 0 h 410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5251" h="410526">
                  <a:moveTo>
                    <a:pt x="0" y="0"/>
                  </a:moveTo>
                  <a:lnTo>
                    <a:pt x="75875" y="0"/>
                  </a:lnTo>
                  <a:lnTo>
                    <a:pt x="75875" y="0"/>
                  </a:lnTo>
                  <a:lnTo>
                    <a:pt x="189688" y="0"/>
                  </a:lnTo>
                  <a:lnTo>
                    <a:pt x="455251" y="0"/>
                  </a:lnTo>
                  <a:lnTo>
                    <a:pt x="455251" y="196690"/>
                  </a:lnTo>
                  <a:lnTo>
                    <a:pt x="455251" y="196690"/>
                  </a:lnTo>
                  <a:lnTo>
                    <a:pt x="455251" y="280985"/>
                  </a:lnTo>
                  <a:lnTo>
                    <a:pt x="455251" y="337182"/>
                  </a:lnTo>
                  <a:lnTo>
                    <a:pt x="130157" y="339563"/>
                  </a:lnTo>
                  <a:lnTo>
                    <a:pt x="50050" y="410526"/>
                  </a:lnTo>
                  <a:lnTo>
                    <a:pt x="75875" y="337182"/>
                  </a:lnTo>
                  <a:lnTo>
                    <a:pt x="0" y="337182"/>
                  </a:lnTo>
                  <a:lnTo>
                    <a:pt x="0" y="280985"/>
                  </a:lnTo>
                  <a:lnTo>
                    <a:pt x="0" y="196690"/>
                  </a:lnTo>
                  <a:lnTo>
                    <a:pt x="0" y="196690"/>
                  </a:lnTo>
                  <a:lnTo>
                    <a:pt x="0" y="0"/>
                  </a:lnTo>
                  <a:close/>
                </a:path>
              </a:pathLst>
            </a:custGeom>
            <a:noFill/>
            <a:ln w="63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四角形吹き出し 7"/>
            <p:cNvSpPr/>
            <p:nvPr/>
          </p:nvSpPr>
          <p:spPr>
            <a:xfrm>
              <a:off x="8424698" y="4299975"/>
              <a:ext cx="703089" cy="460532"/>
            </a:xfrm>
            <a:custGeom>
              <a:avLst/>
              <a:gdLst>
                <a:gd name="connsiteX0" fmla="*/ 0 w 455251"/>
                <a:gd name="connsiteY0" fmla="*/ 0 h 337182"/>
                <a:gd name="connsiteX1" fmla="*/ 75875 w 455251"/>
                <a:gd name="connsiteY1" fmla="*/ 0 h 337182"/>
                <a:gd name="connsiteX2" fmla="*/ 75875 w 455251"/>
                <a:gd name="connsiteY2" fmla="*/ 0 h 337182"/>
                <a:gd name="connsiteX3" fmla="*/ 189688 w 455251"/>
                <a:gd name="connsiteY3" fmla="*/ 0 h 337182"/>
                <a:gd name="connsiteX4" fmla="*/ 455251 w 455251"/>
                <a:gd name="connsiteY4" fmla="*/ 0 h 337182"/>
                <a:gd name="connsiteX5" fmla="*/ 455251 w 455251"/>
                <a:gd name="connsiteY5" fmla="*/ 196690 h 337182"/>
                <a:gd name="connsiteX6" fmla="*/ 455251 w 455251"/>
                <a:gd name="connsiteY6" fmla="*/ 196690 h 337182"/>
                <a:gd name="connsiteX7" fmla="*/ 455251 w 455251"/>
                <a:gd name="connsiteY7" fmla="*/ 280985 h 337182"/>
                <a:gd name="connsiteX8" fmla="*/ 455251 w 455251"/>
                <a:gd name="connsiteY8" fmla="*/ 337182 h 337182"/>
                <a:gd name="connsiteX9" fmla="*/ 189688 w 455251"/>
                <a:gd name="connsiteY9" fmla="*/ 337182 h 337182"/>
                <a:gd name="connsiteX10" fmla="*/ 50050 w 455251"/>
                <a:gd name="connsiteY10" fmla="*/ 410526 h 337182"/>
                <a:gd name="connsiteX11" fmla="*/ 75875 w 455251"/>
                <a:gd name="connsiteY11" fmla="*/ 337182 h 337182"/>
                <a:gd name="connsiteX12" fmla="*/ 0 w 455251"/>
                <a:gd name="connsiteY12" fmla="*/ 337182 h 337182"/>
                <a:gd name="connsiteX13" fmla="*/ 0 w 455251"/>
                <a:gd name="connsiteY13" fmla="*/ 280985 h 337182"/>
                <a:gd name="connsiteX14" fmla="*/ 0 w 455251"/>
                <a:gd name="connsiteY14" fmla="*/ 196690 h 337182"/>
                <a:gd name="connsiteX15" fmla="*/ 0 w 455251"/>
                <a:gd name="connsiteY15" fmla="*/ 196690 h 337182"/>
                <a:gd name="connsiteX16" fmla="*/ 0 w 455251"/>
                <a:gd name="connsiteY16" fmla="*/ 0 h 337182"/>
                <a:gd name="connsiteX0" fmla="*/ 0 w 455251"/>
                <a:gd name="connsiteY0" fmla="*/ 0 h 410526"/>
                <a:gd name="connsiteX1" fmla="*/ 75875 w 455251"/>
                <a:gd name="connsiteY1" fmla="*/ 0 h 410526"/>
                <a:gd name="connsiteX2" fmla="*/ 75875 w 455251"/>
                <a:gd name="connsiteY2" fmla="*/ 0 h 410526"/>
                <a:gd name="connsiteX3" fmla="*/ 189688 w 455251"/>
                <a:gd name="connsiteY3" fmla="*/ 0 h 410526"/>
                <a:gd name="connsiteX4" fmla="*/ 455251 w 455251"/>
                <a:gd name="connsiteY4" fmla="*/ 0 h 410526"/>
                <a:gd name="connsiteX5" fmla="*/ 455251 w 455251"/>
                <a:gd name="connsiteY5" fmla="*/ 196690 h 410526"/>
                <a:gd name="connsiteX6" fmla="*/ 455251 w 455251"/>
                <a:gd name="connsiteY6" fmla="*/ 196690 h 410526"/>
                <a:gd name="connsiteX7" fmla="*/ 455251 w 455251"/>
                <a:gd name="connsiteY7" fmla="*/ 280985 h 410526"/>
                <a:gd name="connsiteX8" fmla="*/ 455251 w 455251"/>
                <a:gd name="connsiteY8" fmla="*/ 337182 h 410526"/>
                <a:gd name="connsiteX9" fmla="*/ 130157 w 455251"/>
                <a:gd name="connsiteY9" fmla="*/ 339563 h 410526"/>
                <a:gd name="connsiteX10" fmla="*/ 50050 w 455251"/>
                <a:gd name="connsiteY10" fmla="*/ 410526 h 410526"/>
                <a:gd name="connsiteX11" fmla="*/ 75875 w 455251"/>
                <a:gd name="connsiteY11" fmla="*/ 337182 h 410526"/>
                <a:gd name="connsiteX12" fmla="*/ 0 w 455251"/>
                <a:gd name="connsiteY12" fmla="*/ 337182 h 410526"/>
                <a:gd name="connsiteX13" fmla="*/ 0 w 455251"/>
                <a:gd name="connsiteY13" fmla="*/ 280985 h 410526"/>
                <a:gd name="connsiteX14" fmla="*/ 0 w 455251"/>
                <a:gd name="connsiteY14" fmla="*/ 196690 h 410526"/>
                <a:gd name="connsiteX15" fmla="*/ 0 w 455251"/>
                <a:gd name="connsiteY15" fmla="*/ 196690 h 410526"/>
                <a:gd name="connsiteX16" fmla="*/ 0 w 455251"/>
                <a:gd name="connsiteY16" fmla="*/ 0 h 410526"/>
                <a:gd name="connsiteX0" fmla="*/ 0 w 455251"/>
                <a:gd name="connsiteY0" fmla="*/ 0 h 572451"/>
                <a:gd name="connsiteX1" fmla="*/ 75875 w 455251"/>
                <a:gd name="connsiteY1" fmla="*/ 0 h 572451"/>
                <a:gd name="connsiteX2" fmla="*/ 75875 w 455251"/>
                <a:gd name="connsiteY2" fmla="*/ 0 h 572451"/>
                <a:gd name="connsiteX3" fmla="*/ 189688 w 455251"/>
                <a:gd name="connsiteY3" fmla="*/ 0 h 572451"/>
                <a:gd name="connsiteX4" fmla="*/ 455251 w 455251"/>
                <a:gd name="connsiteY4" fmla="*/ 0 h 572451"/>
                <a:gd name="connsiteX5" fmla="*/ 455251 w 455251"/>
                <a:gd name="connsiteY5" fmla="*/ 196690 h 572451"/>
                <a:gd name="connsiteX6" fmla="*/ 455251 w 455251"/>
                <a:gd name="connsiteY6" fmla="*/ 196690 h 572451"/>
                <a:gd name="connsiteX7" fmla="*/ 455251 w 455251"/>
                <a:gd name="connsiteY7" fmla="*/ 280985 h 572451"/>
                <a:gd name="connsiteX8" fmla="*/ 455251 w 455251"/>
                <a:gd name="connsiteY8" fmla="*/ 337182 h 572451"/>
                <a:gd name="connsiteX9" fmla="*/ 130157 w 455251"/>
                <a:gd name="connsiteY9" fmla="*/ 339563 h 572451"/>
                <a:gd name="connsiteX10" fmla="*/ 170315 w 455251"/>
                <a:gd name="connsiteY10" fmla="*/ 572451 h 572451"/>
                <a:gd name="connsiteX11" fmla="*/ 75875 w 455251"/>
                <a:gd name="connsiteY11" fmla="*/ 337182 h 572451"/>
                <a:gd name="connsiteX12" fmla="*/ 0 w 455251"/>
                <a:gd name="connsiteY12" fmla="*/ 337182 h 572451"/>
                <a:gd name="connsiteX13" fmla="*/ 0 w 455251"/>
                <a:gd name="connsiteY13" fmla="*/ 280985 h 572451"/>
                <a:gd name="connsiteX14" fmla="*/ 0 w 455251"/>
                <a:gd name="connsiteY14" fmla="*/ 196690 h 572451"/>
                <a:gd name="connsiteX15" fmla="*/ 0 w 455251"/>
                <a:gd name="connsiteY15" fmla="*/ 196690 h 572451"/>
                <a:gd name="connsiteX16" fmla="*/ 0 w 455251"/>
                <a:gd name="connsiteY16" fmla="*/ 0 h 572451"/>
                <a:gd name="connsiteX0" fmla="*/ 0 w 455251"/>
                <a:gd name="connsiteY0" fmla="*/ 0 h 531970"/>
                <a:gd name="connsiteX1" fmla="*/ 75875 w 455251"/>
                <a:gd name="connsiteY1" fmla="*/ 0 h 531970"/>
                <a:gd name="connsiteX2" fmla="*/ 75875 w 455251"/>
                <a:gd name="connsiteY2" fmla="*/ 0 h 531970"/>
                <a:gd name="connsiteX3" fmla="*/ 189688 w 455251"/>
                <a:gd name="connsiteY3" fmla="*/ 0 h 531970"/>
                <a:gd name="connsiteX4" fmla="*/ 455251 w 455251"/>
                <a:gd name="connsiteY4" fmla="*/ 0 h 531970"/>
                <a:gd name="connsiteX5" fmla="*/ 455251 w 455251"/>
                <a:gd name="connsiteY5" fmla="*/ 196690 h 531970"/>
                <a:gd name="connsiteX6" fmla="*/ 455251 w 455251"/>
                <a:gd name="connsiteY6" fmla="*/ 196690 h 531970"/>
                <a:gd name="connsiteX7" fmla="*/ 455251 w 455251"/>
                <a:gd name="connsiteY7" fmla="*/ 280985 h 531970"/>
                <a:gd name="connsiteX8" fmla="*/ 455251 w 455251"/>
                <a:gd name="connsiteY8" fmla="*/ 337182 h 531970"/>
                <a:gd name="connsiteX9" fmla="*/ 130157 w 455251"/>
                <a:gd name="connsiteY9" fmla="*/ 339563 h 531970"/>
                <a:gd name="connsiteX10" fmla="*/ 154897 w 455251"/>
                <a:gd name="connsiteY10" fmla="*/ 531970 h 531970"/>
                <a:gd name="connsiteX11" fmla="*/ 75875 w 455251"/>
                <a:gd name="connsiteY11" fmla="*/ 337182 h 531970"/>
                <a:gd name="connsiteX12" fmla="*/ 0 w 455251"/>
                <a:gd name="connsiteY12" fmla="*/ 337182 h 531970"/>
                <a:gd name="connsiteX13" fmla="*/ 0 w 455251"/>
                <a:gd name="connsiteY13" fmla="*/ 280985 h 531970"/>
                <a:gd name="connsiteX14" fmla="*/ 0 w 455251"/>
                <a:gd name="connsiteY14" fmla="*/ 196690 h 531970"/>
                <a:gd name="connsiteX15" fmla="*/ 0 w 455251"/>
                <a:gd name="connsiteY15" fmla="*/ 196690 h 531970"/>
                <a:gd name="connsiteX16" fmla="*/ 0 w 455251"/>
                <a:gd name="connsiteY16" fmla="*/ 0 h 531970"/>
                <a:gd name="connsiteX0" fmla="*/ 0 w 455251"/>
                <a:gd name="connsiteY0" fmla="*/ 0 h 531970"/>
                <a:gd name="connsiteX1" fmla="*/ 75875 w 455251"/>
                <a:gd name="connsiteY1" fmla="*/ 0 h 531970"/>
                <a:gd name="connsiteX2" fmla="*/ 75875 w 455251"/>
                <a:gd name="connsiteY2" fmla="*/ 0 h 531970"/>
                <a:gd name="connsiteX3" fmla="*/ 189688 w 455251"/>
                <a:gd name="connsiteY3" fmla="*/ 0 h 531970"/>
                <a:gd name="connsiteX4" fmla="*/ 455251 w 455251"/>
                <a:gd name="connsiteY4" fmla="*/ 0 h 531970"/>
                <a:gd name="connsiteX5" fmla="*/ 455251 w 455251"/>
                <a:gd name="connsiteY5" fmla="*/ 196690 h 531970"/>
                <a:gd name="connsiteX6" fmla="*/ 455251 w 455251"/>
                <a:gd name="connsiteY6" fmla="*/ 196690 h 531970"/>
                <a:gd name="connsiteX7" fmla="*/ 455251 w 455251"/>
                <a:gd name="connsiteY7" fmla="*/ 280985 h 531970"/>
                <a:gd name="connsiteX8" fmla="*/ 455251 w 455251"/>
                <a:gd name="connsiteY8" fmla="*/ 337182 h 531970"/>
                <a:gd name="connsiteX9" fmla="*/ 110113 w 455251"/>
                <a:gd name="connsiteY9" fmla="*/ 339563 h 531970"/>
                <a:gd name="connsiteX10" fmla="*/ 154897 w 455251"/>
                <a:gd name="connsiteY10" fmla="*/ 531970 h 531970"/>
                <a:gd name="connsiteX11" fmla="*/ 75875 w 455251"/>
                <a:gd name="connsiteY11" fmla="*/ 337182 h 531970"/>
                <a:gd name="connsiteX12" fmla="*/ 0 w 455251"/>
                <a:gd name="connsiteY12" fmla="*/ 337182 h 531970"/>
                <a:gd name="connsiteX13" fmla="*/ 0 w 455251"/>
                <a:gd name="connsiteY13" fmla="*/ 280985 h 531970"/>
                <a:gd name="connsiteX14" fmla="*/ 0 w 455251"/>
                <a:gd name="connsiteY14" fmla="*/ 196690 h 531970"/>
                <a:gd name="connsiteX15" fmla="*/ 0 w 455251"/>
                <a:gd name="connsiteY15" fmla="*/ 196690 h 531970"/>
                <a:gd name="connsiteX16" fmla="*/ 0 w 455251"/>
                <a:gd name="connsiteY16" fmla="*/ 0 h 531970"/>
                <a:gd name="connsiteX0" fmla="*/ 0 w 455251"/>
                <a:gd name="connsiteY0" fmla="*/ 0 h 460532"/>
                <a:gd name="connsiteX1" fmla="*/ 75875 w 455251"/>
                <a:gd name="connsiteY1" fmla="*/ 0 h 460532"/>
                <a:gd name="connsiteX2" fmla="*/ 75875 w 455251"/>
                <a:gd name="connsiteY2" fmla="*/ 0 h 460532"/>
                <a:gd name="connsiteX3" fmla="*/ 189688 w 455251"/>
                <a:gd name="connsiteY3" fmla="*/ 0 h 460532"/>
                <a:gd name="connsiteX4" fmla="*/ 455251 w 455251"/>
                <a:gd name="connsiteY4" fmla="*/ 0 h 460532"/>
                <a:gd name="connsiteX5" fmla="*/ 455251 w 455251"/>
                <a:gd name="connsiteY5" fmla="*/ 196690 h 460532"/>
                <a:gd name="connsiteX6" fmla="*/ 455251 w 455251"/>
                <a:gd name="connsiteY6" fmla="*/ 196690 h 460532"/>
                <a:gd name="connsiteX7" fmla="*/ 455251 w 455251"/>
                <a:gd name="connsiteY7" fmla="*/ 280985 h 460532"/>
                <a:gd name="connsiteX8" fmla="*/ 455251 w 455251"/>
                <a:gd name="connsiteY8" fmla="*/ 337182 h 460532"/>
                <a:gd name="connsiteX9" fmla="*/ 110113 w 455251"/>
                <a:gd name="connsiteY9" fmla="*/ 339563 h 460532"/>
                <a:gd name="connsiteX10" fmla="*/ 127144 w 455251"/>
                <a:gd name="connsiteY10" fmla="*/ 460532 h 460532"/>
                <a:gd name="connsiteX11" fmla="*/ 75875 w 455251"/>
                <a:gd name="connsiteY11" fmla="*/ 337182 h 460532"/>
                <a:gd name="connsiteX12" fmla="*/ 0 w 455251"/>
                <a:gd name="connsiteY12" fmla="*/ 337182 h 460532"/>
                <a:gd name="connsiteX13" fmla="*/ 0 w 455251"/>
                <a:gd name="connsiteY13" fmla="*/ 280985 h 460532"/>
                <a:gd name="connsiteX14" fmla="*/ 0 w 455251"/>
                <a:gd name="connsiteY14" fmla="*/ 196690 h 460532"/>
                <a:gd name="connsiteX15" fmla="*/ 0 w 455251"/>
                <a:gd name="connsiteY15" fmla="*/ 196690 h 460532"/>
                <a:gd name="connsiteX16" fmla="*/ 0 w 455251"/>
                <a:gd name="connsiteY16" fmla="*/ 0 h 4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5251" h="460532">
                  <a:moveTo>
                    <a:pt x="0" y="0"/>
                  </a:moveTo>
                  <a:lnTo>
                    <a:pt x="75875" y="0"/>
                  </a:lnTo>
                  <a:lnTo>
                    <a:pt x="75875" y="0"/>
                  </a:lnTo>
                  <a:lnTo>
                    <a:pt x="189688" y="0"/>
                  </a:lnTo>
                  <a:lnTo>
                    <a:pt x="455251" y="0"/>
                  </a:lnTo>
                  <a:lnTo>
                    <a:pt x="455251" y="196690"/>
                  </a:lnTo>
                  <a:lnTo>
                    <a:pt x="455251" y="196690"/>
                  </a:lnTo>
                  <a:lnTo>
                    <a:pt x="455251" y="280985"/>
                  </a:lnTo>
                  <a:lnTo>
                    <a:pt x="455251" y="337182"/>
                  </a:lnTo>
                  <a:lnTo>
                    <a:pt x="110113" y="339563"/>
                  </a:lnTo>
                  <a:lnTo>
                    <a:pt x="127144" y="460532"/>
                  </a:lnTo>
                  <a:lnTo>
                    <a:pt x="75875" y="337182"/>
                  </a:lnTo>
                  <a:lnTo>
                    <a:pt x="0" y="337182"/>
                  </a:lnTo>
                  <a:lnTo>
                    <a:pt x="0" y="280985"/>
                  </a:lnTo>
                  <a:lnTo>
                    <a:pt x="0" y="196690"/>
                  </a:lnTo>
                  <a:lnTo>
                    <a:pt x="0" y="196690"/>
                  </a:lnTo>
                  <a:lnTo>
                    <a:pt x="0" y="0"/>
                  </a:lnTo>
                  <a:close/>
                </a:path>
              </a:pathLst>
            </a:custGeom>
            <a:noFill/>
            <a:ln w="63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吹き出し 9"/>
            <p:cNvSpPr/>
            <p:nvPr/>
          </p:nvSpPr>
          <p:spPr>
            <a:xfrm>
              <a:off x="7401273" y="4299973"/>
              <a:ext cx="909000" cy="478503"/>
            </a:xfrm>
            <a:custGeom>
              <a:avLst/>
              <a:gdLst>
                <a:gd name="connsiteX0" fmla="*/ 0 w 909000"/>
                <a:gd name="connsiteY0" fmla="*/ 0 h 334319"/>
                <a:gd name="connsiteX1" fmla="*/ 530250 w 909000"/>
                <a:gd name="connsiteY1" fmla="*/ 0 h 334319"/>
                <a:gd name="connsiteX2" fmla="*/ 530250 w 909000"/>
                <a:gd name="connsiteY2" fmla="*/ 0 h 334319"/>
                <a:gd name="connsiteX3" fmla="*/ 757500 w 909000"/>
                <a:gd name="connsiteY3" fmla="*/ 0 h 334319"/>
                <a:gd name="connsiteX4" fmla="*/ 909000 w 909000"/>
                <a:gd name="connsiteY4" fmla="*/ 0 h 334319"/>
                <a:gd name="connsiteX5" fmla="*/ 909000 w 909000"/>
                <a:gd name="connsiteY5" fmla="*/ 195019 h 334319"/>
                <a:gd name="connsiteX6" fmla="*/ 909000 w 909000"/>
                <a:gd name="connsiteY6" fmla="*/ 195019 h 334319"/>
                <a:gd name="connsiteX7" fmla="*/ 909000 w 909000"/>
                <a:gd name="connsiteY7" fmla="*/ 278599 h 334319"/>
                <a:gd name="connsiteX8" fmla="*/ 909000 w 909000"/>
                <a:gd name="connsiteY8" fmla="*/ 334319 h 334319"/>
                <a:gd name="connsiteX9" fmla="*/ 757500 w 909000"/>
                <a:gd name="connsiteY9" fmla="*/ 334319 h 334319"/>
                <a:gd name="connsiteX10" fmla="*/ 703766 w 909000"/>
                <a:gd name="connsiteY10" fmla="*/ 549941 h 334319"/>
                <a:gd name="connsiteX11" fmla="*/ 530250 w 909000"/>
                <a:gd name="connsiteY11" fmla="*/ 334319 h 334319"/>
                <a:gd name="connsiteX12" fmla="*/ 0 w 909000"/>
                <a:gd name="connsiteY12" fmla="*/ 334319 h 334319"/>
                <a:gd name="connsiteX13" fmla="*/ 0 w 909000"/>
                <a:gd name="connsiteY13" fmla="*/ 278599 h 334319"/>
                <a:gd name="connsiteX14" fmla="*/ 0 w 909000"/>
                <a:gd name="connsiteY14" fmla="*/ 195019 h 334319"/>
                <a:gd name="connsiteX15" fmla="*/ 0 w 909000"/>
                <a:gd name="connsiteY15" fmla="*/ 195019 h 334319"/>
                <a:gd name="connsiteX16" fmla="*/ 0 w 909000"/>
                <a:gd name="connsiteY16" fmla="*/ 0 h 334319"/>
                <a:gd name="connsiteX0" fmla="*/ 0 w 909000"/>
                <a:gd name="connsiteY0" fmla="*/ 0 h 549941"/>
                <a:gd name="connsiteX1" fmla="*/ 530250 w 909000"/>
                <a:gd name="connsiteY1" fmla="*/ 0 h 549941"/>
                <a:gd name="connsiteX2" fmla="*/ 530250 w 909000"/>
                <a:gd name="connsiteY2" fmla="*/ 0 h 549941"/>
                <a:gd name="connsiteX3" fmla="*/ 757500 w 909000"/>
                <a:gd name="connsiteY3" fmla="*/ 0 h 549941"/>
                <a:gd name="connsiteX4" fmla="*/ 909000 w 909000"/>
                <a:gd name="connsiteY4" fmla="*/ 0 h 549941"/>
                <a:gd name="connsiteX5" fmla="*/ 909000 w 909000"/>
                <a:gd name="connsiteY5" fmla="*/ 195019 h 549941"/>
                <a:gd name="connsiteX6" fmla="*/ 909000 w 909000"/>
                <a:gd name="connsiteY6" fmla="*/ 195019 h 549941"/>
                <a:gd name="connsiteX7" fmla="*/ 909000 w 909000"/>
                <a:gd name="connsiteY7" fmla="*/ 278599 h 549941"/>
                <a:gd name="connsiteX8" fmla="*/ 909000 w 909000"/>
                <a:gd name="connsiteY8" fmla="*/ 334319 h 549941"/>
                <a:gd name="connsiteX9" fmla="*/ 757500 w 909000"/>
                <a:gd name="connsiteY9" fmla="*/ 334319 h 549941"/>
                <a:gd name="connsiteX10" fmla="*/ 703766 w 909000"/>
                <a:gd name="connsiteY10" fmla="*/ 549941 h 549941"/>
                <a:gd name="connsiteX11" fmla="*/ 635025 w 909000"/>
                <a:gd name="connsiteY11" fmla="*/ 334319 h 549941"/>
                <a:gd name="connsiteX12" fmla="*/ 0 w 909000"/>
                <a:gd name="connsiteY12" fmla="*/ 334319 h 549941"/>
                <a:gd name="connsiteX13" fmla="*/ 0 w 909000"/>
                <a:gd name="connsiteY13" fmla="*/ 278599 h 549941"/>
                <a:gd name="connsiteX14" fmla="*/ 0 w 909000"/>
                <a:gd name="connsiteY14" fmla="*/ 195019 h 549941"/>
                <a:gd name="connsiteX15" fmla="*/ 0 w 909000"/>
                <a:gd name="connsiteY15" fmla="*/ 195019 h 549941"/>
                <a:gd name="connsiteX16" fmla="*/ 0 w 909000"/>
                <a:gd name="connsiteY16" fmla="*/ 0 h 549941"/>
                <a:gd name="connsiteX0" fmla="*/ 0 w 909000"/>
                <a:gd name="connsiteY0" fmla="*/ 0 h 549941"/>
                <a:gd name="connsiteX1" fmla="*/ 530250 w 909000"/>
                <a:gd name="connsiteY1" fmla="*/ 0 h 549941"/>
                <a:gd name="connsiteX2" fmla="*/ 530250 w 909000"/>
                <a:gd name="connsiteY2" fmla="*/ 0 h 549941"/>
                <a:gd name="connsiteX3" fmla="*/ 757500 w 909000"/>
                <a:gd name="connsiteY3" fmla="*/ 0 h 549941"/>
                <a:gd name="connsiteX4" fmla="*/ 909000 w 909000"/>
                <a:gd name="connsiteY4" fmla="*/ 0 h 549941"/>
                <a:gd name="connsiteX5" fmla="*/ 909000 w 909000"/>
                <a:gd name="connsiteY5" fmla="*/ 195019 h 549941"/>
                <a:gd name="connsiteX6" fmla="*/ 909000 w 909000"/>
                <a:gd name="connsiteY6" fmla="*/ 195019 h 549941"/>
                <a:gd name="connsiteX7" fmla="*/ 909000 w 909000"/>
                <a:gd name="connsiteY7" fmla="*/ 278599 h 549941"/>
                <a:gd name="connsiteX8" fmla="*/ 909000 w 909000"/>
                <a:gd name="connsiteY8" fmla="*/ 334319 h 549941"/>
                <a:gd name="connsiteX9" fmla="*/ 697175 w 909000"/>
                <a:gd name="connsiteY9" fmla="*/ 334319 h 549941"/>
                <a:gd name="connsiteX10" fmla="*/ 703766 w 909000"/>
                <a:gd name="connsiteY10" fmla="*/ 549941 h 549941"/>
                <a:gd name="connsiteX11" fmla="*/ 635025 w 909000"/>
                <a:gd name="connsiteY11" fmla="*/ 334319 h 549941"/>
                <a:gd name="connsiteX12" fmla="*/ 0 w 909000"/>
                <a:gd name="connsiteY12" fmla="*/ 334319 h 549941"/>
                <a:gd name="connsiteX13" fmla="*/ 0 w 909000"/>
                <a:gd name="connsiteY13" fmla="*/ 278599 h 549941"/>
                <a:gd name="connsiteX14" fmla="*/ 0 w 909000"/>
                <a:gd name="connsiteY14" fmla="*/ 195019 h 549941"/>
                <a:gd name="connsiteX15" fmla="*/ 0 w 909000"/>
                <a:gd name="connsiteY15" fmla="*/ 195019 h 549941"/>
                <a:gd name="connsiteX16" fmla="*/ 0 w 909000"/>
                <a:gd name="connsiteY16" fmla="*/ 0 h 549941"/>
                <a:gd name="connsiteX0" fmla="*/ 0 w 909000"/>
                <a:gd name="connsiteY0" fmla="*/ 0 h 549941"/>
                <a:gd name="connsiteX1" fmla="*/ 530250 w 909000"/>
                <a:gd name="connsiteY1" fmla="*/ 0 h 549941"/>
                <a:gd name="connsiteX2" fmla="*/ 530250 w 909000"/>
                <a:gd name="connsiteY2" fmla="*/ 0 h 549941"/>
                <a:gd name="connsiteX3" fmla="*/ 757500 w 909000"/>
                <a:gd name="connsiteY3" fmla="*/ 0 h 549941"/>
                <a:gd name="connsiteX4" fmla="*/ 909000 w 909000"/>
                <a:gd name="connsiteY4" fmla="*/ 0 h 549941"/>
                <a:gd name="connsiteX5" fmla="*/ 909000 w 909000"/>
                <a:gd name="connsiteY5" fmla="*/ 195019 h 549941"/>
                <a:gd name="connsiteX6" fmla="*/ 909000 w 909000"/>
                <a:gd name="connsiteY6" fmla="*/ 195019 h 549941"/>
                <a:gd name="connsiteX7" fmla="*/ 909000 w 909000"/>
                <a:gd name="connsiteY7" fmla="*/ 278599 h 549941"/>
                <a:gd name="connsiteX8" fmla="*/ 909000 w 909000"/>
                <a:gd name="connsiteY8" fmla="*/ 334319 h 549941"/>
                <a:gd name="connsiteX9" fmla="*/ 697175 w 909000"/>
                <a:gd name="connsiteY9" fmla="*/ 334319 h 549941"/>
                <a:gd name="connsiteX10" fmla="*/ 703766 w 909000"/>
                <a:gd name="connsiteY10" fmla="*/ 549941 h 549941"/>
                <a:gd name="connsiteX11" fmla="*/ 609625 w 909000"/>
                <a:gd name="connsiteY11" fmla="*/ 334319 h 549941"/>
                <a:gd name="connsiteX12" fmla="*/ 0 w 909000"/>
                <a:gd name="connsiteY12" fmla="*/ 334319 h 549941"/>
                <a:gd name="connsiteX13" fmla="*/ 0 w 909000"/>
                <a:gd name="connsiteY13" fmla="*/ 278599 h 549941"/>
                <a:gd name="connsiteX14" fmla="*/ 0 w 909000"/>
                <a:gd name="connsiteY14" fmla="*/ 195019 h 549941"/>
                <a:gd name="connsiteX15" fmla="*/ 0 w 909000"/>
                <a:gd name="connsiteY15" fmla="*/ 195019 h 549941"/>
                <a:gd name="connsiteX16" fmla="*/ 0 w 909000"/>
                <a:gd name="connsiteY16" fmla="*/ 0 h 549941"/>
                <a:gd name="connsiteX0" fmla="*/ 0 w 909000"/>
                <a:gd name="connsiteY0" fmla="*/ 0 h 549941"/>
                <a:gd name="connsiteX1" fmla="*/ 530250 w 909000"/>
                <a:gd name="connsiteY1" fmla="*/ 0 h 549941"/>
                <a:gd name="connsiteX2" fmla="*/ 530250 w 909000"/>
                <a:gd name="connsiteY2" fmla="*/ 0 h 549941"/>
                <a:gd name="connsiteX3" fmla="*/ 757500 w 909000"/>
                <a:gd name="connsiteY3" fmla="*/ 0 h 549941"/>
                <a:gd name="connsiteX4" fmla="*/ 909000 w 909000"/>
                <a:gd name="connsiteY4" fmla="*/ 0 h 549941"/>
                <a:gd name="connsiteX5" fmla="*/ 909000 w 909000"/>
                <a:gd name="connsiteY5" fmla="*/ 195019 h 549941"/>
                <a:gd name="connsiteX6" fmla="*/ 909000 w 909000"/>
                <a:gd name="connsiteY6" fmla="*/ 195019 h 549941"/>
                <a:gd name="connsiteX7" fmla="*/ 909000 w 909000"/>
                <a:gd name="connsiteY7" fmla="*/ 278599 h 549941"/>
                <a:gd name="connsiteX8" fmla="*/ 909000 w 909000"/>
                <a:gd name="connsiteY8" fmla="*/ 334319 h 549941"/>
                <a:gd name="connsiteX9" fmla="*/ 668600 w 909000"/>
                <a:gd name="connsiteY9" fmla="*/ 337494 h 549941"/>
                <a:gd name="connsiteX10" fmla="*/ 703766 w 909000"/>
                <a:gd name="connsiteY10" fmla="*/ 549941 h 549941"/>
                <a:gd name="connsiteX11" fmla="*/ 609625 w 909000"/>
                <a:gd name="connsiteY11" fmla="*/ 334319 h 549941"/>
                <a:gd name="connsiteX12" fmla="*/ 0 w 909000"/>
                <a:gd name="connsiteY12" fmla="*/ 334319 h 549941"/>
                <a:gd name="connsiteX13" fmla="*/ 0 w 909000"/>
                <a:gd name="connsiteY13" fmla="*/ 278599 h 549941"/>
                <a:gd name="connsiteX14" fmla="*/ 0 w 909000"/>
                <a:gd name="connsiteY14" fmla="*/ 195019 h 549941"/>
                <a:gd name="connsiteX15" fmla="*/ 0 w 909000"/>
                <a:gd name="connsiteY15" fmla="*/ 195019 h 549941"/>
                <a:gd name="connsiteX16" fmla="*/ 0 w 909000"/>
                <a:gd name="connsiteY16" fmla="*/ 0 h 549941"/>
                <a:gd name="connsiteX0" fmla="*/ 0 w 909000"/>
                <a:gd name="connsiteY0" fmla="*/ 0 h 483266"/>
                <a:gd name="connsiteX1" fmla="*/ 530250 w 909000"/>
                <a:gd name="connsiteY1" fmla="*/ 0 h 483266"/>
                <a:gd name="connsiteX2" fmla="*/ 530250 w 909000"/>
                <a:gd name="connsiteY2" fmla="*/ 0 h 483266"/>
                <a:gd name="connsiteX3" fmla="*/ 757500 w 909000"/>
                <a:gd name="connsiteY3" fmla="*/ 0 h 483266"/>
                <a:gd name="connsiteX4" fmla="*/ 909000 w 909000"/>
                <a:gd name="connsiteY4" fmla="*/ 0 h 483266"/>
                <a:gd name="connsiteX5" fmla="*/ 909000 w 909000"/>
                <a:gd name="connsiteY5" fmla="*/ 195019 h 483266"/>
                <a:gd name="connsiteX6" fmla="*/ 909000 w 909000"/>
                <a:gd name="connsiteY6" fmla="*/ 195019 h 483266"/>
                <a:gd name="connsiteX7" fmla="*/ 909000 w 909000"/>
                <a:gd name="connsiteY7" fmla="*/ 278599 h 483266"/>
                <a:gd name="connsiteX8" fmla="*/ 909000 w 909000"/>
                <a:gd name="connsiteY8" fmla="*/ 334319 h 483266"/>
                <a:gd name="connsiteX9" fmla="*/ 668600 w 909000"/>
                <a:gd name="connsiteY9" fmla="*/ 337494 h 483266"/>
                <a:gd name="connsiteX10" fmla="*/ 675191 w 909000"/>
                <a:gd name="connsiteY10" fmla="*/ 483266 h 483266"/>
                <a:gd name="connsiteX11" fmla="*/ 609625 w 909000"/>
                <a:gd name="connsiteY11" fmla="*/ 334319 h 483266"/>
                <a:gd name="connsiteX12" fmla="*/ 0 w 909000"/>
                <a:gd name="connsiteY12" fmla="*/ 334319 h 483266"/>
                <a:gd name="connsiteX13" fmla="*/ 0 w 909000"/>
                <a:gd name="connsiteY13" fmla="*/ 278599 h 483266"/>
                <a:gd name="connsiteX14" fmla="*/ 0 w 909000"/>
                <a:gd name="connsiteY14" fmla="*/ 195019 h 483266"/>
                <a:gd name="connsiteX15" fmla="*/ 0 w 909000"/>
                <a:gd name="connsiteY15" fmla="*/ 195019 h 483266"/>
                <a:gd name="connsiteX16" fmla="*/ 0 w 909000"/>
                <a:gd name="connsiteY16" fmla="*/ 0 h 483266"/>
                <a:gd name="connsiteX0" fmla="*/ 0 w 909000"/>
                <a:gd name="connsiteY0" fmla="*/ 0 h 478503"/>
                <a:gd name="connsiteX1" fmla="*/ 530250 w 909000"/>
                <a:gd name="connsiteY1" fmla="*/ 0 h 478503"/>
                <a:gd name="connsiteX2" fmla="*/ 530250 w 909000"/>
                <a:gd name="connsiteY2" fmla="*/ 0 h 478503"/>
                <a:gd name="connsiteX3" fmla="*/ 757500 w 909000"/>
                <a:gd name="connsiteY3" fmla="*/ 0 h 478503"/>
                <a:gd name="connsiteX4" fmla="*/ 909000 w 909000"/>
                <a:gd name="connsiteY4" fmla="*/ 0 h 478503"/>
                <a:gd name="connsiteX5" fmla="*/ 909000 w 909000"/>
                <a:gd name="connsiteY5" fmla="*/ 195019 h 478503"/>
                <a:gd name="connsiteX6" fmla="*/ 909000 w 909000"/>
                <a:gd name="connsiteY6" fmla="*/ 195019 h 478503"/>
                <a:gd name="connsiteX7" fmla="*/ 909000 w 909000"/>
                <a:gd name="connsiteY7" fmla="*/ 278599 h 478503"/>
                <a:gd name="connsiteX8" fmla="*/ 909000 w 909000"/>
                <a:gd name="connsiteY8" fmla="*/ 334319 h 478503"/>
                <a:gd name="connsiteX9" fmla="*/ 668600 w 909000"/>
                <a:gd name="connsiteY9" fmla="*/ 337494 h 478503"/>
                <a:gd name="connsiteX10" fmla="*/ 684716 w 909000"/>
                <a:gd name="connsiteY10" fmla="*/ 478503 h 478503"/>
                <a:gd name="connsiteX11" fmla="*/ 609625 w 909000"/>
                <a:gd name="connsiteY11" fmla="*/ 334319 h 478503"/>
                <a:gd name="connsiteX12" fmla="*/ 0 w 909000"/>
                <a:gd name="connsiteY12" fmla="*/ 334319 h 478503"/>
                <a:gd name="connsiteX13" fmla="*/ 0 w 909000"/>
                <a:gd name="connsiteY13" fmla="*/ 278599 h 478503"/>
                <a:gd name="connsiteX14" fmla="*/ 0 w 909000"/>
                <a:gd name="connsiteY14" fmla="*/ 195019 h 478503"/>
                <a:gd name="connsiteX15" fmla="*/ 0 w 909000"/>
                <a:gd name="connsiteY15" fmla="*/ 195019 h 478503"/>
                <a:gd name="connsiteX16" fmla="*/ 0 w 909000"/>
                <a:gd name="connsiteY16" fmla="*/ 0 h 47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09000" h="478503">
                  <a:moveTo>
                    <a:pt x="0" y="0"/>
                  </a:moveTo>
                  <a:lnTo>
                    <a:pt x="530250" y="0"/>
                  </a:lnTo>
                  <a:lnTo>
                    <a:pt x="530250" y="0"/>
                  </a:lnTo>
                  <a:lnTo>
                    <a:pt x="757500" y="0"/>
                  </a:lnTo>
                  <a:lnTo>
                    <a:pt x="909000" y="0"/>
                  </a:lnTo>
                  <a:lnTo>
                    <a:pt x="909000" y="195019"/>
                  </a:lnTo>
                  <a:lnTo>
                    <a:pt x="909000" y="195019"/>
                  </a:lnTo>
                  <a:lnTo>
                    <a:pt x="909000" y="278599"/>
                  </a:lnTo>
                  <a:lnTo>
                    <a:pt x="909000" y="334319"/>
                  </a:lnTo>
                  <a:lnTo>
                    <a:pt x="668600" y="337494"/>
                  </a:lnTo>
                  <a:lnTo>
                    <a:pt x="684716" y="478503"/>
                  </a:lnTo>
                  <a:lnTo>
                    <a:pt x="609625" y="334319"/>
                  </a:lnTo>
                  <a:lnTo>
                    <a:pt x="0" y="334319"/>
                  </a:lnTo>
                  <a:lnTo>
                    <a:pt x="0" y="278599"/>
                  </a:lnTo>
                  <a:lnTo>
                    <a:pt x="0" y="195019"/>
                  </a:lnTo>
                  <a:lnTo>
                    <a:pt x="0" y="195019"/>
                  </a:lnTo>
                  <a:lnTo>
                    <a:pt x="0" y="0"/>
                  </a:lnTo>
                  <a:close/>
                </a:path>
              </a:pathLst>
            </a:custGeom>
            <a:noFill/>
            <a:ln w="6350">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5" name="テキスト ボックス 114"/>
          <p:cNvSpPr txBox="1"/>
          <p:nvPr/>
        </p:nvSpPr>
        <p:spPr>
          <a:xfrm>
            <a:off x="4983209" y="5166748"/>
            <a:ext cx="4867203" cy="338554"/>
          </a:xfrm>
          <a:prstGeom prst="rect">
            <a:avLst/>
          </a:prstGeom>
          <a:noFill/>
        </p:spPr>
        <p:txBody>
          <a:bodyPr wrap="square" lIns="0" rIns="0" rtlCol="0">
            <a:spAutoFit/>
          </a:bodyPr>
          <a:lstStyle/>
          <a:p>
            <a:r>
              <a:rPr kumimoji="1" lang="ja-JP" altLang="en-US" sz="800" b="1" dirty="0" smtClean="0">
                <a:latin typeface="游ゴシック" panose="020B0400000000000000" pitchFamily="50" charset="-128"/>
                <a:ea typeface="游ゴシック" panose="020B0400000000000000" pitchFamily="50" charset="-128"/>
              </a:rPr>
              <a:t>令和２年度１人当たり診療費推計の例</a:t>
            </a:r>
            <a:r>
              <a:rPr kumimoji="1" lang="en-US" altLang="ja-JP" sz="800" b="1" dirty="0" smtClean="0">
                <a:latin typeface="游ゴシック" panose="020B0400000000000000" pitchFamily="50" charset="-128"/>
                <a:ea typeface="游ゴシック" panose="020B0400000000000000" pitchFamily="50" charset="-128"/>
              </a:rPr>
              <a:t>(</a:t>
            </a:r>
            <a:r>
              <a:rPr lang="en-US" altLang="ja-JP" sz="800" b="1" dirty="0" smtClean="0">
                <a:latin typeface="游ゴシック" panose="020B0400000000000000" pitchFamily="50" charset="-128"/>
                <a:ea typeface="游ゴシック" panose="020B0400000000000000" pitchFamily="50" charset="-128"/>
              </a:rPr>
              <a:t>4</a:t>
            </a:r>
            <a:r>
              <a:rPr lang="ja-JP" altLang="en-US" sz="800" b="1" dirty="0" smtClean="0">
                <a:latin typeface="游ゴシック" panose="020B0400000000000000" pitchFamily="50" charset="-128"/>
                <a:ea typeface="游ゴシック" panose="020B0400000000000000" pitchFamily="50" charset="-128"/>
              </a:rPr>
              <a:t>月</a:t>
            </a:r>
            <a:r>
              <a:rPr lang="en-US" altLang="ja-JP" sz="800" b="1" dirty="0" smtClean="0">
                <a:latin typeface="游ゴシック" panose="020B0400000000000000" pitchFamily="50" charset="-128"/>
                <a:ea typeface="游ゴシック" panose="020B0400000000000000" pitchFamily="50" charset="-128"/>
              </a:rPr>
              <a:t>~2</a:t>
            </a:r>
            <a:r>
              <a:rPr lang="ja-JP" altLang="en-US" sz="800" b="1" dirty="0" smtClean="0">
                <a:latin typeface="游ゴシック" panose="020B0400000000000000" pitchFamily="50" charset="-128"/>
                <a:ea typeface="游ゴシック" panose="020B0400000000000000" pitchFamily="50" charset="-128"/>
              </a:rPr>
              <a:t>月分</a:t>
            </a:r>
            <a:r>
              <a:rPr lang="en-US" altLang="ja-JP" sz="800" b="1" dirty="0" smtClean="0">
                <a:latin typeface="游ゴシック" panose="020B0400000000000000" pitchFamily="50" charset="-128"/>
                <a:ea typeface="游ゴシック" panose="020B0400000000000000" pitchFamily="50" charset="-128"/>
              </a:rPr>
              <a:t>)</a:t>
            </a:r>
          </a:p>
          <a:p>
            <a:r>
              <a:rPr lang="en-US" altLang="ja-JP" sz="800" b="1" dirty="0" smtClean="0">
                <a:latin typeface="游ゴシック" panose="020B0400000000000000" pitchFamily="50" charset="-128"/>
                <a:ea typeface="游ゴシック" panose="020B0400000000000000" pitchFamily="50" charset="-128"/>
              </a:rPr>
              <a:t>(H26</a:t>
            </a:r>
            <a:r>
              <a:rPr lang="ja-JP" altLang="en-US" sz="800" b="1" dirty="0" smtClean="0">
                <a:latin typeface="游ゴシック" panose="020B0400000000000000" pitchFamily="50" charset="-128"/>
                <a:ea typeface="游ゴシック" panose="020B0400000000000000" pitchFamily="50" charset="-128"/>
              </a:rPr>
              <a:t>から</a:t>
            </a:r>
            <a:r>
              <a:rPr lang="en-US" altLang="ja-JP" sz="800" b="1" dirty="0" smtClean="0">
                <a:latin typeface="游ゴシック" panose="020B0400000000000000" pitchFamily="50" charset="-128"/>
                <a:ea typeface="游ゴシック" panose="020B0400000000000000" pitchFamily="50" charset="-128"/>
              </a:rPr>
              <a:t>H30</a:t>
            </a:r>
            <a:r>
              <a:rPr lang="ja-JP" altLang="en-US" sz="800" b="1" dirty="0" smtClean="0">
                <a:latin typeface="游ゴシック" panose="020B0400000000000000" pitchFamily="50" charset="-128"/>
                <a:ea typeface="游ゴシック" panose="020B0400000000000000" pitchFamily="50" charset="-128"/>
              </a:rPr>
              <a:t>の診療報酬改定の影響を除去した伸び率</a:t>
            </a:r>
            <a:r>
              <a:rPr lang="ja-JP" altLang="en-US" sz="800" b="1" dirty="0">
                <a:latin typeface="游ゴシック" panose="020B0400000000000000" pitchFamily="50" charset="-128"/>
                <a:ea typeface="游ゴシック" panose="020B0400000000000000" pitchFamily="50" charset="-128"/>
              </a:rPr>
              <a:t>を用い</a:t>
            </a:r>
            <a:r>
              <a:rPr lang="ja-JP" altLang="en-US" sz="800" b="1" dirty="0" smtClean="0">
                <a:latin typeface="游ゴシック" panose="020B0400000000000000" pitchFamily="50" charset="-128"/>
                <a:ea typeface="游ゴシック" panose="020B0400000000000000" pitchFamily="50" charset="-128"/>
              </a:rPr>
              <a:t>、令和２年度の診療</a:t>
            </a:r>
            <a:r>
              <a:rPr lang="ja-JP" altLang="en-US" sz="800" b="1" dirty="0">
                <a:latin typeface="游ゴシック" panose="020B0400000000000000" pitchFamily="50" charset="-128"/>
                <a:ea typeface="游ゴシック" panose="020B0400000000000000" pitchFamily="50" charset="-128"/>
              </a:rPr>
              <a:t>報酬改定を考慮した</a:t>
            </a:r>
            <a:r>
              <a:rPr lang="ja-JP" altLang="en-US" sz="800" b="1" dirty="0" smtClean="0">
                <a:latin typeface="游ゴシック" panose="020B0400000000000000" pitchFamily="50" charset="-128"/>
                <a:ea typeface="游ゴシック" panose="020B0400000000000000" pitchFamily="50" charset="-128"/>
              </a:rPr>
              <a:t>場合</a:t>
            </a:r>
            <a:r>
              <a:rPr lang="en-US" altLang="ja-JP" sz="800" b="1" dirty="0">
                <a:latin typeface="游ゴシック" panose="020B0400000000000000" pitchFamily="50" charset="-128"/>
                <a:ea typeface="游ゴシック" panose="020B0400000000000000" pitchFamily="50" charset="-128"/>
              </a:rPr>
              <a:t>)</a:t>
            </a:r>
            <a:endParaRPr lang="ja-JP" altLang="en-US" sz="800" dirty="0"/>
          </a:p>
        </p:txBody>
      </p:sp>
      <p:sp>
        <p:nvSpPr>
          <p:cNvPr id="158" name="角丸四角形 157"/>
          <p:cNvSpPr/>
          <p:nvPr/>
        </p:nvSpPr>
        <p:spPr>
          <a:xfrm>
            <a:off x="4953001" y="5172886"/>
            <a:ext cx="4899600" cy="1641487"/>
          </a:xfrm>
          <a:prstGeom prst="roundRect">
            <a:avLst>
              <a:gd name="adj" fmla="val 3389"/>
            </a:avLst>
          </a:prstGeom>
          <a:noFill/>
          <a:ln w="19050">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9" name="グループ化 38"/>
          <p:cNvGrpSpPr/>
          <p:nvPr/>
        </p:nvGrpSpPr>
        <p:grpSpPr>
          <a:xfrm>
            <a:off x="5059109" y="5619989"/>
            <a:ext cx="2573650" cy="332434"/>
            <a:chOff x="5059109" y="5968298"/>
            <a:chExt cx="2573650" cy="332434"/>
          </a:xfrm>
        </p:grpSpPr>
        <p:grpSp>
          <p:nvGrpSpPr>
            <p:cNvPr id="36" name="グループ化 35"/>
            <p:cNvGrpSpPr/>
            <p:nvPr/>
          </p:nvGrpSpPr>
          <p:grpSpPr>
            <a:xfrm>
              <a:off x="5059109" y="5968298"/>
              <a:ext cx="2045878" cy="325724"/>
              <a:chOff x="5059109" y="5895354"/>
              <a:chExt cx="2045878" cy="325724"/>
            </a:xfrm>
          </p:grpSpPr>
          <p:sp>
            <p:nvSpPr>
              <p:cNvPr id="116" name="正方形/長方形 115"/>
              <p:cNvSpPr/>
              <p:nvPr/>
            </p:nvSpPr>
            <p:spPr>
              <a:xfrm>
                <a:off x="5059109" y="5942827"/>
                <a:ext cx="455574"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m</a:t>
                </a:r>
                <a:r>
                  <a:rPr lang="en-US" altLang="ja-JP" sz="1200" b="1" baseline="-20000" dirty="0" smtClean="0">
                    <a:latin typeface="游ゴシック" panose="020B0400000000000000" pitchFamily="50" charset="-128"/>
                    <a:ea typeface="游ゴシック" panose="020B0400000000000000" pitchFamily="50" charset="-128"/>
                  </a:rPr>
                  <a:t>R2</a:t>
                </a:r>
                <a:endParaRPr lang="en-US" altLang="ja-JP" sz="1200" b="1" baseline="-20000" dirty="0">
                  <a:latin typeface="游ゴシック" panose="020B0400000000000000" pitchFamily="50" charset="-128"/>
                  <a:ea typeface="游ゴシック" panose="020B0400000000000000" pitchFamily="50" charset="-128"/>
                </a:endParaRPr>
              </a:p>
            </p:txBody>
          </p:sp>
          <p:sp>
            <p:nvSpPr>
              <p:cNvPr id="117" name="テキスト ボックス 116"/>
              <p:cNvSpPr txBox="1"/>
              <p:nvPr/>
            </p:nvSpPr>
            <p:spPr>
              <a:xfrm>
                <a:off x="5431510" y="5942827"/>
                <a:ext cx="298480"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sp>
            <p:nvSpPr>
              <p:cNvPr id="118" name="正方形/長方形 117"/>
              <p:cNvSpPr/>
              <p:nvPr/>
            </p:nvSpPr>
            <p:spPr>
              <a:xfrm>
                <a:off x="5661623" y="5942827"/>
                <a:ext cx="522900"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m</a:t>
                </a:r>
                <a:r>
                  <a:rPr lang="en-US" altLang="ja-JP" sz="1200" b="1" baseline="-20000" dirty="0" smtClean="0">
                    <a:latin typeface="游ゴシック" panose="020B0400000000000000" pitchFamily="50" charset="-128"/>
                    <a:ea typeface="游ゴシック" panose="020B0400000000000000" pitchFamily="50" charset="-128"/>
                  </a:rPr>
                  <a:t>H30</a:t>
                </a:r>
                <a:endParaRPr lang="en-US" altLang="ja-JP" sz="1200" b="1" baseline="-20000" dirty="0">
                  <a:latin typeface="游ゴシック" panose="020B0400000000000000" pitchFamily="50" charset="-128"/>
                  <a:ea typeface="游ゴシック" panose="020B0400000000000000" pitchFamily="50" charset="-128"/>
                </a:endParaRPr>
              </a:p>
            </p:txBody>
          </p:sp>
          <p:sp>
            <p:nvSpPr>
              <p:cNvPr id="119" name="テキスト ボックス 118"/>
              <p:cNvSpPr txBox="1"/>
              <p:nvPr/>
            </p:nvSpPr>
            <p:spPr>
              <a:xfrm>
                <a:off x="6057665" y="5944079"/>
                <a:ext cx="338554"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sp>
            <p:nvSpPr>
              <p:cNvPr id="120" name="テキスト ボックス 119"/>
              <p:cNvSpPr txBox="1"/>
              <p:nvPr/>
            </p:nvSpPr>
            <p:spPr>
              <a:xfrm>
                <a:off x="6266296" y="5942604"/>
                <a:ext cx="838691"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μ</a:t>
                </a:r>
                <a:r>
                  <a:rPr kumimoji="1" lang="en-US" altLang="ja-JP" sz="1200" b="1" baseline="-20000" dirty="0" smtClean="0">
                    <a:latin typeface="游ゴシック" panose="020B0400000000000000" pitchFamily="50" charset="-128"/>
                    <a:ea typeface="游ゴシック" panose="020B0400000000000000" pitchFamily="50" charset="-128"/>
                  </a:rPr>
                  <a:t>H26</a:t>
                </a:r>
                <a:r>
                  <a:rPr kumimoji="1" lang="ja-JP" altLang="en-US" sz="1200" b="1" baseline="-20000" dirty="0" smtClean="0">
                    <a:latin typeface="游ゴシック" panose="020B0400000000000000" pitchFamily="50" charset="-128"/>
                    <a:ea typeface="游ゴシック" panose="020B0400000000000000" pitchFamily="50" charset="-128"/>
                  </a:rPr>
                  <a:t>→</a:t>
                </a:r>
                <a:r>
                  <a:rPr kumimoji="1" lang="en-US" altLang="ja-JP" sz="1200" b="1" baseline="-20000" dirty="0" smtClean="0">
                    <a:latin typeface="游ゴシック" panose="020B0400000000000000" pitchFamily="50" charset="-128"/>
                    <a:ea typeface="游ゴシック" panose="020B0400000000000000" pitchFamily="50" charset="-128"/>
                  </a:rPr>
                  <a:t>H30</a:t>
                </a:r>
              </a:p>
            </p:txBody>
          </p:sp>
          <p:sp>
            <p:nvSpPr>
              <p:cNvPr id="121" name="テキスト ボックス 120"/>
              <p:cNvSpPr txBox="1"/>
              <p:nvPr/>
            </p:nvSpPr>
            <p:spPr>
              <a:xfrm>
                <a:off x="6441663" y="5895354"/>
                <a:ext cx="243978" cy="215444"/>
              </a:xfrm>
              <a:prstGeom prst="rect">
                <a:avLst/>
              </a:prstGeom>
              <a:noFill/>
            </p:spPr>
            <p:txBody>
              <a:bodyPr wrap="none" rtlCol="0">
                <a:spAutoFit/>
              </a:bodyPr>
              <a:lstStyle/>
              <a:p>
                <a:r>
                  <a:rPr kumimoji="1" lang="en-US" altLang="ja-JP" sz="800" b="1" dirty="0" smtClean="0">
                    <a:latin typeface="游ゴシック" panose="020B0400000000000000" pitchFamily="50" charset="-128"/>
                    <a:ea typeface="游ゴシック" panose="020B0400000000000000" pitchFamily="50" charset="-128"/>
                  </a:rPr>
                  <a:t>2</a:t>
                </a:r>
                <a:endParaRPr kumimoji="1" lang="en-US" altLang="ja-JP" sz="800" b="1" baseline="-20000" dirty="0" smtClean="0">
                  <a:latin typeface="游ゴシック" panose="020B0400000000000000" pitchFamily="50" charset="-128"/>
                  <a:ea typeface="游ゴシック" panose="020B0400000000000000" pitchFamily="50" charset="-128"/>
                </a:endParaRPr>
              </a:p>
            </p:txBody>
          </p:sp>
        </p:grpSp>
        <p:sp>
          <p:nvSpPr>
            <p:cNvPr id="159" name="正方形/長方形 158"/>
            <p:cNvSpPr/>
            <p:nvPr/>
          </p:nvSpPr>
          <p:spPr>
            <a:xfrm>
              <a:off x="7162759" y="6023733"/>
              <a:ext cx="470000"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θ</a:t>
              </a:r>
              <a:r>
                <a:rPr lang="en-US" altLang="ja-JP" sz="1200" b="1" baseline="-20000" dirty="0" smtClean="0">
                  <a:latin typeface="游ゴシック" panose="020B0400000000000000" pitchFamily="50" charset="-128"/>
                  <a:ea typeface="游ゴシック" panose="020B0400000000000000" pitchFamily="50" charset="-128"/>
                </a:rPr>
                <a:t>R2</a:t>
              </a:r>
              <a:endParaRPr lang="en-US" altLang="ja-JP" sz="1200" b="1" baseline="-20000" dirty="0">
                <a:latin typeface="游ゴシック" panose="020B0400000000000000" pitchFamily="50" charset="-128"/>
                <a:ea typeface="游ゴシック" panose="020B0400000000000000" pitchFamily="50" charset="-128"/>
              </a:endParaRPr>
            </a:p>
          </p:txBody>
        </p:sp>
        <p:sp>
          <p:nvSpPr>
            <p:cNvPr id="160" name="テキスト ボックス 159"/>
            <p:cNvSpPr txBox="1"/>
            <p:nvPr/>
          </p:nvSpPr>
          <p:spPr>
            <a:xfrm>
              <a:off x="6973742" y="6017436"/>
              <a:ext cx="338554"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grpSp>
      <p:grpSp>
        <p:nvGrpSpPr>
          <p:cNvPr id="6" name="グループ化 5"/>
          <p:cNvGrpSpPr/>
          <p:nvPr/>
        </p:nvGrpSpPr>
        <p:grpSpPr>
          <a:xfrm>
            <a:off x="5431510" y="5981000"/>
            <a:ext cx="3337141" cy="578214"/>
            <a:chOff x="5431510" y="5913175"/>
            <a:chExt cx="3337141" cy="578214"/>
          </a:xfrm>
        </p:grpSpPr>
        <p:sp>
          <p:nvSpPr>
            <p:cNvPr id="124" name="テキスト ボックス 123"/>
            <p:cNvSpPr txBox="1"/>
            <p:nvPr/>
          </p:nvSpPr>
          <p:spPr>
            <a:xfrm>
              <a:off x="5431510" y="6101055"/>
              <a:ext cx="298480"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grpSp>
          <p:nvGrpSpPr>
            <p:cNvPr id="34" name="グループ化 33"/>
            <p:cNvGrpSpPr/>
            <p:nvPr/>
          </p:nvGrpSpPr>
          <p:grpSpPr>
            <a:xfrm>
              <a:off x="5661623" y="5913175"/>
              <a:ext cx="2651095" cy="578214"/>
              <a:chOff x="5661623" y="6225168"/>
              <a:chExt cx="2651095" cy="578214"/>
            </a:xfrm>
          </p:grpSpPr>
          <p:sp>
            <p:nvSpPr>
              <p:cNvPr id="125" name="正方形/長方形 124"/>
              <p:cNvSpPr/>
              <p:nvPr/>
            </p:nvSpPr>
            <p:spPr>
              <a:xfrm>
                <a:off x="5661623" y="6415375"/>
                <a:ext cx="522900"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m</a:t>
                </a:r>
                <a:r>
                  <a:rPr lang="en-US" altLang="ja-JP" sz="1200" b="1" baseline="-20000" dirty="0" smtClean="0">
                    <a:latin typeface="游ゴシック" panose="020B0400000000000000" pitchFamily="50" charset="-128"/>
                    <a:ea typeface="游ゴシック" panose="020B0400000000000000" pitchFamily="50" charset="-128"/>
                  </a:rPr>
                  <a:t>H30</a:t>
                </a:r>
                <a:endParaRPr lang="en-US" altLang="ja-JP" sz="1200" b="1" baseline="-20000" dirty="0">
                  <a:latin typeface="游ゴシック" panose="020B0400000000000000" pitchFamily="50" charset="-128"/>
                  <a:ea typeface="游ゴシック" panose="020B0400000000000000" pitchFamily="50" charset="-128"/>
                </a:endParaRPr>
              </a:p>
            </p:txBody>
          </p:sp>
          <p:sp>
            <p:nvSpPr>
              <p:cNvPr id="130" name="テキスト ボックス 129"/>
              <p:cNvSpPr txBox="1"/>
              <p:nvPr/>
            </p:nvSpPr>
            <p:spPr>
              <a:xfrm>
                <a:off x="6055377" y="6415038"/>
                <a:ext cx="338554"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sp>
            <p:nvSpPr>
              <p:cNvPr id="140" name="正方形/長方形 139"/>
              <p:cNvSpPr/>
              <p:nvPr/>
            </p:nvSpPr>
            <p:spPr>
              <a:xfrm>
                <a:off x="6348276" y="6296844"/>
                <a:ext cx="522900"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m</a:t>
                </a:r>
                <a:r>
                  <a:rPr lang="en-US" altLang="ja-JP" sz="1200" b="1" baseline="-20000" dirty="0" smtClean="0">
                    <a:latin typeface="游ゴシック" panose="020B0400000000000000" pitchFamily="50" charset="-128"/>
                    <a:ea typeface="游ゴシック" panose="020B0400000000000000" pitchFamily="50" charset="-128"/>
                  </a:rPr>
                  <a:t>H30</a:t>
                </a:r>
                <a:endParaRPr lang="en-US" altLang="ja-JP" sz="1200" b="1" baseline="-20000" dirty="0">
                  <a:latin typeface="游ゴシック" panose="020B0400000000000000" pitchFamily="50" charset="-128"/>
                  <a:ea typeface="游ゴシック" panose="020B0400000000000000" pitchFamily="50" charset="-128"/>
                </a:endParaRPr>
              </a:p>
            </p:txBody>
          </p:sp>
          <p:sp>
            <p:nvSpPr>
              <p:cNvPr id="141" name="正方形/長方形 140"/>
              <p:cNvSpPr/>
              <p:nvPr/>
            </p:nvSpPr>
            <p:spPr>
              <a:xfrm>
                <a:off x="6348276" y="6499961"/>
                <a:ext cx="522900"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m</a:t>
                </a:r>
                <a:r>
                  <a:rPr lang="en-US" altLang="ja-JP" sz="1200" b="1" baseline="-20000" dirty="0" smtClean="0">
                    <a:latin typeface="游ゴシック" panose="020B0400000000000000" pitchFamily="50" charset="-128"/>
                    <a:ea typeface="游ゴシック" panose="020B0400000000000000" pitchFamily="50" charset="-128"/>
                  </a:rPr>
                  <a:t>H26</a:t>
                </a:r>
                <a:endParaRPr lang="en-US" altLang="ja-JP" sz="1200" b="1" baseline="-20000" dirty="0">
                  <a:latin typeface="游ゴシック" panose="020B0400000000000000" pitchFamily="50" charset="-128"/>
                  <a:ea typeface="游ゴシック" panose="020B0400000000000000" pitchFamily="50" charset="-128"/>
                </a:endParaRPr>
              </a:p>
            </p:txBody>
          </p:sp>
          <p:cxnSp>
            <p:nvCxnSpPr>
              <p:cNvPr id="142" name="直線コネクタ 141"/>
              <p:cNvCxnSpPr/>
              <p:nvPr/>
            </p:nvCxnSpPr>
            <p:spPr>
              <a:xfrm>
                <a:off x="6416002" y="6545022"/>
                <a:ext cx="396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テキスト ボックス 142"/>
              <p:cNvSpPr txBox="1"/>
              <p:nvPr/>
            </p:nvSpPr>
            <p:spPr>
              <a:xfrm>
                <a:off x="6774407" y="6413048"/>
                <a:ext cx="338554"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cxnSp>
            <p:nvCxnSpPr>
              <p:cNvPr id="144" name="直線コネクタ 143"/>
              <p:cNvCxnSpPr/>
              <p:nvPr/>
            </p:nvCxnSpPr>
            <p:spPr>
              <a:xfrm>
                <a:off x="7069344" y="6545022"/>
                <a:ext cx="900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51" name="正方形/長方形 150"/>
              <p:cNvSpPr/>
              <p:nvPr/>
            </p:nvSpPr>
            <p:spPr>
              <a:xfrm>
                <a:off x="6980895" y="6526383"/>
                <a:ext cx="537327"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θ</a:t>
                </a:r>
                <a:r>
                  <a:rPr lang="en-US" altLang="ja-JP" sz="1200" b="1" baseline="-20000" dirty="0" smtClean="0">
                    <a:latin typeface="游ゴシック" panose="020B0400000000000000" pitchFamily="50" charset="-128"/>
                    <a:ea typeface="游ゴシック" panose="020B0400000000000000" pitchFamily="50" charset="-128"/>
                  </a:rPr>
                  <a:t>H28</a:t>
                </a:r>
                <a:endParaRPr lang="en-US" altLang="ja-JP" sz="1200" b="1" baseline="-20000" dirty="0">
                  <a:latin typeface="游ゴシック" panose="020B0400000000000000" pitchFamily="50" charset="-128"/>
                  <a:ea typeface="游ゴシック" panose="020B0400000000000000" pitchFamily="50" charset="-128"/>
                </a:endParaRPr>
              </a:p>
            </p:txBody>
          </p:sp>
          <p:sp>
            <p:nvSpPr>
              <p:cNvPr id="146" name="テキスト ボックス 145"/>
              <p:cNvSpPr txBox="1"/>
              <p:nvPr/>
            </p:nvSpPr>
            <p:spPr>
              <a:xfrm>
                <a:off x="7383063" y="6303121"/>
                <a:ext cx="272832"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1</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sp>
            <p:nvSpPr>
              <p:cNvPr id="147" name="大かっこ 146"/>
              <p:cNvSpPr/>
              <p:nvPr/>
            </p:nvSpPr>
            <p:spPr>
              <a:xfrm>
                <a:off x="6331462" y="6340762"/>
                <a:ext cx="1724095" cy="435863"/>
              </a:xfrm>
              <a:prstGeom prst="bracketPair">
                <a:avLst>
                  <a:gd name="adj" fmla="val 885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5" name="グループ化 24"/>
              <p:cNvGrpSpPr/>
              <p:nvPr/>
            </p:nvGrpSpPr>
            <p:grpSpPr>
              <a:xfrm>
                <a:off x="7987645" y="6225168"/>
                <a:ext cx="325073" cy="301486"/>
                <a:chOff x="7629867" y="6124720"/>
                <a:chExt cx="325073" cy="301486"/>
              </a:xfrm>
            </p:grpSpPr>
            <p:sp>
              <p:nvSpPr>
                <p:cNvPr id="148" name="テキスト ボックス 147"/>
                <p:cNvSpPr txBox="1"/>
                <p:nvPr/>
              </p:nvSpPr>
              <p:spPr>
                <a:xfrm>
                  <a:off x="7710962" y="6210762"/>
                  <a:ext cx="243978" cy="215444"/>
                </a:xfrm>
                <a:prstGeom prst="rect">
                  <a:avLst/>
                </a:prstGeom>
                <a:noFill/>
              </p:spPr>
              <p:txBody>
                <a:bodyPr wrap="none" rtlCol="0">
                  <a:spAutoFit/>
                </a:bodyPr>
                <a:lstStyle/>
                <a:p>
                  <a:r>
                    <a:rPr kumimoji="1" lang="en-US" altLang="ja-JP" sz="800" b="1" dirty="0" smtClean="0">
                      <a:latin typeface="游ゴシック" panose="020B0400000000000000" pitchFamily="50" charset="-128"/>
                      <a:ea typeface="游ゴシック" panose="020B0400000000000000" pitchFamily="50" charset="-128"/>
                    </a:rPr>
                    <a:t>4</a:t>
                  </a:r>
                  <a:endParaRPr kumimoji="1" lang="en-US" altLang="ja-JP" sz="800" b="1" baseline="-10000" dirty="0" smtClean="0">
                    <a:latin typeface="游ゴシック" panose="020B0400000000000000" pitchFamily="50" charset="-128"/>
                    <a:ea typeface="游ゴシック" panose="020B0400000000000000" pitchFamily="50" charset="-128"/>
                  </a:endParaRPr>
                </a:p>
              </p:txBody>
            </p:sp>
            <p:sp>
              <p:nvSpPr>
                <p:cNvPr id="149" name="テキスト ボックス 148"/>
                <p:cNvSpPr txBox="1"/>
                <p:nvPr/>
              </p:nvSpPr>
              <p:spPr>
                <a:xfrm>
                  <a:off x="7629867" y="6124720"/>
                  <a:ext cx="243978" cy="215444"/>
                </a:xfrm>
                <a:prstGeom prst="rect">
                  <a:avLst/>
                </a:prstGeom>
                <a:noFill/>
              </p:spPr>
              <p:txBody>
                <a:bodyPr wrap="none" rtlCol="0">
                  <a:spAutoFit/>
                </a:bodyPr>
                <a:lstStyle/>
                <a:p>
                  <a:r>
                    <a:rPr kumimoji="1" lang="en-US" altLang="ja-JP" sz="800" b="1" dirty="0" smtClean="0">
                      <a:latin typeface="游ゴシック" panose="020B0400000000000000" pitchFamily="50" charset="-128"/>
                      <a:ea typeface="游ゴシック" panose="020B0400000000000000" pitchFamily="50" charset="-128"/>
                    </a:rPr>
                    <a:t>2</a:t>
                  </a:r>
                  <a:endParaRPr kumimoji="1" lang="en-US" altLang="ja-JP" sz="800" b="1" baseline="-10000" dirty="0" smtClean="0">
                    <a:latin typeface="游ゴシック" panose="020B0400000000000000" pitchFamily="50" charset="-128"/>
                    <a:ea typeface="游ゴシック" panose="020B0400000000000000" pitchFamily="50" charset="-128"/>
                  </a:endParaRPr>
                </a:p>
              </p:txBody>
            </p:sp>
            <p:cxnSp>
              <p:nvCxnSpPr>
                <p:cNvPr id="150" name="直線コネクタ 149"/>
                <p:cNvCxnSpPr/>
                <p:nvPr/>
              </p:nvCxnSpPr>
              <p:spPr>
                <a:xfrm flipV="1">
                  <a:off x="7748994" y="6204943"/>
                  <a:ext cx="96180" cy="12316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6" name="テキスト ボックス 155"/>
              <p:cNvSpPr txBox="1"/>
              <p:nvPr/>
            </p:nvSpPr>
            <p:spPr>
              <a:xfrm>
                <a:off x="7319703" y="6519479"/>
                <a:ext cx="338554"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sp>
            <p:nvSpPr>
              <p:cNvPr id="157" name="正方形/長方形 156"/>
              <p:cNvSpPr/>
              <p:nvPr/>
            </p:nvSpPr>
            <p:spPr>
              <a:xfrm>
                <a:off x="7468763" y="6526383"/>
                <a:ext cx="537327"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θ</a:t>
                </a:r>
                <a:r>
                  <a:rPr lang="en-US" altLang="ja-JP" sz="1200" b="1" baseline="-20000" dirty="0" smtClean="0">
                    <a:latin typeface="游ゴシック" panose="020B0400000000000000" pitchFamily="50" charset="-128"/>
                    <a:ea typeface="游ゴシック" panose="020B0400000000000000" pitchFamily="50" charset="-128"/>
                  </a:rPr>
                  <a:t>H30</a:t>
                </a:r>
                <a:endParaRPr lang="en-US" altLang="ja-JP" sz="1200" b="1" baseline="-20000" dirty="0">
                  <a:latin typeface="游ゴシック" panose="020B0400000000000000" pitchFamily="50" charset="-128"/>
                  <a:ea typeface="游ゴシック" panose="020B0400000000000000" pitchFamily="50" charset="-128"/>
                </a:endParaRPr>
              </a:p>
            </p:txBody>
          </p:sp>
        </p:grpSp>
        <p:sp>
          <p:nvSpPr>
            <p:cNvPr id="161" name="正方形/長方形 160"/>
            <p:cNvSpPr/>
            <p:nvPr/>
          </p:nvSpPr>
          <p:spPr>
            <a:xfrm>
              <a:off x="8298651" y="6114357"/>
              <a:ext cx="470000" cy="276999"/>
            </a:xfrm>
            <a:prstGeom prst="rect">
              <a:avLst/>
            </a:prstGeom>
          </p:spPr>
          <p:txBody>
            <a:bodyPr wrap="none">
              <a:spAutoFit/>
            </a:bodyPr>
            <a:lstStyle/>
            <a:p>
              <a:r>
                <a:rPr lang="en-US" altLang="ja-JP" sz="1200" b="1" dirty="0" smtClean="0">
                  <a:latin typeface="游ゴシック" panose="020B0400000000000000" pitchFamily="50" charset="-128"/>
                  <a:ea typeface="游ゴシック" panose="020B0400000000000000" pitchFamily="50" charset="-128"/>
                </a:rPr>
                <a:t>θ</a:t>
              </a:r>
              <a:r>
                <a:rPr lang="en-US" altLang="ja-JP" sz="1200" b="1" baseline="-20000" dirty="0" smtClean="0">
                  <a:latin typeface="游ゴシック" panose="020B0400000000000000" pitchFamily="50" charset="-128"/>
                  <a:ea typeface="游ゴシック" panose="020B0400000000000000" pitchFamily="50" charset="-128"/>
                </a:rPr>
                <a:t>R2</a:t>
              </a:r>
              <a:endParaRPr lang="en-US" altLang="ja-JP" sz="1200" b="1" baseline="-20000" dirty="0">
                <a:latin typeface="游ゴシック" panose="020B0400000000000000" pitchFamily="50" charset="-128"/>
                <a:ea typeface="游ゴシック" panose="020B0400000000000000" pitchFamily="50" charset="-128"/>
              </a:endParaRPr>
            </a:p>
          </p:txBody>
        </p:sp>
        <p:sp>
          <p:nvSpPr>
            <p:cNvPr id="162" name="テキスト ボックス 161"/>
            <p:cNvSpPr txBox="1"/>
            <p:nvPr/>
          </p:nvSpPr>
          <p:spPr>
            <a:xfrm>
              <a:off x="8109634" y="6108060"/>
              <a:ext cx="338554" cy="276999"/>
            </a:xfrm>
            <a:prstGeom prst="rect">
              <a:avLst/>
            </a:prstGeom>
            <a:noFill/>
          </p:spPr>
          <p:txBody>
            <a:bodyPr wrap="none" rtlCol="0">
              <a:spAutoFit/>
            </a:bodyPr>
            <a:lstStyle/>
            <a:p>
              <a:r>
                <a:rPr kumimoji="1" lang="en-US" altLang="ja-JP" sz="1200" b="1" dirty="0" smtClean="0">
                  <a:latin typeface="游ゴシック" panose="020B0400000000000000" pitchFamily="50" charset="-128"/>
                  <a:ea typeface="游ゴシック" panose="020B0400000000000000" pitchFamily="50" charset="-128"/>
                </a:rPr>
                <a:t>×</a:t>
              </a:r>
              <a:endParaRPr kumimoji="1" lang="en-US" altLang="ja-JP" sz="1200" b="1" baseline="-10000" dirty="0" smtClean="0">
                <a:latin typeface="游ゴシック" panose="020B0400000000000000" pitchFamily="50" charset="-128"/>
                <a:ea typeface="游ゴシック" panose="020B0400000000000000" pitchFamily="50" charset="-128"/>
              </a:endParaRPr>
            </a:p>
          </p:txBody>
        </p:sp>
      </p:grpSp>
      <p:graphicFrame>
        <p:nvGraphicFramePr>
          <p:cNvPr id="163" name="グラフ 162"/>
          <p:cNvGraphicFramePr>
            <a:graphicFrameLocks/>
          </p:cNvGraphicFramePr>
          <p:nvPr>
            <p:extLst/>
          </p:nvPr>
        </p:nvGraphicFramePr>
        <p:xfrm>
          <a:off x="-13524" y="4726449"/>
          <a:ext cx="4996733" cy="1956897"/>
        </p:xfrm>
        <a:graphic>
          <a:graphicData uri="http://schemas.openxmlformats.org/drawingml/2006/chart">
            <c:chart xmlns:c="http://schemas.openxmlformats.org/drawingml/2006/chart" xmlns:r="http://schemas.openxmlformats.org/officeDocument/2006/relationships" r:id="rId3"/>
          </a:graphicData>
        </a:graphic>
      </p:graphicFrame>
      <p:sp>
        <p:nvSpPr>
          <p:cNvPr id="102" name="テキスト ボックス 1"/>
          <p:cNvSpPr txBox="1"/>
          <p:nvPr/>
        </p:nvSpPr>
        <p:spPr>
          <a:xfrm>
            <a:off x="947135" y="5612923"/>
            <a:ext cx="576064" cy="1839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rgbClr val="595959"/>
                </a:solidFill>
                <a:latin typeface="メイリオ" panose="020B0604030504040204" pitchFamily="50" charset="-128"/>
                <a:ea typeface="メイリオ" panose="020B0604030504040204" pitchFamily="50" charset="-128"/>
              </a:rPr>
              <a:t>572,088</a:t>
            </a:r>
            <a:endParaRPr lang="ja-JP" altLang="en-US" sz="800" b="1" dirty="0">
              <a:solidFill>
                <a:srgbClr val="595959"/>
              </a:solidFill>
              <a:latin typeface="メイリオ" panose="020B0604030504040204" pitchFamily="50" charset="-128"/>
              <a:ea typeface="メイリオ" panose="020B0604030504040204" pitchFamily="50" charset="-128"/>
            </a:endParaRPr>
          </a:p>
        </p:txBody>
      </p:sp>
      <p:sp>
        <p:nvSpPr>
          <p:cNvPr id="111" name="テキスト ボックス 1"/>
          <p:cNvSpPr txBox="1"/>
          <p:nvPr/>
        </p:nvSpPr>
        <p:spPr>
          <a:xfrm>
            <a:off x="1754182" y="4885185"/>
            <a:ext cx="576064" cy="1839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rgbClr val="595959"/>
                </a:solidFill>
                <a:latin typeface="メイリオ" panose="020B0604030504040204" pitchFamily="50" charset="-128"/>
                <a:ea typeface="メイリオ" panose="020B0604030504040204" pitchFamily="50" charset="-128"/>
              </a:rPr>
              <a:t>591,011</a:t>
            </a:r>
            <a:endParaRPr lang="ja-JP" altLang="en-US" sz="800" b="1" dirty="0">
              <a:solidFill>
                <a:srgbClr val="595959"/>
              </a:solidFill>
              <a:latin typeface="メイリオ" panose="020B0604030504040204" pitchFamily="50" charset="-128"/>
              <a:ea typeface="メイリオ" panose="020B0604030504040204" pitchFamily="50" charset="-128"/>
            </a:endParaRPr>
          </a:p>
        </p:txBody>
      </p:sp>
      <p:sp>
        <p:nvSpPr>
          <p:cNvPr id="114" name="テキスト ボックス 1"/>
          <p:cNvSpPr txBox="1"/>
          <p:nvPr/>
        </p:nvSpPr>
        <p:spPr>
          <a:xfrm>
            <a:off x="2563024" y="5162826"/>
            <a:ext cx="576064" cy="1839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rgbClr val="595959"/>
                </a:solidFill>
                <a:latin typeface="メイリオ" panose="020B0604030504040204" pitchFamily="50" charset="-128"/>
                <a:ea typeface="メイリオ" panose="020B0604030504040204" pitchFamily="50" charset="-128"/>
              </a:rPr>
              <a:t>584,066</a:t>
            </a:r>
            <a:endParaRPr lang="ja-JP" altLang="en-US" sz="800" b="1" dirty="0">
              <a:solidFill>
                <a:srgbClr val="595959"/>
              </a:solidFill>
              <a:latin typeface="メイリオ" panose="020B0604030504040204" pitchFamily="50" charset="-128"/>
              <a:ea typeface="メイリオ" panose="020B0604030504040204" pitchFamily="50" charset="-128"/>
            </a:endParaRPr>
          </a:p>
        </p:txBody>
      </p:sp>
      <p:sp>
        <p:nvSpPr>
          <p:cNvPr id="122" name="テキスト ボックス 1"/>
          <p:cNvSpPr txBox="1"/>
          <p:nvPr/>
        </p:nvSpPr>
        <p:spPr>
          <a:xfrm>
            <a:off x="3369130" y="5357812"/>
            <a:ext cx="576064" cy="1839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rgbClr val="595959"/>
                </a:solidFill>
                <a:latin typeface="メイリオ" panose="020B0604030504040204" pitchFamily="50" charset="-128"/>
                <a:ea typeface="メイリオ" panose="020B0604030504040204" pitchFamily="50" charset="-128"/>
              </a:rPr>
              <a:t>579,385</a:t>
            </a:r>
            <a:endParaRPr lang="ja-JP" altLang="en-US" sz="800" b="1" dirty="0">
              <a:solidFill>
                <a:srgbClr val="595959"/>
              </a:solidFill>
              <a:latin typeface="メイリオ" panose="020B0604030504040204" pitchFamily="50" charset="-128"/>
              <a:ea typeface="メイリオ" panose="020B0604030504040204" pitchFamily="50" charset="-128"/>
            </a:endParaRPr>
          </a:p>
        </p:txBody>
      </p:sp>
      <p:sp>
        <p:nvSpPr>
          <p:cNvPr id="123" name="テキスト ボックス 1"/>
          <p:cNvSpPr txBox="1"/>
          <p:nvPr/>
        </p:nvSpPr>
        <p:spPr>
          <a:xfrm>
            <a:off x="4156295" y="5613507"/>
            <a:ext cx="576064" cy="1839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rgbClr val="595959"/>
                </a:solidFill>
                <a:latin typeface="メイリオ" panose="020B0604030504040204" pitchFamily="50" charset="-128"/>
                <a:ea typeface="メイリオ" panose="020B0604030504040204" pitchFamily="50" charset="-128"/>
              </a:rPr>
              <a:t>572,411</a:t>
            </a:r>
            <a:endParaRPr lang="ja-JP" altLang="en-US" sz="800" b="1" dirty="0">
              <a:solidFill>
                <a:srgbClr val="595959"/>
              </a:solidFill>
              <a:latin typeface="メイリオ" panose="020B0604030504040204" pitchFamily="50" charset="-128"/>
              <a:ea typeface="メイリオ" panose="020B0604030504040204" pitchFamily="50" charset="-128"/>
            </a:endParaRPr>
          </a:p>
        </p:txBody>
      </p:sp>
      <p:sp>
        <p:nvSpPr>
          <p:cNvPr id="126" name="テキスト ボックス 125"/>
          <p:cNvSpPr txBox="1"/>
          <p:nvPr/>
        </p:nvSpPr>
        <p:spPr>
          <a:xfrm>
            <a:off x="4983209" y="6516143"/>
            <a:ext cx="4846354" cy="338554"/>
          </a:xfrm>
          <a:prstGeom prst="rect">
            <a:avLst/>
          </a:prstGeom>
          <a:noFill/>
        </p:spPr>
        <p:txBody>
          <a:bodyPr wrap="square" lIns="0" rIns="0" rtlCol="0">
            <a:spAutoFit/>
          </a:bodyPr>
          <a:lstStyle/>
          <a:p>
            <a:r>
              <a:rPr lang="ja-JP" altLang="en-US" sz="800" b="1" dirty="0" smtClean="0">
                <a:latin typeface="游ゴシック" panose="020B0400000000000000" pitchFamily="50" charset="-128"/>
                <a:ea typeface="游ゴシック" panose="020B0400000000000000" pitchFamily="50" charset="-128"/>
              </a:rPr>
              <a:t>一旦、診療報酬改定率の影響を除去した伸び率を算出し、令和２年度の診療費を推計した上で、</a:t>
            </a:r>
            <a:endParaRPr lang="en-US" altLang="ja-JP" sz="800" b="1" dirty="0" smtClean="0">
              <a:latin typeface="游ゴシック" panose="020B0400000000000000" pitchFamily="50" charset="-128"/>
              <a:ea typeface="游ゴシック" panose="020B0400000000000000" pitchFamily="50" charset="-128"/>
            </a:endParaRPr>
          </a:p>
          <a:p>
            <a:r>
              <a:rPr lang="ja-JP" altLang="en-US" sz="800" b="1" dirty="0" smtClean="0">
                <a:latin typeface="游ゴシック" panose="020B0400000000000000" pitchFamily="50" charset="-128"/>
                <a:ea typeface="游ゴシック" panose="020B0400000000000000" pitchFamily="50" charset="-128"/>
              </a:rPr>
              <a:t>年末に示される診療報酬改定率を乗ずることが考えられる。</a:t>
            </a:r>
            <a:endParaRPr lang="ja-JP" altLang="en-US" sz="800" b="1" dirty="0">
              <a:latin typeface="游ゴシック" panose="020B0400000000000000" pitchFamily="50" charset="-128"/>
              <a:ea typeface="游ゴシック" panose="020B0400000000000000" pitchFamily="50" charset="-128"/>
            </a:endParaRPr>
          </a:p>
        </p:txBody>
      </p:sp>
      <p:sp>
        <p:nvSpPr>
          <p:cNvPr id="132" name="テキスト ボックス 131"/>
          <p:cNvSpPr txBox="1"/>
          <p:nvPr/>
        </p:nvSpPr>
        <p:spPr>
          <a:xfrm>
            <a:off x="6388642" y="5509881"/>
            <a:ext cx="942566" cy="123111"/>
          </a:xfrm>
          <a:prstGeom prst="rect">
            <a:avLst/>
          </a:prstGeom>
          <a:noFill/>
          <a:ln w="19050">
            <a:noFill/>
          </a:ln>
        </p:spPr>
        <p:txBody>
          <a:bodyPr wrap="none" lIns="0" tIns="0" rIns="0" bIns="0" rtlCol="0">
            <a:spAutoFit/>
          </a:bodyPr>
          <a:lstStyle/>
          <a:p>
            <a:pPr algn="ct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２か年分</a:t>
            </a:r>
            <a:r>
              <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rPr>
              <a:t>(H30</a:t>
            </a: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a:t>
            </a:r>
            <a:r>
              <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rPr>
              <a:t>R2)</a:t>
            </a:r>
            <a:endParaRPr kumimoji="1" lang="ja-JP" altLang="en-US" sz="8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33" name="テキスト ボックス 132"/>
          <p:cNvSpPr txBox="1"/>
          <p:nvPr/>
        </p:nvSpPr>
        <p:spPr>
          <a:xfrm>
            <a:off x="5201557" y="5516663"/>
            <a:ext cx="1077218" cy="123111"/>
          </a:xfrm>
          <a:prstGeom prst="rect">
            <a:avLst/>
          </a:prstGeom>
          <a:noFill/>
          <a:ln w="19050">
            <a:noFill/>
          </a:ln>
        </p:spPr>
        <p:txBody>
          <a:bodyPr wrap="none" lIns="0" tIns="0" rIns="0" bIns="0" rtlCol="0">
            <a:spAutoFit/>
          </a:bodyPr>
          <a:lstStyle/>
          <a:p>
            <a:pPr algn="ctr"/>
            <a:r>
              <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rPr>
              <a:t>1</a:t>
            </a: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人当たり診療費</a:t>
            </a:r>
            <a:r>
              <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rPr>
              <a:t>(H30)</a:t>
            </a:r>
            <a:endParaRPr kumimoji="1" lang="ja-JP" altLang="en-US" sz="8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35" name="テキスト ボックス 134"/>
          <p:cNvSpPr txBox="1"/>
          <p:nvPr/>
        </p:nvSpPr>
        <p:spPr>
          <a:xfrm>
            <a:off x="7447139" y="5510326"/>
            <a:ext cx="852798" cy="123111"/>
          </a:xfrm>
          <a:prstGeom prst="rect">
            <a:avLst/>
          </a:prstGeom>
          <a:noFill/>
          <a:ln w="19050">
            <a:noFill/>
          </a:ln>
        </p:spPr>
        <p:txBody>
          <a:bodyPr wrap="none" lIns="0" tIns="0" rIns="0" bIns="0" rtlCol="0">
            <a:spAutoFit/>
          </a:bodyPr>
          <a:lstStyle/>
          <a:p>
            <a:pPr algn="ctr"/>
            <a:r>
              <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rPr>
              <a:t>R2</a:t>
            </a: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診療報酬改定率</a:t>
            </a:r>
            <a:endParaRPr kumimoji="1" lang="ja-JP" altLang="en-US" sz="8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36" name="テキスト ボックス 135"/>
          <p:cNvSpPr txBox="1"/>
          <p:nvPr/>
        </p:nvSpPr>
        <p:spPr>
          <a:xfrm>
            <a:off x="6246116" y="5942927"/>
            <a:ext cx="1423467" cy="123111"/>
          </a:xfrm>
          <a:prstGeom prst="rect">
            <a:avLst/>
          </a:prstGeom>
          <a:noFill/>
          <a:ln w="19050">
            <a:noFill/>
          </a:ln>
        </p:spPr>
        <p:txBody>
          <a:bodyPr wrap="none" lIns="0" tIns="0" rIns="0" bIns="0" rtlCol="0">
            <a:spAutoFit/>
          </a:bodyPr>
          <a:lstStyle/>
          <a:p>
            <a:pPr algn="ct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単年度換算伸び率</a:t>
            </a:r>
            <a:r>
              <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rPr>
              <a:t>(H26</a:t>
            </a:r>
            <a:r>
              <a:rPr kumimoji="1" lang="ja-JP" altLang="en-US" sz="800" dirty="0" smtClean="0">
                <a:solidFill>
                  <a:schemeClr val="tx1">
                    <a:lumMod val="65000"/>
                    <a:lumOff val="35000"/>
                  </a:schemeClr>
                </a:solidFill>
                <a:latin typeface="メイリオ" panose="020B0604030504040204" pitchFamily="50" charset="-128"/>
                <a:ea typeface="メイリオ" panose="020B0604030504040204" pitchFamily="50" charset="-128"/>
              </a:rPr>
              <a:t>→</a:t>
            </a:r>
            <a:r>
              <a:rPr kumimoji="1" lang="en-US" altLang="ja-JP" sz="800" dirty="0" smtClean="0">
                <a:solidFill>
                  <a:schemeClr val="tx1">
                    <a:lumMod val="65000"/>
                    <a:lumOff val="35000"/>
                  </a:schemeClr>
                </a:solidFill>
                <a:latin typeface="メイリオ" panose="020B0604030504040204" pitchFamily="50" charset="-128"/>
                <a:ea typeface="メイリオ" panose="020B0604030504040204" pitchFamily="50" charset="-128"/>
              </a:rPr>
              <a:t>H30)</a:t>
            </a:r>
            <a:endParaRPr kumimoji="1" lang="ja-JP" altLang="en-US" sz="8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9" name="四角形吹き出し 8"/>
          <p:cNvSpPr/>
          <p:nvPr/>
        </p:nvSpPr>
        <p:spPr>
          <a:xfrm>
            <a:off x="6222555" y="5884770"/>
            <a:ext cx="1470589" cy="177633"/>
          </a:xfrm>
          <a:custGeom>
            <a:avLst/>
            <a:gdLst>
              <a:gd name="connsiteX0" fmla="*/ 0 w 1470589"/>
              <a:gd name="connsiteY0" fmla="*/ 0 h 146034"/>
              <a:gd name="connsiteX1" fmla="*/ 245098 w 1470589"/>
              <a:gd name="connsiteY1" fmla="*/ 0 h 146034"/>
              <a:gd name="connsiteX2" fmla="*/ 233662 w 1470589"/>
              <a:gd name="connsiteY2" fmla="*/ -31599 h 146034"/>
              <a:gd name="connsiteX3" fmla="*/ 612745 w 1470589"/>
              <a:gd name="connsiteY3" fmla="*/ 0 h 146034"/>
              <a:gd name="connsiteX4" fmla="*/ 1470589 w 1470589"/>
              <a:gd name="connsiteY4" fmla="*/ 0 h 146034"/>
              <a:gd name="connsiteX5" fmla="*/ 1470589 w 1470589"/>
              <a:gd name="connsiteY5" fmla="*/ 24339 h 146034"/>
              <a:gd name="connsiteX6" fmla="*/ 1470589 w 1470589"/>
              <a:gd name="connsiteY6" fmla="*/ 24339 h 146034"/>
              <a:gd name="connsiteX7" fmla="*/ 1470589 w 1470589"/>
              <a:gd name="connsiteY7" fmla="*/ 60848 h 146034"/>
              <a:gd name="connsiteX8" fmla="*/ 1470589 w 1470589"/>
              <a:gd name="connsiteY8" fmla="*/ 146034 h 146034"/>
              <a:gd name="connsiteX9" fmla="*/ 612745 w 1470589"/>
              <a:gd name="connsiteY9" fmla="*/ 146034 h 146034"/>
              <a:gd name="connsiteX10" fmla="*/ 245098 w 1470589"/>
              <a:gd name="connsiteY10" fmla="*/ 146034 h 146034"/>
              <a:gd name="connsiteX11" fmla="*/ 245098 w 1470589"/>
              <a:gd name="connsiteY11" fmla="*/ 146034 h 146034"/>
              <a:gd name="connsiteX12" fmla="*/ 0 w 1470589"/>
              <a:gd name="connsiteY12" fmla="*/ 146034 h 146034"/>
              <a:gd name="connsiteX13" fmla="*/ 0 w 1470589"/>
              <a:gd name="connsiteY13" fmla="*/ 60848 h 146034"/>
              <a:gd name="connsiteX14" fmla="*/ 0 w 1470589"/>
              <a:gd name="connsiteY14" fmla="*/ 24339 h 146034"/>
              <a:gd name="connsiteX15" fmla="*/ 0 w 1470589"/>
              <a:gd name="connsiteY15" fmla="*/ 24339 h 146034"/>
              <a:gd name="connsiteX16" fmla="*/ 0 w 1470589"/>
              <a:gd name="connsiteY16" fmla="*/ 0 h 146034"/>
              <a:gd name="connsiteX0" fmla="*/ 0 w 1470589"/>
              <a:gd name="connsiteY0" fmla="*/ 31599 h 177633"/>
              <a:gd name="connsiteX1" fmla="*/ 245098 w 1470589"/>
              <a:gd name="connsiteY1" fmla="*/ 31599 h 177633"/>
              <a:gd name="connsiteX2" fmla="*/ 233662 w 1470589"/>
              <a:gd name="connsiteY2" fmla="*/ 0 h 177633"/>
              <a:gd name="connsiteX3" fmla="*/ 291276 w 1470589"/>
              <a:gd name="connsiteY3" fmla="*/ 31599 h 177633"/>
              <a:gd name="connsiteX4" fmla="*/ 1470589 w 1470589"/>
              <a:gd name="connsiteY4" fmla="*/ 31599 h 177633"/>
              <a:gd name="connsiteX5" fmla="*/ 1470589 w 1470589"/>
              <a:gd name="connsiteY5" fmla="*/ 55938 h 177633"/>
              <a:gd name="connsiteX6" fmla="*/ 1470589 w 1470589"/>
              <a:gd name="connsiteY6" fmla="*/ 55938 h 177633"/>
              <a:gd name="connsiteX7" fmla="*/ 1470589 w 1470589"/>
              <a:gd name="connsiteY7" fmla="*/ 92447 h 177633"/>
              <a:gd name="connsiteX8" fmla="*/ 1470589 w 1470589"/>
              <a:gd name="connsiteY8" fmla="*/ 177633 h 177633"/>
              <a:gd name="connsiteX9" fmla="*/ 612745 w 1470589"/>
              <a:gd name="connsiteY9" fmla="*/ 177633 h 177633"/>
              <a:gd name="connsiteX10" fmla="*/ 245098 w 1470589"/>
              <a:gd name="connsiteY10" fmla="*/ 177633 h 177633"/>
              <a:gd name="connsiteX11" fmla="*/ 245098 w 1470589"/>
              <a:gd name="connsiteY11" fmla="*/ 177633 h 177633"/>
              <a:gd name="connsiteX12" fmla="*/ 0 w 1470589"/>
              <a:gd name="connsiteY12" fmla="*/ 177633 h 177633"/>
              <a:gd name="connsiteX13" fmla="*/ 0 w 1470589"/>
              <a:gd name="connsiteY13" fmla="*/ 92447 h 177633"/>
              <a:gd name="connsiteX14" fmla="*/ 0 w 1470589"/>
              <a:gd name="connsiteY14" fmla="*/ 55938 h 177633"/>
              <a:gd name="connsiteX15" fmla="*/ 0 w 1470589"/>
              <a:gd name="connsiteY15" fmla="*/ 55938 h 177633"/>
              <a:gd name="connsiteX16" fmla="*/ 0 w 1470589"/>
              <a:gd name="connsiteY16" fmla="*/ 31599 h 177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470589" h="177633">
                <a:moveTo>
                  <a:pt x="0" y="31599"/>
                </a:moveTo>
                <a:lnTo>
                  <a:pt x="245098" y="31599"/>
                </a:lnTo>
                <a:lnTo>
                  <a:pt x="233662" y="0"/>
                </a:lnTo>
                <a:lnTo>
                  <a:pt x="291276" y="31599"/>
                </a:lnTo>
                <a:lnTo>
                  <a:pt x="1470589" y="31599"/>
                </a:lnTo>
                <a:lnTo>
                  <a:pt x="1470589" y="55938"/>
                </a:lnTo>
                <a:lnTo>
                  <a:pt x="1470589" y="55938"/>
                </a:lnTo>
                <a:lnTo>
                  <a:pt x="1470589" y="92447"/>
                </a:lnTo>
                <a:lnTo>
                  <a:pt x="1470589" y="177633"/>
                </a:lnTo>
                <a:lnTo>
                  <a:pt x="612745" y="177633"/>
                </a:lnTo>
                <a:lnTo>
                  <a:pt x="245098" y="177633"/>
                </a:lnTo>
                <a:lnTo>
                  <a:pt x="245098" y="177633"/>
                </a:lnTo>
                <a:lnTo>
                  <a:pt x="0" y="177633"/>
                </a:lnTo>
                <a:lnTo>
                  <a:pt x="0" y="92447"/>
                </a:lnTo>
                <a:lnTo>
                  <a:pt x="0" y="55938"/>
                </a:lnTo>
                <a:lnTo>
                  <a:pt x="0" y="55938"/>
                </a:lnTo>
                <a:lnTo>
                  <a:pt x="0" y="31599"/>
                </a:lnTo>
                <a:close/>
              </a:path>
            </a:pathLst>
          </a:custGeom>
          <a:no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7" name="四角形吹き出し 136"/>
          <p:cNvSpPr/>
          <p:nvPr/>
        </p:nvSpPr>
        <p:spPr>
          <a:xfrm>
            <a:off x="7410101" y="5490035"/>
            <a:ext cx="910002" cy="194620"/>
          </a:xfrm>
          <a:custGeom>
            <a:avLst/>
            <a:gdLst>
              <a:gd name="connsiteX0" fmla="*/ 0 w 910002"/>
              <a:gd name="connsiteY0" fmla="*/ 0 h 146034"/>
              <a:gd name="connsiteX1" fmla="*/ 151667 w 910002"/>
              <a:gd name="connsiteY1" fmla="*/ 0 h 146034"/>
              <a:gd name="connsiteX2" fmla="*/ 151667 w 910002"/>
              <a:gd name="connsiteY2" fmla="*/ 0 h 146034"/>
              <a:gd name="connsiteX3" fmla="*/ 379168 w 910002"/>
              <a:gd name="connsiteY3" fmla="*/ 0 h 146034"/>
              <a:gd name="connsiteX4" fmla="*/ 910002 w 910002"/>
              <a:gd name="connsiteY4" fmla="*/ 0 h 146034"/>
              <a:gd name="connsiteX5" fmla="*/ 910002 w 910002"/>
              <a:gd name="connsiteY5" fmla="*/ 85187 h 146034"/>
              <a:gd name="connsiteX6" fmla="*/ 910002 w 910002"/>
              <a:gd name="connsiteY6" fmla="*/ 85187 h 146034"/>
              <a:gd name="connsiteX7" fmla="*/ 910002 w 910002"/>
              <a:gd name="connsiteY7" fmla="*/ 121695 h 146034"/>
              <a:gd name="connsiteX8" fmla="*/ 910002 w 910002"/>
              <a:gd name="connsiteY8" fmla="*/ 146034 h 146034"/>
              <a:gd name="connsiteX9" fmla="*/ 379168 w 910002"/>
              <a:gd name="connsiteY9" fmla="*/ 146034 h 146034"/>
              <a:gd name="connsiteX10" fmla="*/ 128283 w 910002"/>
              <a:gd name="connsiteY10" fmla="*/ 194620 h 146034"/>
              <a:gd name="connsiteX11" fmla="*/ 151667 w 910002"/>
              <a:gd name="connsiteY11" fmla="*/ 146034 h 146034"/>
              <a:gd name="connsiteX12" fmla="*/ 0 w 910002"/>
              <a:gd name="connsiteY12" fmla="*/ 146034 h 146034"/>
              <a:gd name="connsiteX13" fmla="*/ 0 w 910002"/>
              <a:gd name="connsiteY13" fmla="*/ 121695 h 146034"/>
              <a:gd name="connsiteX14" fmla="*/ 0 w 910002"/>
              <a:gd name="connsiteY14" fmla="*/ 85187 h 146034"/>
              <a:gd name="connsiteX15" fmla="*/ 0 w 910002"/>
              <a:gd name="connsiteY15" fmla="*/ 85187 h 146034"/>
              <a:gd name="connsiteX16" fmla="*/ 0 w 910002"/>
              <a:gd name="connsiteY16" fmla="*/ 0 h 146034"/>
              <a:gd name="connsiteX0" fmla="*/ 0 w 910002"/>
              <a:gd name="connsiteY0" fmla="*/ 0 h 194620"/>
              <a:gd name="connsiteX1" fmla="*/ 151667 w 910002"/>
              <a:gd name="connsiteY1" fmla="*/ 0 h 194620"/>
              <a:gd name="connsiteX2" fmla="*/ 151667 w 910002"/>
              <a:gd name="connsiteY2" fmla="*/ 0 h 194620"/>
              <a:gd name="connsiteX3" fmla="*/ 379168 w 910002"/>
              <a:gd name="connsiteY3" fmla="*/ 0 h 194620"/>
              <a:gd name="connsiteX4" fmla="*/ 910002 w 910002"/>
              <a:gd name="connsiteY4" fmla="*/ 0 h 194620"/>
              <a:gd name="connsiteX5" fmla="*/ 910002 w 910002"/>
              <a:gd name="connsiteY5" fmla="*/ 85187 h 194620"/>
              <a:gd name="connsiteX6" fmla="*/ 910002 w 910002"/>
              <a:gd name="connsiteY6" fmla="*/ 85187 h 194620"/>
              <a:gd name="connsiteX7" fmla="*/ 910002 w 910002"/>
              <a:gd name="connsiteY7" fmla="*/ 121695 h 194620"/>
              <a:gd name="connsiteX8" fmla="*/ 910002 w 910002"/>
              <a:gd name="connsiteY8" fmla="*/ 146034 h 194620"/>
              <a:gd name="connsiteX9" fmla="*/ 205337 w 910002"/>
              <a:gd name="connsiteY9" fmla="*/ 148415 h 194620"/>
              <a:gd name="connsiteX10" fmla="*/ 128283 w 910002"/>
              <a:gd name="connsiteY10" fmla="*/ 194620 h 194620"/>
              <a:gd name="connsiteX11" fmla="*/ 151667 w 910002"/>
              <a:gd name="connsiteY11" fmla="*/ 146034 h 194620"/>
              <a:gd name="connsiteX12" fmla="*/ 0 w 910002"/>
              <a:gd name="connsiteY12" fmla="*/ 146034 h 194620"/>
              <a:gd name="connsiteX13" fmla="*/ 0 w 910002"/>
              <a:gd name="connsiteY13" fmla="*/ 121695 h 194620"/>
              <a:gd name="connsiteX14" fmla="*/ 0 w 910002"/>
              <a:gd name="connsiteY14" fmla="*/ 85187 h 194620"/>
              <a:gd name="connsiteX15" fmla="*/ 0 w 910002"/>
              <a:gd name="connsiteY15" fmla="*/ 85187 h 194620"/>
              <a:gd name="connsiteX16" fmla="*/ 0 w 910002"/>
              <a:gd name="connsiteY16" fmla="*/ 0 h 194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10002" h="194620">
                <a:moveTo>
                  <a:pt x="0" y="0"/>
                </a:moveTo>
                <a:lnTo>
                  <a:pt x="151667" y="0"/>
                </a:lnTo>
                <a:lnTo>
                  <a:pt x="151667" y="0"/>
                </a:lnTo>
                <a:lnTo>
                  <a:pt x="379168" y="0"/>
                </a:lnTo>
                <a:lnTo>
                  <a:pt x="910002" y="0"/>
                </a:lnTo>
                <a:lnTo>
                  <a:pt x="910002" y="85187"/>
                </a:lnTo>
                <a:lnTo>
                  <a:pt x="910002" y="85187"/>
                </a:lnTo>
                <a:lnTo>
                  <a:pt x="910002" y="121695"/>
                </a:lnTo>
                <a:lnTo>
                  <a:pt x="910002" y="146034"/>
                </a:lnTo>
                <a:lnTo>
                  <a:pt x="205337" y="148415"/>
                </a:lnTo>
                <a:lnTo>
                  <a:pt x="128283" y="194620"/>
                </a:lnTo>
                <a:lnTo>
                  <a:pt x="151667" y="146034"/>
                </a:lnTo>
                <a:lnTo>
                  <a:pt x="0" y="146034"/>
                </a:lnTo>
                <a:lnTo>
                  <a:pt x="0" y="121695"/>
                </a:lnTo>
                <a:lnTo>
                  <a:pt x="0" y="85187"/>
                </a:lnTo>
                <a:lnTo>
                  <a:pt x="0" y="85187"/>
                </a:lnTo>
                <a:lnTo>
                  <a:pt x="0" y="0"/>
                </a:lnTo>
                <a:close/>
              </a:path>
            </a:pathLst>
          </a:custGeom>
          <a:no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四角形吹き出し 137"/>
          <p:cNvSpPr/>
          <p:nvPr/>
        </p:nvSpPr>
        <p:spPr>
          <a:xfrm>
            <a:off x="5167886" y="5494028"/>
            <a:ext cx="1131805" cy="192239"/>
          </a:xfrm>
          <a:custGeom>
            <a:avLst/>
            <a:gdLst>
              <a:gd name="connsiteX0" fmla="*/ 0 w 1131805"/>
              <a:gd name="connsiteY0" fmla="*/ 0 h 146034"/>
              <a:gd name="connsiteX1" fmla="*/ 660220 w 1131805"/>
              <a:gd name="connsiteY1" fmla="*/ 0 h 146034"/>
              <a:gd name="connsiteX2" fmla="*/ 660220 w 1131805"/>
              <a:gd name="connsiteY2" fmla="*/ 0 h 146034"/>
              <a:gd name="connsiteX3" fmla="*/ 943171 w 1131805"/>
              <a:gd name="connsiteY3" fmla="*/ 0 h 146034"/>
              <a:gd name="connsiteX4" fmla="*/ 1131805 w 1131805"/>
              <a:gd name="connsiteY4" fmla="*/ 0 h 146034"/>
              <a:gd name="connsiteX5" fmla="*/ 1131805 w 1131805"/>
              <a:gd name="connsiteY5" fmla="*/ 85187 h 146034"/>
              <a:gd name="connsiteX6" fmla="*/ 1131805 w 1131805"/>
              <a:gd name="connsiteY6" fmla="*/ 85187 h 146034"/>
              <a:gd name="connsiteX7" fmla="*/ 1131805 w 1131805"/>
              <a:gd name="connsiteY7" fmla="*/ 121695 h 146034"/>
              <a:gd name="connsiteX8" fmla="*/ 1131805 w 1131805"/>
              <a:gd name="connsiteY8" fmla="*/ 146034 h 146034"/>
              <a:gd name="connsiteX9" fmla="*/ 943171 w 1131805"/>
              <a:gd name="connsiteY9" fmla="*/ 146034 h 146034"/>
              <a:gd name="connsiteX10" fmla="*/ 652870 w 1131805"/>
              <a:gd name="connsiteY10" fmla="*/ 192239 h 146034"/>
              <a:gd name="connsiteX11" fmla="*/ 660220 w 1131805"/>
              <a:gd name="connsiteY11" fmla="*/ 146034 h 146034"/>
              <a:gd name="connsiteX12" fmla="*/ 0 w 1131805"/>
              <a:gd name="connsiteY12" fmla="*/ 146034 h 146034"/>
              <a:gd name="connsiteX13" fmla="*/ 0 w 1131805"/>
              <a:gd name="connsiteY13" fmla="*/ 121695 h 146034"/>
              <a:gd name="connsiteX14" fmla="*/ 0 w 1131805"/>
              <a:gd name="connsiteY14" fmla="*/ 85187 h 146034"/>
              <a:gd name="connsiteX15" fmla="*/ 0 w 1131805"/>
              <a:gd name="connsiteY15" fmla="*/ 85187 h 146034"/>
              <a:gd name="connsiteX16" fmla="*/ 0 w 1131805"/>
              <a:gd name="connsiteY16" fmla="*/ 0 h 146034"/>
              <a:gd name="connsiteX0" fmla="*/ 0 w 1131805"/>
              <a:gd name="connsiteY0" fmla="*/ 0 h 192239"/>
              <a:gd name="connsiteX1" fmla="*/ 660220 w 1131805"/>
              <a:gd name="connsiteY1" fmla="*/ 0 h 192239"/>
              <a:gd name="connsiteX2" fmla="*/ 660220 w 1131805"/>
              <a:gd name="connsiteY2" fmla="*/ 0 h 192239"/>
              <a:gd name="connsiteX3" fmla="*/ 943171 w 1131805"/>
              <a:gd name="connsiteY3" fmla="*/ 0 h 192239"/>
              <a:gd name="connsiteX4" fmla="*/ 1131805 w 1131805"/>
              <a:gd name="connsiteY4" fmla="*/ 0 h 192239"/>
              <a:gd name="connsiteX5" fmla="*/ 1131805 w 1131805"/>
              <a:gd name="connsiteY5" fmla="*/ 85187 h 192239"/>
              <a:gd name="connsiteX6" fmla="*/ 1131805 w 1131805"/>
              <a:gd name="connsiteY6" fmla="*/ 85187 h 192239"/>
              <a:gd name="connsiteX7" fmla="*/ 1131805 w 1131805"/>
              <a:gd name="connsiteY7" fmla="*/ 121695 h 192239"/>
              <a:gd name="connsiteX8" fmla="*/ 1131805 w 1131805"/>
              <a:gd name="connsiteY8" fmla="*/ 146034 h 192239"/>
              <a:gd name="connsiteX9" fmla="*/ 709809 w 1131805"/>
              <a:gd name="connsiteY9" fmla="*/ 148416 h 192239"/>
              <a:gd name="connsiteX10" fmla="*/ 652870 w 1131805"/>
              <a:gd name="connsiteY10" fmla="*/ 192239 h 192239"/>
              <a:gd name="connsiteX11" fmla="*/ 660220 w 1131805"/>
              <a:gd name="connsiteY11" fmla="*/ 146034 h 192239"/>
              <a:gd name="connsiteX12" fmla="*/ 0 w 1131805"/>
              <a:gd name="connsiteY12" fmla="*/ 146034 h 192239"/>
              <a:gd name="connsiteX13" fmla="*/ 0 w 1131805"/>
              <a:gd name="connsiteY13" fmla="*/ 121695 h 192239"/>
              <a:gd name="connsiteX14" fmla="*/ 0 w 1131805"/>
              <a:gd name="connsiteY14" fmla="*/ 85187 h 192239"/>
              <a:gd name="connsiteX15" fmla="*/ 0 w 1131805"/>
              <a:gd name="connsiteY15" fmla="*/ 85187 h 192239"/>
              <a:gd name="connsiteX16" fmla="*/ 0 w 1131805"/>
              <a:gd name="connsiteY16" fmla="*/ 0 h 192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1805" h="192239">
                <a:moveTo>
                  <a:pt x="0" y="0"/>
                </a:moveTo>
                <a:lnTo>
                  <a:pt x="660220" y="0"/>
                </a:lnTo>
                <a:lnTo>
                  <a:pt x="660220" y="0"/>
                </a:lnTo>
                <a:lnTo>
                  <a:pt x="943171" y="0"/>
                </a:lnTo>
                <a:lnTo>
                  <a:pt x="1131805" y="0"/>
                </a:lnTo>
                <a:lnTo>
                  <a:pt x="1131805" y="85187"/>
                </a:lnTo>
                <a:lnTo>
                  <a:pt x="1131805" y="85187"/>
                </a:lnTo>
                <a:lnTo>
                  <a:pt x="1131805" y="121695"/>
                </a:lnTo>
                <a:lnTo>
                  <a:pt x="1131805" y="146034"/>
                </a:lnTo>
                <a:lnTo>
                  <a:pt x="709809" y="148416"/>
                </a:lnTo>
                <a:lnTo>
                  <a:pt x="652870" y="192239"/>
                </a:lnTo>
                <a:lnTo>
                  <a:pt x="660220" y="146034"/>
                </a:lnTo>
                <a:lnTo>
                  <a:pt x="0" y="146034"/>
                </a:lnTo>
                <a:lnTo>
                  <a:pt x="0" y="121695"/>
                </a:lnTo>
                <a:lnTo>
                  <a:pt x="0" y="85187"/>
                </a:lnTo>
                <a:lnTo>
                  <a:pt x="0" y="85187"/>
                </a:lnTo>
                <a:lnTo>
                  <a:pt x="0" y="0"/>
                </a:lnTo>
                <a:close/>
              </a:path>
            </a:pathLst>
          </a:custGeom>
          <a:no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吹き出し 11"/>
          <p:cNvSpPr/>
          <p:nvPr/>
        </p:nvSpPr>
        <p:spPr>
          <a:xfrm>
            <a:off x="6348276" y="5491102"/>
            <a:ext cx="1034787" cy="175154"/>
          </a:xfrm>
          <a:custGeom>
            <a:avLst/>
            <a:gdLst>
              <a:gd name="connsiteX0" fmla="*/ 0 w 1034787"/>
              <a:gd name="connsiteY0" fmla="*/ 0 h 142991"/>
              <a:gd name="connsiteX1" fmla="*/ 172465 w 1034787"/>
              <a:gd name="connsiteY1" fmla="*/ 0 h 142991"/>
              <a:gd name="connsiteX2" fmla="*/ 172465 w 1034787"/>
              <a:gd name="connsiteY2" fmla="*/ 0 h 142991"/>
              <a:gd name="connsiteX3" fmla="*/ 431161 w 1034787"/>
              <a:gd name="connsiteY3" fmla="*/ 0 h 142991"/>
              <a:gd name="connsiteX4" fmla="*/ 1034787 w 1034787"/>
              <a:gd name="connsiteY4" fmla="*/ 0 h 142991"/>
              <a:gd name="connsiteX5" fmla="*/ 1034787 w 1034787"/>
              <a:gd name="connsiteY5" fmla="*/ 83411 h 142991"/>
              <a:gd name="connsiteX6" fmla="*/ 1034787 w 1034787"/>
              <a:gd name="connsiteY6" fmla="*/ 83411 h 142991"/>
              <a:gd name="connsiteX7" fmla="*/ 1034787 w 1034787"/>
              <a:gd name="connsiteY7" fmla="*/ 119159 h 142991"/>
              <a:gd name="connsiteX8" fmla="*/ 1034787 w 1034787"/>
              <a:gd name="connsiteY8" fmla="*/ 142991 h 142991"/>
              <a:gd name="connsiteX9" fmla="*/ 431161 w 1034787"/>
              <a:gd name="connsiteY9" fmla="*/ 142991 h 142991"/>
              <a:gd name="connsiteX10" fmla="*/ 273246 w 1034787"/>
              <a:gd name="connsiteY10" fmla="*/ 175154 h 142991"/>
              <a:gd name="connsiteX11" fmla="*/ 172465 w 1034787"/>
              <a:gd name="connsiteY11" fmla="*/ 142991 h 142991"/>
              <a:gd name="connsiteX12" fmla="*/ 0 w 1034787"/>
              <a:gd name="connsiteY12" fmla="*/ 142991 h 142991"/>
              <a:gd name="connsiteX13" fmla="*/ 0 w 1034787"/>
              <a:gd name="connsiteY13" fmla="*/ 119159 h 142991"/>
              <a:gd name="connsiteX14" fmla="*/ 0 w 1034787"/>
              <a:gd name="connsiteY14" fmla="*/ 83411 h 142991"/>
              <a:gd name="connsiteX15" fmla="*/ 0 w 1034787"/>
              <a:gd name="connsiteY15" fmla="*/ 83411 h 142991"/>
              <a:gd name="connsiteX16" fmla="*/ 0 w 1034787"/>
              <a:gd name="connsiteY16" fmla="*/ 0 h 142991"/>
              <a:gd name="connsiteX0" fmla="*/ 0 w 1034787"/>
              <a:gd name="connsiteY0" fmla="*/ 0 h 175154"/>
              <a:gd name="connsiteX1" fmla="*/ 172465 w 1034787"/>
              <a:gd name="connsiteY1" fmla="*/ 0 h 175154"/>
              <a:gd name="connsiteX2" fmla="*/ 172465 w 1034787"/>
              <a:gd name="connsiteY2" fmla="*/ 0 h 175154"/>
              <a:gd name="connsiteX3" fmla="*/ 431161 w 1034787"/>
              <a:gd name="connsiteY3" fmla="*/ 0 h 175154"/>
              <a:gd name="connsiteX4" fmla="*/ 1034787 w 1034787"/>
              <a:gd name="connsiteY4" fmla="*/ 0 h 175154"/>
              <a:gd name="connsiteX5" fmla="*/ 1034787 w 1034787"/>
              <a:gd name="connsiteY5" fmla="*/ 83411 h 175154"/>
              <a:gd name="connsiteX6" fmla="*/ 1034787 w 1034787"/>
              <a:gd name="connsiteY6" fmla="*/ 83411 h 175154"/>
              <a:gd name="connsiteX7" fmla="*/ 1034787 w 1034787"/>
              <a:gd name="connsiteY7" fmla="*/ 119159 h 175154"/>
              <a:gd name="connsiteX8" fmla="*/ 1034787 w 1034787"/>
              <a:gd name="connsiteY8" fmla="*/ 142991 h 175154"/>
              <a:gd name="connsiteX9" fmla="*/ 431161 w 1034787"/>
              <a:gd name="connsiteY9" fmla="*/ 142991 h 175154"/>
              <a:gd name="connsiteX10" fmla="*/ 273246 w 1034787"/>
              <a:gd name="connsiteY10" fmla="*/ 175154 h 175154"/>
              <a:gd name="connsiteX11" fmla="*/ 293909 w 1034787"/>
              <a:gd name="connsiteY11" fmla="*/ 147754 h 175154"/>
              <a:gd name="connsiteX12" fmla="*/ 0 w 1034787"/>
              <a:gd name="connsiteY12" fmla="*/ 142991 h 175154"/>
              <a:gd name="connsiteX13" fmla="*/ 0 w 1034787"/>
              <a:gd name="connsiteY13" fmla="*/ 119159 h 175154"/>
              <a:gd name="connsiteX14" fmla="*/ 0 w 1034787"/>
              <a:gd name="connsiteY14" fmla="*/ 83411 h 175154"/>
              <a:gd name="connsiteX15" fmla="*/ 0 w 1034787"/>
              <a:gd name="connsiteY15" fmla="*/ 83411 h 175154"/>
              <a:gd name="connsiteX16" fmla="*/ 0 w 1034787"/>
              <a:gd name="connsiteY16" fmla="*/ 0 h 175154"/>
              <a:gd name="connsiteX0" fmla="*/ 0 w 1034787"/>
              <a:gd name="connsiteY0" fmla="*/ 0 h 175154"/>
              <a:gd name="connsiteX1" fmla="*/ 172465 w 1034787"/>
              <a:gd name="connsiteY1" fmla="*/ 0 h 175154"/>
              <a:gd name="connsiteX2" fmla="*/ 172465 w 1034787"/>
              <a:gd name="connsiteY2" fmla="*/ 0 h 175154"/>
              <a:gd name="connsiteX3" fmla="*/ 431161 w 1034787"/>
              <a:gd name="connsiteY3" fmla="*/ 0 h 175154"/>
              <a:gd name="connsiteX4" fmla="*/ 1034787 w 1034787"/>
              <a:gd name="connsiteY4" fmla="*/ 0 h 175154"/>
              <a:gd name="connsiteX5" fmla="*/ 1034787 w 1034787"/>
              <a:gd name="connsiteY5" fmla="*/ 83411 h 175154"/>
              <a:gd name="connsiteX6" fmla="*/ 1034787 w 1034787"/>
              <a:gd name="connsiteY6" fmla="*/ 83411 h 175154"/>
              <a:gd name="connsiteX7" fmla="*/ 1034787 w 1034787"/>
              <a:gd name="connsiteY7" fmla="*/ 119159 h 175154"/>
              <a:gd name="connsiteX8" fmla="*/ 1034787 w 1034787"/>
              <a:gd name="connsiteY8" fmla="*/ 142991 h 175154"/>
              <a:gd name="connsiteX9" fmla="*/ 333529 w 1034787"/>
              <a:gd name="connsiteY9" fmla="*/ 147754 h 175154"/>
              <a:gd name="connsiteX10" fmla="*/ 273246 w 1034787"/>
              <a:gd name="connsiteY10" fmla="*/ 175154 h 175154"/>
              <a:gd name="connsiteX11" fmla="*/ 293909 w 1034787"/>
              <a:gd name="connsiteY11" fmla="*/ 147754 h 175154"/>
              <a:gd name="connsiteX12" fmla="*/ 0 w 1034787"/>
              <a:gd name="connsiteY12" fmla="*/ 142991 h 175154"/>
              <a:gd name="connsiteX13" fmla="*/ 0 w 1034787"/>
              <a:gd name="connsiteY13" fmla="*/ 119159 h 175154"/>
              <a:gd name="connsiteX14" fmla="*/ 0 w 1034787"/>
              <a:gd name="connsiteY14" fmla="*/ 83411 h 175154"/>
              <a:gd name="connsiteX15" fmla="*/ 0 w 1034787"/>
              <a:gd name="connsiteY15" fmla="*/ 83411 h 175154"/>
              <a:gd name="connsiteX16" fmla="*/ 0 w 1034787"/>
              <a:gd name="connsiteY16" fmla="*/ 0 h 175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4787" h="175154">
                <a:moveTo>
                  <a:pt x="0" y="0"/>
                </a:moveTo>
                <a:lnTo>
                  <a:pt x="172465" y="0"/>
                </a:lnTo>
                <a:lnTo>
                  <a:pt x="172465" y="0"/>
                </a:lnTo>
                <a:lnTo>
                  <a:pt x="431161" y="0"/>
                </a:lnTo>
                <a:lnTo>
                  <a:pt x="1034787" y="0"/>
                </a:lnTo>
                <a:lnTo>
                  <a:pt x="1034787" y="83411"/>
                </a:lnTo>
                <a:lnTo>
                  <a:pt x="1034787" y="83411"/>
                </a:lnTo>
                <a:lnTo>
                  <a:pt x="1034787" y="119159"/>
                </a:lnTo>
                <a:lnTo>
                  <a:pt x="1034787" y="142991"/>
                </a:lnTo>
                <a:lnTo>
                  <a:pt x="333529" y="147754"/>
                </a:lnTo>
                <a:lnTo>
                  <a:pt x="273246" y="175154"/>
                </a:lnTo>
                <a:lnTo>
                  <a:pt x="293909" y="147754"/>
                </a:lnTo>
                <a:lnTo>
                  <a:pt x="0" y="142991"/>
                </a:lnTo>
                <a:lnTo>
                  <a:pt x="0" y="119159"/>
                </a:lnTo>
                <a:lnTo>
                  <a:pt x="0" y="83411"/>
                </a:lnTo>
                <a:lnTo>
                  <a:pt x="0" y="83411"/>
                </a:lnTo>
                <a:lnTo>
                  <a:pt x="0" y="0"/>
                </a:lnTo>
                <a:close/>
              </a:path>
            </a:pathLst>
          </a:custGeom>
          <a:noFill/>
          <a:ln w="6350">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6429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表 27"/>
          <p:cNvGraphicFramePr>
            <a:graphicFrameLocks noGrp="1"/>
          </p:cNvGraphicFramePr>
          <p:nvPr>
            <p:extLst/>
          </p:nvPr>
        </p:nvGraphicFramePr>
        <p:xfrm>
          <a:off x="195502" y="2283643"/>
          <a:ext cx="4645792" cy="2268000"/>
        </p:xfrm>
        <a:graphic>
          <a:graphicData uri="http://schemas.openxmlformats.org/drawingml/2006/table">
            <a:tbl>
              <a:tblPr firstRow="1" bandRow="1">
                <a:tableStyleId>{5C22544A-7EE6-4342-B048-85BDC9FD1C3A}</a:tableStyleId>
              </a:tblPr>
              <a:tblGrid>
                <a:gridCol w="585737">
                  <a:extLst>
                    <a:ext uri="{9D8B030D-6E8A-4147-A177-3AD203B41FA5}">
                      <a16:colId xmlns:a16="http://schemas.microsoft.com/office/drawing/2014/main" val="2364543335"/>
                    </a:ext>
                  </a:extLst>
                </a:gridCol>
                <a:gridCol w="4060055">
                  <a:extLst>
                    <a:ext uri="{9D8B030D-6E8A-4147-A177-3AD203B41FA5}">
                      <a16:colId xmlns:a16="http://schemas.microsoft.com/office/drawing/2014/main" val="1224124920"/>
                    </a:ext>
                  </a:extLst>
                </a:gridCol>
              </a:tblGrid>
              <a:tr h="756000">
                <a:tc>
                  <a:txBody>
                    <a:bodyPr/>
                    <a:lstStyle/>
                    <a:p>
                      <a:pPr algn="ctr"/>
                      <a:r>
                        <a:rPr kumimoji="1" lang="ja-JP" altLang="en-US" sz="900" b="1" dirty="0" smtClean="0">
                          <a:solidFill>
                            <a:schemeClr val="tx1"/>
                          </a:solidFill>
                          <a:latin typeface="游ゴシック" panose="020B0400000000000000" pitchFamily="50" charset="-128"/>
                          <a:ea typeface="游ゴシック" panose="020B0400000000000000" pitchFamily="50" charset="-128"/>
                        </a:rPr>
                        <a:t>平成</a:t>
                      </a:r>
                      <a:r>
                        <a:rPr kumimoji="1" lang="en-US" altLang="ja-JP" sz="900" b="1" dirty="0" smtClean="0">
                          <a:solidFill>
                            <a:schemeClr val="tx1"/>
                          </a:solidFill>
                          <a:latin typeface="游ゴシック" panose="020B0400000000000000" pitchFamily="50" charset="-128"/>
                          <a:ea typeface="游ゴシック" panose="020B0400000000000000" pitchFamily="50" charset="-128"/>
                        </a:rPr>
                        <a:t>30</a:t>
                      </a:r>
                    </a:p>
                    <a:p>
                      <a:pPr algn="ctr"/>
                      <a:r>
                        <a:rPr kumimoji="1" lang="ja-JP" altLang="en-US" sz="900" b="1" dirty="0" smtClean="0">
                          <a:solidFill>
                            <a:schemeClr val="tx1"/>
                          </a:solidFill>
                          <a:latin typeface="游ゴシック" panose="020B0400000000000000" pitchFamily="50" charset="-128"/>
                          <a:ea typeface="游ゴシック" panose="020B0400000000000000" pitchFamily="50" charset="-128"/>
                        </a:rPr>
                        <a:t>年度</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31732284"/>
                  </a:ext>
                </a:extLst>
              </a:tr>
              <a:tr h="756000">
                <a:tc>
                  <a:txBody>
                    <a:bodyPr/>
                    <a:lstStyle/>
                    <a:p>
                      <a:pPr algn="ctr"/>
                      <a:r>
                        <a:rPr kumimoji="1" lang="ja-JP" altLang="en-US" sz="900" b="1" dirty="0" smtClean="0">
                          <a:solidFill>
                            <a:schemeClr val="tx1"/>
                          </a:solidFill>
                          <a:latin typeface="游ゴシック" panose="020B0400000000000000" pitchFamily="50" charset="-128"/>
                          <a:ea typeface="游ゴシック" panose="020B0400000000000000" pitchFamily="50" charset="-128"/>
                        </a:rPr>
                        <a:t>令和元</a:t>
                      </a:r>
                      <a:endParaRPr kumimoji="1" lang="en-US" altLang="ja-JP" sz="900" b="1" dirty="0" smtClean="0">
                        <a:solidFill>
                          <a:schemeClr val="tx1"/>
                        </a:solidFill>
                        <a:latin typeface="游ゴシック" panose="020B0400000000000000" pitchFamily="50" charset="-128"/>
                        <a:ea typeface="游ゴシック" panose="020B0400000000000000" pitchFamily="50" charset="-128"/>
                      </a:endParaRPr>
                    </a:p>
                    <a:p>
                      <a:pPr algn="ctr"/>
                      <a:r>
                        <a:rPr kumimoji="1" lang="ja-JP" altLang="en-US" sz="900" b="1" dirty="0" smtClean="0">
                          <a:solidFill>
                            <a:schemeClr val="tx1"/>
                          </a:solidFill>
                          <a:latin typeface="游ゴシック" panose="020B0400000000000000" pitchFamily="50" charset="-128"/>
                          <a:ea typeface="游ゴシック" panose="020B0400000000000000" pitchFamily="50" charset="-128"/>
                        </a:rPr>
                        <a:t>年度</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43583768"/>
                  </a:ext>
                </a:extLst>
              </a:tr>
              <a:tr h="756000">
                <a:tc>
                  <a:txBody>
                    <a:bodyPr/>
                    <a:lstStyle/>
                    <a:p>
                      <a:pPr algn="ctr"/>
                      <a:r>
                        <a:rPr kumimoji="1" lang="ja-JP" altLang="en-US" sz="900" b="1" dirty="0" smtClean="0">
                          <a:solidFill>
                            <a:schemeClr val="tx1"/>
                          </a:solidFill>
                          <a:latin typeface="游ゴシック" panose="020B0400000000000000" pitchFamily="50" charset="-128"/>
                          <a:ea typeface="游ゴシック" panose="020B0400000000000000" pitchFamily="50" charset="-128"/>
                        </a:rPr>
                        <a:t>令和２</a:t>
                      </a:r>
                      <a:endParaRPr kumimoji="1" lang="en-US" altLang="ja-JP" sz="900" b="1" dirty="0" smtClean="0">
                        <a:solidFill>
                          <a:schemeClr val="tx1"/>
                        </a:solidFill>
                        <a:latin typeface="游ゴシック" panose="020B0400000000000000" pitchFamily="50" charset="-128"/>
                        <a:ea typeface="游ゴシック" panose="020B0400000000000000" pitchFamily="50" charset="-128"/>
                      </a:endParaRPr>
                    </a:p>
                    <a:p>
                      <a:pPr algn="ctr"/>
                      <a:r>
                        <a:rPr kumimoji="1" lang="ja-JP" altLang="en-US" sz="900" b="1" dirty="0" smtClean="0">
                          <a:solidFill>
                            <a:schemeClr val="tx1"/>
                          </a:solidFill>
                          <a:latin typeface="游ゴシック" panose="020B0400000000000000" pitchFamily="50" charset="-128"/>
                          <a:ea typeface="游ゴシック" panose="020B0400000000000000" pitchFamily="50" charset="-128"/>
                        </a:rPr>
                        <a:t>年度</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068" rtl="0" eaLnBrk="1" fontAlgn="auto" latinLnBrk="0" hangingPunct="1">
                        <a:lnSpc>
                          <a:spcPct val="100000"/>
                        </a:lnSpc>
                        <a:spcBef>
                          <a:spcPts val="0"/>
                        </a:spcBef>
                        <a:spcAft>
                          <a:spcPts val="0"/>
                        </a:spcAft>
                        <a:buClrTx/>
                        <a:buSzTx/>
                        <a:buFontTx/>
                        <a:buNone/>
                        <a:tabLst/>
                        <a:defRPr/>
                      </a:pP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56029189"/>
                  </a:ext>
                </a:extLst>
              </a:tr>
            </a:tbl>
          </a:graphicData>
        </a:graphic>
      </p:graphicFrame>
      <p:sp>
        <p:nvSpPr>
          <p:cNvPr id="21" name="正方形/長方形 20"/>
          <p:cNvSpPr/>
          <p:nvPr/>
        </p:nvSpPr>
        <p:spPr>
          <a:xfrm>
            <a:off x="185058" y="1853759"/>
            <a:ext cx="4680000" cy="216000"/>
          </a:xfrm>
          <a:prstGeom prst="rect">
            <a:avLst/>
          </a:prstGeom>
          <a:solidFill>
            <a:srgbClr val="007BC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4132" indent="-164132" algn="ctr"/>
            <a:r>
              <a:rPr lang="en-US" altLang="ja-JP" sz="1000" b="1" dirty="0">
                <a:solidFill>
                  <a:schemeClr val="bg1"/>
                </a:solidFill>
                <a:latin typeface="游ゴシック" panose="020B0400000000000000" pitchFamily="50" charset="-128"/>
                <a:ea typeface="游ゴシック" panose="020B0400000000000000" pitchFamily="50" charset="-128"/>
              </a:rPr>
              <a:t>【</a:t>
            </a:r>
            <a:r>
              <a:rPr lang="ja-JP" altLang="en-US" sz="1000" b="1" dirty="0">
                <a:solidFill>
                  <a:schemeClr val="bg1"/>
                </a:solidFill>
                <a:latin typeface="游ゴシック" panose="020B0400000000000000" pitchFamily="50" charset="-128"/>
                <a:ea typeface="游ゴシック" panose="020B0400000000000000" pitchFamily="50" charset="-128"/>
              </a:rPr>
              <a:t>参考１</a:t>
            </a:r>
            <a:r>
              <a:rPr lang="en-US" altLang="ja-JP" sz="1000" b="1" dirty="0">
                <a:solidFill>
                  <a:schemeClr val="bg1"/>
                </a:solidFill>
                <a:latin typeface="游ゴシック" panose="020B0400000000000000" pitchFamily="50" charset="-128"/>
                <a:ea typeface="游ゴシック" panose="020B0400000000000000" pitchFamily="50" charset="-128"/>
              </a:rPr>
              <a:t>】</a:t>
            </a:r>
            <a:r>
              <a:rPr lang="ja-JP" altLang="en-US" sz="1000" b="1" dirty="0">
                <a:solidFill>
                  <a:schemeClr val="bg1"/>
                </a:solidFill>
                <a:latin typeface="游ゴシック" panose="020B0400000000000000" pitchFamily="50" charset="-128"/>
                <a:ea typeface="游ゴシック" panose="020B0400000000000000" pitchFamily="50" charset="-128"/>
              </a:rPr>
              <a:t>　被保険者数の推計方法</a:t>
            </a:r>
            <a:endParaRPr lang="en-US" altLang="ja-JP" sz="1000" b="1" dirty="0">
              <a:solidFill>
                <a:schemeClr val="bg1"/>
              </a:solidFill>
              <a:latin typeface="游ゴシック" panose="020B0400000000000000" pitchFamily="50" charset="-128"/>
              <a:ea typeface="游ゴシック" panose="020B0400000000000000" pitchFamily="50" charset="-128"/>
            </a:endParaRPr>
          </a:p>
        </p:txBody>
      </p:sp>
      <p:sp>
        <p:nvSpPr>
          <p:cNvPr id="12" name="正方形/長方形 11"/>
          <p:cNvSpPr/>
          <p:nvPr/>
        </p:nvSpPr>
        <p:spPr>
          <a:xfrm>
            <a:off x="185058" y="428288"/>
            <a:ext cx="9535886" cy="1348954"/>
          </a:xfrm>
          <a:prstGeom prst="rect">
            <a:avLst/>
          </a:prstGeom>
          <a:solidFill>
            <a:schemeClr val="accent6">
              <a:lumMod val="20000"/>
              <a:lumOff val="80000"/>
              <a:alpha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marL="164132" indent="-164132"/>
            <a:r>
              <a:rPr lang="ja-JP" altLang="en-US" sz="1200" b="1" dirty="0">
                <a:solidFill>
                  <a:schemeClr val="tx1">
                    <a:lumMod val="75000"/>
                    <a:lumOff val="25000"/>
                  </a:schemeClr>
                </a:solidFill>
                <a:latin typeface="游ゴシック" panose="020B0400000000000000" pitchFamily="50" charset="-128"/>
                <a:ea typeface="游ゴシック" panose="020B0400000000000000" pitchFamily="50" charset="-128"/>
              </a:rPr>
              <a:t>○　 被保険者数の推計については、被保険者数の減少率が年々大きくなっているため、減少率を過小評価することのないよう、昨年度と同様に</a:t>
            </a:r>
            <a:r>
              <a:rPr lang="ja-JP" altLang="en-US" sz="1200" b="1" dirty="0">
                <a:solidFill>
                  <a:srgbClr val="0070C0"/>
                </a:solidFill>
                <a:latin typeface="游ゴシック" panose="020B0400000000000000" pitchFamily="50" charset="-128"/>
                <a:ea typeface="游ゴシック" panose="020B0400000000000000" pitchFamily="50" charset="-128"/>
              </a:rPr>
              <a:t>前年度からの単年度伸び率を使うことを基本とする</a:t>
            </a:r>
            <a:r>
              <a:rPr lang="ja-JP" altLang="en-US" sz="1200" b="1" dirty="0">
                <a:solidFill>
                  <a:schemeClr val="tx1">
                    <a:lumMod val="75000"/>
                    <a:lumOff val="25000"/>
                  </a:schemeClr>
                </a:solidFill>
                <a:latin typeface="游ゴシック" panose="020B0400000000000000" pitchFamily="50" charset="-128"/>
                <a:ea typeface="游ゴシック" panose="020B0400000000000000" pitchFamily="50" charset="-128"/>
              </a:rPr>
              <a:t>ことが考えられる。</a:t>
            </a:r>
            <a:endParaRPr lang="en-US" altLang="ja-JP" sz="12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marL="164132" indent="-164132"/>
            <a:endParaRPr lang="en-US" altLang="ja-JP" sz="369" b="1" dirty="0">
              <a:solidFill>
                <a:schemeClr val="tx1"/>
              </a:solidFill>
              <a:latin typeface="游ゴシック" panose="020B0400000000000000" pitchFamily="50" charset="-128"/>
              <a:ea typeface="游ゴシック" panose="020B0400000000000000" pitchFamily="50" charset="-128"/>
            </a:endParaRPr>
          </a:p>
          <a:p>
            <a:pPr marL="164132" indent="-164132"/>
            <a:r>
              <a:rPr lang="ja-JP" altLang="en-US" sz="12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ja-JP" altLang="en-US" sz="1200" b="1" dirty="0" smtClean="0">
                <a:solidFill>
                  <a:srgbClr val="D12D35"/>
                </a:solidFill>
                <a:latin typeface="游ゴシック" panose="020B0400000000000000" pitchFamily="50" charset="-128"/>
                <a:ea typeface="游ゴシック" panose="020B0400000000000000" pitchFamily="50" charset="-128"/>
              </a:rPr>
              <a:t>ただし、令和元</a:t>
            </a:r>
            <a:r>
              <a:rPr lang="ja-JP" altLang="en-US" sz="1200" b="1" dirty="0">
                <a:solidFill>
                  <a:srgbClr val="D12D35"/>
                </a:solidFill>
                <a:latin typeface="游ゴシック" panose="020B0400000000000000" pitchFamily="50" charset="-128"/>
                <a:ea typeface="游ゴシック" panose="020B0400000000000000" pitchFamily="50" charset="-128"/>
              </a:rPr>
              <a:t>年度末に全ての団塊の世代（</a:t>
            </a:r>
            <a:r>
              <a:rPr lang="en-US" altLang="ja-JP" sz="1200" b="1" dirty="0">
                <a:solidFill>
                  <a:srgbClr val="D12D35"/>
                </a:solidFill>
                <a:latin typeface="游ゴシック" panose="020B0400000000000000" pitchFamily="50" charset="-128"/>
                <a:ea typeface="游ゴシック" panose="020B0400000000000000" pitchFamily="50" charset="-128"/>
              </a:rPr>
              <a:t>1947</a:t>
            </a:r>
            <a:r>
              <a:rPr lang="ja-JP" altLang="en-US" sz="1200" b="1" dirty="0">
                <a:solidFill>
                  <a:srgbClr val="D12D35"/>
                </a:solidFill>
                <a:latin typeface="游ゴシック" panose="020B0400000000000000" pitchFamily="50" charset="-128"/>
                <a:ea typeface="游ゴシック" panose="020B0400000000000000" pitchFamily="50" charset="-128"/>
              </a:rPr>
              <a:t>～</a:t>
            </a:r>
            <a:r>
              <a:rPr lang="en-US" altLang="ja-JP" sz="1200" b="1" dirty="0">
                <a:solidFill>
                  <a:srgbClr val="D12D35"/>
                </a:solidFill>
                <a:latin typeface="游ゴシック" panose="020B0400000000000000" pitchFamily="50" charset="-128"/>
                <a:ea typeface="游ゴシック" panose="020B0400000000000000" pitchFamily="50" charset="-128"/>
              </a:rPr>
              <a:t>49</a:t>
            </a:r>
            <a:r>
              <a:rPr lang="ja-JP" altLang="en-US" sz="1200" b="1" dirty="0">
                <a:solidFill>
                  <a:srgbClr val="D12D35"/>
                </a:solidFill>
                <a:latin typeface="游ゴシック" panose="020B0400000000000000" pitchFamily="50" charset="-128"/>
                <a:ea typeface="游ゴシック" panose="020B0400000000000000" pitchFamily="50" charset="-128"/>
              </a:rPr>
              <a:t>年生まれ）が</a:t>
            </a:r>
            <a:r>
              <a:rPr lang="en-US" altLang="ja-JP" sz="1200" b="1" dirty="0">
                <a:solidFill>
                  <a:srgbClr val="D12D35"/>
                </a:solidFill>
                <a:latin typeface="游ゴシック" panose="020B0400000000000000" pitchFamily="50" charset="-128"/>
                <a:ea typeface="游ゴシック" panose="020B0400000000000000" pitchFamily="50" charset="-128"/>
              </a:rPr>
              <a:t>70</a:t>
            </a:r>
            <a:r>
              <a:rPr lang="ja-JP" altLang="en-US" sz="1200" b="1" dirty="0">
                <a:solidFill>
                  <a:srgbClr val="D12D35"/>
                </a:solidFill>
                <a:latin typeface="游ゴシック" panose="020B0400000000000000" pitchFamily="50" charset="-128"/>
                <a:ea typeface="游ゴシック" panose="020B0400000000000000" pitchFamily="50" charset="-128"/>
              </a:rPr>
              <a:t>歳以上となる</a:t>
            </a:r>
            <a:r>
              <a:rPr lang="ja-JP" altLang="en-US" sz="1200" b="1" dirty="0">
                <a:solidFill>
                  <a:schemeClr val="tx1">
                    <a:lumMod val="75000"/>
                    <a:lumOff val="25000"/>
                  </a:schemeClr>
                </a:solidFill>
                <a:latin typeface="游ゴシック" panose="020B0400000000000000" pitchFamily="50" charset="-128"/>
                <a:ea typeface="游ゴシック" panose="020B0400000000000000" pitchFamily="50" charset="-128"/>
              </a:rPr>
              <a:t>点を考慮し、各負担区分の被保険者数を補正する必要がある。</a:t>
            </a:r>
            <a:endParaRPr lang="en-US" altLang="ja-JP" sz="12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marL="164132" indent="-164132"/>
            <a:endParaRPr lang="en-US" altLang="ja-JP" sz="369" b="1" dirty="0">
              <a:solidFill>
                <a:schemeClr val="tx1"/>
              </a:solidFill>
              <a:latin typeface="游ゴシック" panose="020B0400000000000000" pitchFamily="50" charset="-128"/>
              <a:ea typeface="游ゴシック" panose="020B0400000000000000" pitchFamily="50" charset="-128"/>
            </a:endParaRPr>
          </a:p>
          <a:p>
            <a:pPr marL="326798" indent="-326798"/>
            <a:r>
              <a:rPr lang="ja-JP" altLang="en-US" sz="1200" b="1" dirty="0">
                <a:solidFill>
                  <a:schemeClr val="tx1">
                    <a:lumMod val="75000"/>
                    <a:lumOff val="25000"/>
                  </a:schemeClr>
                </a:solidFill>
                <a:latin typeface="游ゴシック" panose="020B0400000000000000" pitchFamily="50" charset="-128"/>
                <a:ea typeface="游ゴシック" panose="020B0400000000000000" pitchFamily="50" charset="-128"/>
              </a:rPr>
              <a:t>○　以上を踏まえつつ、年度毎の留意点や地域の状況に応じて、適切な推計方法を定める必要がある。</a:t>
            </a:r>
            <a:endParaRPr lang="en-US" altLang="ja-JP" sz="12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marL="326798" indent="-326798"/>
            <a:r>
              <a:rPr lang="ja-JP" altLang="en-US" sz="1200" b="1" dirty="0">
                <a:solidFill>
                  <a:schemeClr val="tx1">
                    <a:lumMod val="75000"/>
                    <a:lumOff val="25000"/>
                  </a:schemeClr>
                </a:solidFill>
                <a:latin typeface="游ゴシック" panose="020B0400000000000000" pitchFamily="50" charset="-128"/>
                <a:ea typeface="游ゴシック" panose="020B0400000000000000" pitchFamily="50" charset="-128"/>
              </a:rPr>
              <a:t>　　　</a:t>
            </a:r>
            <a:r>
              <a:rPr lang="en-US" altLang="ja-JP" sz="12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1200" b="1" dirty="0">
                <a:solidFill>
                  <a:schemeClr val="tx1">
                    <a:lumMod val="75000"/>
                    <a:lumOff val="25000"/>
                  </a:schemeClr>
                </a:solidFill>
                <a:latin typeface="游ゴシック" panose="020B0400000000000000" pitchFamily="50" charset="-128"/>
                <a:ea typeface="游ゴシック" panose="020B0400000000000000" pitchFamily="50" charset="-128"/>
              </a:rPr>
              <a:t>　国保におけるコーホート要因法を用いた被保険者数の推計を活用することも考えられる</a:t>
            </a:r>
            <a:r>
              <a:rPr lang="ja-JP" altLang="en-US" sz="1200" b="1" dirty="0" smtClean="0">
                <a:solidFill>
                  <a:schemeClr val="tx1">
                    <a:lumMod val="75000"/>
                    <a:lumOff val="25000"/>
                  </a:schemeClr>
                </a:solidFill>
                <a:latin typeface="游ゴシック" panose="020B0400000000000000" pitchFamily="50" charset="-128"/>
                <a:ea typeface="游ゴシック" panose="020B0400000000000000" pitchFamily="50" charset="-128"/>
              </a:rPr>
              <a:t>。</a:t>
            </a:r>
            <a:endParaRPr lang="en-US" altLang="ja-JP" sz="12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13" name="大かっこ 12"/>
          <p:cNvSpPr/>
          <p:nvPr/>
        </p:nvSpPr>
        <p:spPr>
          <a:xfrm>
            <a:off x="204780" y="6007694"/>
            <a:ext cx="4636513" cy="626647"/>
          </a:xfrm>
          <a:prstGeom prst="bracketPair">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164132" indent="-164132"/>
            <a:r>
              <a:rPr lang="en-US"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923" b="1" dirty="0">
                <a:solidFill>
                  <a:schemeClr val="tx1">
                    <a:lumMod val="75000"/>
                    <a:lumOff val="25000"/>
                  </a:schemeClr>
                </a:solidFill>
                <a:latin typeface="游ゴシック" panose="020B0400000000000000" pitchFamily="50" charset="-128"/>
                <a:ea typeface="游ゴシック" panose="020B0400000000000000" pitchFamily="50" charset="-128"/>
              </a:rPr>
              <a:t>参考）</a:t>
            </a:r>
            <a:endParaRPr lang="en-US" altLang="ja-JP" sz="923"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marL="164132" indent="-164132"/>
            <a:r>
              <a:rPr lang="ja-JP" altLang="en-US" sz="923" b="1" dirty="0">
                <a:solidFill>
                  <a:schemeClr val="tx1">
                    <a:lumMod val="75000"/>
                    <a:lumOff val="25000"/>
                  </a:schemeClr>
                </a:solidFill>
                <a:latin typeface="游ゴシック" panose="020B0400000000000000" pitchFamily="50" charset="-128"/>
                <a:ea typeface="游ゴシック" panose="020B0400000000000000" pitchFamily="50" charset="-128"/>
              </a:rPr>
              <a:t>世帯</a:t>
            </a:r>
            <a:r>
              <a:rPr lang="ja-JP"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数の推計</a:t>
            </a:r>
            <a:r>
              <a:rPr lang="ja-JP" altLang="en-US" sz="923" b="1" dirty="0">
                <a:solidFill>
                  <a:schemeClr val="tx1">
                    <a:lumMod val="75000"/>
                    <a:lumOff val="25000"/>
                  </a:schemeClr>
                </a:solidFill>
                <a:latin typeface="游ゴシック" panose="020B0400000000000000" pitchFamily="50" charset="-128"/>
                <a:ea typeface="游ゴシック" panose="020B0400000000000000" pitchFamily="50" charset="-128"/>
              </a:rPr>
              <a:t>においては</a:t>
            </a:r>
            <a:r>
              <a:rPr lang="ja-JP"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923" b="1" dirty="0">
                <a:solidFill>
                  <a:schemeClr val="tx1">
                    <a:lumMod val="75000"/>
                    <a:lumOff val="25000"/>
                  </a:schemeClr>
                </a:solidFill>
                <a:latin typeface="游ゴシック" panose="020B0400000000000000" pitchFamily="50" charset="-128"/>
                <a:ea typeface="游ゴシック" panose="020B0400000000000000" pitchFamily="50" charset="-128"/>
              </a:rPr>
              <a:t>被保険者数を</a:t>
            </a:r>
            <a:r>
              <a:rPr lang="ja-JP"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世帯数に読み替えて</a:t>
            </a:r>
            <a:r>
              <a:rPr lang="ja-JP" altLang="en-US" sz="923" b="1" dirty="0">
                <a:solidFill>
                  <a:schemeClr val="tx1">
                    <a:lumMod val="75000"/>
                    <a:lumOff val="25000"/>
                  </a:schemeClr>
                </a:solidFill>
                <a:latin typeface="游ゴシック" panose="020B0400000000000000" pitchFamily="50" charset="-128"/>
                <a:ea typeface="游ゴシック" panose="020B0400000000000000" pitchFamily="50" charset="-128"/>
              </a:rPr>
              <a:t>推計する。</a:t>
            </a:r>
            <a:endParaRPr lang="en-US" altLang="ja-JP" sz="923"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marL="164132" indent="-164132"/>
            <a:r>
              <a:rPr lang="ja-JP" altLang="en-US" sz="923" b="1" dirty="0">
                <a:solidFill>
                  <a:schemeClr val="tx1">
                    <a:lumMod val="75000"/>
                    <a:lumOff val="25000"/>
                  </a:schemeClr>
                </a:solidFill>
                <a:latin typeface="游ゴシック" panose="020B0400000000000000" pitchFamily="50" charset="-128"/>
                <a:ea typeface="游ゴシック" panose="020B0400000000000000" pitchFamily="50" charset="-128"/>
              </a:rPr>
              <a:t>こ</a:t>
            </a:r>
            <a:r>
              <a:rPr lang="ja-JP"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の方法</a:t>
            </a:r>
            <a:r>
              <a:rPr lang="ja-JP" altLang="en-US" sz="923" b="1" dirty="0">
                <a:solidFill>
                  <a:schemeClr val="tx1">
                    <a:lumMod val="75000"/>
                    <a:lumOff val="25000"/>
                  </a:schemeClr>
                </a:solidFill>
                <a:latin typeface="游ゴシック" panose="020B0400000000000000" pitchFamily="50" charset="-128"/>
                <a:ea typeface="游ゴシック" panose="020B0400000000000000" pitchFamily="50" charset="-128"/>
              </a:rPr>
              <a:t>による場合</a:t>
            </a:r>
            <a:r>
              <a:rPr lang="ja-JP"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、まず各年度の世帯数から特定世帯</a:t>
            </a:r>
            <a:r>
              <a:rPr lang="ja-JP" altLang="en-US" sz="923" b="1" dirty="0">
                <a:solidFill>
                  <a:schemeClr val="tx1">
                    <a:lumMod val="75000"/>
                    <a:lumOff val="25000"/>
                  </a:schemeClr>
                </a:solidFill>
                <a:latin typeface="游ゴシック" panose="020B0400000000000000" pitchFamily="50" charset="-128"/>
                <a:ea typeface="游ゴシック" panose="020B0400000000000000" pitchFamily="50" charset="-128"/>
              </a:rPr>
              <a:t>数</a:t>
            </a:r>
            <a:r>
              <a:rPr lang="ja-JP"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の</a:t>
            </a:r>
            <a:r>
              <a:rPr lang="en-US"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1/2</a:t>
            </a:r>
            <a:r>
              <a:rPr lang="ja-JP"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及び特定継続</a:t>
            </a:r>
            <a:endParaRPr lang="en-US" altLang="ja-JP" sz="923"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marL="164132" indent="-164132"/>
            <a:r>
              <a:rPr lang="ja-JP"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世帯数の</a:t>
            </a:r>
            <a:r>
              <a:rPr lang="en-US"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1/4</a:t>
            </a:r>
            <a:r>
              <a:rPr lang="ja-JP" altLang="ja-JP" sz="923" b="1" dirty="0">
                <a:solidFill>
                  <a:schemeClr val="tx1">
                    <a:lumMod val="75000"/>
                    <a:lumOff val="25000"/>
                  </a:schemeClr>
                </a:solidFill>
                <a:latin typeface="游ゴシック" panose="020B0400000000000000" pitchFamily="50" charset="-128"/>
                <a:ea typeface="游ゴシック" panose="020B0400000000000000" pitchFamily="50" charset="-128"/>
              </a:rPr>
              <a:t>を控除した上で、推計年度の世帯数を推計する。</a:t>
            </a:r>
            <a:endParaRPr lang="en-US" altLang="ja-JP" sz="1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cxnSp>
        <p:nvCxnSpPr>
          <p:cNvPr id="25" name="直線コネクタ 24"/>
          <p:cNvCxnSpPr/>
          <p:nvPr/>
        </p:nvCxnSpPr>
        <p:spPr>
          <a:xfrm>
            <a:off x="1589" y="343931"/>
            <a:ext cx="9902825"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6" name="Rectangle 29"/>
          <p:cNvSpPr>
            <a:spLocks noChangeArrowheads="1"/>
          </p:cNvSpPr>
          <p:nvPr/>
        </p:nvSpPr>
        <p:spPr bwMode="auto">
          <a:xfrm>
            <a:off x="1589" y="2"/>
            <a:ext cx="9902825" cy="343931"/>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b="1" dirty="0">
                <a:solidFill>
                  <a:schemeClr val="tx1">
                    <a:lumMod val="75000"/>
                    <a:lumOff val="25000"/>
                  </a:schemeClr>
                </a:solidFill>
                <a:latin typeface="游ゴシック" panose="020B0400000000000000" pitchFamily="50" charset="-128"/>
                <a:ea typeface="游ゴシック" panose="020B0400000000000000" pitchFamily="50" charset="-128"/>
              </a:rPr>
              <a:t>給付費の推計　②令和２年度の被保険者数・世帯数の推計</a:t>
            </a:r>
            <a:endParaRPr lang="en-US" altLang="ja-JP" sz="16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20" name="スライド番号プレースホルダー 6"/>
          <p:cNvSpPr>
            <a:spLocks noGrp="1"/>
          </p:cNvSpPr>
          <p:nvPr>
            <p:ph type="sldNum" sz="quarter" idx="12"/>
          </p:nvPr>
        </p:nvSpPr>
        <p:spPr>
          <a:xfrm>
            <a:off x="7770813" y="6520855"/>
            <a:ext cx="2133600" cy="337147"/>
          </a:xfrm>
        </p:spPr>
        <p:txBody>
          <a:bodyPr/>
          <a:lstStyle/>
          <a:p>
            <a:fld id="{96707B41-67B5-4253-9836-E736D86DE762}" type="slidenum">
              <a:rPr lang="en-US" altLang="ja-JP" sz="1800" b="1">
                <a:solidFill>
                  <a:prstClr val="black">
                    <a:tint val="75000"/>
                  </a:prstClr>
                </a:solidFill>
                <a:latin typeface="游ゴシック" panose="020B0400000000000000" pitchFamily="50" charset="-128"/>
                <a:ea typeface="游ゴシック" panose="020B0400000000000000" pitchFamily="50" charset="-128"/>
              </a:rPr>
              <a:t>14</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
        <p:nvSpPr>
          <p:cNvPr id="3" name="正方形/長方形 2"/>
          <p:cNvSpPr/>
          <p:nvPr/>
        </p:nvSpPr>
        <p:spPr>
          <a:xfrm>
            <a:off x="195505" y="5382521"/>
            <a:ext cx="4325448" cy="495915"/>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100" b="1" dirty="0">
                <a:solidFill>
                  <a:schemeClr val="tx1">
                    <a:lumMod val="75000"/>
                    <a:lumOff val="25000"/>
                  </a:schemeClr>
                </a:solidFill>
                <a:latin typeface="游ゴシック" panose="020B0400000000000000" pitchFamily="50" charset="-128"/>
                <a:ea typeface="游ゴシック" panose="020B0400000000000000" pitchFamily="50" charset="-128"/>
              </a:rPr>
              <a:t>右表のとおり、団塊の世代の動勢の影響により</a:t>
            </a:r>
            <a:r>
              <a:rPr lang="ja-JP" altLang="en-US" sz="1100" b="1" dirty="0">
                <a:solidFill>
                  <a:schemeClr val="tx1"/>
                </a:solidFill>
                <a:latin typeface="游ゴシック" panose="020B0400000000000000" pitchFamily="50" charset="-128"/>
                <a:ea typeface="游ゴシック" panose="020B0400000000000000" pitchFamily="50" charset="-128"/>
              </a:rPr>
              <a:t>、</a:t>
            </a:r>
            <a:endParaRPr lang="en-US" altLang="ja-JP" sz="1100" b="1" dirty="0">
              <a:solidFill>
                <a:schemeClr val="tx1"/>
              </a:solidFill>
              <a:latin typeface="游ゴシック" panose="020B0400000000000000" pitchFamily="50" charset="-128"/>
              <a:ea typeface="游ゴシック" panose="020B0400000000000000" pitchFamily="50" charset="-128"/>
            </a:endParaRPr>
          </a:p>
          <a:p>
            <a:r>
              <a:rPr lang="ja-JP" altLang="en-US" sz="1100" b="1" u="sng" dirty="0">
                <a:solidFill>
                  <a:srgbClr val="D12D35"/>
                </a:solidFill>
                <a:latin typeface="游ゴシック" panose="020B0400000000000000" pitchFamily="50" charset="-128"/>
                <a:ea typeface="游ゴシック" panose="020B0400000000000000" pitchFamily="50" charset="-128"/>
              </a:rPr>
              <a:t>年度間で伸び率が大きく変動することも踏まえ、必要に応じて補正</a:t>
            </a:r>
            <a:endParaRPr lang="en-US" altLang="ja-JP" sz="1100" b="1" u="sng" dirty="0">
              <a:solidFill>
                <a:srgbClr val="D12D35"/>
              </a:solidFill>
              <a:latin typeface="游ゴシック" panose="020B0400000000000000" pitchFamily="50" charset="-128"/>
              <a:ea typeface="游ゴシック" panose="020B0400000000000000" pitchFamily="50" charset="-128"/>
            </a:endParaRPr>
          </a:p>
          <a:p>
            <a:r>
              <a:rPr lang="ja-JP" altLang="en-US" sz="1100" b="1" dirty="0">
                <a:solidFill>
                  <a:schemeClr val="tx1">
                    <a:lumMod val="75000"/>
                    <a:lumOff val="25000"/>
                  </a:schemeClr>
                </a:solidFill>
                <a:latin typeface="游ゴシック" panose="020B0400000000000000" pitchFamily="50" charset="-128"/>
                <a:ea typeface="游ゴシック" panose="020B0400000000000000" pitchFamily="50" charset="-128"/>
              </a:rPr>
              <a:t>することが考えられる。</a:t>
            </a:r>
            <a:endParaRPr lang="en-US" altLang="ja-JP" sz="11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33" name="正方形/長方形 32"/>
          <p:cNvSpPr/>
          <p:nvPr/>
        </p:nvSpPr>
        <p:spPr>
          <a:xfrm>
            <a:off x="5040944" y="1853106"/>
            <a:ext cx="4680000" cy="216000"/>
          </a:xfrm>
          <a:prstGeom prst="rect">
            <a:avLst/>
          </a:prstGeom>
          <a:solidFill>
            <a:srgbClr val="007BC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4132" indent="-164132" algn="ctr"/>
            <a:r>
              <a:rPr lang="en-US" altLang="ja-JP" sz="1108" b="1" dirty="0">
                <a:solidFill>
                  <a:schemeClr val="bg1"/>
                </a:solidFill>
                <a:latin typeface="游ゴシック" panose="020B0400000000000000" pitchFamily="50" charset="-128"/>
                <a:ea typeface="游ゴシック" panose="020B0400000000000000" pitchFamily="50" charset="-128"/>
              </a:rPr>
              <a:t>【</a:t>
            </a:r>
            <a:r>
              <a:rPr lang="ja-JP" altLang="en-US" sz="1108" b="1" dirty="0">
                <a:solidFill>
                  <a:schemeClr val="bg1"/>
                </a:solidFill>
                <a:latin typeface="游ゴシック" panose="020B0400000000000000" pitchFamily="50" charset="-128"/>
                <a:ea typeface="游ゴシック" panose="020B0400000000000000" pitchFamily="50" charset="-128"/>
              </a:rPr>
              <a:t>参考２</a:t>
            </a:r>
            <a:r>
              <a:rPr lang="en-US" altLang="ja-JP" sz="1108" b="1" dirty="0">
                <a:solidFill>
                  <a:schemeClr val="bg1"/>
                </a:solidFill>
                <a:latin typeface="游ゴシック" panose="020B0400000000000000" pitchFamily="50" charset="-128"/>
                <a:ea typeface="游ゴシック" panose="020B0400000000000000" pitchFamily="50" charset="-128"/>
              </a:rPr>
              <a:t>】</a:t>
            </a:r>
            <a:r>
              <a:rPr lang="ja-JP" altLang="en-US" sz="1108" b="1" dirty="0">
                <a:solidFill>
                  <a:schemeClr val="bg1"/>
                </a:solidFill>
                <a:latin typeface="游ゴシック" panose="020B0400000000000000" pitchFamily="50" charset="-128"/>
                <a:ea typeface="游ゴシック" panose="020B0400000000000000" pitchFamily="50" charset="-128"/>
              </a:rPr>
              <a:t>　団塊の世代被保険者数の動勢</a:t>
            </a:r>
            <a:endParaRPr lang="en-US" altLang="ja-JP" sz="1108" b="1" dirty="0">
              <a:solidFill>
                <a:schemeClr val="bg1"/>
              </a:solidFill>
              <a:latin typeface="游ゴシック" panose="020B0400000000000000" pitchFamily="50" charset="-128"/>
              <a:ea typeface="游ゴシック" panose="020B0400000000000000" pitchFamily="50" charset="-128"/>
            </a:endParaRPr>
          </a:p>
        </p:txBody>
      </p:sp>
      <p:graphicFrame>
        <p:nvGraphicFramePr>
          <p:cNvPr id="34" name="表 33"/>
          <p:cNvGraphicFramePr>
            <a:graphicFrameLocks noGrp="1"/>
          </p:cNvGraphicFramePr>
          <p:nvPr>
            <p:extLst/>
          </p:nvPr>
        </p:nvGraphicFramePr>
        <p:xfrm>
          <a:off x="5025009" y="2427312"/>
          <a:ext cx="4695932" cy="2716404"/>
        </p:xfrm>
        <a:graphic>
          <a:graphicData uri="http://schemas.openxmlformats.org/drawingml/2006/table">
            <a:tbl>
              <a:tblPr firstRow="1" bandRow="1">
                <a:tableStyleId>{5C22544A-7EE6-4342-B048-85BDC9FD1C3A}</a:tableStyleId>
              </a:tblPr>
              <a:tblGrid>
                <a:gridCol w="505580">
                  <a:extLst>
                    <a:ext uri="{9D8B030D-6E8A-4147-A177-3AD203B41FA5}">
                      <a16:colId xmlns:a16="http://schemas.microsoft.com/office/drawing/2014/main" val="2364543335"/>
                    </a:ext>
                  </a:extLst>
                </a:gridCol>
                <a:gridCol w="523794">
                  <a:extLst>
                    <a:ext uri="{9D8B030D-6E8A-4147-A177-3AD203B41FA5}">
                      <a16:colId xmlns:a16="http://schemas.microsoft.com/office/drawing/2014/main" val="2646008570"/>
                    </a:ext>
                  </a:extLst>
                </a:gridCol>
                <a:gridCol w="523794">
                  <a:extLst>
                    <a:ext uri="{9D8B030D-6E8A-4147-A177-3AD203B41FA5}">
                      <a16:colId xmlns:a16="http://schemas.microsoft.com/office/drawing/2014/main" val="3627784770"/>
                    </a:ext>
                  </a:extLst>
                </a:gridCol>
                <a:gridCol w="523794">
                  <a:extLst>
                    <a:ext uri="{9D8B030D-6E8A-4147-A177-3AD203B41FA5}">
                      <a16:colId xmlns:a16="http://schemas.microsoft.com/office/drawing/2014/main" val="1224124920"/>
                    </a:ext>
                  </a:extLst>
                </a:gridCol>
                <a:gridCol w="523794">
                  <a:extLst>
                    <a:ext uri="{9D8B030D-6E8A-4147-A177-3AD203B41FA5}">
                      <a16:colId xmlns:a16="http://schemas.microsoft.com/office/drawing/2014/main" val="2441425881"/>
                    </a:ext>
                  </a:extLst>
                </a:gridCol>
                <a:gridCol w="523794">
                  <a:extLst>
                    <a:ext uri="{9D8B030D-6E8A-4147-A177-3AD203B41FA5}">
                      <a16:colId xmlns:a16="http://schemas.microsoft.com/office/drawing/2014/main" val="4287318593"/>
                    </a:ext>
                  </a:extLst>
                </a:gridCol>
                <a:gridCol w="523794">
                  <a:extLst>
                    <a:ext uri="{9D8B030D-6E8A-4147-A177-3AD203B41FA5}">
                      <a16:colId xmlns:a16="http://schemas.microsoft.com/office/drawing/2014/main" val="1969909337"/>
                    </a:ext>
                  </a:extLst>
                </a:gridCol>
                <a:gridCol w="523794">
                  <a:extLst>
                    <a:ext uri="{9D8B030D-6E8A-4147-A177-3AD203B41FA5}">
                      <a16:colId xmlns:a16="http://schemas.microsoft.com/office/drawing/2014/main" val="762340036"/>
                    </a:ext>
                  </a:extLst>
                </a:gridCol>
                <a:gridCol w="523794">
                  <a:extLst>
                    <a:ext uri="{9D8B030D-6E8A-4147-A177-3AD203B41FA5}">
                      <a16:colId xmlns:a16="http://schemas.microsoft.com/office/drawing/2014/main" val="2284909339"/>
                    </a:ext>
                  </a:extLst>
                </a:gridCol>
              </a:tblGrid>
              <a:tr h="234220">
                <a:tc>
                  <a:txBody>
                    <a:bodyPr/>
                    <a:lstStyle/>
                    <a:p>
                      <a:pPr algn="ctr"/>
                      <a:endParaRPr kumimoji="1" lang="ja-JP" altLang="en-US" sz="1000" dirty="0"/>
                    </a:p>
                  </a:txBody>
                  <a:tcPr marL="84433" marR="84433" marT="42217" marB="422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b="1" dirty="0" smtClean="0">
                          <a:solidFill>
                            <a:schemeClr val="tx1"/>
                          </a:solidFill>
                          <a:latin typeface="游ゴシック" panose="020B0400000000000000" pitchFamily="50" charset="-128"/>
                          <a:ea typeface="游ゴシック" panose="020B0400000000000000" pitchFamily="50" charset="-128"/>
                        </a:rPr>
                        <a:t>67</a:t>
                      </a:r>
                      <a:r>
                        <a:rPr kumimoji="1" lang="ja-JP" altLang="en-US" sz="900" b="1" dirty="0" smtClean="0">
                          <a:solidFill>
                            <a:schemeClr val="tx1"/>
                          </a:solidFill>
                          <a:latin typeface="游ゴシック" panose="020B0400000000000000" pitchFamily="50" charset="-128"/>
                          <a:ea typeface="游ゴシック" panose="020B0400000000000000" pitchFamily="50" charset="-128"/>
                        </a:rPr>
                        <a:t>歳</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635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b="1" dirty="0" smtClean="0">
                          <a:solidFill>
                            <a:schemeClr val="tx1"/>
                          </a:solidFill>
                          <a:latin typeface="游ゴシック" panose="020B0400000000000000" pitchFamily="50" charset="-128"/>
                          <a:ea typeface="游ゴシック" panose="020B0400000000000000" pitchFamily="50" charset="-128"/>
                        </a:rPr>
                        <a:t>68</a:t>
                      </a:r>
                      <a:r>
                        <a:rPr kumimoji="1" lang="ja-JP" altLang="en-US" sz="900" b="1" dirty="0" smtClean="0">
                          <a:solidFill>
                            <a:schemeClr val="tx1"/>
                          </a:solidFill>
                          <a:latin typeface="游ゴシック" panose="020B0400000000000000" pitchFamily="50" charset="-128"/>
                          <a:ea typeface="游ゴシック" panose="020B0400000000000000" pitchFamily="50" charset="-128"/>
                        </a:rPr>
                        <a:t>歳</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b="1" dirty="0" smtClean="0">
                          <a:solidFill>
                            <a:schemeClr val="tx1"/>
                          </a:solidFill>
                          <a:latin typeface="游ゴシック" panose="020B0400000000000000" pitchFamily="50" charset="-128"/>
                          <a:ea typeface="游ゴシック" panose="020B0400000000000000" pitchFamily="50" charset="-128"/>
                        </a:rPr>
                        <a:t>69</a:t>
                      </a:r>
                      <a:r>
                        <a:rPr kumimoji="1" lang="ja-JP" altLang="en-US" sz="900" b="1" dirty="0" smtClean="0">
                          <a:solidFill>
                            <a:schemeClr val="tx1"/>
                          </a:solidFill>
                          <a:latin typeface="游ゴシック" panose="020B0400000000000000" pitchFamily="50" charset="-128"/>
                          <a:ea typeface="游ゴシック" panose="020B0400000000000000" pitchFamily="50" charset="-128"/>
                        </a:rPr>
                        <a:t>歳</a:t>
                      </a:r>
                      <a:endParaRPr kumimoji="1"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b="1" dirty="0" smtClean="0">
                          <a:solidFill>
                            <a:schemeClr val="tx1"/>
                          </a:solidFill>
                          <a:latin typeface="游ゴシック" panose="020B0400000000000000" pitchFamily="50" charset="-128"/>
                          <a:ea typeface="游ゴシック" panose="020B0400000000000000" pitchFamily="50" charset="-128"/>
                        </a:rPr>
                        <a:t>70</a:t>
                      </a:r>
                      <a:r>
                        <a:rPr kumimoji="1" lang="ja-JP" altLang="en-US" sz="900" b="1" dirty="0" smtClean="0">
                          <a:solidFill>
                            <a:schemeClr val="tx1"/>
                          </a:solidFill>
                          <a:latin typeface="游ゴシック" panose="020B0400000000000000" pitchFamily="50" charset="-128"/>
                          <a:ea typeface="游ゴシック" panose="020B0400000000000000" pitchFamily="50" charset="-128"/>
                        </a:rPr>
                        <a:t>歳</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28575" cap="flat" cmpd="sng" algn="ctr">
                      <a:solidFill>
                        <a:srgbClr val="CE2129"/>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28575" cap="flat" cmpd="sng" algn="ctr">
                      <a:solidFill>
                        <a:srgbClr val="CE2129"/>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b="1" dirty="0" smtClean="0">
                          <a:solidFill>
                            <a:schemeClr val="tx1"/>
                          </a:solidFill>
                          <a:latin typeface="游ゴシック" panose="020B0400000000000000" pitchFamily="50" charset="-128"/>
                          <a:ea typeface="游ゴシック" panose="020B0400000000000000" pitchFamily="50" charset="-128"/>
                        </a:rPr>
                        <a:t>71</a:t>
                      </a:r>
                      <a:r>
                        <a:rPr kumimoji="1" lang="ja-JP" altLang="en-US" sz="900" b="1" dirty="0" smtClean="0">
                          <a:solidFill>
                            <a:schemeClr val="tx1"/>
                          </a:solidFill>
                          <a:latin typeface="游ゴシック" panose="020B0400000000000000" pitchFamily="50" charset="-128"/>
                          <a:ea typeface="游ゴシック" panose="020B0400000000000000" pitchFamily="50" charset="-128"/>
                        </a:rPr>
                        <a:t>歳</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28575" cap="flat" cmpd="sng" algn="ctr">
                      <a:solidFill>
                        <a:srgbClr val="CE2129"/>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b="1" dirty="0" smtClean="0">
                          <a:solidFill>
                            <a:schemeClr val="tx1"/>
                          </a:solidFill>
                          <a:latin typeface="游ゴシック" panose="020B0400000000000000" pitchFamily="50" charset="-128"/>
                          <a:ea typeface="游ゴシック" panose="020B0400000000000000" pitchFamily="50" charset="-128"/>
                        </a:rPr>
                        <a:t>72</a:t>
                      </a:r>
                      <a:r>
                        <a:rPr kumimoji="1" lang="ja-JP" altLang="en-US" sz="900" b="1" dirty="0" smtClean="0">
                          <a:solidFill>
                            <a:schemeClr val="tx1"/>
                          </a:solidFill>
                          <a:latin typeface="游ゴシック" panose="020B0400000000000000" pitchFamily="50" charset="-128"/>
                          <a:ea typeface="游ゴシック" panose="020B0400000000000000" pitchFamily="50" charset="-128"/>
                        </a:rPr>
                        <a:t>歳</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28575" cap="flat" cmpd="sng" algn="ctr">
                      <a:solidFill>
                        <a:srgbClr val="CE2129"/>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b="1" dirty="0" smtClean="0">
                          <a:solidFill>
                            <a:schemeClr val="tx1"/>
                          </a:solidFill>
                          <a:latin typeface="游ゴシック" panose="020B0400000000000000" pitchFamily="50" charset="-128"/>
                          <a:ea typeface="游ゴシック" panose="020B0400000000000000" pitchFamily="50" charset="-128"/>
                        </a:rPr>
                        <a:t>73</a:t>
                      </a:r>
                      <a:r>
                        <a:rPr kumimoji="1" lang="ja-JP" altLang="en-US" sz="900" b="1" dirty="0" smtClean="0">
                          <a:solidFill>
                            <a:schemeClr val="tx1"/>
                          </a:solidFill>
                          <a:latin typeface="游ゴシック" panose="020B0400000000000000" pitchFamily="50" charset="-128"/>
                          <a:ea typeface="游ゴシック" panose="020B0400000000000000" pitchFamily="50" charset="-128"/>
                        </a:rPr>
                        <a:t>歳</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28575" cap="flat" cmpd="sng" algn="ctr">
                      <a:solidFill>
                        <a:srgbClr val="CE2129"/>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b="1" dirty="0" smtClean="0">
                          <a:solidFill>
                            <a:schemeClr val="tx1"/>
                          </a:solidFill>
                          <a:latin typeface="游ゴシック" panose="020B0400000000000000" pitchFamily="50" charset="-128"/>
                          <a:ea typeface="游ゴシック" panose="020B0400000000000000" pitchFamily="50" charset="-128"/>
                        </a:rPr>
                        <a:t>74</a:t>
                      </a:r>
                      <a:r>
                        <a:rPr kumimoji="1" lang="ja-JP" altLang="en-US" sz="900" b="1" dirty="0" smtClean="0">
                          <a:solidFill>
                            <a:schemeClr val="tx1"/>
                          </a:solidFill>
                          <a:latin typeface="游ゴシック" panose="020B0400000000000000" pitchFamily="50" charset="-128"/>
                          <a:ea typeface="游ゴシック" panose="020B0400000000000000" pitchFamily="50" charset="-128"/>
                        </a:rPr>
                        <a:t>歳</a:t>
                      </a:r>
                      <a:endParaRPr kumimoji="1" lang="ja-JP" altLang="en-US" sz="900" b="1" dirty="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28575" cap="flat" cmpd="sng" algn="ctr">
                      <a:solidFill>
                        <a:srgbClr val="CE2129"/>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1264719"/>
                  </a:ext>
                </a:extLst>
              </a:tr>
              <a:tr h="493200">
                <a:tc>
                  <a:txBody>
                    <a:bodyPr/>
                    <a:lstStyle/>
                    <a:p>
                      <a:pPr algn="ctr"/>
                      <a:r>
                        <a:rPr kumimoji="1" lang="ja-JP" altLang="en-US" sz="900" b="1" dirty="0" smtClean="0">
                          <a:latin typeface="游ゴシック" panose="020B0400000000000000" pitchFamily="50" charset="-128"/>
                          <a:ea typeface="游ゴシック" panose="020B0400000000000000" pitchFamily="50" charset="-128"/>
                        </a:rPr>
                        <a:t>平成</a:t>
                      </a:r>
                      <a:endParaRPr kumimoji="1" lang="en-US" altLang="ja-JP" sz="900" b="1" dirty="0" smtClean="0">
                        <a:latin typeface="游ゴシック" panose="020B0400000000000000" pitchFamily="50" charset="-128"/>
                        <a:ea typeface="游ゴシック" panose="020B0400000000000000" pitchFamily="50" charset="-128"/>
                      </a:endParaRPr>
                    </a:p>
                    <a:p>
                      <a:pPr algn="ctr"/>
                      <a:r>
                        <a:rPr kumimoji="1" lang="en-US" altLang="ja-JP" sz="900" b="1" dirty="0" smtClean="0">
                          <a:latin typeface="游ゴシック" panose="020B0400000000000000" pitchFamily="50" charset="-128"/>
                          <a:ea typeface="游ゴシック" panose="020B0400000000000000" pitchFamily="50" charset="-128"/>
                        </a:rPr>
                        <a:t>28</a:t>
                      </a:r>
                    </a:p>
                    <a:p>
                      <a:pPr algn="ctr"/>
                      <a:r>
                        <a:rPr kumimoji="1" lang="ja-JP" altLang="en-US" sz="900" b="1" dirty="0" smtClean="0">
                          <a:latin typeface="游ゴシック" panose="020B0400000000000000" pitchFamily="50" charset="-128"/>
                          <a:ea typeface="游ゴシック" panose="020B0400000000000000" pitchFamily="50" charset="-128"/>
                        </a:rPr>
                        <a:t>年度</a:t>
                      </a: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635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28575" cap="flat" cmpd="sng" algn="ctr">
                      <a:solidFill>
                        <a:srgbClr val="CE2129"/>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31732284"/>
                  </a:ext>
                </a:extLst>
              </a:tr>
              <a:tr h="493200">
                <a:tc>
                  <a:txBody>
                    <a:bodyPr/>
                    <a:lstStyle/>
                    <a:p>
                      <a:pPr algn="ctr"/>
                      <a:r>
                        <a:rPr kumimoji="1" lang="ja-JP" altLang="en-US" sz="900" b="1" dirty="0" smtClean="0">
                          <a:latin typeface="游ゴシック" panose="020B0400000000000000" pitchFamily="50" charset="-128"/>
                          <a:ea typeface="游ゴシック" panose="020B0400000000000000" pitchFamily="50" charset="-128"/>
                        </a:rPr>
                        <a:t>平成</a:t>
                      </a:r>
                      <a:r>
                        <a:rPr kumimoji="1" lang="en-US" altLang="ja-JP" sz="900" b="1" dirty="0" smtClean="0">
                          <a:latin typeface="游ゴシック" panose="020B0400000000000000" pitchFamily="50" charset="-128"/>
                          <a:ea typeface="游ゴシック" panose="020B0400000000000000" pitchFamily="50" charset="-128"/>
                        </a:rPr>
                        <a:t>29</a:t>
                      </a:r>
                    </a:p>
                    <a:p>
                      <a:pPr algn="ctr"/>
                      <a:r>
                        <a:rPr kumimoji="1" lang="ja-JP" altLang="en-US" sz="900" b="1" dirty="0" smtClean="0">
                          <a:latin typeface="游ゴシック" panose="020B0400000000000000" pitchFamily="50" charset="-128"/>
                          <a:ea typeface="游ゴシック" panose="020B0400000000000000" pitchFamily="50" charset="-128"/>
                        </a:rPr>
                        <a:t>年度</a:t>
                      </a: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635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28575" cap="flat" cmpd="sng" algn="ctr">
                      <a:solidFill>
                        <a:srgbClr val="CE2129"/>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43583768"/>
                  </a:ext>
                </a:extLst>
              </a:tr>
              <a:tr h="493200">
                <a:tc>
                  <a:txBody>
                    <a:bodyPr/>
                    <a:lstStyle/>
                    <a:p>
                      <a:pPr marL="0" marR="0" lvl="0" indent="0" algn="ctr" defTabSz="914068"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游ゴシック" panose="020B0400000000000000" pitchFamily="50" charset="-128"/>
                          <a:ea typeface="游ゴシック" panose="020B0400000000000000" pitchFamily="50" charset="-128"/>
                        </a:rPr>
                        <a:t>平成</a:t>
                      </a:r>
                      <a:r>
                        <a:rPr kumimoji="1" lang="en-US" altLang="ja-JP" sz="900" b="1" dirty="0" smtClean="0">
                          <a:latin typeface="游ゴシック" panose="020B0400000000000000" pitchFamily="50" charset="-128"/>
                          <a:ea typeface="游ゴシック" panose="020B0400000000000000" pitchFamily="50" charset="-128"/>
                        </a:rPr>
                        <a:t>30</a:t>
                      </a:r>
                    </a:p>
                    <a:p>
                      <a:pPr marL="0" marR="0" lvl="0" indent="0" algn="ctr" defTabSz="914068"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游ゴシック" panose="020B0400000000000000" pitchFamily="50" charset="-128"/>
                          <a:ea typeface="游ゴシック" panose="020B0400000000000000" pitchFamily="50" charset="-128"/>
                        </a:rPr>
                        <a:t>年度</a:t>
                      </a:r>
                    </a:p>
                  </a:txBody>
                  <a:tcPr marL="84433" marR="84433" marT="42217" marB="4221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635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28575" cap="flat" cmpd="sng" algn="ctr">
                      <a:solidFill>
                        <a:srgbClr val="CE2129"/>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13238740"/>
                  </a:ext>
                </a:extLst>
              </a:tr>
              <a:tr h="493200">
                <a:tc>
                  <a:txBody>
                    <a:bodyPr/>
                    <a:lstStyle/>
                    <a:p>
                      <a:pPr marL="0" marR="0" lvl="0" indent="0" algn="ctr" defTabSz="914068"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游ゴシック" panose="020B0400000000000000" pitchFamily="50" charset="-128"/>
                          <a:ea typeface="游ゴシック" panose="020B0400000000000000" pitchFamily="50" charset="-128"/>
                        </a:rPr>
                        <a:t>令和元</a:t>
                      </a:r>
                      <a:endParaRPr kumimoji="1" lang="en-US" altLang="ja-JP" sz="900" b="1" dirty="0" smtClean="0">
                        <a:latin typeface="游ゴシック" panose="020B0400000000000000" pitchFamily="50" charset="-128"/>
                        <a:ea typeface="游ゴシック" panose="020B0400000000000000" pitchFamily="50" charset="-128"/>
                      </a:endParaRPr>
                    </a:p>
                    <a:p>
                      <a:pPr marL="0" marR="0" lvl="0" indent="0" algn="ctr" defTabSz="914068"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游ゴシック" panose="020B0400000000000000" pitchFamily="50" charset="-128"/>
                          <a:ea typeface="游ゴシック" panose="020B0400000000000000" pitchFamily="50" charset="-128"/>
                        </a:rPr>
                        <a:t>年度</a:t>
                      </a:r>
                    </a:p>
                  </a:txBody>
                  <a:tcPr marL="84433" marR="84433" marT="42217" marB="4221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635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28575" cap="flat" cmpd="sng" algn="ctr">
                      <a:solidFill>
                        <a:srgbClr val="CE2129"/>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75035496"/>
                  </a:ext>
                </a:extLst>
              </a:tr>
              <a:tr h="493200">
                <a:tc>
                  <a:txBody>
                    <a:bodyPr/>
                    <a:lstStyle/>
                    <a:p>
                      <a:pPr marL="0" marR="0" lvl="0" indent="0" algn="ctr" defTabSz="914068"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游ゴシック" panose="020B0400000000000000" pitchFamily="50" charset="-128"/>
                          <a:ea typeface="游ゴシック" panose="020B0400000000000000" pitchFamily="50" charset="-128"/>
                        </a:rPr>
                        <a:t>令和２</a:t>
                      </a:r>
                      <a:endParaRPr kumimoji="1" lang="en-US" altLang="ja-JP" sz="900" b="1" dirty="0" smtClean="0">
                        <a:latin typeface="游ゴシック" panose="020B0400000000000000" pitchFamily="50" charset="-128"/>
                        <a:ea typeface="游ゴシック" panose="020B0400000000000000" pitchFamily="50" charset="-128"/>
                      </a:endParaRPr>
                    </a:p>
                    <a:p>
                      <a:pPr marL="0" marR="0" lvl="0" indent="0" algn="ctr" defTabSz="914068"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游ゴシック" panose="020B0400000000000000" pitchFamily="50" charset="-128"/>
                          <a:ea typeface="游ゴシック" panose="020B0400000000000000" pitchFamily="50" charset="-128"/>
                        </a:rPr>
                        <a:t>年度</a:t>
                      </a:r>
                    </a:p>
                  </a:txBody>
                  <a:tcPr marL="84433" marR="84433" marT="42217" marB="4221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ja-JP" altLang="en-US" dirty="0"/>
                    </a:p>
                  </a:txBody>
                  <a:tcPr marL="84433" marR="84433" marT="42217" marB="42217" anchor="ctr">
                    <a:lnL w="635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en-US" altLang="ja-JP" sz="900" b="1" dirty="0" smtClean="0">
                        <a:solidFill>
                          <a:schemeClr val="tx1"/>
                        </a:solidFill>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28575" cap="flat" cmpd="sng" algn="ctr">
                      <a:solidFill>
                        <a:srgbClr val="CE2129"/>
                      </a:solidFill>
                      <a:prstDash val="solid"/>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rgbClr val="CE2129"/>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rgbClr val="CE2129"/>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rgbClr val="CE2129"/>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12700" cap="flat" cmpd="sng" algn="ctr">
                      <a:solidFill>
                        <a:schemeClr val="tx1">
                          <a:lumMod val="75000"/>
                          <a:lumOff val="25000"/>
                        </a:schemeClr>
                      </a:solidFill>
                      <a:prstDash val="sysDash"/>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rgbClr val="CE2129"/>
                      </a:solidFill>
                      <a:prstDash val="solid"/>
                      <a:round/>
                      <a:headEnd type="none" w="med" len="med"/>
                      <a:tailEnd type="none" w="med" len="med"/>
                    </a:lnB>
                    <a:solidFill>
                      <a:schemeClr val="bg1">
                        <a:lumMod val="95000"/>
                      </a:schemeClr>
                    </a:solidFill>
                  </a:tcPr>
                </a:tc>
                <a:tc>
                  <a:txBody>
                    <a:bodyPr/>
                    <a:lstStyle/>
                    <a:p>
                      <a:pPr algn="ctr"/>
                      <a:endParaRPr kumimoji="1" lang="ja-JP" altLang="en-US" sz="900" b="1" dirty="0">
                        <a:latin typeface="游ゴシック" panose="020B0400000000000000" pitchFamily="50" charset="-128"/>
                        <a:ea typeface="游ゴシック" panose="020B0400000000000000" pitchFamily="50" charset="-128"/>
                      </a:endParaRPr>
                    </a:p>
                  </a:txBody>
                  <a:tcPr marL="84433" marR="84433" marT="42217" marB="42217" anchor="ctr">
                    <a:lnL w="12700" cap="flat" cmpd="sng" algn="ctr">
                      <a:solidFill>
                        <a:schemeClr val="tx1">
                          <a:lumMod val="75000"/>
                          <a:lumOff val="25000"/>
                        </a:schemeClr>
                      </a:solidFill>
                      <a:prstDash val="sysDash"/>
                      <a:round/>
                      <a:headEnd type="none" w="med" len="med"/>
                      <a:tailEnd type="none" w="med" len="med"/>
                    </a:lnL>
                    <a:lnR w="28575" cap="flat" cmpd="sng" algn="ctr">
                      <a:solidFill>
                        <a:srgbClr val="CE2129"/>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rgbClr val="CE2129"/>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65473772"/>
                  </a:ext>
                </a:extLst>
              </a:tr>
            </a:tbl>
          </a:graphicData>
        </a:graphic>
      </p:graphicFrame>
      <p:sp>
        <p:nvSpPr>
          <p:cNvPr id="5" name="ホームベース 4"/>
          <p:cNvSpPr/>
          <p:nvPr/>
        </p:nvSpPr>
        <p:spPr>
          <a:xfrm>
            <a:off x="7104857" y="2136030"/>
            <a:ext cx="2616084" cy="232592"/>
          </a:xfrm>
          <a:prstGeom prst="homePlate">
            <a:avLst/>
          </a:prstGeom>
          <a:solidFill>
            <a:srgbClr val="CE212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000" b="1" dirty="0">
                <a:solidFill>
                  <a:schemeClr val="bg1"/>
                </a:solidFill>
                <a:latin typeface="游ゴシック" panose="020B0400000000000000" pitchFamily="50" charset="-128"/>
                <a:ea typeface="游ゴシック" panose="020B0400000000000000" pitchFamily="50" charset="-128"/>
              </a:rPr>
              <a:t>70</a:t>
            </a:r>
            <a:r>
              <a:rPr lang="ja-JP" altLang="en-US" sz="1000" b="1" dirty="0">
                <a:solidFill>
                  <a:schemeClr val="bg1"/>
                </a:solidFill>
                <a:latin typeface="游ゴシック" panose="020B0400000000000000" pitchFamily="50" charset="-128"/>
                <a:ea typeface="游ゴシック" panose="020B0400000000000000" pitchFamily="50" charset="-128"/>
              </a:rPr>
              <a:t>歳以上区分</a:t>
            </a:r>
          </a:p>
        </p:txBody>
      </p:sp>
      <p:sp>
        <p:nvSpPr>
          <p:cNvPr id="6" name="ホームベース 5"/>
          <p:cNvSpPr/>
          <p:nvPr/>
        </p:nvSpPr>
        <p:spPr>
          <a:xfrm flipH="1">
            <a:off x="5469568" y="2136029"/>
            <a:ext cx="1635288" cy="232591"/>
          </a:xfrm>
          <a:prstGeom prst="homePlate">
            <a:avLst/>
          </a:prstGeom>
          <a:solidFill>
            <a:srgbClr val="007BC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000" b="1" dirty="0">
                <a:solidFill>
                  <a:schemeClr val="bg1"/>
                </a:solidFill>
                <a:latin typeface="游ゴシック" panose="020B0400000000000000" pitchFamily="50" charset="-128"/>
                <a:ea typeface="游ゴシック" panose="020B0400000000000000" pitchFamily="50" charset="-128"/>
              </a:rPr>
              <a:t>69</a:t>
            </a:r>
            <a:r>
              <a:rPr lang="ja-JP" altLang="en-US" sz="1000" b="1" dirty="0">
                <a:solidFill>
                  <a:schemeClr val="bg1"/>
                </a:solidFill>
                <a:latin typeface="游ゴシック" panose="020B0400000000000000" pitchFamily="50" charset="-128"/>
                <a:ea typeface="游ゴシック" panose="020B0400000000000000" pitchFamily="50" charset="-128"/>
              </a:rPr>
              <a:t>歳以下区分</a:t>
            </a:r>
          </a:p>
        </p:txBody>
      </p:sp>
      <p:sp>
        <p:nvSpPr>
          <p:cNvPr id="68" name="テキスト ボックス 67"/>
          <p:cNvSpPr txBox="1"/>
          <p:nvPr/>
        </p:nvSpPr>
        <p:spPr>
          <a:xfrm>
            <a:off x="204783" y="2071916"/>
            <a:ext cx="4398581" cy="230832"/>
          </a:xfrm>
          <a:prstGeom prst="rect">
            <a:avLst/>
          </a:prstGeom>
          <a:noFill/>
        </p:spPr>
        <p:txBody>
          <a:bodyPr wrap="square" rtlCol="0">
            <a:spAutoFit/>
          </a:bodyPr>
          <a:lstStyle/>
          <a:p>
            <a:r>
              <a:rPr lang="en-US" altLang="ja-JP" sz="900" b="1" dirty="0">
                <a:latin typeface="游ゴシック" panose="020B0400000000000000" pitchFamily="50" charset="-128"/>
                <a:ea typeface="游ゴシック" panose="020B0400000000000000" pitchFamily="50" charset="-128"/>
              </a:rPr>
              <a:t>※70</a:t>
            </a:r>
            <a:r>
              <a:rPr lang="ja-JP" altLang="en-US" sz="900" b="1" dirty="0">
                <a:latin typeface="游ゴシック" panose="020B0400000000000000" pitchFamily="50" charset="-128"/>
                <a:ea typeface="游ゴシック" panose="020B0400000000000000" pitchFamily="50" charset="-128"/>
              </a:rPr>
              <a:t>歳未満の一般被保険者（未就学児除く）について</a:t>
            </a:r>
            <a:r>
              <a:rPr lang="en-US" altLang="ja-JP" sz="900" b="1" dirty="0">
                <a:latin typeface="游ゴシック" panose="020B0400000000000000" pitchFamily="50" charset="-128"/>
                <a:ea typeface="游ゴシック" panose="020B0400000000000000" pitchFamily="50" charset="-128"/>
              </a:rPr>
              <a:t>10</a:t>
            </a:r>
            <a:r>
              <a:rPr lang="ja-JP" altLang="en-US" sz="900" b="1" dirty="0">
                <a:latin typeface="游ゴシック" panose="020B0400000000000000" pitchFamily="50" charset="-128"/>
                <a:ea typeface="游ゴシック" panose="020B0400000000000000" pitchFamily="50" charset="-128"/>
              </a:rPr>
              <a:t>月時点で推計した例</a:t>
            </a:r>
          </a:p>
        </p:txBody>
      </p:sp>
      <p:grpSp>
        <p:nvGrpSpPr>
          <p:cNvPr id="69" name="グループ化 68"/>
          <p:cNvGrpSpPr/>
          <p:nvPr/>
        </p:nvGrpSpPr>
        <p:grpSpPr>
          <a:xfrm>
            <a:off x="642997" y="4718224"/>
            <a:ext cx="3690672" cy="576000"/>
            <a:chOff x="4460175" y="6236084"/>
            <a:chExt cx="3681223" cy="623799"/>
          </a:xfrm>
        </p:grpSpPr>
        <p:sp>
          <p:nvSpPr>
            <p:cNvPr id="70" name="大かっこ 69"/>
            <p:cNvSpPr/>
            <p:nvPr/>
          </p:nvSpPr>
          <p:spPr>
            <a:xfrm>
              <a:off x="5816030" y="6236084"/>
              <a:ext cx="969512" cy="623799"/>
            </a:xfrm>
            <a:prstGeom prst="bracketPair">
              <a:avLst/>
            </a:prstGeom>
            <a:ln w="19050">
              <a:solidFill>
                <a:srgbClr val="42944A"/>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lang="ja-JP" altLang="en-US" sz="1200" b="1" dirty="0">
                  <a:solidFill>
                    <a:srgbClr val="42944A"/>
                  </a:solidFill>
                  <a:latin typeface="游ゴシック" panose="020B0400000000000000" pitchFamily="50" charset="-128"/>
                  <a:ea typeface="游ゴシック" panose="020B0400000000000000" pitchFamily="50" charset="-128"/>
                </a:rPr>
                <a:t>令和元年度</a:t>
              </a:r>
              <a:endParaRPr lang="en-US" altLang="ja-JP" sz="1200" b="1" dirty="0">
                <a:solidFill>
                  <a:srgbClr val="42944A"/>
                </a:solidFill>
                <a:latin typeface="游ゴシック" panose="020B0400000000000000" pitchFamily="50" charset="-128"/>
                <a:ea typeface="游ゴシック" panose="020B0400000000000000" pitchFamily="50" charset="-128"/>
              </a:endParaRPr>
            </a:p>
            <a:p>
              <a:pPr algn="ctr"/>
              <a:r>
                <a:rPr lang="ja-JP" altLang="en-US" sz="1200" b="1" dirty="0">
                  <a:solidFill>
                    <a:srgbClr val="42944A"/>
                  </a:solidFill>
                  <a:latin typeface="游ゴシック" panose="020B0400000000000000" pitchFamily="50" charset="-128"/>
                  <a:ea typeface="游ゴシック" panose="020B0400000000000000" pitchFamily="50" charset="-128"/>
                </a:rPr>
                <a:t>被保険者数</a:t>
              </a:r>
              <a:endParaRPr lang="en-US" altLang="ja-JP" sz="1200" b="1" dirty="0">
                <a:solidFill>
                  <a:srgbClr val="42944A"/>
                </a:solidFill>
                <a:latin typeface="游ゴシック" panose="020B0400000000000000" pitchFamily="50" charset="-128"/>
                <a:ea typeface="游ゴシック" panose="020B0400000000000000" pitchFamily="50" charset="-128"/>
              </a:endParaRPr>
            </a:p>
            <a:p>
              <a:pPr algn="ctr"/>
              <a:r>
                <a:rPr lang="en-US" altLang="ja-JP" sz="1200" b="1" dirty="0">
                  <a:solidFill>
                    <a:srgbClr val="42944A"/>
                  </a:solidFill>
                  <a:latin typeface="游ゴシック" panose="020B0400000000000000" pitchFamily="50" charset="-128"/>
                  <a:ea typeface="游ゴシック" panose="020B0400000000000000" pitchFamily="50" charset="-128"/>
                </a:rPr>
                <a:t>(</a:t>
              </a:r>
              <a:r>
                <a:rPr lang="ja-JP" altLang="en-US" sz="1200" b="1" dirty="0">
                  <a:solidFill>
                    <a:srgbClr val="42944A"/>
                  </a:solidFill>
                  <a:latin typeface="游ゴシック" panose="020B0400000000000000" pitchFamily="50" charset="-128"/>
                  <a:ea typeface="游ゴシック" panose="020B0400000000000000" pitchFamily="50" charset="-128"/>
                </a:rPr>
                <a:t>推計</a:t>
              </a:r>
              <a:r>
                <a:rPr lang="en-US" altLang="ja-JP" sz="1200" b="1" dirty="0">
                  <a:solidFill>
                    <a:srgbClr val="42944A"/>
                  </a:solidFill>
                  <a:latin typeface="游ゴシック" panose="020B0400000000000000" pitchFamily="50" charset="-128"/>
                  <a:ea typeface="游ゴシック" panose="020B0400000000000000" pitchFamily="50" charset="-128"/>
                </a:rPr>
                <a:t>)</a:t>
              </a:r>
              <a:endParaRPr lang="ja-JP" altLang="en-US" sz="1200" b="1" dirty="0">
                <a:solidFill>
                  <a:srgbClr val="42944A"/>
                </a:solidFill>
                <a:latin typeface="游ゴシック" panose="020B0400000000000000" pitchFamily="50" charset="-128"/>
                <a:ea typeface="游ゴシック" panose="020B0400000000000000" pitchFamily="50" charset="-128"/>
              </a:endParaRPr>
            </a:p>
          </p:txBody>
        </p:sp>
        <p:sp>
          <p:nvSpPr>
            <p:cNvPr id="71" name="大かっこ 70"/>
            <p:cNvSpPr/>
            <p:nvPr/>
          </p:nvSpPr>
          <p:spPr>
            <a:xfrm>
              <a:off x="7171886" y="6236084"/>
              <a:ext cx="969512" cy="623799"/>
            </a:xfrm>
            <a:prstGeom prst="bracketPair">
              <a:avLst/>
            </a:prstGeom>
            <a:ln w="19050">
              <a:solidFill>
                <a:srgbClr val="007BC6"/>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lang="ja-JP" altLang="en-US" sz="1200" b="1" dirty="0" smtClean="0">
                  <a:solidFill>
                    <a:srgbClr val="007BC6"/>
                  </a:solidFill>
                  <a:latin typeface="游ゴシック" panose="020B0400000000000000" pitchFamily="50" charset="-128"/>
                  <a:ea typeface="游ゴシック" panose="020B0400000000000000" pitchFamily="50" charset="-128"/>
                </a:rPr>
                <a:t>伸び率</a:t>
              </a:r>
              <a:endParaRPr lang="en-US" altLang="ja-JP" sz="1200" b="1" dirty="0">
                <a:solidFill>
                  <a:srgbClr val="007BC6"/>
                </a:solidFill>
                <a:latin typeface="游ゴシック" panose="020B0400000000000000" pitchFamily="50" charset="-128"/>
                <a:ea typeface="游ゴシック" panose="020B0400000000000000" pitchFamily="50" charset="-128"/>
              </a:endParaRPr>
            </a:p>
          </p:txBody>
        </p:sp>
        <p:sp>
          <p:nvSpPr>
            <p:cNvPr id="74" name="テキスト ボックス 73"/>
            <p:cNvSpPr txBox="1"/>
            <p:nvPr/>
          </p:nvSpPr>
          <p:spPr>
            <a:xfrm>
              <a:off x="6781011" y="6369715"/>
              <a:ext cx="414434" cy="399981"/>
            </a:xfrm>
            <a:prstGeom prst="rect">
              <a:avLst/>
            </a:prstGeom>
            <a:noFill/>
          </p:spPr>
          <p:txBody>
            <a:bodyPr wrap="none" rtlCol="0">
              <a:spAutoFit/>
            </a:bodyPr>
            <a:lstStyle/>
            <a:p>
              <a:r>
                <a:rPr lang="en-US" altLang="ja-JP" b="1" dirty="0">
                  <a:latin typeface="游ゴシック" panose="020B0400000000000000" pitchFamily="50" charset="-128"/>
                  <a:ea typeface="游ゴシック" panose="020B0400000000000000" pitchFamily="50" charset="-128"/>
                </a:rPr>
                <a:t>×</a:t>
              </a:r>
              <a:endParaRPr lang="ja-JP" altLang="en-US" b="1" dirty="0">
                <a:latin typeface="游ゴシック" panose="020B0400000000000000" pitchFamily="50" charset="-128"/>
                <a:ea typeface="游ゴシック" panose="020B0400000000000000" pitchFamily="50" charset="-128"/>
              </a:endParaRPr>
            </a:p>
          </p:txBody>
        </p:sp>
        <p:sp>
          <p:nvSpPr>
            <p:cNvPr id="75" name="テキスト ボックス 74"/>
            <p:cNvSpPr txBox="1"/>
            <p:nvPr/>
          </p:nvSpPr>
          <p:spPr>
            <a:xfrm>
              <a:off x="5429686" y="6369715"/>
              <a:ext cx="414434" cy="399981"/>
            </a:xfrm>
            <a:prstGeom prst="rect">
              <a:avLst/>
            </a:prstGeom>
            <a:noFill/>
          </p:spPr>
          <p:txBody>
            <a:bodyPr wrap="none" rtlCol="0">
              <a:spAutoFit/>
            </a:bodyPr>
            <a:lstStyle/>
            <a:p>
              <a:r>
                <a:rPr lang="ja-JP" altLang="en-US" b="1" dirty="0">
                  <a:latin typeface="游ゴシック" panose="020B0400000000000000" pitchFamily="50" charset="-128"/>
                  <a:ea typeface="游ゴシック" panose="020B0400000000000000" pitchFamily="50" charset="-128"/>
                </a:rPr>
                <a:t>＝</a:t>
              </a:r>
            </a:p>
          </p:txBody>
        </p:sp>
        <p:sp>
          <p:nvSpPr>
            <p:cNvPr id="76" name="大かっこ 75"/>
            <p:cNvSpPr/>
            <p:nvPr/>
          </p:nvSpPr>
          <p:spPr>
            <a:xfrm>
              <a:off x="4460175" y="6236084"/>
              <a:ext cx="969512" cy="623799"/>
            </a:xfrm>
            <a:prstGeom prst="bracketPair">
              <a:avLst/>
            </a:prstGeom>
            <a:ln w="19050">
              <a:solidFill>
                <a:srgbClr val="D12D35"/>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lang="ja-JP" altLang="en-US" sz="1200" b="1" dirty="0">
                  <a:solidFill>
                    <a:srgbClr val="D12D35"/>
                  </a:solidFill>
                  <a:latin typeface="游ゴシック" panose="020B0400000000000000" pitchFamily="50" charset="-128"/>
                  <a:ea typeface="游ゴシック" panose="020B0400000000000000" pitchFamily="50" charset="-128"/>
                </a:rPr>
                <a:t>令和２年度</a:t>
              </a:r>
              <a:endParaRPr lang="en-US" altLang="ja-JP" sz="1200" b="1" dirty="0">
                <a:solidFill>
                  <a:srgbClr val="D12D35"/>
                </a:solidFill>
                <a:latin typeface="游ゴシック" panose="020B0400000000000000" pitchFamily="50" charset="-128"/>
                <a:ea typeface="游ゴシック" panose="020B0400000000000000" pitchFamily="50" charset="-128"/>
              </a:endParaRPr>
            </a:p>
            <a:p>
              <a:pPr algn="ctr"/>
              <a:r>
                <a:rPr lang="ja-JP" altLang="en-US" sz="1200" b="1" dirty="0">
                  <a:solidFill>
                    <a:srgbClr val="D12D35"/>
                  </a:solidFill>
                  <a:latin typeface="游ゴシック" panose="020B0400000000000000" pitchFamily="50" charset="-128"/>
                  <a:ea typeface="游ゴシック" panose="020B0400000000000000" pitchFamily="50" charset="-128"/>
                </a:rPr>
                <a:t>被保険者数</a:t>
              </a:r>
              <a:endParaRPr lang="en-US" altLang="ja-JP" sz="1200" b="1" dirty="0">
                <a:solidFill>
                  <a:srgbClr val="D12D35"/>
                </a:solidFill>
                <a:latin typeface="游ゴシック" panose="020B0400000000000000" pitchFamily="50" charset="-128"/>
                <a:ea typeface="游ゴシック" panose="020B0400000000000000" pitchFamily="50" charset="-128"/>
              </a:endParaRPr>
            </a:p>
            <a:p>
              <a:pPr algn="ctr"/>
              <a:r>
                <a:rPr lang="en-US" altLang="ja-JP" sz="1200" b="1" dirty="0">
                  <a:solidFill>
                    <a:srgbClr val="D12D35"/>
                  </a:solidFill>
                  <a:latin typeface="游ゴシック" panose="020B0400000000000000" pitchFamily="50" charset="-128"/>
                  <a:ea typeface="游ゴシック" panose="020B0400000000000000" pitchFamily="50" charset="-128"/>
                </a:rPr>
                <a:t>(</a:t>
              </a:r>
              <a:r>
                <a:rPr lang="ja-JP" altLang="en-US" sz="1200" b="1" dirty="0">
                  <a:solidFill>
                    <a:srgbClr val="D12D35"/>
                  </a:solidFill>
                  <a:latin typeface="游ゴシック" panose="020B0400000000000000" pitchFamily="50" charset="-128"/>
                  <a:ea typeface="游ゴシック" panose="020B0400000000000000" pitchFamily="50" charset="-128"/>
                </a:rPr>
                <a:t>推計</a:t>
              </a:r>
              <a:r>
                <a:rPr lang="en-US" altLang="ja-JP" sz="1200" b="1" dirty="0">
                  <a:solidFill>
                    <a:srgbClr val="D12D35"/>
                  </a:solidFill>
                  <a:latin typeface="游ゴシック" panose="020B0400000000000000" pitchFamily="50" charset="-128"/>
                  <a:ea typeface="游ゴシック" panose="020B0400000000000000" pitchFamily="50" charset="-128"/>
                </a:rPr>
                <a:t>)</a:t>
              </a:r>
            </a:p>
          </p:txBody>
        </p:sp>
      </p:grpSp>
      <p:sp>
        <p:nvSpPr>
          <p:cNvPr id="77" name="正方形/長方形 76"/>
          <p:cNvSpPr/>
          <p:nvPr/>
        </p:nvSpPr>
        <p:spPr>
          <a:xfrm>
            <a:off x="190809" y="4604396"/>
            <a:ext cx="4650485" cy="1314721"/>
          </a:xfrm>
          <a:prstGeom prst="rect">
            <a:avLst/>
          </a:prstGeom>
          <a:noFill/>
          <a:ln>
            <a:solidFill>
              <a:srgbClr val="CE21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grpSp>
        <p:nvGrpSpPr>
          <p:cNvPr id="83" name="グループ化 82"/>
          <p:cNvGrpSpPr/>
          <p:nvPr/>
        </p:nvGrpSpPr>
        <p:grpSpPr>
          <a:xfrm>
            <a:off x="838878" y="2314095"/>
            <a:ext cx="3951151" cy="2204324"/>
            <a:chOff x="683567" y="2756559"/>
            <a:chExt cx="3845670" cy="1876989"/>
          </a:xfrm>
        </p:grpSpPr>
        <p:grpSp>
          <p:nvGrpSpPr>
            <p:cNvPr id="16" name="グループ化 15"/>
            <p:cNvGrpSpPr/>
            <p:nvPr/>
          </p:nvGrpSpPr>
          <p:grpSpPr>
            <a:xfrm>
              <a:off x="683569" y="2765274"/>
              <a:ext cx="2343420" cy="432000"/>
              <a:chOff x="683569" y="2587158"/>
              <a:chExt cx="2343420" cy="432000"/>
            </a:xfrm>
          </p:grpSpPr>
          <p:sp>
            <p:nvSpPr>
              <p:cNvPr id="4" name="右矢印 3"/>
              <p:cNvSpPr/>
              <p:nvPr/>
            </p:nvSpPr>
            <p:spPr>
              <a:xfrm rot="215003">
                <a:off x="1550989" y="2757898"/>
                <a:ext cx="1476000" cy="152545"/>
              </a:xfrm>
              <a:prstGeom prst="right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5" name="正方形/長方形 54"/>
              <p:cNvSpPr/>
              <p:nvPr/>
            </p:nvSpPr>
            <p:spPr>
              <a:xfrm>
                <a:off x="683569" y="2587158"/>
                <a:ext cx="972000" cy="432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３～</a:t>
                </a: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９</a:t>
                </a:r>
                <a:endPar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被保険者数</a:t>
                </a:r>
                <a:endPar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実績</a:t>
                </a: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a:t>
                </a:r>
              </a:p>
            </p:txBody>
          </p:sp>
        </p:grpSp>
        <p:grpSp>
          <p:nvGrpSpPr>
            <p:cNvPr id="11" name="グループ化 10"/>
            <p:cNvGrpSpPr/>
            <p:nvPr/>
          </p:nvGrpSpPr>
          <p:grpSpPr>
            <a:xfrm>
              <a:off x="1741502" y="2756559"/>
              <a:ext cx="2519456" cy="926133"/>
              <a:chOff x="1741502" y="2578443"/>
              <a:chExt cx="2519456" cy="926133"/>
            </a:xfrm>
          </p:grpSpPr>
          <p:sp>
            <p:nvSpPr>
              <p:cNvPr id="50" name="正方形/長方形 49"/>
              <p:cNvSpPr/>
              <p:nvPr/>
            </p:nvSpPr>
            <p:spPr>
              <a:xfrm>
                <a:off x="3031680" y="2578443"/>
                <a:ext cx="972000" cy="576000"/>
              </a:xfrm>
              <a:prstGeom prst="rect">
                <a:avLst/>
              </a:prstGeom>
              <a:solidFill>
                <a:schemeClr val="bg1"/>
              </a:solidFill>
              <a:ln w="19050" cmpd="sng">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H30.</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３～</a:t>
                </a: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R</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１</a:t>
                </a: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２</a:t>
                </a:r>
                <a:endPar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被保険者数</a:t>
                </a:r>
                <a:endPar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実績</a:t>
                </a: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a:t>
                </a:r>
              </a:p>
            </p:txBody>
          </p:sp>
          <p:sp>
            <p:nvSpPr>
              <p:cNvPr id="53" name="U ターン矢印 52"/>
              <p:cNvSpPr/>
              <p:nvPr/>
            </p:nvSpPr>
            <p:spPr>
              <a:xfrm rot="5400000">
                <a:off x="3808319" y="3051937"/>
                <a:ext cx="648000" cy="257278"/>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54" name="正方形/長方形 53"/>
              <p:cNvSpPr/>
              <p:nvPr/>
            </p:nvSpPr>
            <p:spPr>
              <a:xfrm>
                <a:off x="1741502" y="2722443"/>
                <a:ext cx="1144626" cy="288000"/>
              </a:xfrm>
              <a:prstGeom prst="rect">
                <a:avLst/>
              </a:prstGeom>
              <a:solidFill>
                <a:schemeClr val="bg1"/>
              </a:solidFill>
              <a:ln w="1905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lang="en-US" altLang="ja-JP" sz="900" b="1" dirty="0">
                    <a:solidFill>
                      <a:srgbClr val="007BC6"/>
                    </a:solidFill>
                    <a:latin typeface="游ゴシック" panose="020B0400000000000000" pitchFamily="50" charset="-128"/>
                    <a:ea typeface="游ゴシック" panose="020B0400000000000000" pitchFamily="50" charset="-128"/>
                  </a:rPr>
                  <a:t>3</a:t>
                </a:r>
                <a:r>
                  <a:rPr lang="ja-JP" altLang="en-US" sz="900" b="1" dirty="0">
                    <a:solidFill>
                      <a:srgbClr val="007BC6"/>
                    </a:solidFill>
                    <a:latin typeface="游ゴシック" panose="020B0400000000000000" pitchFamily="50" charset="-128"/>
                    <a:ea typeface="游ゴシック" panose="020B0400000000000000" pitchFamily="50" charset="-128"/>
                  </a:rPr>
                  <a:t>月</a:t>
                </a:r>
                <a:r>
                  <a:rPr lang="en-US" altLang="ja-JP" sz="900" b="1" dirty="0">
                    <a:solidFill>
                      <a:srgbClr val="007BC6"/>
                    </a:solidFill>
                    <a:latin typeface="游ゴシック" panose="020B0400000000000000" pitchFamily="50" charset="-128"/>
                    <a:ea typeface="游ゴシック" panose="020B0400000000000000" pitchFamily="50" charset="-128"/>
                  </a:rPr>
                  <a:t>~9</a:t>
                </a:r>
                <a:r>
                  <a:rPr lang="ja-JP" altLang="en-US" sz="900" b="1" dirty="0">
                    <a:solidFill>
                      <a:srgbClr val="007BC6"/>
                    </a:solidFill>
                    <a:latin typeface="游ゴシック" panose="020B0400000000000000" pitchFamily="50" charset="-128"/>
                    <a:ea typeface="游ゴシック" panose="020B0400000000000000" pitchFamily="50" charset="-128"/>
                  </a:rPr>
                  <a:t>月→</a:t>
                </a:r>
                <a:r>
                  <a:rPr lang="en-US" altLang="ja-JP" sz="900" b="1" dirty="0">
                    <a:solidFill>
                      <a:srgbClr val="007BC6"/>
                    </a:solidFill>
                    <a:latin typeface="游ゴシック" panose="020B0400000000000000" pitchFamily="50" charset="-128"/>
                    <a:ea typeface="游ゴシック" panose="020B0400000000000000" pitchFamily="50" charset="-128"/>
                  </a:rPr>
                  <a:t>3</a:t>
                </a:r>
                <a:r>
                  <a:rPr lang="ja-JP" altLang="en-US" sz="900" b="1" dirty="0">
                    <a:solidFill>
                      <a:srgbClr val="007BC6"/>
                    </a:solidFill>
                    <a:latin typeface="游ゴシック" panose="020B0400000000000000" pitchFamily="50" charset="-128"/>
                    <a:ea typeface="游ゴシック" panose="020B0400000000000000" pitchFamily="50" charset="-128"/>
                  </a:rPr>
                  <a:t>月</a:t>
                </a:r>
                <a:r>
                  <a:rPr lang="en-US" altLang="ja-JP" sz="900" b="1" dirty="0">
                    <a:solidFill>
                      <a:srgbClr val="007BC6"/>
                    </a:solidFill>
                    <a:latin typeface="游ゴシック" panose="020B0400000000000000" pitchFamily="50" charset="-128"/>
                    <a:ea typeface="游ゴシック" panose="020B0400000000000000" pitchFamily="50" charset="-128"/>
                  </a:rPr>
                  <a:t>~2</a:t>
                </a:r>
                <a:r>
                  <a:rPr lang="ja-JP" altLang="en-US" sz="900" b="1" dirty="0">
                    <a:solidFill>
                      <a:srgbClr val="007BC6"/>
                    </a:solidFill>
                    <a:latin typeface="游ゴシック" panose="020B0400000000000000" pitchFamily="50" charset="-128"/>
                    <a:ea typeface="游ゴシック" panose="020B0400000000000000" pitchFamily="50" charset="-128"/>
                  </a:rPr>
                  <a:t>月の変化率</a:t>
                </a:r>
                <a:endParaRPr lang="en-US" altLang="ja-JP" sz="900" b="1" dirty="0">
                  <a:solidFill>
                    <a:srgbClr val="007BC6"/>
                  </a:solidFill>
                  <a:latin typeface="游ゴシック" panose="020B0400000000000000" pitchFamily="50" charset="-128"/>
                  <a:ea typeface="游ゴシック" panose="020B0400000000000000" pitchFamily="50" charset="-128"/>
                </a:endParaRPr>
              </a:p>
            </p:txBody>
          </p:sp>
        </p:grpSp>
        <p:sp>
          <p:nvSpPr>
            <p:cNvPr id="62" name="右矢印 61"/>
            <p:cNvSpPr/>
            <p:nvPr/>
          </p:nvSpPr>
          <p:spPr>
            <a:xfrm rot="215003">
              <a:off x="1550989" y="3583873"/>
              <a:ext cx="1476000" cy="152545"/>
            </a:xfrm>
            <a:prstGeom prst="right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3" name="正方形/長方形 62"/>
            <p:cNvSpPr/>
            <p:nvPr/>
          </p:nvSpPr>
          <p:spPr>
            <a:xfrm>
              <a:off x="1741502" y="3551242"/>
              <a:ext cx="1144626" cy="288000"/>
            </a:xfrm>
            <a:prstGeom prst="rect">
              <a:avLst/>
            </a:prstGeom>
            <a:solidFill>
              <a:schemeClr val="bg1"/>
            </a:solidFill>
            <a:ln w="1905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lang="en-US" altLang="ja-JP" sz="900" b="1" dirty="0">
                  <a:solidFill>
                    <a:srgbClr val="007BC6"/>
                  </a:solidFill>
                  <a:latin typeface="游ゴシック" panose="020B0400000000000000" pitchFamily="50" charset="-128"/>
                  <a:ea typeface="游ゴシック" panose="020B0400000000000000" pitchFamily="50" charset="-128"/>
                </a:rPr>
                <a:t>3</a:t>
              </a:r>
              <a:r>
                <a:rPr lang="ja-JP" altLang="en-US" sz="900" b="1" dirty="0">
                  <a:solidFill>
                    <a:srgbClr val="007BC6"/>
                  </a:solidFill>
                  <a:latin typeface="游ゴシック" panose="020B0400000000000000" pitchFamily="50" charset="-128"/>
                  <a:ea typeface="游ゴシック" panose="020B0400000000000000" pitchFamily="50" charset="-128"/>
                </a:rPr>
                <a:t>月</a:t>
              </a:r>
              <a:r>
                <a:rPr lang="en-US" altLang="ja-JP" sz="900" b="1" dirty="0">
                  <a:solidFill>
                    <a:srgbClr val="007BC6"/>
                  </a:solidFill>
                  <a:latin typeface="游ゴシック" panose="020B0400000000000000" pitchFamily="50" charset="-128"/>
                  <a:ea typeface="游ゴシック" panose="020B0400000000000000" pitchFamily="50" charset="-128"/>
                </a:rPr>
                <a:t>~9</a:t>
              </a:r>
              <a:r>
                <a:rPr lang="ja-JP" altLang="en-US" sz="900" b="1" dirty="0">
                  <a:solidFill>
                    <a:srgbClr val="007BC6"/>
                  </a:solidFill>
                  <a:latin typeface="游ゴシック" panose="020B0400000000000000" pitchFamily="50" charset="-128"/>
                  <a:ea typeface="游ゴシック" panose="020B0400000000000000" pitchFamily="50" charset="-128"/>
                </a:rPr>
                <a:t>月→</a:t>
              </a:r>
              <a:r>
                <a:rPr lang="en-US" altLang="ja-JP" sz="900" b="1" dirty="0">
                  <a:solidFill>
                    <a:srgbClr val="007BC6"/>
                  </a:solidFill>
                  <a:latin typeface="游ゴシック" panose="020B0400000000000000" pitchFamily="50" charset="-128"/>
                  <a:ea typeface="游ゴシック" panose="020B0400000000000000" pitchFamily="50" charset="-128"/>
                </a:rPr>
                <a:t>3</a:t>
              </a:r>
              <a:r>
                <a:rPr lang="ja-JP" altLang="en-US" sz="900" b="1" dirty="0">
                  <a:solidFill>
                    <a:srgbClr val="007BC6"/>
                  </a:solidFill>
                  <a:latin typeface="游ゴシック" panose="020B0400000000000000" pitchFamily="50" charset="-128"/>
                  <a:ea typeface="游ゴシック" panose="020B0400000000000000" pitchFamily="50" charset="-128"/>
                </a:rPr>
                <a:t>月</a:t>
              </a:r>
              <a:r>
                <a:rPr lang="en-US" altLang="ja-JP" sz="900" b="1" dirty="0">
                  <a:solidFill>
                    <a:srgbClr val="007BC6"/>
                  </a:solidFill>
                  <a:latin typeface="游ゴシック" panose="020B0400000000000000" pitchFamily="50" charset="-128"/>
                  <a:ea typeface="游ゴシック" panose="020B0400000000000000" pitchFamily="50" charset="-128"/>
                </a:rPr>
                <a:t>~2</a:t>
              </a:r>
              <a:r>
                <a:rPr lang="ja-JP" altLang="en-US" sz="900" b="1" dirty="0">
                  <a:solidFill>
                    <a:srgbClr val="007BC6"/>
                  </a:solidFill>
                  <a:latin typeface="游ゴシック" panose="020B0400000000000000" pitchFamily="50" charset="-128"/>
                  <a:ea typeface="游ゴシック" panose="020B0400000000000000" pitchFamily="50" charset="-128"/>
                </a:rPr>
                <a:t>月の変化率</a:t>
              </a:r>
              <a:endParaRPr lang="en-US" altLang="ja-JP" sz="900" b="1" dirty="0">
                <a:solidFill>
                  <a:srgbClr val="007BC6"/>
                </a:solidFill>
                <a:latin typeface="游ゴシック" panose="020B0400000000000000" pitchFamily="50" charset="-128"/>
                <a:ea typeface="游ゴシック" panose="020B0400000000000000" pitchFamily="50" charset="-128"/>
              </a:endParaRPr>
            </a:p>
          </p:txBody>
        </p:sp>
        <p:grpSp>
          <p:nvGrpSpPr>
            <p:cNvPr id="18" name="グループ化 17"/>
            <p:cNvGrpSpPr/>
            <p:nvPr/>
          </p:nvGrpSpPr>
          <p:grpSpPr>
            <a:xfrm>
              <a:off x="683567" y="3408339"/>
              <a:ext cx="3320113" cy="576000"/>
              <a:chOff x="683567" y="3230223"/>
              <a:chExt cx="3320113" cy="576000"/>
            </a:xfrm>
          </p:grpSpPr>
          <p:sp>
            <p:nvSpPr>
              <p:cNvPr id="58" name="正方形/長方形 57"/>
              <p:cNvSpPr/>
              <p:nvPr/>
            </p:nvSpPr>
            <p:spPr>
              <a:xfrm>
                <a:off x="683567" y="3235877"/>
                <a:ext cx="972000" cy="432000"/>
              </a:xfrm>
              <a:prstGeom prst="rect">
                <a:avLst/>
              </a:prstGeom>
              <a:solidFill>
                <a:schemeClr val="bg1"/>
              </a:solidFill>
              <a:ln w="1905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H31.</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３～</a:t>
                </a: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R</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１</a:t>
                </a: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９</a:t>
                </a:r>
                <a:endPar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被保険者数</a:t>
                </a:r>
                <a:endPar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pPr algn="ct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実績</a:t>
                </a:r>
                <a:r>
                  <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rPr>
                  <a:t>)</a:t>
                </a:r>
              </a:p>
            </p:txBody>
          </p:sp>
          <p:sp>
            <p:nvSpPr>
              <p:cNvPr id="60" name="正方形/長方形 59"/>
              <p:cNvSpPr/>
              <p:nvPr/>
            </p:nvSpPr>
            <p:spPr>
              <a:xfrm>
                <a:off x="3031680" y="3230223"/>
                <a:ext cx="972000" cy="576000"/>
              </a:xfrm>
              <a:prstGeom prst="rect">
                <a:avLst/>
              </a:prstGeom>
              <a:solidFill>
                <a:schemeClr val="bg1"/>
              </a:solidFill>
              <a:ln w="19050">
                <a:solidFill>
                  <a:srgbClr val="42944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lang="en-US" altLang="ja-JP" sz="900" b="1" dirty="0">
                    <a:solidFill>
                      <a:srgbClr val="42944A"/>
                    </a:solidFill>
                    <a:latin typeface="游ゴシック" panose="020B0400000000000000" pitchFamily="50" charset="-128"/>
                    <a:ea typeface="游ゴシック" panose="020B0400000000000000" pitchFamily="50" charset="-128"/>
                  </a:rPr>
                  <a:t>H31.</a:t>
                </a:r>
                <a:r>
                  <a:rPr lang="ja-JP" altLang="en-US" sz="900" b="1" dirty="0">
                    <a:solidFill>
                      <a:srgbClr val="42944A"/>
                    </a:solidFill>
                    <a:latin typeface="游ゴシック" panose="020B0400000000000000" pitchFamily="50" charset="-128"/>
                    <a:ea typeface="游ゴシック" panose="020B0400000000000000" pitchFamily="50" charset="-128"/>
                  </a:rPr>
                  <a:t>３～</a:t>
                </a:r>
                <a:r>
                  <a:rPr lang="en-US" altLang="ja-JP" sz="900" b="1" dirty="0">
                    <a:solidFill>
                      <a:srgbClr val="42944A"/>
                    </a:solidFill>
                    <a:latin typeface="游ゴシック" panose="020B0400000000000000" pitchFamily="50" charset="-128"/>
                    <a:ea typeface="游ゴシック" panose="020B0400000000000000" pitchFamily="50" charset="-128"/>
                  </a:rPr>
                  <a:t>R</a:t>
                </a:r>
                <a:r>
                  <a:rPr lang="ja-JP" altLang="en-US" sz="900" b="1" dirty="0">
                    <a:solidFill>
                      <a:srgbClr val="42944A"/>
                    </a:solidFill>
                    <a:latin typeface="游ゴシック" panose="020B0400000000000000" pitchFamily="50" charset="-128"/>
                    <a:ea typeface="游ゴシック" panose="020B0400000000000000" pitchFamily="50" charset="-128"/>
                  </a:rPr>
                  <a:t>２</a:t>
                </a:r>
                <a:r>
                  <a:rPr lang="en-US" altLang="ja-JP" sz="900" b="1" dirty="0">
                    <a:solidFill>
                      <a:srgbClr val="42944A"/>
                    </a:solidFill>
                    <a:latin typeface="游ゴシック" panose="020B0400000000000000" pitchFamily="50" charset="-128"/>
                    <a:ea typeface="游ゴシック" panose="020B0400000000000000" pitchFamily="50" charset="-128"/>
                  </a:rPr>
                  <a:t>.</a:t>
                </a:r>
                <a:r>
                  <a:rPr lang="ja-JP" altLang="en-US" sz="900" b="1" dirty="0">
                    <a:solidFill>
                      <a:srgbClr val="42944A"/>
                    </a:solidFill>
                    <a:latin typeface="游ゴシック" panose="020B0400000000000000" pitchFamily="50" charset="-128"/>
                    <a:ea typeface="游ゴシック" panose="020B0400000000000000" pitchFamily="50" charset="-128"/>
                  </a:rPr>
                  <a:t>２</a:t>
                </a:r>
                <a:endParaRPr lang="en-US" altLang="ja-JP" sz="900" b="1" dirty="0">
                  <a:solidFill>
                    <a:srgbClr val="42944A"/>
                  </a:solidFill>
                  <a:latin typeface="游ゴシック" panose="020B0400000000000000" pitchFamily="50" charset="-128"/>
                  <a:ea typeface="游ゴシック" panose="020B0400000000000000" pitchFamily="50" charset="-128"/>
                </a:endParaRPr>
              </a:p>
              <a:p>
                <a:pPr algn="ctr"/>
                <a:r>
                  <a:rPr lang="ja-JP" altLang="en-US" sz="900" b="1" dirty="0">
                    <a:solidFill>
                      <a:srgbClr val="42944A"/>
                    </a:solidFill>
                    <a:latin typeface="游ゴシック" panose="020B0400000000000000" pitchFamily="50" charset="-128"/>
                    <a:ea typeface="游ゴシック" panose="020B0400000000000000" pitchFamily="50" charset="-128"/>
                  </a:rPr>
                  <a:t>被保険者数</a:t>
                </a:r>
                <a:endParaRPr lang="en-US" altLang="ja-JP" sz="900" b="1" dirty="0">
                  <a:solidFill>
                    <a:srgbClr val="42944A"/>
                  </a:solidFill>
                  <a:latin typeface="游ゴシック" panose="020B0400000000000000" pitchFamily="50" charset="-128"/>
                  <a:ea typeface="游ゴシック" panose="020B0400000000000000" pitchFamily="50" charset="-128"/>
                </a:endParaRPr>
              </a:p>
              <a:p>
                <a:pPr algn="ctr"/>
                <a:r>
                  <a:rPr lang="en-US" altLang="ja-JP" sz="900" b="1" dirty="0">
                    <a:solidFill>
                      <a:srgbClr val="42944A"/>
                    </a:solidFill>
                    <a:latin typeface="游ゴシック" panose="020B0400000000000000" pitchFamily="50" charset="-128"/>
                    <a:ea typeface="游ゴシック" panose="020B0400000000000000" pitchFamily="50" charset="-128"/>
                  </a:rPr>
                  <a:t>(</a:t>
                </a:r>
                <a:r>
                  <a:rPr lang="ja-JP" altLang="en-US" sz="900" b="1" dirty="0">
                    <a:solidFill>
                      <a:srgbClr val="42944A"/>
                    </a:solidFill>
                    <a:latin typeface="游ゴシック" panose="020B0400000000000000" pitchFamily="50" charset="-128"/>
                    <a:ea typeface="游ゴシック" panose="020B0400000000000000" pitchFamily="50" charset="-128"/>
                  </a:rPr>
                  <a:t>推計</a:t>
                </a:r>
                <a:r>
                  <a:rPr lang="en-US" altLang="ja-JP" sz="900" b="1" dirty="0">
                    <a:solidFill>
                      <a:srgbClr val="42944A"/>
                    </a:solidFill>
                    <a:latin typeface="游ゴシック" panose="020B0400000000000000" pitchFamily="50" charset="-128"/>
                    <a:ea typeface="游ゴシック" panose="020B0400000000000000" pitchFamily="50" charset="-128"/>
                  </a:rPr>
                  <a:t>)</a:t>
                </a:r>
              </a:p>
            </p:txBody>
          </p:sp>
        </p:grpSp>
        <p:sp>
          <p:nvSpPr>
            <p:cNvPr id="65" name="正方形/長方形 64"/>
            <p:cNvSpPr/>
            <p:nvPr/>
          </p:nvSpPr>
          <p:spPr>
            <a:xfrm>
              <a:off x="3031680" y="4057548"/>
              <a:ext cx="972000" cy="576000"/>
            </a:xfrm>
            <a:prstGeom prst="rect">
              <a:avLst/>
            </a:prstGeom>
            <a:solidFill>
              <a:schemeClr val="bg1"/>
            </a:solidFill>
            <a:ln w="19050">
              <a:solidFill>
                <a:srgbClr val="D12D3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algn="ctr"/>
              <a:r>
                <a:rPr lang="en-US" altLang="ja-JP" sz="900" b="1" dirty="0">
                  <a:solidFill>
                    <a:srgbClr val="D12D35"/>
                  </a:solidFill>
                  <a:latin typeface="游ゴシック" panose="020B0400000000000000" pitchFamily="50" charset="-128"/>
                  <a:ea typeface="游ゴシック" panose="020B0400000000000000" pitchFamily="50" charset="-128"/>
                </a:rPr>
                <a:t>R</a:t>
              </a:r>
              <a:r>
                <a:rPr lang="ja-JP" altLang="en-US" sz="900" b="1" dirty="0">
                  <a:solidFill>
                    <a:srgbClr val="D12D35"/>
                  </a:solidFill>
                  <a:latin typeface="游ゴシック" panose="020B0400000000000000" pitchFamily="50" charset="-128"/>
                  <a:ea typeface="游ゴシック" panose="020B0400000000000000" pitchFamily="50" charset="-128"/>
                </a:rPr>
                <a:t>２</a:t>
              </a:r>
              <a:r>
                <a:rPr lang="en-US" altLang="ja-JP" sz="900" b="1" dirty="0">
                  <a:solidFill>
                    <a:srgbClr val="D12D35"/>
                  </a:solidFill>
                  <a:latin typeface="游ゴシック" panose="020B0400000000000000" pitchFamily="50" charset="-128"/>
                  <a:ea typeface="游ゴシック" panose="020B0400000000000000" pitchFamily="50" charset="-128"/>
                </a:rPr>
                <a:t>.</a:t>
              </a:r>
              <a:r>
                <a:rPr lang="ja-JP" altLang="en-US" sz="900" b="1" dirty="0">
                  <a:solidFill>
                    <a:srgbClr val="D12D35"/>
                  </a:solidFill>
                  <a:latin typeface="游ゴシック" panose="020B0400000000000000" pitchFamily="50" charset="-128"/>
                  <a:ea typeface="游ゴシック" panose="020B0400000000000000" pitchFamily="50" charset="-128"/>
                </a:rPr>
                <a:t>３～</a:t>
              </a:r>
              <a:r>
                <a:rPr lang="en-US" altLang="ja-JP" sz="900" b="1" dirty="0">
                  <a:solidFill>
                    <a:srgbClr val="D12D35"/>
                  </a:solidFill>
                  <a:latin typeface="游ゴシック" panose="020B0400000000000000" pitchFamily="50" charset="-128"/>
                  <a:ea typeface="游ゴシック" panose="020B0400000000000000" pitchFamily="50" charset="-128"/>
                </a:rPr>
                <a:t>R</a:t>
              </a:r>
              <a:r>
                <a:rPr lang="ja-JP" altLang="en-US" sz="900" b="1" dirty="0">
                  <a:solidFill>
                    <a:srgbClr val="D12D35"/>
                  </a:solidFill>
                  <a:latin typeface="游ゴシック" panose="020B0400000000000000" pitchFamily="50" charset="-128"/>
                  <a:ea typeface="游ゴシック" panose="020B0400000000000000" pitchFamily="50" charset="-128"/>
                </a:rPr>
                <a:t>３</a:t>
              </a:r>
              <a:r>
                <a:rPr lang="en-US" altLang="ja-JP" sz="900" b="1" dirty="0">
                  <a:solidFill>
                    <a:srgbClr val="D12D35"/>
                  </a:solidFill>
                  <a:latin typeface="游ゴシック" panose="020B0400000000000000" pitchFamily="50" charset="-128"/>
                  <a:ea typeface="游ゴシック" panose="020B0400000000000000" pitchFamily="50" charset="-128"/>
                </a:rPr>
                <a:t>.</a:t>
              </a:r>
              <a:r>
                <a:rPr lang="ja-JP" altLang="en-US" sz="900" b="1" dirty="0">
                  <a:solidFill>
                    <a:srgbClr val="D12D35"/>
                  </a:solidFill>
                  <a:latin typeface="游ゴシック" panose="020B0400000000000000" pitchFamily="50" charset="-128"/>
                  <a:ea typeface="游ゴシック" panose="020B0400000000000000" pitchFamily="50" charset="-128"/>
                </a:rPr>
                <a:t>２</a:t>
              </a:r>
              <a:endParaRPr lang="en-US" altLang="ja-JP" sz="900" b="1" dirty="0">
                <a:solidFill>
                  <a:srgbClr val="D12D35"/>
                </a:solidFill>
                <a:latin typeface="游ゴシック" panose="020B0400000000000000" pitchFamily="50" charset="-128"/>
                <a:ea typeface="游ゴシック" panose="020B0400000000000000" pitchFamily="50" charset="-128"/>
              </a:endParaRPr>
            </a:p>
            <a:p>
              <a:pPr algn="ctr"/>
              <a:r>
                <a:rPr lang="ja-JP" altLang="en-US" sz="900" b="1" dirty="0">
                  <a:solidFill>
                    <a:srgbClr val="D12D35"/>
                  </a:solidFill>
                  <a:latin typeface="游ゴシック" panose="020B0400000000000000" pitchFamily="50" charset="-128"/>
                  <a:ea typeface="游ゴシック" panose="020B0400000000000000" pitchFamily="50" charset="-128"/>
                </a:rPr>
                <a:t>被保険者数</a:t>
              </a:r>
              <a:endParaRPr lang="en-US" altLang="ja-JP" sz="900" b="1" dirty="0">
                <a:solidFill>
                  <a:srgbClr val="D12D35"/>
                </a:solidFill>
                <a:latin typeface="游ゴシック" panose="020B0400000000000000" pitchFamily="50" charset="-128"/>
                <a:ea typeface="游ゴシック" panose="020B0400000000000000" pitchFamily="50" charset="-128"/>
              </a:endParaRPr>
            </a:p>
            <a:p>
              <a:pPr algn="ctr"/>
              <a:r>
                <a:rPr lang="en-US" altLang="ja-JP" sz="900" b="1" dirty="0">
                  <a:solidFill>
                    <a:srgbClr val="D12D35"/>
                  </a:solidFill>
                  <a:latin typeface="游ゴシック" panose="020B0400000000000000" pitchFamily="50" charset="-128"/>
                  <a:ea typeface="游ゴシック" panose="020B0400000000000000" pitchFamily="50" charset="-128"/>
                </a:rPr>
                <a:t>(</a:t>
              </a:r>
              <a:r>
                <a:rPr lang="ja-JP" altLang="en-US" sz="900" b="1" dirty="0">
                  <a:solidFill>
                    <a:srgbClr val="D12D35"/>
                  </a:solidFill>
                  <a:latin typeface="游ゴシック" panose="020B0400000000000000" pitchFamily="50" charset="-128"/>
                  <a:ea typeface="游ゴシック" panose="020B0400000000000000" pitchFamily="50" charset="-128"/>
                </a:rPr>
                <a:t>推計</a:t>
              </a:r>
              <a:r>
                <a:rPr lang="en-US" altLang="ja-JP" sz="900" b="1" dirty="0">
                  <a:solidFill>
                    <a:srgbClr val="D12D35"/>
                  </a:solidFill>
                  <a:latin typeface="游ゴシック" panose="020B0400000000000000" pitchFamily="50" charset="-128"/>
                  <a:ea typeface="游ゴシック" panose="020B0400000000000000" pitchFamily="50" charset="-128"/>
                </a:rPr>
                <a:t>)</a:t>
              </a:r>
            </a:p>
          </p:txBody>
        </p:sp>
        <p:sp>
          <p:nvSpPr>
            <p:cNvPr id="66" name="U ターン矢印 65"/>
            <p:cNvSpPr/>
            <p:nvPr/>
          </p:nvSpPr>
          <p:spPr>
            <a:xfrm rot="5400000">
              <a:off x="3816392" y="3918994"/>
              <a:ext cx="648000" cy="257278"/>
            </a:xfrm>
            <a:prstGeom prst="uturnArrow">
              <a:avLst>
                <a:gd name="adj1" fmla="val 25000"/>
                <a:gd name="adj2" fmla="val 25000"/>
                <a:gd name="adj3" fmla="val 25000"/>
                <a:gd name="adj4" fmla="val 75000"/>
                <a:gd name="adj5" fmla="val 10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cxnSp>
          <p:nvCxnSpPr>
            <p:cNvPr id="78" name="直線矢印コネクタ 77"/>
            <p:cNvCxnSpPr>
              <a:stCxn id="54" idx="2"/>
              <a:endCxn id="63" idx="0"/>
            </p:cNvCxnSpPr>
            <p:nvPr/>
          </p:nvCxnSpPr>
          <p:spPr>
            <a:xfrm>
              <a:off x="2313815" y="3188559"/>
              <a:ext cx="0" cy="362683"/>
            </a:xfrm>
            <a:prstGeom prst="straightConnector1">
              <a:avLst/>
            </a:prstGeom>
            <a:ln w="19050">
              <a:solidFill>
                <a:srgbClr val="007BC6"/>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82" name="グループ化 81"/>
            <p:cNvGrpSpPr/>
            <p:nvPr/>
          </p:nvGrpSpPr>
          <p:grpSpPr>
            <a:xfrm>
              <a:off x="4082884" y="3204756"/>
              <a:ext cx="446353" cy="948721"/>
              <a:chOff x="4082884" y="3204756"/>
              <a:chExt cx="446353" cy="948721"/>
            </a:xfrm>
          </p:grpSpPr>
          <p:sp>
            <p:nvSpPr>
              <p:cNvPr id="64" name="正方形/長方形 63"/>
              <p:cNvSpPr/>
              <p:nvPr/>
            </p:nvSpPr>
            <p:spPr>
              <a:xfrm>
                <a:off x="4082884" y="3204756"/>
                <a:ext cx="446353" cy="288000"/>
              </a:xfrm>
              <a:prstGeom prst="rect">
                <a:avLst/>
              </a:prstGeom>
              <a:solidFill>
                <a:schemeClr val="bg1"/>
              </a:solidFill>
              <a:ln w="1905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lang="ja-JP" altLang="en-US" sz="900" b="1" dirty="0">
                    <a:solidFill>
                      <a:srgbClr val="007BC6"/>
                    </a:solidFill>
                    <a:latin typeface="游ゴシック" panose="020B0400000000000000" pitchFamily="50" charset="-128"/>
                    <a:ea typeface="游ゴシック" panose="020B0400000000000000" pitchFamily="50" charset="-128"/>
                  </a:rPr>
                  <a:t>単年の</a:t>
                </a:r>
                <a:endParaRPr lang="en-US" altLang="ja-JP" sz="900" b="1" dirty="0">
                  <a:solidFill>
                    <a:srgbClr val="007BC6"/>
                  </a:solidFill>
                  <a:latin typeface="游ゴシック" panose="020B0400000000000000" pitchFamily="50" charset="-128"/>
                  <a:ea typeface="游ゴシック" panose="020B0400000000000000" pitchFamily="50" charset="-128"/>
                </a:endParaRPr>
              </a:p>
              <a:p>
                <a:pPr algn="ctr"/>
                <a:r>
                  <a:rPr lang="ja-JP" altLang="en-US" sz="900" b="1" dirty="0">
                    <a:solidFill>
                      <a:srgbClr val="007BC6"/>
                    </a:solidFill>
                    <a:latin typeface="游ゴシック" panose="020B0400000000000000" pitchFamily="50" charset="-128"/>
                    <a:ea typeface="游ゴシック" panose="020B0400000000000000" pitchFamily="50" charset="-128"/>
                  </a:rPr>
                  <a:t>伸び率</a:t>
                </a:r>
                <a:endParaRPr lang="en-US" altLang="ja-JP" sz="900" b="1" dirty="0">
                  <a:solidFill>
                    <a:srgbClr val="007BC6"/>
                  </a:solidFill>
                  <a:latin typeface="游ゴシック" panose="020B0400000000000000" pitchFamily="50" charset="-128"/>
                  <a:ea typeface="游ゴシック" panose="020B0400000000000000" pitchFamily="50" charset="-128"/>
                </a:endParaRPr>
              </a:p>
            </p:txBody>
          </p:sp>
          <p:sp>
            <p:nvSpPr>
              <p:cNvPr id="67" name="正方形/長方形 66"/>
              <p:cNvSpPr/>
              <p:nvPr/>
            </p:nvSpPr>
            <p:spPr>
              <a:xfrm>
                <a:off x="4082884" y="3865477"/>
                <a:ext cx="446353" cy="288000"/>
              </a:xfrm>
              <a:prstGeom prst="rect">
                <a:avLst/>
              </a:prstGeom>
              <a:solidFill>
                <a:schemeClr val="bg1"/>
              </a:solidFill>
              <a:ln w="19050">
                <a:solidFill>
                  <a:srgbClr val="007BC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lang="ja-JP" altLang="en-US" sz="900" b="1" dirty="0" smtClean="0">
                    <a:solidFill>
                      <a:srgbClr val="007BC6"/>
                    </a:solidFill>
                    <a:latin typeface="游ゴシック" panose="020B0400000000000000" pitchFamily="50" charset="-128"/>
                    <a:ea typeface="游ゴシック" panose="020B0400000000000000" pitchFamily="50" charset="-128"/>
                  </a:rPr>
                  <a:t>伸び率</a:t>
                </a:r>
                <a:endParaRPr lang="en-US" altLang="ja-JP" sz="900" b="1" dirty="0">
                  <a:solidFill>
                    <a:srgbClr val="007BC6"/>
                  </a:solidFill>
                  <a:latin typeface="游ゴシック" panose="020B0400000000000000" pitchFamily="50" charset="-128"/>
                  <a:ea typeface="游ゴシック" panose="020B0400000000000000" pitchFamily="50" charset="-128"/>
                </a:endParaRPr>
              </a:p>
            </p:txBody>
          </p:sp>
          <p:cxnSp>
            <p:nvCxnSpPr>
              <p:cNvPr id="79" name="直線矢印コネクタ 78"/>
              <p:cNvCxnSpPr>
                <a:stCxn id="64" idx="2"/>
                <a:endCxn id="67" idx="0"/>
              </p:cNvCxnSpPr>
              <p:nvPr/>
            </p:nvCxnSpPr>
            <p:spPr>
              <a:xfrm>
                <a:off x="4306061" y="3492756"/>
                <a:ext cx="0" cy="372721"/>
              </a:xfrm>
              <a:prstGeom prst="straightConnector1">
                <a:avLst/>
              </a:prstGeom>
              <a:ln w="19050">
                <a:solidFill>
                  <a:srgbClr val="007BC6"/>
                </a:solidFill>
                <a:prstDash val="sysDot"/>
                <a:tailEnd type="triangle"/>
              </a:ln>
            </p:spPr>
            <p:style>
              <a:lnRef idx="1">
                <a:schemeClr val="accent1"/>
              </a:lnRef>
              <a:fillRef idx="0">
                <a:schemeClr val="accent1"/>
              </a:fillRef>
              <a:effectRef idx="0">
                <a:schemeClr val="accent1"/>
              </a:effectRef>
              <a:fontRef idx="minor">
                <a:schemeClr val="tx1"/>
              </a:fontRef>
            </p:style>
          </p:cxnSp>
        </p:grpSp>
      </p:grpSp>
      <p:grpSp>
        <p:nvGrpSpPr>
          <p:cNvPr id="2" name="グループ化 1"/>
          <p:cNvGrpSpPr/>
          <p:nvPr/>
        </p:nvGrpSpPr>
        <p:grpSpPr>
          <a:xfrm>
            <a:off x="5529065" y="2696368"/>
            <a:ext cx="3660253" cy="2408104"/>
            <a:chOff x="5527476" y="2696368"/>
            <a:chExt cx="3660253" cy="2408104"/>
          </a:xfrm>
        </p:grpSpPr>
        <p:sp>
          <p:nvSpPr>
            <p:cNvPr id="109" name="曲折矢印 108"/>
            <p:cNvSpPr/>
            <p:nvPr/>
          </p:nvSpPr>
          <p:spPr>
            <a:xfrm flipV="1">
              <a:off x="6806725" y="4109771"/>
              <a:ext cx="325847" cy="371469"/>
            </a:xfrm>
            <a:prstGeom prst="bentArrow">
              <a:avLst>
                <a:gd name="adj1" fmla="val 19681"/>
                <a:gd name="adj2" fmla="val 21961"/>
                <a:gd name="adj3" fmla="val 34118"/>
                <a:gd name="adj4" fmla="val 39951"/>
              </a:avLst>
            </a:prstGeom>
            <a:solidFill>
              <a:srgbClr val="007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10" name="曲折矢印 109"/>
            <p:cNvSpPr/>
            <p:nvPr/>
          </p:nvSpPr>
          <p:spPr>
            <a:xfrm flipV="1">
              <a:off x="7335832" y="4586901"/>
              <a:ext cx="313392" cy="371469"/>
            </a:xfrm>
            <a:prstGeom prst="bentArrow">
              <a:avLst>
                <a:gd name="adj1" fmla="val 19681"/>
                <a:gd name="adj2" fmla="val 21961"/>
                <a:gd name="adj3" fmla="val 34118"/>
                <a:gd name="adj4" fmla="val 39951"/>
              </a:avLst>
            </a:prstGeom>
            <a:solidFill>
              <a:srgbClr val="CE21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grpSp>
          <p:nvGrpSpPr>
            <p:cNvPr id="94" name="グループ化 93"/>
            <p:cNvGrpSpPr/>
            <p:nvPr/>
          </p:nvGrpSpPr>
          <p:grpSpPr>
            <a:xfrm>
              <a:off x="6595907" y="3683346"/>
              <a:ext cx="1550960" cy="432000"/>
              <a:chOff x="5148064" y="3105016"/>
              <a:chExt cx="1404000" cy="432000"/>
            </a:xfrm>
          </p:grpSpPr>
          <p:sp>
            <p:nvSpPr>
              <p:cNvPr id="95" name="角丸四角形 94"/>
              <p:cNvSpPr/>
              <p:nvPr/>
            </p:nvSpPr>
            <p:spPr>
              <a:xfrm>
                <a:off x="5148064" y="3105016"/>
                <a:ext cx="1404000" cy="432000"/>
              </a:xfrm>
              <a:prstGeom prst="roundRect">
                <a:avLst/>
              </a:prstGeom>
              <a:solidFill>
                <a:schemeClr val="bg1"/>
              </a:solidFill>
              <a:ln w="19050">
                <a:solidFill>
                  <a:srgbClr val="CE2129"/>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23" b="1" dirty="0">
                  <a:solidFill>
                    <a:schemeClr val="tx1"/>
                  </a:solidFill>
                  <a:latin typeface="游ゴシック" panose="020B0400000000000000" pitchFamily="50" charset="-128"/>
                  <a:ea typeface="游ゴシック" panose="020B0400000000000000" pitchFamily="50" charset="-128"/>
                </a:endParaRPr>
              </a:p>
            </p:txBody>
          </p:sp>
          <p:sp>
            <p:nvSpPr>
              <p:cNvPr id="96" name="角丸四角形 95"/>
              <p:cNvSpPr/>
              <p:nvPr/>
            </p:nvSpPr>
            <p:spPr>
              <a:xfrm>
                <a:off x="5188592"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1949</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97" name="角丸四角形 96"/>
              <p:cNvSpPr/>
              <p:nvPr/>
            </p:nvSpPr>
            <p:spPr>
              <a:xfrm>
                <a:off x="6162811" y="3147973"/>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1947</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98" name="角丸四角形 97"/>
              <p:cNvSpPr/>
              <p:nvPr/>
            </p:nvSpPr>
            <p:spPr>
              <a:xfrm>
                <a:off x="5672756"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1948</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grpSp>
        <p:grpSp>
          <p:nvGrpSpPr>
            <p:cNvPr id="99" name="グループ化 98"/>
            <p:cNvGrpSpPr/>
            <p:nvPr/>
          </p:nvGrpSpPr>
          <p:grpSpPr>
            <a:xfrm>
              <a:off x="7120118" y="4180055"/>
              <a:ext cx="1550960" cy="432000"/>
              <a:chOff x="5148064" y="3105016"/>
              <a:chExt cx="1404000" cy="432000"/>
            </a:xfrm>
          </p:grpSpPr>
          <p:sp>
            <p:nvSpPr>
              <p:cNvPr id="100" name="角丸四角形 99"/>
              <p:cNvSpPr/>
              <p:nvPr/>
            </p:nvSpPr>
            <p:spPr>
              <a:xfrm>
                <a:off x="5148064" y="3105016"/>
                <a:ext cx="1404000" cy="432000"/>
              </a:xfrm>
              <a:prstGeom prst="roundRect">
                <a:avLst/>
              </a:prstGeom>
              <a:solidFill>
                <a:schemeClr val="bg1"/>
              </a:solidFill>
              <a:ln w="19050">
                <a:solidFill>
                  <a:srgbClr val="CE2129"/>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23" b="1" dirty="0">
                  <a:solidFill>
                    <a:schemeClr val="tx1"/>
                  </a:solidFill>
                  <a:latin typeface="游ゴシック" panose="020B0400000000000000" pitchFamily="50" charset="-128"/>
                  <a:ea typeface="游ゴシック" panose="020B0400000000000000" pitchFamily="50" charset="-128"/>
                </a:endParaRPr>
              </a:p>
            </p:txBody>
          </p:sp>
          <p:sp>
            <p:nvSpPr>
              <p:cNvPr id="101" name="角丸四角形 100"/>
              <p:cNvSpPr/>
              <p:nvPr/>
            </p:nvSpPr>
            <p:spPr>
              <a:xfrm>
                <a:off x="5188592"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1949</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102" name="角丸四角形 101"/>
              <p:cNvSpPr/>
              <p:nvPr/>
            </p:nvSpPr>
            <p:spPr>
              <a:xfrm>
                <a:off x="6162811" y="3147973"/>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1947</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103" name="角丸四角形 102"/>
              <p:cNvSpPr/>
              <p:nvPr/>
            </p:nvSpPr>
            <p:spPr>
              <a:xfrm>
                <a:off x="5672756"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1948</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grpSp>
        <p:grpSp>
          <p:nvGrpSpPr>
            <p:cNvPr id="104" name="グループ化 103"/>
            <p:cNvGrpSpPr/>
            <p:nvPr/>
          </p:nvGrpSpPr>
          <p:grpSpPr>
            <a:xfrm>
              <a:off x="7636769" y="4672472"/>
              <a:ext cx="1550960" cy="432000"/>
              <a:chOff x="5148064" y="3105016"/>
              <a:chExt cx="1404000" cy="432000"/>
            </a:xfrm>
          </p:grpSpPr>
          <p:sp>
            <p:nvSpPr>
              <p:cNvPr id="105" name="角丸四角形 104"/>
              <p:cNvSpPr/>
              <p:nvPr/>
            </p:nvSpPr>
            <p:spPr>
              <a:xfrm>
                <a:off x="5148064" y="3105016"/>
                <a:ext cx="1404000" cy="432000"/>
              </a:xfrm>
              <a:prstGeom prst="roundRect">
                <a:avLst/>
              </a:prstGeom>
              <a:solidFill>
                <a:schemeClr val="bg1"/>
              </a:solidFill>
              <a:ln w="19050">
                <a:solidFill>
                  <a:srgbClr val="CE2129"/>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23" b="1" dirty="0">
                  <a:solidFill>
                    <a:schemeClr val="tx1"/>
                  </a:solidFill>
                  <a:latin typeface="游ゴシック" panose="020B0400000000000000" pitchFamily="50" charset="-128"/>
                  <a:ea typeface="游ゴシック" panose="020B0400000000000000" pitchFamily="50" charset="-128"/>
                </a:endParaRPr>
              </a:p>
            </p:txBody>
          </p:sp>
          <p:sp>
            <p:nvSpPr>
              <p:cNvPr id="106" name="角丸四角形 105"/>
              <p:cNvSpPr/>
              <p:nvPr/>
            </p:nvSpPr>
            <p:spPr>
              <a:xfrm>
                <a:off x="5188592"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1949</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107" name="角丸四角形 106"/>
              <p:cNvSpPr/>
              <p:nvPr/>
            </p:nvSpPr>
            <p:spPr>
              <a:xfrm>
                <a:off x="6162811" y="3147973"/>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1947</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108" name="角丸四角形 107"/>
              <p:cNvSpPr/>
              <p:nvPr/>
            </p:nvSpPr>
            <p:spPr>
              <a:xfrm>
                <a:off x="5672756"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1948</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grpSp>
        <p:sp>
          <p:nvSpPr>
            <p:cNvPr id="111" name="曲折矢印 110"/>
            <p:cNvSpPr/>
            <p:nvPr/>
          </p:nvSpPr>
          <p:spPr>
            <a:xfrm flipV="1">
              <a:off x="6255451" y="3596702"/>
              <a:ext cx="340456" cy="371469"/>
            </a:xfrm>
            <a:prstGeom prst="bentArrow">
              <a:avLst>
                <a:gd name="adj1" fmla="val 19681"/>
                <a:gd name="adj2" fmla="val 21961"/>
                <a:gd name="adj3" fmla="val 34118"/>
                <a:gd name="adj4" fmla="val 39951"/>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grpSp>
          <p:nvGrpSpPr>
            <p:cNvPr id="89" name="グループ化 88"/>
            <p:cNvGrpSpPr/>
            <p:nvPr/>
          </p:nvGrpSpPr>
          <p:grpSpPr>
            <a:xfrm>
              <a:off x="6070988" y="3193747"/>
              <a:ext cx="1550960" cy="432000"/>
              <a:chOff x="5148064" y="3105016"/>
              <a:chExt cx="1404000" cy="432000"/>
            </a:xfrm>
          </p:grpSpPr>
          <p:sp>
            <p:nvSpPr>
              <p:cNvPr id="90" name="角丸四角形 89"/>
              <p:cNvSpPr/>
              <p:nvPr/>
            </p:nvSpPr>
            <p:spPr>
              <a:xfrm>
                <a:off x="5148064" y="3105016"/>
                <a:ext cx="1404000" cy="432000"/>
              </a:xfrm>
              <a:prstGeom prst="roundRect">
                <a:avLst/>
              </a:prstGeom>
              <a:solidFill>
                <a:schemeClr val="bg1"/>
              </a:solidFill>
              <a:ln w="19050">
                <a:solidFill>
                  <a:srgbClr val="CE2129"/>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23" b="1" dirty="0">
                  <a:solidFill>
                    <a:schemeClr val="tx1"/>
                  </a:solidFill>
                  <a:latin typeface="游ゴシック" panose="020B0400000000000000" pitchFamily="50" charset="-128"/>
                  <a:ea typeface="游ゴシック" panose="020B0400000000000000" pitchFamily="50" charset="-128"/>
                </a:endParaRPr>
              </a:p>
            </p:txBody>
          </p:sp>
          <p:sp>
            <p:nvSpPr>
              <p:cNvPr id="91" name="角丸四角形 90"/>
              <p:cNvSpPr/>
              <p:nvPr/>
            </p:nvSpPr>
            <p:spPr>
              <a:xfrm>
                <a:off x="5188592"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1949</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92" name="角丸四角形 91"/>
              <p:cNvSpPr/>
              <p:nvPr/>
            </p:nvSpPr>
            <p:spPr>
              <a:xfrm>
                <a:off x="6162811" y="3147973"/>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1947</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93" name="角丸四角形 92"/>
              <p:cNvSpPr/>
              <p:nvPr/>
            </p:nvSpPr>
            <p:spPr>
              <a:xfrm>
                <a:off x="5672756"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1948</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grpSp>
        <p:sp>
          <p:nvSpPr>
            <p:cNvPr id="112" name="曲折矢印 111"/>
            <p:cNvSpPr/>
            <p:nvPr/>
          </p:nvSpPr>
          <p:spPr>
            <a:xfrm flipV="1">
              <a:off x="5729036" y="3108585"/>
              <a:ext cx="341951" cy="371469"/>
            </a:xfrm>
            <a:prstGeom prst="bentArrow">
              <a:avLst>
                <a:gd name="adj1" fmla="val 19681"/>
                <a:gd name="adj2" fmla="val 21961"/>
                <a:gd name="adj3" fmla="val 34118"/>
                <a:gd name="adj4" fmla="val 39951"/>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grpSp>
          <p:nvGrpSpPr>
            <p:cNvPr id="88" name="グループ化 87"/>
            <p:cNvGrpSpPr/>
            <p:nvPr/>
          </p:nvGrpSpPr>
          <p:grpSpPr>
            <a:xfrm>
              <a:off x="5527476" y="2696368"/>
              <a:ext cx="1550960" cy="432000"/>
              <a:chOff x="5148064" y="3105016"/>
              <a:chExt cx="1404000" cy="432000"/>
            </a:xfrm>
          </p:grpSpPr>
          <p:sp>
            <p:nvSpPr>
              <p:cNvPr id="40" name="角丸四角形 39"/>
              <p:cNvSpPr/>
              <p:nvPr/>
            </p:nvSpPr>
            <p:spPr>
              <a:xfrm>
                <a:off x="5148064" y="3105016"/>
                <a:ext cx="1404000" cy="432000"/>
              </a:xfrm>
              <a:prstGeom prst="roundRect">
                <a:avLst/>
              </a:prstGeom>
              <a:solidFill>
                <a:schemeClr val="bg1"/>
              </a:solidFill>
              <a:ln w="19050">
                <a:solidFill>
                  <a:srgbClr val="CE2129"/>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923" b="1" dirty="0">
                  <a:solidFill>
                    <a:schemeClr val="tx1"/>
                  </a:solidFill>
                  <a:latin typeface="游ゴシック" panose="020B0400000000000000" pitchFamily="50" charset="-128"/>
                  <a:ea typeface="游ゴシック" panose="020B0400000000000000" pitchFamily="50" charset="-128"/>
                </a:endParaRPr>
              </a:p>
            </p:txBody>
          </p:sp>
          <p:sp>
            <p:nvSpPr>
              <p:cNvPr id="85" name="角丸四角形 84"/>
              <p:cNvSpPr/>
              <p:nvPr/>
            </p:nvSpPr>
            <p:spPr>
              <a:xfrm>
                <a:off x="5188592"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1949</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86" name="角丸四角形 85"/>
              <p:cNvSpPr/>
              <p:nvPr/>
            </p:nvSpPr>
            <p:spPr>
              <a:xfrm>
                <a:off x="6162811" y="3147973"/>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1947</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sp>
            <p:nvSpPr>
              <p:cNvPr id="87" name="角丸四角形 86"/>
              <p:cNvSpPr/>
              <p:nvPr/>
            </p:nvSpPr>
            <p:spPr>
              <a:xfrm>
                <a:off x="5672756" y="3149030"/>
                <a:ext cx="360000" cy="360000"/>
              </a:xfrm>
              <a:prstGeom prst="roundRect">
                <a:avLst>
                  <a:gd name="adj" fmla="val 10714"/>
                </a:avLst>
              </a:prstGeom>
              <a:solidFill>
                <a:srgbClr val="F9DBDC"/>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a:solidFill>
                      <a:schemeClr val="tx1"/>
                    </a:solidFill>
                    <a:latin typeface="游ゴシック" panose="020B0400000000000000" pitchFamily="50" charset="-128"/>
                    <a:ea typeface="游ゴシック" panose="020B0400000000000000" pitchFamily="50" charset="-128"/>
                  </a:rPr>
                  <a:t>1948</a:t>
                </a:r>
              </a:p>
              <a:p>
                <a:pPr algn="ctr"/>
                <a:r>
                  <a:rPr lang="ja-JP" altLang="en-US" sz="800" b="1" dirty="0">
                    <a:solidFill>
                      <a:schemeClr val="tx1"/>
                    </a:solidFill>
                    <a:latin typeface="游ゴシック" panose="020B0400000000000000" pitchFamily="50" charset="-128"/>
                    <a:ea typeface="游ゴシック" panose="020B0400000000000000" pitchFamily="50" charset="-128"/>
                  </a:rPr>
                  <a:t>年生</a:t>
                </a:r>
                <a:endParaRPr lang="en-US" altLang="ja-JP" sz="800" b="1" dirty="0">
                  <a:solidFill>
                    <a:schemeClr val="tx1"/>
                  </a:solidFill>
                  <a:latin typeface="游ゴシック" panose="020B0400000000000000" pitchFamily="50" charset="-128"/>
                  <a:ea typeface="游ゴシック" panose="020B0400000000000000" pitchFamily="50" charset="-128"/>
                </a:endParaRPr>
              </a:p>
            </p:txBody>
          </p:sp>
        </p:grpSp>
      </p:grpSp>
      <p:sp>
        <p:nvSpPr>
          <p:cNvPr id="7" name="四角形吹き出し 6"/>
          <p:cNvSpPr/>
          <p:nvPr/>
        </p:nvSpPr>
        <p:spPr>
          <a:xfrm>
            <a:off x="5032978" y="5065852"/>
            <a:ext cx="4695933" cy="1434572"/>
          </a:xfrm>
          <a:custGeom>
            <a:avLst/>
            <a:gdLst>
              <a:gd name="connsiteX0" fmla="*/ 0 w 4695933"/>
              <a:gd name="connsiteY0" fmla="*/ 0 h 1195447"/>
              <a:gd name="connsiteX1" fmla="*/ 782656 w 4695933"/>
              <a:gd name="connsiteY1" fmla="*/ 0 h 1195447"/>
              <a:gd name="connsiteX2" fmla="*/ 1976471 w 4695933"/>
              <a:gd name="connsiteY2" fmla="*/ -239125 h 1195447"/>
              <a:gd name="connsiteX3" fmla="*/ 1956639 w 4695933"/>
              <a:gd name="connsiteY3" fmla="*/ 0 h 1195447"/>
              <a:gd name="connsiteX4" fmla="*/ 4695933 w 4695933"/>
              <a:gd name="connsiteY4" fmla="*/ 0 h 1195447"/>
              <a:gd name="connsiteX5" fmla="*/ 4695933 w 4695933"/>
              <a:gd name="connsiteY5" fmla="*/ 199241 h 1195447"/>
              <a:gd name="connsiteX6" fmla="*/ 4695933 w 4695933"/>
              <a:gd name="connsiteY6" fmla="*/ 199241 h 1195447"/>
              <a:gd name="connsiteX7" fmla="*/ 4695933 w 4695933"/>
              <a:gd name="connsiteY7" fmla="*/ 498103 h 1195447"/>
              <a:gd name="connsiteX8" fmla="*/ 4695933 w 4695933"/>
              <a:gd name="connsiteY8" fmla="*/ 1195447 h 1195447"/>
              <a:gd name="connsiteX9" fmla="*/ 1956639 w 4695933"/>
              <a:gd name="connsiteY9" fmla="*/ 1195447 h 1195447"/>
              <a:gd name="connsiteX10" fmla="*/ 782656 w 4695933"/>
              <a:gd name="connsiteY10" fmla="*/ 1195447 h 1195447"/>
              <a:gd name="connsiteX11" fmla="*/ 782656 w 4695933"/>
              <a:gd name="connsiteY11" fmla="*/ 1195447 h 1195447"/>
              <a:gd name="connsiteX12" fmla="*/ 0 w 4695933"/>
              <a:gd name="connsiteY12" fmla="*/ 1195447 h 1195447"/>
              <a:gd name="connsiteX13" fmla="*/ 0 w 4695933"/>
              <a:gd name="connsiteY13" fmla="*/ 498103 h 1195447"/>
              <a:gd name="connsiteX14" fmla="*/ 0 w 4695933"/>
              <a:gd name="connsiteY14" fmla="*/ 199241 h 1195447"/>
              <a:gd name="connsiteX15" fmla="*/ 0 w 4695933"/>
              <a:gd name="connsiteY15" fmla="*/ 199241 h 1195447"/>
              <a:gd name="connsiteX16" fmla="*/ 0 w 4695933"/>
              <a:gd name="connsiteY16" fmla="*/ 0 h 1195447"/>
              <a:gd name="connsiteX0" fmla="*/ 0 w 4695933"/>
              <a:gd name="connsiteY0" fmla="*/ 239125 h 1434572"/>
              <a:gd name="connsiteX1" fmla="*/ 1700231 w 4695933"/>
              <a:gd name="connsiteY1" fmla="*/ 239125 h 1434572"/>
              <a:gd name="connsiteX2" fmla="*/ 1976471 w 4695933"/>
              <a:gd name="connsiteY2" fmla="*/ 0 h 1434572"/>
              <a:gd name="connsiteX3" fmla="*/ 1956639 w 4695933"/>
              <a:gd name="connsiteY3" fmla="*/ 239125 h 1434572"/>
              <a:gd name="connsiteX4" fmla="*/ 4695933 w 4695933"/>
              <a:gd name="connsiteY4" fmla="*/ 239125 h 1434572"/>
              <a:gd name="connsiteX5" fmla="*/ 4695933 w 4695933"/>
              <a:gd name="connsiteY5" fmla="*/ 438366 h 1434572"/>
              <a:gd name="connsiteX6" fmla="*/ 4695933 w 4695933"/>
              <a:gd name="connsiteY6" fmla="*/ 438366 h 1434572"/>
              <a:gd name="connsiteX7" fmla="*/ 4695933 w 4695933"/>
              <a:gd name="connsiteY7" fmla="*/ 737228 h 1434572"/>
              <a:gd name="connsiteX8" fmla="*/ 4695933 w 4695933"/>
              <a:gd name="connsiteY8" fmla="*/ 1434572 h 1434572"/>
              <a:gd name="connsiteX9" fmla="*/ 1956639 w 4695933"/>
              <a:gd name="connsiteY9" fmla="*/ 1434572 h 1434572"/>
              <a:gd name="connsiteX10" fmla="*/ 782656 w 4695933"/>
              <a:gd name="connsiteY10" fmla="*/ 1434572 h 1434572"/>
              <a:gd name="connsiteX11" fmla="*/ 782656 w 4695933"/>
              <a:gd name="connsiteY11" fmla="*/ 1434572 h 1434572"/>
              <a:gd name="connsiteX12" fmla="*/ 0 w 4695933"/>
              <a:gd name="connsiteY12" fmla="*/ 1434572 h 1434572"/>
              <a:gd name="connsiteX13" fmla="*/ 0 w 4695933"/>
              <a:gd name="connsiteY13" fmla="*/ 737228 h 1434572"/>
              <a:gd name="connsiteX14" fmla="*/ 0 w 4695933"/>
              <a:gd name="connsiteY14" fmla="*/ 438366 h 1434572"/>
              <a:gd name="connsiteX15" fmla="*/ 0 w 4695933"/>
              <a:gd name="connsiteY15" fmla="*/ 438366 h 1434572"/>
              <a:gd name="connsiteX16" fmla="*/ 0 w 4695933"/>
              <a:gd name="connsiteY16" fmla="*/ 239125 h 1434572"/>
              <a:gd name="connsiteX0" fmla="*/ 0 w 4695933"/>
              <a:gd name="connsiteY0" fmla="*/ 239125 h 1434572"/>
              <a:gd name="connsiteX1" fmla="*/ 1700231 w 4695933"/>
              <a:gd name="connsiteY1" fmla="*/ 239125 h 1434572"/>
              <a:gd name="connsiteX2" fmla="*/ 1976471 w 4695933"/>
              <a:gd name="connsiteY2" fmla="*/ 0 h 1434572"/>
              <a:gd name="connsiteX3" fmla="*/ 1883614 w 4695933"/>
              <a:gd name="connsiteY3" fmla="*/ 239125 h 1434572"/>
              <a:gd name="connsiteX4" fmla="*/ 4695933 w 4695933"/>
              <a:gd name="connsiteY4" fmla="*/ 239125 h 1434572"/>
              <a:gd name="connsiteX5" fmla="*/ 4695933 w 4695933"/>
              <a:gd name="connsiteY5" fmla="*/ 438366 h 1434572"/>
              <a:gd name="connsiteX6" fmla="*/ 4695933 w 4695933"/>
              <a:gd name="connsiteY6" fmla="*/ 438366 h 1434572"/>
              <a:gd name="connsiteX7" fmla="*/ 4695933 w 4695933"/>
              <a:gd name="connsiteY7" fmla="*/ 737228 h 1434572"/>
              <a:gd name="connsiteX8" fmla="*/ 4695933 w 4695933"/>
              <a:gd name="connsiteY8" fmla="*/ 1434572 h 1434572"/>
              <a:gd name="connsiteX9" fmla="*/ 1956639 w 4695933"/>
              <a:gd name="connsiteY9" fmla="*/ 1434572 h 1434572"/>
              <a:gd name="connsiteX10" fmla="*/ 782656 w 4695933"/>
              <a:gd name="connsiteY10" fmla="*/ 1434572 h 1434572"/>
              <a:gd name="connsiteX11" fmla="*/ 782656 w 4695933"/>
              <a:gd name="connsiteY11" fmla="*/ 1434572 h 1434572"/>
              <a:gd name="connsiteX12" fmla="*/ 0 w 4695933"/>
              <a:gd name="connsiteY12" fmla="*/ 1434572 h 1434572"/>
              <a:gd name="connsiteX13" fmla="*/ 0 w 4695933"/>
              <a:gd name="connsiteY13" fmla="*/ 737228 h 1434572"/>
              <a:gd name="connsiteX14" fmla="*/ 0 w 4695933"/>
              <a:gd name="connsiteY14" fmla="*/ 438366 h 1434572"/>
              <a:gd name="connsiteX15" fmla="*/ 0 w 4695933"/>
              <a:gd name="connsiteY15" fmla="*/ 438366 h 1434572"/>
              <a:gd name="connsiteX16" fmla="*/ 0 w 4695933"/>
              <a:gd name="connsiteY16" fmla="*/ 239125 h 1434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95933" h="1434572">
                <a:moveTo>
                  <a:pt x="0" y="239125"/>
                </a:moveTo>
                <a:lnTo>
                  <a:pt x="1700231" y="239125"/>
                </a:lnTo>
                <a:lnTo>
                  <a:pt x="1976471" y="0"/>
                </a:lnTo>
                <a:lnTo>
                  <a:pt x="1883614" y="239125"/>
                </a:lnTo>
                <a:lnTo>
                  <a:pt x="4695933" y="239125"/>
                </a:lnTo>
                <a:lnTo>
                  <a:pt x="4695933" y="438366"/>
                </a:lnTo>
                <a:lnTo>
                  <a:pt x="4695933" y="438366"/>
                </a:lnTo>
                <a:lnTo>
                  <a:pt x="4695933" y="737228"/>
                </a:lnTo>
                <a:lnTo>
                  <a:pt x="4695933" y="1434572"/>
                </a:lnTo>
                <a:lnTo>
                  <a:pt x="1956639" y="1434572"/>
                </a:lnTo>
                <a:lnTo>
                  <a:pt x="782656" y="1434572"/>
                </a:lnTo>
                <a:lnTo>
                  <a:pt x="782656" y="1434572"/>
                </a:lnTo>
                <a:lnTo>
                  <a:pt x="0" y="1434572"/>
                </a:lnTo>
                <a:lnTo>
                  <a:pt x="0" y="737228"/>
                </a:lnTo>
                <a:lnTo>
                  <a:pt x="0" y="438366"/>
                </a:lnTo>
                <a:lnTo>
                  <a:pt x="0" y="438366"/>
                </a:lnTo>
                <a:lnTo>
                  <a:pt x="0" y="239125"/>
                </a:lnTo>
                <a:close/>
              </a:path>
            </a:pathLst>
          </a:cu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36000" tIns="396000" rIns="36000" rtlCol="0" anchor="ctr"/>
          <a:lstStyle/>
          <a:p>
            <a:r>
              <a:rPr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rPr>
              <a:t>（留意点）</a:t>
            </a:r>
            <a:endParaRPr lang="en-US" altLang="ja-JP"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endParaRPr lang="en-US" altLang="ja-JP" sz="5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r>
              <a:rPr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rPr>
              <a:t>　①　平成</a:t>
            </a:r>
            <a:r>
              <a:rPr lang="en-US" altLang="ja-JP" sz="1000" b="1" dirty="0">
                <a:solidFill>
                  <a:schemeClr val="tx1">
                    <a:lumMod val="75000"/>
                    <a:lumOff val="25000"/>
                  </a:schemeClr>
                </a:solidFill>
                <a:latin typeface="游ゴシック" panose="020B0400000000000000" pitchFamily="50" charset="-128"/>
                <a:ea typeface="游ゴシック" panose="020B0400000000000000" pitchFamily="50" charset="-128"/>
              </a:rPr>
              <a:t>30</a:t>
            </a:r>
            <a:r>
              <a:rPr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rPr>
              <a:t>年度→令和元年度：団塊の世代</a:t>
            </a:r>
            <a:r>
              <a:rPr lang="en-US" altLang="ja-JP" sz="1000" b="1" dirty="0">
                <a:solidFill>
                  <a:schemeClr val="tx1">
                    <a:lumMod val="75000"/>
                    <a:lumOff val="25000"/>
                  </a:schemeClr>
                </a:solidFill>
                <a:latin typeface="游ゴシック" panose="020B0400000000000000" pitchFamily="50" charset="-128"/>
                <a:ea typeface="游ゴシック" panose="020B0400000000000000" pitchFamily="50" charset="-128"/>
              </a:rPr>
              <a:t>(1949</a:t>
            </a:r>
            <a:r>
              <a:rPr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rPr>
              <a:t>年生</a:t>
            </a:r>
            <a:r>
              <a:rPr lang="en-US" altLang="ja-JP" sz="1000" b="1" dirty="0">
                <a:solidFill>
                  <a:schemeClr val="tx1">
                    <a:lumMod val="75000"/>
                    <a:lumOff val="25000"/>
                  </a:schemeClr>
                </a:solidFill>
                <a:latin typeface="游ゴシック" panose="020B0400000000000000" pitchFamily="50" charset="-128"/>
                <a:ea typeface="游ゴシック" panose="020B0400000000000000" pitchFamily="50" charset="-128"/>
              </a:rPr>
              <a:t>)</a:t>
            </a:r>
            <a:r>
              <a:rPr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rPr>
              <a:t>が</a:t>
            </a:r>
            <a:r>
              <a:rPr lang="en-US" altLang="ja-JP" sz="1000" b="1" dirty="0">
                <a:solidFill>
                  <a:schemeClr val="tx1">
                    <a:lumMod val="75000"/>
                    <a:lumOff val="25000"/>
                  </a:schemeClr>
                </a:solidFill>
                <a:latin typeface="游ゴシック" panose="020B0400000000000000" pitchFamily="50" charset="-128"/>
                <a:ea typeface="游ゴシック" panose="020B0400000000000000" pitchFamily="50" charset="-128"/>
              </a:rPr>
              <a:t>70</a:t>
            </a:r>
            <a:r>
              <a:rPr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rPr>
              <a:t>歳へ移行</a:t>
            </a:r>
            <a:endParaRPr lang="en-US" altLang="ja-JP"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endParaRPr lang="en-US" altLang="ja-JP" sz="5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r>
              <a:rPr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rPr>
              <a:t>　②　令和元年度→令和２年度：団塊の世代はすべて</a:t>
            </a:r>
            <a:r>
              <a:rPr lang="en-US" altLang="ja-JP" sz="1000" b="1" dirty="0">
                <a:solidFill>
                  <a:schemeClr val="tx1">
                    <a:lumMod val="75000"/>
                    <a:lumOff val="25000"/>
                  </a:schemeClr>
                </a:solidFill>
                <a:latin typeface="游ゴシック" panose="020B0400000000000000" pitchFamily="50" charset="-128"/>
                <a:ea typeface="游ゴシック" panose="020B0400000000000000" pitchFamily="50" charset="-128"/>
              </a:rPr>
              <a:t>70</a:t>
            </a:r>
            <a:r>
              <a:rPr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rPr>
              <a:t>歳以上に移行済　</a:t>
            </a:r>
            <a:endParaRPr lang="en-US" altLang="ja-JP"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r>
              <a:rPr lang="ja-JP" altLang="en-US" sz="900" b="1" dirty="0">
                <a:solidFill>
                  <a:schemeClr val="tx1">
                    <a:lumMod val="75000"/>
                    <a:lumOff val="25000"/>
                  </a:schemeClr>
                </a:solidFill>
                <a:latin typeface="游ゴシック" panose="020B0400000000000000" pitchFamily="50" charset="-128"/>
                <a:ea typeface="游ゴシック" panose="020B0400000000000000" pitchFamily="50" charset="-128"/>
              </a:rPr>
              <a:t>　</a:t>
            </a:r>
            <a:endParaRPr lang="en-US" altLang="ja-JP" sz="900" b="1" dirty="0">
              <a:solidFill>
                <a:schemeClr val="tx1">
                  <a:lumMod val="75000"/>
                  <a:lumOff val="25000"/>
                </a:schemeClr>
              </a:solidFill>
              <a:latin typeface="游ゴシック" panose="020B0400000000000000" pitchFamily="50" charset="-128"/>
              <a:ea typeface="游ゴシック" panose="020B0400000000000000" pitchFamily="50" charset="-128"/>
            </a:endParaRPr>
          </a:p>
          <a:p>
            <a:r>
              <a:rPr lang="ja-JP" altLang="en-US" sz="1100" b="1" dirty="0">
                <a:solidFill>
                  <a:schemeClr val="tx1">
                    <a:lumMod val="75000"/>
                    <a:lumOff val="25000"/>
                  </a:schemeClr>
                </a:solidFill>
                <a:latin typeface="游ゴシック" panose="020B0400000000000000" pitchFamily="50" charset="-128"/>
                <a:ea typeface="游ゴシック" panose="020B0400000000000000" pitchFamily="50" charset="-128"/>
              </a:rPr>
              <a:t>⇒　①と②の</a:t>
            </a:r>
            <a:r>
              <a:rPr lang="ja-JP" altLang="en-US" sz="1100" b="1" dirty="0">
                <a:solidFill>
                  <a:srgbClr val="D12D35"/>
                </a:solidFill>
                <a:latin typeface="游ゴシック" panose="020B0400000000000000" pitchFamily="50" charset="-128"/>
                <a:ea typeface="游ゴシック" panose="020B0400000000000000" pitchFamily="50" charset="-128"/>
              </a:rPr>
              <a:t>団塊の世代被保険者数の動勢が異なることに留意</a:t>
            </a:r>
            <a:endParaRPr lang="en-US" altLang="ja-JP" sz="1100" b="1" dirty="0">
              <a:solidFill>
                <a:srgbClr val="D12D35"/>
              </a:solidFill>
              <a:latin typeface="游ゴシック" panose="020B0400000000000000" pitchFamily="50" charset="-128"/>
              <a:ea typeface="游ゴシック" panose="020B0400000000000000" pitchFamily="50" charset="-128"/>
            </a:endParaRPr>
          </a:p>
          <a:p>
            <a:endParaRPr lang="en-US" altLang="ja-JP" sz="1100" b="1" u="sng" dirty="0">
              <a:solidFill>
                <a:srgbClr val="FF0000"/>
              </a:solidFill>
              <a:latin typeface="游ゴシック" panose="020B0400000000000000" pitchFamily="50" charset="-128"/>
              <a:ea typeface="游ゴシック" panose="020B0400000000000000" pitchFamily="50" charset="-128"/>
            </a:endParaRPr>
          </a:p>
        </p:txBody>
      </p:sp>
      <p:cxnSp>
        <p:nvCxnSpPr>
          <p:cNvPr id="17" name="カギ線コネクタ 16"/>
          <p:cNvCxnSpPr/>
          <p:nvPr/>
        </p:nvCxnSpPr>
        <p:spPr>
          <a:xfrm flipH="1" flipV="1">
            <a:off x="4380282" y="5006224"/>
            <a:ext cx="187284" cy="624255"/>
          </a:xfrm>
          <a:prstGeom prst="bentConnector3">
            <a:avLst>
              <a:gd name="adj1" fmla="val -52979"/>
            </a:avLst>
          </a:prstGeom>
          <a:ln w="12700">
            <a:solidFill>
              <a:srgbClr val="D12D35"/>
            </a:solidFill>
            <a:tailEnd type="arrow" w="sm" len="med"/>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4664968" y="3970131"/>
            <a:ext cx="0" cy="1038053"/>
          </a:xfrm>
          <a:prstGeom prst="straightConnector1">
            <a:avLst/>
          </a:prstGeom>
          <a:ln w="12700">
            <a:solidFill>
              <a:srgbClr val="D12D35"/>
            </a:solidFill>
            <a:tailEnd type="arrow" w="sm"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0632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9"/>
          <p:cNvSpPr>
            <a:spLocks noChangeArrowheads="1"/>
          </p:cNvSpPr>
          <p:nvPr/>
        </p:nvSpPr>
        <p:spPr bwMode="auto">
          <a:xfrm>
            <a:off x="360684" y="34351"/>
            <a:ext cx="9184632" cy="369333"/>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b="1" dirty="0" smtClean="0">
                <a:solidFill>
                  <a:schemeClr val="dk1"/>
                </a:solidFill>
                <a:latin typeface="メイリオ" panose="020B0604030504040204" pitchFamily="50" charset="-128"/>
                <a:ea typeface="メイリオ" panose="020B0604030504040204" pitchFamily="50" charset="-128"/>
              </a:rPr>
              <a:t>（参考）被</a:t>
            </a:r>
            <a:r>
              <a:rPr lang="ja-JP" altLang="en-US" sz="1600" b="1" dirty="0">
                <a:solidFill>
                  <a:schemeClr val="dk1"/>
                </a:solidFill>
                <a:latin typeface="メイリオ" panose="020B0604030504040204" pitchFamily="50" charset="-128"/>
                <a:ea typeface="メイリオ" panose="020B0604030504040204" pitchFamily="50" charset="-128"/>
              </a:rPr>
              <a:t>保険者数の区分別</a:t>
            </a:r>
            <a:r>
              <a:rPr lang="ja-JP" altLang="en-US" sz="1600" b="1" dirty="0" smtClean="0">
                <a:solidFill>
                  <a:schemeClr val="dk1"/>
                </a:solidFill>
                <a:latin typeface="メイリオ" panose="020B0604030504040204" pitchFamily="50" charset="-128"/>
                <a:ea typeface="メイリオ" panose="020B0604030504040204" pitchFamily="50" charset="-128"/>
              </a:rPr>
              <a:t>推移と推計の留意点</a:t>
            </a:r>
            <a:endParaRPr lang="en-US" altLang="ja-JP" sz="1600" b="1" dirty="0">
              <a:solidFill>
                <a:schemeClr val="dk1"/>
              </a:solidFill>
              <a:latin typeface="メイリオ" panose="020B0604030504040204" pitchFamily="50" charset="-128"/>
              <a:ea typeface="メイリオ" panose="020B0604030504040204" pitchFamily="50" charset="-128"/>
            </a:endParaRPr>
          </a:p>
        </p:txBody>
      </p:sp>
      <p:cxnSp>
        <p:nvCxnSpPr>
          <p:cNvPr id="14" name="直線コネクタ 13"/>
          <p:cNvCxnSpPr/>
          <p:nvPr/>
        </p:nvCxnSpPr>
        <p:spPr>
          <a:xfrm>
            <a:off x="0" y="403684"/>
            <a:ext cx="9906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6" name="正方形/長方形 15"/>
          <p:cNvSpPr/>
          <p:nvPr/>
        </p:nvSpPr>
        <p:spPr>
          <a:xfrm>
            <a:off x="3128912" y="4256746"/>
            <a:ext cx="3668686" cy="29907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4132" indent="-164132" algn="ctr"/>
            <a:r>
              <a:rPr lang="ja-JP" altLang="en-US" sz="1400" b="1" dirty="0">
                <a:solidFill>
                  <a:schemeClr val="tx1"/>
                </a:solidFill>
                <a:latin typeface="メイリオ" panose="020B0604030504040204" pitchFamily="50" charset="-128"/>
                <a:ea typeface="メイリオ" panose="020B0604030504040204" pitchFamily="50" charset="-128"/>
              </a:rPr>
              <a:t>平均被保険者数の推移</a:t>
            </a:r>
          </a:p>
        </p:txBody>
      </p:sp>
      <p:sp>
        <p:nvSpPr>
          <p:cNvPr id="3" name="テキスト ボックス 2"/>
          <p:cNvSpPr txBox="1"/>
          <p:nvPr/>
        </p:nvSpPr>
        <p:spPr>
          <a:xfrm>
            <a:off x="370939" y="6573881"/>
            <a:ext cx="6120680" cy="220188"/>
          </a:xfrm>
          <a:prstGeom prst="rect">
            <a:avLst/>
          </a:prstGeom>
          <a:noFill/>
        </p:spPr>
        <p:txBody>
          <a:bodyPr wrap="square" rtlCol="0">
            <a:spAutoFit/>
          </a:bodyPr>
          <a:lstStyle/>
          <a:p>
            <a:r>
              <a:rPr lang="ja-JP" altLang="en-US" sz="831" dirty="0"/>
              <a:t>（出典）</a:t>
            </a:r>
            <a:r>
              <a:rPr lang="ja-JP" altLang="en-US" sz="831" dirty="0">
                <a:latin typeface="+mn-ea"/>
              </a:rPr>
              <a:t>　</a:t>
            </a:r>
            <a:r>
              <a:rPr lang="zh-TW" altLang="en-US" sz="831" dirty="0">
                <a:latin typeface="ＭＳ Ｐゴシック" panose="020B0600070205080204" pitchFamily="50" charset="-128"/>
                <a:ea typeface="ＭＳ Ｐゴシック" panose="020B0600070205080204" pitchFamily="50" charset="-128"/>
              </a:rPr>
              <a:t>国民健康保険事業</a:t>
            </a:r>
            <a:r>
              <a:rPr lang="ja-JP" altLang="en-US" sz="831" dirty="0" smtClean="0">
                <a:latin typeface="ＭＳ Ｐゴシック" panose="020B0600070205080204" pitchFamily="50" charset="-128"/>
                <a:ea typeface="ＭＳ Ｐゴシック" panose="020B0600070205080204" pitchFamily="50" charset="-128"/>
              </a:rPr>
              <a:t>月</a:t>
            </a:r>
            <a:r>
              <a:rPr lang="zh-TW" altLang="en-US" sz="831" dirty="0" smtClean="0">
                <a:latin typeface="ＭＳ Ｐゴシック" panose="020B0600070205080204" pitchFamily="50" charset="-128"/>
                <a:ea typeface="ＭＳ Ｐゴシック" panose="020B0600070205080204" pitchFamily="50" charset="-128"/>
              </a:rPr>
              <a:t>報</a:t>
            </a:r>
            <a:r>
              <a:rPr lang="en-US" altLang="zh-TW" sz="831" dirty="0">
                <a:latin typeface="ＭＳ Ｐゴシック" panose="020B0600070205080204" pitchFamily="50" charset="-128"/>
                <a:ea typeface="ＭＳ Ｐゴシック" panose="020B0600070205080204" pitchFamily="50" charset="-128"/>
              </a:rPr>
              <a:t>	</a:t>
            </a:r>
            <a:r>
              <a:rPr lang="ja-JP" altLang="en-US" sz="831" dirty="0" smtClean="0"/>
              <a:t>（</a:t>
            </a:r>
            <a:r>
              <a:rPr lang="ja-JP" altLang="en-US" sz="831" dirty="0"/>
              <a:t>注１）　退職被保険者等分を含まない</a:t>
            </a:r>
            <a:r>
              <a:rPr lang="ja-JP" altLang="en-US" sz="831" dirty="0" smtClean="0"/>
              <a:t>。</a:t>
            </a:r>
            <a:endParaRPr lang="en-US" altLang="ja-JP" sz="831" dirty="0"/>
          </a:p>
        </p:txBody>
      </p:sp>
      <p:sp>
        <p:nvSpPr>
          <p:cNvPr id="25" name="正方形/長方形 24"/>
          <p:cNvSpPr/>
          <p:nvPr/>
        </p:nvSpPr>
        <p:spPr>
          <a:xfrm>
            <a:off x="8822227" y="4265851"/>
            <a:ext cx="847900" cy="20952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4132" indent="-164132" algn="ctr"/>
            <a:r>
              <a:rPr lang="ja-JP" altLang="en-US" sz="800" b="1" dirty="0">
                <a:solidFill>
                  <a:schemeClr val="tx1"/>
                </a:solidFill>
                <a:latin typeface="メイリオ" panose="020B0604030504040204" pitchFamily="50" charset="-128"/>
                <a:ea typeface="メイリオ" panose="020B0604030504040204" pitchFamily="50" charset="-128"/>
              </a:rPr>
              <a:t>（単位：人）</a:t>
            </a:r>
          </a:p>
        </p:txBody>
      </p:sp>
      <p:sp>
        <p:nvSpPr>
          <p:cNvPr id="11" name="スライド番号プレースホルダー 6"/>
          <p:cNvSpPr>
            <a:spLocks noGrp="1"/>
          </p:cNvSpPr>
          <p:nvPr>
            <p:ph type="sldNum" sz="quarter" idx="12"/>
          </p:nvPr>
        </p:nvSpPr>
        <p:spPr>
          <a:xfrm>
            <a:off x="7770813" y="6496871"/>
            <a:ext cx="2133600" cy="337147"/>
          </a:xfrm>
        </p:spPr>
        <p:txBody>
          <a:bodyPr/>
          <a:lstStyle/>
          <a:p>
            <a:fld id="{0C501A40-A425-4CA7-A467-017660D14B4B}" type="slidenum">
              <a:rPr lang="en-US" altLang="ja-JP" sz="1800" b="1">
                <a:solidFill>
                  <a:prstClr val="black">
                    <a:tint val="75000"/>
                  </a:prstClr>
                </a:solidFill>
                <a:latin typeface="游ゴシック" panose="020B0400000000000000" pitchFamily="50" charset="-128"/>
                <a:ea typeface="游ゴシック" panose="020B0400000000000000" pitchFamily="50" charset="-128"/>
              </a:rPr>
              <a:t>15</a:t>
            </a:fld>
            <a:endParaRPr lang="en-US" altLang="ja-JP" sz="1800" b="1" dirty="0">
              <a:solidFill>
                <a:prstClr val="black">
                  <a:tint val="75000"/>
                </a:prstClr>
              </a:solidFill>
              <a:latin typeface="游ゴシック" panose="020B0400000000000000" pitchFamily="50" charset="-128"/>
              <a:ea typeface="游ゴシック" panose="020B0400000000000000" pitchFamily="50" charset="-128"/>
            </a:endParaRPr>
          </a:p>
        </p:txBody>
      </p:sp>
      <p:graphicFrame>
        <p:nvGraphicFramePr>
          <p:cNvPr id="7" name="表 6"/>
          <p:cNvGraphicFramePr>
            <a:graphicFrameLocks noGrp="1"/>
          </p:cNvGraphicFramePr>
          <p:nvPr>
            <p:extLst/>
          </p:nvPr>
        </p:nvGraphicFramePr>
        <p:xfrm>
          <a:off x="360684" y="4497409"/>
          <a:ext cx="9195707" cy="2079914"/>
        </p:xfrm>
        <a:graphic>
          <a:graphicData uri="http://schemas.openxmlformats.org/drawingml/2006/table">
            <a:tbl>
              <a:tblPr/>
              <a:tblGrid>
                <a:gridCol w="1095707">
                  <a:extLst>
                    <a:ext uri="{9D8B030D-6E8A-4147-A177-3AD203B41FA5}">
                      <a16:colId xmlns:a16="http://schemas.microsoft.com/office/drawing/2014/main" val="4109011447"/>
                    </a:ext>
                  </a:extLst>
                </a:gridCol>
                <a:gridCol w="972000">
                  <a:extLst>
                    <a:ext uri="{9D8B030D-6E8A-4147-A177-3AD203B41FA5}">
                      <a16:colId xmlns:a16="http://schemas.microsoft.com/office/drawing/2014/main" val="928553362"/>
                    </a:ext>
                  </a:extLst>
                </a:gridCol>
                <a:gridCol w="648000">
                  <a:extLst>
                    <a:ext uri="{9D8B030D-6E8A-4147-A177-3AD203B41FA5}">
                      <a16:colId xmlns:a16="http://schemas.microsoft.com/office/drawing/2014/main" val="4288515471"/>
                    </a:ext>
                  </a:extLst>
                </a:gridCol>
                <a:gridCol w="972000">
                  <a:extLst>
                    <a:ext uri="{9D8B030D-6E8A-4147-A177-3AD203B41FA5}">
                      <a16:colId xmlns:a16="http://schemas.microsoft.com/office/drawing/2014/main" val="1977207700"/>
                    </a:ext>
                  </a:extLst>
                </a:gridCol>
                <a:gridCol w="648000">
                  <a:extLst>
                    <a:ext uri="{9D8B030D-6E8A-4147-A177-3AD203B41FA5}">
                      <a16:colId xmlns:a16="http://schemas.microsoft.com/office/drawing/2014/main" val="2152955157"/>
                    </a:ext>
                  </a:extLst>
                </a:gridCol>
                <a:gridCol w="972000">
                  <a:extLst>
                    <a:ext uri="{9D8B030D-6E8A-4147-A177-3AD203B41FA5}">
                      <a16:colId xmlns:a16="http://schemas.microsoft.com/office/drawing/2014/main" val="1738575821"/>
                    </a:ext>
                  </a:extLst>
                </a:gridCol>
                <a:gridCol w="648000">
                  <a:extLst>
                    <a:ext uri="{9D8B030D-6E8A-4147-A177-3AD203B41FA5}">
                      <a16:colId xmlns:a16="http://schemas.microsoft.com/office/drawing/2014/main" val="1151810752"/>
                    </a:ext>
                  </a:extLst>
                </a:gridCol>
                <a:gridCol w="972000">
                  <a:extLst>
                    <a:ext uri="{9D8B030D-6E8A-4147-A177-3AD203B41FA5}">
                      <a16:colId xmlns:a16="http://schemas.microsoft.com/office/drawing/2014/main" val="1392603075"/>
                    </a:ext>
                  </a:extLst>
                </a:gridCol>
                <a:gridCol w="648000">
                  <a:extLst>
                    <a:ext uri="{9D8B030D-6E8A-4147-A177-3AD203B41FA5}">
                      <a16:colId xmlns:a16="http://schemas.microsoft.com/office/drawing/2014/main" val="515132387"/>
                    </a:ext>
                  </a:extLst>
                </a:gridCol>
                <a:gridCol w="972000">
                  <a:extLst>
                    <a:ext uri="{9D8B030D-6E8A-4147-A177-3AD203B41FA5}">
                      <a16:colId xmlns:a16="http://schemas.microsoft.com/office/drawing/2014/main" val="3296440733"/>
                    </a:ext>
                  </a:extLst>
                </a:gridCol>
                <a:gridCol w="648000">
                  <a:extLst>
                    <a:ext uri="{9D8B030D-6E8A-4147-A177-3AD203B41FA5}">
                      <a16:colId xmlns:a16="http://schemas.microsoft.com/office/drawing/2014/main" val="491493940"/>
                    </a:ext>
                  </a:extLst>
                </a:gridCol>
              </a:tblGrid>
              <a:tr h="216700">
                <a:tc rowSpan="4">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4">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全体　</a:t>
                      </a:r>
                    </a:p>
                  </a:txBody>
                  <a:tcPr marL="9525" marR="9525" marT="9525" marB="0" anchor="ctr">
                    <a:lnL w="1270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l" fontAlgn="t"/>
                      <a:r>
                        <a:rPr lang="ja-JP" altLang="en-US" sz="1000" b="0" i="0" u="none" strike="noStrike" dirty="0">
                          <a:solidFill>
                            <a:srgbClr val="000000"/>
                          </a:solidFill>
                          <a:effectLst/>
                          <a:latin typeface="Arial" panose="020B0604020202020204" pitchFamily="34" charset="0"/>
                          <a:ea typeface="メイリオ" panose="020B0604030504040204" pitchFamily="50" charset="-128"/>
                        </a:rPr>
                        <a:t>　</a:t>
                      </a:r>
                    </a:p>
                  </a:txBody>
                  <a:tcPr marL="9525" marR="9525" marT="9525"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gridSpan="8">
                  <a:txBody>
                    <a:bodyPr/>
                    <a:lstStyle/>
                    <a:p>
                      <a:pPr algn="l" fontAlgn="t"/>
                      <a:r>
                        <a:rPr lang="ja-JP" altLang="en-US" sz="1000" b="0" i="0" u="none" strike="noStrike" dirty="0">
                          <a:solidFill>
                            <a:srgbClr val="000000"/>
                          </a:solidFill>
                          <a:effectLst/>
                          <a:latin typeface="Arial" panose="020B0604020202020204" pitchFamily="34" charset="0"/>
                          <a:ea typeface="メイリオ" panose="020B0604030504040204" pitchFamily="50" charset="-128"/>
                        </a:rPr>
                        <a:t>　</a:t>
                      </a:r>
                    </a:p>
                  </a:txBody>
                  <a:tcPr marL="9525" marR="9525" marT="9525" marB="0">
                    <a:lnL w="635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12863351"/>
                  </a:ext>
                </a:extLst>
              </a:tr>
              <a:tr h="178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3">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右記以外</a:t>
                      </a:r>
                    </a:p>
                  </a:txBody>
                  <a:tcPr marL="9525" marR="9525" marT="9525"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ja-JP" altLang="en-US" sz="1000" b="0" i="0" u="none" strike="noStrike">
                          <a:solidFill>
                            <a:srgbClr val="000000"/>
                          </a:solidFill>
                          <a:effectLst/>
                          <a:latin typeface="Arial" panose="020B0604020202020204" pitchFamily="34" charset="0"/>
                          <a:ea typeface="メイリオ" panose="020B0604030504040204" pitchFamily="50" charset="-128"/>
                        </a:rPr>
                        <a:t>　</a:t>
                      </a:r>
                    </a:p>
                  </a:txBody>
                  <a:tcPr marL="9525" marR="9525" marT="9525"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未就学児</a:t>
                      </a:r>
                    </a:p>
                  </a:txBody>
                  <a:tcPr marL="9525" marR="9525" marT="9525"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ja-JP" altLang="en-US" sz="1000" b="0" i="0" u="none" strike="noStrike">
                          <a:solidFill>
                            <a:srgbClr val="000000"/>
                          </a:solidFill>
                          <a:effectLst/>
                          <a:latin typeface="Arial" panose="020B0604020202020204" pitchFamily="34" charset="0"/>
                          <a:ea typeface="メイリオ" panose="020B0604030504040204" pitchFamily="50" charset="-128"/>
                        </a:rPr>
                        <a:t>　</a:t>
                      </a:r>
                    </a:p>
                  </a:txBody>
                  <a:tcPr marL="9525" marR="9525" marT="9525"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rtl="0"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70</a:t>
                      </a: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歳以上</a:t>
                      </a:r>
                      <a:b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一般</a:t>
                      </a:r>
                    </a:p>
                  </a:txBody>
                  <a:tcPr marL="9525" marR="9525" marT="9525"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ja-JP" altLang="en-US" sz="1000" b="0" i="0" u="none" strike="noStrike">
                          <a:solidFill>
                            <a:srgbClr val="000000"/>
                          </a:solidFill>
                          <a:effectLst/>
                          <a:latin typeface="Arial" panose="020B0604020202020204" pitchFamily="34" charset="0"/>
                          <a:ea typeface="メイリオ" panose="020B0604030504040204" pitchFamily="50" charset="-128"/>
                        </a:rPr>
                        <a:t>　</a:t>
                      </a:r>
                    </a:p>
                  </a:txBody>
                  <a:tcPr marL="9525" marR="9525" marT="9525"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rowSpan="3">
                  <a:txBody>
                    <a:bodyPr/>
                    <a:lstStyle/>
                    <a:p>
                      <a:pPr algn="ctr" rtl="0"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70</a:t>
                      </a: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歳以上</a:t>
                      </a:r>
                      <a:b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現役並み</a:t>
                      </a:r>
                      <a:b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所得者</a:t>
                      </a:r>
                    </a:p>
                  </a:txBody>
                  <a:tcPr marL="9525" marR="9525" marT="9525"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l" fontAlgn="ctr"/>
                      <a:r>
                        <a:rPr lang="ja-JP" altLang="en-US" sz="1000" b="0" i="0" u="none" strike="noStrike">
                          <a:solidFill>
                            <a:srgbClr val="000000"/>
                          </a:solidFill>
                          <a:effectLst/>
                          <a:latin typeface="Arial" panose="020B0604020202020204" pitchFamily="34" charset="0"/>
                          <a:ea typeface="メイリオ" panose="020B0604030504040204" pitchFamily="50" charset="-128"/>
                        </a:rPr>
                        <a:t>　</a:t>
                      </a:r>
                    </a:p>
                  </a:txBody>
                  <a:tcPr marL="9525" marR="9525" marT="9525" marB="0" anchor="ctr">
                    <a:lnL w="635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2108188374"/>
                  </a:ext>
                </a:extLst>
              </a:tr>
              <a:tr h="181748">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前年比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ECFF"/>
                    </a:solidFill>
                  </a:tcPr>
                </a:tc>
                <a:tc vMerge="1">
                  <a:txBody>
                    <a:bodyPr/>
                    <a:lstStyle/>
                    <a:p>
                      <a:endParaRPr kumimoji="1" lang="ja-JP" altLang="en-US"/>
                    </a:p>
                  </a:txBody>
                  <a:tcPr/>
                </a:tc>
                <a:tc>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前年比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ECFF"/>
                    </a:solidFill>
                  </a:tcPr>
                </a:tc>
                <a:tc vMerge="1">
                  <a:txBody>
                    <a:bodyPr/>
                    <a:lstStyle/>
                    <a:p>
                      <a:endParaRPr kumimoji="1" lang="ja-JP" altLang="en-US"/>
                    </a:p>
                  </a:txBody>
                  <a:tcPr/>
                </a:tc>
                <a:tc>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前年比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ECFF"/>
                    </a:solidFill>
                  </a:tcPr>
                </a:tc>
                <a:tc vMerge="1">
                  <a:txBody>
                    <a:bodyPr/>
                    <a:lstStyle/>
                    <a:p>
                      <a:endParaRPr kumimoji="1" lang="ja-JP" altLang="en-US"/>
                    </a:p>
                  </a:txBody>
                  <a:tcPr/>
                </a:tc>
                <a:tc>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前年比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ECFF"/>
                    </a:solidFill>
                  </a:tcPr>
                </a:tc>
                <a:tc vMerge="1">
                  <a:txBody>
                    <a:bodyPr/>
                    <a:lstStyle/>
                    <a:p>
                      <a:endParaRPr kumimoji="1" lang="ja-JP" altLang="en-US"/>
                    </a:p>
                  </a:txBody>
                  <a:tcPr/>
                </a:tc>
                <a:tc>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前年比</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ECFF"/>
                    </a:solidFill>
                  </a:tcPr>
                </a:tc>
                <a:extLst>
                  <a:ext uri="{0D108BD9-81ED-4DB2-BD59-A6C34878D82A}">
                    <a16:rowId xmlns:a16="http://schemas.microsoft.com/office/drawing/2014/main" val="2953999689"/>
                  </a:ext>
                </a:extLst>
              </a:tr>
              <a:tr h="188738">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vMerge="1">
                  <a:txBody>
                    <a:bodyPr/>
                    <a:lstStyle/>
                    <a:p>
                      <a:endParaRPr kumimoji="1" lang="ja-JP" altLang="en-US"/>
                    </a:p>
                  </a:txBody>
                  <a:tcPr/>
                </a:tc>
                <a:tc>
                  <a:txBody>
                    <a:bodyPr/>
                    <a:lstStyle/>
                    <a:p>
                      <a:pPr algn="ctr" rtl="0"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vMerge="1">
                  <a:txBody>
                    <a:bodyPr/>
                    <a:lstStyle/>
                    <a:p>
                      <a:endParaRPr kumimoji="1" lang="ja-JP" altLang="en-US"/>
                    </a:p>
                  </a:txBody>
                  <a:tcPr/>
                </a:tc>
                <a:tc>
                  <a:txBody>
                    <a:bodyPr/>
                    <a:lstStyle/>
                    <a:p>
                      <a:pPr algn="ctr" rtl="0"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vMerge="1">
                  <a:txBody>
                    <a:bodyPr/>
                    <a:lstStyle/>
                    <a:p>
                      <a:endParaRPr kumimoji="1" lang="ja-JP" altLang="en-US"/>
                    </a:p>
                  </a:txBody>
                  <a:tcPr/>
                </a:tc>
                <a:tc>
                  <a:txBody>
                    <a:bodyPr/>
                    <a:lstStyle/>
                    <a:p>
                      <a:pPr algn="ctr" rtl="0"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tc vMerge="1">
                  <a:txBody>
                    <a:bodyPr/>
                    <a:lstStyle/>
                    <a:p>
                      <a:endParaRPr kumimoji="1" lang="ja-JP" altLang="en-US"/>
                    </a:p>
                  </a:txBody>
                  <a:tcPr/>
                </a:tc>
                <a:tc>
                  <a:txBody>
                    <a:bodyPr/>
                    <a:lstStyle/>
                    <a:p>
                      <a:pPr algn="ctr" rtl="0" fontAlgn="ct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4133238793"/>
                  </a:ext>
                </a:extLst>
              </a:tr>
              <a:tr h="188738">
                <a:tc>
                  <a:txBody>
                    <a:bodyPr/>
                    <a:lstStyle/>
                    <a:p>
                      <a:pPr algn="ctr" rtl="0"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平成</a:t>
                      </a:r>
                      <a:r>
                        <a:rPr lang="en-US" altLang="ja-JP" sz="1000" b="1" i="0" u="none" strike="noStrike" dirty="0">
                          <a:solidFill>
                            <a:srgbClr val="000000"/>
                          </a:solidFill>
                          <a:effectLst/>
                          <a:latin typeface="メイリオ" panose="020B0604030504040204" pitchFamily="50" charset="-128"/>
                          <a:ea typeface="メイリオ" panose="020B0604030504040204" pitchFamily="50" charset="-128"/>
                        </a:rPr>
                        <a:t>24</a:t>
                      </a: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33,080,451</a:t>
                      </a:r>
                    </a:p>
                  </a:txBody>
                  <a:tcPr marL="36000" marR="3600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26,270,816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1,147,139</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5,244,496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rPr>
                        <a:t>418,000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36000" marR="3600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487509"/>
                  </a:ext>
                </a:extLst>
              </a:tr>
              <a:tr h="188738">
                <a:tc>
                  <a:txBody>
                    <a:bodyPr/>
                    <a:lstStyle/>
                    <a:p>
                      <a:pPr algn="ctr" rtl="0" fontAlgn="ct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平成</a:t>
                      </a:r>
                      <a:r>
                        <a:rPr lang="en-US" altLang="ja-JP" sz="1000" b="1" i="0" u="none" strike="noStrike">
                          <a:solidFill>
                            <a:srgbClr val="000000"/>
                          </a:solidFill>
                          <a:effectLst/>
                          <a:latin typeface="メイリオ" panose="020B0604030504040204" pitchFamily="50" charset="-128"/>
                          <a:ea typeface="メイリオ" panose="020B0604030504040204" pitchFamily="50" charset="-128"/>
                        </a:rPr>
                        <a:t>25</a:t>
                      </a: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32,661,787</a:t>
                      </a:r>
                    </a:p>
                  </a:txBody>
                  <a:tcPr marL="36000" marR="3600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25,728,659</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1,096,553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5,404,681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431,895</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3.3%</a:t>
                      </a:r>
                    </a:p>
                  </a:txBody>
                  <a:tcPr marL="36000" marR="3600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9455372"/>
                  </a:ext>
                </a:extLst>
              </a:tr>
              <a:tr h="188738">
                <a:tc>
                  <a:txBody>
                    <a:bodyPr/>
                    <a:lstStyle/>
                    <a:p>
                      <a:pPr algn="ctr" rtl="0" fontAlgn="ct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平成</a:t>
                      </a:r>
                      <a:r>
                        <a:rPr lang="en-US" altLang="ja-JP" sz="1000" b="1" i="0" u="none" strike="noStrike">
                          <a:solidFill>
                            <a:srgbClr val="000000"/>
                          </a:solidFill>
                          <a:effectLst/>
                          <a:latin typeface="メイリオ" panose="020B0604030504040204" pitchFamily="50" charset="-128"/>
                          <a:ea typeface="メイリオ" panose="020B0604030504040204" pitchFamily="50" charset="-128"/>
                        </a:rPr>
                        <a:t>26</a:t>
                      </a: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32,157,595</a:t>
                      </a:r>
                    </a:p>
                  </a:txBody>
                  <a:tcPr marL="36000" marR="3600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-1.5%</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25,032,703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1,027,520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-6.3%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5,639,730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rPr>
                        <a:t>457,641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6.0%</a:t>
                      </a:r>
                    </a:p>
                  </a:txBody>
                  <a:tcPr marL="36000" marR="3600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1363920"/>
                  </a:ext>
                </a:extLst>
              </a:tr>
              <a:tr h="195730">
                <a:tc>
                  <a:txBody>
                    <a:bodyPr/>
                    <a:lstStyle/>
                    <a:p>
                      <a:pPr algn="ctr" rtl="0" fontAlgn="ct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平成</a:t>
                      </a:r>
                      <a:r>
                        <a:rPr lang="en-US" altLang="ja-JP" sz="1000" b="1" i="0" u="none" strike="noStrike">
                          <a:solidFill>
                            <a:srgbClr val="000000"/>
                          </a:solidFill>
                          <a:effectLst/>
                          <a:latin typeface="メイリオ" panose="020B0604030504040204" pitchFamily="50" charset="-128"/>
                          <a:ea typeface="メイリオ" panose="020B0604030504040204" pitchFamily="50" charset="-128"/>
                        </a:rPr>
                        <a:t>27</a:t>
                      </a: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31,465,978</a:t>
                      </a:r>
                    </a:p>
                  </a:txBody>
                  <a:tcPr marL="36000" marR="3600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24,501,376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955,444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-7.0%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5,571,539</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437,619</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rPr>
                        <a:t>-4.4%</a:t>
                      </a:r>
                    </a:p>
                  </a:txBody>
                  <a:tcPr marL="36000" marR="3600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6195986"/>
                  </a:ext>
                </a:extLst>
              </a:tr>
              <a:tr h="181748">
                <a:tc>
                  <a:txBody>
                    <a:bodyPr/>
                    <a:lstStyle/>
                    <a:p>
                      <a:pPr algn="ctr" rtl="0" fontAlgn="ct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平成</a:t>
                      </a:r>
                      <a:r>
                        <a:rPr lang="en-US" altLang="ja-JP" sz="1000" b="1" i="0" u="none" strike="noStrike">
                          <a:solidFill>
                            <a:srgbClr val="000000"/>
                          </a:solidFill>
                          <a:effectLst/>
                          <a:latin typeface="メイリオ" panose="020B0604030504040204" pitchFamily="50" charset="-128"/>
                          <a:ea typeface="メイリオ" panose="020B0604030504040204" pitchFamily="50" charset="-128"/>
                        </a:rPr>
                        <a:t>28</a:t>
                      </a: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30,483,832</a:t>
                      </a:r>
                    </a:p>
                  </a:txBody>
                  <a:tcPr marL="36000" marR="3600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23,904,634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879,947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-7.9%</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5,294,401</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404,850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-7.5%</a:t>
                      </a:r>
                    </a:p>
                  </a:txBody>
                  <a:tcPr marL="36000" marR="3600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5069163"/>
                  </a:ext>
                </a:extLst>
              </a:tr>
              <a:tr h="181748">
                <a:tc>
                  <a:txBody>
                    <a:bodyPr/>
                    <a:lstStyle/>
                    <a:p>
                      <a:pPr algn="ctr" rtl="0" fontAlgn="ct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平成</a:t>
                      </a:r>
                      <a:r>
                        <a:rPr lang="en-US" altLang="ja-JP" sz="1000" b="1" i="0" u="none" strike="noStrike">
                          <a:solidFill>
                            <a:srgbClr val="000000"/>
                          </a:solidFill>
                          <a:effectLst/>
                          <a:latin typeface="メイリオ" panose="020B0604030504040204" pitchFamily="50" charset="-128"/>
                          <a:ea typeface="メイリオ" panose="020B0604030504040204" pitchFamily="50" charset="-128"/>
                        </a:rPr>
                        <a:t>29</a:t>
                      </a: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29,172,473</a:t>
                      </a:r>
                    </a:p>
                  </a:txBody>
                  <a:tcPr marL="36000" marR="3600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22,551,206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795,306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-9.6%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5,413,089</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412,873</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2.0%</a:t>
                      </a:r>
                    </a:p>
                  </a:txBody>
                  <a:tcPr marL="36000" marR="3600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4033201"/>
                  </a:ext>
                </a:extLst>
              </a:tr>
              <a:tr h="188738">
                <a:tc>
                  <a:txBody>
                    <a:bodyPr/>
                    <a:lstStyle/>
                    <a:p>
                      <a:pPr algn="ctr" rtl="0" fontAlgn="ct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平成</a:t>
                      </a:r>
                      <a:r>
                        <a:rPr lang="en-US" altLang="ja-JP" sz="1000" b="1" i="0" u="none" strike="noStrike">
                          <a:solidFill>
                            <a:srgbClr val="000000"/>
                          </a:solidFill>
                          <a:effectLst/>
                          <a:latin typeface="メイリオ" panose="020B0604030504040204" pitchFamily="50" charset="-128"/>
                          <a:ea typeface="メイリオ" panose="020B0604030504040204" pitchFamily="50" charset="-128"/>
                        </a:rPr>
                        <a:t>30</a:t>
                      </a:r>
                      <a:r>
                        <a:rPr lang="ja-JP" altLang="en-US" sz="1000" b="1" i="0" u="none" strike="noStrike">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28,162,955</a:t>
                      </a:r>
                    </a:p>
                  </a:txBody>
                  <a:tcPr marL="36000" marR="3600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-3.5%</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21,296,387</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-5.6%</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731,835</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-8.0%</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5,695,674</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5.2%</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439,058</a:t>
                      </a: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6.3%</a:t>
                      </a:r>
                    </a:p>
                  </a:txBody>
                  <a:tcPr marL="36000" marR="3600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8682114"/>
                  </a:ext>
                </a:extLst>
              </a:tr>
            </a:tbl>
          </a:graphicData>
        </a:graphic>
      </p:graphicFrame>
      <p:grpSp>
        <p:nvGrpSpPr>
          <p:cNvPr id="10" name="グループ化 9"/>
          <p:cNvGrpSpPr/>
          <p:nvPr/>
        </p:nvGrpSpPr>
        <p:grpSpPr>
          <a:xfrm>
            <a:off x="360684" y="1061808"/>
            <a:ext cx="4372243" cy="3115203"/>
            <a:chOff x="716675" y="2914528"/>
            <a:chExt cx="4016252" cy="3115203"/>
          </a:xfrm>
        </p:grpSpPr>
        <p:graphicFrame>
          <p:nvGraphicFramePr>
            <p:cNvPr id="15" name="グラフ 14"/>
            <p:cNvGraphicFramePr>
              <a:graphicFrameLocks/>
            </p:cNvGraphicFramePr>
            <p:nvPr>
              <p:extLst/>
            </p:nvPr>
          </p:nvGraphicFramePr>
          <p:xfrm>
            <a:off x="716675" y="2914528"/>
            <a:ext cx="4016252" cy="3115203"/>
          </p:xfrm>
          <a:graphic>
            <a:graphicData uri="http://schemas.openxmlformats.org/drawingml/2006/chart">
              <c:chart xmlns:c="http://schemas.openxmlformats.org/drawingml/2006/chart" xmlns:r="http://schemas.openxmlformats.org/officeDocument/2006/relationships" r:id="rId2"/>
            </a:graphicData>
          </a:graphic>
        </p:graphicFrame>
        <p:sp>
          <p:nvSpPr>
            <p:cNvPr id="8" name="角丸四角形 7"/>
            <p:cNvSpPr/>
            <p:nvPr/>
          </p:nvSpPr>
          <p:spPr>
            <a:xfrm>
              <a:off x="3556592" y="3823764"/>
              <a:ext cx="1008112" cy="936104"/>
            </a:xfrm>
            <a:prstGeom prst="roundRect">
              <a:avLst>
                <a:gd name="adj" fmla="val 9544"/>
              </a:avLst>
            </a:prstGeom>
            <a:noFill/>
            <a:ln>
              <a:solidFill>
                <a:srgbClr val="CC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p:cNvGrpSpPr/>
          <p:nvPr/>
        </p:nvGrpSpPr>
        <p:grpSpPr>
          <a:xfrm>
            <a:off x="5207631" y="1055993"/>
            <a:ext cx="4337685" cy="3115203"/>
            <a:chOff x="5214709" y="2912503"/>
            <a:chExt cx="4016252" cy="3115203"/>
          </a:xfrm>
        </p:grpSpPr>
        <p:graphicFrame>
          <p:nvGraphicFramePr>
            <p:cNvPr id="17" name="グラフ 16"/>
            <p:cNvGraphicFramePr>
              <a:graphicFrameLocks/>
            </p:cNvGraphicFramePr>
            <p:nvPr>
              <p:extLst/>
            </p:nvPr>
          </p:nvGraphicFramePr>
          <p:xfrm>
            <a:off x="5214709" y="2912503"/>
            <a:ext cx="4016252" cy="3115203"/>
          </p:xfrm>
          <a:graphic>
            <a:graphicData uri="http://schemas.openxmlformats.org/drawingml/2006/chart">
              <c:chart xmlns:c="http://schemas.openxmlformats.org/drawingml/2006/chart" xmlns:r="http://schemas.openxmlformats.org/officeDocument/2006/relationships" r:id="rId3"/>
            </a:graphicData>
          </a:graphic>
        </p:graphicFrame>
        <p:sp>
          <p:nvSpPr>
            <p:cNvPr id="19" name="角丸四角形 18"/>
            <p:cNvSpPr/>
            <p:nvPr/>
          </p:nvSpPr>
          <p:spPr>
            <a:xfrm>
              <a:off x="8049344" y="3125951"/>
              <a:ext cx="1008112" cy="1511487"/>
            </a:xfrm>
            <a:prstGeom prst="roundRect">
              <a:avLst>
                <a:gd name="adj" fmla="val 9544"/>
              </a:avLst>
            </a:prstGeom>
            <a:noFill/>
            <a:ln>
              <a:solidFill>
                <a:srgbClr val="CC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テキスト ボックス 8"/>
          <p:cNvSpPr txBox="1"/>
          <p:nvPr/>
        </p:nvSpPr>
        <p:spPr>
          <a:xfrm>
            <a:off x="370939" y="499673"/>
            <a:ext cx="9174377" cy="461665"/>
          </a:xfrm>
          <a:prstGeom prst="rect">
            <a:avLst/>
          </a:prstGeom>
          <a:noFill/>
          <a:ln w="25400">
            <a:solidFill>
              <a:srgbClr val="CC0000"/>
            </a:solidFill>
            <a:prstDash val="sysDot"/>
          </a:ln>
        </p:spPr>
        <p:txBody>
          <a:bodyPr wrap="square" rtlCol="0">
            <a:spAutoFit/>
          </a:bodyPr>
          <a:lstStyle/>
          <a:p>
            <a:pPr algn="ctr"/>
            <a:r>
              <a:rPr kumimoji="1"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特に、平成</a:t>
            </a:r>
            <a:r>
              <a:rPr kumimoji="1"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rPr>
              <a:t>29</a:t>
            </a:r>
            <a:r>
              <a:rPr kumimoji="1"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年度～令和元年度において団塊の世代</a:t>
            </a:r>
            <a:r>
              <a:rPr kumimoji="1"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(1947</a:t>
            </a:r>
            <a:r>
              <a:rPr kumimoji="1"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年～</a:t>
            </a:r>
            <a:r>
              <a:rPr kumimoji="1"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1949</a:t>
            </a:r>
            <a:r>
              <a:rPr kumimoji="1" lang="ja-JP" altLang="en-US" sz="800" b="1" dirty="0" smtClean="0">
                <a:solidFill>
                  <a:schemeClr val="tx1">
                    <a:lumMod val="75000"/>
                    <a:lumOff val="25000"/>
                  </a:schemeClr>
                </a:solidFill>
                <a:latin typeface="メイリオ" panose="020B0604030504040204" pitchFamily="50" charset="-128"/>
                <a:ea typeface="メイリオ" panose="020B0604030504040204" pitchFamily="50" charset="-128"/>
              </a:rPr>
              <a:t>年生</a:t>
            </a:r>
            <a:r>
              <a:rPr kumimoji="1" lang="en-US" altLang="ja-JP" sz="8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が</a:t>
            </a:r>
            <a:r>
              <a:rPr kumimoji="1"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rPr>
              <a:t>70</a:t>
            </a:r>
            <a:r>
              <a:rPr kumimoji="1"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歳以上に移行している</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ことから、</a:t>
            </a:r>
            <a:endParaRPr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被保険者数の推計に当たっては、こうした状況に留意する必要がある。</a:t>
            </a:r>
            <a:endParaRPr kumimoji="1"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56200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9"/>
          <p:cNvSpPr>
            <a:spLocks noChangeArrowheads="1"/>
          </p:cNvSpPr>
          <p:nvPr/>
        </p:nvSpPr>
        <p:spPr bwMode="auto">
          <a:xfrm>
            <a:off x="1589" y="-1"/>
            <a:ext cx="9902825" cy="348413"/>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799" b="1" dirty="0">
                <a:solidFill>
                  <a:schemeClr val="dk1"/>
                </a:solidFill>
                <a:latin typeface="游ゴシック" panose="020B0400000000000000" pitchFamily="50" charset="-128"/>
                <a:ea typeface="游ゴシック" panose="020B0400000000000000" pitchFamily="50" charset="-128"/>
              </a:rPr>
              <a:t>国保におけるコーホート要因法を用いた被保険者数推計機能の追加</a:t>
            </a:r>
            <a:endParaRPr lang="en-US" altLang="ja-JP" sz="1799" b="1" dirty="0">
              <a:solidFill>
                <a:schemeClr val="dk1"/>
              </a:solidFill>
              <a:latin typeface="游ゴシック" panose="020B0400000000000000" pitchFamily="50" charset="-128"/>
              <a:ea typeface="游ゴシック" panose="020B0400000000000000" pitchFamily="50" charset="-128"/>
            </a:endParaRPr>
          </a:p>
        </p:txBody>
      </p:sp>
      <p:cxnSp>
        <p:nvCxnSpPr>
          <p:cNvPr id="6" name="直線コネクタ 5"/>
          <p:cNvCxnSpPr/>
          <p:nvPr/>
        </p:nvCxnSpPr>
        <p:spPr>
          <a:xfrm>
            <a:off x="-85944" y="313895"/>
            <a:ext cx="10278297"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pSp>
        <p:nvGrpSpPr>
          <p:cNvPr id="16" name="グループ化 15"/>
          <p:cNvGrpSpPr/>
          <p:nvPr/>
        </p:nvGrpSpPr>
        <p:grpSpPr>
          <a:xfrm>
            <a:off x="83389" y="2348880"/>
            <a:ext cx="9736408" cy="4379441"/>
            <a:chOff x="81801" y="1958709"/>
            <a:chExt cx="9736408" cy="4379441"/>
          </a:xfrm>
        </p:grpSpPr>
        <p:sp>
          <p:nvSpPr>
            <p:cNvPr id="18" name="正方形/長方形 17"/>
            <p:cNvSpPr/>
            <p:nvPr/>
          </p:nvSpPr>
          <p:spPr>
            <a:xfrm>
              <a:off x="84610" y="2275407"/>
              <a:ext cx="9733599" cy="4062743"/>
            </a:xfrm>
            <a:prstGeom prst="rect">
              <a:avLst/>
            </a:prstGeom>
            <a:ln w="12700">
              <a:prstDash val="solid"/>
            </a:ln>
          </p:spPr>
          <p:style>
            <a:lnRef idx="2">
              <a:schemeClr val="dk1"/>
            </a:lnRef>
            <a:fillRef idx="1">
              <a:schemeClr val="lt1"/>
            </a:fillRef>
            <a:effectRef idx="0">
              <a:schemeClr val="dk1"/>
            </a:effectRef>
            <a:fontRef idx="minor">
              <a:schemeClr val="dk1"/>
            </a:fontRef>
          </p:style>
          <p:txBody>
            <a:bodyPr lIns="72000" rIns="36000" rtlCol="0" anchor="t"/>
            <a:lstStyle/>
            <a:p>
              <a:r>
                <a:rPr lang="ja-JP" altLang="en-US" sz="1300" b="1" dirty="0">
                  <a:solidFill>
                    <a:schemeClr val="tx1"/>
                  </a:solidFill>
                  <a:latin typeface="游ゴシック" panose="020B0400000000000000" pitchFamily="50" charset="-128"/>
                  <a:ea typeface="游ゴシック" panose="020B0400000000000000" pitchFamily="50" charset="-128"/>
                </a:rPr>
                <a:t>○　コーホート要因法とは、「自然増減」（出生と死亡）及び「純移動」（資格取得・喪失）という、二つの「変動要因」の将来</a:t>
              </a:r>
              <a:endParaRPr lang="en-US" altLang="ja-JP" sz="1300" b="1" dirty="0">
                <a:solidFill>
                  <a:schemeClr val="tx1"/>
                </a:solidFill>
                <a:latin typeface="游ゴシック" panose="020B0400000000000000" pitchFamily="50" charset="-128"/>
                <a:ea typeface="游ゴシック" panose="020B0400000000000000" pitchFamily="50" charset="-128"/>
              </a:endParaRPr>
            </a:p>
            <a:p>
              <a:r>
                <a:rPr lang="ja-JP" altLang="en-US" sz="1300" b="1" dirty="0">
                  <a:solidFill>
                    <a:schemeClr val="tx1"/>
                  </a:solidFill>
                  <a:latin typeface="游ゴシック" panose="020B0400000000000000" pitchFamily="50" charset="-128"/>
                  <a:ea typeface="游ゴシック" panose="020B0400000000000000" pitchFamily="50" charset="-128"/>
                </a:rPr>
                <a:t>　値を仮定しそれに基づいて被保険者数の推計を行う方法である。</a:t>
              </a:r>
              <a:endParaRPr lang="en-US" altLang="ja-JP" sz="1300" b="1" dirty="0">
                <a:solidFill>
                  <a:schemeClr val="tx1"/>
                </a:solidFill>
                <a:latin typeface="游ゴシック" panose="020B0400000000000000" pitchFamily="50" charset="-128"/>
                <a:ea typeface="游ゴシック" panose="020B0400000000000000" pitchFamily="50" charset="-128"/>
              </a:endParaRPr>
            </a:p>
            <a:p>
              <a:endParaRPr lang="en-US" altLang="ja-JP" sz="800" b="1" dirty="0">
                <a:solidFill>
                  <a:schemeClr val="tx1"/>
                </a:solidFill>
                <a:latin typeface="游ゴシック" panose="020B0400000000000000" pitchFamily="50" charset="-128"/>
                <a:ea typeface="游ゴシック" panose="020B0400000000000000" pitchFamily="50" charset="-128"/>
              </a:endParaRPr>
            </a:p>
            <a:p>
              <a:r>
                <a:rPr lang="ja-JP" altLang="en-US" sz="1300" b="1" dirty="0">
                  <a:solidFill>
                    <a:schemeClr val="tx1"/>
                  </a:solidFill>
                  <a:latin typeface="游ゴシック" panose="020B0400000000000000" pitchFamily="50" charset="-128"/>
                  <a:ea typeface="游ゴシック" panose="020B0400000000000000" pitchFamily="50" charset="-128"/>
                </a:rPr>
                <a:t>○　国保におけるコーホート要因法では、前年における１歳下の「被保険者数」に「移動率」を乗じることによって推計を行う。</a:t>
              </a:r>
              <a:endParaRPr lang="en-US" altLang="ja-JP" sz="1300" b="1" dirty="0">
                <a:solidFill>
                  <a:schemeClr val="tx1"/>
                </a:solidFill>
                <a:latin typeface="游ゴシック" panose="020B0400000000000000" pitchFamily="50" charset="-128"/>
                <a:ea typeface="游ゴシック" panose="020B0400000000000000" pitchFamily="50" charset="-128"/>
              </a:endParaRPr>
            </a:p>
            <a:p>
              <a:endParaRPr lang="en-US" altLang="ja-JP" sz="800" b="1" dirty="0">
                <a:solidFill>
                  <a:schemeClr val="tx1"/>
                </a:solidFill>
                <a:latin typeface="游ゴシック" panose="020B0400000000000000" pitchFamily="50" charset="-128"/>
                <a:ea typeface="游ゴシック" panose="020B0400000000000000" pitchFamily="50" charset="-128"/>
              </a:endParaRPr>
            </a:p>
            <a:p>
              <a:r>
                <a:rPr lang="ja-JP" altLang="en-US" sz="1300" b="1" dirty="0">
                  <a:solidFill>
                    <a:schemeClr val="tx1"/>
                  </a:solidFill>
                  <a:latin typeface="游ゴシック" panose="020B0400000000000000" pitchFamily="50" charset="-128"/>
                  <a:ea typeface="游ゴシック" panose="020B0400000000000000" pitchFamily="50" charset="-128"/>
                </a:rPr>
                <a:t>○　国保の場合、出生・死亡は資格の得喪事由に含まれるため、国保固有の移動率を乗じて計算する方法を検討。</a:t>
              </a:r>
              <a:endParaRPr lang="en-US" altLang="ja-JP" sz="1300" b="1" dirty="0">
                <a:solidFill>
                  <a:schemeClr val="tx1"/>
                </a:solidFill>
                <a:latin typeface="游ゴシック" panose="020B0400000000000000" pitchFamily="50" charset="-128"/>
                <a:ea typeface="游ゴシック" panose="020B0400000000000000" pitchFamily="50" charset="-128"/>
              </a:endParaRPr>
            </a:p>
            <a:p>
              <a:r>
                <a:rPr lang="ja-JP" altLang="en-US" sz="1300" b="1" dirty="0">
                  <a:solidFill>
                    <a:schemeClr val="tx1"/>
                  </a:solidFill>
                  <a:latin typeface="游ゴシック" panose="020B0400000000000000" pitchFamily="50" charset="-128"/>
                  <a:ea typeface="游ゴシック" panose="020B0400000000000000" pitchFamily="50" charset="-128"/>
                </a:rPr>
                <a:t>　　ただし、後期高齢者加入による減少数は、移動率ではなく、</a:t>
              </a:r>
              <a:r>
                <a:rPr lang="en-US" altLang="ja-JP" sz="1300" b="1" dirty="0">
                  <a:solidFill>
                    <a:schemeClr val="tx1"/>
                  </a:solidFill>
                  <a:latin typeface="游ゴシック" panose="020B0400000000000000" pitchFamily="50" charset="-128"/>
                  <a:ea typeface="游ゴシック" panose="020B0400000000000000" pitchFamily="50" charset="-128"/>
                </a:rPr>
                <a:t> 75</a:t>
              </a:r>
              <a:r>
                <a:rPr lang="ja-JP" altLang="en-US" sz="1300" b="1" dirty="0">
                  <a:solidFill>
                    <a:schemeClr val="tx1"/>
                  </a:solidFill>
                  <a:latin typeface="游ゴシック" panose="020B0400000000000000" pitchFamily="50" charset="-128"/>
                  <a:ea typeface="游ゴシック" panose="020B0400000000000000" pitchFamily="50" charset="-128"/>
                </a:rPr>
                <a:t>歳の誕生月ベースで減算する。</a:t>
              </a:r>
              <a:endParaRPr lang="en-US" altLang="ja-JP" sz="1300" b="1" dirty="0">
                <a:solidFill>
                  <a:schemeClr val="tx1"/>
                </a:solidFill>
                <a:latin typeface="游ゴシック" panose="020B0400000000000000" pitchFamily="50" charset="-128"/>
                <a:ea typeface="游ゴシック" panose="020B0400000000000000" pitchFamily="50" charset="-128"/>
              </a:endParaRPr>
            </a:p>
            <a:p>
              <a:endParaRPr lang="en-US" altLang="ja-JP" sz="1400" b="1" dirty="0">
                <a:solidFill>
                  <a:schemeClr val="tx1"/>
                </a:solidFill>
                <a:latin typeface="游ゴシック" panose="020B0400000000000000" pitchFamily="50" charset="-128"/>
                <a:ea typeface="游ゴシック" panose="020B0400000000000000" pitchFamily="50" charset="-128"/>
              </a:endParaRPr>
            </a:p>
            <a:p>
              <a:endParaRPr lang="en-US" altLang="ja-JP" sz="1400" b="1" dirty="0">
                <a:solidFill>
                  <a:schemeClr val="tx1"/>
                </a:solidFill>
                <a:latin typeface="游ゴシック" panose="020B0400000000000000" pitchFamily="50" charset="-128"/>
                <a:ea typeface="游ゴシック" panose="020B0400000000000000" pitchFamily="50" charset="-128"/>
              </a:endParaRPr>
            </a:p>
            <a:p>
              <a:endParaRPr lang="en-US" altLang="ja-JP" sz="1400" b="1" dirty="0">
                <a:solidFill>
                  <a:schemeClr val="tx1"/>
                </a:solidFill>
                <a:latin typeface="游ゴシック" panose="020B0400000000000000" pitchFamily="50" charset="-128"/>
                <a:ea typeface="游ゴシック" panose="020B0400000000000000" pitchFamily="50" charset="-128"/>
              </a:endParaRPr>
            </a:p>
            <a:p>
              <a:endParaRPr lang="en-US" altLang="ja-JP" sz="1400" b="1" dirty="0">
                <a:solidFill>
                  <a:schemeClr val="tx1"/>
                </a:solidFill>
                <a:latin typeface="游ゴシック" panose="020B0400000000000000" pitchFamily="50" charset="-128"/>
                <a:ea typeface="游ゴシック" panose="020B0400000000000000" pitchFamily="50" charset="-128"/>
              </a:endParaRPr>
            </a:p>
            <a:p>
              <a:pPr>
                <a:tabLst>
                  <a:tab pos="1704975" algn="l"/>
                </a:tabLst>
              </a:pPr>
              <a:endParaRPr lang="en-US" altLang="ja-JP" sz="1000" b="1" dirty="0">
                <a:solidFill>
                  <a:schemeClr val="tx1"/>
                </a:solidFill>
                <a:latin typeface="游ゴシック" panose="020B0400000000000000" pitchFamily="50" charset="-128"/>
                <a:ea typeface="游ゴシック" panose="020B0400000000000000" pitchFamily="50" charset="-128"/>
              </a:endParaRPr>
            </a:p>
            <a:p>
              <a:pPr>
                <a:tabLst>
                  <a:tab pos="1704975" algn="l"/>
                </a:tabLst>
              </a:pPr>
              <a:endParaRPr lang="en-US" altLang="ja-JP" sz="1000" b="1" dirty="0">
                <a:solidFill>
                  <a:schemeClr val="tx1"/>
                </a:solidFill>
                <a:latin typeface="游ゴシック" panose="020B0400000000000000" pitchFamily="50" charset="-128"/>
                <a:ea typeface="游ゴシック" panose="020B0400000000000000" pitchFamily="50" charset="-128"/>
              </a:endParaRPr>
            </a:p>
            <a:p>
              <a:pPr>
                <a:tabLst>
                  <a:tab pos="1704975" algn="l"/>
                </a:tabLst>
              </a:pPr>
              <a:r>
                <a:rPr lang="en-US" altLang="ja-JP" sz="1000" b="1" dirty="0">
                  <a:solidFill>
                    <a:schemeClr val="tx1"/>
                  </a:solidFill>
                  <a:latin typeface="游ゴシック" panose="020B0400000000000000" pitchFamily="50" charset="-128"/>
                  <a:ea typeface="游ゴシック" panose="020B0400000000000000" pitchFamily="50" charset="-128"/>
                </a:rPr>
                <a:t>※</a:t>
              </a:r>
              <a:r>
                <a:rPr lang="ja-JP" altLang="en-US" sz="1000" b="1" dirty="0">
                  <a:solidFill>
                    <a:schemeClr val="tx1"/>
                  </a:solidFill>
                  <a:latin typeface="游ゴシック" panose="020B0400000000000000" pitchFamily="50" charset="-128"/>
                  <a:ea typeface="游ゴシック" panose="020B0400000000000000" pitchFamily="50" charset="-128"/>
                </a:rPr>
                <a:t>被保険者情報を抽出する際の年齢は「年齢計算に関する法律」に基づき計算する。</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a:tabLst>
                  <a:tab pos="1704975" algn="l"/>
                </a:tabLst>
              </a:pPr>
              <a:r>
                <a:rPr lang="en-US" altLang="ja-JP" sz="1000" b="1" dirty="0">
                  <a:solidFill>
                    <a:schemeClr val="tx1"/>
                  </a:solidFill>
                  <a:latin typeface="游ゴシック" panose="020B0400000000000000" pitchFamily="50" charset="-128"/>
                  <a:ea typeface="游ゴシック" panose="020B0400000000000000" pitchFamily="50" charset="-128"/>
                </a:rPr>
                <a:t>※</a:t>
              </a:r>
              <a:r>
                <a:rPr lang="ja-JP" altLang="en-US" sz="1000" b="1" dirty="0">
                  <a:solidFill>
                    <a:schemeClr val="tx1"/>
                  </a:solidFill>
                  <a:latin typeface="游ゴシック" panose="020B0400000000000000" pitchFamily="50" charset="-128"/>
                  <a:ea typeface="游ゴシック" panose="020B0400000000000000" pitchFamily="50" charset="-128"/>
                </a:rPr>
                <a:t>０歳児の推計被保険者数は、</a:t>
              </a:r>
              <a:r>
                <a:rPr lang="en-US" altLang="ja-JP" sz="1000" b="1" dirty="0">
                  <a:solidFill>
                    <a:schemeClr val="tx1"/>
                  </a:solidFill>
                  <a:latin typeface="游ゴシック" panose="020B0400000000000000" pitchFamily="50" charset="-128"/>
                  <a:ea typeface="游ゴシック" panose="020B0400000000000000" pitchFamily="50" charset="-128"/>
                </a:rPr>
                <a:t>15</a:t>
              </a:r>
              <a:r>
                <a:rPr lang="ja-JP" altLang="en-US" sz="1000" b="1" dirty="0">
                  <a:solidFill>
                    <a:schemeClr val="tx1"/>
                  </a:solidFill>
                  <a:latin typeface="游ゴシック" panose="020B0400000000000000" pitchFamily="50" charset="-128"/>
                  <a:ea typeface="游ゴシック" panose="020B0400000000000000" pitchFamily="50" charset="-128"/>
                </a:rPr>
                <a:t>歳～</a:t>
              </a:r>
              <a:r>
                <a:rPr lang="en-US" altLang="ja-JP" sz="1000" b="1" dirty="0">
                  <a:solidFill>
                    <a:schemeClr val="tx1"/>
                  </a:solidFill>
                  <a:latin typeface="游ゴシック" panose="020B0400000000000000" pitchFamily="50" charset="-128"/>
                  <a:ea typeface="游ゴシック" panose="020B0400000000000000" pitchFamily="50" charset="-128"/>
                </a:rPr>
                <a:t>49</a:t>
              </a:r>
              <a:r>
                <a:rPr lang="ja-JP" altLang="en-US" sz="1000" b="1" dirty="0">
                  <a:solidFill>
                    <a:schemeClr val="tx1"/>
                  </a:solidFill>
                  <a:latin typeface="游ゴシック" panose="020B0400000000000000" pitchFamily="50" charset="-128"/>
                  <a:ea typeface="游ゴシック" panose="020B0400000000000000" pitchFamily="50" charset="-128"/>
                </a:rPr>
                <a:t>歳の女性の被保険者数に出生率を乗じ算出する。</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a:tabLst>
                  <a:tab pos="1704975" algn="l"/>
                </a:tabLst>
              </a:pPr>
              <a:r>
                <a:rPr lang="en-US" altLang="ja-JP" sz="1000" b="1" dirty="0">
                  <a:solidFill>
                    <a:schemeClr val="tx1"/>
                  </a:solidFill>
                  <a:latin typeface="游ゴシック" panose="020B0400000000000000" pitchFamily="50" charset="-128"/>
                  <a:ea typeface="游ゴシック" panose="020B0400000000000000" pitchFamily="50" charset="-128"/>
                </a:rPr>
                <a:t>※</a:t>
              </a:r>
              <a:r>
                <a:rPr lang="ja-JP" altLang="en-US" sz="1000" b="1" dirty="0">
                  <a:solidFill>
                    <a:schemeClr val="tx1"/>
                  </a:solidFill>
                  <a:latin typeface="游ゴシック" panose="020B0400000000000000" pitchFamily="50" charset="-128"/>
                  <a:ea typeface="游ゴシック" panose="020B0400000000000000" pitchFamily="50" charset="-128"/>
                </a:rPr>
                <a:t>移動率は都道府県毎に算出する。また、複数都道府県分で算出した移動率を提供し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a:tabLst>
                  <a:tab pos="1704975" algn="l"/>
                </a:tabLst>
              </a:pPr>
              <a:r>
                <a:rPr lang="ja-JP" altLang="en-US" sz="1000" b="1" dirty="0">
                  <a:solidFill>
                    <a:schemeClr val="tx1"/>
                  </a:solidFill>
                  <a:latin typeface="游ゴシック" panose="020B0400000000000000" pitchFamily="50" charset="-128"/>
                  <a:ea typeface="游ゴシック" panose="020B0400000000000000" pitchFamily="50" charset="-128"/>
                </a:rPr>
                <a:t>　任意に使用可能とする。</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a:tabLst>
                  <a:tab pos="1704975" algn="l"/>
                </a:tabLst>
              </a:pPr>
              <a:r>
                <a:rPr lang="en-US" altLang="ja-JP" sz="1000" b="1" dirty="0">
                  <a:solidFill>
                    <a:schemeClr val="tx1"/>
                  </a:solidFill>
                  <a:latin typeface="游ゴシック" panose="020B0400000000000000" pitchFamily="50" charset="-128"/>
                  <a:ea typeface="游ゴシック" panose="020B0400000000000000" pitchFamily="50" charset="-128"/>
                </a:rPr>
                <a:t>※</a:t>
              </a:r>
              <a:r>
                <a:rPr lang="ja-JP" altLang="en-US" sz="1000" b="1" dirty="0">
                  <a:solidFill>
                    <a:schemeClr val="tx1"/>
                  </a:solidFill>
                  <a:latin typeface="游ゴシック" panose="020B0400000000000000" pitchFamily="50" charset="-128"/>
                  <a:ea typeface="游ゴシック" panose="020B0400000000000000" pitchFamily="50" charset="-128"/>
                </a:rPr>
                <a:t>トレンド推計やアベレージ推計により移動率を算出することも可能とする</a:t>
              </a:r>
              <a:r>
                <a:rPr lang="ja-JP" altLang="en-US" sz="1050" b="1" dirty="0">
                  <a:solidFill>
                    <a:schemeClr val="tx1"/>
                  </a:solidFill>
                  <a:latin typeface="游ゴシック" panose="020B0400000000000000" pitchFamily="50" charset="-128"/>
                  <a:ea typeface="游ゴシック" panose="020B0400000000000000" pitchFamily="50" charset="-128"/>
                </a:rPr>
                <a:t>。</a:t>
              </a:r>
              <a:endParaRPr lang="en-US" altLang="ja-JP" sz="1050" b="1" dirty="0">
                <a:solidFill>
                  <a:schemeClr val="tx1"/>
                </a:solidFill>
                <a:latin typeface="游ゴシック" panose="020B0400000000000000" pitchFamily="50" charset="-128"/>
                <a:ea typeface="游ゴシック" panose="020B0400000000000000" pitchFamily="50" charset="-128"/>
              </a:endParaRPr>
            </a:p>
          </p:txBody>
        </p:sp>
        <p:sp>
          <p:nvSpPr>
            <p:cNvPr id="19" name="角丸四角形 18"/>
            <p:cNvSpPr/>
            <p:nvPr/>
          </p:nvSpPr>
          <p:spPr>
            <a:xfrm>
              <a:off x="81801" y="1958709"/>
              <a:ext cx="2810278" cy="316698"/>
            </a:xfrm>
            <a:prstGeom prst="roundRect">
              <a:avLst>
                <a:gd name="adj" fmla="val 0"/>
              </a:avLst>
            </a:prstGeom>
            <a:solidFill>
              <a:srgbClr val="007BC6"/>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a:solidFill>
                    <a:schemeClr val="bg1"/>
                  </a:solidFill>
                  <a:latin typeface="游ゴシック" panose="020B0400000000000000" pitchFamily="50" charset="-128"/>
                  <a:ea typeface="游ゴシック" panose="020B0400000000000000" pitchFamily="50" charset="-128"/>
                </a:rPr>
                <a:t>国保におけるコーホート要因法</a:t>
              </a:r>
            </a:p>
          </p:txBody>
        </p:sp>
        <p:grpSp>
          <p:nvGrpSpPr>
            <p:cNvPr id="12" name="グループ化 11"/>
            <p:cNvGrpSpPr/>
            <p:nvPr/>
          </p:nvGrpSpPr>
          <p:grpSpPr>
            <a:xfrm>
              <a:off x="685922" y="3716144"/>
              <a:ext cx="8530878" cy="727736"/>
              <a:chOff x="685922" y="3283791"/>
              <a:chExt cx="8530878" cy="727736"/>
            </a:xfrm>
          </p:grpSpPr>
          <p:sp>
            <p:nvSpPr>
              <p:cNvPr id="22" name="正方形/長方形 21"/>
              <p:cNvSpPr/>
              <p:nvPr/>
            </p:nvSpPr>
            <p:spPr>
              <a:xfrm>
                <a:off x="685922" y="3289420"/>
                <a:ext cx="2520000" cy="720000"/>
              </a:xfrm>
              <a:prstGeom prst="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tx1"/>
                    </a:solidFill>
                    <a:latin typeface="游ゴシック" panose="020B0400000000000000" pitchFamily="50" charset="-128"/>
                    <a:ea typeface="游ゴシック" panose="020B0400000000000000" pitchFamily="50" charset="-128"/>
                  </a:rPr>
                  <a:t>「推計被保険者数」</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050" b="1" dirty="0">
                    <a:solidFill>
                      <a:schemeClr val="tx1"/>
                    </a:solidFill>
                    <a:latin typeface="游ゴシック" panose="020B0400000000000000" pitchFamily="50" charset="-128"/>
                    <a:ea typeface="游ゴシック" panose="020B0400000000000000" pitchFamily="50" charset="-128"/>
                  </a:rPr>
                  <a:t>（ｔ＋１年度）年内平均の</a:t>
                </a:r>
                <a:endParaRPr lang="en-US" altLang="ja-JP" sz="1050" b="1" dirty="0">
                  <a:solidFill>
                    <a:schemeClr val="tx1"/>
                  </a:solidFill>
                  <a:latin typeface="游ゴシック" panose="020B0400000000000000" pitchFamily="50" charset="-128"/>
                  <a:ea typeface="游ゴシック" panose="020B0400000000000000" pitchFamily="50" charset="-128"/>
                </a:endParaRPr>
              </a:p>
              <a:p>
                <a:pPr algn="ctr"/>
                <a:r>
                  <a:rPr lang="ja-JP" altLang="en-US" sz="1050" b="1" dirty="0">
                    <a:solidFill>
                      <a:schemeClr val="tx1"/>
                    </a:solidFill>
                    <a:latin typeface="游ゴシック" panose="020B0400000000000000" pitchFamily="50" charset="-128"/>
                    <a:ea typeface="游ゴシック" panose="020B0400000000000000" pitchFamily="50" charset="-128"/>
                  </a:rPr>
                  <a:t>男女別被保険者数</a:t>
                </a:r>
                <a:endParaRPr lang="en-US" altLang="ja-JP" sz="1100" b="1" dirty="0">
                  <a:solidFill>
                    <a:schemeClr val="tx1"/>
                  </a:solidFill>
                  <a:latin typeface="游ゴシック" panose="020B0400000000000000" pitchFamily="50" charset="-128"/>
                  <a:ea typeface="游ゴシック" panose="020B0400000000000000" pitchFamily="50" charset="-128"/>
                </a:endParaRPr>
              </a:p>
            </p:txBody>
          </p:sp>
          <p:sp>
            <p:nvSpPr>
              <p:cNvPr id="23" name="正方形/長方形 22"/>
              <p:cNvSpPr/>
              <p:nvPr/>
            </p:nvSpPr>
            <p:spPr>
              <a:xfrm>
                <a:off x="3614255" y="3283791"/>
                <a:ext cx="2664000" cy="719770"/>
              </a:xfrm>
              <a:prstGeom prst="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tx1"/>
                    </a:solidFill>
                    <a:latin typeface="游ゴシック" panose="020B0400000000000000" pitchFamily="50" charset="-128"/>
                    <a:ea typeface="游ゴシック" panose="020B0400000000000000" pitchFamily="50" charset="-128"/>
                  </a:rPr>
                  <a:t>「基準被保険者数」</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050" b="1" dirty="0" err="1">
                    <a:solidFill>
                      <a:schemeClr val="tx1"/>
                    </a:solidFill>
                    <a:latin typeface="游ゴシック" panose="020B0400000000000000" pitchFamily="50" charset="-128"/>
                    <a:ea typeface="游ゴシック" panose="020B0400000000000000" pitchFamily="50" charset="-128"/>
                  </a:rPr>
                  <a:t>ｔ</a:t>
                </a:r>
                <a:r>
                  <a:rPr lang="ja-JP" altLang="en-US" sz="1050" b="1" dirty="0">
                    <a:solidFill>
                      <a:schemeClr val="tx1"/>
                    </a:solidFill>
                    <a:latin typeface="游ゴシック" panose="020B0400000000000000" pitchFamily="50" charset="-128"/>
                    <a:ea typeface="游ゴシック" panose="020B0400000000000000" pitchFamily="50" charset="-128"/>
                  </a:rPr>
                  <a:t>年度</a:t>
                </a:r>
                <a:r>
                  <a:rPr lang="en-US" altLang="ja-JP" sz="1050" b="1" dirty="0">
                    <a:solidFill>
                      <a:schemeClr val="tx1"/>
                    </a:solidFill>
                    <a:latin typeface="游ゴシック" panose="020B0400000000000000" pitchFamily="50" charset="-128"/>
                    <a:ea typeface="游ゴシック" panose="020B0400000000000000" pitchFamily="50" charset="-128"/>
                  </a:rPr>
                  <a:t>3</a:t>
                </a:r>
                <a:r>
                  <a:rPr lang="ja-JP" altLang="en-US" sz="1050" b="1" dirty="0">
                    <a:solidFill>
                      <a:schemeClr val="tx1"/>
                    </a:solidFill>
                    <a:latin typeface="游ゴシック" panose="020B0400000000000000" pitchFamily="50" charset="-128"/>
                    <a:ea typeface="游ゴシック" panose="020B0400000000000000" pitchFamily="50" charset="-128"/>
                  </a:rPr>
                  <a:t>月</a:t>
                </a:r>
                <a:r>
                  <a:rPr lang="en-US" altLang="ja-JP" sz="1050" b="1" dirty="0">
                    <a:solidFill>
                      <a:schemeClr val="tx1"/>
                    </a:solidFill>
                    <a:latin typeface="游ゴシック" panose="020B0400000000000000" pitchFamily="50" charset="-128"/>
                    <a:ea typeface="游ゴシック" panose="020B0400000000000000" pitchFamily="50" charset="-128"/>
                  </a:rPr>
                  <a:t>31</a:t>
                </a:r>
                <a:r>
                  <a:rPr lang="ja-JP" altLang="en-US" sz="1050" b="1" dirty="0">
                    <a:solidFill>
                      <a:schemeClr val="tx1"/>
                    </a:solidFill>
                    <a:latin typeface="游ゴシック" panose="020B0400000000000000" pitchFamily="50" charset="-128"/>
                    <a:ea typeface="游ゴシック" panose="020B0400000000000000" pitchFamily="50" charset="-128"/>
                  </a:rPr>
                  <a:t>日時点の男女別ｎ歳被保険者数と</a:t>
                </a:r>
                <a:r>
                  <a:rPr lang="en-US" altLang="ja-JP" sz="1050" b="1" dirty="0">
                    <a:solidFill>
                      <a:schemeClr val="tx1"/>
                    </a:solidFill>
                    <a:latin typeface="游ゴシック" panose="020B0400000000000000" pitchFamily="50" charset="-128"/>
                    <a:ea typeface="游ゴシック" panose="020B0400000000000000" pitchFamily="50" charset="-128"/>
                  </a:rPr>
                  <a:t>(n</a:t>
                </a:r>
                <a:r>
                  <a:rPr lang="ja-JP" altLang="en-US" sz="1050" b="1" dirty="0">
                    <a:solidFill>
                      <a:schemeClr val="tx1"/>
                    </a:solidFill>
                    <a:latin typeface="游ゴシック" panose="020B0400000000000000" pitchFamily="50" charset="-128"/>
                    <a:ea typeface="游ゴシック" panose="020B0400000000000000" pitchFamily="50" charset="-128"/>
                  </a:rPr>
                  <a:t>－１</a:t>
                </a:r>
                <a:r>
                  <a:rPr lang="en-US" altLang="ja-JP" sz="1050" b="1" dirty="0">
                    <a:solidFill>
                      <a:schemeClr val="tx1"/>
                    </a:solidFill>
                    <a:latin typeface="游ゴシック" panose="020B0400000000000000" pitchFamily="50" charset="-128"/>
                    <a:ea typeface="游ゴシック" panose="020B0400000000000000" pitchFamily="50" charset="-128"/>
                  </a:rPr>
                  <a:t>)</a:t>
                </a:r>
                <a:r>
                  <a:rPr lang="ja-JP" altLang="en-US" sz="1050" b="1" dirty="0">
                    <a:solidFill>
                      <a:schemeClr val="tx1"/>
                    </a:solidFill>
                    <a:latin typeface="游ゴシック" panose="020B0400000000000000" pitchFamily="50" charset="-128"/>
                    <a:ea typeface="游ゴシック" panose="020B0400000000000000" pitchFamily="50" charset="-128"/>
                  </a:rPr>
                  <a:t>歳被保険者数の平均値</a:t>
                </a:r>
                <a:endParaRPr lang="en-US" altLang="ja-JP" sz="1050" b="1" dirty="0">
                  <a:solidFill>
                    <a:schemeClr val="tx1"/>
                  </a:solidFill>
                  <a:latin typeface="游ゴシック" panose="020B0400000000000000" pitchFamily="50" charset="-128"/>
                  <a:ea typeface="游ゴシック" panose="020B0400000000000000" pitchFamily="50" charset="-128"/>
                </a:endParaRPr>
              </a:p>
            </p:txBody>
          </p:sp>
          <p:sp>
            <p:nvSpPr>
              <p:cNvPr id="27" name="正方形/長方形 26"/>
              <p:cNvSpPr/>
              <p:nvPr/>
            </p:nvSpPr>
            <p:spPr>
              <a:xfrm>
                <a:off x="3298041" y="3480085"/>
                <a:ext cx="304410" cy="33867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999" b="1" dirty="0">
                    <a:solidFill>
                      <a:schemeClr val="tx1"/>
                    </a:solidFill>
                    <a:latin typeface="游ゴシック" panose="020B0400000000000000" pitchFamily="50" charset="-128"/>
                    <a:ea typeface="游ゴシック" panose="020B0400000000000000" pitchFamily="50" charset="-128"/>
                  </a:rPr>
                  <a:t>＝</a:t>
                </a:r>
                <a:endParaRPr lang="en-US" altLang="ja-JP" sz="1799" b="1" dirty="0">
                  <a:solidFill>
                    <a:schemeClr val="tx1"/>
                  </a:solidFill>
                  <a:latin typeface="游ゴシック" panose="020B0400000000000000" pitchFamily="50" charset="-128"/>
                  <a:ea typeface="游ゴシック" panose="020B0400000000000000" pitchFamily="50" charset="-128"/>
                </a:endParaRPr>
              </a:p>
            </p:txBody>
          </p:sp>
          <p:sp>
            <p:nvSpPr>
              <p:cNvPr id="28" name="正方形/長方形 27"/>
              <p:cNvSpPr/>
              <p:nvPr/>
            </p:nvSpPr>
            <p:spPr>
              <a:xfrm>
                <a:off x="6290060" y="3498349"/>
                <a:ext cx="328900" cy="30708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799" b="1" dirty="0">
                    <a:solidFill>
                      <a:schemeClr val="tx1"/>
                    </a:solidFill>
                    <a:latin typeface="游ゴシック" panose="020B0400000000000000" pitchFamily="50" charset="-128"/>
                    <a:ea typeface="游ゴシック" panose="020B0400000000000000" pitchFamily="50" charset="-128"/>
                  </a:rPr>
                  <a:t>×</a:t>
                </a:r>
              </a:p>
            </p:txBody>
          </p:sp>
          <p:sp>
            <p:nvSpPr>
              <p:cNvPr id="29" name="正方形/長方形 28"/>
              <p:cNvSpPr/>
              <p:nvPr/>
            </p:nvSpPr>
            <p:spPr>
              <a:xfrm>
                <a:off x="6697608" y="3291757"/>
                <a:ext cx="2519192" cy="719770"/>
              </a:xfrm>
              <a:prstGeom prst="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tx1"/>
                    </a:solidFill>
                    <a:latin typeface="游ゴシック" panose="020B0400000000000000" pitchFamily="50" charset="-128"/>
                    <a:ea typeface="游ゴシック" panose="020B0400000000000000" pitchFamily="50" charset="-128"/>
                  </a:rPr>
                  <a:t>「移動率」</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000" b="1" dirty="0">
                    <a:solidFill>
                      <a:schemeClr val="tx1"/>
                    </a:solidFill>
                    <a:latin typeface="游ゴシック" panose="020B0400000000000000" pitchFamily="50" charset="-128"/>
                    <a:ea typeface="游ゴシック" panose="020B0400000000000000" pitchFamily="50" charset="-128"/>
                  </a:rPr>
                  <a:t>１年間の平均値、男女別移動率</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pSp>
      </p:grpSp>
      <p:grpSp>
        <p:nvGrpSpPr>
          <p:cNvPr id="11" name="グループ化 10"/>
          <p:cNvGrpSpPr/>
          <p:nvPr/>
        </p:nvGrpSpPr>
        <p:grpSpPr>
          <a:xfrm>
            <a:off x="5307013" y="5104192"/>
            <a:ext cx="4475900" cy="1555096"/>
            <a:chOff x="84611" y="1794804"/>
            <a:chExt cx="4790279" cy="1362964"/>
          </a:xfrm>
        </p:grpSpPr>
        <p:grpSp>
          <p:nvGrpSpPr>
            <p:cNvPr id="8" name="グループ化 7"/>
            <p:cNvGrpSpPr/>
            <p:nvPr/>
          </p:nvGrpSpPr>
          <p:grpSpPr>
            <a:xfrm>
              <a:off x="84611" y="1794804"/>
              <a:ext cx="4783231" cy="647640"/>
              <a:chOff x="1751599" y="1950255"/>
              <a:chExt cx="5977294" cy="590453"/>
            </a:xfrm>
          </p:grpSpPr>
          <p:sp>
            <p:nvSpPr>
              <p:cNvPr id="13" name="角丸四角形 12"/>
              <p:cNvSpPr/>
              <p:nvPr/>
            </p:nvSpPr>
            <p:spPr bwMode="auto">
              <a:xfrm>
                <a:off x="1751599" y="1950255"/>
                <a:ext cx="2407333" cy="590453"/>
              </a:xfrm>
              <a:prstGeom prst="roundRect">
                <a:avLst>
                  <a:gd name="adj" fmla="val 9540"/>
                </a:avLst>
              </a:prstGeom>
              <a:solidFill>
                <a:srgbClr val="CE2129"/>
              </a:solidFill>
              <a:ln w="19050" cmpd="sng">
                <a:noFill/>
              </a:ln>
              <a:effectLst/>
            </p:spPr>
            <p:style>
              <a:lnRef idx="2">
                <a:schemeClr val="dk1"/>
              </a:lnRef>
              <a:fillRef idx="1">
                <a:schemeClr val="lt1"/>
              </a:fillRef>
              <a:effectRef idx="0">
                <a:schemeClr val="dk1"/>
              </a:effectRef>
              <a:fontRef idx="minor">
                <a:schemeClr val="dk1"/>
              </a:fontRef>
            </p:style>
            <p:txBody>
              <a:bodyPr tIns="35982" anchor="ctr"/>
              <a:lstStyle/>
              <a:p>
                <a:pPr algn="ctr">
                  <a:defRPr/>
                </a:pPr>
                <a:r>
                  <a:rPr lang="ja-JP" altLang="en-US" sz="1200" b="1" dirty="0">
                    <a:solidFill>
                      <a:schemeClr val="bg1"/>
                    </a:solidFill>
                    <a:latin typeface="游ゴシック" panose="020B0400000000000000" pitchFamily="50" charset="-128"/>
                    <a:ea typeface="游ゴシック" panose="020B0400000000000000" pitchFamily="50" charset="-128"/>
                  </a:rPr>
                  <a:t>国保情報集約</a:t>
                </a:r>
                <a:endParaRPr lang="en-US" altLang="ja-JP" sz="1200" b="1" dirty="0">
                  <a:solidFill>
                    <a:schemeClr val="bg1"/>
                  </a:solidFill>
                  <a:latin typeface="游ゴシック" panose="020B0400000000000000" pitchFamily="50" charset="-128"/>
                  <a:ea typeface="游ゴシック" panose="020B0400000000000000" pitchFamily="50" charset="-128"/>
                </a:endParaRPr>
              </a:p>
              <a:p>
                <a:pPr algn="ctr">
                  <a:defRPr/>
                </a:pPr>
                <a:r>
                  <a:rPr lang="ja-JP" altLang="en-US" sz="1200" b="1" dirty="0">
                    <a:solidFill>
                      <a:schemeClr val="bg1"/>
                    </a:solidFill>
                    <a:latin typeface="游ゴシック" panose="020B0400000000000000" pitchFamily="50" charset="-128"/>
                    <a:ea typeface="游ゴシック" panose="020B0400000000000000" pitchFamily="50" charset="-128"/>
                  </a:rPr>
                  <a:t>システム</a:t>
                </a:r>
                <a:endParaRPr lang="en-US" altLang="ja-JP" sz="1200" b="1" dirty="0">
                  <a:solidFill>
                    <a:schemeClr val="bg1"/>
                  </a:solidFill>
                  <a:latin typeface="游ゴシック" panose="020B0400000000000000" pitchFamily="50" charset="-128"/>
                  <a:ea typeface="游ゴシック" panose="020B0400000000000000" pitchFamily="50" charset="-128"/>
                </a:endParaRPr>
              </a:p>
            </p:txBody>
          </p:sp>
          <p:sp>
            <p:nvSpPr>
              <p:cNvPr id="14" name="角丸四角形 13"/>
              <p:cNvSpPr/>
              <p:nvPr/>
            </p:nvSpPr>
            <p:spPr bwMode="auto">
              <a:xfrm>
                <a:off x="5321560" y="1950255"/>
                <a:ext cx="2407333" cy="590453"/>
              </a:xfrm>
              <a:prstGeom prst="roundRect">
                <a:avLst>
                  <a:gd name="adj" fmla="val 10190"/>
                </a:avLst>
              </a:prstGeom>
              <a:solidFill>
                <a:srgbClr val="007BC6"/>
              </a:solidFill>
              <a:ln w="19050" cmpd="sng">
                <a:noFill/>
              </a:ln>
              <a:effectLst/>
            </p:spPr>
            <p:style>
              <a:lnRef idx="2">
                <a:schemeClr val="dk1"/>
              </a:lnRef>
              <a:fillRef idx="1">
                <a:schemeClr val="lt1"/>
              </a:fillRef>
              <a:effectRef idx="0">
                <a:schemeClr val="dk1"/>
              </a:effectRef>
              <a:fontRef idx="minor">
                <a:schemeClr val="dk1"/>
              </a:fontRef>
            </p:style>
            <p:txBody>
              <a:bodyPr lIns="0" rIns="0" anchor="ctr"/>
              <a:lstStyle/>
              <a:p>
                <a:pPr algn="ctr">
                  <a:defRPr/>
                </a:pPr>
                <a:r>
                  <a:rPr lang="ja-JP" altLang="en-US" sz="1200" b="1" dirty="0">
                    <a:solidFill>
                      <a:schemeClr val="bg1"/>
                    </a:solidFill>
                    <a:latin typeface="游ゴシック" panose="020B0400000000000000" pitchFamily="50" charset="-128"/>
                    <a:ea typeface="游ゴシック" panose="020B0400000000000000" pitchFamily="50" charset="-128"/>
                  </a:rPr>
                  <a:t>国保事業費納付金等</a:t>
                </a:r>
                <a:endParaRPr lang="en-US" altLang="ja-JP" sz="1200" b="1" dirty="0">
                  <a:solidFill>
                    <a:schemeClr val="bg1"/>
                  </a:solidFill>
                  <a:latin typeface="游ゴシック" panose="020B0400000000000000" pitchFamily="50" charset="-128"/>
                  <a:ea typeface="游ゴシック" panose="020B0400000000000000" pitchFamily="50" charset="-128"/>
                </a:endParaRPr>
              </a:p>
              <a:p>
                <a:pPr algn="ctr">
                  <a:defRPr/>
                </a:pPr>
                <a:r>
                  <a:rPr lang="ja-JP" altLang="en-US" sz="1200" b="1" dirty="0">
                    <a:solidFill>
                      <a:schemeClr val="bg1"/>
                    </a:solidFill>
                    <a:latin typeface="游ゴシック" panose="020B0400000000000000" pitchFamily="50" charset="-128"/>
                    <a:ea typeface="游ゴシック" panose="020B0400000000000000" pitchFamily="50" charset="-128"/>
                  </a:rPr>
                  <a:t>算定標準システム</a:t>
                </a:r>
              </a:p>
            </p:txBody>
          </p:sp>
          <p:sp>
            <p:nvSpPr>
              <p:cNvPr id="15" name="右矢印 18">
                <a:extLst>
                  <a:ext uri="{FF2B5EF4-FFF2-40B4-BE49-F238E27FC236}">
                    <a16:creationId xmlns:a16="http://schemas.microsoft.com/office/drawing/2014/main" id="{DBAB4005-25FD-46CA-A797-1AA27002EC57}"/>
                  </a:ext>
                </a:extLst>
              </p:cNvPr>
              <p:cNvSpPr/>
              <p:nvPr/>
            </p:nvSpPr>
            <p:spPr>
              <a:xfrm>
                <a:off x="4158931" y="2044168"/>
                <a:ext cx="1171436" cy="402625"/>
              </a:xfrm>
              <a:prstGeom prst="rightArrow">
                <a:avLst>
                  <a:gd name="adj1" fmla="val 50000"/>
                  <a:gd name="adj2" fmla="val 45087"/>
                </a:avLst>
              </a:prstGeom>
              <a:solidFill>
                <a:srgbClr val="83776B"/>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0" bIns="0" anchor="ctr"/>
              <a:lstStyle/>
              <a:p>
                <a:pPr algn="ctr">
                  <a:defRPr/>
                </a:pPr>
                <a:r>
                  <a:rPr lang="ja-JP" altLang="en-US" sz="1000" b="1" dirty="0">
                    <a:solidFill>
                      <a:schemeClr val="bg1"/>
                    </a:solidFill>
                    <a:latin typeface="游ゴシック" panose="020B0400000000000000" pitchFamily="50" charset="-128"/>
                    <a:ea typeface="游ゴシック" panose="020B0400000000000000" pitchFamily="50" charset="-128"/>
                    <a:cs typeface="Meiryo UI" panose="020B0604030504040204" pitchFamily="50" charset="-128"/>
                  </a:rPr>
                  <a:t>集計データ</a:t>
                </a:r>
              </a:p>
            </p:txBody>
          </p:sp>
        </p:grpSp>
        <p:sp>
          <p:nvSpPr>
            <p:cNvPr id="34" name="四角形吹き出し 33"/>
            <p:cNvSpPr/>
            <p:nvPr/>
          </p:nvSpPr>
          <p:spPr bwMode="auto">
            <a:xfrm>
              <a:off x="2948461" y="2293768"/>
              <a:ext cx="1926429" cy="864000"/>
            </a:xfrm>
            <a:custGeom>
              <a:avLst/>
              <a:gdLst>
                <a:gd name="connsiteX0" fmla="*/ 0 w 2249810"/>
                <a:gd name="connsiteY0" fmla="*/ 0 h 650506"/>
                <a:gd name="connsiteX1" fmla="*/ 374968 w 2249810"/>
                <a:gd name="connsiteY1" fmla="*/ 0 h 650506"/>
                <a:gd name="connsiteX2" fmla="*/ 980265 w 2249810"/>
                <a:gd name="connsiteY2" fmla="*/ -178453 h 650506"/>
                <a:gd name="connsiteX3" fmla="*/ 937421 w 2249810"/>
                <a:gd name="connsiteY3" fmla="*/ 0 h 650506"/>
                <a:gd name="connsiteX4" fmla="*/ 2249810 w 2249810"/>
                <a:gd name="connsiteY4" fmla="*/ 0 h 650506"/>
                <a:gd name="connsiteX5" fmla="*/ 2249810 w 2249810"/>
                <a:gd name="connsiteY5" fmla="*/ 108418 h 650506"/>
                <a:gd name="connsiteX6" fmla="*/ 2249810 w 2249810"/>
                <a:gd name="connsiteY6" fmla="*/ 108418 h 650506"/>
                <a:gd name="connsiteX7" fmla="*/ 2249810 w 2249810"/>
                <a:gd name="connsiteY7" fmla="*/ 271044 h 650506"/>
                <a:gd name="connsiteX8" fmla="*/ 2249810 w 2249810"/>
                <a:gd name="connsiteY8" fmla="*/ 650506 h 650506"/>
                <a:gd name="connsiteX9" fmla="*/ 937421 w 2249810"/>
                <a:gd name="connsiteY9" fmla="*/ 650506 h 650506"/>
                <a:gd name="connsiteX10" fmla="*/ 374968 w 2249810"/>
                <a:gd name="connsiteY10" fmla="*/ 650506 h 650506"/>
                <a:gd name="connsiteX11" fmla="*/ 374968 w 2249810"/>
                <a:gd name="connsiteY11" fmla="*/ 650506 h 650506"/>
                <a:gd name="connsiteX12" fmla="*/ 0 w 2249810"/>
                <a:gd name="connsiteY12" fmla="*/ 650506 h 650506"/>
                <a:gd name="connsiteX13" fmla="*/ 0 w 2249810"/>
                <a:gd name="connsiteY13" fmla="*/ 271044 h 650506"/>
                <a:gd name="connsiteX14" fmla="*/ 0 w 2249810"/>
                <a:gd name="connsiteY14" fmla="*/ 108418 h 650506"/>
                <a:gd name="connsiteX15" fmla="*/ 0 w 2249810"/>
                <a:gd name="connsiteY15" fmla="*/ 108418 h 650506"/>
                <a:gd name="connsiteX16" fmla="*/ 0 w 2249810"/>
                <a:gd name="connsiteY16" fmla="*/ 0 h 650506"/>
                <a:gd name="connsiteX0" fmla="*/ 0 w 2249810"/>
                <a:gd name="connsiteY0" fmla="*/ 178453 h 828959"/>
                <a:gd name="connsiteX1" fmla="*/ 846455 w 2249810"/>
                <a:gd name="connsiteY1" fmla="*/ 178453 h 828959"/>
                <a:gd name="connsiteX2" fmla="*/ 980265 w 2249810"/>
                <a:gd name="connsiteY2" fmla="*/ 0 h 828959"/>
                <a:gd name="connsiteX3" fmla="*/ 937421 w 2249810"/>
                <a:gd name="connsiteY3" fmla="*/ 178453 h 828959"/>
                <a:gd name="connsiteX4" fmla="*/ 2249810 w 2249810"/>
                <a:gd name="connsiteY4" fmla="*/ 178453 h 828959"/>
                <a:gd name="connsiteX5" fmla="*/ 2249810 w 2249810"/>
                <a:gd name="connsiteY5" fmla="*/ 286871 h 828959"/>
                <a:gd name="connsiteX6" fmla="*/ 2249810 w 2249810"/>
                <a:gd name="connsiteY6" fmla="*/ 286871 h 828959"/>
                <a:gd name="connsiteX7" fmla="*/ 2249810 w 2249810"/>
                <a:gd name="connsiteY7" fmla="*/ 449497 h 828959"/>
                <a:gd name="connsiteX8" fmla="*/ 2249810 w 2249810"/>
                <a:gd name="connsiteY8" fmla="*/ 828959 h 828959"/>
                <a:gd name="connsiteX9" fmla="*/ 937421 w 2249810"/>
                <a:gd name="connsiteY9" fmla="*/ 828959 h 828959"/>
                <a:gd name="connsiteX10" fmla="*/ 374968 w 2249810"/>
                <a:gd name="connsiteY10" fmla="*/ 828959 h 828959"/>
                <a:gd name="connsiteX11" fmla="*/ 374968 w 2249810"/>
                <a:gd name="connsiteY11" fmla="*/ 828959 h 828959"/>
                <a:gd name="connsiteX12" fmla="*/ 0 w 2249810"/>
                <a:gd name="connsiteY12" fmla="*/ 828959 h 828959"/>
                <a:gd name="connsiteX13" fmla="*/ 0 w 2249810"/>
                <a:gd name="connsiteY13" fmla="*/ 449497 h 828959"/>
                <a:gd name="connsiteX14" fmla="*/ 0 w 2249810"/>
                <a:gd name="connsiteY14" fmla="*/ 286871 h 828959"/>
                <a:gd name="connsiteX15" fmla="*/ 0 w 2249810"/>
                <a:gd name="connsiteY15" fmla="*/ 286871 h 828959"/>
                <a:gd name="connsiteX16" fmla="*/ 0 w 2249810"/>
                <a:gd name="connsiteY16" fmla="*/ 178453 h 828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49810" h="828959">
                  <a:moveTo>
                    <a:pt x="0" y="178453"/>
                  </a:moveTo>
                  <a:lnTo>
                    <a:pt x="846455" y="178453"/>
                  </a:lnTo>
                  <a:lnTo>
                    <a:pt x="980265" y="0"/>
                  </a:lnTo>
                  <a:lnTo>
                    <a:pt x="937421" y="178453"/>
                  </a:lnTo>
                  <a:lnTo>
                    <a:pt x="2249810" y="178453"/>
                  </a:lnTo>
                  <a:lnTo>
                    <a:pt x="2249810" y="286871"/>
                  </a:lnTo>
                  <a:lnTo>
                    <a:pt x="2249810" y="286871"/>
                  </a:lnTo>
                  <a:lnTo>
                    <a:pt x="2249810" y="449497"/>
                  </a:lnTo>
                  <a:lnTo>
                    <a:pt x="2249810" y="828959"/>
                  </a:lnTo>
                  <a:lnTo>
                    <a:pt x="937421" y="828959"/>
                  </a:lnTo>
                  <a:lnTo>
                    <a:pt x="374968" y="828959"/>
                  </a:lnTo>
                  <a:lnTo>
                    <a:pt x="374968" y="828959"/>
                  </a:lnTo>
                  <a:lnTo>
                    <a:pt x="0" y="828959"/>
                  </a:lnTo>
                  <a:lnTo>
                    <a:pt x="0" y="449497"/>
                  </a:lnTo>
                  <a:lnTo>
                    <a:pt x="0" y="286871"/>
                  </a:lnTo>
                  <a:lnTo>
                    <a:pt x="0" y="286871"/>
                  </a:lnTo>
                  <a:lnTo>
                    <a:pt x="0" y="178453"/>
                  </a:lnTo>
                  <a:close/>
                </a:path>
              </a:pathLst>
            </a:custGeom>
            <a:solidFill>
              <a:schemeClr val="bg1"/>
            </a:solidFill>
            <a:ln w="9525">
              <a:solidFill>
                <a:schemeClr val="tx1"/>
              </a:solidFill>
              <a:round/>
              <a:headEnd/>
              <a:tailEnd/>
            </a:ln>
          </p:spPr>
          <p:txBody>
            <a:bodyPr wrap="square" lIns="72000" tIns="252000" rIns="72000" bIns="36000" spcCol="180000" rtlCol="0" anchor="ctr"/>
            <a:lstStyle/>
            <a:p>
              <a:r>
                <a:rPr lang="ja-JP" altLang="en-US" sz="1000" b="1" dirty="0">
                  <a:latin typeface="游ゴシック" panose="020B0400000000000000" pitchFamily="50" charset="-128"/>
                  <a:ea typeface="游ゴシック" panose="020B0400000000000000" pitchFamily="50" charset="-128"/>
                </a:rPr>
                <a:t>情報集約システムから受け取った、１歳階級別等の被保険者数情報を活用し、被保険者数の推計を実施</a:t>
              </a:r>
            </a:p>
          </p:txBody>
        </p:sp>
        <p:sp>
          <p:nvSpPr>
            <p:cNvPr id="9" name="四角形吹き出し 8"/>
            <p:cNvSpPr/>
            <p:nvPr/>
          </p:nvSpPr>
          <p:spPr bwMode="auto">
            <a:xfrm>
              <a:off x="84612" y="2326568"/>
              <a:ext cx="1926425" cy="828000"/>
            </a:xfrm>
            <a:custGeom>
              <a:avLst/>
              <a:gdLst>
                <a:gd name="connsiteX0" fmla="*/ 0 w 2383743"/>
                <a:gd name="connsiteY0" fmla="*/ 0 h 671680"/>
                <a:gd name="connsiteX1" fmla="*/ 1390517 w 2383743"/>
                <a:gd name="connsiteY1" fmla="*/ 0 h 671680"/>
                <a:gd name="connsiteX2" fmla="*/ 1410556 w 2383743"/>
                <a:gd name="connsiteY2" fmla="*/ -152774 h 671680"/>
                <a:gd name="connsiteX3" fmla="*/ 1986453 w 2383743"/>
                <a:gd name="connsiteY3" fmla="*/ 0 h 671680"/>
                <a:gd name="connsiteX4" fmla="*/ 2383743 w 2383743"/>
                <a:gd name="connsiteY4" fmla="*/ 0 h 671680"/>
                <a:gd name="connsiteX5" fmla="*/ 2383743 w 2383743"/>
                <a:gd name="connsiteY5" fmla="*/ 111947 h 671680"/>
                <a:gd name="connsiteX6" fmla="*/ 2383743 w 2383743"/>
                <a:gd name="connsiteY6" fmla="*/ 111947 h 671680"/>
                <a:gd name="connsiteX7" fmla="*/ 2383743 w 2383743"/>
                <a:gd name="connsiteY7" fmla="*/ 279867 h 671680"/>
                <a:gd name="connsiteX8" fmla="*/ 2383743 w 2383743"/>
                <a:gd name="connsiteY8" fmla="*/ 671680 h 671680"/>
                <a:gd name="connsiteX9" fmla="*/ 1986453 w 2383743"/>
                <a:gd name="connsiteY9" fmla="*/ 671680 h 671680"/>
                <a:gd name="connsiteX10" fmla="*/ 1390517 w 2383743"/>
                <a:gd name="connsiteY10" fmla="*/ 671680 h 671680"/>
                <a:gd name="connsiteX11" fmla="*/ 1390517 w 2383743"/>
                <a:gd name="connsiteY11" fmla="*/ 671680 h 671680"/>
                <a:gd name="connsiteX12" fmla="*/ 0 w 2383743"/>
                <a:gd name="connsiteY12" fmla="*/ 671680 h 671680"/>
                <a:gd name="connsiteX13" fmla="*/ 0 w 2383743"/>
                <a:gd name="connsiteY13" fmla="*/ 279867 h 671680"/>
                <a:gd name="connsiteX14" fmla="*/ 0 w 2383743"/>
                <a:gd name="connsiteY14" fmla="*/ 111947 h 671680"/>
                <a:gd name="connsiteX15" fmla="*/ 0 w 2383743"/>
                <a:gd name="connsiteY15" fmla="*/ 111947 h 671680"/>
                <a:gd name="connsiteX16" fmla="*/ 0 w 2383743"/>
                <a:gd name="connsiteY16" fmla="*/ 0 h 671680"/>
                <a:gd name="connsiteX0" fmla="*/ 0 w 2383743"/>
                <a:gd name="connsiteY0" fmla="*/ 152774 h 824454"/>
                <a:gd name="connsiteX1" fmla="*/ 1390517 w 2383743"/>
                <a:gd name="connsiteY1" fmla="*/ 152774 h 824454"/>
                <a:gd name="connsiteX2" fmla="*/ 1410556 w 2383743"/>
                <a:gd name="connsiteY2" fmla="*/ 0 h 824454"/>
                <a:gd name="connsiteX3" fmla="*/ 1524490 w 2383743"/>
                <a:gd name="connsiteY3" fmla="*/ 150393 h 824454"/>
                <a:gd name="connsiteX4" fmla="*/ 2383743 w 2383743"/>
                <a:gd name="connsiteY4" fmla="*/ 152774 h 824454"/>
                <a:gd name="connsiteX5" fmla="*/ 2383743 w 2383743"/>
                <a:gd name="connsiteY5" fmla="*/ 264721 h 824454"/>
                <a:gd name="connsiteX6" fmla="*/ 2383743 w 2383743"/>
                <a:gd name="connsiteY6" fmla="*/ 264721 h 824454"/>
                <a:gd name="connsiteX7" fmla="*/ 2383743 w 2383743"/>
                <a:gd name="connsiteY7" fmla="*/ 432641 h 824454"/>
                <a:gd name="connsiteX8" fmla="*/ 2383743 w 2383743"/>
                <a:gd name="connsiteY8" fmla="*/ 824454 h 824454"/>
                <a:gd name="connsiteX9" fmla="*/ 1986453 w 2383743"/>
                <a:gd name="connsiteY9" fmla="*/ 824454 h 824454"/>
                <a:gd name="connsiteX10" fmla="*/ 1390517 w 2383743"/>
                <a:gd name="connsiteY10" fmla="*/ 824454 h 824454"/>
                <a:gd name="connsiteX11" fmla="*/ 1390517 w 2383743"/>
                <a:gd name="connsiteY11" fmla="*/ 824454 h 824454"/>
                <a:gd name="connsiteX12" fmla="*/ 0 w 2383743"/>
                <a:gd name="connsiteY12" fmla="*/ 824454 h 824454"/>
                <a:gd name="connsiteX13" fmla="*/ 0 w 2383743"/>
                <a:gd name="connsiteY13" fmla="*/ 432641 h 824454"/>
                <a:gd name="connsiteX14" fmla="*/ 0 w 2383743"/>
                <a:gd name="connsiteY14" fmla="*/ 264721 h 824454"/>
                <a:gd name="connsiteX15" fmla="*/ 0 w 2383743"/>
                <a:gd name="connsiteY15" fmla="*/ 264721 h 824454"/>
                <a:gd name="connsiteX16" fmla="*/ 0 w 2383743"/>
                <a:gd name="connsiteY16" fmla="*/ 152774 h 824454"/>
                <a:gd name="connsiteX0" fmla="*/ 0 w 2383743"/>
                <a:gd name="connsiteY0" fmla="*/ 152774 h 824454"/>
                <a:gd name="connsiteX1" fmla="*/ 1452429 w 2383743"/>
                <a:gd name="connsiteY1" fmla="*/ 152774 h 824454"/>
                <a:gd name="connsiteX2" fmla="*/ 1410556 w 2383743"/>
                <a:gd name="connsiteY2" fmla="*/ 0 h 824454"/>
                <a:gd name="connsiteX3" fmla="*/ 1524490 w 2383743"/>
                <a:gd name="connsiteY3" fmla="*/ 150393 h 824454"/>
                <a:gd name="connsiteX4" fmla="*/ 2383743 w 2383743"/>
                <a:gd name="connsiteY4" fmla="*/ 152774 h 824454"/>
                <a:gd name="connsiteX5" fmla="*/ 2383743 w 2383743"/>
                <a:gd name="connsiteY5" fmla="*/ 264721 h 824454"/>
                <a:gd name="connsiteX6" fmla="*/ 2383743 w 2383743"/>
                <a:gd name="connsiteY6" fmla="*/ 264721 h 824454"/>
                <a:gd name="connsiteX7" fmla="*/ 2383743 w 2383743"/>
                <a:gd name="connsiteY7" fmla="*/ 432641 h 824454"/>
                <a:gd name="connsiteX8" fmla="*/ 2383743 w 2383743"/>
                <a:gd name="connsiteY8" fmla="*/ 824454 h 824454"/>
                <a:gd name="connsiteX9" fmla="*/ 1986453 w 2383743"/>
                <a:gd name="connsiteY9" fmla="*/ 824454 h 824454"/>
                <a:gd name="connsiteX10" fmla="*/ 1390517 w 2383743"/>
                <a:gd name="connsiteY10" fmla="*/ 824454 h 824454"/>
                <a:gd name="connsiteX11" fmla="*/ 1390517 w 2383743"/>
                <a:gd name="connsiteY11" fmla="*/ 824454 h 824454"/>
                <a:gd name="connsiteX12" fmla="*/ 0 w 2383743"/>
                <a:gd name="connsiteY12" fmla="*/ 824454 h 824454"/>
                <a:gd name="connsiteX13" fmla="*/ 0 w 2383743"/>
                <a:gd name="connsiteY13" fmla="*/ 432641 h 824454"/>
                <a:gd name="connsiteX14" fmla="*/ 0 w 2383743"/>
                <a:gd name="connsiteY14" fmla="*/ 264721 h 824454"/>
                <a:gd name="connsiteX15" fmla="*/ 0 w 2383743"/>
                <a:gd name="connsiteY15" fmla="*/ 264721 h 824454"/>
                <a:gd name="connsiteX16" fmla="*/ 0 w 2383743"/>
                <a:gd name="connsiteY16" fmla="*/ 152774 h 824454"/>
                <a:gd name="connsiteX0" fmla="*/ 0 w 2383743"/>
                <a:gd name="connsiteY0" fmla="*/ 152774 h 824454"/>
                <a:gd name="connsiteX1" fmla="*/ 1428617 w 2383743"/>
                <a:gd name="connsiteY1" fmla="*/ 152774 h 824454"/>
                <a:gd name="connsiteX2" fmla="*/ 1410556 w 2383743"/>
                <a:gd name="connsiteY2" fmla="*/ 0 h 824454"/>
                <a:gd name="connsiteX3" fmla="*/ 1524490 w 2383743"/>
                <a:gd name="connsiteY3" fmla="*/ 150393 h 824454"/>
                <a:gd name="connsiteX4" fmla="*/ 2383743 w 2383743"/>
                <a:gd name="connsiteY4" fmla="*/ 152774 h 824454"/>
                <a:gd name="connsiteX5" fmla="*/ 2383743 w 2383743"/>
                <a:gd name="connsiteY5" fmla="*/ 264721 h 824454"/>
                <a:gd name="connsiteX6" fmla="*/ 2383743 w 2383743"/>
                <a:gd name="connsiteY6" fmla="*/ 264721 h 824454"/>
                <a:gd name="connsiteX7" fmla="*/ 2383743 w 2383743"/>
                <a:gd name="connsiteY7" fmla="*/ 432641 h 824454"/>
                <a:gd name="connsiteX8" fmla="*/ 2383743 w 2383743"/>
                <a:gd name="connsiteY8" fmla="*/ 824454 h 824454"/>
                <a:gd name="connsiteX9" fmla="*/ 1986453 w 2383743"/>
                <a:gd name="connsiteY9" fmla="*/ 824454 h 824454"/>
                <a:gd name="connsiteX10" fmla="*/ 1390517 w 2383743"/>
                <a:gd name="connsiteY10" fmla="*/ 824454 h 824454"/>
                <a:gd name="connsiteX11" fmla="*/ 1390517 w 2383743"/>
                <a:gd name="connsiteY11" fmla="*/ 824454 h 824454"/>
                <a:gd name="connsiteX12" fmla="*/ 0 w 2383743"/>
                <a:gd name="connsiteY12" fmla="*/ 824454 h 824454"/>
                <a:gd name="connsiteX13" fmla="*/ 0 w 2383743"/>
                <a:gd name="connsiteY13" fmla="*/ 432641 h 824454"/>
                <a:gd name="connsiteX14" fmla="*/ 0 w 2383743"/>
                <a:gd name="connsiteY14" fmla="*/ 264721 h 824454"/>
                <a:gd name="connsiteX15" fmla="*/ 0 w 2383743"/>
                <a:gd name="connsiteY15" fmla="*/ 264721 h 824454"/>
                <a:gd name="connsiteX16" fmla="*/ 0 w 2383743"/>
                <a:gd name="connsiteY16" fmla="*/ 152774 h 824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383743" h="824454">
                  <a:moveTo>
                    <a:pt x="0" y="152774"/>
                  </a:moveTo>
                  <a:lnTo>
                    <a:pt x="1428617" y="152774"/>
                  </a:lnTo>
                  <a:lnTo>
                    <a:pt x="1410556" y="0"/>
                  </a:lnTo>
                  <a:lnTo>
                    <a:pt x="1524490" y="150393"/>
                  </a:lnTo>
                  <a:lnTo>
                    <a:pt x="2383743" y="152774"/>
                  </a:lnTo>
                  <a:lnTo>
                    <a:pt x="2383743" y="264721"/>
                  </a:lnTo>
                  <a:lnTo>
                    <a:pt x="2383743" y="264721"/>
                  </a:lnTo>
                  <a:lnTo>
                    <a:pt x="2383743" y="432641"/>
                  </a:lnTo>
                  <a:lnTo>
                    <a:pt x="2383743" y="824454"/>
                  </a:lnTo>
                  <a:lnTo>
                    <a:pt x="1986453" y="824454"/>
                  </a:lnTo>
                  <a:lnTo>
                    <a:pt x="1390517" y="824454"/>
                  </a:lnTo>
                  <a:lnTo>
                    <a:pt x="1390517" y="824454"/>
                  </a:lnTo>
                  <a:lnTo>
                    <a:pt x="0" y="824454"/>
                  </a:lnTo>
                  <a:lnTo>
                    <a:pt x="0" y="432641"/>
                  </a:lnTo>
                  <a:lnTo>
                    <a:pt x="0" y="264721"/>
                  </a:lnTo>
                  <a:lnTo>
                    <a:pt x="0" y="264721"/>
                  </a:lnTo>
                  <a:lnTo>
                    <a:pt x="0" y="152774"/>
                  </a:lnTo>
                  <a:close/>
                </a:path>
              </a:pathLst>
            </a:custGeom>
            <a:solidFill>
              <a:schemeClr val="bg1"/>
            </a:solidFill>
            <a:ln w="9525">
              <a:solidFill>
                <a:schemeClr val="tx1"/>
              </a:solidFill>
              <a:round/>
              <a:headEnd/>
              <a:tailEnd/>
            </a:ln>
          </p:spPr>
          <p:txBody>
            <a:bodyPr wrap="square" lIns="72000" tIns="180000" rIns="72000" bIns="0" spcCol="180000" rtlCol="0" anchor="ctr"/>
            <a:lstStyle/>
            <a:p>
              <a:r>
                <a:rPr lang="ja-JP" altLang="en-US" sz="1000" b="1" dirty="0">
                  <a:latin typeface="游ゴシック" panose="020B0400000000000000" pitchFamily="50" charset="-128"/>
                  <a:ea typeface="游ゴシック" panose="020B0400000000000000" pitchFamily="50" charset="-128"/>
                </a:rPr>
                <a:t>１歳階級別・性別等により</a:t>
              </a:r>
              <a:endParaRPr lang="en-US" altLang="ja-JP" sz="1000" b="1" dirty="0">
                <a:latin typeface="游ゴシック" panose="020B0400000000000000" pitchFamily="50" charset="-128"/>
                <a:ea typeface="游ゴシック" panose="020B0400000000000000" pitchFamily="50" charset="-128"/>
              </a:endParaRPr>
            </a:p>
            <a:p>
              <a:r>
                <a:rPr lang="ja-JP" altLang="en-US" sz="1000" b="1" dirty="0">
                  <a:latin typeface="游ゴシック" panose="020B0400000000000000" pitchFamily="50" charset="-128"/>
                  <a:ea typeface="游ゴシック" panose="020B0400000000000000" pitchFamily="50" charset="-128"/>
                </a:rPr>
                <a:t>被保険者数、資格取得</a:t>
              </a:r>
              <a:r>
                <a:rPr lang="en-US" altLang="ja-JP" sz="1000" b="1" dirty="0">
                  <a:latin typeface="游ゴシック" panose="020B0400000000000000" pitchFamily="50" charset="-128"/>
                  <a:ea typeface="游ゴシック" panose="020B0400000000000000" pitchFamily="50" charset="-128"/>
                </a:rPr>
                <a:t>/</a:t>
              </a:r>
              <a:r>
                <a:rPr lang="ja-JP" altLang="en-US" sz="1000" b="1" dirty="0">
                  <a:latin typeface="游ゴシック" panose="020B0400000000000000" pitchFamily="50" charset="-128"/>
                  <a:ea typeface="游ゴシック" panose="020B0400000000000000" pitchFamily="50" charset="-128"/>
                </a:rPr>
                <a:t>喪失情報を集計し都道府県に提供</a:t>
              </a:r>
            </a:p>
          </p:txBody>
        </p:sp>
      </p:grpSp>
      <p:sp>
        <p:nvSpPr>
          <p:cNvPr id="26" name="角丸四角形 25"/>
          <p:cNvSpPr/>
          <p:nvPr/>
        </p:nvSpPr>
        <p:spPr bwMode="auto">
          <a:xfrm>
            <a:off x="86203" y="401154"/>
            <a:ext cx="9733597" cy="1875042"/>
          </a:xfrm>
          <a:prstGeom prst="roundRect">
            <a:avLst>
              <a:gd name="adj" fmla="val 0"/>
            </a:avLst>
          </a:prstGeom>
          <a:noFill/>
          <a:ln w="9525">
            <a:solidFill>
              <a:schemeClr val="tx1"/>
            </a:solidFill>
            <a:round/>
            <a:headEnd/>
            <a:tailEnd/>
          </a:ln>
        </p:spPr>
        <p:txBody>
          <a:bodyPr wrap="square" lIns="72000" rIns="36000" rtlCol="0" anchor="t"/>
          <a:lstStyle/>
          <a:p>
            <a:r>
              <a:rPr lang="ja-JP" altLang="en-US" sz="1300" b="1" dirty="0">
                <a:latin typeface="游ゴシック" panose="020B0400000000000000" pitchFamily="50" charset="-128"/>
                <a:ea typeface="游ゴシック" panose="020B0400000000000000" pitchFamily="50" charset="-128"/>
              </a:rPr>
              <a:t>○　納付金算定システムでは、月報データを活用し負担割合区分毎に被保険者数を推計する機能を提供している。</a:t>
            </a:r>
            <a:endParaRPr lang="en-US" altLang="ja-JP" sz="1300" b="1" dirty="0">
              <a:latin typeface="游ゴシック" panose="020B0400000000000000" pitchFamily="50" charset="-128"/>
              <a:ea typeface="游ゴシック" panose="020B0400000000000000" pitchFamily="50" charset="-128"/>
            </a:endParaRPr>
          </a:p>
          <a:p>
            <a:r>
              <a:rPr lang="ja-JP" altLang="en-US" sz="1300" b="1" dirty="0">
                <a:latin typeface="游ゴシック" panose="020B0400000000000000" pitchFamily="50" charset="-128"/>
                <a:ea typeface="游ゴシック" panose="020B0400000000000000" pitchFamily="50" charset="-128"/>
              </a:rPr>
              <a:t>　被保険者数推計値は、給付費推計、所得推計、納付金配分、保険料率算定に活用するため、より確度の高い推計結果が求められている。</a:t>
            </a:r>
            <a:endParaRPr lang="en-US" altLang="ja-JP" sz="1300" b="1" dirty="0">
              <a:latin typeface="游ゴシック" panose="020B0400000000000000" pitchFamily="50" charset="-128"/>
              <a:ea typeface="游ゴシック" panose="020B0400000000000000" pitchFamily="50" charset="-128"/>
            </a:endParaRPr>
          </a:p>
          <a:p>
            <a:endParaRPr lang="en-US" altLang="ja-JP" sz="800" b="1" dirty="0">
              <a:latin typeface="游ゴシック" panose="020B0400000000000000" pitchFamily="50" charset="-128"/>
              <a:ea typeface="游ゴシック" panose="020B0400000000000000" pitchFamily="50" charset="-128"/>
            </a:endParaRPr>
          </a:p>
          <a:p>
            <a:r>
              <a:rPr lang="ja-JP" altLang="en-US" sz="1300" b="1" dirty="0">
                <a:latin typeface="游ゴシック" panose="020B0400000000000000" pitchFamily="50" charset="-128"/>
                <a:ea typeface="游ゴシック" panose="020B0400000000000000" pitchFamily="50" charset="-128"/>
              </a:rPr>
              <a:t>○　そこで、団塊世代・団塊ジュニア世代、丙午等の人口動勢を適切に反映した被保険者数推計を行えるよう、</a:t>
            </a:r>
            <a:endParaRPr lang="en-US" altLang="ja-JP" sz="1300" b="1" dirty="0">
              <a:latin typeface="游ゴシック" panose="020B0400000000000000" pitchFamily="50" charset="-128"/>
              <a:ea typeface="游ゴシック" panose="020B0400000000000000" pitchFamily="50" charset="-128"/>
            </a:endParaRPr>
          </a:p>
          <a:p>
            <a:r>
              <a:rPr lang="ja-JP" altLang="en-US" sz="1300" b="1" dirty="0">
                <a:latin typeface="游ゴシック" panose="020B0400000000000000" pitchFamily="50" charset="-128"/>
                <a:ea typeface="游ゴシック" panose="020B0400000000000000" pitchFamily="50" charset="-128"/>
              </a:rPr>
              <a:t>　従前</a:t>
            </a:r>
            <a:r>
              <a:rPr lang="ja-JP" altLang="en-US" sz="1300" b="1" dirty="0" smtClean="0">
                <a:latin typeface="游ゴシック" panose="020B0400000000000000" pitchFamily="50" charset="-128"/>
                <a:ea typeface="游ゴシック" panose="020B0400000000000000" pitchFamily="50" charset="-128"/>
              </a:rPr>
              <a:t>の負担割合区分</a:t>
            </a:r>
            <a:r>
              <a:rPr lang="ja-JP" altLang="en-US" sz="1300" b="1" dirty="0">
                <a:latin typeface="游ゴシック" panose="020B0400000000000000" pitchFamily="50" charset="-128"/>
                <a:ea typeface="游ゴシック" panose="020B0400000000000000" pitchFamily="50" charset="-128"/>
              </a:rPr>
              <a:t>毎に、年齢・性別等に分けて推計するコーホート要因法を被保険者数推計に活用する。</a:t>
            </a:r>
            <a:endParaRPr lang="en-US" altLang="ja-JP" sz="1300" b="1" dirty="0">
              <a:latin typeface="游ゴシック" panose="020B0400000000000000" pitchFamily="50" charset="-128"/>
              <a:ea typeface="游ゴシック" panose="020B0400000000000000" pitchFamily="50" charset="-128"/>
            </a:endParaRPr>
          </a:p>
          <a:p>
            <a:endParaRPr lang="en-US" altLang="ja-JP" sz="800" b="1" dirty="0">
              <a:latin typeface="游ゴシック" panose="020B0400000000000000" pitchFamily="50" charset="-128"/>
              <a:ea typeface="游ゴシック" panose="020B0400000000000000" pitchFamily="50" charset="-128"/>
            </a:endParaRPr>
          </a:p>
          <a:p>
            <a:r>
              <a:rPr lang="ja-JP" altLang="en-US" sz="1300" b="1" dirty="0">
                <a:latin typeface="游ゴシック" panose="020B0400000000000000" pitchFamily="50" charset="-128"/>
                <a:ea typeface="游ゴシック" panose="020B0400000000000000" pitchFamily="50" charset="-128"/>
              </a:rPr>
              <a:t>⇒　情報集約システムと納付金算定システムを連携させ、コーホート要因法による被保険者数の推計機能を提供する</a:t>
            </a:r>
            <a:r>
              <a:rPr lang="ja-JP" altLang="en-US" sz="1300" b="1" dirty="0" smtClean="0">
                <a:latin typeface="游ゴシック" panose="020B0400000000000000" pitchFamily="50" charset="-128"/>
                <a:ea typeface="游ゴシック" panose="020B0400000000000000" pitchFamily="50" charset="-128"/>
              </a:rPr>
              <a:t>。</a:t>
            </a:r>
            <a:endParaRPr lang="en-US" altLang="ja-JP" sz="1300" b="1" dirty="0" smtClean="0">
              <a:latin typeface="游ゴシック" panose="020B0400000000000000" pitchFamily="50" charset="-128"/>
              <a:ea typeface="游ゴシック" panose="020B0400000000000000" pitchFamily="50" charset="-128"/>
            </a:endParaRPr>
          </a:p>
          <a:p>
            <a:endParaRPr lang="en-US" altLang="ja-JP" sz="1300" b="1" dirty="0" smtClean="0">
              <a:latin typeface="游ゴシック" panose="020B0400000000000000" pitchFamily="50" charset="-128"/>
              <a:ea typeface="游ゴシック" panose="020B0400000000000000" pitchFamily="50" charset="-128"/>
            </a:endParaRPr>
          </a:p>
          <a:p>
            <a:r>
              <a:rPr lang="en-US" altLang="ja-JP" sz="1300" b="1" dirty="0" smtClean="0">
                <a:latin typeface="游ゴシック" panose="020B0400000000000000" pitchFamily="50" charset="-128"/>
                <a:ea typeface="游ゴシック" panose="020B0400000000000000" pitchFamily="50" charset="-128"/>
              </a:rPr>
              <a:t>※</a:t>
            </a:r>
            <a:r>
              <a:rPr lang="ja-JP" altLang="en-US" sz="1300" b="1" dirty="0" smtClean="0">
                <a:latin typeface="游ゴシック" panose="020B0400000000000000" pitchFamily="50" charset="-128"/>
                <a:ea typeface="游ゴシック" panose="020B0400000000000000" pitchFamily="50" charset="-128"/>
              </a:rPr>
              <a:t>社会情勢や経済状況の変化等の予期できない要因により、なお実績とは乖離が生じ得ることに留意</a:t>
            </a:r>
            <a:endParaRPr lang="en-US" altLang="ja-JP" sz="1300" b="1" dirty="0">
              <a:latin typeface="游ゴシック" panose="020B0400000000000000" pitchFamily="50" charset="-128"/>
              <a:ea typeface="游ゴシック" panose="020B0400000000000000" pitchFamily="50" charset="-128"/>
            </a:endParaRPr>
          </a:p>
        </p:txBody>
      </p:sp>
      <p:sp>
        <p:nvSpPr>
          <p:cNvPr id="7" name="スライド番号プレースホルダー 6"/>
          <p:cNvSpPr>
            <a:spLocks noGrp="1"/>
          </p:cNvSpPr>
          <p:nvPr>
            <p:ph type="sldNum" sz="quarter" idx="12"/>
          </p:nvPr>
        </p:nvSpPr>
        <p:spPr>
          <a:xfrm>
            <a:off x="7594600" y="6496930"/>
            <a:ext cx="2311400" cy="365125"/>
          </a:xfrm>
        </p:spPr>
        <p:txBody>
          <a:bodyPr/>
          <a:lstStyle/>
          <a:p>
            <a:fld id="{43F36172-A6ED-4A8C-83C3-3EDD7338BAA1}" type="slidenum">
              <a:rPr lang="ja-JP" altLang="en-US" sz="1800" b="1">
                <a:latin typeface="游ゴシック" panose="020B0400000000000000" pitchFamily="50" charset="-128"/>
                <a:ea typeface="游ゴシック" panose="020B0400000000000000" pitchFamily="50" charset="-128"/>
              </a:rPr>
              <a:t>16</a:t>
            </a:fld>
            <a:endParaRPr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602261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グループ化 87"/>
          <p:cNvGrpSpPr/>
          <p:nvPr/>
        </p:nvGrpSpPr>
        <p:grpSpPr>
          <a:xfrm>
            <a:off x="555668" y="6318751"/>
            <a:ext cx="9289228" cy="451177"/>
            <a:chOff x="994846" y="6990581"/>
            <a:chExt cx="9289228" cy="451177"/>
          </a:xfrm>
        </p:grpSpPr>
        <p:sp>
          <p:nvSpPr>
            <p:cNvPr id="145" name="角丸四角形 144"/>
            <p:cNvSpPr/>
            <p:nvPr/>
          </p:nvSpPr>
          <p:spPr bwMode="auto">
            <a:xfrm>
              <a:off x="994846" y="6990581"/>
              <a:ext cx="2547747" cy="451175"/>
            </a:xfrm>
            <a:prstGeom prst="roundRect">
              <a:avLst>
                <a:gd name="adj" fmla="val 9540"/>
              </a:avLst>
            </a:prstGeom>
            <a:solidFill>
              <a:srgbClr val="CE2129"/>
            </a:solidFill>
            <a:ln w="19050" cmpd="sng">
              <a:noFill/>
            </a:ln>
            <a:effectLst/>
          </p:spPr>
          <p:style>
            <a:lnRef idx="2">
              <a:schemeClr val="dk1"/>
            </a:lnRef>
            <a:fillRef idx="1">
              <a:schemeClr val="lt1"/>
            </a:fillRef>
            <a:effectRef idx="0">
              <a:schemeClr val="dk1"/>
            </a:effectRef>
            <a:fontRef idx="minor">
              <a:schemeClr val="dk1"/>
            </a:fontRef>
          </p:style>
          <p:txBody>
            <a:bodyPr tIns="35982" anchor="ctr"/>
            <a:lstStyle/>
            <a:p>
              <a:pPr algn="ctr">
                <a:defRPr/>
              </a:pPr>
              <a:r>
                <a:rPr lang="ja-JP" altLang="en-US" sz="1200" b="1" dirty="0">
                  <a:solidFill>
                    <a:schemeClr val="bg1"/>
                  </a:solidFill>
                  <a:latin typeface="游ゴシック" panose="020B0400000000000000" pitchFamily="50" charset="-128"/>
                  <a:ea typeface="游ゴシック" panose="020B0400000000000000" pitchFamily="50" charset="-128"/>
                </a:rPr>
                <a:t>国保情報</a:t>
              </a:r>
              <a:r>
                <a:rPr lang="ja-JP" altLang="en-US" sz="1200" b="1" dirty="0" smtClean="0">
                  <a:solidFill>
                    <a:schemeClr val="bg1"/>
                  </a:solidFill>
                  <a:latin typeface="游ゴシック" panose="020B0400000000000000" pitchFamily="50" charset="-128"/>
                  <a:ea typeface="游ゴシック" panose="020B0400000000000000" pitchFamily="50" charset="-128"/>
                </a:rPr>
                <a:t>集約</a:t>
              </a:r>
              <a:endParaRPr lang="en-US" altLang="ja-JP" sz="1200" b="1" dirty="0" smtClean="0">
                <a:solidFill>
                  <a:schemeClr val="bg1"/>
                </a:solidFill>
                <a:latin typeface="游ゴシック" panose="020B0400000000000000" pitchFamily="50" charset="-128"/>
                <a:ea typeface="游ゴシック" panose="020B0400000000000000" pitchFamily="50" charset="-128"/>
              </a:endParaRPr>
            </a:p>
            <a:p>
              <a:pPr algn="ctr">
                <a:defRPr/>
              </a:pPr>
              <a:r>
                <a:rPr lang="ja-JP" altLang="en-US" sz="1200" b="1" dirty="0" smtClean="0">
                  <a:solidFill>
                    <a:schemeClr val="bg1"/>
                  </a:solidFill>
                  <a:latin typeface="游ゴシック" panose="020B0400000000000000" pitchFamily="50" charset="-128"/>
                  <a:ea typeface="游ゴシック" panose="020B0400000000000000" pitchFamily="50" charset="-128"/>
                </a:rPr>
                <a:t>システム</a:t>
              </a:r>
              <a:endParaRPr lang="en-US" altLang="ja-JP" sz="1200" b="1" dirty="0">
                <a:solidFill>
                  <a:schemeClr val="bg1"/>
                </a:solidFill>
                <a:latin typeface="游ゴシック" panose="020B0400000000000000" pitchFamily="50" charset="-128"/>
                <a:ea typeface="游ゴシック" panose="020B0400000000000000" pitchFamily="50" charset="-128"/>
              </a:endParaRPr>
            </a:p>
          </p:txBody>
        </p:sp>
        <p:sp>
          <p:nvSpPr>
            <p:cNvPr id="146" name="角丸四角形 145"/>
            <p:cNvSpPr/>
            <p:nvPr/>
          </p:nvSpPr>
          <p:spPr bwMode="auto">
            <a:xfrm>
              <a:off x="4326012" y="6990583"/>
              <a:ext cx="5958062" cy="451175"/>
            </a:xfrm>
            <a:prstGeom prst="roundRect">
              <a:avLst>
                <a:gd name="adj" fmla="val 10190"/>
              </a:avLst>
            </a:prstGeom>
            <a:solidFill>
              <a:srgbClr val="007BC6"/>
            </a:solidFill>
            <a:ln w="19050" cmpd="sng">
              <a:noFill/>
            </a:ln>
            <a:effectLst/>
          </p:spPr>
          <p:style>
            <a:lnRef idx="2">
              <a:schemeClr val="dk1"/>
            </a:lnRef>
            <a:fillRef idx="1">
              <a:schemeClr val="lt1"/>
            </a:fillRef>
            <a:effectRef idx="0">
              <a:schemeClr val="dk1"/>
            </a:effectRef>
            <a:fontRef idx="minor">
              <a:schemeClr val="dk1"/>
            </a:fontRef>
          </p:style>
          <p:txBody>
            <a:bodyPr lIns="0" rIns="0" anchor="ctr"/>
            <a:lstStyle/>
            <a:p>
              <a:pPr algn="ctr">
                <a:defRPr/>
              </a:pPr>
              <a:r>
                <a:rPr lang="ja-JP" altLang="en-US" sz="1200" b="1" dirty="0">
                  <a:solidFill>
                    <a:schemeClr val="bg1"/>
                  </a:solidFill>
                  <a:latin typeface="游ゴシック" panose="020B0400000000000000" pitchFamily="50" charset="-128"/>
                  <a:ea typeface="游ゴシック" panose="020B0400000000000000" pitchFamily="50" charset="-128"/>
                </a:rPr>
                <a:t>国保事業費納付金等</a:t>
              </a:r>
              <a:endParaRPr lang="en-US" altLang="ja-JP" sz="1200" b="1" dirty="0">
                <a:solidFill>
                  <a:schemeClr val="bg1"/>
                </a:solidFill>
                <a:latin typeface="游ゴシック" panose="020B0400000000000000" pitchFamily="50" charset="-128"/>
                <a:ea typeface="游ゴシック" panose="020B0400000000000000" pitchFamily="50" charset="-128"/>
              </a:endParaRPr>
            </a:p>
            <a:p>
              <a:pPr algn="ctr">
                <a:defRPr/>
              </a:pPr>
              <a:r>
                <a:rPr lang="ja-JP" altLang="en-US" sz="1200" b="1" dirty="0">
                  <a:solidFill>
                    <a:schemeClr val="bg1"/>
                  </a:solidFill>
                  <a:latin typeface="游ゴシック" panose="020B0400000000000000" pitchFamily="50" charset="-128"/>
                  <a:ea typeface="游ゴシック" panose="020B0400000000000000" pitchFamily="50" charset="-128"/>
                </a:rPr>
                <a:t>算定標準システム</a:t>
              </a:r>
            </a:p>
          </p:txBody>
        </p:sp>
        <p:sp>
          <p:nvSpPr>
            <p:cNvPr id="147" name="右矢印 18">
              <a:extLst>
                <a:ext uri="{FF2B5EF4-FFF2-40B4-BE49-F238E27FC236}">
                  <a16:creationId xmlns:a16="http://schemas.microsoft.com/office/drawing/2014/main" id="{DBAB4005-25FD-46CA-A797-1AA27002EC57}"/>
                </a:ext>
              </a:extLst>
            </p:cNvPr>
            <p:cNvSpPr/>
            <p:nvPr/>
          </p:nvSpPr>
          <p:spPr>
            <a:xfrm>
              <a:off x="3542593" y="7062344"/>
              <a:ext cx="783418" cy="307653"/>
            </a:xfrm>
            <a:prstGeom prst="rightArrow">
              <a:avLst>
                <a:gd name="adj1" fmla="val 50000"/>
                <a:gd name="adj2" fmla="val 45087"/>
              </a:avLst>
            </a:prstGeom>
            <a:solidFill>
              <a:srgbClr val="83776B"/>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0" bIns="0" anchor="ctr"/>
            <a:lstStyle/>
            <a:p>
              <a:pPr algn="ctr">
                <a:defRPr/>
              </a:pPr>
              <a:endParaRPr lang="ja-JP" altLang="en-US" sz="1000" b="1" dirty="0">
                <a:solidFill>
                  <a:schemeClr val="bg1"/>
                </a:solidFill>
                <a:latin typeface="游ゴシック" panose="020B0400000000000000" pitchFamily="50" charset="-128"/>
                <a:ea typeface="游ゴシック" panose="020B0400000000000000" pitchFamily="50" charset="-128"/>
                <a:cs typeface="Meiryo UI" panose="020B0604030504040204" pitchFamily="50" charset="-128"/>
              </a:endParaRPr>
            </a:p>
          </p:txBody>
        </p:sp>
      </p:grpSp>
      <p:grpSp>
        <p:nvGrpSpPr>
          <p:cNvPr id="331" name="グループ化 330"/>
          <p:cNvGrpSpPr/>
          <p:nvPr/>
        </p:nvGrpSpPr>
        <p:grpSpPr>
          <a:xfrm>
            <a:off x="-6670" y="4844707"/>
            <a:ext cx="9912670" cy="1296115"/>
            <a:chOff x="-6670" y="1807634"/>
            <a:chExt cx="9912670" cy="1296115"/>
          </a:xfrm>
        </p:grpSpPr>
        <p:sp>
          <p:nvSpPr>
            <p:cNvPr id="332" name="正方形/長方形 331"/>
            <p:cNvSpPr/>
            <p:nvPr/>
          </p:nvSpPr>
          <p:spPr>
            <a:xfrm>
              <a:off x="0" y="1807634"/>
              <a:ext cx="9906000" cy="1008000"/>
            </a:xfrm>
            <a:prstGeom prst="rect">
              <a:avLst/>
            </a:prstGeom>
            <a:solidFill>
              <a:srgbClr val="FFF9E5"/>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3" name="角丸四角形 332"/>
            <p:cNvSpPr/>
            <p:nvPr/>
          </p:nvSpPr>
          <p:spPr>
            <a:xfrm>
              <a:off x="635694" y="1951635"/>
              <a:ext cx="720000" cy="720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4" name="グループ化 333"/>
            <p:cNvGrpSpPr/>
            <p:nvPr/>
          </p:nvGrpSpPr>
          <p:grpSpPr>
            <a:xfrm>
              <a:off x="2239415" y="1879635"/>
              <a:ext cx="864000" cy="864000"/>
              <a:chOff x="3064832" y="2085154"/>
              <a:chExt cx="864000" cy="864000"/>
            </a:xfrm>
          </p:grpSpPr>
          <p:sp>
            <p:nvSpPr>
              <p:cNvPr id="363" name="角丸四角形 362"/>
              <p:cNvSpPr/>
              <p:nvPr/>
            </p:nvSpPr>
            <p:spPr>
              <a:xfrm>
                <a:off x="3135722" y="2156434"/>
                <a:ext cx="720000" cy="324000"/>
              </a:xfrm>
              <a:prstGeom prst="roundRect">
                <a:avLst>
                  <a:gd name="adj" fmla="val 10946"/>
                </a:avLst>
              </a:prstGeom>
              <a:pattFill prst="pct25">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4" name="角丸四角形 363"/>
              <p:cNvSpPr/>
              <p:nvPr/>
            </p:nvSpPr>
            <p:spPr>
              <a:xfrm>
                <a:off x="3134335" y="2553661"/>
                <a:ext cx="720000" cy="324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5" name="角丸四角形 364"/>
              <p:cNvSpPr/>
              <p:nvPr/>
            </p:nvSpPr>
            <p:spPr>
              <a:xfrm>
                <a:off x="3064832" y="2085154"/>
                <a:ext cx="864000" cy="864000"/>
              </a:xfrm>
              <a:prstGeom prst="roundRect">
                <a:avLst>
                  <a:gd name="adj" fmla="val 10946"/>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35" name="直線矢印コネクタ 334"/>
            <p:cNvCxnSpPr/>
            <p:nvPr/>
          </p:nvCxnSpPr>
          <p:spPr>
            <a:xfrm>
              <a:off x="1426878" y="2510142"/>
              <a:ext cx="720000" cy="0"/>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cxnSp>
          <p:nvCxnSpPr>
            <p:cNvPr id="336" name="直線矢印コネクタ 335"/>
            <p:cNvCxnSpPr/>
            <p:nvPr/>
          </p:nvCxnSpPr>
          <p:spPr>
            <a:xfrm>
              <a:off x="1427575" y="2516630"/>
              <a:ext cx="718540" cy="587119"/>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sp>
          <p:nvSpPr>
            <p:cNvPr id="337" name="テキスト ボックス 336"/>
            <p:cNvSpPr txBox="1"/>
            <p:nvPr/>
          </p:nvSpPr>
          <p:spPr>
            <a:xfrm>
              <a:off x="0" y="2116520"/>
              <a:ext cx="521387" cy="400110"/>
            </a:xfrm>
            <a:prstGeom prst="rect">
              <a:avLst/>
            </a:prstGeom>
            <a:noFill/>
          </p:spPr>
          <p:txBody>
            <a:bodyPr wrap="square" rtlCol="0">
              <a:spAutoFit/>
            </a:bodyPr>
            <a:lstStyle/>
            <a:p>
              <a:pPr algn="ctr"/>
              <a:r>
                <a:rPr lang="en-US" altLang="ja-JP" sz="1000" b="1" dirty="0" smtClean="0">
                  <a:latin typeface="游ゴシック" panose="020B0400000000000000" pitchFamily="50" charset="-128"/>
                  <a:ea typeface="游ゴシック" panose="020B0400000000000000" pitchFamily="50" charset="-128"/>
                </a:rPr>
                <a:t>n +</a:t>
              </a:r>
              <a:r>
                <a:rPr lang="ja-JP" altLang="en-US" sz="1000" b="1" dirty="0" smtClean="0">
                  <a:latin typeface="游ゴシック" panose="020B0400000000000000" pitchFamily="50" charset="-128"/>
                  <a:ea typeface="游ゴシック" panose="020B0400000000000000" pitchFamily="50" charset="-128"/>
                </a:rPr>
                <a:t> </a:t>
              </a:r>
              <a:r>
                <a:rPr lang="en-US" altLang="ja-JP" sz="1000" b="1" dirty="0" smtClean="0">
                  <a:latin typeface="游ゴシック" panose="020B0400000000000000" pitchFamily="50" charset="-128"/>
                  <a:ea typeface="游ゴシック" panose="020B0400000000000000" pitchFamily="50" charset="-128"/>
                </a:rPr>
                <a:t>2</a:t>
              </a:r>
              <a:endParaRPr kumimoji="1" lang="en-US" altLang="ja-JP" sz="1000" b="1" dirty="0" smtClean="0">
                <a:latin typeface="游ゴシック" panose="020B0400000000000000" pitchFamily="50" charset="-128"/>
                <a:ea typeface="游ゴシック" panose="020B0400000000000000" pitchFamily="50" charset="-128"/>
              </a:endParaRPr>
            </a:p>
            <a:p>
              <a:pPr algn="ctr"/>
              <a:r>
                <a:rPr kumimoji="1" lang="ja-JP" altLang="en-US" sz="1000" b="1" dirty="0" smtClean="0">
                  <a:latin typeface="游ゴシック" panose="020B0400000000000000" pitchFamily="50" charset="-128"/>
                  <a:ea typeface="游ゴシック" panose="020B0400000000000000" pitchFamily="50" charset="-128"/>
                </a:rPr>
                <a:t>歳</a:t>
              </a:r>
              <a:endParaRPr kumimoji="1" lang="en-US" altLang="ja-JP" sz="1000" b="1" dirty="0" smtClean="0">
                <a:latin typeface="游ゴシック" panose="020B0400000000000000" pitchFamily="50" charset="-128"/>
                <a:ea typeface="游ゴシック" panose="020B0400000000000000" pitchFamily="50" charset="-128"/>
              </a:endParaRPr>
            </a:p>
          </p:txBody>
        </p:sp>
        <p:grpSp>
          <p:nvGrpSpPr>
            <p:cNvPr id="338" name="グループ化 337"/>
            <p:cNvGrpSpPr/>
            <p:nvPr/>
          </p:nvGrpSpPr>
          <p:grpSpPr>
            <a:xfrm>
              <a:off x="4821443" y="1879635"/>
              <a:ext cx="4905508" cy="1224114"/>
              <a:chOff x="5030464" y="1879635"/>
              <a:chExt cx="4905508" cy="1224114"/>
            </a:xfrm>
          </p:grpSpPr>
          <p:sp>
            <p:nvSpPr>
              <p:cNvPr id="349" name="角丸四角形 348"/>
              <p:cNvSpPr/>
              <p:nvPr/>
            </p:nvSpPr>
            <p:spPr>
              <a:xfrm>
                <a:off x="5864528" y="1951635"/>
                <a:ext cx="720000" cy="720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0" name="角丸四角形 349"/>
              <p:cNvSpPr/>
              <p:nvPr/>
            </p:nvSpPr>
            <p:spPr>
              <a:xfrm>
                <a:off x="9215972" y="1951635"/>
                <a:ext cx="720000" cy="720000"/>
              </a:xfrm>
              <a:prstGeom prst="roundRect">
                <a:avLst>
                  <a:gd name="adj" fmla="val 10946"/>
                </a:avLst>
              </a:prstGeom>
              <a:pattFill prst="pct20">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1" name="右矢印 350"/>
              <p:cNvSpPr/>
              <p:nvPr/>
            </p:nvSpPr>
            <p:spPr>
              <a:xfrm>
                <a:off x="5059426" y="2252455"/>
                <a:ext cx="720000" cy="124265"/>
              </a:xfrm>
              <a:prstGeom prst="rightArrow">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2" name="右矢印 351"/>
              <p:cNvSpPr/>
              <p:nvPr/>
            </p:nvSpPr>
            <p:spPr>
              <a:xfrm>
                <a:off x="8425526" y="2256651"/>
                <a:ext cx="720000" cy="124265"/>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3" name="直線矢印コネクタ 352"/>
              <p:cNvCxnSpPr/>
              <p:nvPr/>
            </p:nvCxnSpPr>
            <p:spPr>
              <a:xfrm>
                <a:off x="6677801" y="2502138"/>
                <a:ext cx="694220" cy="601611"/>
              </a:xfrm>
              <a:prstGeom prst="straightConnector1">
                <a:avLst/>
              </a:prstGeom>
              <a:ln w="381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354" name="テキスト ボックス 353"/>
              <p:cNvSpPr txBox="1"/>
              <p:nvPr/>
            </p:nvSpPr>
            <p:spPr>
              <a:xfrm>
                <a:off x="5030464" y="2079387"/>
                <a:ext cx="783185" cy="188895"/>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a:t>
                </a:r>
                <a:r>
                  <a:rPr kumimoji="1" lang="ja-JP" altLang="en-US"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移動率</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355" name="テキスト ボックス 354"/>
              <p:cNvSpPr txBox="1"/>
              <p:nvPr/>
            </p:nvSpPr>
            <p:spPr>
              <a:xfrm>
                <a:off x="8388345" y="2083583"/>
                <a:ext cx="783185" cy="188895"/>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a:t>
                </a:r>
                <a:r>
                  <a:rPr kumimoji="1" lang="ja-JP" altLang="en-US"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移動率</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356" name="テキスト ボックス 355"/>
              <p:cNvSpPr txBox="1"/>
              <p:nvPr/>
            </p:nvSpPr>
            <p:spPr>
              <a:xfrm>
                <a:off x="6731974" y="2276750"/>
                <a:ext cx="588829" cy="216906"/>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×1/2</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357" name="テキスト ボックス 356"/>
              <p:cNvSpPr txBox="1"/>
              <p:nvPr/>
            </p:nvSpPr>
            <p:spPr>
              <a:xfrm>
                <a:off x="6563217" y="2782584"/>
                <a:ext cx="588829" cy="216906"/>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×1/2</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grpSp>
            <p:nvGrpSpPr>
              <p:cNvPr id="358" name="グループ化 357"/>
              <p:cNvGrpSpPr/>
              <p:nvPr/>
            </p:nvGrpSpPr>
            <p:grpSpPr>
              <a:xfrm>
                <a:off x="7468249" y="1879635"/>
                <a:ext cx="864000" cy="864000"/>
                <a:chOff x="3064832" y="2085154"/>
                <a:chExt cx="864000" cy="864000"/>
              </a:xfrm>
            </p:grpSpPr>
            <p:sp>
              <p:nvSpPr>
                <p:cNvPr id="360" name="角丸四角形 359"/>
                <p:cNvSpPr/>
                <p:nvPr/>
              </p:nvSpPr>
              <p:spPr>
                <a:xfrm>
                  <a:off x="3064832" y="2085154"/>
                  <a:ext cx="864000" cy="864000"/>
                </a:xfrm>
                <a:prstGeom prst="roundRect">
                  <a:avLst>
                    <a:gd name="adj" fmla="val 10946"/>
                  </a:avLst>
                </a:prstGeom>
                <a:pattFill prst="pct20">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1" name="角丸四角形 360"/>
                <p:cNvSpPr/>
                <p:nvPr/>
              </p:nvSpPr>
              <p:spPr>
                <a:xfrm>
                  <a:off x="3135722" y="2156434"/>
                  <a:ext cx="720000" cy="324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2" name="角丸四角形 361"/>
                <p:cNvSpPr/>
                <p:nvPr/>
              </p:nvSpPr>
              <p:spPr>
                <a:xfrm>
                  <a:off x="3134335" y="2553661"/>
                  <a:ext cx="720000" cy="324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59" name="直線矢印コネクタ 358"/>
              <p:cNvCxnSpPr/>
              <p:nvPr/>
            </p:nvCxnSpPr>
            <p:spPr>
              <a:xfrm>
                <a:off x="6667615" y="2501816"/>
                <a:ext cx="720000" cy="0"/>
              </a:xfrm>
              <a:prstGeom prst="straightConnector1">
                <a:avLst/>
              </a:prstGeom>
              <a:ln w="381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39" name="直線コネクタ 338"/>
            <p:cNvCxnSpPr/>
            <p:nvPr/>
          </p:nvCxnSpPr>
          <p:spPr>
            <a:xfrm>
              <a:off x="-6670" y="2813475"/>
              <a:ext cx="9577064" cy="0"/>
            </a:xfrm>
            <a:prstGeom prst="line">
              <a:avLst/>
            </a:prstGeom>
            <a:ln w="127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340" name="グループ化 339"/>
            <p:cNvGrpSpPr/>
            <p:nvPr/>
          </p:nvGrpSpPr>
          <p:grpSpPr>
            <a:xfrm>
              <a:off x="3239785" y="2252989"/>
              <a:ext cx="647048" cy="108000"/>
              <a:chOff x="3462633" y="2252989"/>
              <a:chExt cx="647048" cy="124265"/>
            </a:xfrm>
          </p:grpSpPr>
          <p:sp>
            <p:nvSpPr>
              <p:cNvPr id="343" name="右矢印 342"/>
              <p:cNvSpPr/>
              <p:nvPr/>
            </p:nvSpPr>
            <p:spPr>
              <a:xfrm>
                <a:off x="3967911" y="2252989"/>
                <a:ext cx="141770" cy="124265"/>
              </a:xfrm>
              <a:prstGeom prst="rightArrow">
                <a:avLst/>
              </a:prstGeom>
              <a:solidFill>
                <a:schemeClr val="tx1">
                  <a:lumMod val="65000"/>
                  <a:lumOff val="35000"/>
                </a:schemeClr>
              </a:solidFill>
              <a:ln>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4" name="正方形/長方形 343"/>
              <p:cNvSpPr/>
              <p:nvPr/>
            </p:nvSpPr>
            <p:spPr>
              <a:xfrm>
                <a:off x="3862133"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5" name="正方形/長方形 344"/>
              <p:cNvSpPr/>
              <p:nvPr/>
            </p:nvSpPr>
            <p:spPr>
              <a:xfrm>
                <a:off x="3761258"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正方形/長方形 345"/>
              <p:cNvSpPr/>
              <p:nvPr/>
            </p:nvSpPr>
            <p:spPr>
              <a:xfrm>
                <a:off x="3664925"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7" name="正方形/長方形 346"/>
              <p:cNvSpPr/>
              <p:nvPr/>
            </p:nvSpPr>
            <p:spPr>
              <a:xfrm>
                <a:off x="3563471"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8" name="正方形/長方形 347"/>
              <p:cNvSpPr/>
              <p:nvPr/>
            </p:nvSpPr>
            <p:spPr>
              <a:xfrm>
                <a:off x="3462633"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2" name="角丸四角形 341"/>
            <p:cNvSpPr/>
            <p:nvPr/>
          </p:nvSpPr>
          <p:spPr>
            <a:xfrm>
              <a:off x="3987136" y="1950021"/>
              <a:ext cx="720000" cy="720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Rectangle 29"/>
          <p:cNvSpPr>
            <a:spLocks noChangeArrowheads="1"/>
          </p:cNvSpPr>
          <p:nvPr/>
        </p:nvSpPr>
        <p:spPr bwMode="auto">
          <a:xfrm>
            <a:off x="1589" y="-1"/>
            <a:ext cx="9902825" cy="348413"/>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799" b="1" dirty="0">
                <a:solidFill>
                  <a:schemeClr val="dk1"/>
                </a:solidFill>
                <a:latin typeface="游ゴシック" panose="020B0400000000000000" pitchFamily="50" charset="-128"/>
                <a:ea typeface="游ゴシック" panose="020B0400000000000000" pitchFamily="50" charset="-128"/>
              </a:rPr>
              <a:t>国保におけるコーホート要因法を用いた被保険者数</a:t>
            </a:r>
            <a:r>
              <a:rPr lang="ja-JP" altLang="en-US" sz="1799" b="1" dirty="0" smtClean="0">
                <a:solidFill>
                  <a:schemeClr val="dk1"/>
                </a:solidFill>
                <a:latin typeface="游ゴシック" panose="020B0400000000000000" pitchFamily="50" charset="-128"/>
                <a:ea typeface="游ゴシック" panose="020B0400000000000000" pitchFamily="50" charset="-128"/>
              </a:rPr>
              <a:t>推計のイメージ</a:t>
            </a:r>
            <a:endParaRPr lang="en-US" altLang="ja-JP" sz="1799" b="1" dirty="0">
              <a:solidFill>
                <a:schemeClr val="dk1"/>
              </a:solidFill>
              <a:latin typeface="游ゴシック" panose="020B0400000000000000" pitchFamily="50" charset="-128"/>
              <a:ea typeface="游ゴシック" panose="020B0400000000000000" pitchFamily="50" charset="-128"/>
            </a:endParaRPr>
          </a:p>
        </p:txBody>
      </p:sp>
      <p:cxnSp>
        <p:nvCxnSpPr>
          <p:cNvPr id="6" name="直線コネクタ 5"/>
          <p:cNvCxnSpPr/>
          <p:nvPr/>
        </p:nvCxnSpPr>
        <p:spPr>
          <a:xfrm>
            <a:off x="-85944" y="332656"/>
            <a:ext cx="10278297"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7" name="スライド番号プレースホルダー 6"/>
          <p:cNvSpPr>
            <a:spLocks noGrp="1"/>
          </p:cNvSpPr>
          <p:nvPr>
            <p:ph type="sldNum" sz="quarter" idx="12"/>
          </p:nvPr>
        </p:nvSpPr>
        <p:spPr>
          <a:xfrm>
            <a:off x="7593014" y="6477027"/>
            <a:ext cx="2311400" cy="365125"/>
          </a:xfrm>
        </p:spPr>
        <p:txBody>
          <a:bodyPr/>
          <a:lstStyle/>
          <a:p>
            <a:fld id="{43F36172-A6ED-4A8C-83C3-3EDD7338BAA1}" type="slidenum">
              <a:rPr lang="ja-JP" altLang="en-US" sz="1800" b="1">
                <a:latin typeface="游ゴシック" panose="020B0400000000000000" pitchFamily="50" charset="-128"/>
                <a:ea typeface="游ゴシック" panose="020B0400000000000000" pitchFamily="50" charset="-128"/>
              </a:rPr>
              <a:t>17</a:t>
            </a:fld>
            <a:endParaRPr lang="ja-JP" altLang="en-US" sz="1800" b="1" dirty="0">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516609" y="450718"/>
            <a:ext cx="8922635" cy="461665"/>
          </a:xfrm>
          <a:prstGeom prst="rect">
            <a:avLst/>
          </a:prstGeom>
          <a:noFill/>
        </p:spPr>
        <p:txBody>
          <a:bodyPr wrap="none" rtlCol="0">
            <a:spAutoFit/>
          </a:bodyPr>
          <a:lstStyle/>
          <a:p>
            <a:r>
              <a:rPr lang="ja-JP" altLang="en-US" sz="1400" b="1" dirty="0">
                <a:latin typeface="游ゴシック" panose="020B0400000000000000" pitchFamily="50" charset="-128"/>
                <a:ea typeface="游ゴシック" panose="020B0400000000000000" pitchFamily="50" charset="-128"/>
              </a:rPr>
              <a:t>国保</a:t>
            </a:r>
            <a:r>
              <a:rPr lang="ja-JP" altLang="en-US" sz="1400" b="1" dirty="0" smtClean="0">
                <a:latin typeface="游ゴシック" panose="020B0400000000000000" pitchFamily="50" charset="-128"/>
                <a:ea typeface="游ゴシック" panose="020B0400000000000000" pitchFamily="50" charset="-128"/>
              </a:rPr>
              <a:t>におけ</a:t>
            </a:r>
            <a:r>
              <a:rPr lang="ja-JP" altLang="en-US" sz="1400" b="1" dirty="0">
                <a:latin typeface="游ゴシック" panose="020B0400000000000000" pitchFamily="50" charset="-128"/>
                <a:ea typeface="游ゴシック" panose="020B0400000000000000" pitchFamily="50" charset="-128"/>
              </a:rPr>
              <a:t>る</a:t>
            </a:r>
            <a:r>
              <a:rPr kumimoji="1" lang="ja-JP" altLang="en-US" sz="1400" b="1" dirty="0" smtClean="0">
                <a:latin typeface="游ゴシック" panose="020B0400000000000000" pitchFamily="50" charset="-128"/>
                <a:ea typeface="游ゴシック" panose="020B0400000000000000" pitchFamily="50" charset="-128"/>
              </a:rPr>
              <a:t>コーホート要因法では、</a:t>
            </a:r>
            <a:r>
              <a:rPr lang="ja-JP" altLang="en-US" sz="1400" b="1" dirty="0" smtClean="0">
                <a:latin typeface="游ゴシック" panose="020B0400000000000000" pitchFamily="50" charset="-128"/>
                <a:ea typeface="游ゴシック" panose="020B0400000000000000" pitchFamily="50" charset="-128"/>
              </a:rPr>
              <a:t>特定の年齢</a:t>
            </a:r>
            <a:r>
              <a:rPr lang="en-US" altLang="ja-JP" sz="1400" b="1" baseline="30000" dirty="0" smtClean="0">
                <a:latin typeface="游ゴシック" panose="020B0400000000000000" pitchFamily="50" charset="-128"/>
                <a:ea typeface="游ゴシック" panose="020B0400000000000000" pitchFamily="50" charset="-128"/>
              </a:rPr>
              <a:t>※</a:t>
            </a:r>
            <a:r>
              <a:rPr lang="ja-JP" altLang="en-US" sz="1400" b="1" dirty="0" smtClean="0">
                <a:latin typeface="游ゴシック" panose="020B0400000000000000" pitchFamily="50" charset="-128"/>
                <a:ea typeface="游ゴシック" panose="020B0400000000000000" pitchFamily="50" charset="-128"/>
              </a:rPr>
              <a:t>以外の被保険者数は、下記のイメージにより計算を行う。</a:t>
            </a:r>
            <a:endParaRPr lang="en-US" altLang="ja-JP" sz="1400" b="1" dirty="0" smtClean="0">
              <a:latin typeface="游ゴシック" panose="020B0400000000000000" pitchFamily="50" charset="-128"/>
              <a:ea typeface="游ゴシック" panose="020B0400000000000000" pitchFamily="50" charset="-128"/>
            </a:endParaRPr>
          </a:p>
          <a:p>
            <a:r>
              <a:rPr lang="en-US" altLang="ja-JP" sz="1000" b="1" dirty="0" smtClean="0">
                <a:latin typeface="游ゴシック" panose="020B0400000000000000" pitchFamily="50" charset="-128"/>
                <a:ea typeface="游ゴシック" panose="020B0400000000000000" pitchFamily="50" charset="-128"/>
              </a:rPr>
              <a:t>※</a:t>
            </a:r>
            <a:r>
              <a:rPr lang="ja-JP" altLang="en-US" sz="1000" b="1" dirty="0">
                <a:latin typeface="游ゴシック" panose="020B0400000000000000" pitchFamily="50" charset="-128"/>
                <a:ea typeface="游ゴシック" panose="020B0400000000000000" pitchFamily="50" charset="-128"/>
              </a:rPr>
              <a:t>　</a:t>
            </a:r>
            <a:r>
              <a:rPr lang="en-US" altLang="ja-JP" sz="1000" b="1" dirty="0" smtClean="0">
                <a:latin typeface="游ゴシック" panose="020B0400000000000000" pitchFamily="50" charset="-128"/>
                <a:ea typeface="游ゴシック" panose="020B0400000000000000" pitchFamily="50" charset="-128"/>
              </a:rPr>
              <a:t>0</a:t>
            </a:r>
            <a:r>
              <a:rPr lang="ja-JP" altLang="en-US" sz="1000" b="1" dirty="0" smtClean="0">
                <a:latin typeface="游ゴシック" panose="020B0400000000000000" pitchFamily="50" charset="-128"/>
                <a:ea typeface="游ゴシック" panose="020B0400000000000000" pitchFamily="50" charset="-128"/>
              </a:rPr>
              <a:t>歳、</a:t>
            </a:r>
            <a:r>
              <a:rPr lang="en-US" altLang="ja-JP" sz="1000" b="1" dirty="0" smtClean="0">
                <a:latin typeface="游ゴシック" panose="020B0400000000000000" pitchFamily="50" charset="-128"/>
                <a:ea typeface="游ゴシック" panose="020B0400000000000000" pitchFamily="50" charset="-128"/>
              </a:rPr>
              <a:t>1</a:t>
            </a:r>
            <a:r>
              <a:rPr lang="ja-JP" altLang="en-US" sz="1000" b="1" dirty="0" smtClean="0">
                <a:latin typeface="游ゴシック" panose="020B0400000000000000" pitchFamily="50" charset="-128"/>
                <a:ea typeface="游ゴシック" panose="020B0400000000000000" pitchFamily="50" charset="-128"/>
              </a:rPr>
              <a:t>歳、</a:t>
            </a:r>
            <a:r>
              <a:rPr lang="en-US" altLang="ja-JP" sz="1000" b="1" dirty="0" smtClean="0">
                <a:latin typeface="游ゴシック" panose="020B0400000000000000" pitchFamily="50" charset="-128"/>
                <a:ea typeface="游ゴシック" panose="020B0400000000000000" pitchFamily="50" charset="-128"/>
              </a:rPr>
              <a:t>6</a:t>
            </a:r>
            <a:r>
              <a:rPr lang="ja-JP" altLang="en-US" sz="1000" b="1" dirty="0" smtClean="0">
                <a:latin typeface="游ゴシック" panose="020B0400000000000000" pitchFamily="50" charset="-128"/>
                <a:ea typeface="游ゴシック" panose="020B0400000000000000" pitchFamily="50" charset="-128"/>
              </a:rPr>
              <a:t>歳、</a:t>
            </a:r>
            <a:r>
              <a:rPr lang="en-US" altLang="ja-JP" sz="1000" b="1" dirty="0" smtClean="0">
                <a:latin typeface="游ゴシック" panose="020B0400000000000000" pitchFamily="50" charset="-128"/>
                <a:ea typeface="游ゴシック" panose="020B0400000000000000" pitchFamily="50" charset="-128"/>
              </a:rPr>
              <a:t>7</a:t>
            </a:r>
            <a:r>
              <a:rPr lang="ja-JP" altLang="en-US" sz="1000" b="1" dirty="0" smtClean="0">
                <a:latin typeface="游ゴシック" panose="020B0400000000000000" pitchFamily="50" charset="-128"/>
                <a:ea typeface="游ゴシック" panose="020B0400000000000000" pitchFamily="50" charset="-128"/>
              </a:rPr>
              <a:t>歳、</a:t>
            </a:r>
            <a:r>
              <a:rPr lang="en-US" altLang="ja-JP" sz="1000" b="1" dirty="0" smtClean="0">
                <a:latin typeface="游ゴシック" panose="020B0400000000000000" pitchFamily="50" charset="-128"/>
                <a:ea typeface="游ゴシック" panose="020B0400000000000000" pitchFamily="50" charset="-128"/>
              </a:rPr>
              <a:t>64</a:t>
            </a:r>
            <a:r>
              <a:rPr lang="ja-JP" altLang="en-US" sz="1000" b="1" dirty="0" smtClean="0">
                <a:latin typeface="游ゴシック" panose="020B0400000000000000" pitchFamily="50" charset="-128"/>
                <a:ea typeface="游ゴシック" panose="020B0400000000000000" pitchFamily="50" charset="-128"/>
              </a:rPr>
              <a:t>歳、</a:t>
            </a:r>
            <a:r>
              <a:rPr lang="en-US" altLang="ja-JP" sz="1000" b="1" dirty="0" smtClean="0">
                <a:latin typeface="游ゴシック" panose="020B0400000000000000" pitchFamily="50" charset="-128"/>
                <a:ea typeface="游ゴシック" panose="020B0400000000000000" pitchFamily="50" charset="-128"/>
              </a:rPr>
              <a:t>65</a:t>
            </a:r>
            <a:r>
              <a:rPr lang="ja-JP" altLang="en-US" sz="1000" b="1" dirty="0" smtClean="0">
                <a:latin typeface="游ゴシック" panose="020B0400000000000000" pitchFamily="50" charset="-128"/>
                <a:ea typeface="游ゴシック" panose="020B0400000000000000" pitchFamily="50" charset="-128"/>
              </a:rPr>
              <a:t>歳、</a:t>
            </a:r>
            <a:r>
              <a:rPr lang="en-US" altLang="ja-JP" sz="1000" b="1" dirty="0" smtClean="0">
                <a:latin typeface="游ゴシック" panose="020B0400000000000000" pitchFamily="50" charset="-128"/>
                <a:ea typeface="游ゴシック" panose="020B0400000000000000" pitchFamily="50" charset="-128"/>
              </a:rPr>
              <a:t>69</a:t>
            </a:r>
            <a:r>
              <a:rPr lang="ja-JP" altLang="en-US" sz="1000" b="1" dirty="0" smtClean="0">
                <a:latin typeface="游ゴシック" panose="020B0400000000000000" pitchFamily="50" charset="-128"/>
                <a:ea typeface="游ゴシック" panose="020B0400000000000000" pitchFamily="50" charset="-128"/>
              </a:rPr>
              <a:t>歳、</a:t>
            </a:r>
            <a:r>
              <a:rPr lang="en-US" altLang="ja-JP" sz="1000" b="1" dirty="0" smtClean="0">
                <a:latin typeface="游ゴシック" panose="020B0400000000000000" pitchFamily="50" charset="-128"/>
                <a:ea typeface="游ゴシック" panose="020B0400000000000000" pitchFamily="50" charset="-128"/>
              </a:rPr>
              <a:t>70</a:t>
            </a:r>
            <a:r>
              <a:rPr lang="ja-JP" altLang="en-US" sz="1000" b="1" dirty="0" smtClean="0">
                <a:latin typeface="游ゴシック" panose="020B0400000000000000" pitchFamily="50" charset="-128"/>
                <a:ea typeface="游ゴシック" panose="020B0400000000000000" pitchFamily="50" charset="-128"/>
              </a:rPr>
              <a:t>歳、</a:t>
            </a:r>
            <a:r>
              <a:rPr lang="en-US" altLang="ja-JP" sz="1000" b="1" dirty="0" smtClean="0">
                <a:latin typeface="游ゴシック" panose="020B0400000000000000" pitchFamily="50" charset="-128"/>
                <a:ea typeface="游ゴシック" panose="020B0400000000000000" pitchFamily="50" charset="-128"/>
              </a:rPr>
              <a:t>74</a:t>
            </a:r>
            <a:r>
              <a:rPr lang="ja-JP" altLang="en-US" sz="1000" b="1" dirty="0" smtClean="0">
                <a:latin typeface="游ゴシック" panose="020B0400000000000000" pitchFamily="50" charset="-128"/>
                <a:ea typeface="游ゴシック" panose="020B0400000000000000" pitchFamily="50" charset="-128"/>
              </a:rPr>
              <a:t>歳については個別の方法により計算を行う</a:t>
            </a:r>
            <a:endParaRPr kumimoji="1" lang="ja-JP" altLang="en-US" sz="1000" b="1" dirty="0">
              <a:latin typeface="游ゴシック" panose="020B0400000000000000" pitchFamily="50" charset="-128"/>
              <a:ea typeface="游ゴシック" panose="020B0400000000000000" pitchFamily="50" charset="-128"/>
            </a:endParaRPr>
          </a:p>
        </p:txBody>
      </p:sp>
      <p:sp>
        <p:nvSpPr>
          <p:cNvPr id="110" name="角丸四角形 109"/>
          <p:cNvSpPr/>
          <p:nvPr/>
        </p:nvSpPr>
        <p:spPr>
          <a:xfrm>
            <a:off x="182470" y="407666"/>
            <a:ext cx="9541059" cy="516181"/>
          </a:xfrm>
          <a:prstGeom prst="roundRect">
            <a:avLst>
              <a:gd name="adj" fmla="val 10946"/>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10878" y="5155842"/>
            <a:ext cx="9903537" cy="9843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96" name="グループ化 395"/>
          <p:cNvGrpSpPr/>
          <p:nvPr/>
        </p:nvGrpSpPr>
        <p:grpSpPr>
          <a:xfrm>
            <a:off x="652900" y="970152"/>
            <a:ext cx="9110605" cy="792948"/>
            <a:chOff x="652900" y="970152"/>
            <a:chExt cx="9110605" cy="792948"/>
          </a:xfrm>
        </p:grpSpPr>
        <p:sp>
          <p:nvSpPr>
            <p:cNvPr id="10" name="テキスト ボックス 9"/>
            <p:cNvSpPr txBox="1"/>
            <p:nvPr/>
          </p:nvSpPr>
          <p:spPr>
            <a:xfrm>
              <a:off x="715121" y="970152"/>
              <a:ext cx="5688000" cy="252000"/>
            </a:xfrm>
            <a:prstGeom prst="rect">
              <a:avLst/>
            </a:prstGeom>
            <a:solidFill>
              <a:schemeClr val="tx1">
                <a:lumMod val="65000"/>
                <a:lumOff val="35000"/>
              </a:schemeClr>
            </a:solidFill>
            <a:ln w="25400">
              <a:solidFill>
                <a:schemeClr val="bg1"/>
              </a:solidFill>
            </a:ln>
          </p:spPr>
          <p:txBody>
            <a:bodyPr wrap="square" tIns="36000" bIns="36000" rtlCol="0">
              <a:spAutoFit/>
            </a:bodyPr>
            <a:lstStyle/>
            <a:p>
              <a:pPr algn="ctr"/>
              <a:r>
                <a:rPr kumimoji="1" lang="ja-JP" altLang="en-US" sz="1400" b="1" dirty="0" smtClean="0">
                  <a:solidFill>
                    <a:schemeClr val="bg1"/>
                  </a:solidFill>
                  <a:latin typeface="游ゴシック" panose="020B0400000000000000" pitchFamily="50" charset="-128"/>
                  <a:ea typeface="游ゴシック" panose="020B0400000000000000" pitchFamily="50" charset="-128"/>
                </a:rPr>
                <a:t>算定年度</a:t>
              </a:r>
              <a:endParaRPr kumimoji="1" lang="ja-JP" altLang="en-US" sz="1400" b="1" dirty="0">
                <a:solidFill>
                  <a:schemeClr val="bg1"/>
                </a:solidFill>
                <a:latin typeface="游ゴシック" panose="020B0400000000000000" pitchFamily="50" charset="-128"/>
                <a:ea typeface="游ゴシック" panose="020B0400000000000000" pitchFamily="50" charset="-128"/>
              </a:endParaRPr>
            </a:p>
          </p:txBody>
        </p:sp>
        <p:sp>
          <p:nvSpPr>
            <p:cNvPr id="67" name="テキスト ボックス 66"/>
            <p:cNvSpPr txBox="1"/>
            <p:nvPr/>
          </p:nvSpPr>
          <p:spPr>
            <a:xfrm>
              <a:off x="6468780" y="973178"/>
              <a:ext cx="3294725" cy="288147"/>
            </a:xfrm>
            <a:prstGeom prst="rect">
              <a:avLst/>
            </a:prstGeom>
            <a:solidFill>
              <a:schemeClr val="tx1">
                <a:lumMod val="65000"/>
                <a:lumOff val="35000"/>
              </a:schemeClr>
            </a:solidFill>
            <a:ln w="25400">
              <a:solidFill>
                <a:schemeClr val="bg1"/>
              </a:solidFill>
            </a:ln>
          </p:spPr>
          <p:txBody>
            <a:bodyPr wrap="square" tIns="36000" bIns="36000" rtlCol="0">
              <a:spAutoFit/>
            </a:bodyPr>
            <a:lstStyle/>
            <a:p>
              <a:pPr algn="ctr"/>
              <a:r>
                <a:rPr kumimoji="1" lang="ja-JP" altLang="en-US" sz="1400" b="1" dirty="0" smtClean="0">
                  <a:solidFill>
                    <a:schemeClr val="bg1"/>
                  </a:solidFill>
                  <a:latin typeface="游ゴシック" panose="020B0400000000000000" pitchFamily="50" charset="-128"/>
                  <a:ea typeface="游ゴシック" panose="020B0400000000000000" pitchFamily="50" charset="-128"/>
                </a:rPr>
                <a:t>推計対象年度</a:t>
              </a:r>
              <a:endParaRPr kumimoji="1" lang="ja-JP" altLang="en-US" sz="1400" b="1" dirty="0">
                <a:solidFill>
                  <a:schemeClr val="bg1"/>
                </a:solidFill>
                <a:latin typeface="游ゴシック" panose="020B0400000000000000" pitchFamily="50" charset="-128"/>
                <a:ea typeface="游ゴシック" panose="020B0400000000000000" pitchFamily="50" charset="-128"/>
              </a:endParaRPr>
            </a:p>
          </p:txBody>
        </p:sp>
        <p:sp>
          <p:nvSpPr>
            <p:cNvPr id="85" name="テキスト ボックス 84"/>
            <p:cNvSpPr txBox="1"/>
            <p:nvPr/>
          </p:nvSpPr>
          <p:spPr>
            <a:xfrm>
              <a:off x="3014989" y="1377999"/>
              <a:ext cx="2586566" cy="271133"/>
            </a:xfrm>
            <a:prstGeom prst="rect">
              <a:avLst/>
            </a:prstGeom>
            <a:noFill/>
            <a:ln w="25400">
              <a:noFill/>
            </a:ln>
          </p:spPr>
          <p:txBody>
            <a:bodyPr wrap="square" rtlCol="0">
              <a:spAutoFit/>
            </a:bodyPr>
            <a:lstStyle/>
            <a:p>
              <a:pPr algn="ctr"/>
              <a:r>
                <a:rPr kumimoji="1" lang="ja-JP" altLang="en-US" sz="1400" b="1" dirty="0" smtClean="0">
                  <a:solidFill>
                    <a:schemeClr val="tx1">
                      <a:lumMod val="65000"/>
                      <a:lumOff val="35000"/>
                    </a:schemeClr>
                  </a:solidFill>
                  <a:latin typeface="游ゴシック" panose="020B0400000000000000" pitchFamily="50" charset="-128"/>
                  <a:ea typeface="游ゴシック" panose="020B0400000000000000" pitchFamily="50" charset="-128"/>
                </a:rPr>
                <a:t>年度末</a:t>
              </a:r>
              <a:endParaRPr kumimoji="1" lang="ja-JP" altLang="en-US" sz="14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84" name="テキスト ボックス 83"/>
            <p:cNvSpPr txBox="1"/>
            <p:nvPr/>
          </p:nvSpPr>
          <p:spPr>
            <a:xfrm>
              <a:off x="652900" y="1359677"/>
              <a:ext cx="720001" cy="307777"/>
            </a:xfrm>
            <a:prstGeom prst="rect">
              <a:avLst/>
            </a:prstGeom>
            <a:noFill/>
            <a:ln w="25400">
              <a:noFill/>
            </a:ln>
          </p:spPr>
          <p:txBody>
            <a:bodyPr wrap="square" rtlCol="0">
              <a:spAutoFit/>
            </a:bodyPr>
            <a:lstStyle/>
            <a:p>
              <a:pPr algn="ctr"/>
              <a:r>
                <a:rPr kumimoji="1" lang="ja-JP" altLang="en-US" sz="1400" b="1" dirty="0" smtClean="0">
                  <a:solidFill>
                    <a:schemeClr val="tx1">
                      <a:lumMod val="65000"/>
                      <a:lumOff val="35000"/>
                    </a:schemeClr>
                  </a:solidFill>
                  <a:latin typeface="游ゴシック" panose="020B0400000000000000" pitchFamily="50" charset="-128"/>
                  <a:ea typeface="游ゴシック" panose="020B0400000000000000" pitchFamily="50" charset="-128"/>
                </a:rPr>
                <a:t>基準日</a:t>
              </a:r>
              <a:endParaRPr kumimoji="1" lang="ja-JP" altLang="en-US" sz="14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grpSp>
          <p:nvGrpSpPr>
            <p:cNvPr id="83" name="グループ化 82"/>
            <p:cNvGrpSpPr/>
            <p:nvPr/>
          </p:nvGrpSpPr>
          <p:grpSpPr>
            <a:xfrm>
              <a:off x="692557" y="1290587"/>
              <a:ext cx="9070948" cy="108000"/>
              <a:chOff x="1092799" y="1468943"/>
              <a:chExt cx="9070948" cy="108000"/>
            </a:xfrm>
          </p:grpSpPr>
          <p:cxnSp>
            <p:nvCxnSpPr>
              <p:cNvPr id="86" name="直線コネクタ 85"/>
              <p:cNvCxnSpPr/>
              <p:nvPr/>
            </p:nvCxnSpPr>
            <p:spPr>
              <a:xfrm>
                <a:off x="1092799" y="1525217"/>
                <a:ext cx="9070948"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5" name="楕円 124"/>
              <p:cNvSpPr/>
              <p:nvPr/>
            </p:nvSpPr>
            <p:spPr>
              <a:xfrm>
                <a:off x="1367606" y="1478468"/>
                <a:ext cx="94529" cy="94529"/>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6" name="楕円 125"/>
              <p:cNvSpPr/>
              <p:nvPr/>
            </p:nvSpPr>
            <p:spPr>
              <a:xfrm>
                <a:off x="4654514" y="1468943"/>
                <a:ext cx="108000" cy="108000"/>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27" name="左中かっこ 126"/>
            <p:cNvSpPr/>
            <p:nvPr/>
          </p:nvSpPr>
          <p:spPr>
            <a:xfrm rot="5400000">
              <a:off x="4245652" y="-394371"/>
              <a:ext cx="128514" cy="4186427"/>
            </a:xfrm>
            <a:prstGeom prst="leftBrac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29" name="テキスト ボックス 128"/>
            <p:cNvSpPr txBox="1"/>
            <p:nvPr/>
          </p:nvSpPr>
          <p:spPr>
            <a:xfrm>
              <a:off x="6522953" y="1419145"/>
              <a:ext cx="3200576" cy="307777"/>
            </a:xfrm>
            <a:prstGeom prst="rect">
              <a:avLst/>
            </a:prstGeom>
            <a:solidFill>
              <a:schemeClr val="bg1"/>
            </a:solidFill>
            <a:ln w="25400">
              <a:solidFill>
                <a:schemeClr val="tx1">
                  <a:lumMod val="65000"/>
                  <a:lumOff val="35000"/>
                </a:schemeClr>
              </a:solidFill>
            </a:ln>
          </p:spPr>
          <p:txBody>
            <a:bodyPr wrap="square" rtlCol="0">
              <a:spAutoFit/>
            </a:bodyPr>
            <a:lstStyle/>
            <a:p>
              <a:pPr algn="ctr"/>
              <a:r>
                <a:rPr kumimoji="1" lang="ja-JP" altLang="en-US" sz="1400" b="1" dirty="0" smtClean="0">
                  <a:solidFill>
                    <a:schemeClr val="tx1">
                      <a:lumMod val="65000"/>
                      <a:lumOff val="35000"/>
                    </a:schemeClr>
                  </a:solidFill>
                  <a:latin typeface="游ゴシック" panose="020B0400000000000000" pitchFamily="50" charset="-128"/>
                  <a:ea typeface="游ゴシック" panose="020B0400000000000000" pitchFamily="50" charset="-128"/>
                </a:rPr>
                <a:t>年度平均</a:t>
              </a:r>
              <a:endParaRPr kumimoji="1" lang="ja-JP" altLang="en-US" sz="14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grpSp>
      <p:grpSp>
        <p:nvGrpSpPr>
          <p:cNvPr id="296" name="グループ化 295"/>
          <p:cNvGrpSpPr/>
          <p:nvPr/>
        </p:nvGrpSpPr>
        <p:grpSpPr>
          <a:xfrm>
            <a:off x="-6670" y="3830622"/>
            <a:ext cx="9912670" cy="1296115"/>
            <a:chOff x="-6670" y="1807634"/>
            <a:chExt cx="9912670" cy="1296115"/>
          </a:xfrm>
        </p:grpSpPr>
        <p:sp>
          <p:nvSpPr>
            <p:cNvPr id="297" name="正方形/長方形 296"/>
            <p:cNvSpPr/>
            <p:nvPr/>
          </p:nvSpPr>
          <p:spPr>
            <a:xfrm>
              <a:off x="0" y="1807634"/>
              <a:ext cx="9906000" cy="1008000"/>
            </a:xfrm>
            <a:prstGeom prst="rect">
              <a:avLst/>
            </a:prstGeom>
            <a:solidFill>
              <a:srgbClr val="FFF9E5"/>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8" name="角丸四角形 297"/>
            <p:cNvSpPr/>
            <p:nvPr/>
          </p:nvSpPr>
          <p:spPr>
            <a:xfrm>
              <a:off x="635694" y="1951635"/>
              <a:ext cx="720000" cy="720000"/>
            </a:xfrm>
            <a:prstGeom prst="roundRect">
              <a:avLst>
                <a:gd name="adj" fmla="val 10946"/>
              </a:avLst>
            </a:prstGeom>
            <a:pattFill prst="pct25">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9" name="グループ化 298"/>
            <p:cNvGrpSpPr/>
            <p:nvPr/>
          </p:nvGrpSpPr>
          <p:grpSpPr>
            <a:xfrm>
              <a:off x="2239415" y="1879635"/>
              <a:ext cx="864000" cy="864000"/>
              <a:chOff x="3064832" y="2085154"/>
              <a:chExt cx="864000" cy="864000"/>
            </a:xfrm>
          </p:grpSpPr>
          <p:sp>
            <p:nvSpPr>
              <p:cNvPr id="328" name="角丸四角形 327"/>
              <p:cNvSpPr/>
              <p:nvPr/>
            </p:nvSpPr>
            <p:spPr>
              <a:xfrm>
                <a:off x="3135722" y="2156434"/>
                <a:ext cx="720000" cy="324000"/>
              </a:xfrm>
              <a:prstGeom prst="roundRect">
                <a:avLst>
                  <a:gd name="adj" fmla="val 10946"/>
                </a:avLst>
              </a:prstGeom>
              <a:pattFill prst="wdUpDiag">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9" name="角丸四角形 328"/>
              <p:cNvSpPr/>
              <p:nvPr/>
            </p:nvSpPr>
            <p:spPr>
              <a:xfrm>
                <a:off x="3134335" y="2553661"/>
                <a:ext cx="720000" cy="324000"/>
              </a:xfrm>
              <a:prstGeom prst="roundRect">
                <a:avLst>
                  <a:gd name="adj" fmla="val 10946"/>
                </a:avLst>
              </a:prstGeom>
              <a:pattFill prst="pct25">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0" name="角丸四角形 329"/>
              <p:cNvSpPr/>
              <p:nvPr/>
            </p:nvSpPr>
            <p:spPr>
              <a:xfrm>
                <a:off x="3064832" y="2085154"/>
                <a:ext cx="864000" cy="864000"/>
              </a:xfrm>
              <a:prstGeom prst="roundRect">
                <a:avLst>
                  <a:gd name="adj" fmla="val 10946"/>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00" name="直線矢印コネクタ 299"/>
            <p:cNvCxnSpPr/>
            <p:nvPr/>
          </p:nvCxnSpPr>
          <p:spPr>
            <a:xfrm>
              <a:off x="1426878" y="2510142"/>
              <a:ext cx="720000" cy="0"/>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cxnSp>
          <p:nvCxnSpPr>
            <p:cNvPr id="301" name="直線矢印コネクタ 300"/>
            <p:cNvCxnSpPr/>
            <p:nvPr/>
          </p:nvCxnSpPr>
          <p:spPr>
            <a:xfrm>
              <a:off x="1427575" y="2516630"/>
              <a:ext cx="718540" cy="587119"/>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sp>
          <p:nvSpPr>
            <p:cNvPr id="302" name="テキスト ボックス 301"/>
            <p:cNvSpPr txBox="1"/>
            <p:nvPr/>
          </p:nvSpPr>
          <p:spPr>
            <a:xfrm>
              <a:off x="0" y="2116520"/>
              <a:ext cx="521387" cy="400110"/>
            </a:xfrm>
            <a:prstGeom prst="rect">
              <a:avLst/>
            </a:prstGeom>
            <a:noFill/>
          </p:spPr>
          <p:txBody>
            <a:bodyPr wrap="square" rtlCol="0">
              <a:spAutoFit/>
            </a:bodyPr>
            <a:lstStyle/>
            <a:p>
              <a:pPr algn="ctr"/>
              <a:r>
                <a:rPr lang="en-US" altLang="ja-JP" sz="1000" b="1" dirty="0">
                  <a:latin typeface="游ゴシック" panose="020B0400000000000000" pitchFamily="50" charset="-128"/>
                  <a:ea typeface="游ゴシック" panose="020B0400000000000000" pitchFamily="50" charset="-128"/>
                </a:rPr>
                <a:t>n</a:t>
              </a:r>
              <a:r>
                <a:rPr lang="en-US" altLang="ja-JP" sz="1000" b="1" dirty="0" smtClean="0">
                  <a:latin typeface="游ゴシック" panose="020B0400000000000000" pitchFamily="50" charset="-128"/>
                  <a:ea typeface="游ゴシック" panose="020B0400000000000000" pitchFamily="50" charset="-128"/>
                </a:rPr>
                <a:t> +</a:t>
              </a:r>
              <a:r>
                <a:rPr lang="ja-JP" altLang="en-US" sz="1000" b="1" dirty="0" smtClean="0">
                  <a:latin typeface="游ゴシック" panose="020B0400000000000000" pitchFamily="50" charset="-128"/>
                  <a:ea typeface="游ゴシック" panose="020B0400000000000000" pitchFamily="50" charset="-128"/>
                </a:rPr>
                <a:t> </a:t>
              </a:r>
              <a:r>
                <a:rPr kumimoji="1" lang="en-US" altLang="ja-JP" sz="1000" b="1" dirty="0" smtClean="0">
                  <a:latin typeface="游ゴシック" panose="020B0400000000000000" pitchFamily="50" charset="-128"/>
                  <a:ea typeface="游ゴシック" panose="020B0400000000000000" pitchFamily="50" charset="-128"/>
                </a:rPr>
                <a:t>1</a:t>
              </a:r>
            </a:p>
            <a:p>
              <a:pPr algn="ctr"/>
              <a:r>
                <a:rPr kumimoji="1" lang="ja-JP" altLang="en-US" sz="1000" b="1" dirty="0" smtClean="0">
                  <a:latin typeface="游ゴシック" panose="020B0400000000000000" pitchFamily="50" charset="-128"/>
                  <a:ea typeface="游ゴシック" panose="020B0400000000000000" pitchFamily="50" charset="-128"/>
                </a:rPr>
                <a:t>歳</a:t>
              </a:r>
              <a:endParaRPr kumimoji="1" lang="en-US" altLang="ja-JP" sz="1000" b="1" dirty="0" smtClean="0">
                <a:latin typeface="游ゴシック" panose="020B0400000000000000" pitchFamily="50" charset="-128"/>
                <a:ea typeface="游ゴシック" panose="020B0400000000000000" pitchFamily="50" charset="-128"/>
              </a:endParaRPr>
            </a:p>
          </p:txBody>
        </p:sp>
        <p:grpSp>
          <p:nvGrpSpPr>
            <p:cNvPr id="303" name="グループ化 302"/>
            <p:cNvGrpSpPr/>
            <p:nvPr/>
          </p:nvGrpSpPr>
          <p:grpSpPr>
            <a:xfrm>
              <a:off x="4821443" y="1879635"/>
              <a:ext cx="4905508" cy="1224114"/>
              <a:chOff x="5030464" y="1879635"/>
              <a:chExt cx="4905508" cy="1224114"/>
            </a:xfrm>
          </p:grpSpPr>
          <p:sp>
            <p:nvSpPr>
              <p:cNvPr id="314" name="角丸四角形 313"/>
              <p:cNvSpPr/>
              <p:nvPr/>
            </p:nvSpPr>
            <p:spPr>
              <a:xfrm>
                <a:off x="5864528" y="1951635"/>
                <a:ext cx="720000" cy="720000"/>
              </a:xfrm>
              <a:prstGeom prst="roundRect">
                <a:avLst>
                  <a:gd name="adj" fmla="val 10946"/>
                </a:avLst>
              </a:prstGeom>
              <a:solidFill>
                <a:schemeClr val="bg1"/>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角丸四角形 314"/>
              <p:cNvSpPr/>
              <p:nvPr/>
            </p:nvSpPr>
            <p:spPr>
              <a:xfrm>
                <a:off x="9215972" y="1951635"/>
                <a:ext cx="720000" cy="720000"/>
              </a:xfrm>
              <a:prstGeom prst="roundRect">
                <a:avLst>
                  <a:gd name="adj" fmla="val 10946"/>
                </a:avLst>
              </a:prstGeom>
              <a:pattFill prst="pct20">
                <a:fgClr>
                  <a:srgbClr val="339933"/>
                </a:fgClr>
                <a:bgClr>
                  <a:schemeClr val="bg1"/>
                </a:bgClr>
              </a:patt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6" name="右矢印 315"/>
              <p:cNvSpPr/>
              <p:nvPr/>
            </p:nvSpPr>
            <p:spPr>
              <a:xfrm>
                <a:off x="5059426" y="2252455"/>
                <a:ext cx="720000" cy="124265"/>
              </a:xfrm>
              <a:prstGeom prst="rightArrow">
                <a:avLst/>
              </a:prstGeom>
              <a:solidFill>
                <a:schemeClr val="bg1"/>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7" name="右矢印 316"/>
              <p:cNvSpPr/>
              <p:nvPr/>
            </p:nvSpPr>
            <p:spPr>
              <a:xfrm>
                <a:off x="8425526" y="2256651"/>
                <a:ext cx="720000" cy="124265"/>
              </a:xfrm>
              <a:prstGeom prst="rightArrow">
                <a:avLst/>
              </a:prstGeom>
              <a:solidFill>
                <a:srgbClr val="339933"/>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8" name="直線矢印コネクタ 317"/>
              <p:cNvCxnSpPr/>
              <p:nvPr/>
            </p:nvCxnSpPr>
            <p:spPr>
              <a:xfrm>
                <a:off x="6677801" y="2502138"/>
                <a:ext cx="694220" cy="601611"/>
              </a:xfrm>
              <a:prstGeom prst="straightConnector1">
                <a:avLst/>
              </a:prstGeom>
              <a:ln w="381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319" name="テキスト ボックス 318"/>
              <p:cNvSpPr txBox="1"/>
              <p:nvPr/>
            </p:nvSpPr>
            <p:spPr>
              <a:xfrm>
                <a:off x="5030464" y="2079387"/>
                <a:ext cx="783185" cy="188895"/>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a:t>
                </a:r>
                <a:r>
                  <a:rPr kumimoji="1" lang="ja-JP" altLang="en-US"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移動率</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320" name="テキスト ボックス 319"/>
              <p:cNvSpPr txBox="1"/>
              <p:nvPr/>
            </p:nvSpPr>
            <p:spPr>
              <a:xfrm>
                <a:off x="8388345" y="2083583"/>
                <a:ext cx="783185" cy="188895"/>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a:t>
                </a:r>
                <a:r>
                  <a:rPr kumimoji="1" lang="ja-JP" altLang="en-US"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移動率</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321" name="テキスト ボックス 320"/>
              <p:cNvSpPr txBox="1"/>
              <p:nvPr/>
            </p:nvSpPr>
            <p:spPr>
              <a:xfrm>
                <a:off x="6731974" y="2276750"/>
                <a:ext cx="588829" cy="216906"/>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×1/2</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322" name="テキスト ボックス 321"/>
              <p:cNvSpPr txBox="1"/>
              <p:nvPr/>
            </p:nvSpPr>
            <p:spPr>
              <a:xfrm>
                <a:off x="6563217" y="2782584"/>
                <a:ext cx="588829" cy="216906"/>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×1/2</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grpSp>
            <p:nvGrpSpPr>
              <p:cNvPr id="323" name="グループ化 322"/>
              <p:cNvGrpSpPr/>
              <p:nvPr/>
            </p:nvGrpSpPr>
            <p:grpSpPr>
              <a:xfrm>
                <a:off x="7468249" y="1879635"/>
                <a:ext cx="864000" cy="864000"/>
                <a:chOff x="3064832" y="2085154"/>
                <a:chExt cx="864000" cy="864000"/>
              </a:xfrm>
            </p:grpSpPr>
            <p:sp>
              <p:nvSpPr>
                <p:cNvPr id="325" name="角丸四角形 324"/>
                <p:cNvSpPr/>
                <p:nvPr/>
              </p:nvSpPr>
              <p:spPr>
                <a:xfrm>
                  <a:off x="3064832" y="2085154"/>
                  <a:ext cx="864000" cy="864000"/>
                </a:xfrm>
                <a:prstGeom prst="roundRect">
                  <a:avLst>
                    <a:gd name="adj" fmla="val 10946"/>
                  </a:avLst>
                </a:prstGeom>
                <a:pattFill prst="pct20">
                  <a:fgClr>
                    <a:srgbClr val="339933"/>
                  </a:fgClr>
                  <a:bgClr>
                    <a:schemeClr val="bg1"/>
                  </a:bgClr>
                </a:patt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6" name="角丸四角形 325"/>
                <p:cNvSpPr/>
                <p:nvPr/>
              </p:nvSpPr>
              <p:spPr>
                <a:xfrm>
                  <a:off x="3135722" y="2156434"/>
                  <a:ext cx="720000" cy="324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7" name="角丸四角形 326"/>
                <p:cNvSpPr/>
                <p:nvPr/>
              </p:nvSpPr>
              <p:spPr>
                <a:xfrm>
                  <a:off x="3134335" y="2553661"/>
                  <a:ext cx="720000" cy="324000"/>
                </a:xfrm>
                <a:prstGeom prst="roundRect">
                  <a:avLst>
                    <a:gd name="adj" fmla="val 10946"/>
                  </a:avLst>
                </a:prstGeom>
                <a:solidFill>
                  <a:schemeClr val="bg1"/>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24" name="直線矢印コネクタ 323"/>
              <p:cNvCxnSpPr/>
              <p:nvPr/>
            </p:nvCxnSpPr>
            <p:spPr>
              <a:xfrm>
                <a:off x="6667615" y="2501816"/>
                <a:ext cx="720000" cy="0"/>
              </a:xfrm>
              <a:prstGeom prst="straightConnector1">
                <a:avLst/>
              </a:prstGeom>
              <a:ln w="381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04" name="直線コネクタ 303"/>
            <p:cNvCxnSpPr/>
            <p:nvPr/>
          </p:nvCxnSpPr>
          <p:spPr>
            <a:xfrm>
              <a:off x="-6670" y="2813475"/>
              <a:ext cx="9912670" cy="0"/>
            </a:xfrm>
            <a:prstGeom prst="line">
              <a:avLst/>
            </a:prstGeom>
            <a:ln w="127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305" name="グループ化 304"/>
            <p:cNvGrpSpPr/>
            <p:nvPr/>
          </p:nvGrpSpPr>
          <p:grpSpPr>
            <a:xfrm>
              <a:off x="3239785" y="2252989"/>
              <a:ext cx="647048" cy="108000"/>
              <a:chOff x="3462633" y="2252989"/>
              <a:chExt cx="647048" cy="124265"/>
            </a:xfrm>
          </p:grpSpPr>
          <p:sp>
            <p:nvSpPr>
              <p:cNvPr id="308" name="右矢印 307"/>
              <p:cNvSpPr/>
              <p:nvPr/>
            </p:nvSpPr>
            <p:spPr>
              <a:xfrm>
                <a:off x="3967911" y="2252989"/>
                <a:ext cx="141770" cy="124265"/>
              </a:xfrm>
              <a:prstGeom prst="rightArrow">
                <a:avLst/>
              </a:prstGeom>
              <a:solidFill>
                <a:schemeClr val="tx1">
                  <a:lumMod val="65000"/>
                  <a:lumOff val="35000"/>
                </a:schemeClr>
              </a:solidFill>
              <a:ln>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9" name="正方形/長方形 308"/>
              <p:cNvSpPr/>
              <p:nvPr/>
            </p:nvSpPr>
            <p:spPr>
              <a:xfrm>
                <a:off x="3862133"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0" name="正方形/長方形 309"/>
              <p:cNvSpPr/>
              <p:nvPr/>
            </p:nvSpPr>
            <p:spPr>
              <a:xfrm>
                <a:off x="3761258"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1" name="正方形/長方形 310"/>
              <p:cNvSpPr/>
              <p:nvPr/>
            </p:nvSpPr>
            <p:spPr>
              <a:xfrm>
                <a:off x="3664925"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2" name="正方形/長方形 311"/>
              <p:cNvSpPr/>
              <p:nvPr/>
            </p:nvSpPr>
            <p:spPr>
              <a:xfrm>
                <a:off x="3563471"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3" name="正方形/長方形 312"/>
              <p:cNvSpPr/>
              <p:nvPr/>
            </p:nvSpPr>
            <p:spPr>
              <a:xfrm>
                <a:off x="3462633"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7" name="角丸四角形 306"/>
            <p:cNvSpPr/>
            <p:nvPr/>
          </p:nvSpPr>
          <p:spPr>
            <a:xfrm>
              <a:off x="3987136" y="1950021"/>
              <a:ext cx="720000" cy="720000"/>
            </a:xfrm>
            <a:prstGeom prst="roundRect">
              <a:avLst>
                <a:gd name="adj" fmla="val 10946"/>
              </a:avLst>
            </a:prstGeom>
            <a:solidFill>
              <a:schemeClr val="bg1"/>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1" name="グループ化 260"/>
          <p:cNvGrpSpPr/>
          <p:nvPr/>
        </p:nvGrpSpPr>
        <p:grpSpPr>
          <a:xfrm>
            <a:off x="-6670" y="2816269"/>
            <a:ext cx="9912670" cy="1296115"/>
            <a:chOff x="-6670" y="1807634"/>
            <a:chExt cx="9912670" cy="1296115"/>
          </a:xfrm>
        </p:grpSpPr>
        <p:sp>
          <p:nvSpPr>
            <p:cNvPr id="262" name="正方形/長方形 261"/>
            <p:cNvSpPr/>
            <p:nvPr/>
          </p:nvSpPr>
          <p:spPr>
            <a:xfrm>
              <a:off x="0" y="1807634"/>
              <a:ext cx="9906000" cy="1008000"/>
            </a:xfrm>
            <a:prstGeom prst="rect">
              <a:avLst/>
            </a:prstGeom>
            <a:solidFill>
              <a:srgbClr val="FFF9E5"/>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3" name="角丸四角形 262"/>
            <p:cNvSpPr/>
            <p:nvPr/>
          </p:nvSpPr>
          <p:spPr>
            <a:xfrm>
              <a:off x="635694" y="1951635"/>
              <a:ext cx="720000" cy="720000"/>
            </a:xfrm>
            <a:prstGeom prst="roundRect">
              <a:avLst>
                <a:gd name="adj" fmla="val 10946"/>
              </a:avLst>
            </a:prstGeom>
            <a:pattFill prst="wdUpDiag">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64" name="グループ化 263"/>
            <p:cNvGrpSpPr/>
            <p:nvPr/>
          </p:nvGrpSpPr>
          <p:grpSpPr>
            <a:xfrm>
              <a:off x="2239415" y="1879635"/>
              <a:ext cx="864000" cy="864000"/>
              <a:chOff x="3064832" y="2085154"/>
              <a:chExt cx="864000" cy="864000"/>
            </a:xfrm>
          </p:grpSpPr>
          <p:sp>
            <p:nvSpPr>
              <p:cNvPr id="293" name="角丸四角形 292"/>
              <p:cNvSpPr/>
              <p:nvPr/>
            </p:nvSpPr>
            <p:spPr>
              <a:xfrm>
                <a:off x="3135722" y="2156434"/>
                <a:ext cx="720000" cy="324000"/>
              </a:xfrm>
              <a:prstGeom prst="roundRect">
                <a:avLst>
                  <a:gd name="adj" fmla="val 10946"/>
                </a:avLst>
              </a:prstGeom>
              <a:pattFill prst="pct5">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角丸四角形 293"/>
              <p:cNvSpPr/>
              <p:nvPr/>
            </p:nvSpPr>
            <p:spPr>
              <a:xfrm>
                <a:off x="3134335" y="2553661"/>
                <a:ext cx="720000" cy="324000"/>
              </a:xfrm>
              <a:prstGeom prst="roundRect">
                <a:avLst>
                  <a:gd name="adj" fmla="val 10946"/>
                </a:avLst>
              </a:prstGeom>
              <a:pattFill prst="wdUpDiag">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角丸四角形 294"/>
              <p:cNvSpPr/>
              <p:nvPr/>
            </p:nvSpPr>
            <p:spPr>
              <a:xfrm>
                <a:off x="3064832" y="2085154"/>
                <a:ext cx="864000" cy="864000"/>
              </a:xfrm>
              <a:prstGeom prst="roundRect">
                <a:avLst>
                  <a:gd name="adj" fmla="val 10946"/>
                </a:avLst>
              </a:prstGeom>
              <a:no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65" name="直線矢印コネクタ 264"/>
            <p:cNvCxnSpPr/>
            <p:nvPr/>
          </p:nvCxnSpPr>
          <p:spPr>
            <a:xfrm>
              <a:off x="1426878" y="2510142"/>
              <a:ext cx="720000" cy="0"/>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cxnSp>
          <p:nvCxnSpPr>
            <p:cNvPr id="266" name="直線矢印コネクタ 265"/>
            <p:cNvCxnSpPr/>
            <p:nvPr/>
          </p:nvCxnSpPr>
          <p:spPr>
            <a:xfrm>
              <a:off x="1427575" y="2516630"/>
              <a:ext cx="718540" cy="587119"/>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sp>
          <p:nvSpPr>
            <p:cNvPr id="267" name="テキスト ボックス 266"/>
            <p:cNvSpPr txBox="1"/>
            <p:nvPr/>
          </p:nvSpPr>
          <p:spPr>
            <a:xfrm>
              <a:off x="0" y="2116520"/>
              <a:ext cx="521387" cy="400110"/>
            </a:xfrm>
            <a:prstGeom prst="rect">
              <a:avLst/>
            </a:prstGeom>
            <a:noFill/>
          </p:spPr>
          <p:txBody>
            <a:bodyPr wrap="square" rtlCol="0">
              <a:spAutoFit/>
            </a:bodyPr>
            <a:lstStyle/>
            <a:p>
              <a:pPr algn="ctr"/>
              <a:r>
                <a:rPr lang="en-US" altLang="ja-JP" sz="1000" b="1" dirty="0" smtClean="0">
                  <a:latin typeface="游ゴシック" panose="020B0400000000000000" pitchFamily="50" charset="-128"/>
                  <a:ea typeface="游ゴシック" panose="020B0400000000000000" pitchFamily="50" charset="-128"/>
                </a:rPr>
                <a:t>n</a:t>
              </a:r>
              <a:endParaRPr kumimoji="1" lang="en-US" altLang="ja-JP" sz="1000" b="1" dirty="0" smtClean="0">
                <a:latin typeface="游ゴシック" panose="020B0400000000000000" pitchFamily="50" charset="-128"/>
                <a:ea typeface="游ゴシック" panose="020B0400000000000000" pitchFamily="50" charset="-128"/>
              </a:endParaRPr>
            </a:p>
            <a:p>
              <a:pPr algn="ctr"/>
              <a:r>
                <a:rPr kumimoji="1" lang="ja-JP" altLang="en-US" sz="1000" b="1" dirty="0" smtClean="0">
                  <a:latin typeface="游ゴシック" panose="020B0400000000000000" pitchFamily="50" charset="-128"/>
                  <a:ea typeface="游ゴシック" panose="020B0400000000000000" pitchFamily="50" charset="-128"/>
                </a:rPr>
                <a:t>歳</a:t>
              </a:r>
              <a:endParaRPr kumimoji="1" lang="en-US" altLang="ja-JP" sz="1000" b="1" dirty="0" smtClean="0">
                <a:latin typeface="游ゴシック" panose="020B0400000000000000" pitchFamily="50" charset="-128"/>
                <a:ea typeface="游ゴシック" panose="020B0400000000000000" pitchFamily="50" charset="-128"/>
              </a:endParaRPr>
            </a:p>
          </p:txBody>
        </p:sp>
        <p:grpSp>
          <p:nvGrpSpPr>
            <p:cNvPr id="268" name="グループ化 267"/>
            <p:cNvGrpSpPr/>
            <p:nvPr/>
          </p:nvGrpSpPr>
          <p:grpSpPr>
            <a:xfrm>
              <a:off x="4821443" y="1879635"/>
              <a:ext cx="4905508" cy="1224114"/>
              <a:chOff x="5030464" y="1879635"/>
              <a:chExt cx="4905508" cy="1224114"/>
            </a:xfrm>
          </p:grpSpPr>
          <p:sp>
            <p:nvSpPr>
              <p:cNvPr id="279" name="角丸四角形 278"/>
              <p:cNvSpPr/>
              <p:nvPr/>
            </p:nvSpPr>
            <p:spPr>
              <a:xfrm>
                <a:off x="5864528" y="1951635"/>
                <a:ext cx="720000" cy="720000"/>
              </a:xfrm>
              <a:prstGeom prst="roundRect">
                <a:avLst>
                  <a:gd name="adj" fmla="val 10946"/>
                </a:avLst>
              </a:prstGeom>
              <a:solidFill>
                <a:schemeClr val="bg1"/>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角丸四角形 279"/>
              <p:cNvSpPr/>
              <p:nvPr/>
            </p:nvSpPr>
            <p:spPr>
              <a:xfrm>
                <a:off x="9215972" y="1951635"/>
                <a:ext cx="720000" cy="720000"/>
              </a:xfrm>
              <a:prstGeom prst="roundRect">
                <a:avLst>
                  <a:gd name="adj" fmla="val 10946"/>
                </a:avLst>
              </a:prstGeom>
              <a:pattFill prst="pct20">
                <a:fgClr>
                  <a:srgbClr val="0099FF"/>
                </a:fgClr>
                <a:bgClr>
                  <a:schemeClr val="bg1"/>
                </a:bgClr>
              </a:patt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1" name="右矢印 280"/>
              <p:cNvSpPr/>
              <p:nvPr/>
            </p:nvSpPr>
            <p:spPr>
              <a:xfrm>
                <a:off x="5059426" y="2252455"/>
                <a:ext cx="720000" cy="124265"/>
              </a:xfrm>
              <a:prstGeom prst="rightArrow">
                <a:avLst/>
              </a:prstGeom>
              <a:solidFill>
                <a:schemeClr val="bg1"/>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右矢印 281"/>
              <p:cNvSpPr/>
              <p:nvPr/>
            </p:nvSpPr>
            <p:spPr>
              <a:xfrm>
                <a:off x="8425526" y="2256651"/>
                <a:ext cx="720000" cy="124265"/>
              </a:xfrm>
              <a:prstGeom prst="rightArrow">
                <a:avLst/>
              </a:prstGeom>
              <a:solidFill>
                <a:srgbClr val="0099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3" name="直線矢印コネクタ 282"/>
              <p:cNvCxnSpPr/>
              <p:nvPr/>
            </p:nvCxnSpPr>
            <p:spPr>
              <a:xfrm>
                <a:off x="6677801" y="2502138"/>
                <a:ext cx="694220" cy="601611"/>
              </a:xfrm>
              <a:prstGeom prst="straightConnector1">
                <a:avLst/>
              </a:prstGeom>
              <a:ln w="381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284" name="テキスト ボックス 283"/>
              <p:cNvSpPr txBox="1"/>
              <p:nvPr/>
            </p:nvSpPr>
            <p:spPr>
              <a:xfrm>
                <a:off x="5030464" y="2079387"/>
                <a:ext cx="783185" cy="188895"/>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a:t>
                </a:r>
                <a:r>
                  <a:rPr kumimoji="1" lang="ja-JP" altLang="en-US"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移動率</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285" name="テキスト ボックス 284"/>
              <p:cNvSpPr txBox="1"/>
              <p:nvPr/>
            </p:nvSpPr>
            <p:spPr>
              <a:xfrm>
                <a:off x="8388345" y="2083583"/>
                <a:ext cx="783185" cy="188895"/>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a:t>
                </a:r>
                <a:r>
                  <a:rPr kumimoji="1" lang="ja-JP" altLang="en-US"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移動率</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286" name="テキスト ボックス 285"/>
              <p:cNvSpPr txBox="1"/>
              <p:nvPr/>
            </p:nvSpPr>
            <p:spPr>
              <a:xfrm>
                <a:off x="6731974" y="2276750"/>
                <a:ext cx="588829" cy="216906"/>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×1/2</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287" name="テキスト ボックス 286"/>
              <p:cNvSpPr txBox="1"/>
              <p:nvPr/>
            </p:nvSpPr>
            <p:spPr>
              <a:xfrm>
                <a:off x="6563217" y="2782584"/>
                <a:ext cx="588829" cy="216906"/>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×1/2</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grpSp>
            <p:nvGrpSpPr>
              <p:cNvPr id="288" name="グループ化 287"/>
              <p:cNvGrpSpPr/>
              <p:nvPr/>
            </p:nvGrpSpPr>
            <p:grpSpPr>
              <a:xfrm>
                <a:off x="7468249" y="1879635"/>
                <a:ext cx="864000" cy="864000"/>
                <a:chOff x="3064832" y="2085154"/>
                <a:chExt cx="864000" cy="864000"/>
              </a:xfrm>
            </p:grpSpPr>
            <p:sp>
              <p:nvSpPr>
                <p:cNvPr id="290" name="角丸四角形 289"/>
                <p:cNvSpPr/>
                <p:nvPr/>
              </p:nvSpPr>
              <p:spPr>
                <a:xfrm>
                  <a:off x="3064832" y="2085154"/>
                  <a:ext cx="864000" cy="864000"/>
                </a:xfrm>
                <a:prstGeom prst="roundRect">
                  <a:avLst>
                    <a:gd name="adj" fmla="val 10946"/>
                  </a:avLst>
                </a:prstGeom>
                <a:pattFill prst="pct20">
                  <a:fgClr>
                    <a:srgbClr val="0099FF"/>
                  </a:fgClr>
                  <a:bgClr>
                    <a:schemeClr val="bg1"/>
                  </a:bgClr>
                </a:patt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1" name="角丸四角形 290"/>
                <p:cNvSpPr/>
                <p:nvPr/>
              </p:nvSpPr>
              <p:spPr>
                <a:xfrm>
                  <a:off x="3135722" y="2156434"/>
                  <a:ext cx="720000" cy="324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2" name="角丸四角形 291"/>
                <p:cNvSpPr/>
                <p:nvPr/>
              </p:nvSpPr>
              <p:spPr>
                <a:xfrm>
                  <a:off x="3134335" y="2553661"/>
                  <a:ext cx="720000" cy="324000"/>
                </a:xfrm>
                <a:prstGeom prst="roundRect">
                  <a:avLst>
                    <a:gd name="adj" fmla="val 10946"/>
                  </a:avLst>
                </a:prstGeom>
                <a:solidFill>
                  <a:schemeClr val="bg1"/>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89" name="直線矢印コネクタ 288"/>
              <p:cNvCxnSpPr/>
              <p:nvPr/>
            </p:nvCxnSpPr>
            <p:spPr>
              <a:xfrm>
                <a:off x="6667615" y="2501816"/>
                <a:ext cx="720000" cy="0"/>
              </a:xfrm>
              <a:prstGeom prst="straightConnector1">
                <a:avLst/>
              </a:prstGeom>
              <a:ln w="381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269" name="直線コネクタ 268"/>
            <p:cNvCxnSpPr/>
            <p:nvPr/>
          </p:nvCxnSpPr>
          <p:spPr>
            <a:xfrm>
              <a:off x="-6670" y="2813475"/>
              <a:ext cx="9912670" cy="0"/>
            </a:xfrm>
            <a:prstGeom prst="line">
              <a:avLst/>
            </a:prstGeom>
            <a:ln w="127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270" name="グループ化 269"/>
            <p:cNvGrpSpPr/>
            <p:nvPr/>
          </p:nvGrpSpPr>
          <p:grpSpPr>
            <a:xfrm>
              <a:off x="3239785" y="2252989"/>
              <a:ext cx="647048" cy="108000"/>
              <a:chOff x="3462633" y="2252989"/>
              <a:chExt cx="647048" cy="124265"/>
            </a:xfrm>
          </p:grpSpPr>
          <p:sp>
            <p:nvSpPr>
              <p:cNvPr id="273" name="右矢印 272"/>
              <p:cNvSpPr/>
              <p:nvPr/>
            </p:nvSpPr>
            <p:spPr>
              <a:xfrm>
                <a:off x="3967911" y="2252989"/>
                <a:ext cx="141770" cy="124265"/>
              </a:xfrm>
              <a:prstGeom prst="rightArrow">
                <a:avLst/>
              </a:prstGeom>
              <a:solidFill>
                <a:schemeClr val="tx1">
                  <a:lumMod val="65000"/>
                  <a:lumOff val="35000"/>
                </a:schemeClr>
              </a:solidFill>
              <a:ln>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4" name="正方形/長方形 273"/>
              <p:cNvSpPr/>
              <p:nvPr/>
            </p:nvSpPr>
            <p:spPr>
              <a:xfrm>
                <a:off x="3862133"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5" name="正方形/長方形 274"/>
              <p:cNvSpPr/>
              <p:nvPr/>
            </p:nvSpPr>
            <p:spPr>
              <a:xfrm>
                <a:off x="3761258"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正方形/長方形 275"/>
              <p:cNvSpPr/>
              <p:nvPr/>
            </p:nvSpPr>
            <p:spPr>
              <a:xfrm>
                <a:off x="3664925"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正方形/長方形 276"/>
              <p:cNvSpPr/>
              <p:nvPr/>
            </p:nvSpPr>
            <p:spPr>
              <a:xfrm>
                <a:off x="3563471"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8" name="正方形/長方形 277"/>
              <p:cNvSpPr/>
              <p:nvPr/>
            </p:nvSpPr>
            <p:spPr>
              <a:xfrm>
                <a:off x="3462633"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2" name="角丸四角形 271"/>
            <p:cNvSpPr/>
            <p:nvPr/>
          </p:nvSpPr>
          <p:spPr>
            <a:xfrm>
              <a:off x="3987136" y="1950021"/>
              <a:ext cx="720000" cy="720000"/>
            </a:xfrm>
            <a:prstGeom prst="roundRect">
              <a:avLst>
                <a:gd name="adj" fmla="val 10946"/>
              </a:avLst>
            </a:prstGeom>
            <a:solidFill>
              <a:schemeClr val="bg1"/>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3" name="グループ化 92"/>
          <p:cNvGrpSpPr/>
          <p:nvPr/>
        </p:nvGrpSpPr>
        <p:grpSpPr>
          <a:xfrm>
            <a:off x="-6670" y="1805877"/>
            <a:ext cx="9912670" cy="1297872"/>
            <a:chOff x="-6670" y="1805877"/>
            <a:chExt cx="9912670" cy="1297872"/>
          </a:xfrm>
        </p:grpSpPr>
        <p:sp>
          <p:nvSpPr>
            <p:cNvPr id="35" name="正方形/長方形 34"/>
            <p:cNvSpPr/>
            <p:nvPr/>
          </p:nvSpPr>
          <p:spPr>
            <a:xfrm>
              <a:off x="0" y="1807634"/>
              <a:ext cx="9906000" cy="1008000"/>
            </a:xfrm>
            <a:prstGeom prst="rect">
              <a:avLst/>
            </a:prstGeom>
            <a:solidFill>
              <a:srgbClr val="FFF9E5"/>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角丸四角形 1"/>
            <p:cNvSpPr/>
            <p:nvPr/>
          </p:nvSpPr>
          <p:spPr>
            <a:xfrm>
              <a:off x="635694" y="1951635"/>
              <a:ext cx="720000" cy="720000"/>
            </a:xfrm>
            <a:prstGeom prst="roundRect">
              <a:avLst>
                <a:gd name="adj" fmla="val 10946"/>
              </a:avLst>
            </a:prstGeom>
            <a:pattFill prst="pct5">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8" name="グループ化 37"/>
            <p:cNvGrpSpPr/>
            <p:nvPr/>
          </p:nvGrpSpPr>
          <p:grpSpPr>
            <a:xfrm>
              <a:off x="2239415" y="1879635"/>
              <a:ext cx="864000" cy="864000"/>
              <a:chOff x="3064832" y="2085154"/>
              <a:chExt cx="864000" cy="864000"/>
            </a:xfrm>
          </p:grpSpPr>
          <p:sp>
            <p:nvSpPr>
              <p:cNvPr id="13" name="角丸四角形 12"/>
              <p:cNvSpPr/>
              <p:nvPr/>
            </p:nvSpPr>
            <p:spPr>
              <a:xfrm>
                <a:off x="3135722" y="2156434"/>
                <a:ext cx="720000" cy="324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3134335" y="2553661"/>
                <a:ext cx="720000" cy="324000"/>
              </a:xfrm>
              <a:prstGeom prst="roundRect">
                <a:avLst>
                  <a:gd name="adj" fmla="val 10946"/>
                </a:avLst>
              </a:prstGeom>
              <a:pattFill prst="pct5">
                <a:fgClr>
                  <a:schemeClr val="tx1">
                    <a:lumMod val="65000"/>
                    <a:lumOff val="35000"/>
                  </a:schemeClr>
                </a:fgClr>
                <a:bgClr>
                  <a:schemeClr val="bg1"/>
                </a:bgClr>
              </a:patt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3064832" y="2085154"/>
                <a:ext cx="864000" cy="864000"/>
              </a:xfrm>
              <a:prstGeom prst="roundRect">
                <a:avLst>
                  <a:gd name="adj" fmla="val 10946"/>
                </a:avLst>
              </a:prstGeom>
              <a:no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4" name="直線矢印コネクタ 73"/>
            <p:cNvCxnSpPr/>
            <p:nvPr/>
          </p:nvCxnSpPr>
          <p:spPr>
            <a:xfrm>
              <a:off x="1426878" y="2510142"/>
              <a:ext cx="720000" cy="0"/>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a:off x="1427575" y="2516630"/>
              <a:ext cx="718540" cy="587119"/>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a:off x="0" y="2116520"/>
              <a:ext cx="521387" cy="400110"/>
            </a:xfrm>
            <a:prstGeom prst="rect">
              <a:avLst/>
            </a:prstGeom>
            <a:noFill/>
          </p:spPr>
          <p:txBody>
            <a:bodyPr wrap="square" rtlCol="0">
              <a:spAutoFit/>
            </a:bodyPr>
            <a:lstStyle/>
            <a:p>
              <a:pPr algn="ctr"/>
              <a:r>
                <a:rPr lang="en-US" altLang="ja-JP" sz="1000" b="1" dirty="0">
                  <a:latin typeface="游ゴシック" panose="020B0400000000000000" pitchFamily="50" charset="-128"/>
                  <a:ea typeface="游ゴシック" panose="020B0400000000000000" pitchFamily="50" charset="-128"/>
                </a:rPr>
                <a:t>n</a:t>
              </a:r>
              <a:r>
                <a:rPr lang="en-US" altLang="ja-JP" sz="1000" b="1" dirty="0" smtClean="0">
                  <a:latin typeface="游ゴシック" panose="020B0400000000000000" pitchFamily="50" charset="-128"/>
                  <a:ea typeface="游ゴシック" panose="020B0400000000000000" pitchFamily="50" charset="-128"/>
                </a:rPr>
                <a:t> </a:t>
              </a:r>
              <a:r>
                <a:rPr lang="ja-JP" altLang="en-US" sz="1000" b="1" dirty="0" err="1" smtClean="0">
                  <a:latin typeface="游ゴシック" panose="020B0400000000000000" pitchFamily="50" charset="-128"/>
                  <a:ea typeface="游ゴシック" panose="020B0400000000000000" pitchFamily="50" charset="-128"/>
                </a:rPr>
                <a:t>ｰ</a:t>
              </a:r>
              <a:r>
                <a:rPr lang="ja-JP" altLang="en-US" sz="1000" b="1" dirty="0" smtClean="0">
                  <a:latin typeface="游ゴシック" panose="020B0400000000000000" pitchFamily="50" charset="-128"/>
                  <a:ea typeface="游ゴシック" panose="020B0400000000000000" pitchFamily="50" charset="-128"/>
                </a:rPr>
                <a:t> </a:t>
              </a:r>
              <a:r>
                <a:rPr kumimoji="1" lang="en-US" altLang="ja-JP" sz="1000" b="1" dirty="0" smtClean="0">
                  <a:latin typeface="游ゴシック" panose="020B0400000000000000" pitchFamily="50" charset="-128"/>
                  <a:ea typeface="游ゴシック" panose="020B0400000000000000" pitchFamily="50" charset="-128"/>
                </a:rPr>
                <a:t>1</a:t>
              </a:r>
            </a:p>
            <a:p>
              <a:pPr algn="ctr"/>
              <a:r>
                <a:rPr kumimoji="1" lang="ja-JP" altLang="en-US" sz="1000" b="1" dirty="0" smtClean="0">
                  <a:latin typeface="游ゴシック" panose="020B0400000000000000" pitchFamily="50" charset="-128"/>
                  <a:ea typeface="游ゴシック" panose="020B0400000000000000" pitchFamily="50" charset="-128"/>
                </a:rPr>
                <a:t>歳</a:t>
              </a:r>
              <a:endParaRPr kumimoji="1" lang="en-US" altLang="ja-JP" sz="1000" b="1" dirty="0" smtClean="0">
                <a:latin typeface="游ゴシック" panose="020B0400000000000000" pitchFamily="50" charset="-128"/>
                <a:ea typeface="游ゴシック" panose="020B0400000000000000" pitchFamily="50" charset="-128"/>
              </a:endParaRPr>
            </a:p>
          </p:txBody>
        </p:sp>
        <p:grpSp>
          <p:nvGrpSpPr>
            <p:cNvPr id="89" name="グループ化 88"/>
            <p:cNvGrpSpPr/>
            <p:nvPr/>
          </p:nvGrpSpPr>
          <p:grpSpPr>
            <a:xfrm>
              <a:off x="4821443" y="1879635"/>
              <a:ext cx="4905508" cy="1224114"/>
              <a:chOff x="5030464" y="1879635"/>
              <a:chExt cx="4905508" cy="1224114"/>
            </a:xfrm>
          </p:grpSpPr>
          <p:sp>
            <p:nvSpPr>
              <p:cNvPr id="21" name="角丸四角形 20"/>
              <p:cNvSpPr/>
              <p:nvPr/>
            </p:nvSpPr>
            <p:spPr>
              <a:xfrm>
                <a:off x="5864528" y="1951635"/>
                <a:ext cx="720000" cy="720000"/>
              </a:xfrm>
              <a:prstGeom prst="roundRect">
                <a:avLst>
                  <a:gd name="adj" fmla="val 10946"/>
                </a:avLst>
              </a:prstGeom>
              <a:solidFill>
                <a:schemeClr val="bg1"/>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9215972" y="1951635"/>
                <a:ext cx="720000" cy="720000"/>
              </a:xfrm>
              <a:prstGeom prst="roundRect">
                <a:avLst>
                  <a:gd name="adj" fmla="val 10946"/>
                </a:avLst>
              </a:prstGeom>
              <a:pattFill prst="pct20">
                <a:fgClr>
                  <a:srgbClr val="FF5050"/>
                </a:fgClr>
                <a:bgClr>
                  <a:schemeClr val="bg1"/>
                </a:bgClr>
              </a:patt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右矢印 41"/>
              <p:cNvSpPr/>
              <p:nvPr/>
            </p:nvSpPr>
            <p:spPr>
              <a:xfrm>
                <a:off x="5059426" y="2252455"/>
                <a:ext cx="720000" cy="124265"/>
              </a:xfrm>
              <a:prstGeom prst="rightArrow">
                <a:avLst/>
              </a:prstGeom>
              <a:solidFill>
                <a:schemeClr val="bg1"/>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右矢印 63"/>
              <p:cNvSpPr/>
              <p:nvPr/>
            </p:nvSpPr>
            <p:spPr>
              <a:xfrm>
                <a:off x="8425526" y="2256651"/>
                <a:ext cx="720000" cy="124265"/>
              </a:xfrm>
              <a:prstGeom prst="rightArrow">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矢印コネクタ 46"/>
              <p:cNvCxnSpPr/>
              <p:nvPr/>
            </p:nvCxnSpPr>
            <p:spPr>
              <a:xfrm>
                <a:off x="6677801" y="2502138"/>
                <a:ext cx="694220" cy="601611"/>
              </a:xfrm>
              <a:prstGeom prst="straightConnector1">
                <a:avLst/>
              </a:prstGeom>
              <a:ln w="381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87" name="テキスト ボックス 86"/>
              <p:cNvSpPr txBox="1"/>
              <p:nvPr/>
            </p:nvSpPr>
            <p:spPr>
              <a:xfrm>
                <a:off x="5030464" y="2079387"/>
                <a:ext cx="783185" cy="188895"/>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a:t>
                </a:r>
                <a:r>
                  <a:rPr kumimoji="1" lang="ja-JP" altLang="en-US"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移動率</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108" name="テキスト ボックス 107"/>
              <p:cNvSpPr txBox="1"/>
              <p:nvPr/>
            </p:nvSpPr>
            <p:spPr>
              <a:xfrm>
                <a:off x="8388345" y="2083583"/>
                <a:ext cx="783185" cy="188895"/>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a:t>
                </a:r>
                <a:r>
                  <a:rPr kumimoji="1" lang="ja-JP" altLang="en-US"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移動率</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130" name="テキスト ボックス 129"/>
              <p:cNvSpPr txBox="1"/>
              <p:nvPr/>
            </p:nvSpPr>
            <p:spPr>
              <a:xfrm>
                <a:off x="6731974" y="2276750"/>
                <a:ext cx="588829" cy="216906"/>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×1/2</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131" name="テキスト ボックス 130"/>
              <p:cNvSpPr txBox="1"/>
              <p:nvPr/>
            </p:nvSpPr>
            <p:spPr>
              <a:xfrm>
                <a:off x="6563217" y="2782584"/>
                <a:ext cx="588829" cy="216906"/>
              </a:xfrm>
              <a:prstGeom prst="rect">
                <a:avLst/>
              </a:prstGeom>
              <a:noFill/>
            </p:spPr>
            <p:txBody>
              <a:bodyPr wrap="none" rtlCol="0">
                <a:spAutoFit/>
              </a:bodyPr>
              <a:lstStyle/>
              <a:p>
                <a:r>
                  <a:rPr kumimoji="1" lang="en-US" altLang="ja-JP" sz="1000" b="1" dirty="0" smtClean="0">
                    <a:solidFill>
                      <a:schemeClr val="tx1">
                        <a:lumMod val="75000"/>
                        <a:lumOff val="25000"/>
                      </a:schemeClr>
                    </a:solidFill>
                    <a:latin typeface="游ゴシック" panose="020B0400000000000000" pitchFamily="50" charset="-128"/>
                    <a:ea typeface="游ゴシック" panose="020B0400000000000000" pitchFamily="50" charset="-128"/>
                  </a:rPr>
                  <a:t>×1/2</a:t>
                </a:r>
                <a:endParaRPr kumimoji="1" lang="ja-JP" altLang="en-US" sz="10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grpSp>
            <p:nvGrpSpPr>
              <p:cNvPr id="115" name="グループ化 114"/>
              <p:cNvGrpSpPr/>
              <p:nvPr/>
            </p:nvGrpSpPr>
            <p:grpSpPr>
              <a:xfrm>
                <a:off x="7468249" y="1879635"/>
                <a:ext cx="864000" cy="864000"/>
                <a:chOff x="3064832" y="2085154"/>
                <a:chExt cx="864000" cy="864000"/>
              </a:xfrm>
            </p:grpSpPr>
            <p:sp>
              <p:nvSpPr>
                <p:cNvPr id="118" name="角丸四角形 117"/>
                <p:cNvSpPr/>
                <p:nvPr/>
              </p:nvSpPr>
              <p:spPr>
                <a:xfrm>
                  <a:off x="3064832" y="2085154"/>
                  <a:ext cx="864000" cy="864000"/>
                </a:xfrm>
                <a:prstGeom prst="roundRect">
                  <a:avLst>
                    <a:gd name="adj" fmla="val 10946"/>
                  </a:avLst>
                </a:prstGeom>
                <a:pattFill prst="pct20">
                  <a:fgClr>
                    <a:srgbClr val="FF5050"/>
                  </a:fgClr>
                  <a:bgClr>
                    <a:schemeClr val="bg1"/>
                  </a:bgClr>
                </a:patt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角丸四角形 115"/>
                <p:cNvSpPr/>
                <p:nvPr/>
              </p:nvSpPr>
              <p:spPr>
                <a:xfrm>
                  <a:off x="3135722" y="2156434"/>
                  <a:ext cx="720000" cy="324000"/>
                </a:xfrm>
                <a:prstGeom prst="roundRect">
                  <a:avLst>
                    <a:gd name="adj" fmla="val 10946"/>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角丸四角形 116"/>
                <p:cNvSpPr/>
                <p:nvPr/>
              </p:nvSpPr>
              <p:spPr>
                <a:xfrm>
                  <a:off x="3134335" y="2553661"/>
                  <a:ext cx="720000" cy="324000"/>
                </a:xfrm>
                <a:prstGeom prst="roundRect">
                  <a:avLst>
                    <a:gd name="adj" fmla="val 10946"/>
                  </a:avLst>
                </a:prstGeom>
                <a:solidFill>
                  <a:schemeClr val="bg1"/>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46" name="直線矢印コネクタ 45"/>
              <p:cNvCxnSpPr/>
              <p:nvPr/>
            </p:nvCxnSpPr>
            <p:spPr>
              <a:xfrm>
                <a:off x="6667615" y="2501816"/>
                <a:ext cx="720000" cy="0"/>
              </a:xfrm>
              <a:prstGeom prst="straightConnector1">
                <a:avLst/>
              </a:prstGeom>
              <a:ln w="381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244" name="直線コネクタ 243"/>
            <p:cNvCxnSpPr/>
            <p:nvPr/>
          </p:nvCxnSpPr>
          <p:spPr>
            <a:xfrm>
              <a:off x="-6670" y="2813475"/>
              <a:ext cx="9912670" cy="0"/>
            </a:xfrm>
            <a:prstGeom prst="line">
              <a:avLst/>
            </a:prstGeom>
            <a:ln w="127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91" name="グループ化 90"/>
            <p:cNvGrpSpPr/>
            <p:nvPr/>
          </p:nvGrpSpPr>
          <p:grpSpPr>
            <a:xfrm>
              <a:off x="3239785" y="2252989"/>
              <a:ext cx="647048" cy="108000"/>
              <a:chOff x="3462633" y="2252989"/>
              <a:chExt cx="647048" cy="124265"/>
            </a:xfrm>
          </p:grpSpPr>
          <p:sp>
            <p:nvSpPr>
              <p:cNvPr id="252" name="右矢印 251"/>
              <p:cNvSpPr/>
              <p:nvPr/>
            </p:nvSpPr>
            <p:spPr>
              <a:xfrm>
                <a:off x="3967911" y="2252989"/>
                <a:ext cx="141770" cy="124265"/>
              </a:xfrm>
              <a:prstGeom prst="rightArrow">
                <a:avLst/>
              </a:prstGeom>
              <a:solidFill>
                <a:schemeClr val="tx1">
                  <a:lumMod val="65000"/>
                  <a:lumOff val="35000"/>
                </a:schemeClr>
              </a:solidFill>
              <a:ln>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3862133"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3" name="正方形/長方形 252"/>
              <p:cNvSpPr/>
              <p:nvPr/>
            </p:nvSpPr>
            <p:spPr>
              <a:xfrm>
                <a:off x="3761258"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4" name="正方形/長方形 253"/>
              <p:cNvSpPr/>
              <p:nvPr/>
            </p:nvSpPr>
            <p:spPr>
              <a:xfrm>
                <a:off x="3664925"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正方形/長方形 254"/>
              <p:cNvSpPr/>
              <p:nvPr/>
            </p:nvSpPr>
            <p:spPr>
              <a:xfrm>
                <a:off x="3563471"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7" name="正方形/長方形 256"/>
              <p:cNvSpPr/>
              <p:nvPr/>
            </p:nvSpPr>
            <p:spPr>
              <a:xfrm>
                <a:off x="3462633" y="2284320"/>
                <a:ext cx="45719" cy="61602"/>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9" name="テキスト ボックス 258"/>
            <p:cNvSpPr txBox="1"/>
            <p:nvPr/>
          </p:nvSpPr>
          <p:spPr>
            <a:xfrm>
              <a:off x="3042209" y="1805877"/>
              <a:ext cx="1005403" cy="461665"/>
            </a:xfrm>
            <a:prstGeom prst="rect">
              <a:avLst/>
            </a:prstGeom>
            <a:noFill/>
          </p:spPr>
          <p:txBody>
            <a:bodyPr wrap="none" rtlCol="0">
              <a:spAutoFit/>
            </a:bodyPr>
            <a:lstStyle/>
            <a:p>
              <a:r>
                <a:rPr kumimoji="1" lang="ja-JP" altLang="en-US" sz="800" b="1" dirty="0" smtClean="0">
                  <a:solidFill>
                    <a:schemeClr val="tx1">
                      <a:lumMod val="75000"/>
                      <a:lumOff val="25000"/>
                    </a:schemeClr>
                  </a:solidFill>
                  <a:latin typeface="游ゴシック" panose="020B0400000000000000" pitchFamily="50" charset="-128"/>
                  <a:ea typeface="游ゴシック" panose="020B0400000000000000" pitchFamily="50" charset="-128"/>
                </a:rPr>
                <a:t>情報集約システム</a:t>
              </a:r>
              <a:endParaRPr kumimoji="1" lang="en-US" altLang="ja-JP" sz="800" b="1" dirty="0" smtClean="0">
                <a:solidFill>
                  <a:schemeClr val="tx1">
                    <a:lumMod val="75000"/>
                    <a:lumOff val="25000"/>
                  </a:schemeClr>
                </a:solidFill>
                <a:latin typeface="游ゴシック" panose="020B0400000000000000" pitchFamily="50" charset="-128"/>
                <a:ea typeface="游ゴシック" panose="020B0400000000000000" pitchFamily="50" charset="-128"/>
              </a:endParaRPr>
            </a:p>
            <a:p>
              <a:r>
                <a:rPr kumimoji="1" lang="ja-JP" altLang="en-US" sz="800" b="1" dirty="0" smtClean="0">
                  <a:solidFill>
                    <a:schemeClr val="tx1">
                      <a:lumMod val="75000"/>
                      <a:lumOff val="25000"/>
                    </a:schemeClr>
                  </a:solidFill>
                  <a:latin typeface="游ゴシック" panose="020B0400000000000000" pitchFamily="50" charset="-128"/>
                  <a:ea typeface="游ゴシック" panose="020B0400000000000000" pitchFamily="50" charset="-128"/>
                </a:rPr>
                <a:t>から</a:t>
              </a:r>
              <a:endParaRPr kumimoji="1" lang="en-US" altLang="ja-JP" sz="800" b="1" dirty="0" smtClean="0">
                <a:solidFill>
                  <a:schemeClr val="tx1">
                    <a:lumMod val="75000"/>
                    <a:lumOff val="25000"/>
                  </a:schemeClr>
                </a:solidFill>
                <a:latin typeface="游ゴシック" panose="020B0400000000000000" pitchFamily="50" charset="-128"/>
                <a:ea typeface="游ゴシック" panose="020B0400000000000000" pitchFamily="50" charset="-128"/>
              </a:endParaRPr>
            </a:p>
            <a:p>
              <a:r>
                <a:rPr kumimoji="1" lang="ja-JP" altLang="en-US" sz="800" b="1" dirty="0" smtClean="0">
                  <a:solidFill>
                    <a:schemeClr val="tx1">
                      <a:lumMod val="75000"/>
                      <a:lumOff val="25000"/>
                    </a:schemeClr>
                  </a:solidFill>
                  <a:latin typeface="游ゴシック" panose="020B0400000000000000" pitchFamily="50" charset="-128"/>
                  <a:ea typeface="游ゴシック" panose="020B0400000000000000" pitchFamily="50" charset="-128"/>
                </a:rPr>
                <a:t>納付金システムへ</a:t>
              </a:r>
              <a:endParaRPr kumimoji="1" lang="en-US" altLang="ja-JP" sz="800" b="1" dirty="0" smtClean="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260" name="角丸四角形 259"/>
            <p:cNvSpPr/>
            <p:nvPr/>
          </p:nvSpPr>
          <p:spPr>
            <a:xfrm>
              <a:off x="3987136" y="1950021"/>
              <a:ext cx="720000" cy="720000"/>
            </a:xfrm>
            <a:prstGeom prst="roundRect">
              <a:avLst>
                <a:gd name="adj" fmla="val 10946"/>
              </a:avLst>
            </a:prstGeom>
            <a:solidFill>
              <a:schemeClr val="bg1"/>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4" name="グループ化 93"/>
          <p:cNvGrpSpPr/>
          <p:nvPr/>
        </p:nvGrpSpPr>
        <p:grpSpPr>
          <a:xfrm>
            <a:off x="-6670" y="1056103"/>
            <a:ext cx="9906670" cy="5184000"/>
            <a:chOff x="-6670" y="1056103"/>
            <a:chExt cx="9906670" cy="5184000"/>
          </a:xfrm>
        </p:grpSpPr>
        <p:cxnSp>
          <p:nvCxnSpPr>
            <p:cNvPr id="4" name="直線コネクタ 3"/>
            <p:cNvCxnSpPr/>
            <p:nvPr/>
          </p:nvCxnSpPr>
          <p:spPr>
            <a:xfrm>
              <a:off x="-6670" y="1807635"/>
              <a:ext cx="989933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47" name="直線コネクタ 246"/>
            <p:cNvCxnSpPr/>
            <p:nvPr/>
          </p:nvCxnSpPr>
          <p:spPr>
            <a:xfrm>
              <a:off x="0" y="5212243"/>
              <a:ext cx="990000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534708" y="1056103"/>
              <a:ext cx="0" cy="51840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132" name="角丸四角形 131"/>
          <p:cNvSpPr/>
          <p:nvPr/>
        </p:nvSpPr>
        <p:spPr>
          <a:xfrm>
            <a:off x="8899027" y="1879635"/>
            <a:ext cx="936000" cy="3898907"/>
          </a:xfrm>
          <a:prstGeom prst="roundRect">
            <a:avLst>
              <a:gd name="adj" fmla="val 10946"/>
            </a:avLst>
          </a:prstGeom>
          <a:noFill/>
          <a:ln>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95" name="グループ化 394"/>
          <p:cNvGrpSpPr/>
          <p:nvPr/>
        </p:nvGrpSpPr>
        <p:grpSpPr>
          <a:xfrm>
            <a:off x="603570" y="5301659"/>
            <a:ext cx="9271543" cy="954979"/>
            <a:chOff x="603570" y="5301659"/>
            <a:chExt cx="9271543" cy="954979"/>
          </a:xfrm>
        </p:grpSpPr>
        <p:sp>
          <p:nvSpPr>
            <p:cNvPr id="97" name="テキスト ボックス 96"/>
            <p:cNvSpPr txBox="1"/>
            <p:nvPr/>
          </p:nvSpPr>
          <p:spPr>
            <a:xfrm>
              <a:off x="2232932" y="5301659"/>
              <a:ext cx="896791" cy="461665"/>
            </a:xfrm>
            <a:prstGeom prst="rect">
              <a:avLst/>
            </a:prstGeom>
            <a:noFill/>
          </p:spPr>
          <p:txBody>
            <a:bodyPr wrap="square" lIns="0" tIns="0" rIns="0" bIns="0" rtlCol="0">
              <a:spAutoFit/>
            </a:bodyPr>
            <a:lstStyle/>
            <a:p>
              <a:pPr algn="ct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算定年度末</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pPr algn="ct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被保険者数</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pPr algn="ctr"/>
              <a:r>
                <a:rPr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a:t>
              </a:r>
              <a:r>
                <a:rPr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移動率乗算前</a:t>
              </a:r>
              <a:r>
                <a:rPr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98" name="テキスト ボックス 97"/>
            <p:cNvSpPr txBox="1"/>
            <p:nvPr/>
          </p:nvSpPr>
          <p:spPr>
            <a:xfrm>
              <a:off x="603570" y="5301659"/>
              <a:ext cx="823308" cy="461665"/>
            </a:xfrm>
            <a:prstGeom prst="rect">
              <a:avLst/>
            </a:prstGeom>
            <a:noFill/>
          </p:spPr>
          <p:txBody>
            <a:bodyPr wrap="square" lIns="0" tIns="0" rIns="0" bIns="0" rtlCol="0">
              <a:spAutoFit/>
            </a:bodyPr>
            <a:lstStyle/>
            <a:p>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基準日時点で</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資格を有する</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一般被保険者</a:t>
              </a:r>
              <a:endParaRPr kumimoji="1"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cxnSp>
          <p:nvCxnSpPr>
            <p:cNvPr id="102" name="直線矢印コネクタ 101"/>
            <p:cNvCxnSpPr/>
            <p:nvPr/>
          </p:nvCxnSpPr>
          <p:spPr>
            <a:xfrm>
              <a:off x="1553944" y="5388832"/>
              <a:ext cx="540000" cy="0"/>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sp>
          <p:nvSpPr>
            <p:cNvPr id="103" name="右矢印 102"/>
            <p:cNvSpPr/>
            <p:nvPr/>
          </p:nvSpPr>
          <p:spPr>
            <a:xfrm>
              <a:off x="5016693" y="5333450"/>
              <a:ext cx="396509" cy="114360"/>
            </a:xfrm>
            <a:prstGeom prst="rightArrow">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3794243" y="5301659"/>
              <a:ext cx="1151748" cy="461665"/>
            </a:xfrm>
            <a:prstGeom prst="rect">
              <a:avLst/>
            </a:prstGeom>
            <a:noFill/>
          </p:spPr>
          <p:txBody>
            <a:bodyPr wrap="square" lIns="0" tIns="0" rIns="0" bIns="0" rtlCol="0">
              <a:spAutoFit/>
            </a:bodyPr>
            <a:lstStyle/>
            <a:p>
              <a:pPr algn="ct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算定年度末</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pPr algn="ct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被保険者数</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pPr algn="ctr"/>
              <a:r>
                <a:rPr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a:t>
              </a:r>
              <a:r>
                <a:rPr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移動率乗算前</a:t>
              </a:r>
              <a:r>
                <a:rPr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a:t>
              </a:r>
              <a:endParaRPr kumimoji="1"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cxnSp>
          <p:nvCxnSpPr>
            <p:cNvPr id="105" name="直線矢印コネクタ 104"/>
            <p:cNvCxnSpPr/>
            <p:nvPr/>
          </p:nvCxnSpPr>
          <p:spPr>
            <a:xfrm>
              <a:off x="6594060" y="5388832"/>
              <a:ext cx="540000" cy="0"/>
            </a:xfrm>
            <a:prstGeom prst="straightConnector1">
              <a:avLst/>
            </a:prstGeom>
            <a:ln w="38100">
              <a:solidFill>
                <a:schemeClr val="tx1">
                  <a:lumMod val="65000"/>
                  <a:lumOff val="35000"/>
                </a:schemeClr>
              </a:solidFill>
              <a:prstDash val="solid"/>
              <a:tailEnd type="triangle" w="med" len="med"/>
            </a:ln>
          </p:spPr>
          <p:style>
            <a:lnRef idx="1">
              <a:schemeClr val="accent1"/>
            </a:lnRef>
            <a:fillRef idx="0">
              <a:schemeClr val="accent1"/>
            </a:fillRef>
            <a:effectRef idx="0">
              <a:schemeClr val="accent1"/>
            </a:effectRef>
            <a:fontRef idx="minor">
              <a:schemeClr val="tx1"/>
            </a:fontRef>
          </p:style>
        </p:cxnSp>
        <p:sp>
          <p:nvSpPr>
            <p:cNvPr id="106" name="テキスト ボックス 105"/>
            <p:cNvSpPr txBox="1"/>
            <p:nvPr/>
          </p:nvSpPr>
          <p:spPr>
            <a:xfrm>
              <a:off x="7254042" y="5301659"/>
              <a:ext cx="931379" cy="153888"/>
            </a:xfrm>
            <a:prstGeom prst="rect">
              <a:avLst/>
            </a:prstGeom>
            <a:noFill/>
          </p:spPr>
          <p:txBody>
            <a:bodyPr wrap="square" lIns="0" tIns="0" rIns="0" bIns="0" rtlCol="0">
              <a:spAutoFit/>
            </a:bodyPr>
            <a:lstStyle/>
            <a:p>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基準被保険者数</a:t>
              </a:r>
              <a:endParaRPr kumimoji="1"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107" name="右矢印 106"/>
            <p:cNvSpPr/>
            <p:nvPr/>
          </p:nvSpPr>
          <p:spPr>
            <a:xfrm>
              <a:off x="8277967" y="5328381"/>
              <a:ext cx="540000" cy="114360"/>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73" name="グループ化 372"/>
            <p:cNvGrpSpPr/>
            <p:nvPr/>
          </p:nvGrpSpPr>
          <p:grpSpPr>
            <a:xfrm>
              <a:off x="3302121" y="5357775"/>
              <a:ext cx="525295" cy="72000"/>
              <a:chOff x="3364846" y="4428377"/>
              <a:chExt cx="674387" cy="108000"/>
            </a:xfrm>
          </p:grpSpPr>
          <p:sp>
            <p:nvSpPr>
              <p:cNvPr id="367" name="右矢印 366"/>
              <p:cNvSpPr/>
              <p:nvPr/>
            </p:nvSpPr>
            <p:spPr>
              <a:xfrm>
                <a:off x="3897463" y="4428377"/>
                <a:ext cx="141770" cy="108000"/>
              </a:xfrm>
              <a:prstGeom prst="rightArrow">
                <a:avLst/>
              </a:prstGeom>
              <a:solidFill>
                <a:schemeClr val="tx1">
                  <a:lumMod val="65000"/>
                  <a:lumOff val="35000"/>
                </a:schemeClr>
              </a:solidFill>
              <a:ln>
                <a:solidFill>
                  <a:schemeClr val="tx1">
                    <a:lumMod val="65000"/>
                    <a:lumOff val="3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8" name="正方形/長方形 367"/>
              <p:cNvSpPr/>
              <p:nvPr/>
            </p:nvSpPr>
            <p:spPr>
              <a:xfrm>
                <a:off x="3790937" y="4455607"/>
                <a:ext cx="46218" cy="53540"/>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9" name="正方形/長方形 368"/>
              <p:cNvSpPr/>
              <p:nvPr/>
            </p:nvSpPr>
            <p:spPr>
              <a:xfrm>
                <a:off x="3684415" y="4455607"/>
                <a:ext cx="46218" cy="53540"/>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0" name="正方形/長方形 369"/>
              <p:cNvSpPr/>
              <p:nvPr/>
            </p:nvSpPr>
            <p:spPr>
              <a:xfrm>
                <a:off x="3577892" y="4455607"/>
                <a:ext cx="46218" cy="53540"/>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1" name="正方形/長方形 370"/>
              <p:cNvSpPr/>
              <p:nvPr/>
            </p:nvSpPr>
            <p:spPr>
              <a:xfrm>
                <a:off x="3471369" y="4455607"/>
                <a:ext cx="46218" cy="53540"/>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2" name="正方形/長方形 371"/>
              <p:cNvSpPr/>
              <p:nvPr/>
            </p:nvSpPr>
            <p:spPr>
              <a:xfrm>
                <a:off x="3364846" y="4455607"/>
                <a:ext cx="46218" cy="53540"/>
              </a:xfrm>
              <a:prstGeom prst="rect">
                <a:avLst/>
              </a:prstGeom>
              <a:solidFill>
                <a:schemeClr val="tx1">
                  <a:lumMod val="65000"/>
                  <a:lumOff val="35000"/>
                </a:schemeClr>
              </a:solidFill>
              <a:ln>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74" name="テキスト ボックス 373"/>
            <p:cNvSpPr txBox="1"/>
            <p:nvPr/>
          </p:nvSpPr>
          <p:spPr>
            <a:xfrm>
              <a:off x="5442312" y="5301659"/>
              <a:ext cx="1151748" cy="461665"/>
            </a:xfrm>
            <a:prstGeom prst="rect">
              <a:avLst/>
            </a:prstGeom>
            <a:noFill/>
          </p:spPr>
          <p:txBody>
            <a:bodyPr wrap="square" lIns="0" tIns="0" rIns="0" bIns="0" rtlCol="0">
              <a:spAutoFit/>
            </a:bodyPr>
            <a:lstStyle/>
            <a:p>
              <a:pPr algn="ct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算定年度末</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pPr algn="ct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被保険者数</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pPr algn="ctr"/>
              <a:r>
                <a:rPr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a:t>
              </a:r>
              <a:r>
                <a:rPr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移動率乗算後</a:t>
              </a:r>
              <a:r>
                <a:rPr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a:t>
              </a:r>
              <a:endParaRPr kumimoji="1"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137" name="テキスト ボックス 136"/>
            <p:cNvSpPr txBox="1"/>
            <p:nvPr/>
          </p:nvSpPr>
          <p:spPr>
            <a:xfrm>
              <a:off x="8858789" y="5301659"/>
              <a:ext cx="1016324" cy="307777"/>
            </a:xfrm>
            <a:prstGeom prst="rect">
              <a:avLst/>
            </a:prstGeom>
            <a:noFill/>
            <a:ln w="25400">
              <a:noFill/>
            </a:ln>
          </p:spPr>
          <p:txBody>
            <a:bodyPr wrap="square" lIns="36000" tIns="0" rIns="36000" bIns="0" rtlCol="0">
              <a:spAutoFit/>
            </a:bodyPr>
            <a:lstStyle/>
            <a:p>
              <a:pPr algn="ct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推計対象年度の</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pPr algn="ct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平均被保険者数</a:t>
              </a:r>
              <a:endParaRPr kumimoji="1"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grpSp>
          <p:nvGrpSpPr>
            <p:cNvPr id="376" name="グループ化 375"/>
            <p:cNvGrpSpPr/>
            <p:nvPr/>
          </p:nvGrpSpPr>
          <p:grpSpPr>
            <a:xfrm>
              <a:off x="7793377" y="5527650"/>
              <a:ext cx="1940293" cy="717899"/>
              <a:chOff x="7823211" y="5527650"/>
              <a:chExt cx="1940293" cy="717899"/>
            </a:xfrm>
          </p:grpSpPr>
          <p:sp>
            <p:nvSpPr>
              <p:cNvPr id="109" name="テキスト ボックス 108"/>
              <p:cNvSpPr txBox="1"/>
              <p:nvPr/>
            </p:nvSpPr>
            <p:spPr>
              <a:xfrm>
                <a:off x="7823211" y="5921520"/>
                <a:ext cx="1940293" cy="307777"/>
              </a:xfrm>
              <a:prstGeom prst="rect">
                <a:avLst/>
              </a:prstGeom>
              <a:noFill/>
            </p:spPr>
            <p:txBody>
              <a:bodyPr wrap="square" lIns="36000" tIns="0" rIns="36000" bIns="0" rtlCol="0">
                <a:spAutoFit/>
              </a:bodyPr>
              <a:lstStyle/>
              <a:p>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移動率を乗じ、算定年度末から</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推計年度内の移動を加味</a:t>
                </a:r>
                <a:endParaRPr kumimoji="1"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375" name="四角形吹き出し 374"/>
              <p:cNvSpPr/>
              <p:nvPr/>
            </p:nvSpPr>
            <p:spPr>
              <a:xfrm rot="10800000">
                <a:off x="7823211" y="5527650"/>
                <a:ext cx="1940293" cy="717899"/>
              </a:xfrm>
              <a:custGeom>
                <a:avLst/>
                <a:gdLst>
                  <a:gd name="connsiteX0" fmla="*/ 0 w 1940293"/>
                  <a:gd name="connsiteY0" fmla="*/ 0 h 350487"/>
                  <a:gd name="connsiteX1" fmla="*/ 1131838 w 1940293"/>
                  <a:gd name="connsiteY1" fmla="*/ 0 h 350487"/>
                  <a:gd name="connsiteX2" fmla="*/ 1131838 w 1940293"/>
                  <a:gd name="connsiteY2" fmla="*/ 0 h 350487"/>
                  <a:gd name="connsiteX3" fmla="*/ 1616911 w 1940293"/>
                  <a:gd name="connsiteY3" fmla="*/ 0 h 350487"/>
                  <a:gd name="connsiteX4" fmla="*/ 1940293 w 1940293"/>
                  <a:gd name="connsiteY4" fmla="*/ 0 h 350487"/>
                  <a:gd name="connsiteX5" fmla="*/ 1940293 w 1940293"/>
                  <a:gd name="connsiteY5" fmla="*/ 204451 h 350487"/>
                  <a:gd name="connsiteX6" fmla="*/ 1940293 w 1940293"/>
                  <a:gd name="connsiteY6" fmla="*/ 204451 h 350487"/>
                  <a:gd name="connsiteX7" fmla="*/ 1940293 w 1940293"/>
                  <a:gd name="connsiteY7" fmla="*/ 292073 h 350487"/>
                  <a:gd name="connsiteX8" fmla="*/ 1940293 w 1940293"/>
                  <a:gd name="connsiteY8" fmla="*/ 350487 h 350487"/>
                  <a:gd name="connsiteX9" fmla="*/ 1616911 w 1940293"/>
                  <a:gd name="connsiteY9" fmla="*/ 350487 h 350487"/>
                  <a:gd name="connsiteX10" fmla="*/ 1166174 w 1940293"/>
                  <a:gd name="connsiteY10" fmla="*/ 717899 h 350487"/>
                  <a:gd name="connsiteX11" fmla="*/ 1131838 w 1940293"/>
                  <a:gd name="connsiteY11" fmla="*/ 350487 h 350487"/>
                  <a:gd name="connsiteX12" fmla="*/ 0 w 1940293"/>
                  <a:gd name="connsiteY12" fmla="*/ 350487 h 350487"/>
                  <a:gd name="connsiteX13" fmla="*/ 0 w 1940293"/>
                  <a:gd name="connsiteY13" fmla="*/ 292073 h 350487"/>
                  <a:gd name="connsiteX14" fmla="*/ 0 w 1940293"/>
                  <a:gd name="connsiteY14" fmla="*/ 204451 h 350487"/>
                  <a:gd name="connsiteX15" fmla="*/ 0 w 1940293"/>
                  <a:gd name="connsiteY15" fmla="*/ 204451 h 350487"/>
                  <a:gd name="connsiteX16" fmla="*/ 0 w 1940293"/>
                  <a:gd name="connsiteY16" fmla="*/ 0 h 350487"/>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616911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524043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40293" h="717899">
                    <a:moveTo>
                      <a:pt x="0" y="0"/>
                    </a:moveTo>
                    <a:lnTo>
                      <a:pt x="1131838" y="0"/>
                    </a:lnTo>
                    <a:lnTo>
                      <a:pt x="1131838" y="0"/>
                    </a:lnTo>
                    <a:lnTo>
                      <a:pt x="1616911" y="0"/>
                    </a:lnTo>
                    <a:lnTo>
                      <a:pt x="1940293" y="0"/>
                    </a:lnTo>
                    <a:lnTo>
                      <a:pt x="1940293" y="204451"/>
                    </a:lnTo>
                    <a:lnTo>
                      <a:pt x="1940293" y="204451"/>
                    </a:lnTo>
                    <a:lnTo>
                      <a:pt x="1940293" y="292073"/>
                    </a:lnTo>
                    <a:lnTo>
                      <a:pt x="1940293" y="350487"/>
                    </a:lnTo>
                    <a:lnTo>
                      <a:pt x="1524043" y="350487"/>
                    </a:lnTo>
                    <a:lnTo>
                      <a:pt x="1166174" y="717899"/>
                    </a:lnTo>
                    <a:lnTo>
                      <a:pt x="1419969" y="350487"/>
                    </a:lnTo>
                    <a:lnTo>
                      <a:pt x="0" y="350487"/>
                    </a:lnTo>
                    <a:lnTo>
                      <a:pt x="0" y="292073"/>
                    </a:lnTo>
                    <a:lnTo>
                      <a:pt x="0" y="204451"/>
                    </a:lnTo>
                    <a:lnTo>
                      <a:pt x="0" y="204451"/>
                    </a:lnTo>
                    <a:lnTo>
                      <a:pt x="0" y="0"/>
                    </a:lnTo>
                    <a:close/>
                  </a:path>
                </a:pathLst>
              </a:custGeom>
              <a:noFill/>
              <a:ln w="15875">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7" name="グループ化 376"/>
            <p:cNvGrpSpPr/>
            <p:nvPr/>
          </p:nvGrpSpPr>
          <p:grpSpPr>
            <a:xfrm>
              <a:off x="6390201" y="5538739"/>
              <a:ext cx="1209131" cy="717899"/>
              <a:chOff x="8392687" y="5527649"/>
              <a:chExt cx="1209131" cy="717899"/>
            </a:xfrm>
          </p:grpSpPr>
          <p:sp>
            <p:nvSpPr>
              <p:cNvPr id="378" name="テキスト ボックス 377"/>
              <p:cNvSpPr txBox="1"/>
              <p:nvPr/>
            </p:nvSpPr>
            <p:spPr>
              <a:xfrm>
                <a:off x="8434860" y="5921520"/>
                <a:ext cx="1166958" cy="307777"/>
              </a:xfrm>
              <a:prstGeom prst="rect">
                <a:avLst/>
              </a:prstGeom>
              <a:noFill/>
            </p:spPr>
            <p:txBody>
              <a:bodyPr wrap="square" lIns="36000" tIns="0" rIns="36000" bIns="0" rtlCol="0">
                <a:spAutoFit/>
              </a:bodyPr>
              <a:lstStyle/>
              <a:p>
                <a:r>
                  <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n</a:t>
                </a: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歳と</a:t>
                </a:r>
                <a:r>
                  <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(n-1)</a:t>
                </a:r>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歳の</a:t>
                </a:r>
                <a:endParaRPr kumimoji="1"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r>
                  <a:rPr kumimoji="1"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被保険者数を平均</a:t>
                </a:r>
                <a:endParaRPr kumimoji="1"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379" name="四角形吹き出し 374"/>
              <p:cNvSpPr/>
              <p:nvPr/>
            </p:nvSpPr>
            <p:spPr>
              <a:xfrm rot="10800000">
                <a:off x="8392687" y="5527649"/>
                <a:ext cx="1209130" cy="717899"/>
              </a:xfrm>
              <a:custGeom>
                <a:avLst/>
                <a:gdLst>
                  <a:gd name="connsiteX0" fmla="*/ 0 w 1940293"/>
                  <a:gd name="connsiteY0" fmla="*/ 0 h 350487"/>
                  <a:gd name="connsiteX1" fmla="*/ 1131838 w 1940293"/>
                  <a:gd name="connsiteY1" fmla="*/ 0 h 350487"/>
                  <a:gd name="connsiteX2" fmla="*/ 1131838 w 1940293"/>
                  <a:gd name="connsiteY2" fmla="*/ 0 h 350487"/>
                  <a:gd name="connsiteX3" fmla="*/ 1616911 w 1940293"/>
                  <a:gd name="connsiteY3" fmla="*/ 0 h 350487"/>
                  <a:gd name="connsiteX4" fmla="*/ 1940293 w 1940293"/>
                  <a:gd name="connsiteY4" fmla="*/ 0 h 350487"/>
                  <a:gd name="connsiteX5" fmla="*/ 1940293 w 1940293"/>
                  <a:gd name="connsiteY5" fmla="*/ 204451 h 350487"/>
                  <a:gd name="connsiteX6" fmla="*/ 1940293 w 1940293"/>
                  <a:gd name="connsiteY6" fmla="*/ 204451 h 350487"/>
                  <a:gd name="connsiteX7" fmla="*/ 1940293 w 1940293"/>
                  <a:gd name="connsiteY7" fmla="*/ 292073 h 350487"/>
                  <a:gd name="connsiteX8" fmla="*/ 1940293 w 1940293"/>
                  <a:gd name="connsiteY8" fmla="*/ 350487 h 350487"/>
                  <a:gd name="connsiteX9" fmla="*/ 1616911 w 1940293"/>
                  <a:gd name="connsiteY9" fmla="*/ 350487 h 350487"/>
                  <a:gd name="connsiteX10" fmla="*/ 1166174 w 1940293"/>
                  <a:gd name="connsiteY10" fmla="*/ 717899 h 350487"/>
                  <a:gd name="connsiteX11" fmla="*/ 1131838 w 1940293"/>
                  <a:gd name="connsiteY11" fmla="*/ 350487 h 350487"/>
                  <a:gd name="connsiteX12" fmla="*/ 0 w 1940293"/>
                  <a:gd name="connsiteY12" fmla="*/ 350487 h 350487"/>
                  <a:gd name="connsiteX13" fmla="*/ 0 w 1940293"/>
                  <a:gd name="connsiteY13" fmla="*/ 292073 h 350487"/>
                  <a:gd name="connsiteX14" fmla="*/ 0 w 1940293"/>
                  <a:gd name="connsiteY14" fmla="*/ 204451 h 350487"/>
                  <a:gd name="connsiteX15" fmla="*/ 0 w 1940293"/>
                  <a:gd name="connsiteY15" fmla="*/ 204451 h 350487"/>
                  <a:gd name="connsiteX16" fmla="*/ 0 w 1940293"/>
                  <a:gd name="connsiteY16" fmla="*/ 0 h 350487"/>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616911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524043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524043 w 1940293"/>
                  <a:gd name="connsiteY9" fmla="*/ 350487 h 717899"/>
                  <a:gd name="connsiteX10" fmla="*/ 1166174 w 1940293"/>
                  <a:gd name="connsiteY10" fmla="*/ 717899 h 717899"/>
                  <a:gd name="connsiteX11" fmla="*/ 1309154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524043 w 1940293"/>
                  <a:gd name="connsiteY9" fmla="*/ 350487 h 717899"/>
                  <a:gd name="connsiteX10" fmla="*/ 1166174 w 1940293"/>
                  <a:gd name="connsiteY10" fmla="*/ 717899 h 717899"/>
                  <a:gd name="connsiteX11" fmla="*/ 1370293 w 1940293"/>
                  <a:gd name="connsiteY11" fmla="*/ 348106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40293" h="717899">
                    <a:moveTo>
                      <a:pt x="0" y="0"/>
                    </a:moveTo>
                    <a:lnTo>
                      <a:pt x="1131838" y="0"/>
                    </a:lnTo>
                    <a:lnTo>
                      <a:pt x="1131838" y="0"/>
                    </a:lnTo>
                    <a:lnTo>
                      <a:pt x="1616911" y="0"/>
                    </a:lnTo>
                    <a:lnTo>
                      <a:pt x="1940293" y="0"/>
                    </a:lnTo>
                    <a:lnTo>
                      <a:pt x="1940293" y="204451"/>
                    </a:lnTo>
                    <a:lnTo>
                      <a:pt x="1940293" y="204451"/>
                    </a:lnTo>
                    <a:lnTo>
                      <a:pt x="1940293" y="292073"/>
                    </a:lnTo>
                    <a:lnTo>
                      <a:pt x="1940293" y="350487"/>
                    </a:lnTo>
                    <a:lnTo>
                      <a:pt x="1524043" y="350487"/>
                    </a:lnTo>
                    <a:lnTo>
                      <a:pt x="1166174" y="717899"/>
                    </a:lnTo>
                    <a:lnTo>
                      <a:pt x="1370293" y="348106"/>
                    </a:lnTo>
                    <a:lnTo>
                      <a:pt x="0" y="350487"/>
                    </a:lnTo>
                    <a:lnTo>
                      <a:pt x="0" y="292073"/>
                    </a:lnTo>
                    <a:lnTo>
                      <a:pt x="0" y="204451"/>
                    </a:lnTo>
                    <a:lnTo>
                      <a:pt x="0" y="204451"/>
                    </a:lnTo>
                    <a:lnTo>
                      <a:pt x="0" y="0"/>
                    </a:lnTo>
                    <a:close/>
                  </a:path>
                </a:pathLst>
              </a:custGeom>
              <a:noFill/>
              <a:ln w="15875">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0" name="グループ化 379"/>
            <p:cNvGrpSpPr/>
            <p:nvPr/>
          </p:nvGrpSpPr>
          <p:grpSpPr>
            <a:xfrm>
              <a:off x="4585692" y="5527650"/>
              <a:ext cx="1664443" cy="717899"/>
              <a:chOff x="7823211" y="5527650"/>
              <a:chExt cx="1940293" cy="717899"/>
            </a:xfrm>
          </p:grpSpPr>
          <p:sp>
            <p:nvSpPr>
              <p:cNvPr id="381" name="テキスト ボックス 380"/>
              <p:cNvSpPr txBox="1"/>
              <p:nvPr/>
            </p:nvSpPr>
            <p:spPr>
              <a:xfrm>
                <a:off x="7823211" y="5921520"/>
                <a:ext cx="1940293" cy="307777"/>
              </a:xfrm>
              <a:prstGeom prst="rect">
                <a:avLst/>
              </a:prstGeom>
              <a:noFill/>
            </p:spPr>
            <p:txBody>
              <a:bodyPr wrap="square" lIns="36000" tIns="0" rIns="36000" bIns="0" rtlCol="0">
                <a:spAutoFit/>
              </a:bodyPr>
              <a:lstStyle/>
              <a:p>
                <a:r>
                  <a:rPr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rPr>
                  <a:t>移動率を乗じ、基準日</a:t>
                </a:r>
                <a:r>
                  <a:rPr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から</a:t>
                </a:r>
                <a:endParaRPr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r>
                  <a:rPr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年度</a:t>
                </a:r>
                <a:r>
                  <a:rPr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rPr>
                  <a:t>末までの移動を加味</a:t>
                </a:r>
              </a:p>
            </p:txBody>
          </p:sp>
          <p:sp>
            <p:nvSpPr>
              <p:cNvPr id="382" name="四角形吹き出し 374"/>
              <p:cNvSpPr/>
              <p:nvPr/>
            </p:nvSpPr>
            <p:spPr>
              <a:xfrm rot="10800000">
                <a:off x="7823211" y="5527650"/>
                <a:ext cx="1940293" cy="717899"/>
              </a:xfrm>
              <a:custGeom>
                <a:avLst/>
                <a:gdLst>
                  <a:gd name="connsiteX0" fmla="*/ 0 w 1940293"/>
                  <a:gd name="connsiteY0" fmla="*/ 0 h 350487"/>
                  <a:gd name="connsiteX1" fmla="*/ 1131838 w 1940293"/>
                  <a:gd name="connsiteY1" fmla="*/ 0 h 350487"/>
                  <a:gd name="connsiteX2" fmla="*/ 1131838 w 1940293"/>
                  <a:gd name="connsiteY2" fmla="*/ 0 h 350487"/>
                  <a:gd name="connsiteX3" fmla="*/ 1616911 w 1940293"/>
                  <a:gd name="connsiteY3" fmla="*/ 0 h 350487"/>
                  <a:gd name="connsiteX4" fmla="*/ 1940293 w 1940293"/>
                  <a:gd name="connsiteY4" fmla="*/ 0 h 350487"/>
                  <a:gd name="connsiteX5" fmla="*/ 1940293 w 1940293"/>
                  <a:gd name="connsiteY5" fmla="*/ 204451 h 350487"/>
                  <a:gd name="connsiteX6" fmla="*/ 1940293 w 1940293"/>
                  <a:gd name="connsiteY6" fmla="*/ 204451 h 350487"/>
                  <a:gd name="connsiteX7" fmla="*/ 1940293 w 1940293"/>
                  <a:gd name="connsiteY7" fmla="*/ 292073 h 350487"/>
                  <a:gd name="connsiteX8" fmla="*/ 1940293 w 1940293"/>
                  <a:gd name="connsiteY8" fmla="*/ 350487 h 350487"/>
                  <a:gd name="connsiteX9" fmla="*/ 1616911 w 1940293"/>
                  <a:gd name="connsiteY9" fmla="*/ 350487 h 350487"/>
                  <a:gd name="connsiteX10" fmla="*/ 1166174 w 1940293"/>
                  <a:gd name="connsiteY10" fmla="*/ 717899 h 350487"/>
                  <a:gd name="connsiteX11" fmla="*/ 1131838 w 1940293"/>
                  <a:gd name="connsiteY11" fmla="*/ 350487 h 350487"/>
                  <a:gd name="connsiteX12" fmla="*/ 0 w 1940293"/>
                  <a:gd name="connsiteY12" fmla="*/ 350487 h 350487"/>
                  <a:gd name="connsiteX13" fmla="*/ 0 w 1940293"/>
                  <a:gd name="connsiteY13" fmla="*/ 292073 h 350487"/>
                  <a:gd name="connsiteX14" fmla="*/ 0 w 1940293"/>
                  <a:gd name="connsiteY14" fmla="*/ 204451 h 350487"/>
                  <a:gd name="connsiteX15" fmla="*/ 0 w 1940293"/>
                  <a:gd name="connsiteY15" fmla="*/ 204451 h 350487"/>
                  <a:gd name="connsiteX16" fmla="*/ 0 w 1940293"/>
                  <a:gd name="connsiteY16" fmla="*/ 0 h 350487"/>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616911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524043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40293" h="717899">
                    <a:moveTo>
                      <a:pt x="0" y="0"/>
                    </a:moveTo>
                    <a:lnTo>
                      <a:pt x="1131838" y="0"/>
                    </a:lnTo>
                    <a:lnTo>
                      <a:pt x="1131838" y="0"/>
                    </a:lnTo>
                    <a:lnTo>
                      <a:pt x="1616911" y="0"/>
                    </a:lnTo>
                    <a:lnTo>
                      <a:pt x="1940293" y="0"/>
                    </a:lnTo>
                    <a:lnTo>
                      <a:pt x="1940293" y="204451"/>
                    </a:lnTo>
                    <a:lnTo>
                      <a:pt x="1940293" y="204451"/>
                    </a:lnTo>
                    <a:lnTo>
                      <a:pt x="1940293" y="292073"/>
                    </a:lnTo>
                    <a:lnTo>
                      <a:pt x="1940293" y="350487"/>
                    </a:lnTo>
                    <a:lnTo>
                      <a:pt x="1524043" y="350487"/>
                    </a:lnTo>
                    <a:lnTo>
                      <a:pt x="1166174" y="717899"/>
                    </a:lnTo>
                    <a:lnTo>
                      <a:pt x="1419969" y="350487"/>
                    </a:lnTo>
                    <a:lnTo>
                      <a:pt x="0" y="350487"/>
                    </a:lnTo>
                    <a:lnTo>
                      <a:pt x="0" y="292073"/>
                    </a:lnTo>
                    <a:lnTo>
                      <a:pt x="0" y="204451"/>
                    </a:lnTo>
                    <a:lnTo>
                      <a:pt x="0" y="204451"/>
                    </a:lnTo>
                    <a:lnTo>
                      <a:pt x="0" y="0"/>
                    </a:lnTo>
                    <a:close/>
                  </a:path>
                </a:pathLst>
              </a:custGeom>
              <a:noFill/>
              <a:ln w="15875">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3" name="グループ化 382"/>
            <p:cNvGrpSpPr/>
            <p:nvPr/>
          </p:nvGrpSpPr>
          <p:grpSpPr>
            <a:xfrm>
              <a:off x="1037923" y="5527650"/>
              <a:ext cx="1664443" cy="717899"/>
              <a:chOff x="7823211" y="5527650"/>
              <a:chExt cx="1940293" cy="717899"/>
            </a:xfrm>
          </p:grpSpPr>
          <p:sp>
            <p:nvSpPr>
              <p:cNvPr id="384" name="テキスト ボックス 383"/>
              <p:cNvSpPr txBox="1"/>
              <p:nvPr/>
            </p:nvSpPr>
            <p:spPr>
              <a:xfrm>
                <a:off x="7823211" y="5921520"/>
                <a:ext cx="1940293" cy="307777"/>
              </a:xfrm>
              <a:prstGeom prst="rect">
                <a:avLst/>
              </a:prstGeom>
              <a:noFill/>
            </p:spPr>
            <p:txBody>
              <a:bodyPr wrap="square" lIns="36000" tIns="0" rIns="36000" bIns="0" rtlCol="0">
                <a:spAutoFit/>
              </a:bodyPr>
              <a:lstStyle/>
              <a:p>
                <a:r>
                  <a:rPr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rPr>
                  <a:t>生年月日により</a:t>
                </a:r>
                <a:endParaRPr lang="en-US" altLang="ja-JP"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a:p>
                <a:r>
                  <a:rPr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rPr>
                  <a:t>年度末における年齢で集計</a:t>
                </a:r>
                <a:endParaRPr lang="en-US" altLang="ja-JP"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385" name="四角形吹き出し 374"/>
              <p:cNvSpPr/>
              <p:nvPr/>
            </p:nvSpPr>
            <p:spPr>
              <a:xfrm rot="10800000">
                <a:off x="7823211" y="5527650"/>
                <a:ext cx="1940293" cy="717899"/>
              </a:xfrm>
              <a:custGeom>
                <a:avLst/>
                <a:gdLst>
                  <a:gd name="connsiteX0" fmla="*/ 0 w 1940293"/>
                  <a:gd name="connsiteY0" fmla="*/ 0 h 350487"/>
                  <a:gd name="connsiteX1" fmla="*/ 1131838 w 1940293"/>
                  <a:gd name="connsiteY1" fmla="*/ 0 h 350487"/>
                  <a:gd name="connsiteX2" fmla="*/ 1131838 w 1940293"/>
                  <a:gd name="connsiteY2" fmla="*/ 0 h 350487"/>
                  <a:gd name="connsiteX3" fmla="*/ 1616911 w 1940293"/>
                  <a:gd name="connsiteY3" fmla="*/ 0 h 350487"/>
                  <a:gd name="connsiteX4" fmla="*/ 1940293 w 1940293"/>
                  <a:gd name="connsiteY4" fmla="*/ 0 h 350487"/>
                  <a:gd name="connsiteX5" fmla="*/ 1940293 w 1940293"/>
                  <a:gd name="connsiteY5" fmla="*/ 204451 h 350487"/>
                  <a:gd name="connsiteX6" fmla="*/ 1940293 w 1940293"/>
                  <a:gd name="connsiteY6" fmla="*/ 204451 h 350487"/>
                  <a:gd name="connsiteX7" fmla="*/ 1940293 w 1940293"/>
                  <a:gd name="connsiteY7" fmla="*/ 292073 h 350487"/>
                  <a:gd name="connsiteX8" fmla="*/ 1940293 w 1940293"/>
                  <a:gd name="connsiteY8" fmla="*/ 350487 h 350487"/>
                  <a:gd name="connsiteX9" fmla="*/ 1616911 w 1940293"/>
                  <a:gd name="connsiteY9" fmla="*/ 350487 h 350487"/>
                  <a:gd name="connsiteX10" fmla="*/ 1166174 w 1940293"/>
                  <a:gd name="connsiteY10" fmla="*/ 717899 h 350487"/>
                  <a:gd name="connsiteX11" fmla="*/ 1131838 w 1940293"/>
                  <a:gd name="connsiteY11" fmla="*/ 350487 h 350487"/>
                  <a:gd name="connsiteX12" fmla="*/ 0 w 1940293"/>
                  <a:gd name="connsiteY12" fmla="*/ 350487 h 350487"/>
                  <a:gd name="connsiteX13" fmla="*/ 0 w 1940293"/>
                  <a:gd name="connsiteY13" fmla="*/ 292073 h 350487"/>
                  <a:gd name="connsiteX14" fmla="*/ 0 w 1940293"/>
                  <a:gd name="connsiteY14" fmla="*/ 204451 h 350487"/>
                  <a:gd name="connsiteX15" fmla="*/ 0 w 1940293"/>
                  <a:gd name="connsiteY15" fmla="*/ 204451 h 350487"/>
                  <a:gd name="connsiteX16" fmla="*/ 0 w 1940293"/>
                  <a:gd name="connsiteY16" fmla="*/ 0 h 350487"/>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616911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524043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40293" h="717899">
                    <a:moveTo>
                      <a:pt x="0" y="0"/>
                    </a:moveTo>
                    <a:lnTo>
                      <a:pt x="1131838" y="0"/>
                    </a:lnTo>
                    <a:lnTo>
                      <a:pt x="1131838" y="0"/>
                    </a:lnTo>
                    <a:lnTo>
                      <a:pt x="1616911" y="0"/>
                    </a:lnTo>
                    <a:lnTo>
                      <a:pt x="1940293" y="0"/>
                    </a:lnTo>
                    <a:lnTo>
                      <a:pt x="1940293" y="204451"/>
                    </a:lnTo>
                    <a:lnTo>
                      <a:pt x="1940293" y="204451"/>
                    </a:lnTo>
                    <a:lnTo>
                      <a:pt x="1940293" y="292073"/>
                    </a:lnTo>
                    <a:lnTo>
                      <a:pt x="1940293" y="350487"/>
                    </a:lnTo>
                    <a:lnTo>
                      <a:pt x="1524043" y="350487"/>
                    </a:lnTo>
                    <a:lnTo>
                      <a:pt x="1166174" y="717899"/>
                    </a:lnTo>
                    <a:lnTo>
                      <a:pt x="1419969" y="350487"/>
                    </a:lnTo>
                    <a:lnTo>
                      <a:pt x="0" y="350487"/>
                    </a:lnTo>
                    <a:lnTo>
                      <a:pt x="0" y="292073"/>
                    </a:lnTo>
                    <a:lnTo>
                      <a:pt x="0" y="204451"/>
                    </a:lnTo>
                    <a:lnTo>
                      <a:pt x="0" y="204451"/>
                    </a:lnTo>
                    <a:lnTo>
                      <a:pt x="0" y="0"/>
                    </a:lnTo>
                    <a:close/>
                  </a:path>
                </a:pathLst>
              </a:custGeom>
              <a:noFill/>
              <a:ln w="15875">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6" name="グループ化 385"/>
            <p:cNvGrpSpPr/>
            <p:nvPr/>
          </p:nvGrpSpPr>
          <p:grpSpPr>
            <a:xfrm>
              <a:off x="2781184" y="5537619"/>
              <a:ext cx="1664443" cy="717899"/>
              <a:chOff x="7823211" y="5527650"/>
              <a:chExt cx="1940293" cy="717899"/>
            </a:xfrm>
          </p:grpSpPr>
          <p:sp>
            <p:nvSpPr>
              <p:cNvPr id="387" name="テキスト ボックス 386"/>
              <p:cNvSpPr txBox="1"/>
              <p:nvPr/>
            </p:nvSpPr>
            <p:spPr>
              <a:xfrm>
                <a:off x="7823211" y="5921520"/>
                <a:ext cx="1940293" cy="307777"/>
              </a:xfrm>
              <a:prstGeom prst="rect">
                <a:avLst/>
              </a:prstGeom>
              <a:noFill/>
            </p:spPr>
            <p:txBody>
              <a:bodyPr wrap="square" lIns="36000" tIns="0" rIns="36000" bIns="0" rtlCol="0">
                <a:spAutoFit/>
              </a:bodyPr>
              <a:lstStyle/>
              <a:p>
                <a:r>
                  <a:rPr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情報集約システムから</a:t>
                </a:r>
                <a:endParaRPr lang="en-US" altLang="ja-JP" sz="1000" b="1" dirty="0" smtClean="0">
                  <a:solidFill>
                    <a:schemeClr val="tx1">
                      <a:lumMod val="65000"/>
                      <a:lumOff val="35000"/>
                    </a:schemeClr>
                  </a:solidFill>
                  <a:latin typeface="游ゴシック" panose="020B0400000000000000" pitchFamily="50" charset="-128"/>
                  <a:ea typeface="游ゴシック" panose="020B0400000000000000" pitchFamily="50" charset="-128"/>
                </a:endParaRPr>
              </a:p>
              <a:p>
                <a:r>
                  <a:rPr lang="ja-JP" altLang="en-US" sz="1000" b="1" dirty="0">
                    <a:solidFill>
                      <a:schemeClr val="tx1">
                        <a:lumMod val="65000"/>
                        <a:lumOff val="35000"/>
                      </a:schemeClr>
                    </a:solidFill>
                    <a:latin typeface="游ゴシック" panose="020B0400000000000000" pitchFamily="50" charset="-128"/>
                    <a:ea typeface="游ゴシック" panose="020B0400000000000000" pitchFamily="50" charset="-128"/>
                  </a:rPr>
                  <a:t>納付</a:t>
                </a:r>
                <a:r>
                  <a:rPr lang="ja-JP" altLang="en-US" sz="1000" b="1" dirty="0" smtClean="0">
                    <a:solidFill>
                      <a:schemeClr val="tx1">
                        <a:lumMod val="65000"/>
                        <a:lumOff val="35000"/>
                      </a:schemeClr>
                    </a:solidFill>
                    <a:latin typeface="游ゴシック" panose="020B0400000000000000" pitchFamily="50" charset="-128"/>
                    <a:ea typeface="游ゴシック" panose="020B0400000000000000" pitchFamily="50" charset="-128"/>
                  </a:rPr>
                  <a:t>金算定システムへ連携</a:t>
                </a:r>
                <a:endParaRPr lang="en-US" altLang="ja-JP" sz="1000" b="1"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388" name="四角形吹き出し 374"/>
              <p:cNvSpPr/>
              <p:nvPr/>
            </p:nvSpPr>
            <p:spPr>
              <a:xfrm rot="10800000">
                <a:off x="7823211" y="5527650"/>
                <a:ext cx="1940293" cy="717899"/>
              </a:xfrm>
              <a:custGeom>
                <a:avLst/>
                <a:gdLst>
                  <a:gd name="connsiteX0" fmla="*/ 0 w 1940293"/>
                  <a:gd name="connsiteY0" fmla="*/ 0 h 350487"/>
                  <a:gd name="connsiteX1" fmla="*/ 1131838 w 1940293"/>
                  <a:gd name="connsiteY1" fmla="*/ 0 h 350487"/>
                  <a:gd name="connsiteX2" fmla="*/ 1131838 w 1940293"/>
                  <a:gd name="connsiteY2" fmla="*/ 0 h 350487"/>
                  <a:gd name="connsiteX3" fmla="*/ 1616911 w 1940293"/>
                  <a:gd name="connsiteY3" fmla="*/ 0 h 350487"/>
                  <a:gd name="connsiteX4" fmla="*/ 1940293 w 1940293"/>
                  <a:gd name="connsiteY4" fmla="*/ 0 h 350487"/>
                  <a:gd name="connsiteX5" fmla="*/ 1940293 w 1940293"/>
                  <a:gd name="connsiteY5" fmla="*/ 204451 h 350487"/>
                  <a:gd name="connsiteX6" fmla="*/ 1940293 w 1940293"/>
                  <a:gd name="connsiteY6" fmla="*/ 204451 h 350487"/>
                  <a:gd name="connsiteX7" fmla="*/ 1940293 w 1940293"/>
                  <a:gd name="connsiteY7" fmla="*/ 292073 h 350487"/>
                  <a:gd name="connsiteX8" fmla="*/ 1940293 w 1940293"/>
                  <a:gd name="connsiteY8" fmla="*/ 350487 h 350487"/>
                  <a:gd name="connsiteX9" fmla="*/ 1616911 w 1940293"/>
                  <a:gd name="connsiteY9" fmla="*/ 350487 h 350487"/>
                  <a:gd name="connsiteX10" fmla="*/ 1166174 w 1940293"/>
                  <a:gd name="connsiteY10" fmla="*/ 717899 h 350487"/>
                  <a:gd name="connsiteX11" fmla="*/ 1131838 w 1940293"/>
                  <a:gd name="connsiteY11" fmla="*/ 350487 h 350487"/>
                  <a:gd name="connsiteX12" fmla="*/ 0 w 1940293"/>
                  <a:gd name="connsiteY12" fmla="*/ 350487 h 350487"/>
                  <a:gd name="connsiteX13" fmla="*/ 0 w 1940293"/>
                  <a:gd name="connsiteY13" fmla="*/ 292073 h 350487"/>
                  <a:gd name="connsiteX14" fmla="*/ 0 w 1940293"/>
                  <a:gd name="connsiteY14" fmla="*/ 204451 h 350487"/>
                  <a:gd name="connsiteX15" fmla="*/ 0 w 1940293"/>
                  <a:gd name="connsiteY15" fmla="*/ 204451 h 350487"/>
                  <a:gd name="connsiteX16" fmla="*/ 0 w 1940293"/>
                  <a:gd name="connsiteY16" fmla="*/ 0 h 350487"/>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616911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 name="connsiteX0" fmla="*/ 0 w 1940293"/>
                  <a:gd name="connsiteY0" fmla="*/ 0 h 717899"/>
                  <a:gd name="connsiteX1" fmla="*/ 1131838 w 1940293"/>
                  <a:gd name="connsiteY1" fmla="*/ 0 h 717899"/>
                  <a:gd name="connsiteX2" fmla="*/ 1131838 w 1940293"/>
                  <a:gd name="connsiteY2" fmla="*/ 0 h 717899"/>
                  <a:gd name="connsiteX3" fmla="*/ 1616911 w 1940293"/>
                  <a:gd name="connsiteY3" fmla="*/ 0 h 717899"/>
                  <a:gd name="connsiteX4" fmla="*/ 1940293 w 1940293"/>
                  <a:gd name="connsiteY4" fmla="*/ 0 h 717899"/>
                  <a:gd name="connsiteX5" fmla="*/ 1940293 w 1940293"/>
                  <a:gd name="connsiteY5" fmla="*/ 204451 h 717899"/>
                  <a:gd name="connsiteX6" fmla="*/ 1940293 w 1940293"/>
                  <a:gd name="connsiteY6" fmla="*/ 204451 h 717899"/>
                  <a:gd name="connsiteX7" fmla="*/ 1940293 w 1940293"/>
                  <a:gd name="connsiteY7" fmla="*/ 292073 h 717899"/>
                  <a:gd name="connsiteX8" fmla="*/ 1940293 w 1940293"/>
                  <a:gd name="connsiteY8" fmla="*/ 350487 h 717899"/>
                  <a:gd name="connsiteX9" fmla="*/ 1524043 w 1940293"/>
                  <a:gd name="connsiteY9" fmla="*/ 350487 h 717899"/>
                  <a:gd name="connsiteX10" fmla="*/ 1166174 w 1940293"/>
                  <a:gd name="connsiteY10" fmla="*/ 717899 h 717899"/>
                  <a:gd name="connsiteX11" fmla="*/ 1419969 w 1940293"/>
                  <a:gd name="connsiteY11" fmla="*/ 350487 h 717899"/>
                  <a:gd name="connsiteX12" fmla="*/ 0 w 1940293"/>
                  <a:gd name="connsiteY12" fmla="*/ 350487 h 717899"/>
                  <a:gd name="connsiteX13" fmla="*/ 0 w 1940293"/>
                  <a:gd name="connsiteY13" fmla="*/ 292073 h 717899"/>
                  <a:gd name="connsiteX14" fmla="*/ 0 w 1940293"/>
                  <a:gd name="connsiteY14" fmla="*/ 204451 h 717899"/>
                  <a:gd name="connsiteX15" fmla="*/ 0 w 1940293"/>
                  <a:gd name="connsiteY15" fmla="*/ 204451 h 717899"/>
                  <a:gd name="connsiteX16" fmla="*/ 0 w 1940293"/>
                  <a:gd name="connsiteY16" fmla="*/ 0 h 717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40293" h="717899">
                    <a:moveTo>
                      <a:pt x="0" y="0"/>
                    </a:moveTo>
                    <a:lnTo>
                      <a:pt x="1131838" y="0"/>
                    </a:lnTo>
                    <a:lnTo>
                      <a:pt x="1131838" y="0"/>
                    </a:lnTo>
                    <a:lnTo>
                      <a:pt x="1616911" y="0"/>
                    </a:lnTo>
                    <a:lnTo>
                      <a:pt x="1940293" y="0"/>
                    </a:lnTo>
                    <a:lnTo>
                      <a:pt x="1940293" y="204451"/>
                    </a:lnTo>
                    <a:lnTo>
                      <a:pt x="1940293" y="204451"/>
                    </a:lnTo>
                    <a:lnTo>
                      <a:pt x="1940293" y="292073"/>
                    </a:lnTo>
                    <a:lnTo>
                      <a:pt x="1940293" y="350487"/>
                    </a:lnTo>
                    <a:lnTo>
                      <a:pt x="1524043" y="350487"/>
                    </a:lnTo>
                    <a:lnTo>
                      <a:pt x="1166174" y="717899"/>
                    </a:lnTo>
                    <a:lnTo>
                      <a:pt x="1419969" y="350487"/>
                    </a:lnTo>
                    <a:lnTo>
                      <a:pt x="0" y="350487"/>
                    </a:lnTo>
                    <a:lnTo>
                      <a:pt x="0" y="292073"/>
                    </a:lnTo>
                    <a:lnTo>
                      <a:pt x="0" y="204451"/>
                    </a:lnTo>
                    <a:lnTo>
                      <a:pt x="0" y="204451"/>
                    </a:lnTo>
                    <a:lnTo>
                      <a:pt x="0" y="0"/>
                    </a:lnTo>
                    <a:close/>
                  </a:path>
                </a:pathLst>
              </a:custGeom>
              <a:noFill/>
              <a:ln w="15875">
                <a:solidFill>
                  <a:schemeClr val="tx1">
                    <a:lumMod val="65000"/>
                    <a:lumOff val="3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397" name="直線矢印コネクタ 396"/>
          <p:cNvCxnSpPr/>
          <p:nvPr/>
        </p:nvCxnSpPr>
        <p:spPr>
          <a:xfrm>
            <a:off x="1804420" y="1831906"/>
            <a:ext cx="320693" cy="262038"/>
          </a:xfrm>
          <a:prstGeom prst="straightConnector1">
            <a:avLst/>
          </a:prstGeom>
          <a:ln w="38100">
            <a:solidFill>
              <a:schemeClr val="tx1">
                <a:lumMod val="65000"/>
                <a:lumOff val="35000"/>
              </a:schemeClr>
            </a:solidFill>
            <a:prstDash val="sysDot"/>
            <a:tailEnd type="triangle" w="med" len="med"/>
          </a:ln>
        </p:spPr>
        <p:style>
          <a:lnRef idx="1">
            <a:schemeClr val="accent1"/>
          </a:lnRef>
          <a:fillRef idx="0">
            <a:schemeClr val="accent1"/>
          </a:fillRef>
          <a:effectRef idx="0">
            <a:schemeClr val="accent1"/>
          </a:effectRef>
          <a:fontRef idx="minor">
            <a:schemeClr val="tx1"/>
          </a:fontRef>
        </p:style>
      </p:cxnSp>
      <p:cxnSp>
        <p:nvCxnSpPr>
          <p:cNvPr id="399" name="直線矢印コネクタ 398"/>
          <p:cNvCxnSpPr/>
          <p:nvPr/>
        </p:nvCxnSpPr>
        <p:spPr>
          <a:xfrm>
            <a:off x="6865528" y="1826579"/>
            <a:ext cx="313327" cy="271529"/>
          </a:xfrm>
          <a:prstGeom prst="straightConnector1">
            <a:avLst/>
          </a:prstGeom>
          <a:ln w="38100">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4636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416497" y="2193830"/>
          <a:ext cx="9073007" cy="4604556"/>
        </p:xfrm>
        <a:graphic>
          <a:graphicData uri="http://schemas.openxmlformats.org/drawingml/2006/table">
            <a:tbl>
              <a:tblPr>
                <a:tableStyleId>{5940675A-B579-460E-94D1-54222C63F5DA}</a:tableStyleId>
              </a:tblPr>
              <a:tblGrid>
                <a:gridCol w="1296146">
                  <a:extLst>
                    <a:ext uri="{9D8B030D-6E8A-4147-A177-3AD203B41FA5}">
                      <a16:colId xmlns:a16="http://schemas.microsoft.com/office/drawing/2014/main" val="20000"/>
                    </a:ext>
                  </a:extLst>
                </a:gridCol>
                <a:gridCol w="2988329">
                  <a:extLst>
                    <a:ext uri="{9D8B030D-6E8A-4147-A177-3AD203B41FA5}">
                      <a16:colId xmlns:a16="http://schemas.microsoft.com/office/drawing/2014/main" val="20001"/>
                    </a:ext>
                  </a:extLst>
                </a:gridCol>
                <a:gridCol w="1164534">
                  <a:extLst>
                    <a:ext uri="{9D8B030D-6E8A-4147-A177-3AD203B41FA5}">
                      <a16:colId xmlns:a16="http://schemas.microsoft.com/office/drawing/2014/main" val="20002"/>
                    </a:ext>
                  </a:extLst>
                </a:gridCol>
                <a:gridCol w="1211730">
                  <a:extLst>
                    <a:ext uri="{9D8B030D-6E8A-4147-A177-3AD203B41FA5}">
                      <a16:colId xmlns:a16="http://schemas.microsoft.com/office/drawing/2014/main" val="20003"/>
                    </a:ext>
                  </a:extLst>
                </a:gridCol>
                <a:gridCol w="1188132">
                  <a:extLst>
                    <a:ext uri="{9D8B030D-6E8A-4147-A177-3AD203B41FA5}">
                      <a16:colId xmlns:a16="http://schemas.microsoft.com/office/drawing/2014/main" val="20004"/>
                    </a:ext>
                  </a:extLst>
                </a:gridCol>
                <a:gridCol w="1224136">
                  <a:extLst>
                    <a:ext uri="{9D8B030D-6E8A-4147-A177-3AD203B41FA5}">
                      <a16:colId xmlns:a16="http://schemas.microsoft.com/office/drawing/2014/main" val="20005"/>
                    </a:ext>
                  </a:extLst>
                </a:gridCol>
              </a:tblGrid>
              <a:tr h="196288">
                <a:tc rowSpan="3" gridSpan="2">
                  <a:txBody>
                    <a:bodyPr/>
                    <a:lstStyle/>
                    <a:p>
                      <a:pPr algn="ctr" fontAlgn="ctr"/>
                      <a:r>
                        <a:rPr lang="ja-JP" altLang="en-US" sz="1200" b="0" i="0" u="none" strike="noStrike" dirty="0" smtClean="0">
                          <a:solidFill>
                            <a:schemeClr val="tx1"/>
                          </a:solidFill>
                          <a:effectLst/>
                          <a:latin typeface="+mn-lt"/>
                        </a:rPr>
                        <a:t>区分</a:t>
                      </a:r>
                      <a:endParaRPr lang="ja-JP" altLang="en-US" sz="1200" b="0" i="0" u="none" strike="noStrike" dirty="0">
                        <a:solidFill>
                          <a:srgbClr val="000000"/>
                        </a:solidFill>
                        <a:effectLst/>
                        <a:latin typeface="ＭＳ Ｐゴシック"/>
                      </a:endParaRPr>
                    </a:p>
                  </a:txBody>
                  <a:tcPr marL="72000" marR="72000" marT="36000" marB="36000" anchor="ctr">
                    <a:lnB w="12700" cap="flat" cmpd="sng" algn="ctr">
                      <a:solidFill>
                        <a:schemeClr val="tx1"/>
                      </a:solidFill>
                      <a:prstDash val="solid"/>
                      <a:round/>
                      <a:headEnd type="none" w="med" len="med"/>
                      <a:tailEnd type="none" w="med" len="med"/>
                    </a:lnB>
                    <a:solidFill>
                      <a:srgbClr val="FFFFCC"/>
                    </a:solidFill>
                  </a:tcPr>
                </a:tc>
                <a:tc rowSpan="3" hMerge="1">
                  <a:txBody>
                    <a:bodyPr/>
                    <a:lstStyle/>
                    <a:p>
                      <a:endParaRPr kumimoji="1" lang="ja-JP" altLang="en-US"/>
                    </a:p>
                  </a:txBody>
                  <a:tcPr/>
                </a:tc>
                <a:tc gridSpan="4">
                  <a:txBody>
                    <a:bodyPr/>
                    <a:lstStyle/>
                    <a:p>
                      <a:pPr algn="ctr" fontAlgn="ctr"/>
                      <a:r>
                        <a:rPr lang="ja-JP" altLang="en-US" sz="1200" u="none" strike="noStrike" dirty="0" smtClean="0">
                          <a:effectLst/>
                        </a:rPr>
                        <a:t>納付金等算定における計算過程</a:t>
                      </a: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6798" marR="6798" marT="6798" marB="0" anchor="c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96288">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sz="1200" u="none" strike="noStrike" dirty="0">
                          <a:effectLst/>
                        </a:rPr>
                        <a:t>（Ａ’）⇒（Ｂ）</a:t>
                      </a:r>
                      <a:endParaRPr lang="en-US" sz="1200" b="0" i="0" u="none" strike="noStrike" dirty="0">
                        <a:solidFill>
                          <a:srgbClr val="000000"/>
                        </a:solidFill>
                        <a:effectLst/>
                        <a:latin typeface="ＭＳ Ｐゴシック"/>
                      </a:endParaRPr>
                    </a:p>
                  </a:txBody>
                  <a:tcPr marL="6798" marR="6798" marT="6798" marB="0" anchor="ctr">
                    <a:solidFill>
                      <a:srgbClr val="FFFFCC"/>
                    </a:solidFill>
                  </a:tcPr>
                </a:tc>
                <a:tc>
                  <a:txBody>
                    <a:bodyPr/>
                    <a:lstStyle/>
                    <a:p>
                      <a:pPr algn="ctr" fontAlgn="ctr"/>
                      <a:r>
                        <a:rPr lang="en-US" sz="1200" u="none" strike="noStrike" dirty="0">
                          <a:effectLst/>
                        </a:rPr>
                        <a:t>（Ｂ）⇒（Ｃ）</a:t>
                      </a:r>
                      <a:endParaRPr lang="en-US" sz="1200" b="0" i="0" u="none" strike="noStrike" dirty="0">
                        <a:solidFill>
                          <a:srgbClr val="000000"/>
                        </a:solidFill>
                        <a:effectLst/>
                        <a:latin typeface="ＭＳ Ｐゴシック"/>
                      </a:endParaRPr>
                    </a:p>
                  </a:txBody>
                  <a:tcPr marL="6798" marR="6798" marT="6798" marB="0" anchor="ctr">
                    <a:solidFill>
                      <a:srgbClr val="FFFFCC"/>
                    </a:solidFill>
                  </a:tcPr>
                </a:tc>
                <a:tc>
                  <a:txBody>
                    <a:bodyPr/>
                    <a:lstStyle/>
                    <a:p>
                      <a:pPr algn="ctr" fontAlgn="ctr"/>
                      <a:r>
                        <a:rPr lang="en-US" sz="1200" u="none" strike="noStrike" dirty="0">
                          <a:effectLst/>
                        </a:rPr>
                        <a:t>（c）⇒（d） </a:t>
                      </a:r>
                      <a:endParaRPr lang="en-US" sz="1200" b="0" i="0" u="none" strike="noStrike" dirty="0">
                        <a:solidFill>
                          <a:srgbClr val="000000"/>
                        </a:solidFill>
                        <a:effectLst/>
                        <a:latin typeface="ＭＳ Ｐゴシック"/>
                      </a:endParaRPr>
                    </a:p>
                  </a:txBody>
                  <a:tcPr marL="6798" marR="6798" marT="6798" marB="0" anchor="ctr">
                    <a:lnR w="12700" cap="flat" cmpd="sng" algn="ctr">
                      <a:solidFill>
                        <a:schemeClr val="tx1"/>
                      </a:solidFill>
                      <a:prstDash val="solid"/>
                      <a:round/>
                      <a:headEnd type="none" w="med" len="med"/>
                      <a:tailEnd type="none" w="med" len="med"/>
                    </a:lnR>
                    <a:solidFill>
                      <a:srgbClr val="FFFFCC"/>
                    </a:solidFill>
                  </a:tcPr>
                </a:tc>
                <a:tc>
                  <a:txBody>
                    <a:bodyPr/>
                    <a:lstStyle/>
                    <a:p>
                      <a:pPr algn="ctr" fontAlgn="ctr"/>
                      <a:r>
                        <a:rPr lang="en-US" sz="1200" u="none" strike="noStrike" dirty="0">
                          <a:effectLst/>
                        </a:rPr>
                        <a:t>（d）⇒（ｅ）</a:t>
                      </a:r>
                      <a:endParaRPr lang="en-US" sz="1200" b="0" i="0" u="none" strike="noStrike" dirty="0">
                        <a:solidFill>
                          <a:srgbClr val="000000"/>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solidFill>
                      <a:srgbClr val="FFFFCC"/>
                    </a:solidFill>
                  </a:tcPr>
                </a:tc>
                <a:extLst>
                  <a:ext uri="{0D108BD9-81ED-4DB2-BD59-A6C34878D82A}">
                    <a16:rowId xmlns:a16="http://schemas.microsoft.com/office/drawing/2014/main" val="10001"/>
                  </a:ext>
                </a:extLst>
              </a:tr>
              <a:tr h="385540">
                <a:tc gridSpan="2" vMerge="1">
                  <a:txBody>
                    <a:bodyPr/>
                    <a:lstStyle/>
                    <a:p>
                      <a:pPr algn="ctr" fontAlgn="ctr"/>
                      <a:endParaRPr lang="ja-JP" altLang="en-US" sz="1200" b="0" i="0" u="none" strike="noStrike" dirty="0">
                        <a:solidFill>
                          <a:srgbClr val="000000"/>
                        </a:solidFill>
                        <a:effectLst/>
                        <a:latin typeface="ＭＳ Ｐゴシック"/>
                      </a:endParaRPr>
                    </a:p>
                  </a:txBody>
                  <a:tcPr marL="72000" marR="72000" marT="36000" marB="36000" anchor="ctr">
                    <a:solidFill>
                      <a:srgbClr val="FFFFCC"/>
                    </a:solidFill>
                  </a:tcPr>
                </a:tc>
                <a:tc hMerge="1" vMerge="1">
                  <a:txBody>
                    <a:bodyPr/>
                    <a:lstStyle/>
                    <a:p>
                      <a:endParaRPr kumimoji="1" lang="ja-JP" altLang="en-US"/>
                    </a:p>
                  </a:txBody>
                  <a:tcPr/>
                </a:tc>
                <a:tc>
                  <a:txBody>
                    <a:bodyPr/>
                    <a:lstStyle/>
                    <a:p>
                      <a:pPr algn="ctr" fontAlgn="ctr"/>
                      <a:r>
                        <a:rPr lang="ja-JP" altLang="en-US" sz="1200" b="0" i="0" u="none" strike="noStrike" dirty="0" smtClean="0">
                          <a:solidFill>
                            <a:srgbClr val="000000"/>
                          </a:solidFill>
                          <a:effectLst/>
                          <a:latin typeface="ＭＳ Ｐゴシック"/>
                        </a:rPr>
                        <a:t>都道府県の保険料収納必要額</a:t>
                      </a:r>
                      <a:endParaRPr lang="en-US" sz="1200" b="0" i="0" u="none" strike="noStrike" dirty="0">
                        <a:solidFill>
                          <a:srgbClr val="000000"/>
                        </a:solidFill>
                        <a:effectLst/>
                        <a:latin typeface="ＭＳ Ｐゴシック"/>
                      </a:endParaRPr>
                    </a:p>
                  </a:txBody>
                  <a:tcPr marL="6798" marR="6798" marT="6798" marB="0" anchor="ctr">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200" b="0" i="0" u="none" strike="noStrike" dirty="0" smtClean="0">
                          <a:solidFill>
                            <a:srgbClr val="000000"/>
                          </a:solidFill>
                          <a:effectLst/>
                          <a:latin typeface="ＭＳ Ｐゴシック"/>
                        </a:rPr>
                        <a:t>都道府県の</a:t>
                      </a:r>
                      <a:endParaRPr lang="en-US" altLang="ja-JP" sz="1200" b="0" i="0" u="none" strike="noStrike" smtClean="0">
                        <a:solidFill>
                          <a:srgbClr val="000000"/>
                        </a:solidFill>
                        <a:effectLst/>
                        <a:latin typeface="ＭＳ Ｐゴシック"/>
                      </a:endParaRPr>
                    </a:p>
                    <a:p>
                      <a:pPr algn="ctr" fontAlgn="ctr"/>
                      <a:r>
                        <a:rPr lang="ja-JP" altLang="en-US" sz="1200" b="0" i="0" u="none" strike="noStrike" smtClean="0">
                          <a:solidFill>
                            <a:srgbClr val="000000"/>
                          </a:solidFill>
                          <a:effectLst/>
                          <a:latin typeface="ＭＳ Ｐゴシック"/>
                        </a:rPr>
                        <a:t>納付</a:t>
                      </a:r>
                      <a:r>
                        <a:rPr lang="ja-JP" altLang="en-US" sz="1200" b="0" i="0" u="none" strike="noStrike" dirty="0" smtClean="0">
                          <a:solidFill>
                            <a:srgbClr val="000000"/>
                          </a:solidFill>
                          <a:effectLst/>
                          <a:latin typeface="ＭＳ Ｐゴシック"/>
                        </a:rPr>
                        <a:t>金基礎額</a:t>
                      </a:r>
                      <a:endParaRPr lang="en-US" sz="1200" b="0" i="0" u="none" strike="noStrike" dirty="0">
                        <a:solidFill>
                          <a:srgbClr val="000000"/>
                        </a:solidFill>
                        <a:effectLst/>
                        <a:latin typeface="ＭＳ Ｐゴシック"/>
                      </a:endParaRPr>
                    </a:p>
                  </a:txBody>
                  <a:tcPr marL="6798" marR="6798" marT="6798" marB="0" anchor="ctr">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200" b="0" i="0" u="none" strike="noStrike" dirty="0" smtClean="0">
                          <a:solidFill>
                            <a:srgbClr val="000000"/>
                          </a:solidFill>
                          <a:effectLst/>
                          <a:latin typeface="ＭＳ Ｐゴシック"/>
                        </a:rPr>
                        <a:t>市町村の</a:t>
                      </a:r>
                      <a:endParaRPr lang="en-US" altLang="ja-JP" sz="1200" b="0" i="0" u="none" strike="noStrike" dirty="0" smtClean="0">
                        <a:solidFill>
                          <a:srgbClr val="000000"/>
                        </a:solidFill>
                        <a:effectLst/>
                        <a:latin typeface="ＭＳ Ｐゴシック"/>
                      </a:endParaRPr>
                    </a:p>
                    <a:p>
                      <a:pPr algn="ctr" fontAlgn="ctr"/>
                      <a:r>
                        <a:rPr lang="ja-JP" altLang="en-US" sz="1200" b="0" i="0" u="none" strike="noStrike" dirty="0" smtClean="0">
                          <a:solidFill>
                            <a:srgbClr val="000000"/>
                          </a:solidFill>
                          <a:effectLst/>
                          <a:latin typeface="ＭＳ Ｐゴシック"/>
                        </a:rPr>
                        <a:t>納付金額</a:t>
                      </a:r>
                      <a:endParaRPr lang="en-US" sz="1200" b="0" i="0" u="none" strike="noStrike" dirty="0">
                        <a:solidFill>
                          <a:srgbClr val="000000"/>
                        </a:solidFill>
                        <a:effectLst/>
                        <a:latin typeface="ＭＳ Ｐゴシック"/>
                      </a:endParaRPr>
                    </a:p>
                  </a:txBody>
                  <a:tcPr marL="6798" marR="6798" marT="6798"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CC"/>
                    </a:solidFill>
                  </a:tcPr>
                </a:tc>
                <a:tc>
                  <a:txBody>
                    <a:bodyPr/>
                    <a:lstStyle/>
                    <a:p>
                      <a:pPr algn="ctr" fontAlgn="ctr"/>
                      <a:r>
                        <a:rPr lang="ja-JP" altLang="en-US" sz="1200" b="0" i="0" u="none" strike="noStrike" dirty="0" smtClean="0">
                          <a:solidFill>
                            <a:srgbClr val="000000"/>
                          </a:solidFill>
                          <a:effectLst/>
                          <a:latin typeface="ＭＳ Ｐゴシック"/>
                        </a:rPr>
                        <a:t>市町村の保険料収納必要額</a:t>
                      </a:r>
                      <a:endParaRPr lang="en-US" sz="1200" b="0" i="0" u="none" strike="noStrike" dirty="0">
                        <a:solidFill>
                          <a:srgbClr val="000000"/>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2"/>
                  </a:ext>
                </a:extLst>
              </a:tr>
              <a:tr h="1588531">
                <a:tc rowSpan="2">
                  <a:txBody>
                    <a:bodyPr/>
                    <a:lstStyle/>
                    <a:p>
                      <a:pPr marL="0" indent="0" algn="ctr" fontAlgn="t"/>
                      <a:r>
                        <a:rPr lang="ja-JP" altLang="en-US" sz="1200" u="none" strike="noStrike" dirty="0" smtClean="0">
                          <a:effectLst/>
                        </a:rPr>
                        <a:t>都道府県による</a:t>
                      </a:r>
                      <a:endParaRPr lang="en-US" altLang="ja-JP" sz="1200" u="none" strike="noStrike" dirty="0" smtClean="0">
                        <a:effectLst/>
                      </a:endParaRPr>
                    </a:p>
                    <a:p>
                      <a:pPr marL="0" indent="0" algn="ctr" fontAlgn="t"/>
                      <a:r>
                        <a:rPr lang="ja-JP" altLang="en-US" sz="1200" u="none" strike="noStrike" dirty="0" smtClean="0">
                          <a:effectLst/>
                        </a:rPr>
                        <a:t>基金の取崩</a:t>
                      </a:r>
                      <a:endParaRPr lang="en-US" altLang="ja-JP" sz="1200" u="none" strike="noStrike" dirty="0" smtClean="0">
                        <a:effectLst/>
                      </a:endParaRPr>
                    </a:p>
                  </a:txBody>
                  <a:tcPr marL="72000" marR="72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l" fontAlgn="t">
                        <a:buFont typeface="Arial" panose="020B0604020202020204" pitchFamily="34" charset="0"/>
                        <a:buNone/>
                      </a:pPr>
                      <a:r>
                        <a:rPr lang="ja-JP" altLang="en-US" sz="1200" u="none" strike="noStrike" dirty="0" smtClean="0">
                          <a:effectLst/>
                        </a:rPr>
                        <a:t>・給付増による取崩</a:t>
                      </a:r>
                      <a:endParaRPr lang="en-US" altLang="ja-JP" sz="1200" u="none" strike="noStrike" dirty="0" smtClean="0">
                        <a:effectLst/>
                      </a:endParaRPr>
                    </a:p>
                    <a:p>
                      <a:pPr marL="90488" indent="-90488" algn="l" fontAlgn="t">
                        <a:buFont typeface="Arial" panose="020B0604020202020204" pitchFamily="34" charset="0"/>
                        <a:buNone/>
                      </a:pPr>
                      <a:r>
                        <a:rPr lang="ja-JP" altLang="en-US" sz="1200" u="none" strike="noStrike" dirty="0" smtClean="0">
                          <a:effectLst/>
                        </a:rPr>
                        <a:t>・普通調整交付金が当初見込みより減少したことによる取崩</a:t>
                      </a:r>
                      <a:endParaRPr lang="en-US" altLang="ja-JP" sz="1200" u="none" strike="noStrike" dirty="0" smtClean="0">
                        <a:effectLst/>
                      </a:endParaRPr>
                    </a:p>
                    <a:p>
                      <a:pPr marL="90488" marR="0" indent="-90488" algn="l"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lang="ja-JP" altLang="en-US" sz="1200" u="none" strike="noStrike" dirty="0" smtClean="0">
                          <a:solidFill>
                            <a:schemeClr val="tx1"/>
                          </a:solidFill>
                          <a:effectLst/>
                        </a:rPr>
                        <a:t>・前期高齢者納付金が当初見込みより増加したことによる取崩</a:t>
                      </a:r>
                      <a:endParaRPr lang="en-US" altLang="ja-JP" sz="1200" u="none" strike="noStrike" dirty="0" smtClean="0">
                        <a:effectLst/>
                      </a:endParaRPr>
                    </a:p>
                    <a:p>
                      <a:pPr marL="90488" indent="-90488" algn="l" fontAlgn="t">
                        <a:buFont typeface="Arial" panose="020B0604020202020204" pitchFamily="34" charset="0"/>
                        <a:buNone/>
                      </a:pPr>
                      <a:r>
                        <a:rPr lang="ja-JP" altLang="en-US" sz="1200" u="none" strike="noStrike" dirty="0" smtClean="0">
                          <a:effectLst/>
                        </a:rPr>
                        <a:t>・特定の市町村に起因する都道府県による基金の取崩（納付金算定方式による市町村按分する場合）</a:t>
                      </a:r>
                      <a:endParaRPr lang="ja-JP" altLang="en-US" sz="1200" b="0" i="0" u="none" strike="noStrike" dirty="0">
                        <a:solidFill>
                          <a:srgbClr val="000000"/>
                        </a:solidFill>
                        <a:effectLst/>
                        <a:latin typeface="ＭＳ Ｐゴシック"/>
                      </a:endParaRPr>
                    </a:p>
                  </a:txBody>
                  <a:tcPr marL="72000" marR="72000" marT="36000" marB="3600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42267">
                <a:tc vMerge="1">
                  <a:txBody>
                    <a:bodyPr/>
                    <a:lstStyle/>
                    <a:p>
                      <a:pPr algn="l" fontAlgn="t"/>
                      <a:endParaRPr lang="ja-JP" altLang="en-US" sz="1400" b="0" i="0" u="none" strike="noStrike" dirty="0">
                        <a:solidFill>
                          <a:srgbClr val="000000"/>
                        </a:solidFill>
                        <a:effectLst/>
                        <a:latin typeface="ＭＳ Ｐゴシック"/>
                      </a:endParaRPr>
                    </a:p>
                  </a:txBody>
                  <a:tcPr marL="72000" marR="72000" marT="36000" marB="36000" anchor="ctr">
                    <a:solidFill>
                      <a:schemeClr val="bg1">
                        <a:lumMod val="85000"/>
                      </a:schemeClr>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ja-JP" altLang="en-US" sz="1200" u="none" strike="noStrike" dirty="0" smtClean="0">
                          <a:effectLst/>
                        </a:rPr>
                        <a:t>特定の市町村に起因する都道府県による基金の取崩（特定の市町村の納付金に含める場合）</a:t>
                      </a:r>
                      <a:endParaRPr lang="ja-JP" altLang="en-US" sz="1200" b="0" i="0" u="none" strike="noStrike" dirty="0" smtClean="0">
                        <a:solidFill>
                          <a:srgbClr val="000000"/>
                        </a:solidFill>
                        <a:effectLst/>
                        <a:latin typeface="ＭＳ Ｐゴシック"/>
                      </a:endParaRPr>
                    </a:p>
                  </a:txBody>
                  <a:tcPr marL="72000" marR="72000" marT="36000" marB="3600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3320">
                <a:tc gridSpan="6">
                  <a:txBody>
                    <a:bodyPr/>
                    <a:lstStyle/>
                    <a:p>
                      <a:pPr algn="ctr" fontAlgn="t"/>
                      <a:endParaRPr lang="ja-JP" altLang="en-US" sz="100" b="0" i="0" u="none" strike="noStrike" dirty="0">
                        <a:solidFill>
                          <a:srgbClr val="00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pPr algn="ctr" fontAlgn="ctr"/>
                      <a:endParaRPr lang="ja-JP" altLang="en-US" sz="300" b="0" i="0" u="none" strike="noStrike" dirty="0">
                        <a:solidFill>
                          <a:schemeClr val="tx1"/>
                        </a:solidFill>
                        <a:effectLst/>
                        <a:latin typeface="ＭＳ Ｐゴシック"/>
                      </a:endParaRPr>
                    </a:p>
                  </a:txBody>
                  <a:tcPr marL="0" marR="0"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fontAlgn="ctr"/>
                      <a:endParaRPr lang="ja-JP" altLang="en-US" sz="300" b="0" i="0" u="none" strike="noStrike" dirty="0">
                        <a:solidFill>
                          <a:schemeClr val="tx1"/>
                        </a:solidFill>
                        <a:effectLst/>
                        <a:latin typeface="ＭＳ Ｐゴシック"/>
                      </a:endParaRPr>
                    </a:p>
                  </a:txBody>
                  <a:tcPr marL="0" marR="0"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fontAlgn="ctr"/>
                      <a:endParaRPr lang="ja-JP" altLang="en-US" sz="300" b="0" i="0" u="none" strike="noStrike" dirty="0">
                        <a:solidFill>
                          <a:schemeClr val="tx1"/>
                        </a:solidFill>
                        <a:effectLst/>
                        <a:latin typeface="ＭＳ Ｐゴシック"/>
                      </a:endParaRPr>
                    </a:p>
                  </a:txBody>
                  <a:tcPr marL="0" marR="0"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fontAlgn="ctr"/>
                      <a:endParaRPr lang="ja-JP" altLang="en-US" sz="300" b="0" i="0" u="none" strike="noStrike" dirty="0">
                        <a:solidFill>
                          <a:schemeClr val="tx1"/>
                        </a:solidFill>
                        <a:effectLst/>
                        <a:latin typeface="ＭＳ Ｐゴシック"/>
                      </a:endParaRPr>
                    </a:p>
                  </a:txBody>
                  <a:tcPr marL="6798" marR="6798" marT="6798" marB="0" anchor="ctr">
                    <a:lnL w="1905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306685">
                <a:tc gridSpan="2">
                  <a:txBody>
                    <a:bodyPr/>
                    <a:lstStyle/>
                    <a:p>
                      <a:pPr algn="ctr" fontAlgn="t"/>
                      <a:r>
                        <a:rPr lang="ja-JP" altLang="en-US" sz="1200" u="none" strike="noStrike" dirty="0" smtClean="0">
                          <a:effectLst/>
                        </a:rPr>
                        <a:t>市町村の保険料収納</a:t>
                      </a:r>
                      <a:r>
                        <a:rPr lang="ja-JP" altLang="en-US" sz="1200" u="none" strike="noStrike" dirty="0">
                          <a:effectLst/>
                        </a:rPr>
                        <a:t>不足</a:t>
                      </a:r>
                      <a:r>
                        <a:rPr lang="ja-JP" altLang="en-US" sz="1200" u="none" strike="noStrike" dirty="0" smtClean="0">
                          <a:effectLst/>
                        </a:rPr>
                        <a:t>に対する貸付</a:t>
                      </a:r>
                      <a:endParaRPr lang="ja-JP" altLang="en-US" sz="1200" b="0" i="0" u="none" strike="noStrike" dirty="0">
                        <a:solidFill>
                          <a:srgbClr val="000000"/>
                        </a:solidFill>
                        <a:effectLst/>
                        <a:latin typeface="ＭＳ Ｐゴシック"/>
                      </a:endParaRPr>
                    </a:p>
                  </a:txBody>
                  <a:tcPr marL="72000" marR="72000" marT="36000" marB="3600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40000"/>
                        <a:lumOff val="60000"/>
                      </a:schemeClr>
                    </a:solidFill>
                  </a:tcPr>
                </a:tc>
                <a:tc hMerge="1">
                  <a:txBody>
                    <a:bodyPr/>
                    <a:lstStyle/>
                    <a:p>
                      <a:endParaRPr kumimoji="1" lang="ja-JP" altLang="en-US"/>
                    </a:p>
                  </a:txBody>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06685">
                <a:tc rowSpan="3">
                  <a:txBody>
                    <a:bodyPr/>
                    <a:lstStyle/>
                    <a:p>
                      <a:pPr algn="ctr" fontAlgn="t"/>
                      <a:r>
                        <a:rPr lang="ja-JP" altLang="en-US" sz="1200" u="none" strike="noStrike" dirty="0" smtClean="0">
                          <a:effectLst/>
                        </a:rPr>
                        <a:t>災害等により、</a:t>
                      </a:r>
                      <a:endParaRPr lang="en-US" altLang="ja-JP" sz="1200" u="none" strike="noStrike" dirty="0" smtClean="0">
                        <a:effectLst/>
                      </a:endParaRPr>
                    </a:p>
                    <a:p>
                      <a:pPr algn="ctr" fontAlgn="t"/>
                      <a:r>
                        <a:rPr lang="ja-JP" altLang="en-US" sz="1200" u="none" strike="noStrike" dirty="0" smtClean="0">
                          <a:effectLst/>
                        </a:rPr>
                        <a:t>市町村の保険料収納</a:t>
                      </a:r>
                      <a:r>
                        <a:rPr lang="ja-JP" altLang="en-US" sz="1200" u="none" strike="noStrike" dirty="0">
                          <a:effectLst/>
                        </a:rPr>
                        <a:t>不足</a:t>
                      </a:r>
                      <a:r>
                        <a:rPr lang="ja-JP" altLang="en-US" sz="1200" u="none" strike="noStrike" dirty="0" smtClean="0">
                          <a:effectLst/>
                        </a:rPr>
                        <a:t>に</a:t>
                      </a:r>
                      <a:endParaRPr lang="en-US" altLang="ja-JP" sz="1200" u="none" strike="noStrike" dirty="0" smtClean="0">
                        <a:effectLst/>
                      </a:endParaRPr>
                    </a:p>
                    <a:p>
                      <a:pPr algn="ctr" fontAlgn="t"/>
                      <a:r>
                        <a:rPr lang="ja-JP" altLang="en-US" sz="1200" u="none" strike="noStrike" dirty="0" smtClean="0">
                          <a:effectLst/>
                        </a:rPr>
                        <a:t>対する交付</a:t>
                      </a:r>
                      <a:endParaRPr lang="ja-JP" altLang="en-US" sz="1200" b="0" i="0" u="none" strike="noStrike" dirty="0">
                        <a:solidFill>
                          <a:srgbClr val="000000"/>
                        </a:solidFill>
                        <a:effectLst/>
                        <a:latin typeface="ＭＳ Ｐゴシック"/>
                      </a:endParaRPr>
                    </a:p>
                  </a:txBody>
                  <a:tcPr marL="72000" marR="72000" marT="36000" marB="36000" anchor="ctr">
                    <a:solidFill>
                      <a:schemeClr val="accent6">
                        <a:lumMod val="40000"/>
                        <a:lumOff val="60000"/>
                      </a:schemeClr>
                    </a:solidFill>
                  </a:tcPr>
                </a:tc>
                <a:tc>
                  <a:txBody>
                    <a:bodyPr/>
                    <a:lstStyle/>
                    <a:p>
                      <a:pPr algn="l" fontAlgn="t"/>
                      <a:r>
                        <a:rPr lang="ja-JP" altLang="en-US" sz="1200" u="none" strike="noStrike" dirty="0">
                          <a:effectLst/>
                        </a:rPr>
                        <a:t>交付を受けた</a:t>
                      </a:r>
                      <a:r>
                        <a:rPr lang="ja-JP" altLang="en-US" sz="1200" u="none" strike="noStrike" dirty="0" smtClean="0">
                          <a:effectLst/>
                        </a:rPr>
                        <a:t>市町村の保険料に含める場合</a:t>
                      </a:r>
                      <a:endParaRPr lang="ja-JP" altLang="en-US" sz="1200" b="0" i="0" u="none" strike="noStrike" dirty="0">
                        <a:solidFill>
                          <a:srgbClr val="000000"/>
                        </a:solidFill>
                        <a:effectLst/>
                        <a:latin typeface="ＭＳ Ｐゴシック"/>
                      </a:endParaRPr>
                    </a:p>
                  </a:txBody>
                  <a:tcPr marL="72000" marR="72000" marT="36000" marB="36000" anchor="ctr">
                    <a:lnR w="12700" cap="flat" cmpd="sng" algn="ctr">
                      <a:solidFill>
                        <a:schemeClr val="tx1"/>
                      </a:solidFill>
                      <a:prstDash val="solid"/>
                      <a:round/>
                      <a:headEnd type="none" w="med" len="med"/>
                      <a:tailEnd type="none" w="med" len="med"/>
                    </a:lnR>
                    <a:solidFill>
                      <a:schemeClr val="bg1"/>
                    </a:solidFill>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42267">
                <a:tc vMerge="1">
                  <a:txBody>
                    <a:bodyPr/>
                    <a:lstStyle/>
                    <a:p>
                      <a:pPr algn="l" fontAlgn="t"/>
                      <a:endParaRPr lang="ja-JP" altLang="en-US" sz="1200" b="0" i="0" u="none" strike="noStrike" dirty="0">
                        <a:solidFill>
                          <a:srgbClr val="000000"/>
                        </a:solidFill>
                        <a:effectLst/>
                        <a:latin typeface="ＭＳ Ｐゴシック"/>
                      </a:endParaRPr>
                    </a:p>
                  </a:txBody>
                  <a:tcPr marL="6798" marR="6798" marT="6798" marB="0"/>
                </a:tc>
                <a:tc>
                  <a:txBody>
                    <a:bodyPr/>
                    <a:lstStyle/>
                    <a:p>
                      <a:pPr algn="l" fontAlgn="t"/>
                      <a:r>
                        <a:rPr lang="ja-JP" altLang="en-US" sz="1200" u="none" strike="noStrike" dirty="0">
                          <a:effectLst/>
                        </a:rPr>
                        <a:t>納付金算定方式に</a:t>
                      </a:r>
                      <a:r>
                        <a:rPr lang="ja-JP" altLang="en-US" sz="1200" u="none" strike="noStrike" dirty="0" smtClean="0">
                          <a:effectLst/>
                        </a:rPr>
                        <a:t>より市町村按分する場合</a:t>
                      </a:r>
                      <a:r>
                        <a:rPr lang="ja-JP" altLang="en-US" sz="1200" u="none" strike="noStrike" dirty="0">
                          <a:effectLst/>
                        </a:rPr>
                        <a:t/>
                      </a:r>
                      <a:br>
                        <a:rPr lang="ja-JP" altLang="en-US" sz="1200" u="none" strike="noStrike" dirty="0">
                          <a:effectLst/>
                        </a:rPr>
                      </a:br>
                      <a:r>
                        <a:rPr lang="ja-JP" altLang="en-US" sz="1200" u="none" strike="noStrike" dirty="0">
                          <a:effectLst/>
                        </a:rPr>
                        <a:t>（保険料を統一する場合は、この按分方式を用いる想定）</a:t>
                      </a:r>
                      <a:endParaRPr lang="ja-JP" altLang="en-US" sz="1200" b="0" i="0" u="none" strike="noStrike" dirty="0">
                        <a:solidFill>
                          <a:srgbClr val="000000"/>
                        </a:solidFill>
                        <a:effectLst/>
                        <a:latin typeface="ＭＳ Ｐゴシック"/>
                      </a:endParaRPr>
                    </a:p>
                  </a:txBody>
                  <a:tcPr marL="72000" marR="72000" marT="36000" marB="36000" anchor="ctr">
                    <a:lnR w="12700" cap="flat" cmpd="sng" algn="ctr">
                      <a:solidFill>
                        <a:schemeClr val="tx1"/>
                      </a:solidFill>
                      <a:prstDash val="solid"/>
                      <a:round/>
                      <a:headEnd type="none" w="med" len="med"/>
                      <a:tailEnd type="none" w="med" len="med"/>
                    </a:lnR>
                    <a:solidFill>
                      <a:schemeClr val="bg1"/>
                    </a:solidFill>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06685">
                <a:tc vMerge="1">
                  <a:txBody>
                    <a:bodyPr/>
                    <a:lstStyle/>
                    <a:p>
                      <a:pPr algn="l" fontAlgn="t"/>
                      <a:endParaRPr lang="ja-JP" altLang="en-US" sz="1200" b="0" i="0" u="none" strike="noStrike" dirty="0">
                        <a:solidFill>
                          <a:srgbClr val="000000"/>
                        </a:solidFill>
                        <a:effectLst/>
                        <a:latin typeface="ＭＳ Ｐゴシック"/>
                      </a:endParaRPr>
                    </a:p>
                  </a:txBody>
                  <a:tcPr marL="6798" marR="6798" marT="6798" marB="0"/>
                </a:tc>
                <a:tc>
                  <a:txBody>
                    <a:bodyPr/>
                    <a:lstStyle/>
                    <a:p>
                      <a:pPr algn="l" fontAlgn="t"/>
                      <a:r>
                        <a:rPr lang="ja-JP" altLang="en-US" sz="1200" u="none" strike="noStrike" dirty="0" smtClean="0">
                          <a:effectLst/>
                        </a:rPr>
                        <a:t>特定の市町村</a:t>
                      </a:r>
                      <a:r>
                        <a:rPr lang="ja-JP" altLang="en-US" sz="1200" u="none" strike="noStrike" dirty="0">
                          <a:effectLst/>
                        </a:rPr>
                        <a:t>で被保険者数</a:t>
                      </a:r>
                      <a:r>
                        <a:rPr lang="ja-JP" altLang="en-US" sz="1200" u="none" strike="noStrike" dirty="0" smtClean="0">
                          <a:effectLst/>
                        </a:rPr>
                        <a:t>按分する場合</a:t>
                      </a:r>
                      <a:endParaRPr lang="ja-JP" altLang="en-US" sz="1200" b="0" i="0" u="none" strike="noStrike" dirty="0">
                        <a:solidFill>
                          <a:srgbClr val="000000"/>
                        </a:solidFill>
                        <a:effectLst/>
                        <a:latin typeface="ＭＳ Ｐゴシック"/>
                      </a:endParaRPr>
                    </a:p>
                  </a:txBody>
                  <a:tcPr marL="72000" marR="72000" marT="36000" marB="36000" anchor="ctr">
                    <a:lnR w="12700" cap="flat" cmpd="sng" algn="ctr">
                      <a:solidFill>
                        <a:schemeClr val="tx1"/>
                      </a:solidFill>
                      <a:prstDash val="solid"/>
                      <a:round/>
                      <a:headEnd type="none" w="med" len="med"/>
                      <a:tailEnd type="none" w="med" len="med"/>
                    </a:lnR>
                    <a:solidFill>
                      <a:schemeClr val="bg1"/>
                    </a:solidFill>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chemeClr val="tx1"/>
                          </a:solidFill>
                          <a:effectLst/>
                          <a:latin typeface="ＭＳ Ｐゴシック"/>
                        </a:rPr>
                        <a:t>＋</a:t>
                      </a:r>
                      <a:endParaRPr lang="ja-JP" altLang="en-US" sz="1400" b="0" i="0" u="none" strike="noStrike" dirty="0">
                        <a:solidFill>
                          <a:schemeClr val="tx1"/>
                        </a:solidFill>
                        <a:effectLst/>
                        <a:latin typeface="ＭＳ Ｐゴシック"/>
                      </a:endParaRPr>
                    </a:p>
                  </a:txBody>
                  <a:tcPr marL="6798" marR="6798" marT="6798"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
        <p:nvSpPr>
          <p:cNvPr id="3" name="テキスト ボックス 2"/>
          <p:cNvSpPr txBox="1"/>
          <p:nvPr/>
        </p:nvSpPr>
        <p:spPr>
          <a:xfrm>
            <a:off x="53402" y="409507"/>
            <a:ext cx="9802547" cy="1507325"/>
          </a:xfrm>
          <a:prstGeom prst="rect">
            <a:avLst/>
          </a:prstGeom>
          <a:noFill/>
          <a:ln>
            <a:solidFill>
              <a:schemeClr val="tx1"/>
            </a:solidFill>
          </a:ln>
        </p:spPr>
        <p:txBody>
          <a:bodyPr wrap="square" rtlCol="0" anchor="ctr">
            <a:noAutofit/>
          </a:bodyPr>
          <a:lstStyle/>
          <a:p>
            <a:pPr marL="0" lvl="1">
              <a:lnSpc>
                <a:spcPts val="1650"/>
              </a:lnSpc>
              <a:buClr>
                <a:schemeClr val="tx1"/>
              </a:buClr>
            </a:pPr>
            <a:r>
              <a:rPr lang="ja-JP" altLang="en-US" sz="1400" dirty="0" smtClean="0">
                <a:latin typeface="+mn-ea"/>
              </a:rPr>
              <a:t>○　都道府県</a:t>
            </a:r>
            <a:r>
              <a:rPr lang="ja-JP" altLang="en-US" sz="1400" dirty="0">
                <a:latin typeface="+mn-ea"/>
              </a:rPr>
              <a:t>は</a:t>
            </a:r>
            <a:r>
              <a:rPr lang="ja-JP" altLang="en-US" sz="1400" dirty="0" smtClean="0">
                <a:latin typeface="+mn-ea"/>
              </a:rPr>
              <a:t>、</a:t>
            </a:r>
            <a:r>
              <a:rPr lang="ja-JP" altLang="en-US" sz="1400" dirty="0">
                <a:latin typeface="+mn-ea"/>
              </a:rPr>
              <a:t>財政安定化基金を取崩した場合、 </a:t>
            </a:r>
            <a:r>
              <a:rPr lang="ja-JP" altLang="en-US" sz="1400" dirty="0" smtClean="0">
                <a:latin typeface="+mn-ea"/>
              </a:rPr>
              <a:t>翌々年度以降、取崩分</a:t>
            </a:r>
            <a:r>
              <a:rPr lang="ja-JP" altLang="en-US" sz="1400" dirty="0">
                <a:latin typeface="+mn-ea"/>
              </a:rPr>
              <a:t>相当</a:t>
            </a:r>
            <a:r>
              <a:rPr lang="ja-JP" altLang="en-US" sz="1400" dirty="0" smtClean="0">
                <a:latin typeface="+mn-ea"/>
              </a:rPr>
              <a:t>額を、財源</a:t>
            </a:r>
            <a:r>
              <a:rPr lang="ja-JP" altLang="en-US" sz="1400" dirty="0">
                <a:latin typeface="+mn-ea"/>
              </a:rPr>
              <a:t>を確保して、繰入（再積立）</a:t>
            </a:r>
            <a:r>
              <a:rPr lang="ja-JP" altLang="en-US" sz="1400" dirty="0" smtClean="0">
                <a:latin typeface="+mn-ea"/>
              </a:rPr>
              <a:t>することと</a:t>
            </a:r>
            <a:endParaRPr lang="en-US" altLang="ja-JP" sz="1400" dirty="0" smtClean="0">
              <a:latin typeface="+mn-ea"/>
            </a:endParaRPr>
          </a:p>
          <a:p>
            <a:pPr marL="0" lvl="1">
              <a:lnSpc>
                <a:spcPts val="1650"/>
              </a:lnSpc>
              <a:buClr>
                <a:schemeClr val="tx1"/>
              </a:buClr>
            </a:pPr>
            <a:r>
              <a:rPr lang="ja-JP" altLang="en-US" sz="1400" dirty="0">
                <a:latin typeface="+mn-ea"/>
              </a:rPr>
              <a:t>　</a:t>
            </a:r>
            <a:r>
              <a:rPr lang="ja-JP" altLang="en-US" sz="1400" dirty="0" smtClean="0">
                <a:latin typeface="+mn-ea"/>
              </a:rPr>
              <a:t>されている。</a:t>
            </a:r>
            <a:endParaRPr lang="en-US" altLang="ja-JP" sz="1400" dirty="0" smtClean="0">
              <a:latin typeface="+mn-ea"/>
            </a:endParaRPr>
          </a:p>
          <a:p>
            <a:pPr marL="0" lvl="1">
              <a:lnSpc>
                <a:spcPts val="1650"/>
              </a:lnSpc>
              <a:buClr>
                <a:schemeClr val="tx1"/>
              </a:buClr>
            </a:pPr>
            <a:r>
              <a:rPr lang="ja-JP" altLang="en-US" sz="1400" dirty="0" smtClean="0">
                <a:latin typeface="+mn-ea"/>
              </a:rPr>
              <a:t>（</a:t>
            </a:r>
            <a:r>
              <a:rPr lang="ja-JP" altLang="en-US" sz="1400" dirty="0">
                <a:latin typeface="+mn-ea"/>
              </a:rPr>
              <a:t>計算プロセス）</a:t>
            </a:r>
            <a:endParaRPr lang="en-US" altLang="ja-JP" sz="1400" dirty="0" smtClean="0">
              <a:solidFill>
                <a:srgbClr val="FF0000"/>
              </a:solidFill>
              <a:latin typeface="+mn-ea"/>
            </a:endParaRPr>
          </a:p>
          <a:p>
            <a:pPr marL="0" lvl="1">
              <a:lnSpc>
                <a:spcPts val="1650"/>
              </a:lnSpc>
              <a:buClr>
                <a:schemeClr val="tx1"/>
              </a:buClr>
            </a:pPr>
            <a:r>
              <a:rPr lang="ja-JP" altLang="en-US" sz="1400" dirty="0" smtClean="0">
                <a:solidFill>
                  <a:srgbClr val="FF0000"/>
                </a:solidFill>
                <a:latin typeface="+mn-ea"/>
              </a:rPr>
              <a:t>　</a:t>
            </a:r>
            <a:r>
              <a:rPr lang="ja-JP" altLang="en-US" sz="1400" dirty="0" smtClean="0">
                <a:latin typeface="+mn-ea"/>
              </a:rPr>
              <a:t>都道府県</a:t>
            </a:r>
            <a:r>
              <a:rPr lang="ja-JP" altLang="en-US" sz="1400" dirty="0">
                <a:latin typeface="+mn-ea"/>
              </a:rPr>
              <a:t>の保険料収納必要額（Ｂ）に</a:t>
            </a:r>
            <a:r>
              <a:rPr lang="ja-JP" altLang="en-US" sz="1400" dirty="0" smtClean="0">
                <a:latin typeface="+mn-ea"/>
              </a:rPr>
              <a:t>含めることを起点に、取崩しの理由や負担方法（徴収方法）に応じて、下記の計算を行う。</a:t>
            </a:r>
            <a:endParaRPr lang="en-US" altLang="ja-JP" sz="1400" dirty="0" smtClean="0">
              <a:latin typeface="+mn-ea"/>
            </a:endParaRPr>
          </a:p>
          <a:p>
            <a:pPr marL="0" lvl="1">
              <a:lnSpc>
                <a:spcPts val="1650"/>
              </a:lnSpc>
              <a:buClr>
                <a:schemeClr val="tx1"/>
              </a:buClr>
            </a:pPr>
            <a:r>
              <a:rPr lang="ja-JP" altLang="en-US" sz="1400" dirty="0">
                <a:latin typeface="+mn-ea"/>
              </a:rPr>
              <a:t>　</a:t>
            </a:r>
            <a:r>
              <a:rPr lang="ja-JP" altLang="en-US" sz="1400" dirty="0" smtClean="0">
                <a:latin typeface="+mn-ea"/>
              </a:rPr>
              <a:t>（保険料収納必要額（Ｂ）に含まれる取崩分相当額を、計算途中で一旦差し引くことで、各市町村の納付金額（ｄ）もしくは</a:t>
            </a:r>
            <a:r>
              <a:rPr lang="ja-JP" altLang="en-US" sz="1400" dirty="0" smtClean="0">
                <a:solidFill>
                  <a:srgbClr val="000000"/>
                </a:solidFill>
                <a:latin typeface="ＭＳ Ｐゴシック"/>
              </a:rPr>
              <a:t>市町村</a:t>
            </a:r>
            <a:endParaRPr lang="en-US" altLang="ja-JP" sz="1400" dirty="0" smtClean="0">
              <a:solidFill>
                <a:srgbClr val="000000"/>
              </a:solidFill>
              <a:latin typeface="ＭＳ Ｐゴシック"/>
            </a:endParaRPr>
          </a:p>
          <a:p>
            <a:pPr marL="0" lvl="1">
              <a:lnSpc>
                <a:spcPts val="1650"/>
              </a:lnSpc>
              <a:buClr>
                <a:schemeClr val="tx1"/>
              </a:buClr>
            </a:pPr>
            <a:r>
              <a:rPr lang="ja-JP" altLang="en-US" sz="1400" dirty="0">
                <a:solidFill>
                  <a:srgbClr val="000000"/>
                </a:solidFill>
                <a:latin typeface="ＭＳ Ｐゴシック"/>
              </a:rPr>
              <a:t>　</a:t>
            </a:r>
            <a:r>
              <a:rPr lang="ja-JP" altLang="en-US" sz="1400" dirty="0" smtClean="0">
                <a:solidFill>
                  <a:srgbClr val="000000"/>
                </a:solidFill>
                <a:latin typeface="ＭＳ Ｐゴシック"/>
              </a:rPr>
              <a:t>の</a:t>
            </a:r>
            <a:r>
              <a:rPr lang="ja-JP" altLang="en-US" sz="1400" dirty="0">
                <a:solidFill>
                  <a:srgbClr val="000000"/>
                </a:solidFill>
                <a:latin typeface="ＭＳ Ｐゴシック"/>
              </a:rPr>
              <a:t>保険料収納必要</a:t>
            </a:r>
            <a:r>
              <a:rPr lang="ja-JP" altLang="en-US" sz="1400" dirty="0" smtClean="0">
                <a:solidFill>
                  <a:srgbClr val="000000"/>
                </a:solidFill>
                <a:latin typeface="ＭＳ Ｐゴシック"/>
              </a:rPr>
              <a:t>額（ｅ）に加算することが可能となる。</a:t>
            </a:r>
            <a:r>
              <a:rPr lang="ja-JP" altLang="en-US" sz="1400" dirty="0" smtClean="0">
                <a:latin typeface="+mn-ea"/>
              </a:rPr>
              <a:t>）</a:t>
            </a:r>
            <a:endParaRPr lang="en-US" altLang="ja-JP" sz="1400" dirty="0" smtClean="0">
              <a:latin typeface="+mn-ea"/>
            </a:endParaRPr>
          </a:p>
        </p:txBody>
      </p:sp>
      <p:sp>
        <p:nvSpPr>
          <p:cNvPr id="4" name="テキスト ボックス 3"/>
          <p:cNvSpPr txBox="1"/>
          <p:nvPr/>
        </p:nvSpPr>
        <p:spPr>
          <a:xfrm>
            <a:off x="7076" y="1916832"/>
            <a:ext cx="9702446" cy="276999"/>
          </a:xfrm>
          <a:prstGeom prst="rect">
            <a:avLst/>
          </a:prstGeom>
          <a:noFill/>
        </p:spPr>
        <p:txBody>
          <a:bodyPr wrap="square" rtlCol="0">
            <a:spAutoFit/>
          </a:bodyPr>
          <a:lstStyle/>
          <a:p>
            <a:pPr>
              <a:buClr>
                <a:schemeClr val="tx1"/>
              </a:buClr>
            </a:pPr>
            <a:r>
              <a:rPr lang="ja-JP" altLang="en-US" sz="1200" b="1" dirty="0">
                <a:latin typeface="+mn-ea"/>
              </a:rPr>
              <a:t>＜</a:t>
            </a:r>
            <a:r>
              <a:rPr lang="ja-JP" altLang="en-US" sz="1200" b="1" dirty="0" smtClean="0">
                <a:latin typeface="+mj-ea"/>
              </a:rPr>
              <a:t>財政</a:t>
            </a:r>
            <a:r>
              <a:rPr lang="ja-JP" altLang="en-US" sz="1200" b="1" dirty="0">
                <a:latin typeface="+mj-ea"/>
              </a:rPr>
              <a:t>安定化</a:t>
            </a:r>
            <a:r>
              <a:rPr lang="ja-JP" altLang="en-US" sz="1200" b="1" dirty="0" smtClean="0">
                <a:latin typeface="+mj-ea"/>
              </a:rPr>
              <a:t>基金の拠出金等に</a:t>
            </a:r>
            <a:r>
              <a:rPr lang="ja-JP" altLang="en-US" sz="1200" b="1" dirty="0">
                <a:latin typeface="+mj-ea"/>
              </a:rPr>
              <a:t>係る納付金等算定に</a:t>
            </a:r>
            <a:r>
              <a:rPr lang="ja-JP" altLang="en-US" sz="1200" b="1" dirty="0" smtClean="0">
                <a:latin typeface="+mj-ea"/>
              </a:rPr>
              <a:t>おける取扱い</a:t>
            </a:r>
            <a:r>
              <a:rPr lang="ja-JP" altLang="en-US" sz="1200" b="1" dirty="0" smtClean="0">
                <a:latin typeface="+mn-ea"/>
              </a:rPr>
              <a:t>＞</a:t>
            </a:r>
            <a:endParaRPr lang="en-US" altLang="ja-JP" sz="1200" b="1" dirty="0">
              <a:latin typeface="+mn-ea"/>
            </a:endParaRPr>
          </a:p>
        </p:txBody>
      </p:sp>
      <p:sp>
        <p:nvSpPr>
          <p:cNvPr id="5" name="テキスト ボックス 4"/>
          <p:cNvSpPr txBox="1"/>
          <p:nvPr/>
        </p:nvSpPr>
        <p:spPr>
          <a:xfrm>
            <a:off x="563864" y="-105399"/>
            <a:ext cx="8781624" cy="451406"/>
          </a:xfrm>
          <a:prstGeom prst="rect">
            <a:avLst/>
          </a:prstGeom>
          <a:noFill/>
        </p:spPr>
        <p:txBody>
          <a:bodyPr wrap="square" rtlCol="0">
            <a:spAutoFit/>
          </a:bodyPr>
          <a:lstStyle/>
          <a:p>
            <a:pPr algn="ctr">
              <a:lnSpc>
                <a:spcPts val="2800"/>
              </a:lnSpc>
              <a:tabLst>
                <a:tab pos="1790700" algn="l"/>
              </a:tabLst>
            </a:pPr>
            <a:r>
              <a:rPr lang="en-US" altLang="ja-JP" dirty="0" smtClean="0">
                <a:solidFill>
                  <a:schemeClr val="dk1"/>
                </a:solidFill>
                <a:latin typeface="HGP創英角ｺﾞｼｯｸUB" panose="020B0900000000000000" pitchFamily="50" charset="-128"/>
                <a:ea typeface="HGP創英角ｺﾞｼｯｸUB" panose="020B0900000000000000" pitchFamily="50" charset="-128"/>
              </a:rPr>
              <a:t>【</a:t>
            </a:r>
            <a:r>
              <a:rPr lang="ja-JP" altLang="en-US" dirty="0">
                <a:solidFill>
                  <a:schemeClr val="dk1"/>
                </a:solidFill>
                <a:latin typeface="HGP創英角ｺﾞｼｯｸUB" panose="020B0900000000000000" pitchFamily="50" charset="-128"/>
                <a:ea typeface="HGP創英角ｺﾞｼｯｸUB" panose="020B0900000000000000" pitchFamily="50" charset="-128"/>
              </a:rPr>
              <a:t>参考</a:t>
            </a:r>
            <a:r>
              <a:rPr lang="en-US" altLang="ja-JP" dirty="0" smtClean="0">
                <a:solidFill>
                  <a:schemeClr val="dk1"/>
                </a:solidFill>
                <a:latin typeface="HGP創英角ｺﾞｼｯｸUB" panose="020B0900000000000000" pitchFamily="50" charset="-128"/>
                <a:ea typeface="HGP創英角ｺﾞｼｯｸUB" panose="020B0900000000000000" pitchFamily="50" charset="-128"/>
              </a:rPr>
              <a:t>】</a:t>
            </a:r>
            <a:r>
              <a:rPr lang="ja-JP" altLang="en-US" dirty="0">
                <a:solidFill>
                  <a:schemeClr val="dk1"/>
                </a:solidFill>
                <a:latin typeface="HGP創英角ｺﾞｼｯｸUB" panose="020B0900000000000000" pitchFamily="50" charset="-128"/>
                <a:ea typeface="HGP創英角ｺﾞｼｯｸUB" panose="020B0900000000000000" pitchFamily="50" charset="-128"/>
              </a:rPr>
              <a:t>　</a:t>
            </a:r>
            <a:r>
              <a:rPr lang="ja-JP" altLang="en-US" dirty="0" smtClean="0">
                <a:latin typeface="ＤＨＰ特太ゴシック体" panose="020B0500000000000000" pitchFamily="50" charset="-128"/>
                <a:ea typeface="ＤＨＰ特太ゴシック体" panose="020B0500000000000000" pitchFamily="50" charset="-128"/>
              </a:rPr>
              <a:t>財政</a:t>
            </a:r>
            <a:r>
              <a:rPr lang="ja-JP" altLang="en-US" dirty="0">
                <a:latin typeface="ＤＨＰ特太ゴシック体" panose="020B0500000000000000" pitchFamily="50" charset="-128"/>
                <a:ea typeface="ＤＨＰ特太ゴシック体" panose="020B0500000000000000" pitchFamily="50" charset="-128"/>
              </a:rPr>
              <a:t>安定化</a:t>
            </a:r>
            <a:r>
              <a:rPr lang="ja-JP" altLang="en-US" dirty="0" smtClean="0">
                <a:latin typeface="ＤＨＰ特太ゴシック体" panose="020B0500000000000000" pitchFamily="50" charset="-128"/>
                <a:ea typeface="ＤＨＰ特太ゴシック体" panose="020B0500000000000000" pitchFamily="50" charset="-128"/>
              </a:rPr>
              <a:t>基金の拠出</a:t>
            </a:r>
            <a:r>
              <a:rPr lang="ja-JP" altLang="en-US" dirty="0">
                <a:latin typeface="ＤＨＰ特太ゴシック体" panose="020B0500000000000000" pitchFamily="50" charset="-128"/>
                <a:ea typeface="ＤＨＰ特太ゴシック体" panose="020B0500000000000000" pitchFamily="50" charset="-128"/>
              </a:rPr>
              <a:t>金等</a:t>
            </a:r>
            <a:r>
              <a:rPr lang="ja-JP" altLang="en-US" dirty="0" smtClean="0">
                <a:latin typeface="ＤＨＰ特太ゴシック体" panose="020B0500000000000000" pitchFamily="50" charset="-128"/>
                <a:ea typeface="ＤＨＰ特太ゴシック体" panose="020B0500000000000000" pitchFamily="50" charset="-128"/>
              </a:rPr>
              <a:t>に係る納付金等の算定方法</a:t>
            </a:r>
            <a:endParaRPr lang="ja-JP" altLang="en-US" dirty="0">
              <a:latin typeface="ＤＨＰ特太ゴシック体" panose="020B0500000000000000" pitchFamily="50" charset="-128"/>
              <a:ea typeface="ＤＨＰ特太ゴシック体" panose="020B0500000000000000" pitchFamily="50" charset="-128"/>
            </a:endParaRPr>
          </a:p>
        </p:txBody>
      </p:sp>
      <p:cxnSp>
        <p:nvCxnSpPr>
          <p:cNvPr id="6" name="直線コネクタ 5"/>
          <p:cNvCxnSpPr/>
          <p:nvPr/>
        </p:nvCxnSpPr>
        <p:spPr>
          <a:xfrm>
            <a:off x="-43541" y="29187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7" name="スライド番号プレースホルダー 6"/>
          <p:cNvSpPr>
            <a:spLocks noGrp="1"/>
          </p:cNvSpPr>
          <p:nvPr>
            <p:ph type="sldNum" sz="quarter" idx="12"/>
          </p:nvPr>
        </p:nvSpPr>
        <p:spPr>
          <a:xfrm>
            <a:off x="7594600" y="6492875"/>
            <a:ext cx="2311400" cy="365125"/>
          </a:xfrm>
        </p:spPr>
        <p:txBody>
          <a:bodyPr/>
          <a:lstStyle/>
          <a:p>
            <a:fld id="{AAE2563D-2777-4235-9ABA-305ABAA1ECF4}" type="slidenum">
              <a:rPr kumimoji="1" lang="ja-JP" altLang="en-US" sz="1800" b="1" smtClean="0">
                <a:latin typeface="游ゴシック" panose="020B0400000000000000" pitchFamily="50" charset="-128"/>
                <a:ea typeface="游ゴシック" panose="020B0400000000000000" pitchFamily="50" charset="-128"/>
              </a:rPr>
              <a:t>18</a:t>
            </a:fld>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896039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3712" y="2284908"/>
            <a:ext cx="8602539" cy="1469789"/>
          </a:xfrm>
          <a:gradFill>
            <a:gsLst>
              <a:gs pos="0">
                <a:schemeClr val="bg1"/>
              </a:gs>
              <a:gs pos="50000">
                <a:schemeClr val="bg1"/>
              </a:gs>
              <a:gs pos="100000">
                <a:srgbClr val="FFFF00"/>
              </a:gs>
            </a:gsLst>
            <a:lin ang="5400000" scaled="0"/>
          </a:gradFill>
        </p:spPr>
        <p:txBody>
          <a:bodyPr>
            <a:normAutofit/>
          </a:bodyPr>
          <a:lstStyle/>
          <a:p>
            <a:r>
              <a:rPr lang="en-US" altLang="ja-JP" sz="2800" dirty="0" smtClean="0">
                <a:latin typeface="HGPｺﾞｼｯｸE" panose="020B0900000000000000" pitchFamily="50" charset="-128"/>
                <a:ea typeface="HGPｺﾞｼｯｸE" panose="020B0900000000000000" pitchFamily="50" charset="-128"/>
              </a:rPr>
              <a:t>1.</a:t>
            </a:r>
            <a:r>
              <a:rPr lang="ja-JP" altLang="en-US" sz="2800" dirty="0" smtClean="0">
                <a:latin typeface="HGPｺﾞｼｯｸE" panose="020B0900000000000000" pitchFamily="50" charset="-128"/>
                <a:ea typeface="HGPｺﾞｼｯｸE" panose="020B0900000000000000" pitchFamily="50" charset="-128"/>
              </a:rPr>
              <a:t>令和元年度の納付金等の算定</a:t>
            </a:r>
            <a:endParaRPr lang="ja-JP" altLang="en-US" sz="2800" dirty="0">
              <a:latin typeface="HGPｺﾞｼｯｸE" panose="020B0900000000000000" pitchFamily="50" charset="-128"/>
              <a:ea typeface="HGPｺﾞｼｯｸE" panose="020B0900000000000000" pitchFamily="50" charset="-128"/>
            </a:endParaRPr>
          </a:p>
        </p:txBody>
      </p:sp>
      <p:sp>
        <p:nvSpPr>
          <p:cNvPr id="3" name="スライド番号プレースホルダー 2"/>
          <p:cNvSpPr>
            <a:spLocks noGrp="1"/>
          </p:cNvSpPr>
          <p:nvPr>
            <p:ph type="sldNum" sz="quarter" idx="12"/>
          </p:nvPr>
        </p:nvSpPr>
        <p:spPr/>
        <p:txBody>
          <a:bodyPr/>
          <a:lstStyle/>
          <a:p>
            <a:fld id="{43F36172-A6ED-4A8C-83C3-3EDD7338BAA1}" type="slidenum">
              <a:rPr kumimoji="1" lang="ja-JP" altLang="en-US" smtClean="0"/>
              <a:t>1</a:t>
            </a:fld>
            <a:endParaRPr kumimoji="1" lang="ja-JP" altLang="en-US" dirty="0"/>
          </a:p>
        </p:txBody>
      </p:sp>
    </p:spTree>
    <p:extLst>
      <p:ext uri="{BB962C8B-B14F-4D97-AF65-F5344CB8AC3E}">
        <p14:creationId xmlns:p14="http://schemas.microsoft.com/office/powerpoint/2010/main" val="8432916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8006862" y="6508389"/>
            <a:ext cx="1899138" cy="336930"/>
          </a:xfrm>
        </p:spPr>
        <p:txBody>
          <a:bodyPr/>
          <a:lstStyle/>
          <a:p>
            <a:fld id="{1B10189C-3236-4EA8-859D-EB2DDFCC652F}" type="slidenum">
              <a:rPr lang="ja-JP" altLang="en-US" sz="1800" b="1">
                <a:solidFill>
                  <a:prstClr val="black">
                    <a:tint val="75000"/>
                  </a:prstClr>
                </a:solidFill>
                <a:latin typeface="游ゴシック" panose="020B0400000000000000" pitchFamily="50" charset="-128"/>
                <a:ea typeface="游ゴシック" panose="020B0400000000000000" pitchFamily="50" charset="-128"/>
              </a:rPr>
              <a:pPr/>
              <a:t>19</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cxnSp>
        <p:nvCxnSpPr>
          <p:cNvPr id="8" name="直線コネクタ 7"/>
          <p:cNvCxnSpPr/>
          <p:nvPr/>
        </p:nvCxnSpPr>
        <p:spPr>
          <a:xfrm>
            <a:off x="-156243" y="506684"/>
            <a:ext cx="10213145"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1375974" y="116633"/>
            <a:ext cx="7154102" cy="393371"/>
          </a:xfrm>
          <a:prstGeom prst="rect">
            <a:avLst/>
          </a:prstGeom>
          <a:noFill/>
        </p:spPr>
        <p:txBody>
          <a:bodyPr wrap="square" lIns="77740" tIns="38870" rIns="77740" bIns="38870" rtlCol="0" anchor="ctr" anchorCtr="0">
            <a:noAutofit/>
          </a:bodyPr>
          <a:lstStyle/>
          <a:p>
            <a:pPr algn="ctr"/>
            <a:r>
              <a:rPr lang="ja-JP" altLang="en-US" dirty="0">
                <a:latin typeface="HGP創英角ｺﾞｼｯｸUB" panose="020B0900000000000000" pitchFamily="50" charset="-128"/>
                <a:ea typeface="HGP創英角ｺﾞｼｯｸUB" panose="020B0900000000000000" pitchFamily="50" charset="-128"/>
              </a:rPr>
              <a:t>財政安定化基金（特例基金）等の活用について</a:t>
            </a:r>
          </a:p>
        </p:txBody>
      </p:sp>
      <p:sp>
        <p:nvSpPr>
          <p:cNvPr id="20" name="円柱 19"/>
          <p:cNvSpPr/>
          <p:nvPr/>
        </p:nvSpPr>
        <p:spPr bwMode="auto">
          <a:xfrm>
            <a:off x="2731807" y="3804927"/>
            <a:ext cx="1063503" cy="520029"/>
          </a:xfrm>
          <a:prstGeom prst="can">
            <a:avLst/>
          </a:prstGeom>
          <a:solidFill>
            <a:schemeClr val="accent6">
              <a:lumMod val="40000"/>
              <a:lumOff val="60000"/>
            </a:schemeClr>
          </a:solidFill>
          <a:ln w="9525">
            <a:solidFill>
              <a:schemeClr val="tx1"/>
            </a:solidFill>
            <a:round/>
            <a:headEnd/>
            <a:tailEnd/>
          </a:ln>
        </p:spPr>
        <p:txBody>
          <a:bodyPr wrap="none" rtlCol="0" anchor="ctr"/>
          <a:lstStyle/>
          <a:p>
            <a:pPr algn="ctr"/>
            <a:r>
              <a:rPr lang="ja-JP" altLang="en-US" sz="969" dirty="0"/>
              <a:t>特例基金</a:t>
            </a:r>
            <a:endParaRPr lang="en-US" altLang="ja-JP" sz="969" dirty="0"/>
          </a:p>
          <a:p>
            <a:pPr algn="ctr"/>
            <a:r>
              <a:rPr lang="ja-JP" altLang="en-US" sz="969" dirty="0"/>
              <a:t>又は県独自基金</a:t>
            </a:r>
            <a:endParaRPr lang="ja-JP" altLang="en-US" sz="1477" dirty="0"/>
          </a:p>
        </p:txBody>
      </p:sp>
      <p:cxnSp>
        <p:nvCxnSpPr>
          <p:cNvPr id="37" name="直線矢印コネクタ 36"/>
          <p:cNvCxnSpPr/>
          <p:nvPr/>
        </p:nvCxnSpPr>
        <p:spPr>
          <a:xfrm flipV="1">
            <a:off x="2466380" y="4371371"/>
            <a:ext cx="237353" cy="354214"/>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3857596" y="4045272"/>
            <a:ext cx="267034" cy="294140"/>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5815125" y="4997399"/>
            <a:ext cx="2450243" cy="811109"/>
          </a:xfrm>
          <a:prstGeom prst="rect">
            <a:avLst/>
          </a:prstGeom>
          <a:noFill/>
          <a:ln w="9525">
            <a:solidFill>
              <a:srgbClr val="FF0000"/>
            </a:solidFill>
            <a:prstDash val="solid"/>
          </a:ln>
        </p:spPr>
        <p:txBody>
          <a:bodyPr wrap="square" lIns="33231" tIns="0" rIns="33231" bIns="0" rtlCol="0" anchor="ctr">
            <a:spAutoFit/>
          </a:bodyPr>
          <a:lstStyle/>
          <a:p>
            <a:pPr marL="411784" indent="-411784" algn="ctr"/>
            <a:r>
              <a:rPr lang="ja-JP" altLang="en-US" sz="1200" dirty="0">
                <a:latin typeface="+mn-ea"/>
              </a:rPr>
              <a:t>納付金の伸びの平準化</a:t>
            </a:r>
            <a:endParaRPr lang="en-US" altLang="ja-JP" sz="1200" dirty="0">
              <a:latin typeface="+mn-ea"/>
            </a:endParaRPr>
          </a:p>
          <a:p>
            <a:pPr marL="411784" indent="-411784" algn="ctr"/>
            <a:r>
              <a:rPr lang="ja-JP" altLang="en-US" sz="1200" dirty="0">
                <a:latin typeface="+mn-ea"/>
              </a:rPr>
              <a:t>  ＝</a:t>
            </a:r>
            <a:r>
              <a:rPr lang="ja-JP" altLang="en-US" sz="1200" b="1" u="sng" dirty="0">
                <a:solidFill>
                  <a:srgbClr val="FF0000"/>
                </a:solidFill>
                <a:latin typeface="+mn-ea"/>
              </a:rPr>
              <a:t>年度間の財政調整が可能</a:t>
            </a:r>
            <a:r>
              <a:rPr lang="ja-JP" altLang="en-US" sz="1200" dirty="0">
                <a:latin typeface="+mn-ea"/>
              </a:rPr>
              <a:t>となる</a:t>
            </a:r>
            <a:endParaRPr lang="en-US" altLang="ja-JP" sz="1200" dirty="0">
              <a:latin typeface="+mn-ea"/>
            </a:endParaRPr>
          </a:p>
        </p:txBody>
      </p:sp>
      <p:sp>
        <p:nvSpPr>
          <p:cNvPr id="44" name="正方形/長方形 43"/>
          <p:cNvSpPr/>
          <p:nvPr/>
        </p:nvSpPr>
        <p:spPr>
          <a:xfrm>
            <a:off x="221914" y="1356686"/>
            <a:ext cx="9284168" cy="1910844"/>
          </a:xfrm>
          <a:prstGeom prst="rect">
            <a:avLst/>
          </a:prstGeom>
        </p:spPr>
        <p:txBody>
          <a:bodyPr wrap="square">
            <a:spAutoFit/>
          </a:bodyPr>
          <a:lstStyle/>
          <a:p>
            <a:pPr marL="167058" indent="-167058"/>
            <a:r>
              <a:rPr lang="ja-JP" altLang="en-US" sz="1477" dirty="0">
                <a:latin typeface="+mn-ea"/>
              </a:rPr>
              <a:t>○　こうした医療費水準の変動や前期高齢者交付金の精算等に備え、都道府県の国保特別会計において</a:t>
            </a:r>
            <a:r>
              <a:rPr lang="ja-JP" altLang="en-US" sz="1477" dirty="0" smtClean="0">
                <a:latin typeface="+mn-ea"/>
              </a:rPr>
              <a:t>決算剰余</a:t>
            </a:r>
            <a:r>
              <a:rPr lang="ja-JP" altLang="en-US" sz="1477" dirty="0">
                <a:latin typeface="+mn-ea"/>
              </a:rPr>
              <a:t>金等の留保財源が生じた場合には、市町村と協議の上、その一部を基金（特例基金又は都道府県が独自に設立する基金）に積み立てることも考えられる。</a:t>
            </a:r>
            <a:endParaRPr lang="en-US" altLang="ja-JP" sz="1477" dirty="0">
              <a:latin typeface="+mn-ea"/>
            </a:endParaRPr>
          </a:p>
          <a:p>
            <a:pPr marL="167058" indent="-167058"/>
            <a:endParaRPr lang="en-US" altLang="ja-JP" sz="1108" dirty="0">
              <a:latin typeface="+mn-ea"/>
            </a:endParaRPr>
          </a:p>
          <a:p>
            <a:pPr marL="167058" indent="-167058"/>
            <a:r>
              <a:rPr lang="ja-JP" altLang="en-US" sz="1108" dirty="0">
                <a:latin typeface="ＭＳ Ｐ明朝" panose="02020600040205080304" pitchFamily="18" charset="-128"/>
                <a:ea typeface="ＭＳ Ｐ明朝" panose="02020600040205080304" pitchFamily="18" charset="-128"/>
              </a:rPr>
              <a:t>　</a:t>
            </a:r>
            <a:r>
              <a:rPr lang="en-US" altLang="ja-JP" sz="1108" dirty="0">
                <a:latin typeface="ＭＳ Ｐ明朝" panose="02020600040205080304" pitchFamily="18" charset="-128"/>
                <a:ea typeface="ＭＳ Ｐ明朝" panose="02020600040205080304" pitchFamily="18" charset="-128"/>
              </a:rPr>
              <a:t>※</a:t>
            </a:r>
            <a:r>
              <a:rPr lang="ja-JP" altLang="en-US" sz="1108" dirty="0">
                <a:latin typeface="ＭＳ Ｐ明朝" panose="02020600040205080304" pitchFamily="18" charset="-128"/>
                <a:ea typeface="ＭＳ Ｐ明朝" panose="02020600040205080304" pitchFamily="18" charset="-128"/>
              </a:rPr>
              <a:t>　例えば、保険者努力支援交付金（都道府県分）が前年度よりも増加した場合、その一部を納付金の軽減財源とはせずに、年度内に保険給付費等交付金として交付することにより、結果として生じた決算剰余金を翌年度以降に基金に積み立てることも考えられる。</a:t>
            </a:r>
            <a:endParaRPr lang="en-US" altLang="ja-JP" sz="1108" dirty="0">
              <a:latin typeface="ＭＳ Ｐ明朝" panose="02020600040205080304" pitchFamily="18" charset="-128"/>
              <a:ea typeface="ＭＳ Ｐ明朝" panose="02020600040205080304" pitchFamily="18" charset="-128"/>
            </a:endParaRPr>
          </a:p>
          <a:p>
            <a:pPr marL="167058" indent="-167058"/>
            <a:endParaRPr lang="en-US" altLang="ja-JP" sz="1108" dirty="0">
              <a:latin typeface="ＭＳ Ｐ明朝" panose="02020600040205080304" pitchFamily="18" charset="-128"/>
              <a:ea typeface="ＭＳ Ｐ明朝" panose="02020600040205080304" pitchFamily="18" charset="-128"/>
            </a:endParaRPr>
          </a:p>
          <a:p>
            <a:pPr marL="167058" indent="-167058"/>
            <a:r>
              <a:rPr lang="ja-JP" altLang="en-US" sz="1477" dirty="0">
                <a:latin typeface="+mn-ea"/>
              </a:rPr>
              <a:t>○　当該基金の活用により、年度内の給付増への対応に加え、年度間の財政調整（納付金の伸びの平準化）が可能となり、財政運営の更なる安定化が期待される。</a:t>
            </a:r>
            <a:endParaRPr lang="en-US" altLang="ja-JP" sz="1477" dirty="0">
              <a:latin typeface="+mn-ea"/>
            </a:endParaRPr>
          </a:p>
        </p:txBody>
      </p:sp>
      <p:grpSp>
        <p:nvGrpSpPr>
          <p:cNvPr id="50" name="グループ化 49"/>
          <p:cNvGrpSpPr/>
          <p:nvPr/>
        </p:nvGrpSpPr>
        <p:grpSpPr>
          <a:xfrm>
            <a:off x="1834309" y="4334912"/>
            <a:ext cx="3750564" cy="2478464"/>
            <a:chOff x="1020298" y="4539432"/>
            <a:chExt cx="3408040" cy="2176016"/>
          </a:xfrm>
        </p:grpSpPr>
        <p:graphicFrame>
          <p:nvGraphicFramePr>
            <p:cNvPr id="51" name="グラフ 50"/>
            <p:cNvGraphicFramePr/>
            <p:nvPr>
              <p:extLst/>
            </p:nvPr>
          </p:nvGraphicFramePr>
          <p:xfrm>
            <a:off x="1020298" y="4539432"/>
            <a:ext cx="3408040" cy="2176016"/>
          </p:xfrm>
          <a:graphic>
            <a:graphicData uri="http://schemas.openxmlformats.org/drawingml/2006/chart">
              <c:chart xmlns:c="http://schemas.openxmlformats.org/drawingml/2006/chart" xmlns:r="http://schemas.openxmlformats.org/officeDocument/2006/relationships" r:id="rId2"/>
            </a:graphicData>
          </a:graphic>
        </p:graphicFrame>
        <p:cxnSp>
          <p:nvCxnSpPr>
            <p:cNvPr id="52" name="直線コネクタ 51"/>
            <p:cNvCxnSpPr/>
            <p:nvPr/>
          </p:nvCxnSpPr>
          <p:spPr>
            <a:xfrm>
              <a:off x="1187624" y="6442496"/>
              <a:ext cx="3096344"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a:xfrm flipV="1">
              <a:off x="1373669" y="5046420"/>
              <a:ext cx="2534625" cy="258427"/>
            </a:xfrm>
            <a:prstGeom prst="line">
              <a:avLst/>
            </a:prstGeom>
            <a:ln w="25400">
              <a:solidFill>
                <a:srgbClr val="FF0000"/>
              </a:solidFill>
            </a:ln>
          </p:spPr>
          <p:style>
            <a:lnRef idx="1">
              <a:schemeClr val="accent5"/>
            </a:lnRef>
            <a:fillRef idx="0">
              <a:schemeClr val="accent5"/>
            </a:fillRef>
            <a:effectRef idx="0">
              <a:schemeClr val="accent5"/>
            </a:effectRef>
            <a:fontRef idx="minor">
              <a:schemeClr val="tx1"/>
            </a:fontRef>
          </p:style>
        </p:cxnSp>
        <p:cxnSp>
          <p:nvCxnSpPr>
            <p:cNvPr id="54" name="直線コネクタ 53"/>
            <p:cNvCxnSpPr/>
            <p:nvPr/>
          </p:nvCxnSpPr>
          <p:spPr>
            <a:xfrm flipH="1">
              <a:off x="2347749" y="5424733"/>
              <a:ext cx="1302" cy="1017801"/>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915385" y="5062723"/>
              <a:ext cx="0" cy="1386729"/>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1537183" y="5661596"/>
              <a:ext cx="0" cy="778093"/>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1224183" y="4943108"/>
              <a:ext cx="845486" cy="21200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969" dirty="0">
                  <a:latin typeface="+mn-ea"/>
                </a:rPr>
                <a:t>基金の積立て</a:t>
              </a:r>
            </a:p>
          </p:txBody>
        </p:sp>
        <p:sp>
          <p:nvSpPr>
            <p:cNvPr id="58" name="テキスト ボックス 57"/>
            <p:cNvSpPr txBox="1"/>
            <p:nvPr/>
          </p:nvSpPr>
          <p:spPr>
            <a:xfrm>
              <a:off x="2688729" y="4597554"/>
              <a:ext cx="845486" cy="212009"/>
            </a:xfrm>
            <a:prstGeom prst="rect">
              <a:avLst/>
            </a:prstGeom>
            <a:gradFill>
              <a:gsLst>
                <a:gs pos="0">
                  <a:schemeClr val="accent4">
                    <a:lumMod val="20000"/>
                    <a:lumOff val="80000"/>
                  </a:schemeClr>
                </a:gs>
                <a:gs pos="35000">
                  <a:schemeClr val="accent4">
                    <a:lumMod val="20000"/>
                    <a:lumOff val="80000"/>
                  </a:schemeClr>
                </a:gs>
                <a:gs pos="100000">
                  <a:schemeClr val="accent4">
                    <a:lumMod val="20000"/>
                    <a:lumOff val="80000"/>
                  </a:schemeClr>
                </a:gs>
              </a:gsLst>
            </a:gra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969" dirty="0">
                  <a:latin typeface="+mn-ea"/>
                </a:rPr>
                <a:t>基金の取崩し</a:t>
              </a:r>
            </a:p>
          </p:txBody>
        </p:sp>
      </p:grpSp>
      <p:sp>
        <p:nvSpPr>
          <p:cNvPr id="59" name="上矢印 58"/>
          <p:cNvSpPr/>
          <p:nvPr/>
        </p:nvSpPr>
        <p:spPr>
          <a:xfrm>
            <a:off x="2365100" y="5220002"/>
            <a:ext cx="280914" cy="242417"/>
          </a:xfrm>
          <a:prstGeom prst="upArrow">
            <a:avLst/>
          </a:prstGeom>
          <a:solidFill>
            <a:schemeClr val="accent5"/>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662"/>
          </a:p>
        </p:txBody>
      </p:sp>
      <p:sp>
        <p:nvSpPr>
          <p:cNvPr id="90" name="上矢印 89"/>
          <p:cNvSpPr/>
          <p:nvPr/>
        </p:nvSpPr>
        <p:spPr>
          <a:xfrm rot="5400000">
            <a:off x="4938581" y="5154209"/>
            <a:ext cx="994770" cy="434561"/>
          </a:xfrm>
          <a:prstGeom prst="upArrow">
            <a:avLst/>
          </a:prstGeom>
          <a:solidFill>
            <a:schemeClr val="bg1">
              <a:lumMod val="75000"/>
            </a:schemeClr>
          </a:solidFill>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662"/>
          </a:p>
        </p:txBody>
      </p:sp>
      <p:cxnSp>
        <p:nvCxnSpPr>
          <p:cNvPr id="104" name="直線コネクタ 103"/>
          <p:cNvCxnSpPr/>
          <p:nvPr/>
        </p:nvCxnSpPr>
        <p:spPr>
          <a:xfrm>
            <a:off x="4138973" y="4712389"/>
            <a:ext cx="2842" cy="1796000"/>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
        <p:nvSpPr>
          <p:cNvPr id="60" name="上矢印 59"/>
          <p:cNvSpPr/>
          <p:nvPr/>
        </p:nvSpPr>
        <p:spPr>
          <a:xfrm rot="10800000">
            <a:off x="4004376" y="4747431"/>
            <a:ext cx="307725" cy="226955"/>
          </a:xfrm>
          <a:prstGeom prst="upArrow">
            <a:avLst/>
          </a:prstGeom>
          <a:solidFill>
            <a:schemeClr val="accent5"/>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662"/>
          </a:p>
        </p:txBody>
      </p:sp>
      <p:sp>
        <p:nvSpPr>
          <p:cNvPr id="143" name="四角形吹き出し 142"/>
          <p:cNvSpPr/>
          <p:nvPr/>
        </p:nvSpPr>
        <p:spPr>
          <a:xfrm>
            <a:off x="3550442" y="5160715"/>
            <a:ext cx="1102843" cy="325735"/>
          </a:xfrm>
          <a:prstGeom prst="wedgeRectCallout">
            <a:avLst>
              <a:gd name="adj1" fmla="val -21148"/>
              <a:gd name="adj2" fmla="val -136402"/>
            </a:avLst>
          </a:prstGeom>
          <a:solidFill>
            <a:schemeClr val="bg1"/>
          </a:solidFill>
          <a:ln w="9525">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69" dirty="0">
                <a:solidFill>
                  <a:srgbClr val="002060"/>
                </a:solidFill>
              </a:rPr>
              <a:t>納付金（保険料）</a:t>
            </a:r>
            <a:endParaRPr lang="en-US" altLang="ja-JP" sz="969" dirty="0">
              <a:solidFill>
                <a:srgbClr val="002060"/>
              </a:solidFill>
            </a:endParaRPr>
          </a:p>
          <a:p>
            <a:pPr algn="ctr"/>
            <a:r>
              <a:rPr lang="ja-JP" altLang="en-US" sz="969" dirty="0">
                <a:solidFill>
                  <a:srgbClr val="002060"/>
                </a:solidFill>
              </a:rPr>
              <a:t>が著しく変動</a:t>
            </a:r>
          </a:p>
        </p:txBody>
      </p:sp>
      <p:sp>
        <p:nvSpPr>
          <p:cNvPr id="61" name="テキスト ボックス 60"/>
          <p:cNvSpPr txBox="1"/>
          <p:nvPr/>
        </p:nvSpPr>
        <p:spPr>
          <a:xfrm>
            <a:off x="4538704" y="3971527"/>
            <a:ext cx="2270255" cy="241476"/>
          </a:xfrm>
          <a:prstGeom prst="rect">
            <a:avLst/>
          </a:prstGeom>
          <a:noFill/>
          <a:ln>
            <a:noFill/>
          </a:ln>
        </p:spPr>
        <p:txBody>
          <a:bodyPr wrap="square" rtlCol="0">
            <a:spAutoFit/>
          </a:bodyPr>
          <a:lstStyle/>
          <a:p>
            <a:pPr algn="ctr"/>
            <a:r>
              <a:rPr lang="en-US" altLang="ja-JP" sz="969" b="1" dirty="0">
                <a:solidFill>
                  <a:srgbClr val="002060"/>
                </a:solidFill>
                <a:latin typeface="+mn-ea"/>
              </a:rPr>
              <a:t>-</a:t>
            </a:r>
            <a:r>
              <a:rPr lang="ja-JP" altLang="en-US" sz="969" b="1" dirty="0">
                <a:solidFill>
                  <a:srgbClr val="002060"/>
                </a:solidFill>
                <a:latin typeface="+mn-ea"/>
              </a:rPr>
              <a:t> </a:t>
            </a:r>
            <a:r>
              <a:rPr lang="en-US" altLang="ja-JP" sz="969" b="1" dirty="0">
                <a:solidFill>
                  <a:srgbClr val="002060"/>
                </a:solidFill>
                <a:latin typeface="+mn-ea"/>
              </a:rPr>
              <a:t>- - </a:t>
            </a:r>
            <a:r>
              <a:rPr lang="en-US" altLang="ja-JP" sz="969" dirty="0">
                <a:solidFill>
                  <a:srgbClr val="002060"/>
                </a:solidFill>
                <a:latin typeface="+mn-ea"/>
              </a:rPr>
              <a:t> </a:t>
            </a:r>
            <a:r>
              <a:rPr lang="ja-JP" altLang="en-US" sz="969" dirty="0">
                <a:solidFill>
                  <a:srgbClr val="002060"/>
                </a:solidFill>
                <a:latin typeface="+mn-ea"/>
              </a:rPr>
              <a:t>納付金（保険料）</a:t>
            </a:r>
            <a:r>
              <a:rPr lang="en-US" altLang="ja-JP" sz="969" dirty="0">
                <a:solidFill>
                  <a:srgbClr val="002060"/>
                </a:solidFill>
                <a:latin typeface="+mn-ea"/>
              </a:rPr>
              <a:t>【</a:t>
            </a:r>
            <a:r>
              <a:rPr lang="ja-JP" altLang="en-US" sz="969" dirty="0">
                <a:solidFill>
                  <a:srgbClr val="002060"/>
                </a:solidFill>
                <a:latin typeface="+mn-ea"/>
              </a:rPr>
              <a:t>基金未活用</a:t>
            </a:r>
            <a:r>
              <a:rPr lang="en-US" altLang="ja-JP" sz="969" dirty="0">
                <a:solidFill>
                  <a:srgbClr val="002060"/>
                </a:solidFill>
                <a:latin typeface="+mn-ea"/>
              </a:rPr>
              <a:t>】</a:t>
            </a:r>
            <a:endParaRPr lang="ja-JP" altLang="en-US" sz="969" dirty="0">
              <a:solidFill>
                <a:srgbClr val="002060"/>
              </a:solidFill>
              <a:latin typeface="+mn-ea"/>
            </a:endParaRPr>
          </a:p>
        </p:txBody>
      </p:sp>
      <p:sp>
        <p:nvSpPr>
          <p:cNvPr id="62" name="テキスト ボックス 61"/>
          <p:cNvSpPr txBox="1"/>
          <p:nvPr/>
        </p:nvSpPr>
        <p:spPr>
          <a:xfrm>
            <a:off x="4364018" y="4145227"/>
            <a:ext cx="2503998" cy="241476"/>
          </a:xfrm>
          <a:prstGeom prst="rect">
            <a:avLst/>
          </a:prstGeom>
          <a:noFill/>
          <a:ln>
            <a:noFill/>
          </a:ln>
        </p:spPr>
        <p:txBody>
          <a:bodyPr wrap="square" rtlCol="0">
            <a:spAutoFit/>
          </a:bodyPr>
          <a:lstStyle/>
          <a:p>
            <a:pPr algn="ctr"/>
            <a:r>
              <a:rPr lang="en-US" altLang="ja-JP" sz="969" b="1" dirty="0">
                <a:solidFill>
                  <a:srgbClr val="FF0000"/>
                </a:solidFill>
                <a:latin typeface="+mn-ea"/>
              </a:rPr>
              <a:t>----   </a:t>
            </a:r>
            <a:r>
              <a:rPr lang="ja-JP" altLang="en-US" sz="969" dirty="0">
                <a:solidFill>
                  <a:srgbClr val="FF0000"/>
                </a:solidFill>
                <a:latin typeface="+mn-ea"/>
              </a:rPr>
              <a:t>納付金（保険料）</a:t>
            </a:r>
            <a:r>
              <a:rPr lang="en-US" altLang="ja-JP" sz="969" dirty="0">
                <a:solidFill>
                  <a:srgbClr val="FF0000"/>
                </a:solidFill>
                <a:latin typeface="+mn-ea"/>
              </a:rPr>
              <a:t>【</a:t>
            </a:r>
            <a:r>
              <a:rPr lang="ja-JP" altLang="en-US" sz="969" dirty="0">
                <a:solidFill>
                  <a:srgbClr val="FF0000"/>
                </a:solidFill>
                <a:latin typeface="+mn-ea"/>
              </a:rPr>
              <a:t>基金活用</a:t>
            </a:r>
            <a:r>
              <a:rPr lang="en-US" altLang="ja-JP" sz="969" dirty="0">
                <a:solidFill>
                  <a:srgbClr val="FF0000"/>
                </a:solidFill>
                <a:latin typeface="+mn-ea"/>
              </a:rPr>
              <a:t>】</a:t>
            </a:r>
          </a:p>
        </p:txBody>
      </p:sp>
      <p:sp>
        <p:nvSpPr>
          <p:cNvPr id="30" name="正方形/長方形 29"/>
          <p:cNvSpPr/>
          <p:nvPr/>
        </p:nvSpPr>
        <p:spPr>
          <a:xfrm>
            <a:off x="228619" y="679595"/>
            <a:ext cx="9404902" cy="546945"/>
          </a:xfrm>
          <a:prstGeom prst="rect">
            <a:avLst/>
          </a:prstGeom>
        </p:spPr>
        <p:txBody>
          <a:bodyPr wrap="square">
            <a:spAutoFit/>
          </a:bodyPr>
          <a:lstStyle/>
          <a:p>
            <a:pPr marL="167058" indent="-167058"/>
            <a:r>
              <a:rPr lang="ja-JP" altLang="en-US" sz="1477" dirty="0">
                <a:latin typeface="+mn-ea"/>
              </a:rPr>
              <a:t>○　国保の財政運営においては、医療費水準の変動や前期高齢者交付金の精算等により、納付金額が</a:t>
            </a:r>
            <a:r>
              <a:rPr lang="ja-JP" altLang="en-US" sz="1477" dirty="0" smtClean="0">
                <a:latin typeface="+mn-ea"/>
              </a:rPr>
              <a:t>短期間で</a:t>
            </a:r>
            <a:endParaRPr lang="en-US" altLang="ja-JP" sz="1477" dirty="0" smtClean="0">
              <a:latin typeface="+mn-ea"/>
            </a:endParaRPr>
          </a:p>
          <a:p>
            <a:pPr marL="167058" indent="-167058"/>
            <a:r>
              <a:rPr lang="en-US" altLang="ja-JP" sz="1477" dirty="0">
                <a:latin typeface="+mn-ea"/>
              </a:rPr>
              <a:t> </a:t>
            </a:r>
            <a:r>
              <a:rPr lang="en-US" altLang="ja-JP" sz="1477" dirty="0" smtClean="0">
                <a:latin typeface="+mn-ea"/>
              </a:rPr>
              <a:t> </a:t>
            </a:r>
            <a:r>
              <a:rPr lang="ja-JP" altLang="en-US" sz="1477" dirty="0" smtClean="0">
                <a:latin typeface="+mn-ea"/>
              </a:rPr>
              <a:t>著しく</a:t>
            </a:r>
            <a:r>
              <a:rPr lang="ja-JP" altLang="en-US" sz="1477" dirty="0">
                <a:latin typeface="+mn-ea"/>
              </a:rPr>
              <a:t>変動し、市町村が計画的に保険料を設定することが困難なケースも想定される。　</a:t>
            </a:r>
            <a:endParaRPr lang="en-US" altLang="ja-JP" sz="1477" dirty="0">
              <a:latin typeface="+mn-ea"/>
            </a:endParaRPr>
          </a:p>
        </p:txBody>
      </p:sp>
      <p:sp>
        <p:nvSpPr>
          <p:cNvPr id="29" name="正方形/長方形 28"/>
          <p:cNvSpPr/>
          <p:nvPr/>
        </p:nvSpPr>
        <p:spPr>
          <a:xfrm>
            <a:off x="2216696" y="3283304"/>
            <a:ext cx="1961000" cy="262829"/>
          </a:xfrm>
          <a:prstGeom prst="rect">
            <a:avLst/>
          </a:prstGeom>
        </p:spPr>
        <p:txBody>
          <a:bodyPr wrap="square">
            <a:spAutoFit/>
          </a:bodyPr>
          <a:lstStyle/>
          <a:p>
            <a:pPr marL="167058" indent="-167058" algn="ctr"/>
            <a:r>
              <a:rPr lang="ja-JP" altLang="en-US" sz="1108" dirty="0">
                <a:latin typeface="+mn-ea"/>
              </a:rPr>
              <a:t>＜基金活用のイメージ＞</a:t>
            </a:r>
            <a:endParaRPr lang="en-US" altLang="ja-JP" sz="1108" dirty="0">
              <a:latin typeface="+mn-ea"/>
            </a:endParaRPr>
          </a:p>
        </p:txBody>
      </p:sp>
    </p:spTree>
    <p:extLst>
      <p:ext uri="{BB962C8B-B14F-4D97-AF65-F5344CB8AC3E}">
        <p14:creationId xmlns:p14="http://schemas.microsoft.com/office/powerpoint/2010/main" val="16240281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32520" y="2636912"/>
            <a:ext cx="8602539" cy="1000076"/>
          </a:xfrm>
          <a:gradFill>
            <a:gsLst>
              <a:gs pos="0">
                <a:schemeClr val="bg1"/>
              </a:gs>
              <a:gs pos="50000">
                <a:schemeClr val="bg1"/>
              </a:gs>
              <a:gs pos="100000">
                <a:srgbClr val="FFFF00"/>
              </a:gs>
            </a:gsLst>
            <a:lin ang="5400000" scaled="0"/>
          </a:gradFill>
        </p:spPr>
        <p:txBody>
          <a:bodyPr>
            <a:normAutofit/>
          </a:bodyPr>
          <a:lstStyle/>
          <a:p>
            <a:r>
              <a:rPr lang="ja-JP" altLang="en-US" sz="2800" b="1" dirty="0" smtClean="0">
                <a:latin typeface="メイリオ" panose="020B0604030504040204" pitchFamily="50" charset="-128"/>
                <a:ea typeface="メイリオ" panose="020B0604030504040204" pitchFamily="50" charset="-128"/>
              </a:rPr>
              <a:t>激変</a:t>
            </a:r>
            <a:r>
              <a:rPr lang="ja-JP" altLang="en-US" sz="2800" b="1" dirty="0">
                <a:latin typeface="メイリオ" panose="020B0604030504040204" pitchFamily="50" charset="-128"/>
                <a:ea typeface="メイリオ" panose="020B0604030504040204" pitchFamily="50" charset="-128"/>
              </a:rPr>
              <a:t>緩和措置</a:t>
            </a:r>
            <a:endParaRPr lang="ja-JP" altLang="en-US" sz="2400" b="1" dirty="0">
              <a:latin typeface="+mn-ea"/>
              <a:ea typeface="+mn-ea"/>
            </a:endParaRPr>
          </a:p>
        </p:txBody>
      </p:sp>
      <p:sp>
        <p:nvSpPr>
          <p:cNvPr id="3" name="スライド番号プレースホルダー 2"/>
          <p:cNvSpPr>
            <a:spLocks noGrp="1"/>
          </p:cNvSpPr>
          <p:nvPr>
            <p:ph type="sldNum" sz="quarter" idx="12"/>
          </p:nvPr>
        </p:nvSpPr>
        <p:spPr/>
        <p:txBody>
          <a:bodyPr/>
          <a:lstStyle/>
          <a:p>
            <a:fld id="{43F36172-A6ED-4A8C-83C3-3EDD7338BAA1}" type="slidenum">
              <a:rPr kumimoji="1" lang="ja-JP" altLang="en-US" smtClean="0"/>
              <a:t>20</a:t>
            </a:fld>
            <a:endParaRPr kumimoji="1" lang="ja-JP" altLang="en-US" dirty="0"/>
          </a:p>
        </p:txBody>
      </p:sp>
    </p:spTree>
    <p:extLst>
      <p:ext uri="{BB962C8B-B14F-4D97-AF65-F5344CB8AC3E}">
        <p14:creationId xmlns:p14="http://schemas.microsoft.com/office/powerpoint/2010/main" val="13901865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130010" y="517748"/>
            <a:ext cx="9607352" cy="1183618"/>
          </a:xfrm>
          <a:prstGeom prst="roundRect">
            <a:avLst>
              <a:gd name="adj" fmla="val 2831"/>
            </a:avLst>
          </a:prstGeom>
          <a:solidFill>
            <a:schemeClr val="bg1"/>
          </a:solidFill>
          <a:ln w="190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1977" rtlCol="0" anchor="t"/>
          <a:lstStyle/>
          <a:p>
            <a:pPr marL="174573" indent="-174573">
              <a:lnSpc>
                <a:spcPts val="1899"/>
              </a:lnSpc>
              <a:spcAft>
                <a:spcPts val="200"/>
              </a:spcAft>
            </a:pPr>
            <a:r>
              <a:rPr lang="ja-JP" altLang="en-US"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平成</a:t>
            </a:r>
            <a:r>
              <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30</a:t>
            </a:r>
            <a:r>
              <a:rPr lang="ja-JP" altLang="en-US"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年度においては、追加公費の投入</a:t>
            </a:r>
            <a:r>
              <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(1,700</a:t>
            </a:r>
            <a:r>
              <a:rPr lang="ja-JP" altLang="en-US"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億円規模</a:t>
            </a:r>
            <a:r>
              <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が行われるため、一般的には、平成</a:t>
            </a:r>
            <a:r>
              <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29</a:t>
            </a:r>
            <a:r>
              <a:rPr lang="ja-JP" altLang="en-US"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年度から平成</a:t>
            </a:r>
            <a:r>
              <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30</a:t>
            </a:r>
            <a:r>
              <a:rPr lang="ja-JP" altLang="en-US"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年度にかけての保険料の伸びは抑制・軽減されることとなる。</a:t>
            </a:r>
            <a:endPar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4573" indent="-174573">
              <a:lnSpc>
                <a:spcPts val="1899"/>
              </a:lnSpc>
              <a:spcBef>
                <a:spcPts val="600"/>
              </a:spcBef>
              <a:spcAft>
                <a:spcPts val="200"/>
              </a:spcAft>
            </a:pPr>
            <a:r>
              <a:rPr lang="ja-JP" altLang="en-US"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ただし、国保の財政運営の仕組みが変わる（納付金方式の導入等）ことに伴い、一部の市町村においては、被保険者の保険料負担が上昇する可能性がある。</a:t>
            </a:r>
            <a:endPar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4573" indent="-174573">
              <a:lnSpc>
                <a:spcPts val="2199"/>
              </a:lnSpc>
              <a:spcAft>
                <a:spcPts val="200"/>
              </a:spcAft>
            </a:pPr>
            <a:endPar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2" name="下矢印 1"/>
          <p:cNvSpPr/>
          <p:nvPr/>
        </p:nvSpPr>
        <p:spPr>
          <a:xfrm>
            <a:off x="4413116" y="1737355"/>
            <a:ext cx="1043665" cy="91959"/>
          </a:xfrm>
          <a:prstGeom prst="downArrow">
            <a:avLst/>
          </a:prstGeom>
          <a:solidFill>
            <a:schemeClr val="accent6">
              <a:lumMod val="40000"/>
              <a:lumOff val="6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prstClr val="white"/>
              </a:solidFill>
            </a:endParaRPr>
          </a:p>
        </p:txBody>
      </p:sp>
      <p:sp>
        <p:nvSpPr>
          <p:cNvPr id="12" name="角丸四角形 11"/>
          <p:cNvSpPr/>
          <p:nvPr/>
        </p:nvSpPr>
        <p:spPr>
          <a:xfrm>
            <a:off x="130010" y="2493745"/>
            <a:ext cx="6837010" cy="395917"/>
          </a:xfrm>
          <a:prstGeom prst="roundRect">
            <a:avLst>
              <a:gd name="adj" fmla="val 2831"/>
            </a:avLst>
          </a:prstGeom>
          <a:solidFill>
            <a:schemeClr val="bg1"/>
          </a:solidFill>
          <a:ln w="19050" cap="rnd">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573" indent="-174573">
              <a:lnSpc>
                <a:spcPts val="2199"/>
              </a:lnSpc>
              <a:spcAft>
                <a:spcPts val="200"/>
              </a:spcAft>
            </a:pPr>
            <a:endParaRPr lang="en-US" altLang="ja-JP" sz="16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4573" indent="-174573">
              <a:lnSpc>
                <a:spcPts val="2199"/>
              </a:lnSpc>
              <a:spcAft>
                <a:spcPts val="200"/>
              </a:spcAft>
            </a:pPr>
            <a:endParaRPr lang="en-US" altLang="ja-JP" sz="16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4" name="角丸四角形 3"/>
          <p:cNvSpPr/>
          <p:nvPr/>
        </p:nvSpPr>
        <p:spPr>
          <a:xfrm>
            <a:off x="130010" y="1881325"/>
            <a:ext cx="9607352" cy="359885"/>
          </a:xfrm>
          <a:prstGeom prst="roundRect">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5221"/>
            <a:r>
              <a:rPr lang="ja-JP" altLang="en-US" sz="1600" b="1" dirty="0">
                <a:solidFill>
                  <a:prstClr val="black"/>
                </a:solidFill>
                <a:latin typeface="ＭＳ Ｐゴシック" panose="020B0600070205080204" pitchFamily="50" charset="-128"/>
                <a:cs typeface="メイリオ" panose="020B0604030504040204" pitchFamily="50" charset="-128"/>
              </a:rPr>
              <a:t>被保険者の保険料負担が改革の前後で急激に増加することを回避するための重層的な仕組みを用意</a:t>
            </a:r>
            <a:endParaRPr lang="ja-JP" altLang="en-US" sz="1600" dirty="0">
              <a:solidFill>
                <a:prstClr val="white"/>
              </a:solidFill>
              <a:latin typeface="ＭＳ Ｐゴシック" panose="020B0600070205080204" pitchFamily="50" charset="-128"/>
            </a:endParaRPr>
          </a:p>
        </p:txBody>
      </p:sp>
      <p:sp>
        <p:nvSpPr>
          <p:cNvPr id="13" name="テキスト ボックス 12"/>
          <p:cNvSpPr txBox="1"/>
          <p:nvPr/>
        </p:nvSpPr>
        <p:spPr>
          <a:xfrm>
            <a:off x="130010" y="2571691"/>
            <a:ext cx="9607352" cy="755862"/>
          </a:xfrm>
          <a:prstGeom prst="rect">
            <a:avLst/>
          </a:prstGeom>
          <a:noFill/>
          <a:ln w="6350">
            <a:solidFill>
              <a:schemeClr val="tx1"/>
            </a:solidFill>
          </a:ln>
        </p:spPr>
        <p:txBody>
          <a:bodyPr wrap="square" tIns="35988" bIns="35988" rtlCol="0" anchor="t" anchorCtr="0">
            <a:noAutofit/>
          </a:bodyPr>
          <a:lstStyle/>
          <a:p>
            <a:pPr marL="177747" indent="-177747">
              <a:lnSpc>
                <a:spcPts val="1799"/>
              </a:lnSpc>
            </a:pPr>
            <a:endParaRPr lang="en-US" altLang="ja-JP" sz="1400" dirty="0">
              <a:solidFill>
                <a:prstClr val="black"/>
              </a:solidFill>
              <a:latin typeface="ＭＳ Ｐゴシック" panose="020B0600070205080204" pitchFamily="50" charset="-128"/>
            </a:endParaRPr>
          </a:p>
          <a:p>
            <a:pPr marL="177747" indent="-177747">
              <a:lnSpc>
                <a:spcPts val="1799"/>
              </a:lnSpc>
            </a:pPr>
            <a:r>
              <a:rPr lang="ja-JP" altLang="en-US" sz="1400" dirty="0">
                <a:solidFill>
                  <a:prstClr val="black"/>
                </a:solidFill>
                <a:latin typeface="ＭＳ Ｐゴシック" panose="020B0600070205080204" pitchFamily="50" charset="-128"/>
              </a:rPr>
              <a:t>○　納付金の算定にあたって、各都道府県は、市町村ごとの医療費水準や所得水準の差を、納付金にどの程度反映させるかを定めることになるが、激変が生じにくい反映方法を用いることを可能とする。</a:t>
            </a:r>
            <a:endParaRPr lang="en-US" altLang="ja-JP" sz="1400" dirty="0">
              <a:solidFill>
                <a:prstClr val="black"/>
              </a:solidFill>
              <a:latin typeface="ＭＳ Ｐゴシック" panose="020B0600070205080204" pitchFamily="50" charset="-128"/>
            </a:endParaRPr>
          </a:p>
        </p:txBody>
      </p:sp>
      <p:sp>
        <p:nvSpPr>
          <p:cNvPr id="14" name="メモ 13"/>
          <p:cNvSpPr/>
          <p:nvPr/>
        </p:nvSpPr>
        <p:spPr>
          <a:xfrm>
            <a:off x="201998" y="2391749"/>
            <a:ext cx="4607035" cy="359885"/>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7965" rtlCol="0" anchor="ctr"/>
          <a:lstStyle/>
          <a:p>
            <a:r>
              <a:rPr lang="ja-JP" altLang="en-US" sz="1400" b="1" dirty="0">
                <a:solidFill>
                  <a:prstClr val="black"/>
                </a:solidFill>
                <a:latin typeface="ＭＳ Ｐゴシック" panose="020B0600070205080204" pitchFamily="50" charset="-128"/>
              </a:rPr>
              <a:t>ア）市町村ごとの「納付金の設定」の際の対応</a:t>
            </a:r>
            <a:endParaRPr lang="en-US" altLang="ja-JP" sz="1400" b="1" dirty="0">
              <a:solidFill>
                <a:prstClr val="black"/>
              </a:solidFill>
              <a:latin typeface="ＭＳ Ｐゴシック" panose="020B0600070205080204" pitchFamily="50" charset="-128"/>
            </a:endParaRPr>
          </a:p>
        </p:txBody>
      </p:sp>
      <p:sp>
        <p:nvSpPr>
          <p:cNvPr id="21" name="テキスト ボックス 20"/>
          <p:cNvSpPr txBox="1"/>
          <p:nvPr/>
        </p:nvSpPr>
        <p:spPr>
          <a:xfrm>
            <a:off x="130010" y="3560500"/>
            <a:ext cx="9607352" cy="755862"/>
          </a:xfrm>
          <a:prstGeom prst="rect">
            <a:avLst/>
          </a:prstGeom>
          <a:noFill/>
          <a:ln w="6350">
            <a:solidFill>
              <a:schemeClr val="tx1"/>
            </a:solidFill>
          </a:ln>
        </p:spPr>
        <p:txBody>
          <a:bodyPr wrap="square" tIns="35988" bIns="35988" rtlCol="0" anchor="t" anchorCtr="0">
            <a:noAutofit/>
          </a:bodyPr>
          <a:lstStyle/>
          <a:p>
            <a:pPr marL="177747" indent="-177747">
              <a:lnSpc>
                <a:spcPts val="1799"/>
              </a:lnSpc>
            </a:pPr>
            <a:endParaRPr lang="en-US" altLang="ja-JP" sz="1400" dirty="0">
              <a:solidFill>
                <a:prstClr val="black"/>
              </a:solidFill>
              <a:latin typeface="ＭＳ Ｐゴシック" panose="020B0600070205080204" pitchFamily="50" charset="-128"/>
            </a:endParaRPr>
          </a:p>
          <a:p>
            <a:pPr marL="177747" indent="-177747">
              <a:lnSpc>
                <a:spcPts val="1799"/>
              </a:lnSpc>
            </a:pPr>
            <a:r>
              <a:rPr lang="ja-JP" altLang="en-US" sz="1400" dirty="0">
                <a:solidFill>
                  <a:prstClr val="black"/>
                </a:solidFill>
                <a:latin typeface="ＭＳ Ｐゴシック" panose="020B0600070205080204" pitchFamily="50" charset="-128"/>
              </a:rPr>
              <a:t>○　都道府県繰入金（給付費の９％相当）の活用により、市町村ごとの状況に応じたきめ細やかな激変緩和措置を講じることが可能な仕組みを設ける。</a:t>
            </a:r>
            <a:endParaRPr lang="en-US" altLang="ja-JP" sz="1400" dirty="0">
              <a:solidFill>
                <a:prstClr val="black"/>
              </a:solidFill>
              <a:latin typeface="ＭＳ Ｐゴシック" panose="020B0600070205080204" pitchFamily="50" charset="-128"/>
            </a:endParaRPr>
          </a:p>
        </p:txBody>
      </p:sp>
      <p:sp>
        <p:nvSpPr>
          <p:cNvPr id="15" name="メモ 14"/>
          <p:cNvSpPr/>
          <p:nvPr/>
        </p:nvSpPr>
        <p:spPr>
          <a:xfrm>
            <a:off x="201995" y="3380558"/>
            <a:ext cx="3293896" cy="359885"/>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7965" rtlCol="0" anchor="ctr"/>
          <a:lstStyle/>
          <a:p>
            <a:r>
              <a:rPr lang="ja-JP" altLang="en-US" sz="1400" b="1" dirty="0">
                <a:solidFill>
                  <a:prstClr val="black"/>
                </a:solidFill>
                <a:latin typeface="ＭＳ Ｐゴシック" panose="020B0600070205080204" pitchFamily="50" charset="-128"/>
              </a:rPr>
              <a:t>イ）「都道府県繰入金」による対応</a:t>
            </a:r>
            <a:endParaRPr lang="en-US" altLang="ja-JP" sz="1400" b="1" dirty="0">
              <a:solidFill>
                <a:prstClr val="black"/>
              </a:solidFill>
              <a:latin typeface="ＭＳ Ｐゴシック" panose="020B0600070205080204" pitchFamily="50" charset="-128"/>
            </a:endParaRPr>
          </a:p>
        </p:txBody>
      </p:sp>
      <p:sp>
        <p:nvSpPr>
          <p:cNvPr id="26" name="テキスト ボックス 25"/>
          <p:cNvSpPr txBox="1"/>
          <p:nvPr/>
        </p:nvSpPr>
        <p:spPr>
          <a:xfrm>
            <a:off x="130010" y="4568289"/>
            <a:ext cx="9607352" cy="772874"/>
          </a:xfrm>
          <a:prstGeom prst="rect">
            <a:avLst/>
          </a:prstGeom>
          <a:noFill/>
          <a:ln w="6350">
            <a:solidFill>
              <a:schemeClr val="tx1"/>
            </a:solidFill>
          </a:ln>
        </p:spPr>
        <p:txBody>
          <a:bodyPr wrap="square" tIns="35988" bIns="35988" rtlCol="0" anchor="t" anchorCtr="0">
            <a:noAutofit/>
          </a:bodyPr>
          <a:lstStyle/>
          <a:p>
            <a:pPr marL="177747" indent="-177747">
              <a:lnSpc>
                <a:spcPts val="1799"/>
              </a:lnSpc>
            </a:pPr>
            <a:endParaRPr lang="en-US" altLang="ja-JP" sz="1400" dirty="0">
              <a:solidFill>
                <a:prstClr val="black"/>
              </a:solidFill>
              <a:latin typeface="ＭＳ Ｐゴシック" panose="020B0600070205080204" pitchFamily="50" charset="-128"/>
            </a:endParaRPr>
          </a:p>
          <a:p>
            <a:pPr marL="177747" indent="-177747">
              <a:lnSpc>
                <a:spcPts val="1799"/>
              </a:lnSpc>
            </a:pPr>
            <a:r>
              <a:rPr lang="ja-JP" altLang="en-US" sz="1400" dirty="0">
                <a:solidFill>
                  <a:prstClr val="black"/>
                </a:solidFill>
                <a:latin typeface="ＭＳ Ｐゴシック" panose="020B0600070205080204" pitchFamily="50" charset="-128"/>
              </a:rPr>
              <a:t>○　施行当初の激変緩和の財源を確保するため、各都道府県ごとの「特例基金」を国費により設け、これを計画的に活用することが可能な仕組みを設ける。（平成</a:t>
            </a:r>
            <a:r>
              <a:rPr lang="en-US" altLang="ja-JP" sz="1400" dirty="0">
                <a:solidFill>
                  <a:prstClr val="black"/>
                </a:solidFill>
                <a:latin typeface="ＭＳ Ｐゴシック" panose="020B0600070205080204" pitchFamily="50" charset="-128"/>
              </a:rPr>
              <a:t>30</a:t>
            </a:r>
            <a:r>
              <a:rPr lang="ja-JP" altLang="en-US" sz="1400" dirty="0">
                <a:solidFill>
                  <a:prstClr val="black"/>
                </a:solidFill>
                <a:latin typeface="ＭＳ Ｐゴシック" panose="020B0600070205080204" pitchFamily="50" charset="-128"/>
              </a:rPr>
              <a:t>～</a:t>
            </a:r>
            <a:r>
              <a:rPr lang="en-US" altLang="ja-JP" sz="1400" dirty="0">
                <a:solidFill>
                  <a:prstClr val="black"/>
                </a:solidFill>
                <a:latin typeface="ＭＳ Ｐゴシック" panose="020B0600070205080204" pitchFamily="50" charset="-128"/>
              </a:rPr>
              <a:t>35</a:t>
            </a:r>
            <a:r>
              <a:rPr lang="ja-JP" altLang="en-US" sz="1400" dirty="0">
                <a:solidFill>
                  <a:prstClr val="black"/>
                </a:solidFill>
                <a:latin typeface="ＭＳ Ｐゴシック" panose="020B0600070205080204" pitchFamily="50" charset="-128"/>
              </a:rPr>
              <a:t>年度の時限措置。基金の規模は全国で</a:t>
            </a:r>
            <a:r>
              <a:rPr lang="en-US" altLang="ja-JP" sz="1400" dirty="0">
                <a:solidFill>
                  <a:prstClr val="black"/>
                </a:solidFill>
                <a:latin typeface="ＭＳ Ｐゴシック" panose="020B0600070205080204" pitchFamily="50" charset="-128"/>
              </a:rPr>
              <a:t>300</a:t>
            </a:r>
            <a:r>
              <a:rPr lang="ja-JP" altLang="en-US" sz="1400" dirty="0">
                <a:solidFill>
                  <a:prstClr val="black"/>
                </a:solidFill>
                <a:latin typeface="ＭＳ Ｐゴシック" panose="020B0600070205080204" pitchFamily="50" charset="-128"/>
              </a:rPr>
              <a:t>億円</a:t>
            </a:r>
            <a:r>
              <a:rPr lang="en-US" altLang="ja-JP" sz="1400" dirty="0">
                <a:solidFill>
                  <a:prstClr val="black"/>
                </a:solidFill>
                <a:latin typeface="ＭＳ Ｐゴシック" panose="020B0600070205080204" pitchFamily="50" charset="-128"/>
              </a:rPr>
              <a:t>【6</a:t>
            </a:r>
            <a:r>
              <a:rPr lang="ja-JP" altLang="en-US" sz="1400" dirty="0">
                <a:solidFill>
                  <a:prstClr val="black"/>
                </a:solidFill>
                <a:latin typeface="ＭＳ Ｐゴシック" panose="020B0600070205080204" pitchFamily="50" charset="-128"/>
              </a:rPr>
              <a:t>年間で活用</a:t>
            </a:r>
            <a:r>
              <a:rPr lang="en-US" altLang="ja-JP" sz="1400" dirty="0">
                <a:solidFill>
                  <a:prstClr val="black"/>
                </a:solidFill>
                <a:latin typeface="ＭＳ Ｐゴシック" panose="020B0600070205080204" pitchFamily="50" charset="-128"/>
              </a:rPr>
              <a:t>】</a:t>
            </a:r>
            <a:r>
              <a:rPr lang="ja-JP" altLang="en-US" sz="1400" dirty="0">
                <a:solidFill>
                  <a:prstClr val="black"/>
                </a:solidFill>
                <a:latin typeface="ＭＳ Ｐゴシック" panose="020B0600070205080204" pitchFamily="50" charset="-128"/>
              </a:rPr>
              <a:t>）</a:t>
            </a:r>
            <a:endParaRPr lang="en-US" altLang="ja-JP" sz="1400" dirty="0">
              <a:solidFill>
                <a:prstClr val="black"/>
              </a:solidFill>
              <a:latin typeface="ＭＳ Ｐゴシック" panose="020B0600070205080204" pitchFamily="50" charset="-128"/>
            </a:endParaRPr>
          </a:p>
        </p:txBody>
      </p:sp>
      <p:sp>
        <p:nvSpPr>
          <p:cNvPr id="27" name="メモ 26"/>
          <p:cNvSpPr/>
          <p:nvPr/>
        </p:nvSpPr>
        <p:spPr>
          <a:xfrm>
            <a:off x="201998" y="4388347"/>
            <a:ext cx="2718017" cy="359885"/>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7965" rtlCol="0" anchor="ctr"/>
          <a:lstStyle/>
          <a:p>
            <a:r>
              <a:rPr lang="ja-JP" altLang="en-US" sz="1400" b="1" dirty="0">
                <a:solidFill>
                  <a:prstClr val="black"/>
                </a:solidFill>
                <a:latin typeface="ＭＳ Ｐゴシック" panose="020B0600070205080204" pitchFamily="50" charset="-128"/>
              </a:rPr>
              <a:t>ウ）「特例基金」による対応</a:t>
            </a:r>
            <a:endParaRPr lang="en-US" altLang="ja-JP" sz="1400" b="1" dirty="0">
              <a:solidFill>
                <a:prstClr val="black"/>
              </a:solidFill>
              <a:latin typeface="ＭＳ Ｐゴシック" panose="020B0600070205080204" pitchFamily="50" charset="-128"/>
            </a:endParaRPr>
          </a:p>
        </p:txBody>
      </p:sp>
      <p:cxnSp>
        <p:nvCxnSpPr>
          <p:cNvPr id="16" name="直線コネクタ 15"/>
          <p:cNvCxnSpPr/>
          <p:nvPr/>
        </p:nvCxnSpPr>
        <p:spPr>
          <a:xfrm>
            <a:off x="17138" y="408465"/>
            <a:ext cx="9902825"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137827" y="-19891"/>
            <a:ext cx="7630402" cy="461517"/>
          </a:xfrm>
          <a:prstGeom prst="rect">
            <a:avLst/>
          </a:prstGeom>
          <a:noFill/>
        </p:spPr>
        <p:txBody>
          <a:bodyPr wrap="square" lIns="91207" tIns="45603" rIns="91207" bIns="45603" rtlCol="0" anchor="ctr" anchorCtr="0">
            <a:noAutofit/>
          </a:bodyPr>
          <a:lstStyle/>
          <a:p>
            <a:pPr algn="ctr">
              <a:tabLst>
                <a:tab pos="5019757" algn="l"/>
              </a:tabLst>
            </a:pPr>
            <a:r>
              <a:rPr lang="ja-JP" altLang="en-US" sz="1799" dirty="0">
                <a:solidFill>
                  <a:prstClr val="black"/>
                </a:solidFill>
                <a:latin typeface="HGP創英角ｺﾞｼｯｸUB" panose="020B0900000000000000" pitchFamily="50" charset="-128"/>
                <a:ea typeface="HGP創英角ｺﾞｼｯｸUB" panose="020B0900000000000000" pitchFamily="50" charset="-128"/>
              </a:rPr>
              <a:t>４段階の激変緩和措置</a:t>
            </a:r>
            <a:r>
              <a:rPr lang="ja-JP" altLang="en-US" sz="1799" dirty="0" smtClean="0">
                <a:solidFill>
                  <a:prstClr val="black"/>
                </a:solidFill>
                <a:latin typeface="HGP創英角ｺﾞｼｯｸUB" panose="020B0900000000000000" pitchFamily="50" charset="-128"/>
                <a:ea typeface="HGP創英角ｺﾞｼｯｸUB" panose="020B0900000000000000" pitchFamily="50" charset="-128"/>
              </a:rPr>
              <a:t>（令和２年度</a:t>
            </a:r>
            <a:r>
              <a:rPr lang="ja-JP" altLang="en-US" sz="1799" dirty="0">
                <a:solidFill>
                  <a:prstClr val="black"/>
                </a:solidFill>
                <a:latin typeface="HGP創英角ｺﾞｼｯｸUB" panose="020B0900000000000000" pitchFamily="50" charset="-128"/>
                <a:ea typeface="HGP創英角ｺﾞｼｯｸUB" panose="020B0900000000000000" pitchFamily="50" charset="-128"/>
              </a:rPr>
              <a:t>）</a:t>
            </a:r>
          </a:p>
        </p:txBody>
      </p:sp>
      <p:sp>
        <p:nvSpPr>
          <p:cNvPr id="23" name="スライド番号プレースホルダー 1"/>
          <p:cNvSpPr>
            <a:spLocks noGrp="1"/>
          </p:cNvSpPr>
          <p:nvPr>
            <p:ph type="sldNum" sz="quarter" idx="12"/>
          </p:nvPr>
        </p:nvSpPr>
        <p:spPr>
          <a:xfrm>
            <a:off x="7680243" y="6452990"/>
            <a:ext cx="2228136" cy="395298"/>
          </a:xfrm>
        </p:spPr>
        <p:txBody>
          <a:bodyPr/>
          <a:lstStyle/>
          <a:p>
            <a:fld id="{1B10189C-3236-4EA8-859D-EB2DDFCC652F}" type="slidenum">
              <a:rPr lang="ja-JP" altLang="en-US" sz="1800" b="1">
                <a:solidFill>
                  <a:prstClr val="black">
                    <a:tint val="75000"/>
                  </a:prstClr>
                </a:solidFill>
                <a:latin typeface="游ゴシック" panose="020B0400000000000000" pitchFamily="50" charset="-128"/>
                <a:ea typeface="游ゴシック" panose="020B0400000000000000" pitchFamily="50" charset="-128"/>
              </a:rPr>
              <a:pPr/>
              <a:t>21</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
        <p:nvSpPr>
          <p:cNvPr id="3" name="テキスト ボックス 2"/>
          <p:cNvSpPr txBox="1"/>
          <p:nvPr/>
        </p:nvSpPr>
        <p:spPr>
          <a:xfrm>
            <a:off x="133237" y="6524357"/>
            <a:ext cx="7521611" cy="374341"/>
          </a:xfrm>
          <a:prstGeom prst="rect">
            <a:avLst/>
          </a:prstGeom>
          <a:noFill/>
        </p:spPr>
        <p:txBody>
          <a:bodyPr wrap="none" rtlCol="0">
            <a:spAutoFit/>
          </a:bodyPr>
          <a:lstStyle/>
          <a:p>
            <a:pPr marL="174573" indent="-174573">
              <a:lnSpc>
                <a:spcPts val="2199"/>
              </a:lnSpc>
              <a:spcAft>
                <a:spcPts val="200"/>
              </a:spcAft>
            </a:pPr>
            <a:r>
              <a:rPr lang="en-US" altLang="ja-JP" sz="1400"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1400"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　決算補填目的等のための法定外一般会計繰入を削減したことによる変化は緩和措置の対象外</a:t>
            </a:r>
            <a:endParaRPr lang="en-US" altLang="ja-JP" sz="1400"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17" name="テキスト ボックス 16"/>
          <p:cNvSpPr txBox="1"/>
          <p:nvPr/>
        </p:nvSpPr>
        <p:spPr>
          <a:xfrm>
            <a:off x="130010" y="5576078"/>
            <a:ext cx="9607352" cy="948274"/>
          </a:xfrm>
          <a:prstGeom prst="rect">
            <a:avLst/>
          </a:prstGeom>
          <a:noFill/>
          <a:ln w="6350">
            <a:solidFill>
              <a:schemeClr val="tx1"/>
            </a:solidFill>
          </a:ln>
        </p:spPr>
        <p:txBody>
          <a:bodyPr wrap="square" tIns="35988" bIns="35988" rtlCol="0" anchor="t" anchorCtr="0">
            <a:noAutofit/>
          </a:bodyPr>
          <a:lstStyle/>
          <a:p>
            <a:pPr marL="177747" indent="-177747">
              <a:lnSpc>
                <a:spcPts val="1799"/>
              </a:lnSpc>
            </a:pPr>
            <a:endParaRPr lang="en-US" altLang="ja-JP" sz="1400" dirty="0">
              <a:solidFill>
                <a:prstClr val="black"/>
              </a:solidFill>
              <a:latin typeface="ＭＳ Ｐゴシック" panose="020B0600070205080204" pitchFamily="50" charset="-128"/>
            </a:endParaRPr>
          </a:p>
          <a:p>
            <a:pPr marL="177747" indent="-177747">
              <a:lnSpc>
                <a:spcPts val="1799"/>
              </a:lnSpc>
            </a:pPr>
            <a:r>
              <a:rPr lang="ja-JP" altLang="en-US" sz="1400" dirty="0">
                <a:solidFill>
                  <a:prstClr val="black"/>
                </a:solidFill>
                <a:latin typeface="ＭＳ Ｐゴシック" panose="020B0600070205080204" pitchFamily="50" charset="-128"/>
              </a:rPr>
              <a:t>○　施行当初の激変緩和財源の充実に関する地方団体からの要請を踏まえ、平成</a:t>
            </a:r>
            <a:r>
              <a:rPr lang="en-US" altLang="ja-JP" sz="1400" dirty="0">
                <a:solidFill>
                  <a:prstClr val="black"/>
                </a:solidFill>
                <a:latin typeface="ＭＳ Ｐゴシック" panose="020B0600070205080204" pitchFamily="50" charset="-128"/>
              </a:rPr>
              <a:t>30</a:t>
            </a:r>
            <a:r>
              <a:rPr lang="ja-JP" altLang="en-US" sz="1400" dirty="0">
                <a:solidFill>
                  <a:prstClr val="black"/>
                </a:solidFill>
                <a:latin typeface="ＭＳ Ｐゴシック" panose="020B0600070205080204" pitchFamily="50" charset="-128"/>
              </a:rPr>
              <a:t>年度から投入する</a:t>
            </a:r>
            <a:r>
              <a:rPr lang="en-US" altLang="ja-JP" sz="1400" dirty="0">
                <a:solidFill>
                  <a:prstClr val="black"/>
                </a:solidFill>
                <a:latin typeface="ＭＳ Ｐゴシック" panose="020B0600070205080204" pitchFamily="50" charset="-128"/>
              </a:rPr>
              <a:t>1,700</a:t>
            </a:r>
            <a:r>
              <a:rPr lang="ja-JP" altLang="en-US" sz="1400" dirty="0">
                <a:solidFill>
                  <a:prstClr val="black"/>
                </a:solidFill>
                <a:latin typeface="ＭＳ Ｐゴシック" panose="020B0600070205080204" pitchFamily="50" charset="-128"/>
              </a:rPr>
              <a:t>億円のうちの</a:t>
            </a:r>
            <a:r>
              <a:rPr lang="en-US" altLang="ja-JP" sz="1400" dirty="0">
                <a:solidFill>
                  <a:prstClr val="black"/>
                </a:solidFill>
                <a:latin typeface="ＭＳ Ｐゴシック" panose="020B0600070205080204" pitchFamily="50" charset="-128"/>
              </a:rPr>
              <a:t>300</a:t>
            </a:r>
            <a:r>
              <a:rPr lang="ja-JP" altLang="en-US" sz="1400" dirty="0">
                <a:solidFill>
                  <a:prstClr val="black"/>
                </a:solidFill>
                <a:latin typeface="ＭＳ Ｐゴシック" panose="020B0600070205080204" pitchFamily="50" charset="-128"/>
              </a:rPr>
              <a:t>億円を追加激変緩和財源として確保し、都道府県ごとの柔軟な活用を可能とする。（施行当初の暫定措置</a:t>
            </a:r>
            <a:r>
              <a:rPr lang="ja-JP" altLang="en-US" sz="1400" dirty="0" smtClean="0">
                <a:solidFill>
                  <a:prstClr val="black"/>
                </a:solidFill>
                <a:latin typeface="ＭＳ Ｐゴシック" panose="020B0600070205080204" pitchFamily="50" charset="-128"/>
              </a:rPr>
              <a:t>。令和２年度</a:t>
            </a:r>
            <a:r>
              <a:rPr lang="ja-JP" altLang="en-US" sz="1400" dirty="0">
                <a:solidFill>
                  <a:prstClr val="black"/>
                </a:solidFill>
                <a:latin typeface="ＭＳ Ｐゴシック" panose="020B0600070205080204" pitchFamily="50" charset="-128"/>
              </a:rPr>
              <a:t>は全国</a:t>
            </a:r>
            <a:r>
              <a:rPr lang="ja-JP" altLang="en-US" sz="1400" dirty="0" smtClean="0">
                <a:solidFill>
                  <a:prstClr val="black"/>
                </a:solidFill>
                <a:latin typeface="ＭＳ Ｐゴシック" panose="020B0600070205080204" pitchFamily="50" charset="-128"/>
              </a:rPr>
              <a:t>で</a:t>
            </a:r>
            <a:r>
              <a:rPr lang="en-US" altLang="ja-JP" sz="1400" b="1" u="sng" dirty="0" smtClean="0">
                <a:solidFill>
                  <a:srgbClr val="FF0000"/>
                </a:solidFill>
                <a:latin typeface="ＭＳ Ｐゴシック" panose="020B0600070205080204" pitchFamily="50" charset="-128"/>
              </a:rPr>
              <a:t>200</a:t>
            </a:r>
            <a:r>
              <a:rPr lang="ja-JP" altLang="en-US" sz="1400" b="1" u="sng" dirty="0">
                <a:solidFill>
                  <a:srgbClr val="FF0000"/>
                </a:solidFill>
                <a:latin typeface="ＭＳ Ｐゴシック" panose="020B0600070205080204" pitchFamily="50" charset="-128"/>
              </a:rPr>
              <a:t>億円</a:t>
            </a:r>
            <a:r>
              <a:rPr lang="en-US" altLang="ja-JP" sz="1400" dirty="0">
                <a:solidFill>
                  <a:prstClr val="black"/>
                </a:solidFill>
                <a:latin typeface="ＭＳ Ｐゴシック" panose="020B0600070205080204" pitchFamily="50" charset="-128"/>
              </a:rPr>
              <a:t>【</a:t>
            </a:r>
            <a:r>
              <a:rPr lang="ja-JP" altLang="en-US" sz="1400" dirty="0">
                <a:solidFill>
                  <a:prstClr val="black"/>
                </a:solidFill>
                <a:latin typeface="ＭＳ Ｐゴシック" panose="020B0600070205080204" pitchFamily="50" charset="-128"/>
              </a:rPr>
              <a:t>単年度で活用</a:t>
            </a:r>
            <a:r>
              <a:rPr lang="en-US" altLang="ja-JP" sz="1400" dirty="0">
                <a:solidFill>
                  <a:prstClr val="black"/>
                </a:solidFill>
                <a:latin typeface="ＭＳ Ｐゴシック" panose="020B0600070205080204" pitchFamily="50" charset="-128"/>
              </a:rPr>
              <a:t>】</a:t>
            </a:r>
            <a:r>
              <a:rPr lang="ja-JP" altLang="en-US" sz="1400" dirty="0">
                <a:solidFill>
                  <a:prstClr val="black"/>
                </a:solidFill>
                <a:latin typeface="ＭＳ Ｐゴシック" panose="020B0600070205080204" pitchFamily="50" charset="-128"/>
              </a:rPr>
              <a:t>）。さらに</a:t>
            </a:r>
            <a:r>
              <a:rPr lang="ja-JP" altLang="en-US" sz="1400" dirty="0" smtClean="0">
                <a:solidFill>
                  <a:prstClr val="black"/>
                </a:solidFill>
                <a:latin typeface="ＭＳ Ｐゴシック" panose="020B0600070205080204" pitchFamily="50" charset="-128"/>
              </a:rPr>
              <a:t>、令和２年度</a:t>
            </a:r>
            <a:r>
              <a:rPr lang="ja-JP" altLang="en-US" sz="1400" dirty="0">
                <a:solidFill>
                  <a:prstClr val="black"/>
                </a:solidFill>
                <a:latin typeface="ＭＳ Ｐゴシック" panose="020B0600070205080204" pitchFamily="50" charset="-128"/>
              </a:rPr>
              <a:t>は、特別調整交付金による追加激変緩和措置と</a:t>
            </a:r>
            <a:r>
              <a:rPr lang="ja-JP" altLang="en-US" sz="1400" dirty="0" smtClean="0">
                <a:solidFill>
                  <a:prstClr val="black"/>
                </a:solidFill>
                <a:latin typeface="ＭＳ Ｐゴシック" panose="020B0600070205080204" pitchFamily="50" charset="-128"/>
              </a:rPr>
              <a:t>して</a:t>
            </a:r>
            <a:r>
              <a:rPr lang="en-US" altLang="ja-JP" sz="1400" b="1" u="sng" dirty="0" smtClean="0">
                <a:solidFill>
                  <a:srgbClr val="FF0000"/>
                </a:solidFill>
                <a:latin typeface="ＭＳ Ｐゴシック" panose="020B0600070205080204" pitchFamily="50" charset="-128"/>
              </a:rPr>
              <a:t>80</a:t>
            </a:r>
            <a:r>
              <a:rPr lang="ja-JP" altLang="en-US" sz="1400" b="1" u="sng" dirty="0" smtClean="0">
                <a:solidFill>
                  <a:srgbClr val="FF0000"/>
                </a:solidFill>
                <a:latin typeface="ＭＳ Ｐゴシック" panose="020B0600070205080204" pitchFamily="50" charset="-128"/>
              </a:rPr>
              <a:t>億</a:t>
            </a:r>
            <a:r>
              <a:rPr lang="ja-JP" altLang="en-US" sz="1400" b="1" u="sng" dirty="0" smtClean="0">
                <a:solidFill>
                  <a:srgbClr val="FF0000"/>
                </a:solidFill>
                <a:latin typeface="ＭＳ Ｐゴシック" panose="020B0600070205080204" pitchFamily="50" charset="-128"/>
              </a:rPr>
              <a:t>円</a:t>
            </a:r>
            <a:r>
              <a:rPr lang="ja-JP" altLang="en-US" sz="1400" dirty="0">
                <a:solidFill>
                  <a:prstClr val="black"/>
                </a:solidFill>
                <a:latin typeface="ＭＳ Ｐゴシック" panose="020B0600070205080204" pitchFamily="50" charset="-128"/>
              </a:rPr>
              <a:t>を交付。</a:t>
            </a:r>
            <a:endParaRPr lang="en-US" altLang="ja-JP" sz="1400" dirty="0">
              <a:solidFill>
                <a:prstClr val="black"/>
              </a:solidFill>
              <a:latin typeface="ＭＳ Ｐゴシック" panose="020B0600070205080204" pitchFamily="50" charset="-128"/>
            </a:endParaRPr>
          </a:p>
        </p:txBody>
      </p:sp>
      <p:sp>
        <p:nvSpPr>
          <p:cNvPr id="18" name="メモ 17"/>
          <p:cNvSpPr/>
          <p:nvPr/>
        </p:nvSpPr>
        <p:spPr>
          <a:xfrm>
            <a:off x="201995" y="5396136"/>
            <a:ext cx="3293896" cy="359885"/>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7965" rtlCol="0" anchor="ctr"/>
          <a:lstStyle/>
          <a:p>
            <a:r>
              <a:rPr lang="ja-JP" altLang="en-US" sz="1400" b="1" dirty="0">
                <a:solidFill>
                  <a:prstClr val="black"/>
                </a:solidFill>
                <a:latin typeface="ＭＳ Ｐゴシック" panose="020B0600070205080204" pitchFamily="50" charset="-128"/>
              </a:rPr>
              <a:t>エ）「追加激変緩和財源」による対応</a:t>
            </a:r>
            <a:endParaRPr lang="en-US" altLang="ja-JP" sz="1400" b="1" dirty="0">
              <a:solidFill>
                <a:prstClr val="black"/>
              </a:solidFill>
              <a:latin typeface="ＭＳ Ｐゴシック" panose="020B0600070205080204" pitchFamily="50" charset="-128"/>
            </a:endParaRPr>
          </a:p>
        </p:txBody>
      </p:sp>
      <p:sp>
        <p:nvSpPr>
          <p:cNvPr id="24" name="テキスト ボックス 23"/>
          <p:cNvSpPr txBox="1"/>
          <p:nvPr/>
        </p:nvSpPr>
        <p:spPr>
          <a:xfrm>
            <a:off x="7440282" y="24184"/>
            <a:ext cx="2337254" cy="380480"/>
          </a:xfrm>
          <a:prstGeom prst="rect">
            <a:avLst/>
          </a:prstGeom>
          <a:solidFill>
            <a:schemeClr val="bg1"/>
          </a:solidFill>
          <a:ln w="6350">
            <a:solidFill>
              <a:schemeClr val="tx1"/>
            </a:solidFill>
          </a:ln>
        </p:spPr>
        <p:txBody>
          <a:bodyPr wrap="square" lIns="72000" tIns="36000" rIns="36000" bIns="36000" rtlCol="0">
            <a:spAutoFit/>
          </a:bodyPr>
          <a:lstStyle/>
          <a:p>
            <a:r>
              <a:rPr lang="ja-JP" altLang="en-US" sz="1000" dirty="0" smtClean="0">
                <a:latin typeface="+mn-ea"/>
              </a:rPr>
              <a:t>平成</a:t>
            </a:r>
            <a:r>
              <a:rPr lang="en-US" altLang="ja-JP" sz="1000" dirty="0" smtClean="0">
                <a:latin typeface="+mn-ea"/>
              </a:rPr>
              <a:t>30</a:t>
            </a:r>
            <a:r>
              <a:rPr lang="ja-JP" altLang="en-US" sz="1000" dirty="0" smtClean="0">
                <a:latin typeface="+mn-ea"/>
              </a:rPr>
              <a:t>年</a:t>
            </a:r>
            <a:r>
              <a:rPr lang="en-US" altLang="ja-JP" sz="1000" dirty="0" smtClean="0">
                <a:latin typeface="+mn-ea"/>
              </a:rPr>
              <a:t>9</a:t>
            </a:r>
            <a:r>
              <a:rPr lang="ja-JP" altLang="en-US" sz="1000" dirty="0" smtClean="0">
                <a:latin typeface="+mn-ea"/>
              </a:rPr>
              <a:t>月</a:t>
            </a:r>
            <a:r>
              <a:rPr lang="en-US" altLang="ja-JP" sz="1000" dirty="0" smtClean="0">
                <a:latin typeface="+mn-ea"/>
              </a:rPr>
              <a:t>19</a:t>
            </a:r>
            <a:r>
              <a:rPr lang="ja-JP" altLang="en-US" sz="1000" dirty="0" smtClean="0">
                <a:latin typeface="+mn-ea"/>
              </a:rPr>
              <a:t>日　国保</a:t>
            </a:r>
            <a:r>
              <a:rPr lang="ja-JP" altLang="en-US" sz="1000" dirty="0">
                <a:latin typeface="+mn-ea"/>
              </a:rPr>
              <a:t>事業費納付金</a:t>
            </a:r>
            <a:r>
              <a:rPr lang="ja-JP" altLang="en-US" sz="1000" dirty="0" smtClean="0">
                <a:latin typeface="+mn-ea"/>
              </a:rPr>
              <a:t>等</a:t>
            </a:r>
            <a:endParaRPr lang="en-US" altLang="ja-JP" sz="1000" dirty="0" smtClean="0">
              <a:latin typeface="+mn-ea"/>
            </a:endParaRPr>
          </a:p>
          <a:p>
            <a:r>
              <a:rPr lang="ja-JP" altLang="en-US" sz="1000" dirty="0" smtClean="0">
                <a:latin typeface="+mn-ea"/>
              </a:rPr>
              <a:t>算定標</a:t>
            </a:r>
            <a:r>
              <a:rPr lang="ja-JP" altLang="en-US" sz="1000" dirty="0">
                <a:latin typeface="+mn-ea"/>
              </a:rPr>
              <a:t>準システム研修会資料を一部</a:t>
            </a:r>
            <a:r>
              <a:rPr lang="ja-JP" altLang="en-US" sz="1000" dirty="0" smtClean="0">
                <a:latin typeface="+mn-ea"/>
              </a:rPr>
              <a:t>修正</a:t>
            </a:r>
            <a:endParaRPr lang="en-US" altLang="ja-JP" sz="1000" dirty="0">
              <a:latin typeface="+mn-ea"/>
            </a:endParaRPr>
          </a:p>
        </p:txBody>
      </p:sp>
    </p:spTree>
    <p:extLst>
      <p:ext uri="{BB962C8B-B14F-4D97-AF65-F5344CB8AC3E}">
        <p14:creationId xmlns:p14="http://schemas.microsoft.com/office/powerpoint/2010/main" val="1685372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2482" y="4105274"/>
            <a:ext cx="9361040" cy="2669596"/>
          </a:xfrm>
          <a:prstGeom prst="rect">
            <a:avLst/>
          </a:prstGeom>
          <a:solidFill>
            <a:schemeClr val="accent1">
              <a:lumMod val="20000"/>
              <a:lumOff val="8000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Title 1"/>
          <p:cNvSpPr>
            <a:spLocks noGrp="1"/>
          </p:cNvSpPr>
          <p:nvPr>
            <p:ph type="title"/>
          </p:nvPr>
        </p:nvSpPr>
        <p:spPr>
          <a:xfrm>
            <a:off x="187" y="-229553"/>
            <a:ext cx="9906000" cy="760975"/>
          </a:xfrm>
          <a:noFill/>
        </p:spPr>
        <p:txBody>
          <a:bodyPr>
            <a:noAutofit/>
          </a:bodyPr>
          <a:lstStyle/>
          <a:p>
            <a:r>
              <a:rPr lang="ja-JP" altLang="en-US" sz="1800" b="0" dirty="0" smtClean="0">
                <a:solidFill>
                  <a:schemeClr val="tx1"/>
                </a:solidFill>
                <a:latin typeface="HGP創英角ｺﾞｼｯｸUB" panose="020B0900000000000000" pitchFamily="50" charset="-128"/>
                <a:ea typeface="HGP創英角ｺﾞｼｯｸUB" panose="020B0900000000000000" pitchFamily="50" charset="-128"/>
              </a:rPr>
              <a:t>暫定措置について</a:t>
            </a:r>
            <a:endParaRPr lang="ja-JP" altLang="en-US" sz="1800" b="0"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5" name="直線コネクタ 4"/>
          <p:cNvCxnSpPr/>
          <p:nvPr/>
        </p:nvCxnSpPr>
        <p:spPr>
          <a:xfrm>
            <a:off x="-36992" y="332656"/>
            <a:ext cx="9906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7" name="正方形/長方形 6"/>
          <p:cNvSpPr/>
          <p:nvPr/>
        </p:nvSpPr>
        <p:spPr>
          <a:xfrm>
            <a:off x="560514" y="4879040"/>
            <a:ext cx="8712968" cy="1728192"/>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defTabSz="457200"/>
            <a:r>
              <a:rPr kumimoji="0" lang="ja-JP" altLang="en-US" sz="1600" b="1" dirty="0" smtClean="0">
                <a:solidFill>
                  <a:schemeClr val="tx1"/>
                </a:solidFill>
                <a:latin typeface="HG丸ｺﾞｼｯｸM-PRO" panose="020F0600000000000000" pitchFamily="50" charset="-128"/>
                <a:ea typeface="HG丸ｺﾞｼｯｸM-PRO" panose="020F0600000000000000" pitchFamily="50" charset="-128"/>
              </a:rPr>
              <a:t>＜暫定措置（都道府県分）＞</a:t>
            </a:r>
            <a:endParaRPr kumimoji="0"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defTabSz="457200"/>
            <a:r>
              <a:rPr kumimoji="0" lang="ja-JP" altLang="en-US" sz="1600" dirty="0" smtClean="0">
                <a:solidFill>
                  <a:schemeClr val="tx1"/>
                </a:solidFill>
                <a:latin typeface="HG丸ｺﾞｼｯｸM-PRO" panose="020F0600000000000000" pitchFamily="50" charset="-128"/>
                <a:ea typeface="HG丸ｺﾞｼｯｸM-PRO" panose="020F0600000000000000" pitchFamily="50" charset="-128"/>
              </a:rPr>
              <a:t>　・追加激変緩和（都道府県間の公平性に十分配慮しつつ配分）</a:t>
            </a:r>
            <a:endParaRPr kumimoji="0"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355600" indent="-355600" defTabSz="457200">
              <a:spcBef>
                <a:spcPts val="600"/>
              </a:spcBef>
            </a:pPr>
            <a:r>
              <a:rPr kumimoji="0"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kumimoji="0"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kumimoji="0" lang="ja-JP" altLang="en-US" sz="1600" dirty="0" smtClean="0">
                <a:solidFill>
                  <a:schemeClr val="tx1"/>
                </a:solidFill>
                <a:latin typeface="HG丸ｺﾞｼｯｸM-PRO" panose="020F0600000000000000" pitchFamily="50" charset="-128"/>
                <a:ea typeface="HG丸ｺﾞｼｯｸM-PRO" panose="020F0600000000000000" pitchFamily="50" charset="-128"/>
              </a:rPr>
              <a:t>予算額は徐々に減少させるものとする。減少相当額の取扱いは、政令上</a:t>
            </a:r>
            <a:r>
              <a:rPr kumimoji="0" lang="ja-JP" altLang="en-US" sz="1600" dirty="0">
                <a:solidFill>
                  <a:schemeClr val="tx1"/>
                </a:solidFill>
                <a:latin typeface="HG丸ｺﾞｼｯｸM-PRO" panose="020F0600000000000000" pitchFamily="50" charset="-128"/>
                <a:ea typeface="HG丸ｺﾞｼｯｸM-PRO" panose="020F0600000000000000" pitchFamily="50" charset="-128"/>
              </a:rPr>
              <a:t>、普調と特調の配分に</a:t>
            </a:r>
            <a:r>
              <a:rPr kumimoji="0" lang="ja-JP" altLang="en-US" sz="1600" dirty="0" smtClean="0">
                <a:solidFill>
                  <a:schemeClr val="tx1"/>
                </a:solidFill>
                <a:latin typeface="HG丸ｺﾞｼｯｸM-PRO" panose="020F0600000000000000" pitchFamily="50" charset="-128"/>
                <a:ea typeface="HG丸ｺﾞｼｯｸM-PRO" panose="020F0600000000000000" pitchFamily="50" charset="-128"/>
              </a:rPr>
              <a:t>ついて７：２</a:t>
            </a:r>
            <a:r>
              <a:rPr kumimoji="0" lang="ja-JP" altLang="en-US" sz="1600" dirty="0">
                <a:solidFill>
                  <a:schemeClr val="tx1"/>
                </a:solidFill>
                <a:latin typeface="HG丸ｺﾞｼｯｸM-PRO" panose="020F0600000000000000" pitchFamily="50" charset="-128"/>
                <a:ea typeface="HG丸ｺﾞｼｯｸM-PRO" panose="020F0600000000000000" pitchFamily="50" charset="-128"/>
              </a:rPr>
              <a:t>が原則とされていることも踏まえつつ</a:t>
            </a:r>
            <a:r>
              <a:rPr kumimoji="0" lang="ja-JP" altLang="en-US" sz="1600" dirty="0" smtClean="0">
                <a:solidFill>
                  <a:schemeClr val="tx1"/>
                </a:solidFill>
                <a:latin typeface="HG丸ｺﾞｼｯｸM-PRO" panose="020F0600000000000000" pitchFamily="50" charset="-128"/>
                <a:ea typeface="HG丸ｺﾞｼｯｸM-PRO" panose="020F0600000000000000" pitchFamily="50" charset="-128"/>
              </a:rPr>
              <a:t>、改革の円滑な施行の観点も含め検討</a:t>
            </a:r>
            <a:r>
              <a:rPr kumimoji="0" lang="ja-JP" altLang="en-US" sz="1600" dirty="0">
                <a:solidFill>
                  <a:schemeClr val="tx1"/>
                </a:solidFill>
                <a:latin typeface="HG丸ｺﾞｼｯｸM-PRO" panose="020F0600000000000000" pitchFamily="50" charset="-128"/>
                <a:ea typeface="HG丸ｺﾞｼｯｸM-PRO" panose="020F0600000000000000" pitchFamily="50" charset="-128"/>
              </a:rPr>
              <a:t>（「財政調整機能の強化」の</a:t>
            </a:r>
            <a:r>
              <a:rPr kumimoji="0" lang="ja-JP" altLang="en-US" sz="1600" dirty="0" smtClean="0">
                <a:solidFill>
                  <a:schemeClr val="tx1"/>
                </a:solidFill>
                <a:latin typeface="HG丸ｺﾞｼｯｸM-PRO" panose="020F0600000000000000" pitchFamily="50" charset="-128"/>
                <a:ea typeface="HG丸ｺﾞｼｯｸM-PRO" panose="020F0600000000000000" pitchFamily="50" charset="-128"/>
              </a:rPr>
              <a:t>総額（</a:t>
            </a:r>
            <a:r>
              <a:rPr kumimoji="0" lang="en-US" altLang="ja-JP" sz="1600" dirty="0" smtClean="0">
                <a:solidFill>
                  <a:schemeClr val="tx1"/>
                </a:solidFill>
                <a:latin typeface="HG丸ｺﾞｼｯｸM-PRO" panose="020F0600000000000000" pitchFamily="50" charset="-128"/>
                <a:ea typeface="HG丸ｺﾞｼｯｸM-PRO" panose="020F0600000000000000" pitchFamily="50" charset="-128"/>
              </a:rPr>
              <a:t>800</a:t>
            </a:r>
            <a:r>
              <a:rPr kumimoji="0" lang="ja-JP" altLang="en-US" sz="1600" dirty="0" smtClean="0">
                <a:solidFill>
                  <a:schemeClr val="tx1"/>
                </a:solidFill>
                <a:latin typeface="HG丸ｺﾞｼｯｸM-PRO" panose="020F0600000000000000" pitchFamily="50" charset="-128"/>
                <a:ea typeface="HG丸ｺﾞｼｯｸM-PRO" panose="020F0600000000000000" pitchFamily="50" charset="-128"/>
              </a:rPr>
              <a:t>億円程度）は将来にわたり維持する）</a:t>
            </a:r>
            <a:endParaRPr kumimoji="0" lang="en-US"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432049" y="4139215"/>
            <a:ext cx="9201472" cy="661720"/>
          </a:xfrm>
          <a:prstGeom prst="rect">
            <a:avLst/>
          </a:prstGeom>
        </p:spPr>
        <p:txBody>
          <a:bodyPr wrap="square">
            <a:spAutoFit/>
          </a:bodyPr>
          <a:lstStyle/>
          <a:p>
            <a:pPr>
              <a:spcBef>
                <a:spcPts val="600"/>
              </a:spcBef>
            </a:pPr>
            <a:r>
              <a:rPr lang="ja-JP" altLang="en-US" sz="1600" dirty="0">
                <a:latin typeface="HG丸ｺﾞｼｯｸM-PRO" panose="020F0600000000000000" pitchFamily="50" charset="-128"/>
                <a:ea typeface="HG丸ｺﾞｼｯｸM-PRO" panose="020F0600000000000000" pitchFamily="50" charset="-128"/>
              </a:rPr>
              <a:t>平成</a:t>
            </a:r>
            <a:r>
              <a:rPr lang="en-US" altLang="ja-JP" sz="1600" dirty="0">
                <a:latin typeface="HG丸ｺﾞｼｯｸM-PRO" panose="020F0600000000000000" pitchFamily="50" charset="-128"/>
                <a:ea typeface="HG丸ｺﾞｼｯｸM-PRO" panose="020F0600000000000000" pitchFamily="50" charset="-128"/>
              </a:rPr>
              <a:t>30</a:t>
            </a:r>
            <a:r>
              <a:rPr lang="ja-JP" altLang="en-US" sz="1600" dirty="0">
                <a:latin typeface="HG丸ｺﾞｼｯｸM-PRO" panose="020F0600000000000000" pitchFamily="50" charset="-128"/>
                <a:ea typeface="HG丸ｺﾞｼｯｸM-PRO" panose="020F0600000000000000" pitchFamily="50" charset="-128"/>
              </a:rPr>
              <a:t>年度の公費の在り方に</a:t>
            </a:r>
            <a:r>
              <a:rPr lang="ja-JP" altLang="en-US" sz="1600" dirty="0" smtClean="0">
                <a:latin typeface="HG丸ｺﾞｼｯｸM-PRO" panose="020F0600000000000000" pitchFamily="50" charset="-128"/>
                <a:ea typeface="HG丸ｺﾞｼｯｸM-PRO" panose="020F0600000000000000" pitchFamily="50" charset="-128"/>
              </a:rPr>
              <a:t>ついて　とりまとめ</a:t>
            </a:r>
            <a:endParaRPr lang="en-US" altLang="ja-JP" sz="1600" dirty="0" smtClean="0">
              <a:latin typeface="HG丸ｺﾞｼｯｸM-PRO" panose="020F0600000000000000" pitchFamily="50" charset="-128"/>
              <a:ea typeface="HG丸ｺﾞｼｯｸM-PRO" panose="020F0600000000000000" pitchFamily="50" charset="-128"/>
            </a:endParaRPr>
          </a:p>
          <a:p>
            <a:pPr>
              <a:spcBef>
                <a:spcPts val="600"/>
              </a:spcBef>
            </a:pP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平成</a:t>
            </a:r>
            <a:r>
              <a:rPr lang="en-US" altLang="ja-JP" sz="1600" dirty="0">
                <a:latin typeface="HG丸ｺﾞｼｯｸM-PRO" panose="020F0600000000000000" pitchFamily="50" charset="-128"/>
                <a:ea typeface="HG丸ｺﾞｼｯｸM-PRO" panose="020F0600000000000000" pitchFamily="50" charset="-128"/>
              </a:rPr>
              <a:t>29</a:t>
            </a:r>
            <a:r>
              <a:rPr lang="ja-JP" altLang="en-US" sz="1600" dirty="0">
                <a:latin typeface="HG丸ｺﾞｼｯｸM-PRO" panose="020F0600000000000000" pitchFamily="50" charset="-128"/>
                <a:ea typeface="HG丸ｺﾞｼｯｸM-PRO" panose="020F0600000000000000" pitchFamily="50" charset="-128"/>
              </a:rPr>
              <a:t>年７月</a:t>
            </a:r>
            <a:r>
              <a:rPr lang="ja-JP" altLang="en-US" sz="1600" dirty="0" smtClean="0">
                <a:latin typeface="HG丸ｺﾞｼｯｸM-PRO" panose="020F0600000000000000" pitchFamily="50" charset="-128"/>
                <a:ea typeface="HG丸ｺﾞｼｯｸM-PRO" panose="020F0600000000000000" pitchFamily="50" charset="-128"/>
              </a:rPr>
              <a:t>５日国保</a:t>
            </a:r>
            <a:r>
              <a:rPr lang="ja-JP" altLang="en-US" sz="1600" dirty="0">
                <a:latin typeface="HG丸ｺﾞｼｯｸM-PRO" panose="020F0600000000000000" pitchFamily="50" charset="-128"/>
                <a:ea typeface="HG丸ｺﾞｼｯｸM-PRO" panose="020F0600000000000000" pitchFamily="50" charset="-128"/>
              </a:rPr>
              <a:t>基盤強化協議会事務レベル</a:t>
            </a:r>
            <a:r>
              <a:rPr lang="ja-JP" altLang="en-US" sz="1600" dirty="0" smtClean="0">
                <a:latin typeface="HG丸ｺﾞｼｯｸM-PRO" panose="020F0600000000000000" pitchFamily="50" charset="-128"/>
                <a:ea typeface="HG丸ｺﾞｼｯｸM-PRO" panose="020F0600000000000000" pitchFamily="50" charset="-128"/>
              </a:rPr>
              <a:t>ＷＧ）</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抜粋</a:t>
            </a:r>
            <a:r>
              <a:rPr lang="en-US" altLang="ja-JP" sz="1600" dirty="0" smtClean="0">
                <a:latin typeface="HG丸ｺﾞｼｯｸM-PRO" panose="020F0600000000000000" pitchFamily="50" charset="-128"/>
                <a:ea typeface="HG丸ｺﾞｼｯｸM-PRO" panose="020F0600000000000000" pitchFamily="50" charset="-128"/>
              </a:rPr>
              <a:t>】</a:t>
            </a:r>
            <a:endParaRPr lang="ja-JP" altLang="en-US" sz="1600" strike="dblStrike" dirty="0">
              <a:solidFill>
                <a:schemeClr val="accent1"/>
              </a:solidFill>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272482" y="404664"/>
            <a:ext cx="9361040" cy="3600400"/>
          </a:xfrm>
          <a:prstGeom prst="roundRect">
            <a:avLst>
              <a:gd name="adj" fmla="val 4403"/>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177800" indent="-177800"/>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　改革施行当初の激変緩和に充てるため、平成</a:t>
            </a:r>
            <a:r>
              <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rPr>
              <a:t>30</a:t>
            </a: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年度から投入された</a:t>
            </a:r>
            <a:r>
              <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rPr>
              <a:t>1,700</a:t>
            </a: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億円のうち令和</a:t>
            </a:r>
            <a:r>
              <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rPr>
              <a:t>2</a:t>
            </a: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年度は</a:t>
            </a:r>
            <a:r>
              <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rPr>
              <a:t>200</a:t>
            </a: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億円程度を、追加激変緩和のための「暫定措置（都道府県分）」として確保する。</a:t>
            </a:r>
            <a:endPar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177800" indent="-177800">
              <a:spcBef>
                <a:spcPts val="600"/>
              </a:spcBef>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当該予算の配分に</a:t>
            </a:r>
            <a:r>
              <a:rPr lang="ja-JP" altLang="en-US" sz="1600" dirty="0">
                <a:solidFill>
                  <a:schemeClr val="tx1"/>
                </a:solidFill>
                <a:latin typeface="HG丸ｺﾞｼｯｸM-PRO" panose="020F0600000000000000" pitchFamily="50" charset="-128"/>
                <a:ea typeface="HG丸ｺﾞｼｯｸM-PRO" panose="020F0600000000000000" pitchFamily="50" charset="-128"/>
              </a:rPr>
              <a:t>当たっては</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、都道府県間の公平性に十分配慮することとし、予算総額のうちの多くの部分は、各都道府県の被保険者数に応じて配分を行うものとする。</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177800" indent="-177800">
              <a:spcBef>
                <a:spcPts val="600"/>
              </a:spcBef>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当該予算については、保険料負担が著しく増加する市町村に</a:t>
            </a:r>
            <a:r>
              <a:rPr lang="ja-JP" altLang="en-US" sz="1600" b="1" u="sng" dirty="0">
                <a:solidFill>
                  <a:srgbClr val="FF0000"/>
                </a:solidFill>
                <a:latin typeface="HG丸ｺﾞｼｯｸM-PRO" panose="020F0600000000000000" pitchFamily="50" charset="-128"/>
                <a:ea typeface="HG丸ｺﾞｼｯｸM-PRO" panose="020F0600000000000000" pitchFamily="50" charset="-128"/>
              </a:rPr>
              <a:t>対し、納付金計算</a:t>
            </a:r>
            <a:r>
              <a:rPr lang="en-US" altLang="ja-JP" sz="1600" b="1" u="sng" dirty="0">
                <a:solidFill>
                  <a:srgbClr val="FF0000"/>
                </a:solidFill>
                <a:latin typeface="HG丸ｺﾞｼｯｸM-PRO" panose="020F0600000000000000" pitchFamily="50" charset="-128"/>
                <a:ea typeface="HG丸ｺﾞｼｯｸM-PRO" panose="020F0600000000000000" pitchFamily="50" charset="-128"/>
              </a:rPr>
              <a:t>c</a:t>
            </a:r>
            <a:r>
              <a:rPr lang="ja-JP" altLang="en-US" sz="1600" b="1" u="sng" dirty="0">
                <a:solidFill>
                  <a:srgbClr val="FF0000"/>
                </a:solidFill>
                <a:latin typeface="HG丸ｺﾞｼｯｸM-PRO" panose="020F0600000000000000" pitchFamily="50" charset="-128"/>
                <a:ea typeface="HG丸ｺﾞｼｯｸM-PRO" panose="020F0600000000000000" pitchFamily="50" charset="-128"/>
              </a:rPr>
              <a:t>→</a:t>
            </a:r>
            <a:r>
              <a:rPr lang="en-US" altLang="ja-JP" sz="1600" b="1" u="sng" dirty="0">
                <a:solidFill>
                  <a:srgbClr val="FF0000"/>
                </a:solidFill>
                <a:latin typeface="HG丸ｺﾞｼｯｸM-PRO" panose="020F0600000000000000" pitchFamily="50" charset="-128"/>
                <a:ea typeface="HG丸ｺﾞｼｯｸM-PRO" panose="020F0600000000000000" pitchFamily="50" charset="-128"/>
              </a:rPr>
              <a:t>d</a:t>
            </a:r>
            <a:r>
              <a:rPr lang="ja-JP" altLang="en-US" sz="1600" b="1" u="sng" dirty="0">
                <a:solidFill>
                  <a:srgbClr val="FF0000"/>
                </a:solidFill>
                <a:latin typeface="HG丸ｺﾞｼｯｸM-PRO" panose="020F0600000000000000" pitchFamily="50" charset="-128"/>
                <a:ea typeface="HG丸ｺﾞｼｯｸM-PRO" panose="020F0600000000000000" pitchFamily="50" charset="-128"/>
              </a:rPr>
              <a:t>の際</a:t>
            </a:r>
            <a:r>
              <a:rPr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に重点配分することにより、都道府県繰入金（１号分）に先だって投入することで、激変緩和を行うために有効に活用するもの</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とする。これにより、</a:t>
            </a:r>
            <a:r>
              <a:rPr lang="ja-JP" altLang="en-US" sz="1600" b="1" dirty="0" smtClean="0">
                <a:solidFill>
                  <a:srgbClr val="FF0000"/>
                </a:solidFill>
                <a:latin typeface="HG丸ｺﾞｼｯｸM-PRO" panose="020F0600000000000000" pitchFamily="50" charset="-128"/>
                <a:ea typeface="HG丸ｺﾞｼｯｸM-PRO" panose="020F0600000000000000" pitchFamily="50" charset="-128"/>
              </a:rPr>
              <a:t>できる限り一定割合の引下げを図る。</a:t>
            </a:r>
            <a:endParaRPr lang="en-US" altLang="ja-JP" sz="1600" b="1" dirty="0" smtClean="0">
              <a:solidFill>
                <a:srgbClr val="FF0000"/>
              </a:solidFill>
              <a:latin typeface="HG丸ｺﾞｼｯｸM-PRO" panose="020F0600000000000000" pitchFamily="50" charset="-128"/>
              <a:ea typeface="HG丸ｺﾞｼｯｸM-PRO" panose="020F0600000000000000" pitchFamily="50" charset="-128"/>
            </a:endParaRPr>
          </a:p>
          <a:p>
            <a:pPr marL="177800" indent="-177800">
              <a:spcBef>
                <a:spcPts val="600"/>
              </a:spcBef>
            </a:pPr>
            <a:r>
              <a:rPr lang="ja-JP" altLang="en-US" sz="16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1400" b="1" dirty="0" smtClean="0">
                <a:solidFill>
                  <a:srgbClr val="FF0000"/>
                </a:solidFill>
                <a:latin typeface="HG丸ｺﾞｼｯｸM-PRO" panose="020F0600000000000000" pitchFamily="50" charset="-128"/>
                <a:ea typeface="HG丸ｺﾞｼｯｸM-PRO" panose="020F0600000000000000" pitchFamily="50" charset="-128"/>
              </a:rPr>
              <a:t>　</a:t>
            </a:r>
            <a:r>
              <a:rPr lang="en-US" altLang="ja-JP" sz="1400" b="1"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1400" b="1" dirty="0" smtClean="0">
                <a:solidFill>
                  <a:srgbClr val="FF0000"/>
                </a:solidFill>
                <a:latin typeface="HG丸ｺﾞｼｯｸM-PRO" panose="020F0600000000000000" pitchFamily="50" charset="-128"/>
                <a:ea typeface="HG丸ｺﾞｼｯｸM-PRO" panose="020F0600000000000000" pitchFamily="50" charset="-128"/>
              </a:rPr>
              <a:t>財源目的に鑑み、保険料負担の減少する市町村も含めて、全市町村に薄撒きすることは好ましくない。</a:t>
            </a:r>
            <a:endParaRPr lang="en-US" altLang="ja-JP" sz="1600" b="1" dirty="0" smtClean="0">
              <a:solidFill>
                <a:srgbClr val="FF0000"/>
              </a:solidFill>
              <a:latin typeface="HG丸ｺﾞｼｯｸM-PRO" panose="020F0600000000000000" pitchFamily="50" charset="-128"/>
              <a:ea typeface="HG丸ｺﾞｼｯｸM-PRO" panose="020F0600000000000000" pitchFamily="50" charset="-128"/>
            </a:endParaRPr>
          </a:p>
          <a:p>
            <a:pPr marL="360363" indent="-360363">
              <a:spcBef>
                <a:spcPts val="600"/>
              </a:spcBef>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0" lang="ja-JP" altLang="en-US" sz="1400" dirty="0" smtClean="0">
                <a:solidFill>
                  <a:schemeClr val="tx1"/>
                </a:solidFill>
                <a:latin typeface="HG丸ｺﾞｼｯｸM-PRO" panose="020F0600000000000000" pitchFamily="50" charset="-128"/>
                <a:ea typeface="HG丸ｺﾞｼｯｸM-PRO" panose="020F0600000000000000" pitchFamily="50" charset="-128"/>
              </a:rPr>
              <a:t>予算</a:t>
            </a:r>
            <a:r>
              <a:rPr kumimoji="0" lang="ja-JP" altLang="en-US" sz="1400" dirty="0">
                <a:solidFill>
                  <a:schemeClr val="tx1"/>
                </a:solidFill>
                <a:latin typeface="HG丸ｺﾞｼｯｸM-PRO" panose="020F0600000000000000" pitchFamily="50" charset="-128"/>
                <a:ea typeface="HG丸ｺﾞｼｯｸM-PRO" panose="020F0600000000000000" pitchFamily="50" charset="-128"/>
              </a:rPr>
              <a:t>額は徐々に減少させるものとする。減少相当額の取扱いは、政令上、普調と特調の配分について</a:t>
            </a:r>
            <a:r>
              <a:rPr kumimoji="0" lang="ja-JP" altLang="en-US" sz="1400" dirty="0" smtClean="0">
                <a:solidFill>
                  <a:schemeClr val="tx1"/>
                </a:solidFill>
                <a:latin typeface="HG丸ｺﾞｼｯｸM-PRO" panose="020F0600000000000000" pitchFamily="50" charset="-128"/>
                <a:ea typeface="HG丸ｺﾞｼｯｸM-PRO" panose="020F0600000000000000" pitchFamily="50" charset="-128"/>
              </a:rPr>
              <a:t>７：２</a:t>
            </a:r>
            <a:r>
              <a:rPr kumimoji="0"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0" lang="ja-JP" altLang="en-US" sz="1400" dirty="0" smtClean="0">
                <a:solidFill>
                  <a:schemeClr val="tx1"/>
                </a:solidFill>
                <a:latin typeface="HG丸ｺﾞｼｯｸM-PRO" panose="020F0600000000000000" pitchFamily="50" charset="-128"/>
                <a:ea typeface="HG丸ｺﾞｼｯｸM-PRO" panose="020F0600000000000000" pitchFamily="50" charset="-128"/>
              </a:rPr>
              <a:t>　　が</a:t>
            </a:r>
            <a:r>
              <a:rPr kumimoji="0" lang="ja-JP" altLang="en-US" sz="1400" dirty="0">
                <a:solidFill>
                  <a:schemeClr val="tx1"/>
                </a:solidFill>
                <a:latin typeface="HG丸ｺﾞｼｯｸM-PRO" panose="020F0600000000000000" pitchFamily="50" charset="-128"/>
                <a:ea typeface="HG丸ｺﾞｼｯｸM-PRO" panose="020F0600000000000000" pitchFamily="50" charset="-128"/>
              </a:rPr>
              <a:t>原則とされていることも踏まえつつ、改革の円滑な施行の観点も含め</a:t>
            </a:r>
            <a:r>
              <a:rPr kumimoji="0" lang="ja-JP" altLang="en-US" sz="1400" dirty="0" smtClean="0">
                <a:solidFill>
                  <a:schemeClr val="tx1"/>
                </a:solidFill>
                <a:latin typeface="HG丸ｺﾞｼｯｸM-PRO" panose="020F0600000000000000" pitchFamily="50" charset="-128"/>
                <a:ea typeface="HG丸ｺﾞｼｯｸM-PRO" panose="020F0600000000000000" pitchFamily="50" charset="-128"/>
              </a:rPr>
              <a:t>検討</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marL="360363" indent="-360363">
              <a:spcBef>
                <a:spcPts val="600"/>
              </a:spcBef>
            </a:pP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公平な配分の観点から、</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2</a:t>
            </a:r>
            <a:r>
              <a:rPr lang="en-US" altLang="ja-JP" sz="1400" dirty="0">
                <a:solidFill>
                  <a:schemeClr val="tx1"/>
                </a:solidFill>
                <a:latin typeface="HG丸ｺﾞｼｯｸM-PRO" panose="020F0600000000000000" pitchFamily="50" charset="-128"/>
                <a:ea typeface="HG丸ｺﾞｼｯｸM-PRO" panose="020F0600000000000000" pitchFamily="50" charset="-128"/>
              </a:rPr>
              <a:t>0</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0</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億円の全額について、各都道府県の被保険者数に応じて配分</a:t>
            </a:r>
            <a:endParaRPr lang="en-US" altLang="ja-JP" sz="1400" dirty="0" smtClean="0">
              <a:solidFill>
                <a:srgbClr val="FF0000"/>
              </a:solidFill>
              <a:latin typeface="HG丸ｺﾞｼｯｸM-PRO" panose="020F0600000000000000" pitchFamily="50" charset="-128"/>
              <a:ea typeface="HG丸ｺﾞｼｯｸM-PRO" panose="020F0600000000000000" pitchFamily="50" charset="-128"/>
            </a:endParaRPr>
          </a:p>
          <a:p>
            <a:pPr marL="177800" indent="-177800">
              <a:spcBef>
                <a:spcPts val="600"/>
              </a:spcBef>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暫定措置部分の法令上の位置付けについては、普通・特別どちらの性格にも属さない交付金として位置付け</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スライド番号プレースホルダー 5"/>
          <p:cNvSpPr>
            <a:spLocks noGrp="1"/>
          </p:cNvSpPr>
          <p:nvPr>
            <p:ph type="sldNum" sz="quarter" idx="12"/>
          </p:nvPr>
        </p:nvSpPr>
        <p:spPr>
          <a:xfrm>
            <a:off x="7610152" y="6520259"/>
            <a:ext cx="2311400" cy="365125"/>
          </a:xfrm>
        </p:spPr>
        <p:txBody>
          <a:bodyPr/>
          <a:lstStyle/>
          <a:p>
            <a:fld id="{43F36172-A6ED-4A8C-83C3-3EDD7338BAA1}" type="slidenum">
              <a:rPr kumimoji="1" lang="ja-JP" altLang="en-US" sz="1800" b="1" smtClean="0">
                <a:latin typeface="游ゴシック" panose="020B0400000000000000" pitchFamily="50" charset="-128"/>
                <a:ea typeface="游ゴシック" panose="020B0400000000000000" pitchFamily="50" charset="-128"/>
              </a:rPr>
              <a:t>22</a:t>
            </a:fld>
            <a:endParaRPr kumimoji="1" lang="ja-JP" altLang="en-US" sz="1800" b="1" dirty="0">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7440282" y="24184"/>
            <a:ext cx="2337254" cy="380480"/>
          </a:xfrm>
          <a:prstGeom prst="rect">
            <a:avLst/>
          </a:prstGeom>
          <a:solidFill>
            <a:schemeClr val="bg1"/>
          </a:solidFill>
          <a:ln w="6350">
            <a:solidFill>
              <a:schemeClr val="tx1"/>
            </a:solidFill>
          </a:ln>
        </p:spPr>
        <p:txBody>
          <a:bodyPr wrap="square" lIns="72000" tIns="36000" rIns="36000" bIns="36000" rtlCol="0">
            <a:spAutoFit/>
          </a:bodyPr>
          <a:lstStyle/>
          <a:p>
            <a:r>
              <a:rPr lang="ja-JP" altLang="en-US" sz="1000" dirty="0" smtClean="0">
                <a:latin typeface="+mn-ea"/>
              </a:rPr>
              <a:t>平成</a:t>
            </a:r>
            <a:r>
              <a:rPr lang="en-US" altLang="ja-JP" sz="1000" dirty="0" smtClean="0">
                <a:latin typeface="+mn-ea"/>
              </a:rPr>
              <a:t>30</a:t>
            </a:r>
            <a:r>
              <a:rPr lang="ja-JP" altLang="en-US" sz="1000" dirty="0" smtClean="0">
                <a:latin typeface="+mn-ea"/>
              </a:rPr>
              <a:t>年</a:t>
            </a:r>
            <a:r>
              <a:rPr lang="en-US" altLang="ja-JP" sz="1000" dirty="0" smtClean="0">
                <a:latin typeface="+mn-ea"/>
              </a:rPr>
              <a:t>9</a:t>
            </a:r>
            <a:r>
              <a:rPr lang="ja-JP" altLang="en-US" sz="1000" dirty="0" smtClean="0">
                <a:latin typeface="+mn-ea"/>
              </a:rPr>
              <a:t>月</a:t>
            </a:r>
            <a:r>
              <a:rPr lang="en-US" altLang="ja-JP" sz="1000" dirty="0" smtClean="0">
                <a:latin typeface="+mn-ea"/>
              </a:rPr>
              <a:t>19</a:t>
            </a:r>
            <a:r>
              <a:rPr lang="ja-JP" altLang="en-US" sz="1000" dirty="0" smtClean="0">
                <a:latin typeface="+mn-ea"/>
              </a:rPr>
              <a:t>日　国保</a:t>
            </a:r>
            <a:r>
              <a:rPr lang="ja-JP" altLang="en-US" sz="1000" dirty="0">
                <a:latin typeface="+mn-ea"/>
              </a:rPr>
              <a:t>事業費納付金</a:t>
            </a:r>
            <a:r>
              <a:rPr lang="ja-JP" altLang="en-US" sz="1000" dirty="0" smtClean="0">
                <a:latin typeface="+mn-ea"/>
              </a:rPr>
              <a:t>等</a:t>
            </a:r>
            <a:endParaRPr lang="en-US" altLang="ja-JP" sz="1000" dirty="0" smtClean="0">
              <a:latin typeface="+mn-ea"/>
            </a:endParaRPr>
          </a:p>
          <a:p>
            <a:r>
              <a:rPr lang="ja-JP" altLang="en-US" sz="1000" dirty="0" smtClean="0">
                <a:latin typeface="+mn-ea"/>
              </a:rPr>
              <a:t>算定標</a:t>
            </a:r>
            <a:r>
              <a:rPr lang="ja-JP" altLang="en-US" sz="1000" dirty="0">
                <a:latin typeface="+mn-ea"/>
              </a:rPr>
              <a:t>準システム</a:t>
            </a:r>
            <a:r>
              <a:rPr lang="ja-JP" altLang="en-US" sz="1000" dirty="0" smtClean="0">
                <a:latin typeface="+mn-ea"/>
              </a:rPr>
              <a:t>研修会資料を一部修正</a:t>
            </a:r>
            <a:endParaRPr lang="en-US" altLang="ja-JP" sz="1000" dirty="0">
              <a:latin typeface="+mn-ea"/>
            </a:endParaRPr>
          </a:p>
        </p:txBody>
      </p:sp>
    </p:spTree>
    <p:extLst>
      <p:ext uri="{BB962C8B-B14F-4D97-AF65-F5344CB8AC3E}">
        <p14:creationId xmlns:p14="http://schemas.microsoft.com/office/powerpoint/2010/main" val="3826290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角丸四角形 80"/>
          <p:cNvSpPr/>
          <p:nvPr/>
        </p:nvSpPr>
        <p:spPr>
          <a:xfrm>
            <a:off x="204371" y="2566837"/>
            <a:ext cx="9501789" cy="2043920"/>
          </a:xfrm>
          <a:prstGeom prst="roundRect">
            <a:avLst>
              <a:gd name="adj" fmla="val 3086"/>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graphicFrame>
        <p:nvGraphicFramePr>
          <p:cNvPr id="88" name="グラフ 87"/>
          <p:cNvGraphicFramePr>
            <a:graphicFrameLocks/>
          </p:cNvGraphicFramePr>
          <p:nvPr>
            <p:extLst/>
          </p:nvPr>
        </p:nvGraphicFramePr>
        <p:xfrm>
          <a:off x="204372" y="666948"/>
          <a:ext cx="5631576" cy="1897959"/>
        </p:xfrm>
        <a:graphic>
          <a:graphicData uri="http://schemas.openxmlformats.org/drawingml/2006/chart">
            <c:chart xmlns:c="http://schemas.openxmlformats.org/drawingml/2006/chart" xmlns:r="http://schemas.openxmlformats.org/officeDocument/2006/relationships" r:id="rId3"/>
          </a:graphicData>
        </a:graphic>
      </p:graphicFrame>
      <p:sp>
        <p:nvSpPr>
          <p:cNvPr id="80" name="角丸四角形 79"/>
          <p:cNvSpPr/>
          <p:nvPr/>
        </p:nvSpPr>
        <p:spPr>
          <a:xfrm>
            <a:off x="196591" y="4688250"/>
            <a:ext cx="9509569" cy="1921938"/>
          </a:xfrm>
          <a:prstGeom prst="roundRect">
            <a:avLst>
              <a:gd name="adj" fmla="val 3759"/>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b="1" dirty="0">
              <a:solidFill>
                <a:prstClr val="black"/>
              </a:solidFill>
              <a:latin typeface="メイリオ" panose="020B0604030504040204" pitchFamily="50" charset="-128"/>
              <a:ea typeface="メイリオ" panose="020B0604030504040204" pitchFamily="50" charset="-128"/>
            </a:endParaRPr>
          </a:p>
        </p:txBody>
      </p:sp>
      <p:sp>
        <p:nvSpPr>
          <p:cNvPr id="4" name="角丸四角形 3"/>
          <p:cNvSpPr/>
          <p:nvPr/>
        </p:nvSpPr>
        <p:spPr>
          <a:xfrm>
            <a:off x="204371" y="421887"/>
            <a:ext cx="9501789" cy="2071009"/>
          </a:xfrm>
          <a:prstGeom prst="roundRect">
            <a:avLst>
              <a:gd name="adj" fmla="val 3463"/>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cxnSp>
        <p:nvCxnSpPr>
          <p:cNvPr id="18" name="直線コネクタ 17"/>
          <p:cNvCxnSpPr/>
          <p:nvPr/>
        </p:nvCxnSpPr>
        <p:spPr>
          <a:xfrm>
            <a:off x="-42170" y="330924"/>
            <a:ext cx="10044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63" name="テキスト ボックス 62"/>
          <p:cNvSpPr txBox="1"/>
          <p:nvPr/>
        </p:nvSpPr>
        <p:spPr>
          <a:xfrm>
            <a:off x="0" y="-77654"/>
            <a:ext cx="9906000" cy="451406"/>
          </a:xfrm>
          <a:prstGeom prst="rect">
            <a:avLst/>
          </a:prstGeom>
          <a:noFill/>
        </p:spPr>
        <p:txBody>
          <a:bodyPr wrap="square" rtlCol="0">
            <a:spAutoFit/>
          </a:bodyPr>
          <a:lstStyle/>
          <a:p>
            <a:pPr algn="ctr">
              <a:lnSpc>
                <a:spcPts val="2800"/>
              </a:lnSpc>
              <a:tabLst>
                <a:tab pos="1790700" algn="l"/>
              </a:tabLst>
            </a:pPr>
            <a:r>
              <a:rPr lang="ja-JP" altLang="en-US" b="1" dirty="0" smtClean="0">
                <a:solidFill>
                  <a:prstClr val="black"/>
                </a:solidFill>
                <a:latin typeface="メイリオ" panose="020B0604030504040204" pitchFamily="50" charset="-128"/>
                <a:ea typeface="メイリオ" panose="020B0604030504040204" pitchFamily="50" charset="-128"/>
              </a:rPr>
              <a:t>４段階の激変</a:t>
            </a:r>
            <a:r>
              <a:rPr lang="ja-JP" altLang="en-US" b="1" dirty="0">
                <a:solidFill>
                  <a:prstClr val="black"/>
                </a:solidFill>
                <a:latin typeface="メイリオ" panose="020B0604030504040204" pitchFamily="50" charset="-128"/>
                <a:ea typeface="メイリオ" panose="020B0604030504040204" pitchFamily="50" charset="-128"/>
              </a:rPr>
              <a:t>緩和</a:t>
            </a:r>
            <a:r>
              <a:rPr lang="ja-JP" altLang="en-US" b="1" dirty="0" smtClean="0">
                <a:solidFill>
                  <a:prstClr val="black"/>
                </a:solidFill>
                <a:latin typeface="メイリオ" panose="020B0604030504040204" pitchFamily="50" charset="-128"/>
                <a:ea typeface="メイリオ" panose="020B0604030504040204" pitchFamily="50" charset="-128"/>
              </a:rPr>
              <a:t>措置イメージ</a:t>
            </a:r>
            <a:endParaRPr lang="ja-JP" altLang="en-US" b="1" dirty="0">
              <a:solidFill>
                <a:prstClr val="black"/>
              </a:solidFill>
              <a:latin typeface="メイリオ" panose="020B0604030504040204" pitchFamily="50" charset="-128"/>
              <a:ea typeface="メイリオ" panose="020B0604030504040204" pitchFamily="50" charset="-128"/>
            </a:endParaRPr>
          </a:p>
        </p:txBody>
      </p:sp>
      <p:sp>
        <p:nvSpPr>
          <p:cNvPr id="3" name="角丸四角形 2"/>
          <p:cNvSpPr/>
          <p:nvPr/>
        </p:nvSpPr>
        <p:spPr>
          <a:xfrm>
            <a:off x="204372" y="444264"/>
            <a:ext cx="9501788" cy="269074"/>
          </a:xfrm>
          <a:prstGeom prst="roundRect">
            <a:avLst>
              <a:gd name="adj" fmla="val 0"/>
            </a:avLst>
          </a:prstGeom>
          <a:noFill/>
          <a:ln w="19050">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a:solidFill>
                  <a:prstClr val="black"/>
                </a:solidFill>
                <a:latin typeface="メイリオ" panose="020B0604030504040204" pitchFamily="50" charset="-128"/>
                <a:ea typeface="メイリオ" panose="020B0604030504040204" pitchFamily="50" charset="-128"/>
              </a:rPr>
              <a:t>ア．市町村ごとの納付金の額を決定する際</a:t>
            </a:r>
            <a:r>
              <a:rPr lang="ja-JP" altLang="en-US" sz="1400" b="1" dirty="0" smtClean="0">
                <a:solidFill>
                  <a:prstClr val="black"/>
                </a:solidFill>
                <a:latin typeface="メイリオ" panose="020B0604030504040204" pitchFamily="50" charset="-128"/>
                <a:ea typeface="メイリオ" panose="020B0604030504040204" pitchFamily="50" charset="-128"/>
              </a:rPr>
              <a:t>の</a:t>
            </a:r>
            <a:r>
              <a:rPr lang="en-US" altLang="ja-JP" sz="1400" b="1" dirty="0" smtClean="0">
                <a:solidFill>
                  <a:prstClr val="black"/>
                </a:solidFill>
                <a:latin typeface="メイリオ" panose="020B0604030504040204" pitchFamily="50" charset="-128"/>
                <a:ea typeface="メイリオ" panose="020B0604030504040204" pitchFamily="50" charset="-128"/>
              </a:rPr>
              <a:t>α</a:t>
            </a:r>
            <a:r>
              <a:rPr lang="ja-JP" altLang="en-US" sz="1400" b="1" dirty="0" smtClean="0">
                <a:solidFill>
                  <a:prstClr val="black"/>
                </a:solidFill>
                <a:latin typeface="メイリオ" panose="020B0604030504040204" pitchFamily="50" charset="-128"/>
                <a:ea typeface="メイリオ" panose="020B0604030504040204" pitchFamily="50" charset="-128"/>
              </a:rPr>
              <a:t>・</a:t>
            </a:r>
            <a:r>
              <a:rPr lang="en-US" altLang="ja-JP" sz="1400" b="1" dirty="0" smtClean="0">
                <a:solidFill>
                  <a:prstClr val="black"/>
                </a:solidFill>
                <a:latin typeface="メイリオ" panose="020B0604030504040204" pitchFamily="50" charset="-128"/>
                <a:ea typeface="メイリオ" panose="020B0604030504040204" pitchFamily="50" charset="-128"/>
              </a:rPr>
              <a:t>β</a:t>
            </a:r>
            <a:r>
              <a:rPr lang="ja-JP" altLang="en-US" sz="1400" b="1" dirty="0" smtClean="0">
                <a:solidFill>
                  <a:prstClr val="black"/>
                </a:solidFill>
                <a:latin typeface="メイリオ" panose="020B0604030504040204" pitchFamily="50" charset="-128"/>
                <a:ea typeface="メイリオ" panose="020B0604030504040204" pitchFamily="50" charset="-128"/>
              </a:rPr>
              <a:t>等の設定による配慮</a:t>
            </a:r>
            <a:endParaRPr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70" name="角丸四角形 69"/>
          <p:cNvSpPr/>
          <p:nvPr/>
        </p:nvSpPr>
        <p:spPr>
          <a:xfrm>
            <a:off x="204371" y="2589427"/>
            <a:ext cx="9501789" cy="240650"/>
          </a:xfrm>
          <a:prstGeom prst="roundRect">
            <a:avLst>
              <a:gd name="adj" fmla="val 0"/>
            </a:avLst>
          </a:prstGeom>
          <a:noFill/>
          <a:ln w="19050">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solidFill>
                  <a:prstClr val="black"/>
                </a:solidFill>
                <a:latin typeface="メイリオ" panose="020B0604030504040204" pitchFamily="50" charset="-128"/>
                <a:ea typeface="メイリオ" panose="020B0604030504040204" pitchFamily="50" charset="-128"/>
              </a:rPr>
              <a:t>イ、</a:t>
            </a:r>
            <a:r>
              <a:rPr lang="ja-JP" altLang="en-US" sz="1400" b="1" dirty="0">
                <a:solidFill>
                  <a:prstClr val="black"/>
                </a:solidFill>
                <a:latin typeface="メイリオ" panose="020B0604030504040204" pitchFamily="50" charset="-128"/>
                <a:ea typeface="メイリオ" panose="020B0604030504040204" pitchFamily="50" charset="-128"/>
              </a:rPr>
              <a:t>エ．都道府県</a:t>
            </a:r>
            <a:r>
              <a:rPr lang="ja-JP" altLang="en-US" sz="1400" b="1" dirty="0" smtClean="0">
                <a:solidFill>
                  <a:prstClr val="black"/>
                </a:solidFill>
                <a:latin typeface="メイリオ" panose="020B0604030504040204" pitchFamily="50" charset="-128"/>
                <a:ea typeface="メイリオ" panose="020B0604030504040204" pitchFamily="50" charset="-128"/>
              </a:rPr>
              <a:t>繰入金</a:t>
            </a:r>
            <a:r>
              <a:rPr lang="ja-JP" altLang="en-US" sz="1400" b="1" dirty="0">
                <a:solidFill>
                  <a:prstClr val="black"/>
                </a:solidFill>
                <a:latin typeface="メイリオ" panose="020B0604030504040204" pitchFamily="50" charset="-128"/>
                <a:ea typeface="メイリオ" panose="020B0604030504040204" pitchFamily="50" charset="-128"/>
              </a:rPr>
              <a:t>と</a:t>
            </a:r>
            <a:r>
              <a:rPr lang="ja-JP" altLang="en-US" sz="1400" b="1" dirty="0" smtClean="0">
                <a:solidFill>
                  <a:prstClr val="black"/>
                </a:solidFill>
                <a:latin typeface="メイリオ" panose="020B0604030504040204" pitchFamily="50" charset="-128"/>
                <a:ea typeface="メイリオ" panose="020B0604030504040204" pitchFamily="50" charset="-128"/>
              </a:rPr>
              <a:t>追加激変緩和財源に</a:t>
            </a:r>
            <a:r>
              <a:rPr lang="ja-JP" altLang="en-US" sz="1400" b="1" dirty="0">
                <a:solidFill>
                  <a:prstClr val="black"/>
                </a:solidFill>
                <a:latin typeface="メイリオ" panose="020B0604030504040204" pitchFamily="50" charset="-128"/>
                <a:ea typeface="メイリオ" panose="020B0604030504040204" pitchFamily="50" charset="-128"/>
              </a:rPr>
              <a:t>よる配慮</a:t>
            </a:r>
          </a:p>
        </p:txBody>
      </p:sp>
      <p:sp>
        <p:nvSpPr>
          <p:cNvPr id="71" name="角丸四角形 70"/>
          <p:cNvSpPr/>
          <p:nvPr/>
        </p:nvSpPr>
        <p:spPr>
          <a:xfrm>
            <a:off x="204370" y="4642152"/>
            <a:ext cx="9501789" cy="377304"/>
          </a:xfrm>
          <a:prstGeom prst="roundRect">
            <a:avLst>
              <a:gd name="adj" fmla="val 0"/>
            </a:avLst>
          </a:prstGeom>
          <a:noFill/>
          <a:ln w="19050">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a:solidFill>
                  <a:prstClr val="black"/>
                </a:solidFill>
                <a:latin typeface="メイリオ" panose="020B0604030504040204" pitchFamily="50" charset="-128"/>
                <a:ea typeface="メイリオ" panose="020B0604030504040204" pitchFamily="50" charset="-128"/>
              </a:rPr>
              <a:t>ウ．特例基金による</a:t>
            </a:r>
            <a:r>
              <a:rPr lang="ja-JP" altLang="en-US" sz="1400" b="1" dirty="0" smtClean="0">
                <a:solidFill>
                  <a:prstClr val="black"/>
                </a:solidFill>
                <a:latin typeface="メイリオ" panose="020B0604030504040204" pitchFamily="50" charset="-128"/>
                <a:ea typeface="メイリオ" panose="020B0604030504040204" pitchFamily="50" charset="-128"/>
              </a:rPr>
              <a:t>配慮（平成</a:t>
            </a:r>
            <a:r>
              <a:rPr lang="en-US" altLang="ja-JP" sz="1400" b="1" dirty="0" smtClean="0">
                <a:solidFill>
                  <a:prstClr val="black"/>
                </a:solidFill>
                <a:latin typeface="メイリオ" panose="020B0604030504040204" pitchFamily="50" charset="-128"/>
                <a:ea typeface="メイリオ" panose="020B0604030504040204" pitchFamily="50" charset="-128"/>
              </a:rPr>
              <a:t>35</a:t>
            </a:r>
            <a:r>
              <a:rPr lang="ja-JP" altLang="en-US" sz="1400" b="1" dirty="0" smtClean="0">
                <a:solidFill>
                  <a:prstClr val="black"/>
                </a:solidFill>
                <a:latin typeface="メイリオ" panose="020B0604030504040204" pitchFamily="50" charset="-128"/>
                <a:ea typeface="メイリオ" panose="020B0604030504040204" pitchFamily="50" charset="-128"/>
              </a:rPr>
              <a:t>年度までの措置）</a:t>
            </a:r>
            <a:endParaRPr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278630" y="671303"/>
            <a:ext cx="1800200" cy="246221"/>
          </a:xfrm>
          <a:prstGeom prst="rect">
            <a:avLst/>
          </a:prstGeom>
          <a:noFill/>
        </p:spPr>
        <p:txBody>
          <a:bodyPr wrap="square" rtlCol="0">
            <a:spAutoFit/>
          </a:bodyPr>
          <a:lstStyle/>
          <a:p>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集めるべき保険料額</a:t>
            </a:r>
          </a:p>
        </p:txBody>
      </p:sp>
      <p:grpSp>
        <p:nvGrpSpPr>
          <p:cNvPr id="11" name="グループ化 10"/>
          <p:cNvGrpSpPr/>
          <p:nvPr/>
        </p:nvGrpSpPr>
        <p:grpSpPr>
          <a:xfrm>
            <a:off x="5889823" y="1107177"/>
            <a:ext cx="2088728" cy="246221"/>
            <a:chOff x="5889823" y="952642"/>
            <a:chExt cx="2088728" cy="246221"/>
          </a:xfrm>
        </p:grpSpPr>
        <p:sp>
          <p:nvSpPr>
            <p:cNvPr id="8" name="正方形/長方形 7"/>
            <p:cNvSpPr/>
            <p:nvPr/>
          </p:nvSpPr>
          <p:spPr>
            <a:xfrm>
              <a:off x="5889823" y="970856"/>
              <a:ext cx="252028" cy="153888"/>
            </a:xfrm>
            <a:prstGeom prst="rect">
              <a:avLst/>
            </a:prstGeom>
            <a:solidFill>
              <a:schemeClr val="tx1">
                <a:lumMod val="65000"/>
                <a:lumOff val="35000"/>
              </a:schemeClr>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a:solidFill>
                  <a:prstClr val="white"/>
                </a:solidFill>
                <a:latin typeface="メイリオ" panose="020B0604030504040204" pitchFamily="50" charset="-128"/>
                <a:ea typeface="メイリオ" panose="020B0604030504040204" pitchFamily="50" charset="-128"/>
              </a:endParaRPr>
            </a:p>
          </p:txBody>
        </p:sp>
        <p:sp>
          <p:nvSpPr>
            <p:cNvPr id="85" name="テキスト ボックス 84"/>
            <p:cNvSpPr txBox="1"/>
            <p:nvPr/>
          </p:nvSpPr>
          <p:spPr>
            <a:xfrm>
              <a:off x="6178351" y="952642"/>
              <a:ext cx="1800200" cy="246221"/>
            </a:xfrm>
            <a:prstGeom prst="rect">
              <a:avLst/>
            </a:prstGeom>
            <a:noFill/>
          </p:spPr>
          <p:txBody>
            <a:bodyPr wrap="square" rtlCol="0">
              <a:spAutoFit/>
            </a:bodyPr>
            <a:lstStyle/>
            <a:p>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平成</a:t>
              </a:r>
              <a:r>
                <a:rPr lang="en-US" altLang="ja-JP" sz="1000" b="1" dirty="0" smtClean="0">
                  <a:solidFill>
                    <a:schemeClr val="tx1">
                      <a:lumMod val="65000"/>
                      <a:lumOff val="35000"/>
                    </a:schemeClr>
                  </a:solidFill>
                  <a:latin typeface="メイリオ" panose="020B0604030504040204" pitchFamily="50" charset="-128"/>
                  <a:ea typeface="メイリオ" panose="020B0604030504040204" pitchFamily="50" charset="-128"/>
                </a:rPr>
                <a:t>28</a:t>
              </a:r>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年度</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grpSp>
        <p:nvGrpSpPr>
          <p:cNvPr id="9" name="グループ化 8"/>
          <p:cNvGrpSpPr/>
          <p:nvPr/>
        </p:nvGrpSpPr>
        <p:grpSpPr>
          <a:xfrm>
            <a:off x="5889823" y="1375204"/>
            <a:ext cx="3946753" cy="253916"/>
            <a:chOff x="5889823" y="1375204"/>
            <a:chExt cx="3946753" cy="253916"/>
          </a:xfrm>
        </p:grpSpPr>
        <p:sp>
          <p:nvSpPr>
            <p:cNvPr id="83" name="正方形/長方形 82"/>
            <p:cNvSpPr/>
            <p:nvPr/>
          </p:nvSpPr>
          <p:spPr>
            <a:xfrm>
              <a:off x="5889823" y="1402904"/>
              <a:ext cx="252028" cy="153888"/>
            </a:xfrm>
            <a:prstGeom prst="rect">
              <a:avLst/>
            </a:prstGeom>
            <a:pattFill prst="wdUpDiag">
              <a:fgClr>
                <a:schemeClr val="tx1">
                  <a:lumMod val="65000"/>
                  <a:lumOff val="35000"/>
                </a:schemeClr>
              </a:fgClr>
              <a:bgClr>
                <a:schemeClr val="bg1"/>
              </a:bgClr>
            </a:patt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a:solidFill>
                  <a:prstClr val="white"/>
                </a:solidFill>
                <a:latin typeface="メイリオ" panose="020B0604030504040204" pitchFamily="50" charset="-128"/>
                <a:ea typeface="メイリオ" panose="020B0604030504040204" pitchFamily="50" charset="-128"/>
              </a:endParaRPr>
            </a:p>
          </p:txBody>
        </p:sp>
        <p:sp>
          <p:nvSpPr>
            <p:cNvPr id="86" name="テキスト ボックス 85"/>
            <p:cNvSpPr txBox="1"/>
            <p:nvPr/>
          </p:nvSpPr>
          <p:spPr>
            <a:xfrm>
              <a:off x="6179719" y="1375204"/>
              <a:ext cx="3656857" cy="253916"/>
            </a:xfrm>
            <a:prstGeom prst="rect">
              <a:avLst/>
            </a:prstGeom>
            <a:noFill/>
          </p:spPr>
          <p:txBody>
            <a:bodyPr wrap="square" rtlCol="0">
              <a:spAutoFit/>
            </a:bodyPr>
            <a:lstStyle/>
            <a:p>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推計年度（</a:t>
              </a:r>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激変緩和措置を</a:t>
              </a:r>
              <a:r>
                <a:rPr lang="ja-JP" altLang="en-US" sz="1000" b="1" u="sng" dirty="0">
                  <a:solidFill>
                    <a:schemeClr val="tx1">
                      <a:lumMod val="65000"/>
                      <a:lumOff val="35000"/>
                    </a:schemeClr>
                  </a:solidFill>
                  <a:latin typeface="メイリオ" panose="020B0604030504040204" pitchFamily="50" charset="-128"/>
                  <a:ea typeface="メイリオ" panose="020B0604030504040204" pitchFamily="50" charset="-128"/>
                </a:rPr>
                <a:t>加味しない</a:t>
              </a:r>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算定方式の場合）</a:t>
              </a:r>
            </a:p>
          </p:txBody>
        </p:sp>
      </p:grpSp>
      <p:grpSp>
        <p:nvGrpSpPr>
          <p:cNvPr id="6" name="グループ化 5"/>
          <p:cNvGrpSpPr/>
          <p:nvPr/>
        </p:nvGrpSpPr>
        <p:grpSpPr>
          <a:xfrm>
            <a:off x="5889823" y="1648213"/>
            <a:ext cx="3944173" cy="400110"/>
            <a:chOff x="5889823" y="1901514"/>
            <a:chExt cx="3944173" cy="400110"/>
          </a:xfrm>
        </p:grpSpPr>
        <p:sp>
          <p:nvSpPr>
            <p:cNvPr id="84" name="正方形/長方形 83"/>
            <p:cNvSpPr/>
            <p:nvPr/>
          </p:nvSpPr>
          <p:spPr>
            <a:xfrm>
              <a:off x="5889823" y="1916832"/>
              <a:ext cx="252028" cy="153888"/>
            </a:xfrm>
            <a:prstGeom prst="rect">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a:solidFill>
                  <a:prstClr val="white"/>
                </a:solidFill>
                <a:latin typeface="メイリオ" panose="020B0604030504040204" pitchFamily="50" charset="-128"/>
                <a:ea typeface="メイリオ" panose="020B0604030504040204" pitchFamily="50" charset="-128"/>
              </a:endParaRPr>
            </a:p>
          </p:txBody>
        </p:sp>
        <p:sp>
          <p:nvSpPr>
            <p:cNvPr id="87" name="テキスト ボックス 86"/>
            <p:cNvSpPr txBox="1"/>
            <p:nvPr/>
          </p:nvSpPr>
          <p:spPr>
            <a:xfrm>
              <a:off x="6177140" y="1901514"/>
              <a:ext cx="3656856" cy="400110"/>
            </a:xfrm>
            <a:prstGeom prst="rect">
              <a:avLst/>
            </a:prstGeom>
            <a:noFill/>
          </p:spPr>
          <p:txBody>
            <a:bodyPr wrap="square" rtlCol="0">
              <a:spAutoFit/>
            </a:bodyPr>
            <a:lstStyle/>
            <a:p>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推計年度</a:t>
              </a:r>
              <a:endParaRPr lang="en-US" altLang="ja-JP" sz="1000" b="1" dirty="0">
                <a:solidFill>
                  <a:schemeClr val="tx1">
                    <a:lumMod val="65000"/>
                    <a:lumOff val="35000"/>
                  </a:schemeClr>
                </a:solidFill>
                <a:latin typeface="メイリオ" panose="020B0604030504040204" pitchFamily="50" charset="-128"/>
                <a:ea typeface="メイリオ" panose="020B0604030504040204" pitchFamily="50" charset="-128"/>
              </a:endParaRPr>
            </a:p>
            <a:p>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（激変緩和措置を</a:t>
              </a:r>
              <a:r>
                <a:rPr lang="ja-JP" altLang="en-US" sz="1000" b="1" u="sng" dirty="0">
                  <a:solidFill>
                    <a:schemeClr val="tx1">
                      <a:lumMod val="65000"/>
                      <a:lumOff val="35000"/>
                    </a:schemeClr>
                  </a:solidFill>
                  <a:latin typeface="メイリオ" panose="020B0604030504040204" pitchFamily="50" charset="-128"/>
                  <a:ea typeface="メイリオ" panose="020B0604030504040204" pitchFamily="50" charset="-128"/>
                </a:rPr>
                <a:t>加味した</a:t>
              </a:r>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算定方式の場合）</a:t>
              </a:r>
            </a:p>
          </p:txBody>
        </p:sp>
      </p:grpSp>
      <p:sp>
        <p:nvSpPr>
          <p:cNvPr id="10" name="上矢印 9"/>
          <p:cNvSpPr/>
          <p:nvPr/>
        </p:nvSpPr>
        <p:spPr>
          <a:xfrm>
            <a:off x="3276000" y="1386405"/>
            <a:ext cx="216024" cy="225025"/>
          </a:xfrm>
          <a:prstGeom prst="upArrow">
            <a:avLst/>
          </a:prstGeom>
          <a:solidFill>
            <a:srgbClr val="FF505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sp>
        <p:nvSpPr>
          <p:cNvPr id="14" name="角丸四角形吹き出し 13"/>
          <p:cNvSpPr/>
          <p:nvPr/>
        </p:nvSpPr>
        <p:spPr>
          <a:xfrm>
            <a:off x="2766221" y="909571"/>
            <a:ext cx="1036263" cy="512774"/>
          </a:xfrm>
          <a:custGeom>
            <a:avLst/>
            <a:gdLst>
              <a:gd name="connsiteX0" fmla="*/ 0 w 1036263"/>
              <a:gd name="connsiteY0" fmla="*/ 66666 h 399989"/>
              <a:gd name="connsiteX1" fmla="*/ 66666 w 1036263"/>
              <a:gd name="connsiteY1" fmla="*/ 0 h 399989"/>
              <a:gd name="connsiteX2" fmla="*/ 604487 w 1036263"/>
              <a:gd name="connsiteY2" fmla="*/ 0 h 399989"/>
              <a:gd name="connsiteX3" fmla="*/ 604487 w 1036263"/>
              <a:gd name="connsiteY3" fmla="*/ 0 h 399989"/>
              <a:gd name="connsiteX4" fmla="*/ 863553 w 1036263"/>
              <a:gd name="connsiteY4" fmla="*/ 0 h 399989"/>
              <a:gd name="connsiteX5" fmla="*/ 969597 w 1036263"/>
              <a:gd name="connsiteY5" fmla="*/ 0 h 399989"/>
              <a:gd name="connsiteX6" fmla="*/ 1036263 w 1036263"/>
              <a:gd name="connsiteY6" fmla="*/ 66666 h 399989"/>
              <a:gd name="connsiteX7" fmla="*/ 1036263 w 1036263"/>
              <a:gd name="connsiteY7" fmla="*/ 233327 h 399989"/>
              <a:gd name="connsiteX8" fmla="*/ 1036263 w 1036263"/>
              <a:gd name="connsiteY8" fmla="*/ 233327 h 399989"/>
              <a:gd name="connsiteX9" fmla="*/ 1036263 w 1036263"/>
              <a:gd name="connsiteY9" fmla="*/ 333324 h 399989"/>
              <a:gd name="connsiteX10" fmla="*/ 1036263 w 1036263"/>
              <a:gd name="connsiteY10" fmla="*/ 333323 h 399989"/>
              <a:gd name="connsiteX11" fmla="*/ 969597 w 1036263"/>
              <a:gd name="connsiteY11" fmla="*/ 399989 h 399989"/>
              <a:gd name="connsiteX12" fmla="*/ 863553 w 1036263"/>
              <a:gd name="connsiteY12" fmla="*/ 399989 h 399989"/>
              <a:gd name="connsiteX13" fmla="*/ 776327 w 1036263"/>
              <a:gd name="connsiteY13" fmla="*/ 512774 h 399989"/>
              <a:gd name="connsiteX14" fmla="*/ 604487 w 1036263"/>
              <a:gd name="connsiteY14" fmla="*/ 399989 h 399989"/>
              <a:gd name="connsiteX15" fmla="*/ 66666 w 1036263"/>
              <a:gd name="connsiteY15" fmla="*/ 399989 h 399989"/>
              <a:gd name="connsiteX16" fmla="*/ 0 w 1036263"/>
              <a:gd name="connsiteY16" fmla="*/ 333323 h 399989"/>
              <a:gd name="connsiteX17" fmla="*/ 0 w 1036263"/>
              <a:gd name="connsiteY17" fmla="*/ 333324 h 399989"/>
              <a:gd name="connsiteX18" fmla="*/ 0 w 1036263"/>
              <a:gd name="connsiteY18" fmla="*/ 233327 h 399989"/>
              <a:gd name="connsiteX19" fmla="*/ 0 w 1036263"/>
              <a:gd name="connsiteY19" fmla="*/ 233327 h 399989"/>
              <a:gd name="connsiteX20" fmla="*/ 0 w 1036263"/>
              <a:gd name="connsiteY20" fmla="*/ 66666 h 399989"/>
              <a:gd name="connsiteX0" fmla="*/ 0 w 1036263"/>
              <a:gd name="connsiteY0" fmla="*/ 66666 h 512774"/>
              <a:gd name="connsiteX1" fmla="*/ 66666 w 1036263"/>
              <a:gd name="connsiteY1" fmla="*/ 0 h 512774"/>
              <a:gd name="connsiteX2" fmla="*/ 604487 w 1036263"/>
              <a:gd name="connsiteY2" fmla="*/ 0 h 512774"/>
              <a:gd name="connsiteX3" fmla="*/ 604487 w 1036263"/>
              <a:gd name="connsiteY3" fmla="*/ 0 h 512774"/>
              <a:gd name="connsiteX4" fmla="*/ 863553 w 1036263"/>
              <a:gd name="connsiteY4" fmla="*/ 0 h 512774"/>
              <a:gd name="connsiteX5" fmla="*/ 969597 w 1036263"/>
              <a:gd name="connsiteY5" fmla="*/ 0 h 512774"/>
              <a:gd name="connsiteX6" fmla="*/ 1036263 w 1036263"/>
              <a:gd name="connsiteY6" fmla="*/ 66666 h 512774"/>
              <a:gd name="connsiteX7" fmla="*/ 1036263 w 1036263"/>
              <a:gd name="connsiteY7" fmla="*/ 233327 h 512774"/>
              <a:gd name="connsiteX8" fmla="*/ 1036263 w 1036263"/>
              <a:gd name="connsiteY8" fmla="*/ 233327 h 512774"/>
              <a:gd name="connsiteX9" fmla="*/ 1036263 w 1036263"/>
              <a:gd name="connsiteY9" fmla="*/ 333324 h 512774"/>
              <a:gd name="connsiteX10" fmla="*/ 1036263 w 1036263"/>
              <a:gd name="connsiteY10" fmla="*/ 333323 h 512774"/>
              <a:gd name="connsiteX11" fmla="*/ 969597 w 1036263"/>
              <a:gd name="connsiteY11" fmla="*/ 399989 h 512774"/>
              <a:gd name="connsiteX12" fmla="*/ 720678 w 1036263"/>
              <a:gd name="connsiteY12" fmla="*/ 399989 h 512774"/>
              <a:gd name="connsiteX13" fmla="*/ 776327 w 1036263"/>
              <a:gd name="connsiteY13" fmla="*/ 512774 h 512774"/>
              <a:gd name="connsiteX14" fmla="*/ 604487 w 1036263"/>
              <a:gd name="connsiteY14" fmla="*/ 399989 h 512774"/>
              <a:gd name="connsiteX15" fmla="*/ 66666 w 1036263"/>
              <a:gd name="connsiteY15" fmla="*/ 399989 h 512774"/>
              <a:gd name="connsiteX16" fmla="*/ 0 w 1036263"/>
              <a:gd name="connsiteY16" fmla="*/ 333323 h 512774"/>
              <a:gd name="connsiteX17" fmla="*/ 0 w 1036263"/>
              <a:gd name="connsiteY17" fmla="*/ 333324 h 512774"/>
              <a:gd name="connsiteX18" fmla="*/ 0 w 1036263"/>
              <a:gd name="connsiteY18" fmla="*/ 233327 h 512774"/>
              <a:gd name="connsiteX19" fmla="*/ 0 w 1036263"/>
              <a:gd name="connsiteY19" fmla="*/ 233327 h 512774"/>
              <a:gd name="connsiteX20" fmla="*/ 0 w 1036263"/>
              <a:gd name="connsiteY20" fmla="*/ 66666 h 51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36263" h="512774">
                <a:moveTo>
                  <a:pt x="0" y="66666"/>
                </a:moveTo>
                <a:cubicBezTo>
                  <a:pt x="0" y="29847"/>
                  <a:pt x="29847" y="0"/>
                  <a:pt x="66666" y="0"/>
                </a:cubicBezTo>
                <a:lnTo>
                  <a:pt x="604487" y="0"/>
                </a:lnTo>
                <a:lnTo>
                  <a:pt x="604487" y="0"/>
                </a:lnTo>
                <a:lnTo>
                  <a:pt x="863553" y="0"/>
                </a:lnTo>
                <a:lnTo>
                  <a:pt x="969597" y="0"/>
                </a:lnTo>
                <a:cubicBezTo>
                  <a:pt x="1006416" y="0"/>
                  <a:pt x="1036263" y="29847"/>
                  <a:pt x="1036263" y="66666"/>
                </a:cubicBezTo>
                <a:lnTo>
                  <a:pt x="1036263" y="233327"/>
                </a:lnTo>
                <a:lnTo>
                  <a:pt x="1036263" y="233327"/>
                </a:lnTo>
                <a:lnTo>
                  <a:pt x="1036263" y="333324"/>
                </a:lnTo>
                <a:lnTo>
                  <a:pt x="1036263" y="333323"/>
                </a:lnTo>
                <a:cubicBezTo>
                  <a:pt x="1036263" y="370142"/>
                  <a:pt x="1006416" y="399989"/>
                  <a:pt x="969597" y="399989"/>
                </a:cubicBezTo>
                <a:lnTo>
                  <a:pt x="720678" y="399989"/>
                </a:lnTo>
                <a:lnTo>
                  <a:pt x="776327" y="512774"/>
                </a:lnTo>
                <a:lnTo>
                  <a:pt x="604487" y="399989"/>
                </a:lnTo>
                <a:lnTo>
                  <a:pt x="66666" y="399989"/>
                </a:lnTo>
                <a:cubicBezTo>
                  <a:pt x="29847" y="399989"/>
                  <a:pt x="0" y="370142"/>
                  <a:pt x="0" y="333323"/>
                </a:cubicBezTo>
                <a:lnTo>
                  <a:pt x="0" y="333324"/>
                </a:lnTo>
                <a:lnTo>
                  <a:pt x="0" y="233327"/>
                </a:lnTo>
                <a:lnTo>
                  <a:pt x="0" y="233327"/>
                </a:lnTo>
                <a:lnTo>
                  <a:pt x="0" y="66666"/>
                </a:lnTo>
                <a:close/>
              </a:path>
            </a:pathLst>
          </a:custGeom>
          <a:ln w="19050">
            <a:solidFill>
              <a:srgbClr val="FF5050"/>
            </a:solidFill>
          </a:ln>
        </p:spPr>
        <p:style>
          <a:lnRef idx="2">
            <a:schemeClr val="accent2"/>
          </a:lnRef>
          <a:fillRef idx="1">
            <a:schemeClr val="lt1"/>
          </a:fillRef>
          <a:effectRef idx="0">
            <a:schemeClr val="accent2"/>
          </a:effectRef>
          <a:fontRef idx="minor">
            <a:schemeClr val="dk1"/>
          </a:fontRef>
        </p:style>
        <p:txBody>
          <a:bodyPr tIns="36000" bIns="108000" rtlCol="0" anchor="ctr"/>
          <a:lstStyle/>
          <a:p>
            <a:pPr algn="ctr"/>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保険料額</a:t>
            </a:r>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の</a:t>
            </a:r>
            <a:endParaRPr lang="en-US" altLang="ja-JP" sz="1000" b="1" dirty="0" smtClean="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急上昇</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89" name="角丸四角形吹き出し 88"/>
          <p:cNvSpPr/>
          <p:nvPr/>
        </p:nvSpPr>
        <p:spPr>
          <a:xfrm>
            <a:off x="4040897" y="936049"/>
            <a:ext cx="797760" cy="510085"/>
          </a:xfrm>
          <a:custGeom>
            <a:avLst/>
            <a:gdLst>
              <a:gd name="connsiteX0" fmla="*/ 0 w 797760"/>
              <a:gd name="connsiteY0" fmla="*/ 64785 h 388701"/>
              <a:gd name="connsiteX1" fmla="*/ 64785 w 797760"/>
              <a:gd name="connsiteY1" fmla="*/ 0 h 388701"/>
              <a:gd name="connsiteX2" fmla="*/ 132960 w 797760"/>
              <a:gd name="connsiteY2" fmla="*/ 0 h 388701"/>
              <a:gd name="connsiteX3" fmla="*/ 132960 w 797760"/>
              <a:gd name="connsiteY3" fmla="*/ 0 h 388701"/>
              <a:gd name="connsiteX4" fmla="*/ 332400 w 797760"/>
              <a:gd name="connsiteY4" fmla="*/ 0 h 388701"/>
              <a:gd name="connsiteX5" fmla="*/ 732975 w 797760"/>
              <a:gd name="connsiteY5" fmla="*/ 0 h 388701"/>
              <a:gd name="connsiteX6" fmla="*/ 797760 w 797760"/>
              <a:gd name="connsiteY6" fmla="*/ 64785 h 388701"/>
              <a:gd name="connsiteX7" fmla="*/ 797760 w 797760"/>
              <a:gd name="connsiteY7" fmla="*/ 226742 h 388701"/>
              <a:gd name="connsiteX8" fmla="*/ 797760 w 797760"/>
              <a:gd name="connsiteY8" fmla="*/ 226742 h 388701"/>
              <a:gd name="connsiteX9" fmla="*/ 797760 w 797760"/>
              <a:gd name="connsiteY9" fmla="*/ 323918 h 388701"/>
              <a:gd name="connsiteX10" fmla="*/ 797760 w 797760"/>
              <a:gd name="connsiteY10" fmla="*/ 323916 h 388701"/>
              <a:gd name="connsiteX11" fmla="*/ 732975 w 797760"/>
              <a:gd name="connsiteY11" fmla="*/ 388701 h 388701"/>
              <a:gd name="connsiteX12" fmla="*/ 332400 w 797760"/>
              <a:gd name="connsiteY12" fmla="*/ 388701 h 388701"/>
              <a:gd name="connsiteX13" fmla="*/ 67810 w 797760"/>
              <a:gd name="connsiteY13" fmla="*/ 510085 h 388701"/>
              <a:gd name="connsiteX14" fmla="*/ 132960 w 797760"/>
              <a:gd name="connsiteY14" fmla="*/ 388701 h 388701"/>
              <a:gd name="connsiteX15" fmla="*/ 64785 w 797760"/>
              <a:gd name="connsiteY15" fmla="*/ 388701 h 388701"/>
              <a:gd name="connsiteX16" fmla="*/ 0 w 797760"/>
              <a:gd name="connsiteY16" fmla="*/ 323916 h 388701"/>
              <a:gd name="connsiteX17" fmla="*/ 0 w 797760"/>
              <a:gd name="connsiteY17" fmla="*/ 323918 h 388701"/>
              <a:gd name="connsiteX18" fmla="*/ 0 w 797760"/>
              <a:gd name="connsiteY18" fmla="*/ 226742 h 388701"/>
              <a:gd name="connsiteX19" fmla="*/ 0 w 797760"/>
              <a:gd name="connsiteY19" fmla="*/ 226742 h 388701"/>
              <a:gd name="connsiteX20" fmla="*/ 0 w 797760"/>
              <a:gd name="connsiteY20" fmla="*/ 64785 h 388701"/>
              <a:gd name="connsiteX0" fmla="*/ 0 w 797760"/>
              <a:gd name="connsiteY0" fmla="*/ 64785 h 510085"/>
              <a:gd name="connsiteX1" fmla="*/ 64785 w 797760"/>
              <a:gd name="connsiteY1" fmla="*/ 0 h 510085"/>
              <a:gd name="connsiteX2" fmla="*/ 132960 w 797760"/>
              <a:gd name="connsiteY2" fmla="*/ 0 h 510085"/>
              <a:gd name="connsiteX3" fmla="*/ 132960 w 797760"/>
              <a:gd name="connsiteY3" fmla="*/ 0 h 510085"/>
              <a:gd name="connsiteX4" fmla="*/ 332400 w 797760"/>
              <a:gd name="connsiteY4" fmla="*/ 0 h 510085"/>
              <a:gd name="connsiteX5" fmla="*/ 732975 w 797760"/>
              <a:gd name="connsiteY5" fmla="*/ 0 h 510085"/>
              <a:gd name="connsiteX6" fmla="*/ 797760 w 797760"/>
              <a:gd name="connsiteY6" fmla="*/ 64785 h 510085"/>
              <a:gd name="connsiteX7" fmla="*/ 797760 w 797760"/>
              <a:gd name="connsiteY7" fmla="*/ 226742 h 510085"/>
              <a:gd name="connsiteX8" fmla="*/ 797760 w 797760"/>
              <a:gd name="connsiteY8" fmla="*/ 226742 h 510085"/>
              <a:gd name="connsiteX9" fmla="*/ 797760 w 797760"/>
              <a:gd name="connsiteY9" fmla="*/ 323918 h 510085"/>
              <a:gd name="connsiteX10" fmla="*/ 797760 w 797760"/>
              <a:gd name="connsiteY10" fmla="*/ 323916 h 510085"/>
              <a:gd name="connsiteX11" fmla="*/ 732975 w 797760"/>
              <a:gd name="connsiteY11" fmla="*/ 388701 h 510085"/>
              <a:gd name="connsiteX12" fmla="*/ 251437 w 797760"/>
              <a:gd name="connsiteY12" fmla="*/ 388701 h 510085"/>
              <a:gd name="connsiteX13" fmla="*/ 67810 w 797760"/>
              <a:gd name="connsiteY13" fmla="*/ 510085 h 510085"/>
              <a:gd name="connsiteX14" fmla="*/ 132960 w 797760"/>
              <a:gd name="connsiteY14" fmla="*/ 388701 h 510085"/>
              <a:gd name="connsiteX15" fmla="*/ 64785 w 797760"/>
              <a:gd name="connsiteY15" fmla="*/ 388701 h 510085"/>
              <a:gd name="connsiteX16" fmla="*/ 0 w 797760"/>
              <a:gd name="connsiteY16" fmla="*/ 323916 h 510085"/>
              <a:gd name="connsiteX17" fmla="*/ 0 w 797760"/>
              <a:gd name="connsiteY17" fmla="*/ 323918 h 510085"/>
              <a:gd name="connsiteX18" fmla="*/ 0 w 797760"/>
              <a:gd name="connsiteY18" fmla="*/ 226742 h 510085"/>
              <a:gd name="connsiteX19" fmla="*/ 0 w 797760"/>
              <a:gd name="connsiteY19" fmla="*/ 226742 h 510085"/>
              <a:gd name="connsiteX20" fmla="*/ 0 w 797760"/>
              <a:gd name="connsiteY20" fmla="*/ 64785 h 510085"/>
              <a:gd name="connsiteX0" fmla="*/ 0 w 797760"/>
              <a:gd name="connsiteY0" fmla="*/ 64785 h 510085"/>
              <a:gd name="connsiteX1" fmla="*/ 64785 w 797760"/>
              <a:gd name="connsiteY1" fmla="*/ 0 h 510085"/>
              <a:gd name="connsiteX2" fmla="*/ 132960 w 797760"/>
              <a:gd name="connsiteY2" fmla="*/ 0 h 510085"/>
              <a:gd name="connsiteX3" fmla="*/ 132960 w 797760"/>
              <a:gd name="connsiteY3" fmla="*/ 0 h 510085"/>
              <a:gd name="connsiteX4" fmla="*/ 332400 w 797760"/>
              <a:gd name="connsiteY4" fmla="*/ 0 h 510085"/>
              <a:gd name="connsiteX5" fmla="*/ 732975 w 797760"/>
              <a:gd name="connsiteY5" fmla="*/ 0 h 510085"/>
              <a:gd name="connsiteX6" fmla="*/ 797760 w 797760"/>
              <a:gd name="connsiteY6" fmla="*/ 64785 h 510085"/>
              <a:gd name="connsiteX7" fmla="*/ 797760 w 797760"/>
              <a:gd name="connsiteY7" fmla="*/ 226742 h 510085"/>
              <a:gd name="connsiteX8" fmla="*/ 797760 w 797760"/>
              <a:gd name="connsiteY8" fmla="*/ 226742 h 510085"/>
              <a:gd name="connsiteX9" fmla="*/ 797760 w 797760"/>
              <a:gd name="connsiteY9" fmla="*/ 323918 h 510085"/>
              <a:gd name="connsiteX10" fmla="*/ 797760 w 797760"/>
              <a:gd name="connsiteY10" fmla="*/ 323916 h 510085"/>
              <a:gd name="connsiteX11" fmla="*/ 732975 w 797760"/>
              <a:gd name="connsiteY11" fmla="*/ 388701 h 510085"/>
              <a:gd name="connsiteX12" fmla="*/ 227624 w 797760"/>
              <a:gd name="connsiteY12" fmla="*/ 388701 h 510085"/>
              <a:gd name="connsiteX13" fmla="*/ 67810 w 797760"/>
              <a:gd name="connsiteY13" fmla="*/ 510085 h 510085"/>
              <a:gd name="connsiteX14" fmla="*/ 132960 w 797760"/>
              <a:gd name="connsiteY14" fmla="*/ 388701 h 510085"/>
              <a:gd name="connsiteX15" fmla="*/ 64785 w 797760"/>
              <a:gd name="connsiteY15" fmla="*/ 388701 h 510085"/>
              <a:gd name="connsiteX16" fmla="*/ 0 w 797760"/>
              <a:gd name="connsiteY16" fmla="*/ 323916 h 510085"/>
              <a:gd name="connsiteX17" fmla="*/ 0 w 797760"/>
              <a:gd name="connsiteY17" fmla="*/ 323918 h 510085"/>
              <a:gd name="connsiteX18" fmla="*/ 0 w 797760"/>
              <a:gd name="connsiteY18" fmla="*/ 226742 h 510085"/>
              <a:gd name="connsiteX19" fmla="*/ 0 w 797760"/>
              <a:gd name="connsiteY19" fmla="*/ 226742 h 510085"/>
              <a:gd name="connsiteX20" fmla="*/ 0 w 797760"/>
              <a:gd name="connsiteY20" fmla="*/ 64785 h 51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97760" h="510085">
                <a:moveTo>
                  <a:pt x="0" y="64785"/>
                </a:moveTo>
                <a:cubicBezTo>
                  <a:pt x="0" y="29005"/>
                  <a:pt x="29005" y="0"/>
                  <a:pt x="64785" y="0"/>
                </a:cubicBezTo>
                <a:lnTo>
                  <a:pt x="132960" y="0"/>
                </a:lnTo>
                <a:lnTo>
                  <a:pt x="132960" y="0"/>
                </a:lnTo>
                <a:lnTo>
                  <a:pt x="332400" y="0"/>
                </a:lnTo>
                <a:lnTo>
                  <a:pt x="732975" y="0"/>
                </a:lnTo>
                <a:cubicBezTo>
                  <a:pt x="768755" y="0"/>
                  <a:pt x="797760" y="29005"/>
                  <a:pt x="797760" y="64785"/>
                </a:cubicBezTo>
                <a:lnTo>
                  <a:pt x="797760" y="226742"/>
                </a:lnTo>
                <a:lnTo>
                  <a:pt x="797760" y="226742"/>
                </a:lnTo>
                <a:lnTo>
                  <a:pt x="797760" y="323918"/>
                </a:lnTo>
                <a:lnTo>
                  <a:pt x="797760" y="323916"/>
                </a:lnTo>
                <a:cubicBezTo>
                  <a:pt x="797760" y="359696"/>
                  <a:pt x="768755" y="388701"/>
                  <a:pt x="732975" y="388701"/>
                </a:cubicBezTo>
                <a:lnTo>
                  <a:pt x="227624" y="388701"/>
                </a:lnTo>
                <a:lnTo>
                  <a:pt x="67810" y="510085"/>
                </a:lnTo>
                <a:lnTo>
                  <a:pt x="132960" y="388701"/>
                </a:lnTo>
                <a:lnTo>
                  <a:pt x="64785" y="388701"/>
                </a:lnTo>
                <a:cubicBezTo>
                  <a:pt x="29005" y="388701"/>
                  <a:pt x="0" y="359696"/>
                  <a:pt x="0" y="323916"/>
                </a:cubicBezTo>
                <a:lnTo>
                  <a:pt x="0" y="323918"/>
                </a:lnTo>
                <a:lnTo>
                  <a:pt x="0" y="226742"/>
                </a:lnTo>
                <a:lnTo>
                  <a:pt x="0" y="226742"/>
                </a:lnTo>
                <a:lnTo>
                  <a:pt x="0" y="64785"/>
                </a:lnTo>
                <a:close/>
              </a:path>
            </a:pathLst>
          </a:custGeom>
          <a:ln w="19050">
            <a:solidFill>
              <a:srgbClr val="0099FF"/>
            </a:solidFill>
          </a:ln>
        </p:spPr>
        <p:style>
          <a:lnRef idx="2">
            <a:schemeClr val="accent1"/>
          </a:lnRef>
          <a:fillRef idx="1">
            <a:schemeClr val="lt1"/>
          </a:fillRef>
          <a:effectRef idx="0">
            <a:schemeClr val="accent1"/>
          </a:effectRef>
          <a:fontRef idx="minor">
            <a:schemeClr val="dk1"/>
          </a:fontRef>
        </p:style>
        <p:txBody>
          <a:bodyPr tIns="36000" bIns="144000" rtlCol="0" anchor="ctr"/>
          <a:lstStyle/>
          <a:p>
            <a:pPr algn="ctr"/>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激変</a:t>
            </a:r>
            <a:endParaRPr lang="en-US" altLang="ja-JP" sz="1000" b="1" dirty="0" smtClean="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緩和</a:t>
            </a:r>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措置</a:t>
            </a:r>
          </a:p>
        </p:txBody>
      </p:sp>
      <p:sp>
        <p:nvSpPr>
          <p:cNvPr id="32" name="テキスト ボックス 31"/>
          <p:cNvSpPr txBox="1"/>
          <p:nvPr/>
        </p:nvSpPr>
        <p:spPr>
          <a:xfrm>
            <a:off x="305722" y="4901147"/>
            <a:ext cx="2124248" cy="1015663"/>
          </a:xfrm>
          <a:prstGeom prst="rect">
            <a:avLst/>
          </a:prstGeom>
          <a:noFill/>
        </p:spPr>
        <p:txBody>
          <a:bodyPr wrap="square" rtlCol="0">
            <a:spAutoFit/>
          </a:bodyPr>
          <a:lstStyle/>
          <a:p>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仮にＤ市のような自治体が多数あった場合、当該県において必要となる激変緩和用の都道府県繰入金総額の推移</a:t>
            </a:r>
          </a:p>
        </p:txBody>
      </p:sp>
      <p:graphicFrame>
        <p:nvGraphicFramePr>
          <p:cNvPr id="33" name="グラフ 32"/>
          <p:cNvGraphicFramePr>
            <a:graphicFrameLocks/>
          </p:cNvGraphicFramePr>
          <p:nvPr>
            <p:extLst/>
          </p:nvPr>
        </p:nvGraphicFramePr>
        <p:xfrm>
          <a:off x="2346566" y="4921078"/>
          <a:ext cx="1990559" cy="1645235"/>
        </p:xfrm>
        <a:graphic>
          <a:graphicData uri="http://schemas.openxmlformats.org/drawingml/2006/chart">
            <c:chart xmlns:c="http://schemas.openxmlformats.org/drawingml/2006/chart" xmlns:r="http://schemas.openxmlformats.org/officeDocument/2006/relationships" r:id="rId4"/>
          </a:graphicData>
        </a:graphic>
      </p:graphicFrame>
      <p:sp>
        <p:nvSpPr>
          <p:cNvPr id="34" name="テキスト ボックス 33"/>
          <p:cNvSpPr txBox="1"/>
          <p:nvPr/>
        </p:nvSpPr>
        <p:spPr>
          <a:xfrm>
            <a:off x="4743678" y="4744016"/>
            <a:ext cx="2829450" cy="1818447"/>
          </a:xfrm>
          <a:prstGeom prst="rect">
            <a:avLst/>
          </a:prstGeom>
          <a:noFill/>
        </p:spPr>
        <p:txBody>
          <a:bodyPr wrap="square" rtlCol="0">
            <a:spAutoFit/>
          </a:bodyPr>
          <a:lstStyle/>
          <a:p>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都道府県繰入金を激変緩和用として多く活用する場合、他の市町村の納付金を増加させる影響が大きいことから、</a:t>
            </a:r>
            <a:r>
              <a:rPr lang="ja-JP" altLang="en-US" sz="1200" b="1" dirty="0">
                <a:solidFill>
                  <a:srgbClr val="FF6600"/>
                </a:solidFill>
                <a:latin typeface="メイリオ" panose="020B0604030504040204" pitchFamily="50" charset="-128"/>
                <a:ea typeface="メイリオ" panose="020B0604030504040204" pitchFamily="50" charset="-128"/>
              </a:rPr>
              <a:t>激変緩和用の特例基金</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を</a:t>
            </a:r>
            <a:r>
              <a:rPr lang="ja-JP" altLang="en-US" sz="1200" b="1" dirty="0" smtClean="0">
                <a:solidFill>
                  <a:schemeClr val="tx1">
                    <a:lumMod val="65000"/>
                    <a:lumOff val="35000"/>
                  </a:schemeClr>
                </a:solidFill>
                <a:latin typeface="メイリオ" panose="020B0604030504040204" pitchFamily="50" charset="-128"/>
                <a:ea typeface="メイリオ" panose="020B0604030504040204" pitchFamily="50" charset="-128"/>
              </a:rPr>
              <a:t>活用して繰入金減少分を補填する</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a:t>
            </a:r>
          </a:p>
          <a:p>
            <a:pPr>
              <a:lnSpc>
                <a:spcPts val="500"/>
              </a:lnSpc>
            </a:pPr>
            <a:endParaRPr lang="en-US" altLang="ja-JP" sz="1200" b="1" dirty="0">
              <a:solidFill>
                <a:schemeClr val="tx1">
                  <a:lumMod val="65000"/>
                  <a:lumOff val="35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1">
                    <a:lumMod val="65000"/>
                    <a:lumOff val="35000"/>
                  </a:schemeClr>
                </a:solidFill>
                <a:latin typeface="メイリオ" panose="020B0604030504040204" pitchFamily="50" charset="-128"/>
                <a:ea typeface="メイリオ" panose="020B0604030504040204" pitchFamily="50" charset="-128"/>
              </a:rPr>
              <a:t>また、</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独自に</a:t>
            </a:r>
            <a:r>
              <a:rPr lang="ja-JP" altLang="en-US" sz="1200" b="1" dirty="0" smtClean="0">
                <a:solidFill>
                  <a:schemeClr val="tx1">
                    <a:lumMod val="65000"/>
                    <a:lumOff val="35000"/>
                  </a:schemeClr>
                </a:solidFill>
                <a:latin typeface="メイリオ" panose="020B0604030504040204" pitchFamily="50" charset="-128"/>
                <a:ea typeface="メイリオ" panose="020B0604030504040204" pitchFamily="50" charset="-128"/>
              </a:rPr>
              <a:t>決算</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剰余金</a:t>
            </a:r>
            <a:r>
              <a:rPr lang="ja-JP" altLang="en-US" sz="1200" b="1" dirty="0" smtClean="0">
                <a:solidFill>
                  <a:schemeClr val="tx1">
                    <a:lumMod val="65000"/>
                    <a:lumOff val="35000"/>
                  </a:schemeClr>
                </a:solidFill>
                <a:latin typeface="メイリオ" panose="020B0604030504040204" pitchFamily="50" charset="-128"/>
                <a:ea typeface="メイリオ" panose="020B0604030504040204" pitchFamily="50" charset="-128"/>
              </a:rPr>
              <a:t>等の財源を特例基金に積み立てた場合</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には、その財源を活用して、各市町村の納付金</a:t>
            </a:r>
            <a:r>
              <a:rPr lang="ja-JP" altLang="en-US" sz="1200" b="1" dirty="0" smtClean="0">
                <a:solidFill>
                  <a:schemeClr val="tx1">
                    <a:lumMod val="65000"/>
                    <a:lumOff val="35000"/>
                  </a:schemeClr>
                </a:solidFill>
                <a:latin typeface="メイリオ" panose="020B0604030504040204" pitchFamily="50" charset="-128"/>
                <a:ea typeface="メイリオ" panose="020B0604030504040204" pitchFamily="50" charset="-128"/>
              </a:rPr>
              <a:t>を個別に減算</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することも</a:t>
            </a:r>
            <a:r>
              <a:rPr lang="ja-JP" altLang="en-US" sz="1200" b="1" dirty="0" smtClean="0">
                <a:solidFill>
                  <a:schemeClr val="tx1">
                    <a:lumMod val="65000"/>
                    <a:lumOff val="35000"/>
                  </a:schemeClr>
                </a:solidFill>
                <a:latin typeface="メイリオ" panose="020B0604030504040204" pitchFamily="50" charset="-128"/>
                <a:ea typeface="メイリオ" panose="020B0604030504040204" pitchFamily="50" charset="-128"/>
              </a:rPr>
              <a:t>可能。</a:t>
            </a:r>
            <a:endPar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2" name="右矢印 1"/>
          <p:cNvSpPr/>
          <p:nvPr/>
        </p:nvSpPr>
        <p:spPr>
          <a:xfrm>
            <a:off x="4460161" y="5408979"/>
            <a:ext cx="275738" cy="425008"/>
          </a:xfrm>
          <a:prstGeom prst="rightArrow">
            <a:avLst/>
          </a:prstGeom>
          <a:solidFill>
            <a:schemeClr val="tx1">
              <a:lumMod val="65000"/>
              <a:lumOff val="3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b="1">
              <a:solidFill>
                <a:schemeClr val="tx1">
                  <a:lumMod val="65000"/>
                  <a:lumOff val="35000"/>
                </a:schemeClr>
              </a:solidFill>
              <a:latin typeface="メイリオ" panose="020B0604030504040204" pitchFamily="50" charset="-128"/>
              <a:ea typeface="メイリオ" panose="020B0604030504040204" pitchFamily="50" charset="-128"/>
            </a:endParaRPr>
          </a:p>
        </p:txBody>
      </p:sp>
      <p:graphicFrame>
        <p:nvGraphicFramePr>
          <p:cNvPr id="39" name="グラフ 38"/>
          <p:cNvGraphicFramePr>
            <a:graphicFrameLocks/>
          </p:cNvGraphicFramePr>
          <p:nvPr>
            <p:extLst/>
          </p:nvPr>
        </p:nvGraphicFramePr>
        <p:xfrm>
          <a:off x="7434276" y="4918790"/>
          <a:ext cx="2304256" cy="1647524"/>
        </p:xfrm>
        <a:graphic>
          <a:graphicData uri="http://schemas.openxmlformats.org/drawingml/2006/chart">
            <c:chart xmlns:c="http://schemas.openxmlformats.org/drawingml/2006/chart" xmlns:r="http://schemas.openxmlformats.org/officeDocument/2006/relationships" r:id="rId5"/>
          </a:graphicData>
        </a:graphic>
      </p:graphicFrame>
      <p:sp>
        <p:nvSpPr>
          <p:cNvPr id="41" name="上矢印 40"/>
          <p:cNvSpPr/>
          <p:nvPr/>
        </p:nvSpPr>
        <p:spPr>
          <a:xfrm>
            <a:off x="4600334" y="1368387"/>
            <a:ext cx="216024" cy="517618"/>
          </a:xfrm>
          <a:prstGeom prst="upArrow">
            <a:avLst/>
          </a:prstGeom>
          <a:solidFill>
            <a:srgbClr val="FF505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sp>
        <p:nvSpPr>
          <p:cNvPr id="7" name="スライド番号プレースホルダー 6"/>
          <p:cNvSpPr>
            <a:spLocks noGrp="1"/>
          </p:cNvSpPr>
          <p:nvPr>
            <p:ph type="sldNum" sz="quarter" idx="12"/>
          </p:nvPr>
        </p:nvSpPr>
        <p:spPr>
          <a:xfrm>
            <a:off x="7603979" y="6492875"/>
            <a:ext cx="2311400" cy="365125"/>
          </a:xfrm>
        </p:spPr>
        <p:txBody>
          <a:bodyPr/>
          <a:lstStyle/>
          <a:p>
            <a:fld id="{43F36172-A6ED-4A8C-83C3-3EDD7338BAA1}" type="slidenum">
              <a:rPr kumimoji="1" lang="ja-JP" altLang="en-US" sz="1800" b="1" smtClean="0">
                <a:latin typeface="游ゴシック" panose="020B0400000000000000" pitchFamily="50" charset="-128"/>
                <a:ea typeface="游ゴシック" panose="020B0400000000000000" pitchFamily="50" charset="-128"/>
              </a:rPr>
              <a:t>23</a:t>
            </a:fld>
            <a:endParaRPr kumimoji="1" lang="ja-JP" altLang="en-US" sz="1800" b="1" dirty="0">
              <a:latin typeface="游ゴシック" panose="020B0400000000000000" pitchFamily="50" charset="-128"/>
              <a:ea typeface="游ゴシック" panose="020B0400000000000000" pitchFamily="50" charset="-128"/>
            </a:endParaRPr>
          </a:p>
        </p:txBody>
      </p:sp>
      <p:sp>
        <p:nvSpPr>
          <p:cNvPr id="116" name="テキスト ボックス 115"/>
          <p:cNvSpPr txBox="1"/>
          <p:nvPr/>
        </p:nvSpPr>
        <p:spPr>
          <a:xfrm>
            <a:off x="196592" y="2870574"/>
            <a:ext cx="3366718" cy="1169551"/>
          </a:xfrm>
          <a:prstGeom prst="rect">
            <a:avLst/>
          </a:prstGeom>
          <a:noFill/>
        </p:spPr>
        <p:txBody>
          <a:bodyPr wrap="square" rtlCol="0">
            <a:spAutoFit/>
          </a:bodyPr>
          <a:lstStyle/>
          <a:p>
            <a:pPr marL="171450" indent="-171450">
              <a:buFont typeface="メイリオ" panose="020B0604030504040204" pitchFamily="50" charset="-128"/>
              <a:buChar char="○"/>
            </a:pP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激変</a:t>
            </a:r>
            <a:r>
              <a:rPr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緩和丈比べの基点は</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200" b="1" u="sng" dirty="0" smtClean="0">
                <a:solidFill>
                  <a:srgbClr val="339933"/>
                </a:solidFill>
                <a:latin typeface="メイリオ" panose="020B0604030504040204" pitchFamily="50" charset="-128"/>
                <a:ea typeface="メイリオ" panose="020B0604030504040204" pitchFamily="50" charset="-128"/>
              </a:rPr>
              <a:t>平成</a:t>
            </a:r>
            <a:r>
              <a:rPr lang="en-US" altLang="ja-JP" sz="1200" b="1" u="sng" dirty="0">
                <a:solidFill>
                  <a:srgbClr val="339933"/>
                </a:solidFill>
                <a:latin typeface="メイリオ" panose="020B0604030504040204" pitchFamily="50" charset="-128"/>
                <a:ea typeface="メイリオ" panose="020B0604030504040204" pitchFamily="50" charset="-128"/>
              </a:rPr>
              <a:t>28</a:t>
            </a:r>
            <a:r>
              <a:rPr lang="ja-JP" altLang="en-US" sz="1200" b="1" u="sng" dirty="0">
                <a:solidFill>
                  <a:srgbClr val="339933"/>
                </a:solidFill>
                <a:latin typeface="メイリオ" panose="020B0604030504040204" pitchFamily="50" charset="-128"/>
                <a:ea typeface="メイリオ" panose="020B0604030504040204" pitchFamily="50" charset="-128"/>
              </a:rPr>
              <a:t>年度保険料決算</a:t>
            </a:r>
            <a:r>
              <a:rPr lang="ja-JP" altLang="en-US" sz="1200" b="1" u="sng" dirty="0" smtClean="0">
                <a:solidFill>
                  <a:srgbClr val="339933"/>
                </a:solidFill>
                <a:latin typeface="メイリオ" panose="020B0604030504040204" pitchFamily="50" charset="-128"/>
                <a:ea typeface="メイリオ" panose="020B0604030504040204" pitchFamily="50" charset="-128"/>
              </a:rPr>
              <a:t>額</a:t>
            </a:r>
            <a:r>
              <a:rPr lang="ja-JP" altLang="en-US" sz="1200" b="1" u="sng" dirty="0" smtClean="0">
                <a:solidFill>
                  <a:schemeClr val="tx1">
                    <a:lumMod val="75000"/>
                    <a:lumOff val="25000"/>
                  </a:schemeClr>
                </a:solidFill>
                <a:latin typeface="メイリオ" panose="020B0604030504040204" pitchFamily="50" charset="-128"/>
                <a:ea typeface="メイリオ" panose="020B0604030504040204" pitchFamily="50" charset="-128"/>
              </a:rPr>
              <a:t>で</a:t>
            </a:r>
            <a:r>
              <a:rPr lang="ja-JP" altLang="en-US" sz="1200" b="1" u="sng" dirty="0">
                <a:solidFill>
                  <a:schemeClr val="tx1">
                    <a:lumMod val="75000"/>
                    <a:lumOff val="25000"/>
                  </a:schemeClr>
                </a:solidFill>
                <a:latin typeface="メイリオ" panose="020B0604030504040204" pitchFamily="50" charset="-128"/>
                <a:ea typeface="メイリオ" panose="020B0604030504040204" pitchFamily="50" charset="-128"/>
              </a:rPr>
              <a:t>固定</a:t>
            </a:r>
            <a:r>
              <a:rPr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する。</a:t>
            </a:r>
            <a:endParaRPr lang="en-US" altLang="ja-JP" sz="12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171450" indent="-171450">
              <a:buFont typeface="メイリオ" panose="020B0604030504040204" pitchFamily="50" charset="-128"/>
              <a:buChar char="○"/>
            </a:pP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都道府県</a:t>
            </a:r>
            <a:r>
              <a:rPr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は</a:t>
            </a:r>
            <a:r>
              <a:rPr lang="ja-JP" altLang="en-US" sz="1200" b="1" dirty="0">
                <a:solidFill>
                  <a:srgbClr val="0099FF"/>
                </a:solidFill>
                <a:latin typeface="メイリオ" panose="020B0604030504040204" pitchFamily="50" charset="-128"/>
                <a:ea typeface="メイリオ" panose="020B0604030504040204" pitchFamily="50" charset="-128"/>
              </a:rPr>
              <a:t>毎年度</a:t>
            </a:r>
            <a:r>
              <a:rPr lang="ja-JP" altLang="en-US" sz="1200" b="1" dirty="0" smtClean="0">
                <a:solidFill>
                  <a:srgbClr val="0099FF"/>
                </a:solidFill>
                <a:latin typeface="メイリオ" panose="020B0604030504040204" pitchFamily="50" charset="-128"/>
                <a:ea typeface="メイリオ" panose="020B0604030504040204" pitchFamily="50" charset="-128"/>
              </a:rPr>
              <a:t>一定割合</a:t>
            </a:r>
            <a:r>
              <a:rPr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を定めて</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　市町村</a:t>
            </a:r>
            <a:r>
              <a:rPr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ごとに都道府県繰入金の必要</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を</a:t>
            </a:r>
            <a:endParaRPr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　判断</a:t>
            </a:r>
            <a:r>
              <a:rPr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する</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0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施行当初は追加</a:t>
            </a:r>
            <a:r>
              <a:rPr lang="ja-JP" altLang="en-US" sz="1000" b="1" dirty="0" smtClean="0">
                <a:solidFill>
                  <a:schemeClr val="tx1">
                    <a:lumMod val="75000"/>
                    <a:lumOff val="25000"/>
                  </a:schemeClr>
                </a:solidFill>
                <a:latin typeface="メイリオ" panose="020B0604030504040204" pitchFamily="50" charset="-128"/>
                <a:ea typeface="メイリオ" panose="020B0604030504040204" pitchFamily="50" charset="-128"/>
              </a:rPr>
              <a:t>激変緩和</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財源による対応も可能。）</a:t>
            </a:r>
          </a:p>
        </p:txBody>
      </p:sp>
      <p:grpSp>
        <p:nvGrpSpPr>
          <p:cNvPr id="30" name="グループ化 29"/>
          <p:cNvGrpSpPr/>
          <p:nvPr/>
        </p:nvGrpSpPr>
        <p:grpSpPr>
          <a:xfrm>
            <a:off x="3584848" y="2686870"/>
            <a:ext cx="6125194" cy="1767384"/>
            <a:chOff x="3584848" y="2686870"/>
            <a:chExt cx="6125194" cy="1767384"/>
          </a:xfrm>
        </p:grpSpPr>
        <p:graphicFrame>
          <p:nvGraphicFramePr>
            <p:cNvPr id="90" name="グラフ 89"/>
            <p:cNvGraphicFramePr>
              <a:graphicFrameLocks/>
            </p:cNvGraphicFramePr>
            <p:nvPr>
              <p:extLst/>
            </p:nvPr>
          </p:nvGraphicFramePr>
          <p:xfrm>
            <a:off x="3584848" y="2772299"/>
            <a:ext cx="6125194" cy="1648232"/>
          </p:xfrm>
          <a:graphic>
            <a:graphicData uri="http://schemas.openxmlformats.org/drawingml/2006/chart">
              <c:chart xmlns:c="http://schemas.openxmlformats.org/drawingml/2006/chart" xmlns:r="http://schemas.openxmlformats.org/officeDocument/2006/relationships" r:id="rId6"/>
            </a:graphicData>
          </a:graphic>
        </p:graphicFrame>
        <p:sp>
          <p:nvSpPr>
            <p:cNvPr id="23" name="直角三角形 22"/>
            <p:cNvSpPr/>
            <p:nvPr/>
          </p:nvSpPr>
          <p:spPr>
            <a:xfrm flipH="1">
              <a:off x="4434087" y="3702517"/>
              <a:ext cx="799517" cy="250047"/>
            </a:xfrm>
            <a:prstGeom prst="rtTriangle">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4195273" y="3378173"/>
              <a:ext cx="1011057" cy="338554"/>
            </a:xfrm>
            <a:prstGeom prst="rect">
              <a:avLst/>
            </a:prstGeom>
            <a:noFill/>
          </p:spPr>
          <p:txBody>
            <a:bodyPr wrap="square" rtlCol="0">
              <a:spAutoFit/>
            </a:bodyPr>
            <a:lstStyle/>
            <a:p>
              <a:pPr algn="ctr"/>
              <a:r>
                <a:rPr lang="ja-JP" altLang="en-US" sz="800" b="1" dirty="0">
                  <a:solidFill>
                    <a:srgbClr val="CC0000"/>
                  </a:solidFill>
                  <a:latin typeface="メイリオ" panose="020B0604030504040204" pitchFamily="50" charset="-128"/>
                  <a:ea typeface="メイリオ" panose="020B0604030504040204" pitchFamily="50" charset="-128"/>
                </a:rPr>
                <a:t>都道府県繰入金</a:t>
              </a:r>
              <a:r>
                <a:rPr lang="ja-JP" altLang="en-US" sz="800" b="1" dirty="0" smtClean="0">
                  <a:solidFill>
                    <a:srgbClr val="CC0000"/>
                  </a:solidFill>
                  <a:latin typeface="メイリオ" panose="020B0604030504040204" pitchFamily="50" charset="-128"/>
                  <a:ea typeface="メイリオ" panose="020B0604030504040204" pitchFamily="50" charset="-128"/>
                </a:rPr>
                <a:t>に</a:t>
              </a:r>
              <a:endParaRPr lang="en-US" altLang="ja-JP" sz="800" b="1" dirty="0" smtClean="0">
                <a:solidFill>
                  <a:srgbClr val="CC0000"/>
                </a:solidFill>
                <a:latin typeface="メイリオ" panose="020B0604030504040204" pitchFamily="50" charset="-128"/>
                <a:ea typeface="メイリオ" panose="020B0604030504040204" pitchFamily="50" charset="-128"/>
              </a:endParaRPr>
            </a:p>
            <a:p>
              <a:pPr algn="ctr"/>
              <a:r>
                <a:rPr lang="ja-JP" altLang="en-US" sz="800" b="1" dirty="0" smtClean="0">
                  <a:solidFill>
                    <a:srgbClr val="CC0000"/>
                  </a:solidFill>
                  <a:latin typeface="メイリオ" panose="020B0604030504040204" pitchFamily="50" charset="-128"/>
                  <a:ea typeface="メイリオ" panose="020B0604030504040204" pitchFamily="50" charset="-128"/>
                </a:rPr>
                <a:t>よる</a:t>
              </a:r>
              <a:r>
                <a:rPr lang="ja-JP" altLang="en-US" sz="800" b="1" dirty="0">
                  <a:solidFill>
                    <a:srgbClr val="CC0000"/>
                  </a:solidFill>
                  <a:latin typeface="メイリオ" panose="020B0604030504040204" pitchFamily="50" charset="-128"/>
                  <a:ea typeface="メイリオ" panose="020B0604030504040204" pitchFamily="50" charset="-128"/>
                </a:rPr>
                <a:t>激変緩和措置</a:t>
              </a:r>
            </a:p>
          </p:txBody>
        </p:sp>
        <p:sp>
          <p:nvSpPr>
            <p:cNvPr id="101" name="テキスト ボックス 100"/>
            <p:cNvSpPr txBox="1"/>
            <p:nvPr/>
          </p:nvSpPr>
          <p:spPr>
            <a:xfrm>
              <a:off x="6010788" y="2686870"/>
              <a:ext cx="890965" cy="328739"/>
            </a:xfrm>
            <a:prstGeom prst="rect">
              <a:avLst/>
            </a:prstGeom>
            <a:solidFill>
              <a:schemeClr val="bg1"/>
            </a:solidFill>
            <a:ln w="6350">
              <a:solidFill>
                <a:schemeClr val="tx1">
                  <a:lumMod val="65000"/>
                  <a:lumOff val="35000"/>
                </a:schemeClr>
              </a:solidFill>
            </a:ln>
          </p:spPr>
          <p:txBody>
            <a:bodyPr wrap="square" lIns="36000" tIns="36000" rIns="36000" bIns="36000" rtlCol="0">
              <a:spAutoFit/>
            </a:bodyPr>
            <a:lstStyle/>
            <a:p>
              <a:pPr algn="ctr"/>
              <a:r>
                <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rPr>
                <a:t>本来の算定方式</a:t>
              </a:r>
              <a:endParaRPr lang="en-US" altLang="ja-JP" sz="800" b="1" dirty="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rPr>
                <a:t>における保険料額</a:t>
              </a:r>
            </a:p>
          </p:txBody>
        </p:sp>
        <p:sp>
          <p:nvSpPr>
            <p:cNvPr id="107" name="テキスト ボックス 106"/>
            <p:cNvSpPr txBox="1"/>
            <p:nvPr/>
          </p:nvSpPr>
          <p:spPr>
            <a:xfrm>
              <a:off x="8958482" y="2897857"/>
              <a:ext cx="613119" cy="282573"/>
            </a:xfrm>
            <a:prstGeom prst="rect">
              <a:avLst/>
            </a:prstGeom>
            <a:solidFill>
              <a:schemeClr val="bg1"/>
            </a:solidFill>
          </p:spPr>
          <p:txBody>
            <a:bodyPr wrap="square" lIns="36000" tIns="36000" rIns="36000" bIns="0" rtlCol="0">
              <a:spAutoFit/>
            </a:bodyPr>
            <a:lstStyle/>
            <a:p>
              <a:r>
                <a:rPr lang="ja-JP" altLang="en-US" sz="800" b="1" dirty="0">
                  <a:solidFill>
                    <a:srgbClr val="CC0000"/>
                  </a:solidFill>
                  <a:latin typeface="メイリオ" panose="020B0604030504040204" pitchFamily="50" charset="-128"/>
                  <a:ea typeface="メイリオ" panose="020B0604030504040204" pitchFamily="50" charset="-128"/>
                </a:rPr>
                <a:t>激変</a:t>
              </a:r>
              <a:r>
                <a:rPr lang="ja-JP" altLang="en-US" sz="800" b="1" dirty="0" smtClean="0">
                  <a:solidFill>
                    <a:srgbClr val="CC0000"/>
                  </a:solidFill>
                  <a:latin typeface="メイリオ" panose="020B0604030504040204" pitchFamily="50" charset="-128"/>
                  <a:ea typeface="メイリオ" panose="020B0604030504040204" pitchFamily="50" charset="-128"/>
                </a:rPr>
                <a:t>緩和</a:t>
              </a:r>
              <a:endParaRPr lang="en-US" altLang="ja-JP" sz="800" b="1" dirty="0" smtClean="0">
                <a:solidFill>
                  <a:srgbClr val="CC0000"/>
                </a:solidFill>
                <a:latin typeface="メイリオ" panose="020B0604030504040204" pitchFamily="50" charset="-128"/>
                <a:ea typeface="メイリオ" panose="020B0604030504040204" pitchFamily="50" charset="-128"/>
              </a:endParaRPr>
            </a:p>
            <a:p>
              <a:r>
                <a:rPr lang="ja-JP" altLang="en-US" sz="800" b="1" dirty="0" smtClean="0">
                  <a:solidFill>
                    <a:srgbClr val="CC0000"/>
                  </a:solidFill>
                  <a:latin typeface="メイリオ" panose="020B0604030504040204" pitchFamily="50" charset="-128"/>
                  <a:ea typeface="メイリオ" panose="020B0604030504040204" pitchFamily="50" charset="-128"/>
                </a:rPr>
                <a:t>措置</a:t>
              </a:r>
              <a:r>
                <a:rPr lang="ja-JP" altLang="en-US" sz="800" b="1" dirty="0">
                  <a:solidFill>
                    <a:srgbClr val="CC0000"/>
                  </a:solidFill>
                  <a:latin typeface="メイリオ" panose="020B0604030504040204" pitchFamily="50" charset="-128"/>
                  <a:ea typeface="メイリオ" panose="020B0604030504040204" pitchFamily="50" charset="-128"/>
                </a:rPr>
                <a:t>不要</a:t>
              </a:r>
            </a:p>
          </p:txBody>
        </p:sp>
        <p:sp>
          <p:nvSpPr>
            <p:cNvPr id="115" name="テキスト ボックス 114"/>
            <p:cNvSpPr txBox="1"/>
            <p:nvPr/>
          </p:nvSpPr>
          <p:spPr>
            <a:xfrm>
              <a:off x="3841943" y="4208033"/>
              <a:ext cx="870751" cy="246221"/>
            </a:xfrm>
            <a:prstGeom prst="rect">
              <a:avLst/>
            </a:prstGeom>
            <a:solidFill>
              <a:schemeClr val="bg1"/>
            </a:solidFill>
          </p:spPr>
          <p:txBody>
            <a:bodyPr wrap="none" rtlCol="0">
              <a:spAutoFit/>
            </a:bodyPr>
            <a:lstStyle/>
            <a:p>
              <a:r>
                <a:rPr lang="ja-JP" altLang="en-US" sz="1000" b="1" dirty="0" smtClean="0">
                  <a:solidFill>
                    <a:srgbClr val="339933"/>
                  </a:solidFill>
                  <a:latin typeface="メイリオ" panose="020B0604030504040204" pitchFamily="50" charset="-128"/>
                  <a:ea typeface="メイリオ" panose="020B0604030504040204" pitchFamily="50" charset="-128"/>
                </a:rPr>
                <a:t>平成</a:t>
              </a:r>
              <a:r>
                <a:rPr lang="en-US" altLang="ja-JP" sz="1000" b="1" dirty="0" smtClean="0">
                  <a:solidFill>
                    <a:srgbClr val="339933"/>
                  </a:solidFill>
                  <a:latin typeface="メイリオ" panose="020B0604030504040204" pitchFamily="50" charset="-128"/>
                  <a:ea typeface="メイリオ" panose="020B0604030504040204" pitchFamily="50" charset="-128"/>
                </a:rPr>
                <a:t>28</a:t>
              </a:r>
              <a:r>
                <a:rPr lang="ja-JP" altLang="en-US" sz="1000" b="1" dirty="0">
                  <a:solidFill>
                    <a:srgbClr val="339933"/>
                  </a:solidFill>
                  <a:latin typeface="メイリオ" panose="020B0604030504040204" pitchFamily="50" charset="-128"/>
                  <a:ea typeface="メイリオ" panose="020B0604030504040204" pitchFamily="50" charset="-128"/>
                </a:rPr>
                <a:t>年度</a:t>
              </a:r>
            </a:p>
          </p:txBody>
        </p:sp>
        <p:sp>
          <p:nvSpPr>
            <p:cNvPr id="51" name="上矢印 50"/>
            <p:cNvSpPr/>
            <p:nvPr/>
          </p:nvSpPr>
          <p:spPr>
            <a:xfrm rot="10800000">
              <a:off x="5120717" y="3412625"/>
              <a:ext cx="96609" cy="270000"/>
            </a:xfrm>
            <a:prstGeom prst="upArrow">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sp>
          <p:nvSpPr>
            <p:cNvPr id="52" name="上矢印 51"/>
            <p:cNvSpPr/>
            <p:nvPr/>
          </p:nvSpPr>
          <p:spPr>
            <a:xfrm rot="10800000">
              <a:off x="6227971" y="3314522"/>
              <a:ext cx="96609" cy="126000"/>
            </a:xfrm>
            <a:prstGeom prst="upArrow">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sp>
          <p:nvSpPr>
            <p:cNvPr id="53" name="上矢印 52"/>
            <p:cNvSpPr/>
            <p:nvPr/>
          </p:nvSpPr>
          <p:spPr>
            <a:xfrm rot="10800000">
              <a:off x="7337667" y="3189872"/>
              <a:ext cx="96609" cy="90000"/>
            </a:xfrm>
            <a:prstGeom prst="upArrow">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4694495" y="3682594"/>
              <a:ext cx="544185" cy="270076"/>
              <a:chOff x="6497047" y="4339327"/>
              <a:chExt cx="544185" cy="270076"/>
            </a:xfrm>
          </p:grpSpPr>
          <p:cxnSp>
            <p:nvCxnSpPr>
              <p:cNvPr id="56" name="直線矢印コネクタ 55"/>
              <p:cNvCxnSpPr/>
              <p:nvPr/>
            </p:nvCxnSpPr>
            <p:spPr>
              <a:xfrm>
                <a:off x="6969224" y="4339327"/>
                <a:ext cx="0" cy="270076"/>
              </a:xfrm>
              <a:prstGeom prst="straightConnector1">
                <a:avLst/>
              </a:prstGeom>
              <a:ln w="12700">
                <a:solidFill>
                  <a:srgbClr val="0099FF"/>
                </a:solidFill>
                <a:round/>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6897216" y="4609403"/>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6897216" y="4339327"/>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sp>
            <p:nvSpPr>
              <p:cNvPr id="59" name="テキスト ボックス 102"/>
              <p:cNvSpPr txBox="1"/>
              <p:nvPr/>
            </p:nvSpPr>
            <p:spPr>
              <a:xfrm>
                <a:off x="6497047" y="4386443"/>
                <a:ext cx="544185" cy="195814"/>
              </a:xfrm>
              <a:prstGeom prst="rect">
                <a:avLst/>
              </a:prstGeom>
              <a:noFill/>
            </p:spPr>
            <p:txBody>
              <a:bodyPr wrap="square" lIns="0" tIns="36000" rIns="0" b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00" b="1" dirty="0" smtClean="0">
                    <a:solidFill>
                      <a:srgbClr val="0099FF"/>
                    </a:solidFill>
                    <a:latin typeface="メイリオ" panose="020B0604030504040204" pitchFamily="50" charset="-128"/>
                    <a:ea typeface="メイリオ" panose="020B0604030504040204" pitchFamily="50" charset="-128"/>
                  </a:rPr>
                  <a:t>一定割合</a:t>
                </a:r>
                <a:endParaRPr lang="en-US" altLang="ja-JP" sz="800" b="1" dirty="0" smtClean="0">
                  <a:solidFill>
                    <a:srgbClr val="0099FF"/>
                  </a:solidFill>
                  <a:latin typeface="メイリオ" panose="020B0604030504040204" pitchFamily="50" charset="-128"/>
                  <a:ea typeface="メイリオ" panose="020B0604030504040204" pitchFamily="50" charset="-128"/>
                </a:endParaRPr>
              </a:p>
            </p:txBody>
          </p:sp>
        </p:grpSp>
        <p:grpSp>
          <p:nvGrpSpPr>
            <p:cNvPr id="61" name="グループ化 60"/>
            <p:cNvGrpSpPr/>
            <p:nvPr/>
          </p:nvGrpSpPr>
          <p:grpSpPr>
            <a:xfrm>
              <a:off x="6201919" y="3440522"/>
              <a:ext cx="144016" cy="512180"/>
              <a:chOff x="6897216" y="4339327"/>
              <a:chExt cx="144016" cy="270076"/>
            </a:xfrm>
          </p:grpSpPr>
          <p:cxnSp>
            <p:nvCxnSpPr>
              <p:cNvPr id="62" name="直線矢印コネクタ 61"/>
              <p:cNvCxnSpPr/>
              <p:nvPr/>
            </p:nvCxnSpPr>
            <p:spPr>
              <a:xfrm>
                <a:off x="6969224" y="4339327"/>
                <a:ext cx="0" cy="270076"/>
              </a:xfrm>
              <a:prstGeom prst="straightConnector1">
                <a:avLst/>
              </a:prstGeom>
              <a:ln w="12700">
                <a:solidFill>
                  <a:srgbClr val="0099FF"/>
                </a:solidFill>
                <a:round/>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6897216" y="4609403"/>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6897216" y="4339327"/>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grpSp>
        <p:grpSp>
          <p:nvGrpSpPr>
            <p:cNvPr id="67" name="グループ化 66"/>
            <p:cNvGrpSpPr/>
            <p:nvPr/>
          </p:nvGrpSpPr>
          <p:grpSpPr>
            <a:xfrm>
              <a:off x="7311891" y="3279872"/>
              <a:ext cx="144016" cy="672830"/>
              <a:chOff x="6897216" y="4339327"/>
              <a:chExt cx="144016" cy="270076"/>
            </a:xfrm>
          </p:grpSpPr>
          <p:cxnSp>
            <p:nvCxnSpPr>
              <p:cNvPr id="68" name="直線矢印コネクタ 67"/>
              <p:cNvCxnSpPr/>
              <p:nvPr/>
            </p:nvCxnSpPr>
            <p:spPr>
              <a:xfrm>
                <a:off x="6969224" y="4339327"/>
                <a:ext cx="0" cy="270076"/>
              </a:xfrm>
              <a:prstGeom prst="straightConnector1">
                <a:avLst/>
              </a:prstGeom>
              <a:ln w="12700">
                <a:solidFill>
                  <a:srgbClr val="0099FF"/>
                </a:solidFill>
                <a:round/>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897216" y="4609403"/>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6897216" y="4339327"/>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grpSp>
        <p:grpSp>
          <p:nvGrpSpPr>
            <p:cNvPr id="73" name="グループ化 72"/>
            <p:cNvGrpSpPr/>
            <p:nvPr/>
          </p:nvGrpSpPr>
          <p:grpSpPr>
            <a:xfrm>
              <a:off x="8422580" y="3109480"/>
              <a:ext cx="144016" cy="843222"/>
              <a:chOff x="6897216" y="4339327"/>
              <a:chExt cx="144016" cy="270076"/>
            </a:xfrm>
          </p:grpSpPr>
          <p:cxnSp>
            <p:nvCxnSpPr>
              <p:cNvPr id="74" name="直線矢印コネクタ 73"/>
              <p:cNvCxnSpPr/>
              <p:nvPr/>
            </p:nvCxnSpPr>
            <p:spPr>
              <a:xfrm>
                <a:off x="6969224" y="4339327"/>
                <a:ext cx="0" cy="270076"/>
              </a:xfrm>
              <a:prstGeom prst="straightConnector1">
                <a:avLst/>
              </a:prstGeom>
              <a:ln w="12700">
                <a:solidFill>
                  <a:srgbClr val="0099FF"/>
                </a:solidFill>
                <a:prstDash val="sysDot"/>
                <a:round/>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6897216" y="4609403"/>
                <a:ext cx="144016" cy="0"/>
              </a:xfrm>
              <a:prstGeom prst="line">
                <a:avLst/>
              </a:prstGeom>
              <a:ln w="12700">
                <a:solidFill>
                  <a:srgbClr val="0099FF"/>
                </a:solidFill>
                <a:prstDash val="solid"/>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6897216" y="4339327"/>
                <a:ext cx="144016" cy="0"/>
              </a:xfrm>
              <a:prstGeom prst="line">
                <a:avLst/>
              </a:prstGeom>
              <a:ln w="12700">
                <a:solidFill>
                  <a:srgbClr val="0099FF"/>
                </a:solidFill>
                <a:prstDash val="solid"/>
              </a:ln>
            </p:spPr>
            <p:style>
              <a:lnRef idx="1">
                <a:schemeClr val="accent1"/>
              </a:lnRef>
              <a:fillRef idx="0">
                <a:schemeClr val="accent1"/>
              </a:fillRef>
              <a:effectRef idx="0">
                <a:schemeClr val="accent1"/>
              </a:effectRef>
              <a:fontRef idx="minor">
                <a:schemeClr val="tx1"/>
              </a:fontRef>
            </p:style>
          </p:cxnSp>
        </p:grpSp>
        <p:sp>
          <p:nvSpPr>
            <p:cNvPr id="77" name="テキスト ボックス 102"/>
            <p:cNvSpPr txBox="1"/>
            <p:nvPr/>
          </p:nvSpPr>
          <p:spPr>
            <a:xfrm>
              <a:off x="8041902" y="3400601"/>
              <a:ext cx="425410" cy="318924"/>
            </a:xfrm>
            <a:prstGeom prst="rect">
              <a:avLst/>
            </a:prstGeom>
            <a:noFill/>
          </p:spPr>
          <p:txBody>
            <a:bodyPr wrap="square" lIns="0" tIns="36000" rIns="0" b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ja-JP" altLang="en-US" sz="800" b="1" dirty="0" smtClean="0">
                  <a:solidFill>
                    <a:srgbClr val="0099FF"/>
                  </a:solidFill>
                  <a:latin typeface="メイリオ" panose="020B0604030504040204" pitchFamily="50" charset="-128"/>
                  <a:ea typeface="メイリオ" panose="020B0604030504040204" pitchFamily="50" charset="-128"/>
                </a:rPr>
                <a:t>一定割合</a:t>
              </a:r>
              <a:endParaRPr lang="en-US" altLang="ja-JP" sz="800" b="1" dirty="0" smtClean="0">
                <a:solidFill>
                  <a:srgbClr val="0099FF"/>
                </a:solidFill>
                <a:latin typeface="メイリオ" panose="020B0604030504040204" pitchFamily="50" charset="-128"/>
                <a:ea typeface="メイリオ" panose="020B0604030504040204" pitchFamily="50" charset="-128"/>
              </a:endParaRPr>
            </a:p>
            <a:p>
              <a:pPr algn="r"/>
              <a:r>
                <a:rPr lang="ja-JP" altLang="en-US" sz="800" b="1" dirty="0" smtClean="0">
                  <a:solidFill>
                    <a:srgbClr val="0099FF"/>
                  </a:solidFill>
                  <a:latin typeface="メイリオ" panose="020B0604030504040204" pitchFamily="50" charset="-128"/>
                  <a:ea typeface="メイリオ" panose="020B0604030504040204" pitchFamily="50" charset="-128"/>
                </a:rPr>
                <a:t>未満</a:t>
              </a:r>
              <a:endParaRPr lang="en-US" altLang="ja-JP" sz="800" b="1" dirty="0" smtClean="0">
                <a:solidFill>
                  <a:srgbClr val="0099FF"/>
                </a:solidFill>
                <a:latin typeface="メイリオ" panose="020B0604030504040204" pitchFamily="50" charset="-128"/>
                <a:ea typeface="メイリオ" panose="020B0604030504040204" pitchFamily="50" charset="-128"/>
              </a:endParaRPr>
            </a:p>
          </p:txBody>
        </p:sp>
        <p:cxnSp>
          <p:nvCxnSpPr>
            <p:cNvPr id="95" name="直線コネクタ 94"/>
            <p:cNvCxnSpPr/>
            <p:nvPr/>
          </p:nvCxnSpPr>
          <p:spPr>
            <a:xfrm>
              <a:off x="6654922" y="3440522"/>
              <a:ext cx="133232" cy="0"/>
            </a:xfrm>
            <a:prstGeom prst="line">
              <a:avLst/>
            </a:prstGeom>
            <a:ln w="1270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8" name="テキスト ボックス 107"/>
            <p:cNvSpPr txBox="1"/>
            <p:nvPr/>
          </p:nvSpPr>
          <p:spPr>
            <a:xfrm>
              <a:off x="6949804" y="2688668"/>
              <a:ext cx="688001" cy="318924"/>
            </a:xfrm>
            <a:prstGeom prst="rect">
              <a:avLst/>
            </a:prstGeom>
            <a:solidFill>
              <a:schemeClr val="bg1"/>
            </a:solidFill>
            <a:ln w="6350">
              <a:solidFill>
                <a:schemeClr val="tx1">
                  <a:lumMod val="65000"/>
                  <a:lumOff val="35000"/>
                </a:schemeClr>
              </a:solidFill>
            </a:ln>
          </p:spPr>
          <p:txBody>
            <a:bodyPr wrap="square" lIns="36000" tIns="36000" rIns="36000" bIns="36000" rtlCol="0">
              <a:spAutoFit/>
            </a:bodyPr>
            <a:lstStyle/>
            <a:p>
              <a:pPr algn="ctr"/>
              <a:r>
                <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rPr>
                <a:t>当該年度</a:t>
              </a:r>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の</a:t>
              </a:r>
              <a:endParaRPr lang="en-US" altLang="ja-JP" sz="800" b="1" dirty="0" smtClean="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保険料</a:t>
              </a:r>
              <a:r>
                <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rPr>
                <a:t>額</a:t>
              </a:r>
            </a:p>
          </p:txBody>
        </p:sp>
        <p:cxnSp>
          <p:nvCxnSpPr>
            <p:cNvPr id="119" name="直線コネクタ 118"/>
            <p:cNvCxnSpPr/>
            <p:nvPr/>
          </p:nvCxnSpPr>
          <p:spPr>
            <a:xfrm>
              <a:off x="6654191" y="3313454"/>
              <a:ext cx="133232" cy="0"/>
            </a:xfrm>
            <a:prstGeom prst="line">
              <a:avLst/>
            </a:prstGeom>
            <a:ln w="1270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101" idx="2"/>
            </p:cNvCxnSpPr>
            <p:nvPr/>
          </p:nvCxnSpPr>
          <p:spPr>
            <a:xfrm>
              <a:off x="6456271" y="3015609"/>
              <a:ext cx="265425" cy="292885"/>
            </a:xfrm>
            <a:prstGeom prst="line">
              <a:avLst/>
            </a:prstGeom>
            <a:ln w="63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a:stCxn id="108" idx="2"/>
            </p:cNvCxnSpPr>
            <p:nvPr/>
          </p:nvCxnSpPr>
          <p:spPr>
            <a:xfrm flipH="1">
              <a:off x="6765558" y="3007592"/>
              <a:ext cx="528247" cy="432930"/>
            </a:xfrm>
            <a:prstGeom prst="line">
              <a:avLst/>
            </a:prstGeom>
            <a:ln w="63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1" name="テキスト ボックス 120"/>
            <p:cNvSpPr txBox="1"/>
            <p:nvPr/>
          </p:nvSpPr>
          <p:spPr>
            <a:xfrm>
              <a:off x="4935084" y="4207355"/>
              <a:ext cx="870751" cy="246221"/>
            </a:xfrm>
            <a:prstGeom prst="rect">
              <a:avLst/>
            </a:prstGeom>
            <a:solidFill>
              <a:schemeClr val="bg1"/>
            </a:solidFill>
          </p:spPr>
          <p:txBody>
            <a:bodyPr wrap="none" rtlCol="0">
              <a:spAutoFit/>
            </a:bodyPr>
            <a:lstStyle/>
            <a:p>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平成</a:t>
              </a:r>
              <a:r>
                <a:rPr lang="en-US" altLang="ja-JP" sz="1000" b="1" dirty="0" smtClean="0">
                  <a:solidFill>
                    <a:schemeClr val="tx1">
                      <a:lumMod val="65000"/>
                      <a:lumOff val="35000"/>
                    </a:schemeClr>
                  </a:solidFill>
                  <a:latin typeface="メイリオ" panose="020B0604030504040204" pitchFamily="50" charset="-128"/>
                  <a:ea typeface="メイリオ" panose="020B0604030504040204" pitchFamily="50" charset="-128"/>
                </a:rPr>
                <a:t>30</a:t>
              </a:r>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年度</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22" name="テキスト ボックス 121"/>
            <p:cNvSpPr txBox="1"/>
            <p:nvPr/>
          </p:nvSpPr>
          <p:spPr>
            <a:xfrm>
              <a:off x="6090457" y="4203955"/>
              <a:ext cx="825867" cy="246221"/>
            </a:xfrm>
            <a:prstGeom prst="rect">
              <a:avLst/>
            </a:prstGeom>
            <a:solidFill>
              <a:schemeClr val="bg1"/>
            </a:solidFill>
          </p:spPr>
          <p:txBody>
            <a:bodyPr wrap="none" rtlCol="0">
              <a:spAutoFit/>
            </a:bodyPr>
            <a:lstStyle/>
            <a:p>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令和元年度</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23" name="テキスト ボックス 122"/>
            <p:cNvSpPr txBox="1"/>
            <p:nvPr/>
          </p:nvSpPr>
          <p:spPr>
            <a:xfrm>
              <a:off x="7224871" y="4203955"/>
              <a:ext cx="825867" cy="246221"/>
            </a:xfrm>
            <a:prstGeom prst="rect">
              <a:avLst/>
            </a:prstGeom>
            <a:solidFill>
              <a:schemeClr val="bg1"/>
            </a:solidFill>
          </p:spPr>
          <p:txBody>
            <a:bodyPr wrap="none" rtlCol="0">
              <a:spAutoFit/>
            </a:bodyPr>
            <a:lstStyle/>
            <a:p>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令和２年度</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24" name="テキスト ボックス 123"/>
            <p:cNvSpPr txBox="1"/>
            <p:nvPr/>
          </p:nvSpPr>
          <p:spPr>
            <a:xfrm>
              <a:off x="8346745" y="4207354"/>
              <a:ext cx="825867" cy="246221"/>
            </a:xfrm>
            <a:prstGeom prst="rect">
              <a:avLst/>
            </a:prstGeom>
            <a:solidFill>
              <a:schemeClr val="bg1"/>
            </a:solidFill>
          </p:spPr>
          <p:txBody>
            <a:bodyPr wrap="none" rtlCol="0">
              <a:spAutoFit/>
            </a:bodyPr>
            <a:lstStyle/>
            <a:p>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令和３年度</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06" name="右中かっこ 105"/>
            <p:cNvSpPr/>
            <p:nvPr/>
          </p:nvSpPr>
          <p:spPr>
            <a:xfrm>
              <a:off x="8886753" y="2983162"/>
              <a:ext cx="72000" cy="115489"/>
            </a:xfrm>
            <a:prstGeom prst="rightBrace">
              <a:avLst>
                <a:gd name="adj1" fmla="val 25000"/>
                <a:gd name="adj2" fmla="val 50000"/>
              </a:avLst>
            </a:prstGeom>
            <a:ln w="12700">
              <a:solidFill>
                <a:srgbClr val="CC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ja-JP" altLang="en-US" sz="1799" b="1">
                <a:solidFill>
                  <a:prstClr val="black"/>
                </a:solidFill>
                <a:latin typeface="メイリオ" panose="020B0604030504040204" pitchFamily="50" charset="-128"/>
                <a:ea typeface="メイリオ" panose="020B0604030504040204" pitchFamily="50" charset="-128"/>
              </a:endParaRPr>
            </a:p>
          </p:txBody>
        </p:sp>
      </p:grpSp>
      <p:sp>
        <p:nvSpPr>
          <p:cNvPr id="126" name="テキスト ボックス 120"/>
          <p:cNvSpPr txBox="1"/>
          <p:nvPr/>
        </p:nvSpPr>
        <p:spPr>
          <a:xfrm>
            <a:off x="3341845" y="6291804"/>
            <a:ext cx="535724" cy="215444"/>
          </a:xfrm>
          <a:prstGeom prst="rect">
            <a:avLst/>
          </a:prstGeom>
          <a:solidFill>
            <a:schemeClr val="bg1"/>
          </a:solid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chemeClr val="tx1">
                    <a:lumMod val="65000"/>
                    <a:lumOff val="35000"/>
                  </a:schemeClr>
                </a:solidFill>
                <a:latin typeface="メイリオ" panose="020B0604030504040204" pitchFamily="50" charset="-128"/>
                <a:ea typeface="メイリオ" panose="020B0604030504040204" pitchFamily="50" charset="-128"/>
              </a:rPr>
              <a:t>R</a:t>
            </a:r>
            <a:r>
              <a:rPr lang="en-US" altLang="ja-JP" sz="800" b="1" dirty="0">
                <a:solidFill>
                  <a:schemeClr val="tx1">
                    <a:lumMod val="65000"/>
                    <a:lumOff val="35000"/>
                  </a:schemeClr>
                </a:solidFill>
                <a:latin typeface="メイリオ" panose="020B0604030504040204" pitchFamily="50" charset="-128"/>
                <a:ea typeface="メイリオ" panose="020B0604030504040204" pitchFamily="50" charset="-128"/>
              </a:rPr>
              <a:t>2</a:t>
            </a:r>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年度</a:t>
            </a:r>
            <a:endPar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29" name="テキスト ボックス 120"/>
          <p:cNvSpPr txBox="1"/>
          <p:nvPr/>
        </p:nvSpPr>
        <p:spPr>
          <a:xfrm>
            <a:off x="3801401" y="6287023"/>
            <a:ext cx="535724" cy="215444"/>
          </a:xfrm>
          <a:prstGeom prst="rect">
            <a:avLst/>
          </a:prstGeom>
          <a:solidFill>
            <a:schemeClr val="bg1"/>
          </a:solid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chemeClr val="tx1">
                    <a:lumMod val="65000"/>
                    <a:lumOff val="35000"/>
                  </a:schemeClr>
                </a:solidFill>
                <a:latin typeface="メイリオ" panose="020B0604030504040204" pitchFamily="50" charset="-128"/>
                <a:ea typeface="メイリオ" panose="020B0604030504040204" pitchFamily="50" charset="-128"/>
              </a:rPr>
              <a:t>R3</a:t>
            </a:r>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年度</a:t>
            </a:r>
            <a:endPar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33" name="テキスト ボックス 120"/>
          <p:cNvSpPr txBox="1"/>
          <p:nvPr/>
        </p:nvSpPr>
        <p:spPr>
          <a:xfrm>
            <a:off x="8608571" y="6301082"/>
            <a:ext cx="535724" cy="215444"/>
          </a:xfrm>
          <a:prstGeom prst="rect">
            <a:avLst/>
          </a:prstGeom>
          <a:solidFill>
            <a:schemeClr val="bg1"/>
          </a:solid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chemeClr val="tx1">
                    <a:lumMod val="65000"/>
                    <a:lumOff val="35000"/>
                  </a:schemeClr>
                </a:solidFill>
                <a:latin typeface="メイリオ" panose="020B0604030504040204" pitchFamily="50" charset="-128"/>
                <a:ea typeface="メイリオ" panose="020B0604030504040204" pitchFamily="50" charset="-128"/>
              </a:rPr>
              <a:t>R</a:t>
            </a:r>
            <a:r>
              <a:rPr lang="en-US" altLang="ja-JP" sz="800" b="1" dirty="0">
                <a:solidFill>
                  <a:schemeClr val="tx1">
                    <a:lumMod val="65000"/>
                    <a:lumOff val="35000"/>
                  </a:schemeClr>
                </a:solidFill>
                <a:latin typeface="メイリオ" panose="020B0604030504040204" pitchFamily="50" charset="-128"/>
                <a:ea typeface="メイリオ" panose="020B0604030504040204" pitchFamily="50" charset="-128"/>
              </a:rPr>
              <a:t>2</a:t>
            </a:r>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年度</a:t>
            </a:r>
            <a:endPar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34" name="テキスト ボックス 120"/>
          <p:cNvSpPr txBox="1"/>
          <p:nvPr/>
        </p:nvSpPr>
        <p:spPr>
          <a:xfrm>
            <a:off x="9068127" y="6296301"/>
            <a:ext cx="535724" cy="215444"/>
          </a:xfrm>
          <a:prstGeom prst="rect">
            <a:avLst/>
          </a:prstGeom>
          <a:solidFill>
            <a:schemeClr val="bg1"/>
          </a:solid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800" b="1" dirty="0" smtClean="0">
                <a:solidFill>
                  <a:schemeClr val="tx1">
                    <a:lumMod val="65000"/>
                    <a:lumOff val="35000"/>
                  </a:schemeClr>
                </a:solidFill>
                <a:latin typeface="メイリオ" panose="020B0604030504040204" pitchFamily="50" charset="-128"/>
                <a:ea typeface="メイリオ" panose="020B0604030504040204" pitchFamily="50" charset="-128"/>
              </a:rPr>
              <a:t>R3</a:t>
            </a:r>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年度</a:t>
            </a:r>
            <a:endPar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35" name="テキスト ボックス 120"/>
          <p:cNvSpPr txBox="1"/>
          <p:nvPr/>
        </p:nvSpPr>
        <p:spPr>
          <a:xfrm>
            <a:off x="8066059" y="6303472"/>
            <a:ext cx="561372" cy="215444"/>
          </a:xfrm>
          <a:prstGeom prst="rect">
            <a:avLst/>
          </a:prstGeom>
          <a:solidFill>
            <a:schemeClr val="bg1"/>
          </a:solid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Ｒ</a:t>
            </a:r>
            <a:r>
              <a:rPr lang="en-US" altLang="ja-JP" sz="800" b="1" dirty="0" smtClean="0">
                <a:solidFill>
                  <a:schemeClr val="tx1">
                    <a:lumMod val="65000"/>
                    <a:lumOff val="35000"/>
                  </a:schemeClr>
                </a:solidFill>
                <a:latin typeface="メイリオ" panose="020B0604030504040204" pitchFamily="50" charset="-128"/>
                <a:ea typeface="メイリオ" panose="020B0604030504040204" pitchFamily="50" charset="-128"/>
              </a:rPr>
              <a:t>1</a:t>
            </a:r>
            <a:r>
              <a:rPr lang="ja-JP" altLang="en-US" sz="800" b="1" dirty="0" smtClean="0">
                <a:solidFill>
                  <a:schemeClr val="tx1">
                    <a:lumMod val="65000"/>
                    <a:lumOff val="35000"/>
                  </a:schemeClr>
                </a:solidFill>
                <a:latin typeface="メイリオ" panose="020B0604030504040204" pitchFamily="50" charset="-128"/>
                <a:ea typeface="メイリオ" panose="020B0604030504040204" pitchFamily="50" charset="-128"/>
              </a:rPr>
              <a:t>年度</a:t>
            </a:r>
            <a:endParaRPr lang="ja-JP" altLang="en-US" sz="8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513537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a:spLocks noGrp="1"/>
          </p:cNvSpPr>
          <p:nvPr>
            <p:ph type="sldNum" sz="quarter" idx="12"/>
          </p:nvPr>
        </p:nvSpPr>
        <p:spPr>
          <a:xfrm>
            <a:off x="7593754" y="6509536"/>
            <a:ext cx="2310659" cy="365008"/>
          </a:xfrm>
        </p:spPr>
        <p:txBody>
          <a:bodyPr/>
          <a:lstStyle/>
          <a:p>
            <a:fld id="{43F36172-A6ED-4A8C-83C3-3EDD7338BAA1}" type="slidenum">
              <a:rPr kumimoji="1" lang="ja-JP" altLang="en-US" sz="1800" b="1" smtClean="0">
                <a:latin typeface="游ゴシック" panose="020B0400000000000000" pitchFamily="50" charset="-128"/>
                <a:ea typeface="游ゴシック" panose="020B0400000000000000" pitchFamily="50" charset="-128"/>
              </a:rPr>
              <a:t>24</a:t>
            </a:fld>
            <a:endParaRPr kumimoji="1" lang="ja-JP" altLang="en-US" sz="1800" b="1" dirty="0">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0" y="9717"/>
            <a:ext cx="9905999" cy="328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激変緩和</a:t>
            </a:r>
            <a:r>
              <a:rPr lang="ja-JP" altLang="en-US" sz="1799"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措置の計画的・段階的な対応について</a:t>
            </a:r>
            <a:endParaRPr lang="ja-JP" altLang="en-US" sz="17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 name="直線コネクタ 9"/>
          <p:cNvCxnSpPr/>
          <p:nvPr/>
        </p:nvCxnSpPr>
        <p:spPr>
          <a:xfrm>
            <a:off x="1588" y="369641"/>
            <a:ext cx="9902825"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30" name="角丸四角形 29"/>
          <p:cNvSpPr/>
          <p:nvPr/>
        </p:nvSpPr>
        <p:spPr>
          <a:xfrm>
            <a:off x="130014" y="666269"/>
            <a:ext cx="9646450" cy="527222"/>
          </a:xfrm>
          <a:prstGeom prst="roundRect">
            <a:avLst>
              <a:gd name="adj" fmla="val 2831"/>
            </a:avLst>
          </a:prstGeom>
          <a:solidFill>
            <a:schemeClr val="bg1"/>
          </a:solidFill>
          <a:ln w="254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71977" rIns="0" rtlCol="0" anchor="t"/>
          <a:lstStyle/>
          <a:p>
            <a:pPr marL="174573" indent="-174573">
              <a:lnSpc>
                <a:spcPts val="1600"/>
              </a:lnSpc>
              <a:spcAft>
                <a:spcPts val="200"/>
              </a:spcAft>
            </a:pPr>
            <a:r>
              <a:rPr lang="ja-JP" altLang="en-US" sz="1400" b="1" dirty="0" smtClean="0">
                <a:solidFill>
                  <a:prstClr val="black"/>
                </a:solidFill>
                <a:latin typeface="メイリオ" panose="020B0604030504040204" pitchFamily="50" charset="-128"/>
                <a:ea typeface="メイリオ" panose="020B0604030504040204" pitchFamily="50" charset="-128"/>
              </a:rPr>
              <a:t>○</a:t>
            </a:r>
            <a:r>
              <a:rPr lang="ja-JP" altLang="en-US" sz="1400" b="1" dirty="0">
                <a:solidFill>
                  <a:prstClr val="black"/>
                </a:solidFill>
                <a:latin typeface="メイリオ" panose="020B0604030504040204" pitchFamily="50" charset="-128"/>
                <a:ea typeface="メイリオ" panose="020B0604030504040204" pitchFamily="50" charset="-128"/>
              </a:rPr>
              <a:t>　激変緩和措置は、被保険者の保険料負担が改革の前後で急激に増加することを回避するための経過措置であるため</a:t>
            </a:r>
            <a:r>
              <a:rPr lang="ja-JP" altLang="en-US" sz="1400" b="1" dirty="0" smtClean="0">
                <a:solidFill>
                  <a:prstClr val="black"/>
                </a:solidFill>
                <a:latin typeface="メイリオ" panose="020B0604030504040204" pitchFamily="50" charset="-128"/>
                <a:ea typeface="メイリオ" panose="020B0604030504040204" pitchFamily="50" charset="-128"/>
              </a:rPr>
              <a:t>、計画的</a:t>
            </a:r>
            <a:r>
              <a:rPr lang="ja-JP" altLang="en-US" sz="1400" b="1" dirty="0">
                <a:solidFill>
                  <a:prstClr val="black"/>
                </a:solidFill>
                <a:latin typeface="メイリオ" panose="020B0604030504040204" pitchFamily="50" charset="-128"/>
                <a:ea typeface="メイリオ" panose="020B0604030504040204" pitchFamily="50" charset="-128"/>
              </a:rPr>
              <a:t>・段階的に本来の</a:t>
            </a:r>
            <a:r>
              <a:rPr lang="ja-JP" altLang="en-US" sz="1400" b="1" dirty="0" smtClean="0">
                <a:solidFill>
                  <a:prstClr val="black"/>
                </a:solidFill>
                <a:latin typeface="メイリオ" panose="020B0604030504040204" pitchFamily="50" charset="-128"/>
                <a:ea typeface="メイリオ" panose="020B0604030504040204" pitchFamily="50" charset="-128"/>
              </a:rPr>
              <a:t>保険料水準に</a:t>
            </a:r>
            <a:r>
              <a:rPr lang="ja-JP" altLang="en-US" sz="1400" b="1" dirty="0">
                <a:solidFill>
                  <a:prstClr val="black"/>
                </a:solidFill>
                <a:latin typeface="メイリオ" panose="020B0604030504040204" pitchFamily="50" charset="-128"/>
                <a:ea typeface="メイリオ" panose="020B0604030504040204" pitchFamily="50" charset="-128"/>
              </a:rPr>
              <a:t>近づけていき、最終的に激変緩和措置を終了する必要がある。</a:t>
            </a:r>
            <a:endPar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133136" y="1490118"/>
            <a:ext cx="9622369" cy="527833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3954" tIns="215931" rIns="143954" bIns="0" rtlCol="0" anchor="t"/>
          <a:lstStyle/>
          <a:p>
            <a:pPr algn="just">
              <a:lnSpc>
                <a:spcPts val="2099"/>
              </a:lnSpc>
            </a:pP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a:xfrm>
            <a:off x="124170" y="1269873"/>
            <a:ext cx="4819048" cy="275448"/>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vert="horz" tIns="0" bIns="0" rtlCol="0" anchor="ctr"/>
          <a:lstStyle/>
          <a:p>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激変緩和丈比べの基点と一定割合の設定</a:t>
            </a:r>
            <a:endParaRPr lang="en-US" altLang="ja-JP" sz="1600" dirty="0">
              <a:solidFill>
                <a:prstClr val="black"/>
              </a:solidFill>
              <a:latin typeface="メイリオ" panose="020B0604030504040204" pitchFamily="50" charset="-128"/>
              <a:ea typeface="メイリオ" panose="020B0604030504040204" pitchFamily="50" charset="-128"/>
            </a:endParaRPr>
          </a:p>
        </p:txBody>
      </p:sp>
      <p:sp>
        <p:nvSpPr>
          <p:cNvPr id="37" name="角丸四角形 36"/>
          <p:cNvSpPr/>
          <p:nvPr/>
        </p:nvSpPr>
        <p:spPr>
          <a:xfrm>
            <a:off x="128464" y="449770"/>
            <a:ext cx="9627040" cy="238053"/>
          </a:xfrm>
          <a:prstGeom prst="roundRect">
            <a:avLst>
              <a:gd name="adj" fmla="val 0"/>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vert="horz" lIns="71977" tIns="0" rIns="71977" bIns="0" rtlCol="0" anchor="ctr"/>
          <a:lstStyle/>
          <a:p>
            <a:r>
              <a:rPr lang="ja-JP" altLang="en-US" sz="1600" b="1" dirty="0">
                <a:solidFill>
                  <a:prstClr val="black"/>
                </a:solidFill>
                <a:latin typeface="メイリオ" panose="020B0604030504040204" pitchFamily="50" charset="-128"/>
                <a:ea typeface="メイリオ" panose="020B0604030504040204" pitchFamily="50" charset="-128"/>
              </a:rPr>
              <a:t>激変</a:t>
            </a:r>
            <a:r>
              <a:rPr lang="ja-JP" altLang="en-US" sz="1600" b="1" dirty="0" smtClean="0">
                <a:solidFill>
                  <a:prstClr val="black"/>
                </a:solidFill>
                <a:latin typeface="メイリオ" panose="020B0604030504040204" pitchFamily="50" charset="-128"/>
                <a:ea typeface="メイリオ" panose="020B0604030504040204" pitchFamily="50" charset="-128"/>
              </a:rPr>
              <a:t>緩和の計画的・段階的な対応について</a:t>
            </a:r>
            <a:endParaRPr lang="en-US" altLang="ja-JP" sz="1600" b="1" dirty="0">
              <a:solidFill>
                <a:prstClr val="black"/>
              </a:solidFill>
              <a:latin typeface="メイリオ" panose="020B0604030504040204" pitchFamily="50" charset="-128"/>
              <a:ea typeface="メイリオ" panose="020B0604030504040204" pitchFamily="50" charset="-128"/>
            </a:endParaRPr>
          </a:p>
        </p:txBody>
      </p:sp>
      <p:sp>
        <p:nvSpPr>
          <p:cNvPr id="76" name="正方形/長方形 75"/>
          <p:cNvSpPr/>
          <p:nvPr/>
        </p:nvSpPr>
        <p:spPr>
          <a:xfrm>
            <a:off x="365519" y="5093334"/>
            <a:ext cx="8136904" cy="1113106"/>
          </a:xfrm>
          <a:prstGeom prst="rect">
            <a:avLst/>
          </a:prstGeom>
          <a:noFill/>
          <a:ln w="1905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592453" y="1590511"/>
            <a:ext cx="3080393" cy="1990051"/>
            <a:chOff x="1243143" y="3738048"/>
            <a:chExt cx="2471265" cy="1482380"/>
          </a:xfrm>
        </p:grpSpPr>
        <p:grpSp>
          <p:nvGrpSpPr>
            <p:cNvPr id="21" name="グループ化 20"/>
            <p:cNvGrpSpPr/>
            <p:nvPr/>
          </p:nvGrpSpPr>
          <p:grpSpPr>
            <a:xfrm>
              <a:off x="1243143" y="3738048"/>
              <a:ext cx="2471265" cy="1267273"/>
              <a:chOff x="1243143" y="3738048"/>
              <a:chExt cx="2471265" cy="1267273"/>
            </a:xfrm>
          </p:grpSpPr>
          <p:grpSp>
            <p:nvGrpSpPr>
              <p:cNvPr id="14" name="グループ化 13"/>
              <p:cNvGrpSpPr/>
              <p:nvPr/>
            </p:nvGrpSpPr>
            <p:grpSpPr>
              <a:xfrm>
                <a:off x="1243143" y="4096883"/>
                <a:ext cx="1333608" cy="908438"/>
                <a:chOff x="1243143" y="4583561"/>
                <a:chExt cx="1333608" cy="908438"/>
              </a:xfrm>
            </p:grpSpPr>
            <p:grpSp>
              <p:nvGrpSpPr>
                <p:cNvPr id="13" name="グループ化 12"/>
                <p:cNvGrpSpPr/>
                <p:nvPr/>
              </p:nvGrpSpPr>
              <p:grpSpPr>
                <a:xfrm>
                  <a:off x="1748672" y="4610418"/>
                  <a:ext cx="828079" cy="881581"/>
                  <a:chOff x="1748672" y="3843140"/>
                  <a:chExt cx="828079" cy="881581"/>
                </a:xfrm>
              </p:grpSpPr>
              <p:sp>
                <p:nvSpPr>
                  <p:cNvPr id="2" name="正方形/長方形 1"/>
                  <p:cNvSpPr/>
                  <p:nvPr/>
                </p:nvSpPr>
                <p:spPr>
                  <a:xfrm>
                    <a:off x="1748672" y="4435605"/>
                    <a:ext cx="252000" cy="289116"/>
                  </a:xfrm>
                  <a:prstGeom prst="rect">
                    <a:avLst/>
                  </a:prstGeom>
                  <a:solidFill>
                    <a:srgbClr val="339933"/>
                  </a:solidFill>
                  <a:ln w="19050">
                    <a:solidFill>
                      <a:srgbClr val="339933"/>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324751" y="4129973"/>
                    <a:ext cx="252000" cy="594748"/>
                  </a:xfrm>
                  <a:prstGeom prst="rect">
                    <a:avLst/>
                  </a:prstGeom>
                  <a:solidFill>
                    <a:schemeClr val="tx1">
                      <a:lumMod val="65000"/>
                      <a:lumOff val="35000"/>
                    </a:schemeClr>
                  </a:solidFill>
                  <a:ln w="19050">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直角三角形 31"/>
                  <p:cNvSpPr/>
                  <p:nvPr/>
                </p:nvSpPr>
                <p:spPr>
                  <a:xfrm flipH="1">
                    <a:off x="2008247" y="4119451"/>
                    <a:ext cx="307537" cy="308020"/>
                  </a:xfrm>
                  <a:prstGeom prst="rtTriangle">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102"/>
                  <p:cNvSpPr txBox="1"/>
                  <p:nvPr/>
                </p:nvSpPr>
                <p:spPr>
                  <a:xfrm>
                    <a:off x="1768075" y="4172521"/>
                    <a:ext cx="475702" cy="168787"/>
                  </a:xfrm>
                  <a:prstGeom prst="rect">
                    <a:avLst/>
                  </a:prstGeom>
                  <a:noFill/>
                </p:spPr>
                <p:txBody>
                  <a:bodyPr wrap="square" lIns="0" tIns="36000" rIns="0" b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00" b="1" dirty="0" smtClean="0">
                        <a:solidFill>
                          <a:srgbClr val="0099FF"/>
                        </a:solidFill>
                        <a:latin typeface="メイリオ" panose="020B0604030504040204" pitchFamily="50" charset="-128"/>
                        <a:ea typeface="メイリオ" panose="020B0604030504040204" pitchFamily="50" charset="-128"/>
                      </a:rPr>
                      <a:t>一定割合</a:t>
                    </a:r>
                    <a:endParaRPr lang="en-US" altLang="ja-JP" sz="1000" b="1" dirty="0" smtClean="0">
                      <a:solidFill>
                        <a:srgbClr val="0099FF"/>
                      </a:solidFill>
                      <a:latin typeface="メイリオ" panose="020B0604030504040204" pitchFamily="50" charset="-128"/>
                      <a:ea typeface="メイリオ" panose="020B0604030504040204" pitchFamily="50" charset="-128"/>
                    </a:endParaRPr>
                  </a:p>
                </p:txBody>
              </p:sp>
              <p:grpSp>
                <p:nvGrpSpPr>
                  <p:cNvPr id="11" name="グループ化 10"/>
                  <p:cNvGrpSpPr/>
                  <p:nvPr/>
                </p:nvGrpSpPr>
                <p:grpSpPr>
                  <a:xfrm>
                    <a:off x="2171769" y="4119327"/>
                    <a:ext cx="144016" cy="301635"/>
                    <a:chOff x="2171769" y="4119327"/>
                    <a:chExt cx="144016" cy="301635"/>
                  </a:xfrm>
                </p:grpSpPr>
                <p:cxnSp>
                  <p:nvCxnSpPr>
                    <p:cNvPr id="36" name="直線コネクタ 35"/>
                    <p:cNvCxnSpPr/>
                    <p:nvPr/>
                  </p:nvCxnSpPr>
                  <p:spPr>
                    <a:xfrm>
                      <a:off x="2171769" y="4420962"/>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2171769" y="4119327"/>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2243777" y="4119327"/>
                      <a:ext cx="0" cy="301635"/>
                    </a:xfrm>
                    <a:prstGeom prst="straightConnector1">
                      <a:avLst/>
                    </a:prstGeom>
                    <a:ln w="12700">
                      <a:solidFill>
                        <a:srgbClr val="0099FF"/>
                      </a:solidFill>
                      <a:round/>
                      <a:headEnd type="arrow" w="sm" len="sm"/>
                      <a:tailEnd type="arrow" w="sm" len="sm"/>
                    </a:ln>
                  </p:spPr>
                  <p:style>
                    <a:lnRef idx="1">
                      <a:schemeClr val="accent1"/>
                    </a:lnRef>
                    <a:fillRef idx="0">
                      <a:schemeClr val="accent1"/>
                    </a:fillRef>
                    <a:effectRef idx="0">
                      <a:schemeClr val="accent1"/>
                    </a:effectRef>
                    <a:fontRef idx="minor">
                      <a:schemeClr val="tx1"/>
                    </a:fontRef>
                  </p:style>
                </p:cxnSp>
              </p:grpSp>
              <p:sp>
                <p:nvSpPr>
                  <p:cNvPr id="53" name="正方形/長方形 52"/>
                  <p:cNvSpPr/>
                  <p:nvPr/>
                </p:nvSpPr>
                <p:spPr>
                  <a:xfrm>
                    <a:off x="2324751" y="3843140"/>
                    <a:ext cx="252000" cy="276187"/>
                  </a:xfrm>
                  <a:prstGeom prst="rect">
                    <a:avLst/>
                  </a:prstGeom>
                  <a:pattFill prst="pct10">
                    <a:fgClr>
                      <a:schemeClr val="tx1">
                        <a:lumMod val="65000"/>
                        <a:lumOff val="35000"/>
                      </a:schemeClr>
                    </a:fgClr>
                    <a:bgClr>
                      <a:schemeClr val="bg1"/>
                    </a:bgClr>
                  </a:pattFill>
                  <a:ln w="19050">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5" name="テキスト ボックス 54"/>
                <p:cNvSpPr txBox="1"/>
                <p:nvPr/>
              </p:nvSpPr>
              <p:spPr>
                <a:xfrm>
                  <a:off x="1243143" y="4583561"/>
                  <a:ext cx="1011057" cy="298040"/>
                </a:xfrm>
                <a:prstGeom prst="rect">
                  <a:avLst/>
                </a:prstGeom>
                <a:noFill/>
              </p:spPr>
              <p:txBody>
                <a:bodyPr wrap="square" rtlCol="0">
                  <a:spAutoFit/>
                </a:bodyPr>
                <a:lstStyle/>
                <a:p>
                  <a:pPr algn="ctr"/>
                  <a:r>
                    <a:rPr lang="ja-JP" altLang="en-US" sz="1000" b="1" dirty="0">
                      <a:solidFill>
                        <a:srgbClr val="CC0000"/>
                      </a:solidFill>
                      <a:latin typeface="メイリオ" panose="020B0604030504040204" pitchFamily="50" charset="-128"/>
                      <a:ea typeface="メイリオ" panose="020B0604030504040204" pitchFamily="50" charset="-128"/>
                    </a:rPr>
                    <a:t>都道府県繰入金</a:t>
                  </a:r>
                  <a:r>
                    <a:rPr lang="ja-JP" altLang="en-US" sz="1000" b="1" dirty="0" smtClean="0">
                      <a:solidFill>
                        <a:srgbClr val="CC0000"/>
                      </a:solidFill>
                      <a:latin typeface="メイリオ" panose="020B0604030504040204" pitchFamily="50" charset="-128"/>
                      <a:ea typeface="メイリオ" panose="020B0604030504040204" pitchFamily="50" charset="-128"/>
                    </a:rPr>
                    <a:t>に</a:t>
                  </a:r>
                  <a:endParaRPr lang="en-US" altLang="ja-JP" sz="1000" b="1" dirty="0" smtClean="0">
                    <a:solidFill>
                      <a:srgbClr val="CC0000"/>
                    </a:solidFill>
                    <a:latin typeface="メイリオ" panose="020B0604030504040204" pitchFamily="50" charset="-128"/>
                    <a:ea typeface="メイリオ" panose="020B0604030504040204" pitchFamily="50" charset="-128"/>
                  </a:endParaRPr>
                </a:p>
                <a:p>
                  <a:pPr algn="ctr"/>
                  <a:r>
                    <a:rPr lang="ja-JP" altLang="en-US" sz="1000" b="1" dirty="0" smtClean="0">
                      <a:solidFill>
                        <a:srgbClr val="CC0000"/>
                      </a:solidFill>
                      <a:latin typeface="メイリオ" panose="020B0604030504040204" pitchFamily="50" charset="-128"/>
                      <a:ea typeface="メイリオ" panose="020B0604030504040204" pitchFamily="50" charset="-128"/>
                    </a:rPr>
                    <a:t>よる</a:t>
                  </a:r>
                  <a:r>
                    <a:rPr lang="ja-JP" altLang="en-US" sz="1000" b="1" dirty="0">
                      <a:solidFill>
                        <a:srgbClr val="CC0000"/>
                      </a:solidFill>
                      <a:latin typeface="メイリオ" panose="020B0604030504040204" pitchFamily="50" charset="-128"/>
                      <a:ea typeface="メイリオ" panose="020B0604030504040204" pitchFamily="50" charset="-128"/>
                    </a:rPr>
                    <a:t>激変緩和措置</a:t>
                  </a:r>
                </a:p>
              </p:txBody>
            </p:sp>
            <p:sp>
              <p:nvSpPr>
                <p:cNvPr id="56" name="上矢印 55"/>
                <p:cNvSpPr/>
                <p:nvPr/>
              </p:nvSpPr>
              <p:spPr>
                <a:xfrm rot="10800000">
                  <a:off x="2195472" y="4610418"/>
                  <a:ext cx="96609" cy="270000"/>
                </a:xfrm>
                <a:prstGeom prst="upArrow">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grpSp>
          <p:sp>
            <p:nvSpPr>
              <p:cNvPr id="58" name="テキスト ボックス 57"/>
              <p:cNvSpPr txBox="1"/>
              <p:nvPr/>
            </p:nvSpPr>
            <p:spPr>
              <a:xfrm>
                <a:off x="2823443" y="3738048"/>
                <a:ext cx="890965" cy="283418"/>
              </a:xfrm>
              <a:prstGeom prst="rect">
                <a:avLst/>
              </a:prstGeom>
              <a:solidFill>
                <a:schemeClr val="bg1"/>
              </a:solidFill>
              <a:ln w="6350">
                <a:solidFill>
                  <a:schemeClr val="tx1">
                    <a:lumMod val="65000"/>
                    <a:lumOff val="35000"/>
                  </a:schemeClr>
                </a:solidFill>
              </a:ln>
            </p:spPr>
            <p:txBody>
              <a:bodyPr wrap="square" lIns="36000" tIns="36000" rIns="36000" bIns="36000" rtlCol="0">
                <a:spAutoFit/>
              </a:bodyPr>
              <a:lstStyle/>
              <a:p>
                <a:pPr algn="ctr"/>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本来の算定方式</a:t>
                </a:r>
                <a:endParaRPr lang="en-US" altLang="ja-JP" sz="1000" b="1" dirty="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における保険料額</a:t>
                </a:r>
              </a:p>
            </p:txBody>
          </p:sp>
          <p:sp>
            <p:nvSpPr>
              <p:cNvPr id="59" name="テキスト ボックス 58"/>
              <p:cNvSpPr txBox="1"/>
              <p:nvPr/>
            </p:nvSpPr>
            <p:spPr>
              <a:xfrm>
                <a:off x="2828751" y="4106911"/>
                <a:ext cx="688001" cy="283418"/>
              </a:xfrm>
              <a:prstGeom prst="rect">
                <a:avLst/>
              </a:prstGeom>
              <a:solidFill>
                <a:schemeClr val="bg1"/>
              </a:solidFill>
              <a:ln w="6350">
                <a:solidFill>
                  <a:schemeClr val="tx1">
                    <a:lumMod val="65000"/>
                    <a:lumOff val="35000"/>
                  </a:schemeClr>
                </a:solidFill>
              </a:ln>
            </p:spPr>
            <p:txBody>
              <a:bodyPr wrap="square" lIns="36000" tIns="36000" rIns="36000" bIns="36000" rtlCol="0">
                <a:spAutoFit/>
              </a:bodyPr>
              <a:lstStyle/>
              <a:p>
                <a:pPr algn="ctr"/>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当該年度</a:t>
                </a:r>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の</a:t>
                </a:r>
                <a:endParaRPr lang="en-US" altLang="ja-JP" sz="1000" b="1" dirty="0" smtClean="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lang="ja-JP" altLang="en-US" sz="1000" b="1" dirty="0" smtClean="0">
                    <a:solidFill>
                      <a:schemeClr val="tx1">
                        <a:lumMod val="65000"/>
                        <a:lumOff val="35000"/>
                      </a:schemeClr>
                    </a:solidFill>
                    <a:latin typeface="メイリオ" panose="020B0604030504040204" pitchFamily="50" charset="-128"/>
                    <a:ea typeface="メイリオ" panose="020B0604030504040204" pitchFamily="50" charset="-128"/>
                  </a:rPr>
                  <a:t>保険料</a:t>
                </a:r>
                <a:r>
                  <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rPr>
                  <a:t>額</a:t>
                </a:r>
              </a:p>
            </p:txBody>
          </p:sp>
          <p:cxnSp>
            <p:nvCxnSpPr>
              <p:cNvPr id="77" name="直線コネクタ 76"/>
              <p:cNvCxnSpPr/>
              <p:nvPr/>
            </p:nvCxnSpPr>
            <p:spPr>
              <a:xfrm>
                <a:off x="2576751" y="4393740"/>
                <a:ext cx="133232" cy="0"/>
              </a:xfrm>
              <a:prstGeom prst="line">
                <a:avLst/>
              </a:prstGeom>
              <a:ln w="158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2576751" y="4123740"/>
                <a:ext cx="133232" cy="0"/>
              </a:xfrm>
              <a:prstGeom prst="line">
                <a:avLst/>
              </a:prstGeom>
              <a:ln w="158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endCxn id="59" idx="1"/>
              </p:cNvCxnSpPr>
              <p:nvPr/>
            </p:nvCxnSpPr>
            <p:spPr>
              <a:xfrm flipV="1">
                <a:off x="2676360" y="4248620"/>
                <a:ext cx="152391" cy="143265"/>
              </a:xfrm>
              <a:prstGeom prst="line">
                <a:avLst/>
              </a:prstGeom>
              <a:ln w="635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endCxn id="58" idx="1"/>
              </p:cNvCxnSpPr>
              <p:nvPr/>
            </p:nvCxnSpPr>
            <p:spPr>
              <a:xfrm flipV="1">
                <a:off x="2647302" y="3879757"/>
                <a:ext cx="176141" cy="237755"/>
              </a:xfrm>
              <a:prstGeom prst="line">
                <a:avLst/>
              </a:prstGeom>
              <a:ln w="635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grpSp>
        <p:sp>
          <p:nvSpPr>
            <p:cNvPr id="81" name="テキスト ボックス 80"/>
            <p:cNvSpPr txBox="1"/>
            <p:nvPr/>
          </p:nvSpPr>
          <p:spPr>
            <a:xfrm>
              <a:off x="1693664" y="5051641"/>
              <a:ext cx="362016" cy="168787"/>
            </a:xfrm>
            <a:prstGeom prst="rect">
              <a:avLst/>
            </a:prstGeom>
            <a:solidFill>
              <a:schemeClr val="bg1"/>
            </a:solidFill>
            <a:ln w="6350">
              <a:noFill/>
            </a:ln>
          </p:spPr>
          <p:txBody>
            <a:bodyPr wrap="square" lIns="36000" tIns="36000" rIns="36000" bIns="36000" rtlCol="0">
              <a:spAutoFit/>
            </a:bodyPr>
            <a:lstStyle/>
            <a:p>
              <a:pPr algn="ctr"/>
              <a:r>
                <a:rPr lang="en-US" altLang="ja-JP" sz="1000" b="1" dirty="0" smtClean="0">
                  <a:solidFill>
                    <a:srgbClr val="339933"/>
                  </a:solidFill>
                  <a:latin typeface="メイリオ" panose="020B0604030504040204" pitchFamily="50" charset="-128"/>
                  <a:ea typeface="メイリオ" panose="020B0604030504040204" pitchFamily="50" charset="-128"/>
                </a:rPr>
                <a:t>H28</a:t>
              </a:r>
              <a:endParaRPr lang="ja-JP" altLang="en-US" sz="1000" b="1" dirty="0">
                <a:solidFill>
                  <a:srgbClr val="339933"/>
                </a:solidFill>
                <a:latin typeface="メイリオ" panose="020B0604030504040204" pitchFamily="50" charset="-128"/>
                <a:ea typeface="メイリオ" panose="020B0604030504040204" pitchFamily="50" charset="-128"/>
              </a:endParaRPr>
            </a:p>
          </p:txBody>
        </p:sp>
        <p:sp>
          <p:nvSpPr>
            <p:cNvPr id="82" name="テキスト ボックス 81"/>
            <p:cNvSpPr txBox="1"/>
            <p:nvPr/>
          </p:nvSpPr>
          <p:spPr>
            <a:xfrm>
              <a:off x="2272483" y="5051641"/>
              <a:ext cx="362016" cy="168787"/>
            </a:xfrm>
            <a:prstGeom prst="rect">
              <a:avLst/>
            </a:prstGeom>
            <a:solidFill>
              <a:schemeClr val="bg1"/>
            </a:solidFill>
            <a:ln w="6350">
              <a:noFill/>
            </a:ln>
          </p:spPr>
          <p:txBody>
            <a:bodyPr wrap="square" lIns="36000" tIns="36000" rIns="36000" bIns="36000" rtlCol="0">
              <a:spAutoFit/>
            </a:bodyPr>
            <a:lstStyle/>
            <a:p>
              <a:pPr algn="ctr"/>
              <a:r>
                <a:rPr lang="en-US" altLang="ja-JP" sz="1000" b="1" dirty="0" smtClean="0">
                  <a:solidFill>
                    <a:schemeClr val="tx1">
                      <a:lumMod val="65000"/>
                      <a:lumOff val="35000"/>
                    </a:schemeClr>
                  </a:solidFill>
                  <a:latin typeface="メイリオ" panose="020B0604030504040204" pitchFamily="50" charset="-128"/>
                  <a:ea typeface="メイリオ" panose="020B0604030504040204" pitchFamily="50" charset="-128"/>
                </a:rPr>
                <a:t>H30</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grpSp>
        <p:nvGrpSpPr>
          <p:cNvPr id="83" name="グループ化 82"/>
          <p:cNvGrpSpPr/>
          <p:nvPr/>
        </p:nvGrpSpPr>
        <p:grpSpPr>
          <a:xfrm>
            <a:off x="3808476" y="1961297"/>
            <a:ext cx="1172736" cy="1619265"/>
            <a:chOff x="1693664" y="4014245"/>
            <a:chExt cx="940835" cy="1206183"/>
          </a:xfrm>
        </p:grpSpPr>
        <p:grpSp>
          <p:nvGrpSpPr>
            <p:cNvPr id="87" name="グループ化 86"/>
            <p:cNvGrpSpPr/>
            <p:nvPr/>
          </p:nvGrpSpPr>
          <p:grpSpPr>
            <a:xfrm>
              <a:off x="1748672" y="4014245"/>
              <a:ext cx="828079" cy="991076"/>
              <a:chOff x="1748672" y="4500923"/>
              <a:chExt cx="828079" cy="991076"/>
            </a:xfrm>
          </p:grpSpPr>
          <p:grpSp>
            <p:nvGrpSpPr>
              <p:cNvPr id="94" name="グループ化 93"/>
              <p:cNvGrpSpPr/>
              <p:nvPr/>
            </p:nvGrpSpPr>
            <p:grpSpPr>
              <a:xfrm>
                <a:off x="1748672" y="4507431"/>
                <a:ext cx="828079" cy="984568"/>
                <a:chOff x="1748672" y="3740153"/>
                <a:chExt cx="828079" cy="984568"/>
              </a:xfrm>
            </p:grpSpPr>
            <p:sp>
              <p:nvSpPr>
                <p:cNvPr id="97" name="正方形/長方形 96"/>
                <p:cNvSpPr/>
                <p:nvPr/>
              </p:nvSpPr>
              <p:spPr>
                <a:xfrm>
                  <a:off x="1748672" y="4435605"/>
                  <a:ext cx="252000" cy="289116"/>
                </a:xfrm>
                <a:prstGeom prst="rect">
                  <a:avLst/>
                </a:prstGeom>
                <a:solidFill>
                  <a:srgbClr val="339933"/>
                </a:solidFill>
                <a:ln w="19050">
                  <a:solidFill>
                    <a:srgbClr val="339933"/>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p:cNvSpPr/>
                <p:nvPr/>
              </p:nvSpPr>
              <p:spPr>
                <a:xfrm>
                  <a:off x="2324751" y="3985773"/>
                  <a:ext cx="252000" cy="738948"/>
                </a:xfrm>
                <a:prstGeom prst="rect">
                  <a:avLst/>
                </a:prstGeom>
                <a:solidFill>
                  <a:schemeClr val="tx1">
                    <a:lumMod val="65000"/>
                    <a:lumOff val="35000"/>
                  </a:schemeClr>
                </a:solidFill>
                <a:ln w="19050">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直角三角形 98"/>
                <p:cNvSpPr/>
                <p:nvPr/>
              </p:nvSpPr>
              <p:spPr>
                <a:xfrm flipH="1">
                  <a:off x="2008246" y="3969803"/>
                  <a:ext cx="307537" cy="457668"/>
                </a:xfrm>
                <a:prstGeom prst="rtTriangle">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102"/>
                <p:cNvSpPr txBox="1"/>
                <p:nvPr/>
              </p:nvSpPr>
              <p:spPr>
                <a:xfrm>
                  <a:off x="1768075" y="4172521"/>
                  <a:ext cx="475702" cy="168787"/>
                </a:xfrm>
                <a:prstGeom prst="rect">
                  <a:avLst/>
                </a:prstGeom>
                <a:noFill/>
              </p:spPr>
              <p:txBody>
                <a:bodyPr wrap="square" lIns="0" tIns="36000" rIns="0" b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00" b="1" dirty="0" smtClean="0">
                      <a:solidFill>
                        <a:srgbClr val="0099FF"/>
                      </a:solidFill>
                      <a:latin typeface="メイリオ" panose="020B0604030504040204" pitchFamily="50" charset="-128"/>
                      <a:ea typeface="メイリオ" panose="020B0604030504040204" pitchFamily="50" charset="-128"/>
                    </a:rPr>
                    <a:t>一定割合</a:t>
                  </a:r>
                  <a:endParaRPr lang="en-US" altLang="ja-JP" sz="1000" b="1" dirty="0" smtClean="0">
                    <a:solidFill>
                      <a:srgbClr val="0099FF"/>
                    </a:solidFill>
                    <a:latin typeface="メイリオ" panose="020B0604030504040204" pitchFamily="50" charset="-128"/>
                    <a:ea typeface="メイリオ" panose="020B0604030504040204" pitchFamily="50" charset="-128"/>
                  </a:endParaRPr>
                </a:p>
              </p:txBody>
            </p:sp>
            <p:grpSp>
              <p:nvGrpSpPr>
                <p:cNvPr id="101" name="グループ化 100"/>
                <p:cNvGrpSpPr/>
                <p:nvPr/>
              </p:nvGrpSpPr>
              <p:grpSpPr>
                <a:xfrm>
                  <a:off x="2171769" y="3972969"/>
                  <a:ext cx="144016" cy="447993"/>
                  <a:chOff x="2171769" y="3972969"/>
                  <a:chExt cx="144016" cy="447993"/>
                </a:xfrm>
              </p:grpSpPr>
              <p:cxnSp>
                <p:nvCxnSpPr>
                  <p:cNvPr id="103" name="直線コネクタ 102"/>
                  <p:cNvCxnSpPr/>
                  <p:nvPr/>
                </p:nvCxnSpPr>
                <p:spPr>
                  <a:xfrm>
                    <a:off x="2171769" y="4420962"/>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2171769" y="3973690"/>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105" name="直線矢印コネクタ 104"/>
                  <p:cNvCxnSpPr>
                    <a:stCxn id="96" idx="0"/>
                  </p:cNvCxnSpPr>
                  <p:nvPr/>
                </p:nvCxnSpPr>
                <p:spPr>
                  <a:xfrm>
                    <a:off x="2243775" y="3972969"/>
                    <a:ext cx="2" cy="447993"/>
                  </a:xfrm>
                  <a:prstGeom prst="straightConnector1">
                    <a:avLst/>
                  </a:prstGeom>
                  <a:ln w="12700">
                    <a:solidFill>
                      <a:srgbClr val="0099FF"/>
                    </a:solidFill>
                    <a:round/>
                    <a:headEnd type="arrow" w="sm" len="sm"/>
                    <a:tailEnd type="arrow" w="sm" len="sm"/>
                  </a:ln>
                </p:spPr>
                <p:style>
                  <a:lnRef idx="1">
                    <a:schemeClr val="accent1"/>
                  </a:lnRef>
                  <a:fillRef idx="0">
                    <a:schemeClr val="accent1"/>
                  </a:fillRef>
                  <a:effectRef idx="0">
                    <a:schemeClr val="accent1"/>
                  </a:effectRef>
                  <a:fontRef idx="minor">
                    <a:schemeClr val="tx1"/>
                  </a:fontRef>
                </p:style>
              </p:cxnSp>
            </p:grpSp>
            <p:sp>
              <p:nvSpPr>
                <p:cNvPr id="102" name="正方形/長方形 101"/>
                <p:cNvSpPr/>
                <p:nvPr/>
              </p:nvSpPr>
              <p:spPr>
                <a:xfrm>
                  <a:off x="2324751" y="3740153"/>
                  <a:ext cx="252000" cy="239003"/>
                </a:xfrm>
                <a:prstGeom prst="rect">
                  <a:avLst/>
                </a:prstGeom>
                <a:pattFill prst="pct10">
                  <a:fgClr>
                    <a:schemeClr val="tx1">
                      <a:lumMod val="65000"/>
                      <a:lumOff val="35000"/>
                    </a:schemeClr>
                  </a:fgClr>
                  <a:bgClr>
                    <a:schemeClr val="bg1"/>
                  </a:bgClr>
                </a:pattFill>
                <a:ln w="19050">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6" name="上矢印 95"/>
              <p:cNvSpPr/>
              <p:nvPr/>
            </p:nvSpPr>
            <p:spPr>
              <a:xfrm rot="10800000">
                <a:off x="2195471" y="4500923"/>
                <a:ext cx="96609" cy="239324"/>
              </a:xfrm>
              <a:prstGeom prst="upArrow">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grpSp>
        <p:sp>
          <p:nvSpPr>
            <p:cNvPr id="85" name="テキスト ボックス 84"/>
            <p:cNvSpPr txBox="1"/>
            <p:nvPr/>
          </p:nvSpPr>
          <p:spPr>
            <a:xfrm>
              <a:off x="1693664" y="5051641"/>
              <a:ext cx="362016" cy="168787"/>
            </a:xfrm>
            <a:prstGeom prst="rect">
              <a:avLst/>
            </a:prstGeom>
            <a:solidFill>
              <a:schemeClr val="bg1"/>
            </a:solidFill>
            <a:ln w="6350">
              <a:noFill/>
            </a:ln>
          </p:spPr>
          <p:txBody>
            <a:bodyPr wrap="square" lIns="36000" tIns="36000" rIns="36000" bIns="36000" rtlCol="0">
              <a:spAutoFit/>
            </a:bodyPr>
            <a:lstStyle/>
            <a:p>
              <a:pPr algn="ctr"/>
              <a:r>
                <a:rPr lang="en-US" altLang="ja-JP" sz="1000" b="1" dirty="0" smtClean="0">
                  <a:solidFill>
                    <a:srgbClr val="339933"/>
                  </a:solidFill>
                  <a:latin typeface="メイリオ" panose="020B0604030504040204" pitchFamily="50" charset="-128"/>
                  <a:ea typeface="メイリオ" panose="020B0604030504040204" pitchFamily="50" charset="-128"/>
                </a:rPr>
                <a:t>H28</a:t>
              </a:r>
              <a:endParaRPr lang="ja-JP" altLang="en-US" sz="1000" b="1" dirty="0">
                <a:solidFill>
                  <a:srgbClr val="339933"/>
                </a:solidFill>
                <a:latin typeface="メイリオ" panose="020B0604030504040204" pitchFamily="50" charset="-128"/>
                <a:ea typeface="メイリオ" panose="020B0604030504040204" pitchFamily="50" charset="-128"/>
              </a:endParaRPr>
            </a:p>
          </p:txBody>
        </p:sp>
        <p:sp>
          <p:nvSpPr>
            <p:cNvPr id="86" name="テキスト ボックス 85"/>
            <p:cNvSpPr txBox="1"/>
            <p:nvPr/>
          </p:nvSpPr>
          <p:spPr>
            <a:xfrm>
              <a:off x="2272483" y="5051641"/>
              <a:ext cx="362016" cy="168787"/>
            </a:xfrm>
            <a:prstGeom prst="rect">
              <a:avLst/>
            </a:prstGeom>
            <a:solidFill>
              <a:schemeClr val="bg1"/>
            </a:solidFill>
            <a:ln w="6350">
              <a:noFill/>
            </a:ln>
          </p:spPr>
          <p:txBody>
            <a:bodyPr wrap="square" lIns="36000" tIns="36000" rIns="36000" bIns="36000" rtlCol="0">
              <a:spAutoFit/>
            </a:bodyPr>
            <a:lstStyle/>
            <a:p>
              <a:pPr algn="ctr"/>
              <a:r>
                <a:rPr lang="en-US" altLang="ja-JP" sz="1000" b="1" dirty="0" smtClean="0">
                  <a:solidFill>
                    <a:schemeClr val="tx1">
                      <a:lumMod val="65000"/>
                      <a:lumOff val="35000"/>
                    </a:schemeClr>
                  </a:solidFill>
                  <a:latin typeface="メイリオ" panose="020B0604030504040204" pitchFamily="50" charset="-128"/>
                  <a:ea typeface="メイリオ" panose="020B0604030504040204" pitchFamily="50" charset="-128"/>
                </a:rPr>
                <a:t>R1</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grpSp>
        <p:nvGrpSpPr>
          <p:cNvPr id="106" name="グループ化 105"/>
          <p:cNvGrpSpPr/>
          <p:nvPr/>
        </p:nvGrpSpPr>
        <p:grpSpPr>
          <a:xfrm>
            <a:off x="5612311" y="1867844"/>
            <a:ext cx="1172736" cy="1712718"/>
            <a:chOff x="1693664" y="3944632"/>
            <a:chExt cx="940835" cy="1275796"/>
          </a:xfrm>
        </p:grpSpPr>
        <p:grpSp>
          <p:nvGrpSpPr>
            <p:cNvPr id="107" name="グループ化 106"/>
            <p:cNvGrpSpPr/>
            <p:nvPr/>
          </p:nvGrpSpPr>
          <p:grpSpPr>
            <a:xfrm>
              <a:off x="1748672" y="3944632"/>
              <a:ext cx="828079" cy="1060689"/>
              <a:chOff x="1748672" y="4431310"/>
              <a:chExt cx="828079" cy="1060689"/>
            </a:xfrm>
          </p:grpSpPr>
          <p:grpSp>
            <p:nvGrpSpPr>
              <p:cNvPr id="110" name="グループ化 109"/>
              <p:cNvGrpSpPr/>
              <p:nvPr/>
            </p:nvGrpSpPr>
            <p:grpSpPr>
              <a:xfrm>
                <a:off x="1748672" y="4437732"/>
                <a:ext cx="828079" cy="1054267"/>
                <a:chOff x="1748672" y="3670454"/>
                <a:chExt cx="828079" cy="1054267"/>
              </a:xfrm>
            </p:grpSpPr>
            <p:sp>
              <p:nvSpPr>
                <p:cNvPr id="112" name="正方形/長方形 111"/>
                <p:cNvSpPr/>
                <p:nvPr/>
              </p:nvSpPr>
              <p:spPr>
                <a:xfrm>
                  <a:off x="1748672" y="4435605"/>
                  <a:ext cx="252000" cy="289116"/>
                </a:xfrm>
                <a:prstGeom prst="rect">
                  <a:avLst/>
                </a:prstGeom>
                <a:solidFill>
                  <a:srgbClr val="339933"/>
                </a:solidFill>
                <a:ln w="19050">
                  <a:solidFill>
                    <a:srgbClr val="339933"/>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2324751" y="3786187"/>
                  <a:ext cx="252000" cy="938534"/>
                </a:xfrm>
                <a:prstGeom prst="rect">
                  <a:avLst/>
                </a:prstGeom>
                <a:solidFill>
                  <a:schemeClr val="tx1">
                    <a:lumMod val="65000"/>
                    <a:lumOff val="35000"/>
                  </a:schemeClr>
                </a:solidFill>
                <a:ln w="19050">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直角三角形 113"/>
                <p:cNvSpPr/>
                <p:nvPr/>
              </p:nvSpPr>
              <p:spPr>
                <a:xfrm flipH="1">
                  <a:off x="2008245" y="3771956"/>
                  <a:ext cx="307537" cy="655515"/>
                </a:xfrm>
                <a:prstGeom prst="rtTriangle">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テキスト ボックス 102"/>
                <p:cNvSpPr txBox="1"/>
                <p:nvPr/>
              </p:nvSpPr>
              <p:spPr>
                <a:xfrm>
                  <a:off x="1768075" y="4032066"/>
                  <a:ext cx="475702" cy="168787"/>
                </a:xfrm>
                <a:prstGeom prst="rect">
                  <a:avLst/>
                </a:prstGeom>
                <a:noFill/>
              </p:spPr>
              <p:txBody>
                <a:bodyPr wrap="square" lIns="0" tIns="36000" rIns="0" b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00" b="1" dirty="0" smtClean="0">
                      <a:solidFill>
                        <a:srgbClr val="0099FF"/>
                      </a:solidFill>
                      <a:latin typeface="メイリオ" panose="020B0604030504040204" pitchFamily="50" charset="-128"/>
                      <a:ea typeface="メイリオ" panose="020B0604030504040204" pitchFamily="50" charset="-128"/>
                    </a:rPr>
                    <a:t>一定割合</a:t>
                  </a:r>
                  <a:endParaRPr lang="en-US" altLang="ja-JP" sz="1000" b="1" dirty="0" smtClean="0">
                    <a:solidFill>
                      <a:srgbClr val="0099FF"/>
                    </a:solidFill>
                    <a:latin typeface="メイリオ" panose="020B0604030504040204" pitchFamily="50" charset="-128"/>
                    <a:ea typeface="メイリオ" panose="020B0604030504040204" pitchFamily="50" charset="-128"/>
                  </a:endParaRPr>
                </a:p>
              </p:txBody>
            </p:sp>
            <p:grpSp>
              <p:nvGrpSpPr>
                <p:cNvPr id="116" name="グループ化 115"/>
                <p:cNvGrpSpPr/>
                <p:nvPr/>
              </p:nvGrpSpPr>
              <p:grpSpPr>
                <a:xfrm>
                  <a:off x="2171769" y="3769202"/>
                  <a:ext cx="144016" cy="651760"/>
                  <a:chOff x="2171769" y="3769202"/>
                  <a:chExt cx="144016" cy="651760"/>
                </a:xfrm>
              </p:grpSpPr>
              <p:cxnSp>
                <p:nvCxnSpPr>
                  <p:cNvPr id="118" name="直線コネクタ 117"/>
                  <p:cNvCxnSpPr/>
                  <p:nvPr/>
                </p:nvCxnSpPr>
                <p:spPr>
                  <a:xfrm>
                    <a:off x="2171769" y="4420962"/>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2171769" y="3771956"/>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a:stCxn id="111" idx="0"/>
                  </p:cNvCxnSpPr>
                  <p:nvPr/>
                </p:nvCxnSpPr>
                <p:spPr>
                  <a:xfrm>
                    <a:off x="2243773" y="3769202"/>
                    <a:ext cx="1" cy="648001"/>
                  </a:xfrm>
                  <a:prstGeom prst="straightConnector1">
                    <a:avLst/>
                  </a:prstGeom>
                  <a:ln w="12700">
                    <a:solidFill>
                      <a:srgbClr val="0099FF"/>
                    </a:solidFill>
                    <a:round/>
                    <a:headEnd type="arrow" w="sm" len="sm"/>
                    <a:tailEnd type="arrow" w="sm" len="sm"/>
                  </a:ln>
                </p:spPr>
                <p:style>
                  <a:lnRef idx="1">
                    <a:schemeClr val="accent1"/>
                  </a:lnRef>
                  <a:fillRef idx="0">
                    <a:schemeClr val="accent1"/>
                  </a:fillRef>
                  <a:effectRef idx="0">
                    <a:schemeClr val="accent1"/>
                  </a:effectRef>
                  <a:fontRef idx="minor">
                    <a:schemeClr val="tx1"/>
                  </a:fontRef>
                </p:style>
              </p:cxnSp>
            </p:grpSp>
            <p:sp>
              <p:nvSpPr>
                <p:cNvPr id="117" name="正方形/長方形 116"/>
                <p:cNvSpPr/>
                <p:nvPr/>
              </p:nvSpPr>
              <p:spPr>
                <a:xfrm>
                  <a:off x="2324751" y="3670454"/>
                  <a:ext cx="252000" cy="105029"/>
                </a:xfrm>
                <a:prstGeom prst="rect">
                  <a:avLst/>
                </a:prstGeom>
                <a:pattFill prst="pct10">
                  <a:fgClr>
                    <a:schemeClr val="tx1">
                      <a:lumMod val="65000"/>
                      <a:lumOff val="35000"/>
                    </a:schemeClr>
                  </a:fgClr>
                  <a:bgClr>
                    <a:schemeClr val="bg1"/>
                  </a:bgClr>
                </a:pattFill>
                <a:ln w="19050">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 name="上矢印 110"/>
              <p:cNvSpPr/>
              <p:nvPr/>
            </p:nvSpPr>
            <p:spPr>
              <a:xfrm rot="10800000">
                <a:off x="2195469" y="4431310"/>
                <a:ext cx="96609" cy="105170"/>
              </a:xfrm>
              <a:prstGeom prst="upArrow">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grpSp>
        <p:sp>
          <p:nvSpPr>
            <p:cNvPr id="108" name="テキスト ボックス 107"/>
            <p:cNvSpPr txBox="1"/>
            <p:nvPr/>
          </p:nvSpPr>
          <p:spPr>
            <a:xfrm>
              <a:off x="1693664" y="5051641"/>
              <a:ext cx="362016" cy="168787"/>
            </a:xfrm>
            <a:prstGeom prst="rect">
              <a:avLst/>
            </a:prstGeom>
            <a:solidFill>
              <a:schemeClr val="bg1"/>
            </a:solidFill>
            <a:ln w="6350">
              <a:noFill/>
            </a:ln>
          </p:spPr>
          <p:txBody>
            <a:bodyPr wrap="square" lIns="36000" tIns="36000" rIns="36000" bIns="36000" rtlCol="0">
              <a:spAutoFit/>
            </a:bodyPr>
            <a:lstStyle/>
            <a:p>
              <a:pPr algn="ctr"/>
              <a:r>
                <a:rPr lang="en-US" altLang="ja-JP" sz="1000" b="1" dirty="0" smtClean="0">
                  <a:solidFill>
                    <a:srgbClr val="339933"/>
                  </a:solidFill>
                  <a:latin typeface="メイリオ" panose="020B0604030504040204" pitchFamily="50" charset="-128"/>
                  <a:ea typeface="メイリオ" panose="020B0604030504040204" pitchFamily="50" charset="-128"/>
                </a:rPr>
                <a:t>H28</a:t>
              </a:r>
              <a:endParaRPr lang="ja-JP" altLang="en-US" sz="1000" b="1" dirty="0">
                <a:solidFill>
                  <a:srgbClr val="339933"/>
                </a:solidFill>
                <a:latin typeface="メイリオ" panose="020B0604030504040204" pitchFamily="50" charset="-128"/>
                <a:ea typeface="メイリオ" panose="020B0604030504040204" pitchFamily="50" charset="-128"/>
              </a:endParaRPr>
            </a:p>
          </p:txBody>
        </p:sp>
        <p:sp>
          <p:nvSpPr>
            <p:cNvPr id="109" name="テキスト ボックス 108"/>
            <p:cNvSpPr txBox="1"/>
            <p:nvPr/>
          </p:nvSpPr>
          <p:spPr>
            <a:xfrm>
              <a:off x="2272483" y="5051641"/>
              <a:ext cx="362016" cy="168787"/>
            </a:xfrm>
            <a:prstGeom prst="rect">
              <a:avLst/>
            </a:prstGeom>
            <a:solidFill>
              <a:schemeClr val="bg1"/>
            </a:solidFill>
            <a:ln w="6350">
              <a:noFill/>
            </a:ln>
          </p:spPr>
          <p:txBody>
            <a:bodyPr wrap="square" lIns="36000" tIns="36000" rIns="36000" bIns="36000" rtlCol="0">
              <a:spAutoFit/>
            </a:bodyPr>
            <a:lstStyle/>
            <a:p>
              <a:pPr algn="ctr"/>
              <a:r>
                <a:rPr lang="en-US" altLang="ja-JP" sz="1000" b="1" dirty="0" smtClean="0">
                  <a:solidFill>
                    <a:schemeClr val="tx1">
                      <a:lumMod val="65000"/>
                      <a:lumOff val="35000"/>
                    </a:schemeClr>
                  </a:solidFill>
                  <a:latin typeface="メイリオ" panose="020B0604030504040204" pitchFamily="50" charset="-128"/>
                  <a:ea typeface="メイリオ" panose="020B0604030504040204" pitchFamily="50" charset="-128"/>
                </a:rPr>
                <a:t>R2</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grpSp>
        <p:nvGrpSpPr>
          <p:cNvPr id="153" name="グループ化 152"/>
          <p:cNvGrpSpPr/>
          <p:nvPr/>
        </p:nvGrpSpPr>
        <p:grpSpPr>
          <a:xfrm>
            <a:off x="7416144" y="1506355"/>
            <a:ext cx="1961285" cy="2074207"/>
            <a:chOff x="6140886" y="3673219"/>
            <a:chExt cx="1573453" cy="1545068"/>
          </a:xfrm>
        </p:grpSpPr>
        <p:grpSp>
          <p:nvGrpSpPr>
            <p:cNvPr id="136" name="グループ化 135"/>
            <p:cNvGrpSpPr/>
            <p:nvPr/>
          </p:nvGrpSpPr>
          <p:grpSpPr>
            <a:xfrm>
              <a:off x="6140886" y="3778143"/>
              <a:ext cx="940835" cy="1440144"/>
              <a:chOff x="1693664" y="3780284"/>
              <a:chExt cx="940835" cy="1440144"/>
            </a:xfrm>
          </p:grpSpPr>
          <p:grpSp>
            <p:nvGrpSpPr>
              <p:cNvPr id="140" name="グループ化 139"/>
              <p:cNvGrpSpPr/>
              <p:nvPr/>
            </p:nvGrpSpPr>
            <p:grpSpPr>
              <a:xfrm>
                <a:off x="1748672" y="3780284"/>
                <a:ext cx="828079" cy="1225037"/>
                <a:chOff x="1748672" y="3499684"/>
                <a:chExt cx="828079" cy="1225037"/>
              </a:xfrm>
            </p:grpSpPr>
            <p:sp>
              <p:nvSpPr>
                <p:cNvPr id="142" name="正方形/長方形 141"/>
                <p:cNvSpPr/>
                <p:nvPr/>
              </p:nvSpPr>
              <p:spPr>
                <a:xfrm>
                  <a:off x="1748672" y="4435605"/>
                  <a:ext cx="252000" cy="289116"/>
                </a:xfrm>
                <a:prstGeom prst="rect">
                  <a:avLst/>
                </a:prstGeom>
                <a:solidFill>
                  <a:srgbClr val="339933"/>
                </a:solidFill>
                <a:ln w="19050">
                  <a:solidFill>
                    <a:srgbClr val="339933"/>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正方形/長方形 142"/>
                <p:cNvSpPr/>
                <p:nvPr/>
              </p:nvSpPr>
              <p:spPr>
                <a:xfrm>
                  <a:off x="2324751" y="3625303"/>
                  <a:ext cx="252000" cy="1099418"/>
                </a:xfrm>
                <a:prstGeom prst="rect">
                  <a:avLst/>
                </a:prstGeom>
                <a:solidFill>
                  <a:schemeClr val="tx1">
                    <a:lumMod val="65000"/>
                    <a:lumOff val="35000"/>
                  </a:schemeClr>
                </a:solidFill>
                <a:ln w="19050">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直角三角形 143"/>
                <p:cNvSpPr/>
                <p:nvPr/>
              </p:nvSpPr>
              <p:spPr>
                <a:xfrm flipH="1">
                  <a:off x="2008244" y="3499684"/>
                  <a:ext cx="307537" cy="927787"/>
                </a:xfrm>
                <a:prstGeom prst="rtTriangle">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テキスト ボックス 102"/>
                <p:cNvSpPr txBox="1"/>
                <p:nvPr/>
              </p:nvSpPr>
              <p:spPr>
                <a:xfrm>
                  <a:off x="1768075" y="3918956"/>
                  <a:ext cx="475702" cy="168787"/>
                </a:xfrm>
                <a:prstGeom prst="rect">
                  <a:avLst/>
                </a:prstGeom>
                <a:noFill/>
              </p:spPr>
              <p:txBody>
                <a:bodyPr wrap="square" lIns="0" tIns="36000" rIns="0" b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00" b="1" dirty="0" smtClean="0">
                      <a:solidFill>
                        <a:srgbClr val="0099FF"/>
                      </a:solidFill>
                      <a:latin typeface="メイリオ" panose="020B0604030504040204" pitchFamily="50" charset="-128"/>
                      <a:ea typeface="メイリオ" panose="020B0604030504040204" pitchFamily="50" charset="-128"/>
                    </a:rPr>
                    <a:t>一定割合</a:t>
                  </a:r>
                  <a:endParaRPr lang="en-US" altLang="ja-JP" sz="1000" b="1" dirty="0" smtClean="0">
                    <a:solidFill>
                      <a:srgbClr val="0099FF"/>
                    </a:solidFill>
                    <a:latin typeface="メイリオ" panose="020B0604030504040204" pitchFamily="50" charset="-128"/>
                    <a:ea typeface="メイリオ" panose="020B0604030504040204" pitchFamily="50" charset="-128"/>
                  </a:endParaRPr>
                </a:p>
              </p:txBody>
            </p:sp>
            <p:grpSp>
              <p:nvGrpSpPr>
                <p:cNvPr id="146" name="グループ化 145"/>
                <p:cNvGrpSpPr/>
                <p:nvPr/>
              </p:nvGrpSpPr>
              <p:grpSpPr>
                <a:xfrm>
                  <a:off x="2171769" y="3510581"/>
                  <a:ext cx="144016" cy="910381"/>
                  <a:chOff x="2171769" y="3510581"/>
                  <a:chExt cx="144016" cy="910381"/>
                </a:xfrm>
              </p:grpSpPr>
              <p:cxnSp>
                <p:nvCxnSpPr>
                  <p:cNvPr id="148" name="直線コネクタ 147"/>
                  <p:cNvCxnSpPr/>
                  <p:nvPr/>
                </p:nvCxnSpPr>
                <p:spPr>
                  <a:xfrm>
                    <a:off x="2171769" y="4420962"/>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2171769" y="3510581"/>
                    <a:ext cx="144016"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150" name="直線矢印コネクタ 149"/>
                  <p:cNvCxnSpPr/>
                  <p:nvPr/>
                </p:nvCxnSpPr>
                <p:spPr>
                  <a:xfrm>
                    <a:off x="2243774" y="3510581"/>
                    <a:ext cx="0" cy="906622"/>
                  </a:xfrm>
                  <a:prstGeom prst="straightConnector1">
                    <a:avLst/>
                  </a:prstGeom>
                  <a:ln w="12700">
                    <a:solidFill>
                      <a:srgbClr val="0099FF"/>
                    </a:solidFill>
                    <a:round/>
                    <a:headEnd type="arrow" w="sm" len="sm"/>
                    <a:tailEnd type="arrow" w="sm" len="sm"/>
                  </a:ln>
                </p:spPr>
                <p:style>
                  <a:lnRef idx="1">
                    <a:schemeClr val="accent1"/>
                  </a:lnRef>
                  <a:fillRef idx="0">
                    <a:schemeClr val="accent1"/>
                  </a:fillRef>
                  <a:effectRef idx="0">
                    <a:schemeClr val="accent1"/>
                  </a:effectRef>
                  <a:fontRef idx="minor">
                    <a:schemeClr val="tx1"/>
                  </a:fontRef>
                </p:style>
              </p:cxnSp>
            </p:grpSp>
          </p:grpSp>
          <p:sp>
            <p:nvSpPr>
              <p:cNvPr id="138" name="テキスト ボックス 137"/>
              <p:cNvSpPr txBox="1"/>
              <p:nvPr/>
            </p:nvSpPr>
            <p:spPr>
              <a:xfrm>
                <a:off x="1693664" y="5051641"/>
                <a:ext cx="362016" cy="168787"/>
              </a:xfrm>
              <a:prstGeom prst="rect">
                <a:avLst/>
              </a:prstGeom>
              <a:solidFill>
                <a:schemeClr val="bg1"/>
              </a:solidFill>
              <a:ln w="6350">
                <a:noFill/>
              </a:ln>
            </p:spPr>
            <p:txBody>
              <a:bodyPr wrap="square" lIns="36000" tIns="36000" rIns="36000" bIns="36000" rtlCol="0">
                <a:spAutoFit/>
              </a:bodyPr>
              <a:lstStyle/>
              <a:p>
                <a:pPr algn="ctr"/>
                <a:r>
                  <a:rPr lang="en-US" altLang="ja-JP" sz="1000" b="1" dirty="0" smtClean="0">
                    <a:solidFill>
                      <a:srgbClr val="339933"/>
                    </a:solidFill>
                    <a:latin typeface="メイリオ" panose="020B0604030504040204" pitchFamily="50" charset="-128"/>
                    <a:ea typeface="メイリオ" panose="020B0604030504040204" pitchFamily="50" charset="-128"/>
                  </a:rPr>
                  <a:t>H28</a:t>
                </a:r>
                <a:endParaRPr lang="ja-JP" altLang="en-US" sz="1000" b="1" dirty="0">
                  <a:solidFill>
                    <a:srgbClr val="339933"/>
                  </a:solidFill>
                  <a:latin typeface="メイリオ" panose="020B0604030504040204" pitchFamily="50" charset="-128"/>
                  <a:ea typeface="メイリオ" panose="020B0604030504040204" pitchFamily="50" charset="-128"/>
                </a:endParaRPr>
              </a:p>
            </p:txBody>
          </p:sp>
          <p:sp>
            <p:nvSpPr>
              <p:cNvPr id="139" name="テキスト ボックス 138"/>
              <p:cNvSpPr txBox="1"/>
              <p:nvPr/>
            </p:nvSpPr>
            <p:spPr>
              <a:xfrm>
                <a:off x="2272483" y="5051641"/>
                <a:ext cx="362016" cy="168787"/>
              </a:xfrm>
              <a:prstGeom prst="rect">
                <a:avLst/>
              </a:prstGeom>
              <a:solidFill>
                <a:schemeClr val="bg1"/>
              </a:solidFill>
              <a:ln w="6350">
                <a:noFill/>
              </a:ln>
            </p:spPr>
            <p:txBody>
              <a:bodyPr wrap="square" lIns="36000" tIns="36000" rIns="36000" bIns="36000" rtlCol="0">
                <a:spAutoFit/>
              </a:bodyPr>
              <a:lstStyle/>
              <a:p>
                <a:pPr algn="ctr"/>
                <a:r>
                  <a:rPr lang="en-US" altLang="ja-JP" sz="1000" b="1" dirty="0" smtClean="0">
                    <a:solidFill>
                      <a:schemeClr val="tx1">
                        <a:lumMod val="65000"/>
                        <a:lumOff val="35000"/>
                      </a:schemeClr>
                    </a:solidFill>
                    <a:latin typeface="メイリオ" panose="020B0604030504040204" pitchFamily="50" charset="-128"/>
                    <a:ea typeface="メイリオ" panose="020B0604030504040204" pitchFamily="50" charset="-128"/>
                  </a:rPr>
                  <a:t>R3</a:t>
                </a:r>
                <a:endParaRPr lang="ja-JP" altLang="en-US" sz="1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sp>
          <p:nvSpPr>
            <p:cNvPr id="151" name="テキスト ボックス 150"/>
            <p:cNvSpPr txBox="1"/>
            <p:nvPr/>
          </p:nvSpPr>
          <p:spPr>
            <a:xfrm>
              <a:off x="7101220" y="3673219"/>
              <a:ext cx="613119" cy="256339"/>
            </a:xfrm>
            <a:prstGeom prst="rect">
              <a:avLst/>
            </a:prstGeom>
            <a:solidFill>
              <a:schemeClr val="bg1"/>
            </a:solidFill>
          </p:spPr>
          <p:txBody>
            <a:bodyPr wrap="square" lIns="36000" tIns="36000" rIns="36000" bIns="0" rtlCol="0">
              <a:spAutoFit/>
            </a:bodyPr>
            <a:lstStyle/>
            <a:p>
              <a:r>
                <a:rPr lang="ja-JP" altLang="en-US" sz="1000" b="1" dirty="0">
                  <a:solidFill>
                    <a:srgbClr val="CC0000"/>
                  </a:solidFill>
                  <a:latin typeface="メイリオ" panose="020B0604030504040204" pitchFamily="50" charset="-128"/>
                  <a:ea typeface="メイリオ" panose="020B0604030504040204" pitchFamily="50" charset="-128"/>
                </a:rPr>
                <a:t>激変</a:t>
              </a:r>
              <a:r>
                <a:rPr lang="ja-JP" altLang="en-US" sz="1000" b="1" dirty="0" smtClean="0">
                  <a:solidFill>
                    <a:srgbClr val="CC0000"/>
                  </a:solidFill>
                  <a:latin typeface="メイリオ" panose="020B0604030504040204" pitchFamily="50" charset="-128"/>
                  <a:ea typeface="メイリオ" panose="020B0604030504040204" pitchFamily="50" charset="-128"/>
                </a:rPr>
                <a:t>緩和</a:t>
              </a:r>
              <a:endParaRPr lang="en-US" altLang="ja-JP" sz="1000" b="1" dirty="0" smtClean="0">
                <a:solidFill>
                  <a:srgbClr val="CC0000"/>
                </a:solidFill>
                <a:latin typeface="メイリオ" panose="020B0604030504040204" pitchFamily="50" charset="-128"/>
                <a:ea typeface="メイリオ" panose="020B0604030504040204" pitchFamily="50" charset="-128"/>
              </a:endParaRPr>
            </a:p>
            <a:p>
              <a:r>
                <a:rPr lang="ja-JP" altLang="en-US" sz="1000" b="1" dirty="0" smtClean="0">
                  <a:solidFill>
                    <a:srgbClr val="CC0000"/>
                  </a:solidFill>
                  <a:latin typeface="メイリオ" panose="020B0604030504040204" pitchFamily="50" charset="-128"/>
                  <a:ea typeface="メイリオ" panose="020B0604030504040204" pitchFamily="50" charset="-128"/>
                </a:rPr>
                <a:t>措置</a:t>
              </a:r>
              <a:r>
                <a:rPr lang="ja-JP" altLang="en-US" sz="1000" b="1" dirty="0">
                  <a:solidFill>
                    <a:srgbClr val="CC0000"/>
                  </a:solidFill>
                  <a:latin typeface="メイリオ" panose="020B0604030504040204" pitchFamily="50" charset="-128"/>
                  <a:ea typeface="メイリオ" panose="020B0604030504040204" pitchFamily="50" charset="-128"/>
                </a:rPr>
                <a:t>不要</a:t>
              </a:r>
            </a:p>
          </p:txBody>
        </p:sp>
        <p:sp>
          <p:nvSpPr>
            <p:cNvPr id="152" name="右中かっこ 151"/>
            <p:cNvSpPr/>
            <p:nvPr/>
          </p:nvSpPr>
          <p:spPr>
            <a:xfrm>
              <a:off x="7029491" y="3758524"/>
              <a:ext cx="72000" cy="115489"/>
            </a:xfrm>
            <a:prstGeom prst="rightBrace">
              <a:avLst>
                <a:gd name="adj1" fmla="val 25000"/>
                <a:gd name="adj2" fmla="val 50000"/>
              </a:avLst>
            </a:prstGeom>
            <a:ln w="12700">
              <a:solidFill>
                <a:srgbClr val="CC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ja-JP" altLang="en-US" sz="1799" b="1">
                <a:solidFill>
                  <a:prstClr val="black"/>
                </a:solidFill>
                <a:latin typeface="メイリオ" panose="020B0604030504040204" pitchFamily="50" charset="-128"/>
                <a:ea typeface="メイリオ" panose="020B0604030504040204" pitchFamily="50" charset="-128"/>
              </a:endParaRPr>
            </a:p>
          </p:txBody>
        </p:sp>
      </p:grpSp>
      <p:cxnSp>
        <p:nvCxnSpPr>
          <p:cNvPr id="155" name="直線コネクタ 154"/>
          <p:cNvCxnSpPr/>
          <p:nvPr/>
        </p:nvCxnSpPr>
        <p:spPr>
          <a:xfrm>
            <a:off x="592453" y="3294675"/>
            <a:ext cx="8784976"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5235265" y="4070263"/>
            <a:ext cx="751005" cy="266468"/>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smtClean="0">
                <a:solidFill>
                  <a:srgbClr val="287EFF"/>
                </a:solidFill>
                <a:latin typeface="メイリオ" panose="020B0604030504040204" pitchFamily="50" charset="-128"/>
                <a:ea typeface="メイリオ" panose="020B0604030504040204" pitchFamily="50" charset="-128"/>
              </a:rPr>
              <a:t>デルタ</a:t>
            </a:r>
            <a:endParaRPr kumimoji="1" lang="ja-JP" altLang="en-US" sz="600" b="1" dirty="0">
              <a:solidFill>
                <a:srgbClr val="287EFF"/>
              </a:solidFill>
              <a:latin typeface="メイリオ" panose="020B0604030504040204" pitchFamily="50" charset="-128"/>
              <a:ea typeface="メイリオ" panose="020B0604030504040204" pitchFamily="50" charset="-128"/>
            </a:endParaRPr>
          </a:p>
        </p:txBody>
      </p:sp>
      <p:sp>
        <p:nvSpPr>
          <p:cNvPr id="88" name="正方形/長方形 87"/>
          <p:cNvSpPr/>
          <p:nvPr/>
        </p:nvSpPr>
        <p:spPr>
          <a:xfrm>
            <a:off x="-312051" y="6084829"/>
            <a:ext cx="10612800" cy="57691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43954" tIns="143954" rIns="143954" bIns="0" rtlCol="0" anchor="t"/>
          <a:lstStyle/>
          <a:p>
            <a:pPr>
              <a:lnSpc>
                <a:spcPct val="150000"/>
              </a:lnSpc>
            </a:pPr>
            <a:r>
              <a:rPr lang="ja-JP" altLang="en-US" sz="105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）納付金算定ガイドライン上は、一定割合＝自然増等＋</a:t>
            </a:r>
            <a:r>
              <a:rPr lang="en-US" altLang="ja-JP" sz="10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α</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としているが、納付金基礎額の医療費水準による調整の際に用いる、医療費指数反映係数</a:t>
            </a:r>
            <a:r>
              <a:rPr lang="en-US" altLang="ja-JP" sz="10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α</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と重複</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することから、今後、国の資料上は </a:t>
            </a:r>
            <a:r>
              <a:rPr lang="en-US" altLang="ja-JP" sz="1050" b="1" u="sng" dirty="0" smtClean="0">
                <a:solidFill>
                  <a:srgbClr val="287EFF"/>
                </a:solidFill>
                <a:latin typeface="メイリオ" panose="020B0604030504040204" pitchFamily="50" charset="-128"/>
                <a:ea typeface="メイリオ" panose="020B0604030504040204" pitchFamily="50" charset="-128"/>
                <a:cs typeface="メイリオ" panose="020B0604030504040204" pitchFamily="50" charset="-128"/>
              </a:rPr>
              <a:t>δ</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と記載することとする。</a:t>
            </a: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正方形/長方形 88"/>
          <p:cNvSpPr/>
          <p:nvPr/>
        </p:nvSpPr>
        <p:spPr>
          <a:xfrm>
            <a:off x="2225163" y="6356476"/>
            <a:ext cx="751005" cy="266468"/>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smtClean="0">
                <a:solidFill>
                  <a:srgbClr val="287EFF"/>
                </a:solidFill>
                <a:latin typeface="メイリオ" panose="020B0604030504040204" pitchFamily="50" charset="-128"/>
                <a:ea typeface="メイリオ" panose="020B0604030504040204" pitchFamily="50" charset="-128"/>
              </a:rPr>
              <a:t>デルタ</a:t>
            </a:r>
            <a:endParaRPr kumimoji="1" lang="ja-JP" altLang="en-US" sz="600" b="1" dirty="0">
              <a:solidFill>
                <a:srgbClr val="287EFF"/>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85230" y="3441123"/>
            <a:ext cx="9648000" cy="2916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43954" tIns="143954" rIns="143954" bIns="0" rtlCol="0" anchor="t"/>
          <a:lstStyle/>
          <a:p>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　激変</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緩和措置については、地域の実情に応じて、計画的・段階的にフェードアウトさせることとしているため</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rgbClr val="339933"/>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a:solidFill>
                  <a:srgbClr val="339933"/>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b="1" dirty="0">
                <a:solidFill>
                  <a:srgbClr val="339933"/>
                </a:solidFill>
                <a:latin typeface="メイリオ" panose="020B0604030504040204" pitchFamily="50" charset="-128"/>
                <a:ea typeface="メイリオ" panose="020B0604030504040204" pitchFamily="50" charset="-128"/>
                <a:cs typeface="メイリオ" panose="020B0604030504040204" pitchFamily="50" charset="-128"/>
              </a:rPr>
              <a:t>年度の「被保険者１人</a:t>
            </a:r>
            <a:r>
              <a:rPr lang="ja-JP" altLang="en-US" sz="1200" b="1" dirty="0" smtClean="0">
                <a:solidFill>
                  <a:srgbClr val="339933"/>
                </a:solidFill>
                <a:latin typeface="メイリオ" panose="020B0604030504040204" pitchFamily="50" charset="-128"/>
                <a:ea typeface="メイリオ" panose="020B0604030504040204" pitchFamily="50" charset="-128"/>
                <a:cs typeface="メイリオ" panose="020B0604030504040204" pitchFamily="50" charset="-128"/>
              </a:rPr>
              <a:t>あたりの保険料決算</a:t>
            </a:r>
            <a:r>
              <a:rPr lang="ja-JP" altLang="en-US" sz="1200" b="1" dirty="0">
                <a:solidFill>
                  <a:srgbClr val="339933"/>
                </a:solidFill>
                <a:latin typeface="メイリオ" panose="020B0604030504040204" pitchFamily="50" charset="-128"/>
                <a:ea typeface="メイリオ" panose="020B0604030504040204" pitchFamily="50" charset="-128"/>
                <a:cs typeface="メイリオ" panose="020B0604030504040204" pitchFamily="50" charset="-128"/>
              </a:rPr>
              <a:t>額」等を丈比べの基点として固定する</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ことを基本としている</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基点を変更することに</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よって、激変</a:t>
            </a: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緩和の対象市町村が変わるため</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、計画的</a:t>
            </a: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・段階的なフェードアウトが困難</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となる</a:t>
            </a: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可能性がある点に</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留意）</a:t>
            </a:r>
            <a:endParaRPr lang="en-US" altLang="ja-JP"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　都道府県は、激変</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緩和措置の基準として</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、毎年度、</a:t>
            </a:r>
            <a:r>
              <a:rPr lang="ja-JP" altLang="en-US" sz="1200" b="1" dirty="0" smtClean="0">
                <a:solidFill>
                  <a:srgbClr val="0099FF"/>
                </a:solidFill>
                <a:latin typeface="メイリオ" panose="020B0604030504040204" pitchFamily="50" charset="-128"/>
                <a:ea typeface="メイリオ" panose="020B0604030504040204" pitchFamily="50" charset="-128"/>
                <a:cs typeface="メイリオ" panose="020B0604030504040204" pitchFamily="50" charset="-128"/>
              </a:rPr>
              <a:t>一定</a:t>
            </a:r>
            <a:r>
              <a:rPr lang="ja-JP" altLang="en-US" sz="1200" b="1" dirty="0">
                <a:solidFill>
                  <a:srgbClr val="0099FF"/>
                </a:solidFill>
                <a:latin typeface="メイリオ" panose="020B0604030504040204" pitchFamily="50" charset="-128"/>
                <a:ea typeface="メイリオ" panose="020B0604030504040204" pitchFamily="50" charset="-128"/>
                <a:cs typeface="メイリオ" panose="020B0604030504040204" pitchFamily="50" charset="-128"/>
              </a:rPr>
              <a:t>割合＝自然増等</a:t>
            </a:r>
            <a:r>
              <a:rPr lang="ja-JP" altLang="en-US" sz="1200" b="1" dirty="0" smtClean="0">
                <a:solidFill>
                  <a:srgbClr val="0099FF"/>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smtClean="0">
                <a:solidFill>
                  <a:srgbClr val="0099FF"/>
                </a:solidFill>
                <a:latin typeface="メイリオ" panose="020B0604030504040204" pitchFamily="50" charset="-128"/>
                <a:ea typeface="メイリオ" panose="020B0604030504040204" pitchFamily="50" charset="-128"/>
                <a:cs typeface="メイリオ" panose="020B0604030504040204" pitchFamily="50" charset="-128"/>
              </a:rPr>
              <a:t>δ</a:t>
            </a:r>
            <a:r>
              <a:rPr lang="ja-JP" altLang="en-US" sz="1200" b="1" dirty="0" smtClean="0">
                <a:solidFill>
                  <a:srgbClr val="0099FF"/>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smtClean="0">
                <a:solidFill>
                  <a:srgbClr val="0099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99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設定</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δ</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値の定め方によって本来の負担水準に</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到達する</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までの時間軸</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を制御</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している</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δ</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変更幅を検討する際には、前期交付金の平成</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年度精算に留意するとともに、以下の事項をはじめとした、中長期的な納付金</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変動</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要因を考慮する</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必要が</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ある。</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・前年所得の著しい増加、被保険者数の著しい減少、単身世帯数の著しい増加（世帯平均被保険者数の減少）</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R</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年度：前期高齢者交付金等が都道府県単位で精算されること</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R</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年度：基礎控除等の見直しにより保険料に影響が生じる可能性があること</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R</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年度：団塊の世代が</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75</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歳に到達し後期高齢者に移行し始めること</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R</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年度：年度末をもって特例基金が廃止となる</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864313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
          <p:cNvPicPr>
            <a:picLocks noChangeAspect="1" noChangeArrowheads="1"/>
            <a:extLst>
              <a:ext uri="{84589F7E-364E-4C9E-8A38-B11213B215E9}">
                <a14:cameraTool xmlns:a14="http://schemas.microsoft.com/office/drawing/2010/main" cellRange="$E$50:$S$85"/>
              </a:ext>
            </a:extLst>
          </p:cNvPicPr>
          <p:nvPr/>
        </p:nvPicPr>
        <p:blipFill>
          <a:blip r:embed="rId3"/>
          <a:srcRect/>
          <a:stretch>
            <a:fillRect/>
          </a:stretch>
        </p:blipFill>
        <p:spPr bwMode="auto">
          <a:xfrm>
            <a:off x="42808" y="243840"/>
            <a:ext cx="8764160" cy="4297680"/>
          </a:xfrm>
          <a:prstGeom prst="rect">
            <a:avLst/>
          </a:prstGeom>
          <a:solidFill>
            <a:srgbClr xmlns:mc="http://schemas.openxmlformats.org/markup-compatibility/2006" xmlns:a14="http://schemas.microsoft.com/office/drawing/2010/main" val="FFFFFF" mc:Ignorable="a14" a14:legacySpreadsheetColorIndex="9"/>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pic>
      <p:sp>
        <p:nvSpPr>
          <p:cNvPr id="77" name="Title 1"/>
          <p:cNvSpPr>
            <a:spLocks noGrp="1"/>
          </p:cNvSpPr>
          <p:nvPr>
            <p:ph type="title"/>
          </p:nvPr>
        </p:nvSpPr>
        <p:spPr>
          <a:xfrm>
            <a:off x="484" y="-177462"/>
            <a:ext cx="9906000" cy="760975"/>
          </a:xfrm>
          <a:noFill/>
        </p:spPr>
        <p:txBody>
          <a:bodyPr>
            <a:noAutofit/>
          </a:bodyPr>
          <a:lstStyle/>
          <a:p>
            <a:r>
              <a:rPr lang="ja-JP" altLang="en-US" sz="1800" b="0" dirty="0" smtClean="0">
                <a:solidFill>
                  <a:schemeClr val="tx1"/>
                </a:solidFill>
                <a:latin typeface="HGP創英角ｺﾞｼｯｸUB" panose="020B0900000000000000" pitchFamily="50" charset="-128"/>
                <a:ea typeface="HGP創英角ｺﾞｼｯｸUB" panose="020B0900000000000000" pitchFamily="50" charset="-128"/>
              </a:rPr>
              <a:t>激変緩和後の財政負担イメージ</a:t>
            </a:r>
            <a:endParaRPr lang="ja-JP" altLang="en-US" sz="1800" b="0"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50" name="直線コネクタ 49"/>
          <p:cNvCxnSpPr/>
          <p:nvPr/>
        </p:nvCxnSpPr>
        <p:spPr>
          <a:xfrm>
            <a:off x="-36695" y="388133"/>
            <a:ext cx="9906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4" name="テキスト ボックス 3"/>
          <p:cNvSpPr txBox="1"/>
          <p:nvPr/>
        </p:nvSpPr>
        <p:spPr>
          <a:xfrm>
            <a:off x="258831" y="456915"/>
            <a:ext cx="9360000" cy="954107"/>
          </a:xfrm>
          <a:prstGeom prst="rect">
            <a:avLst/>
          </a:prstGeom>
          <a:noFill/>
          <a:ln>
            <a:solidFill>
              <a:schemeClr val="tx1"/>
            </a:solidFill>
          </a:ln>
        </p:spPr>
        <p:txBody>
          <a:bodyPr wrap="square" rtlCol="0">
            <a:spAutoFit/>
          </a:bodyPr>
          <a:lstStyle/>
          <a:p>
            <a:r>
              <a:rPr lang="ja-JP" altLang="en-US" sz="1400" dirty="0" smtClean="0">
                <a:solidFill>
                  <a:prstClr val="black"/>
                </a:solidFill>
                <a:latin typeface="ＭＳ Ｐゴシック"/>
              </a:rPr>
              <a:t>＜県内での激変緩和実施イメージ＞</a:t>
            </a:r>
            <a:endParaRPr lang="en-US" altLang="ja-JP" sz="1400" dirty="0" smtClean="0">
              <a:solidFill>
                <a:prstClr val="black"/>
              </a:solidFill>
              <a:latin typeface="ＭＳ Ｐゴシック"/>
            </a:endParaRPr>
          </a:p>
          <a:p>
            <a:r>
              <a:rPr lang="ja-JP" altLang="en-US" sz="1400" dirty="0" smtClean="0">
                <a:solidFill>
                  <a:prstClr val="black"/>
                </a:solidFill>
                <a:latin typeface="ＭＳ Ｐゴシック"/>
              </a:rPr>
              <a:t>○　納付金の仕組みの導入（</a:t>
            </a:r>
            <a:r>
              <a:rPr lang="en-US" altLang="ja-JP" sz="1400" dirty="0" smtClean="0">
                <a:solidFill>
                  <a:prstClr val="black"/>
                </a:solidFill>
                <a:latin typeface="ＭＳ Ｐゴシック"/>
              </a:rPr>
              <a:t>α</a:t>
            </a:r>
            <a:r>
              <a:rPr lang="ja-JP" altLang="en-US" sz="1400" dirty="0" smtClean="0">
                <a:solidFill>
                  <a:prstClr val="black"/>
                </a:solidFill>
                <a:latin typeface="ＭＳ Ｐゴシック"/>
              </a:rPr>
              <a:t>＝１、</a:t>
            </a:r>
            <a:r>
              <a:rPr lang="en-US" altLang="ja-JP" sz="1400" dirty="0" smtClean="0">
                <a:solidFill>
                  <a:prstClr val="black"/>
                </a:solidFill>
                <a:latin typeface="ＭＳ Ｐゴシック"/>
              </a:rPr>
              <a:t>β</a:t>
            </a:r>
            <a:r>
              <a:rPr lang="ja-JP" altLang="en-US" sz="1400" dirty="0" smtClean="0">
                <a:solidFill>
                  <a:prstClr val="black"/>
                </a:solidFill>
                <a:latin typeface="ＭＳ Ｐゴシック"/>
              </a:rPr>
              <a:t>＝県）と都道府県単位化の影響により、一部の市町村に著しい負担の増加が生じた</a:t>
            </a:r>
            <a:endParaRPr lang="en-US" altLang="ja-JP" sz="1400" dirty="0" smtClean="0">
              <a:solidFill>
                <a:prstClr val="black"/>
              </a:solidFill>
              <a:latin typeface="ＭＳ Ｐゴシック"/>
            </a:endParaRPr>
          </a:p>
          <a:p>
            <a:r>
              <a:rPr lang="ja-JP" altLang="en-US" sz="1400" dirty="0">
                <a:solidFill>
                  <a:prstClr val="black"/>
                </a:solidFill>
                <a:latin typeface="ＭＳ Ｐゴシック"/>
              </a:rPr>
              <a:t>　</a:t>
            </a:r>
            <a:r>
              <a:rPr lang="ja-JP" altLang="en-US" sz="1400" dirty="0" smtClean="0">
                <a:solidFill>
                  <a:prstClr val="black"/>
                </a:solidFill>
                <a:latin typeface="ＭＳ Ｐゴシック"/>
              </a:rPr>
              <a:t>ため、一定割合を１％として、それを超える</a:t>
            </a:r>
            <a:r>
              <a:rPr lang="ja-JP" altLang="en-US" sz="1400" dirty="0">
                <a:solidFill>
                  <a:prstClr val="black"/>
                </a:solidFill>
                <a:latin typeface="ＭＳ Ｐゴシック"/>
              </a:rPr>
              <a:t>部分</a:t>
            </a:r>
            <a:r>
              <a:rPr lang="ja-JP" altLang="en-US" sz="1400" dirty="0" smtClean="0">
                <a:solidFill>
                  <a:prstClr val="black"/>
                </a:solidFill>
                <a:latin typeface="ＭＳ Ｐゴシック"/>
              </a:rPr>
              <a:t>に対し、都道府県繰入金を活用して激変緩和を実施するイメージ。</a:t>
            </a:r>
            <a:endParaRPr lang="en-US" altLang="ja-JP" sz="1400" dirty="0" smtClean="0">
              <a:solidFill>
                <a:prstClr val="black"/>
              </a:solidFill>
              <a:latin typeface="ＭＳ Ｐゴシック"/>
            </a:endParaRPr>
          </a:p>
          <a:p>
            <a:r>
              <a:rPr lang="ja-JP" altLang="en-US" sz="1400" dirty="0">
                <a:solidFill>
                  <a:prstClr val="black"/>
                </a:solidFill>
                <a:latin typeface="ＭＳ Ｐゴシック"/>
              </a:rPr>
              <a:t>　</a:t>
            </a:r>
            <a:r>
              <a:rPr lang="en-US" altLang="ja-JP" sz="1200" dirty="0" smtClean="0">
                <a:solidFill>
                  <a:prstClr val="black"/>
                </a:solidFill>
                <a:latin typeface="ＭＳ Ｐゴシック"/>
              </a:rPr>
              <a:t>※</a:t>
            </a:r>
            <a:r>
              <a:rPr lang="ja-JP" altLang="en-US" sz="1200" dirty="0" smtClean="0">
                <a:solidFill>
                  <a:prstClr val="black"/>
                </a:solidFill>
                <a:latin typeface="ＭＳ Ｐゴシック"/>
              </a:rPr>
              <a:t>　自然増分は除外して、新制度導入前後の負担を比較。グラフ</a:t>
            </a:r>
            <a:r>
              <a:rPr lang="ja-JP" altLang="en-US" sz="1200" dirty="0">
                <a:solidFill>
                  <a:prstClr val="black"/>
                </a:solidFill>
                <a:latin typeface="ＭＳ Ｐゴシック"/>
              </a:rPr>
              <a:t>は施行</a:t>
            </a:r>
            <a:r>
              <a:rPr lang="ja-JP" altLang="en-US" sz="1200" dirty="0" smtClean="0">
                <a:solidFill>
                  <a:prstClr val="black"/>
                </a:solidFill>
                <a:latin typeface="ＭＳ Ｐゴシック"/>
              </a:rPr>
              <a:t>初年度を想定し、</a:t>
            </a:r>
            <a:r>
              <a:rPr lang="ja-JP" altLang="en-US" sz="1200" dirty="0">
                <a:solidFill>
                  <a:prstClr val="black"/>
                </a:solidFill>
                <a:latin typeface="ＭＳ Ｐゴシック"/>
              </a:rPr>
              <a:t>１％</a:t>
            </a:r>
            <a:r>
              <a:rPr lang="ja-JP" altLang="en-US" sz="1200" dirty="0" smtClean="0">
                <a:solidFill>
                  <a:prstClr val="black"/>
                </a:solidFill>
                <a:latin typeface="ＭＳ Ｐゴシック"/>
              </a:rPr>
              <a:t>の負担水準</a:t>
            </a:r>
            <a:r>
              <a:rPr lang="ja-JP" altLang="en-US" sz="1200" dirty="0">
                <a:solidFill>
                  <a:prstClr val="black"/>
                </a:solidFill>
                <a:latin typeface="ＭＳ Ｐゴシック"/>
              </a:rPr>
              <a:t>を含め、時間軸の経過により</a:t>
            </a:r>
            <a:r>
              <a:rPr lang="ja-JP" altLang="en-US" sz="1200" dirty="0" smtClean="0">
                <a:solidFill>
                  <a:prstClr val="black"/>
                </a:solidFill>
                <a:latin typeface="ＭＳ Ｐゴシック"/>
              </a:rPr>
              <a:t>変動。</a:t>
            </a:r>
            <a:endParaRPr lang="en-US" altLang="ja-JP" sz="1200" dirty="0" smtClean="0">
              <a:solidFill>
                <a:prstClr val="black"/>
              </a:solidFill>
              <a:latin typeface="ＭＳ Ｐゴシック"/>
            </a:endParaRPr>
          </a:p>
        </p:txBody>
      </p:sp>
      <p:sp>
        <p:nvSpPr>
          <p:cNvPr id="20" name="テキスト ボックス 19"/>
          <p:cNvSpPr txBox="1"/>
          <p:nvPr/>
        </p:nvSpPr>
        <p:spPr>
          <a:xfrm>
            <a:off x="214471" y="4567748"/>
            <a:ext cx="9468000" cy="2215991"/>
          </a:xfrm>
          <a:prstGeom prst="rect">
            <a:avLst/>
          </a:prstGeom>
          <a:noFill/>
          <a:ln>
            <a:solidFill>
              <a:schemeClr val="bg1">
                <a:lumMod val="65000"/>
              </a:schemeClr>
            </a:solidFill>
          </a:ln>
        </p:spPr>
        <p:txBody>
          <a:bodyPr wrap="square" rtlCol="0">
            <a:spAutoFit/>
          </a:bodyPr>
          <a:lstStyle/>
          <a:p>
            <a:r>
              <a:rPr lang="ja-JP" altLang="en-US" sz="1400" dirty="0" smtClean="0">
                <a:solidFill>
                  <a:prstClr val="black"/>
                </a:solidFill>
                <a:latin typeface="ＭＳ Ｐゴシック"/>
              </a:rPr>
              <a:t>＜市町村の変化の要因分析＞</a:t>
            </a:r>
            <a:endParaRPr lang="en-US" altLang="ja-JP" sz="1400" dirty="0" smtClean="0">
              <a:solidFill>
                <a:prstClr val="black"/>
              </a:solidFill>
              <a:latin typeface="ＭＳ Ｐゴシック"/>
            </a:endParaRPr>
          </a:p>
          <a:p>
            <a:r>
              <a:rPr lang="ja-JP" altLang="en-US" sz="1400" dirty="0" smtClean="0">
                <a:solidFill>
                  <a:prstClr val="black"/>
                </a:solidFill>
                <a:latin typeface="ＭＳ Ｐゴシック"/>
              </a:rPr>
              <a:t>○　</a:t>
            </a:r>
            <a:r>
              <a:rPr lang="en-US" altLang="ja-JP" sz="1600" u="sng" dirty="0" smtClean="0">
                <a:solidFill>
                  <a:prstClr val="black"/>
                </a:solidFill>
                <a:latin typeface="ＭＳ Ｐゴシック"/>
              </a:rPr>
              <a:t>αβ</a:t>
            </a:r>
            <a:r>
              <a:rPr lang="ja-JP" altLang="en-US" sz="1400" u="sng" dirty="0" smtClean="0">
                <a:solidFill>
                  <a:prstClr val="black"/>
                </a:solidFill>
                <a:latin typeface="ＭＳ Ｐゴシック"/>
              </a:rPr>
              <a:t>の設定により、医療費水準と所得水準が高い市町村の負担が増加</a:t>
            </a:r>
            <a:r>
              <a:rPr lang="ja-JP" altLang="en-US" sz="1400" dirty="0" smtClean="0">
                <a:solidFill>
                  <a:prstClr val="black"/>
                </a:solidFill>
                <a:latin typeface="ＭＳ Ｐゴシック"/>
              </a:rPr>
              <a:t>するとともに、</a:t>
            </a:r>
            <a:r>
              <a:rPr lang="ja-JP" altLang="en-US" sz="1400" u="sng" dirty="0" smtClean="0">
                <a:solidFill>
                  <a:prstClr val="black"/>
                </a:solidFill>
                <a:latin typeface="ＭＳ Ｐゴシック"/>
              </a:rPr>
              <a:t>都道府県単位で普通調整交付金　</a:t>
            </a:r>
            <a:endParaRPr lang="en-US" altLang="ja-JP" sz="1400" dirty="0" smtClean="0">
              <a:solidFill>
                <a:prstClr val="black"/>
              </a:solidFill>
              <a:latin typeface="ＭＳ Ｐゴシック"/>
            </a:endParaRPr>
          </a:p>
          <a:p>
            <a:r>
              <a:rPr lang="ja-JP" altLang="en-US" sz="1400" dirty="0">
                <a:solidFill>
                  <a:prstClr val="black"/>
                </a:solidFill>
                <a:latin typeface="ＭＳ Ｐゴシック"/>
              </a:rPr>
              <a:t>　</a:t>
            </a:r>
            <a:r>
              <a:rPr lang="ja-JP" altLang="en-US" sz="1400" u="sng" dirty="0" smtClean="0">
                <a:solidFill>
                  <a:prstClr val="black"/>
                </a:solidFill>
                <a:latin typeface="ＭＳ Ｐゴシック"/>
              </a:rPr>
              <a:t>と前期高齢者交付金が交付されたことにより交付額が平均化され、所得の低い市町村と前期高齢者加入率の高い市町村　</a:t>
            </a:r>
            <a:endParaRPr lang="en-US" altLang="ja-JP" sz="1400" u="sng" dirty="0" smtClean="0">
              <a:solidFill>
                <a:prstClr val="black"/>
              </a:solidFill>
              <a:latin typeface="ＭＳ Ｐゴシック"/>
            </a:endParaRPr>
          </a:p>
          <a:p>
            <a:r>
              <a:rPr lang="ja-JP" altLang="en-US" sz="1400" dirty="0">
                <a:solidFill>
                  <a:prstClr val="black"/>
                </a:solidFill>
                <a:latin typeface="ＭＳ Ｐゴシック"/>
              </a:rPr>
              <a:t>　</a:t>
            </a:r>
            <a:r>
              <a:rPr lang="ja-JP" altLang="en-US" sz="1400" u="sng" dirty="0" smtClean="0">
                <a:solidFill>
                  <a:prstClr val="black"/>
                </a:solidFill>
                <a:latin typeface="ＭＳ Ｐゴシック"/>
              </a:rPr>
              <a:t>の負担が増加</a:t>
            </a:r>
            <a:r>
              <a:rPr lang="ja-JP" altLang="en-US" sz="1400" dirty="0" smtClean="0">
                <a:solidFill>
                  <a:prstClr val="black"/>
                </a:solidFill>
                <a:latin typeface="ＭＳ Ｐゴシック"/>
              </a:rPr>
              <a:t>。一方、逆の状況にある市町村の負担が減少している。　</a:t>
            </a:r>
            <a:r>
              <a:rPr lang="en-US" altLang="ja-JP" sz="1400" dirty="0" smtClean="0">
                <a:solidFill>
                  <a:srgbClr val="FF0000"/>
                </a:solidFill>
                <a:latin typeface="ＭＳ Ｐゴシック"/>
              </a:rPr>
              <a:t>※αβ</a:t>
            </a:r>
            <a:r>
              <a:rPr lang="ja-JP" altLang="en-US" sz="1400" dirty="0" smtClean="0">
                <a:solidFill>
                  <a:srgbClr val="FF0000"/>
                </a:solidFill>
                <a:latin typeface="ＭＳ Ｐゴシック"/>
              </a:rPr>
              <a:t>の設定により逆に変動する場合もある。</a:t>
            </a:r>
            <a:endParaRPr lang="en-US" altLang="ja-JP" sz="1400" dirty="0" smtClean="0">
              <a:solidFill>
                <a:srgbClr val="FF0000"/>
              </a:solidFill>
              <a:latin typeface="ＭＳ Ｐゴシック"/>
            </a:endParaRPr>
          </a:p>
          <a:p>
            <a:pPr>
              <a:spcBef>
                <a:spcPts val="600"/>
              </a:spcBef>
            </a:pPr>
            <a:r>
              <a:rPr lang="ja-JP" altLang="en-US" sz="1400" dirty="0" smtClean="0">
                <a:solidFill>
                  <a:prstClr val="black"/>
                </a:solidFill>
                <a:latin typeface="ＭＳ Ｐゴシック"/>
              </a:rPr>
              <a:t>○</a:t>
            </a:r>
            <a:r>
              <a:rPr lang="ja-JP" altLang="en-US" sz="1400" dirty="0">
                <a:solidFill>
                  <a:prstClr val="black"/>
                </a:solidFill>
                <a:latin typeface="ＭＳ Ｐゴシック"/>
              </a:rPr>
              <a:t>　</a:t>
            </a:r>
            <a:r>
              <a:rPr lang="ja-JP" altLang="en-US" sz="1400" dirty="0" smtClean="0">
                <a:solidFill>
                  <a:prstClr val="black"/>
                </a:solidFill>
                <a:latin typeface="ＭＳ Ｐゴシック"/>
              </a:rPr>
              <a:t>都道府県繰入金を活用して</a:t>
            </a:r>
            <a:r>
              <a:rPr lang="ja-JP" altLang="en-US" sz="1400" dirty="0">
                <a:solidFill>
                  <a:prstClr val="black"/>
                </a:solidFill>
                <a:latin typeface="ＭＳ Ｐゴシック"/>
              </a:rPr>
              <a:t>、</a:t>
            </a:r>
            <a:r>
              <a:rPr lang="ja-JP" altLang="en-US" sz="1400" dirty="0" smtClean="0">
                <a:solidFill>
                  <a:prstClr val="black"/>
                </a:solidFill>
                <a:latin typeface="ＭＳ Ｐゴシック"/>
              </a:rPr>
              <a:t>市町村の負担増加率を１％に抑制したため、繰入金収入の減少に伴う負担を全ての市町村</a:t>
            </a:r>
            <a:r>
              <a:rPr lang="en-US" altLang="ja-JP" sz="1400" dirty="0">
                <a:solidFill>
                  <a:prstClr val="black"/>
                </a:solidFill>
                <a:latin typeface="ＭＳ Ｐゴシック"/>
              </a:rPr>
              <a:t/>
            </a:r>
            <a:br>
              <a:rPr lang="en-US" altLang="ja-JP" sz="1400" dirty="0">
                <a:solidFill>
                  <a:prstClr val="black"/>
                </a:solidFill>
                <a:latin typeface="ＭＳ Ｐゴシック"/>
              </a:rPr>
            </a:br>
            <a:r>
              <a:rPr lang="ja-JP" altLang="en-US" sz="1400" dirty="0" smtClean="0">
                <a:solidFill>
                  <a:prstClr val="black"/>
                </a:solidFill>
                <a:latin typeface="ＭＳ Ｐゴシック"/>
              </a:rPr>
              <a:t>　で分かち合うこととなり、</a:t>
            </a:r>
            <a:r>
              <a:rPr lang="ja-JP" altLang="en-US" sz="1400" u="sng" dirty="0" smtClean="0">
                <a:solidFill>
                  <a:prstClr val="black"/>
                </a:solidFill>
                <a:latin typeface="ＭＳ Ｐゴシック"/>
              </a:rPr>
              <a:t>激変緩和前は現行より負担が下がる見込みだった一部市町村</a:t>
            </a:r>
            <a:r>
              <a:rPr lang="ja-JP" altLang="en-US" sz="1400" u="sng" dirty="0" smtClean="0">
                <a:solidFill>
                  <a:srgbClr val="0000CC"/>
                </a:solidFill>
                <a:latin typeface="ＭＳ Ｐゴシック"/>
              </a:rPr>
              <a:t>（図内○）</a:t>
            </a:r>
            <a:r>
              <a:rPr lang="ja-JP" altLang="en-US" sz="1400" u="sng" dirty="0" smtClean="0">
                <a:solidFill>
                  <a:prstClr val="black"/>
                </a:solidFill>
                <a:latin typeface="ＭＳ Ｐゴシック"/>
              </a:rPr>
              <a:t>の中には、激変緩和の　</a:t>
            </a:r>
            <a:r>
              <a:rPr lang="en-US" altLang="ja-JP" sz="1400" u="sng" dirty="0" smtClean="0">
                <a:solidFill>
                  <a:prstClr val="black"/>
                </a:solidFill>
                <a:latin typeface="ＭＳ Ｐゴシック"/>
              </a:rPr>
              <a:t/>
            </a:r>
            <a:br>
              <a:rPr lang="en-US" altLang="ja-JP" sz="1400" u="sng" dirty="0" smtClean="0">
                <a:solidFill>
                  <a:prstClr val="black"/>
                </a:solidFill>
                <a:latin typeface="ＭＳ Ｐゴシック"/>
              </a:rPr>
            </a:br>
            <a:r>
              <a:rPr lang="ja-JP" altLang="en-US" sz="1400" dirty="0" smtClean="0">
                <a:solidFill>
                  <a:prstClr val="black"/>
                </a:solidFill>
                <a:latin typeface="ＭＳ Ｐゴシック"/>
              </a:rPr>
              <a:t>　</a:t>
            </a:r>
            <a:r>
              <a:rPr lang="ja-JP" altLang="en-US" sz="1400" u="sng" dirty="0" smtClean="0">
                <a:solidFill>
                  <a:prstClr val="black"/>
                </a:solidFill>
                <a:latin typeface="ＭＳ Ｐゴシック"/>
              </a:rPr>
              <a:t>対象市町村となるケースが生じる。</a:t>
            </a:r>
            <a:r>
              <a:rPr lang="en-US" altLang="ja-JP" sz="1400" dirty="0" smtClean="0">
                <a:solidFill>
                  <a:srgbClr val="FF0000"/>
                </a:solidFill>
                <a:latin typeface="ＭＳ Ｐゴシック"/>
              </a:rPr>
              <a:t>※</a:t>
            </a:r>
            <a:r>
              <a:rPr lang="ja-JP" altLang="en-US" sz="1400" dirty="0" smtClean="0">
                <a:solidFill>
                  <a:srgbClr val="FF0000"/>
                </a:solidFill>
                <a:latin typeface="ＭＳ Ｐゴシック"/>
              </a:rPr>
              <a:t>特例基金を活用して繰入金減少分を補塡することで激変緩和前に戻すことも可能。</a:t>
            </a:r>
            <a:endParaRPr lang="en-US" altLang="ja-JP" sz="1400" dirty="0" smtClean="0">
              <a:solidFill>
                <a:srgbClr val="FF0000"/>
              </a:solidFill>
              <a:latin typeface="ＭＳ Ｐゴシック"/>
            </a:endParaRPr>
          </a:p>
          <a:p>
            <a:pPr>
              <a:spcBef>
                <a:spcPts val="600"/>
              </a:spcBef>
            </a:pPr>
            <a:r>
              <a:rPr lang="ja-JP" altLang="en-US" sz="1400" dirty="0" smtClean="0">
                <a:solidFill>
                  <a:prstClr val="black"/>
                </a:solidFill>
                <a:latin typeface="ＭＳ Ｐゴシック"/>
              </a:rPr>
              <a:t>○　</a:t>
            </a:r>
            <a:r>
              <a:rPr lang="ja-JP" altLang="en-US" sz="1400" u="sng" dirty="0" smtClean="0">
                <a:solidFill>
                  <a:prstClr val="black"/>
                </a:solidFill>
                <a:latin typeface="ＭＳ Ｐゴシック"/>
              </a:rPr>
              <a:t>負担の下がる見込みだった市町村の負担がどの程度増加するかは、激変緩和財源の所要額（規模）による</a:t>
            </a:r>
            <a:r>
              <a:rPr lang="ja-JP" altLang="en-US" sz="1400" dirty="0" smtClean="0">
                <a:solidFill>
                  <a:prstClr val="black"/>
                </a:solidFill>
                <a:latin typeface="ＭＳ Ｐゴシック"/>
              </a:rPr>
              <a:t>ところであり、　</a:t>
            </a:r>
            <a:r>
              <a:rPr lang="en-US" altLang="ja-JP" sz="1400" dirty="0">
                <a:solidFill>
                  <a:prstClr val="black"/>
                </a:solidFill>
                <a:latin typeface="ＭＳ Ｐゴシック"/>
              </a:rPr>
              <a:t/>
            </a:r>
            <a:br>
              <a:rPr lang="en-US" altLang="ja-JP" sz="1400" dirty="0">
                <a:solidFill>
                  <a:prstClr val="black"/>
                </a:solidFill>
                <a:latin typeface="ＭＳ Ｐゴシック"/>
              </a:rPr>
            </a:br>
            <a:r>
              <a:rPr lang="ja-JP" altLang="en-US" sz="1400" dirty="0" smtClean="0">
                <a:solidFill>
                  <a:prstClr val="black"/>
                </a:solidFill>
                <a:latin typeface="ＭＳ Ｐゴシック"/>
              </a:rPr>
              <a:t>　激変緩和財源の規模は、</a:t>
            </a:r>
            <a:r>
              <a:rPr lang="ja-JP" altLang="en-US" sz="1400" u="sng" dirty="0" smtClean="0">
                <a:solidFill>
                  <a:prstClr val="black"/>
                </a:solidFill>
                <a:latin typeface="ＭＳ Ｐゴシック"/>
              </a:rPr>
              <a:t>激変緩和の対象となった市町村の被保険者数規模による</a:t>
            </a:r>
            <a:r>
              <a:rPr lang="ja-JP" altLang="en-US" sz="1400" dirty="0" smtClean="0">
                <a:solidFill>
                  <a:prstClr val="black"/>
                </a:solidFill>
                <a:latin typeface="ＭＳ Ｐゴシック"/>
              </a:rPr>
              <a:t>ところである。</a:t>
            </a:r>
            <a:endParaRPr lang="en-US" altLang="ja-JP" sz="1400" dirty="0" smtClean="0">
              <a:solidFill>
                <a:prstClr val="black"/>
              </a:solidFill>
              <a:latin typeface="ＭＳ Ｐゴシック"/>
            </a:endParaRPr>
          </a:p>
        </p:txBody>
      </p:sp>
      <p:sp>
        <p:nvSpPr>
          <p:cNvPr id="2" name="円/楕円 1"/>
          <p:cNvSpPr/>
          <p:nvPr/>
        </p:nvSpPr>
        <p:spPr>
          <a:xfrm>
            <a:off x="3787324" y="2633144"/>
            <a:ext cx="216000" cy="504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円/楕円 7"/>
          <p:cNvSpPr/>
          <p:nvPr/>
        </p:nvSpPr>
        <p:spPr>
          <a:xfrm>
            <a:off x="4183601" y="2633144"/>
            <a:ext cx="216000" cy="504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四角形吹き出し 9"/>
          <p:cNvSpPr/>
          <p:nvPr/>
        </p:nvSpPr>
        <p:spPr>
          <a:xfrm>
            <a:off x="8481395" y="2633144"/>
            <a:ext cx="1387431" cy="867864"/>
          </a:xfrm>
          <a:prstGeom prst="wedgeRectCallout">
            <a:avLst>
              <a:gd name="adj1" fmla="val -62102"/>
              <a:gd name="adj2" fmla="val -28270"/>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prstClr val="black"/>
                </a:solidFill>
                <a:latin typeface="ＭＳ Ｐゴシック"/>
              </a:rPr>
              <a:t>激変緩和により負担は赤い線（</a:t>
            </a:r>
            <a:r>
              <a:rPr lang="en-US" altLang="ja-JP" sz="1100" dirty="0" smtClean="0">
                <a:solidFill>
                  <a:prstClr val="black"/>
                </a:solidFill>
                <a:latin typeface="ＭＳ Ｐゴシック"/>
              </a:rPr>
              <a:t>1</a:t>
            </a:r>
            <a:r>
              <a:rPr lang="ja-JP" altLang="en-US" sz="1100" dirty="0" smtClean="0">
                <a:solidFill>
                  <a:prstClr val="black"/>
                </a:solidFill>
                <a:latin typeface="ＭＳ Ｐゴシック"/>
              </a:rPr>
              <a:t>％増）を超えない</a:t>
            </a:r>
            <a:endParaRPr lang="ja-JP" altLang="en-US" sz="1100" dirty="0">
              <a:solidFill>
                <a:prstClr val="black"/>
              </a:solidFill>
              <a:latin typeface="ＭＳ Ｐゴシック"/>
            </a:endParaRPr>
          </a:p>
        </p:txBody>
      </p:sp>
      <p:sp>
        <p:nvSpPr>
          <p:cNvPr id="11" name="スライド番号プレースホルダ 3"/>
          <p:cNvSpPr txBox="1">
            <a:spLocks/>
          </p:cNvSpPr>
          <p:nvPr/>
        </p:nvSpPr>
        <p:spPr>
          <a:xfrm>
            <a:off x="8516608" y="6488320"/>
            <a:ext cx="1389392" cy="365066"/>
          </a:xfrm>
          <a:prstGeom prst="rect">
            <a:avLst/>
          </a:prstGeom>
        </p:spPr>
        <p:txBody>
          <a:bodyPr vert="horz" lIns="91440" tIns="45720" rIns="91440" bIns="45720" rtlCol="0">
            <a:noAutofit/>
          </a:bodyPr>
          <a:lstStyle>
            <a:lvl1pPr marL="0" indent="0" algn="l" defTabSz="914400" rtl="0" eaLnBrk="1" latinLnBrk="0" hangingPunct="1">
              <a:spcBef>
                <a:spcPct val="20000"/>
              </a:spcBef>
              <a:buFontTx/>
              <a:buNone/>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r"/>
            <a:fld id="{3D2EA660-E352-48BA-9289-27645E4F5925}" type="slidenum">
              <a:rPr lang="ja-JP" altLang="en-US" sz="1800" b="1" smtClean="0">
                <a:solidFill>
                  <a:schemeClr val="bg1">
                    <a:lumMod val="50000"/>
                  </a:schemeClr>
                </a:solidFill>
                <a:latin typeface="游ゴシック" panose="020B0400000000000000" pitchFamily="50" charset="-128"/>
                <a:ea typeface="游ゴシック" panose="020B0400000000000000" pitchFamily="50" charset="-128"/>
              </a:rPr>
              <a:pPr algn="r"/>
              <a:t>25</a:t>
            </a:fld>
            <a:endParaRPr lang="ja-JP" altLang="en-US" sz="1800" b="1" dirty="0">
              <a:solidFill>
                <a:schemeClr val="bg1">
                  <a:lumMod val="50000"/>
                </a:schemeClr>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4135504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グループ化 30"/>
          <p:cNvGrpSpPr/>
          <p:nvPr/>
        </p:nvGrpSpPr>
        <p:grpSpPr>
          <a:xfrm>
            <a:off x="1668727" y="3918375"/>
            <a:ext cx="3288445" cy="2891316"/>
            <a:chOff x="1165757" y="3918375"/>
            <a:chExt cx="3288445" cy="2891316"/>
          </a:xfrm>
        </p:grpSpPr>
        <p:sp>
          <p:nvSpPr>
            <p:cNvPr id="65" name="正方形/長方形 64"/>
            <p:cNvSpPr/>
            <p:nvPr/>
          </p:nvSpPr>
          <p:spPr>
            <a:xfrm>
              <a:off x="1165757" y="5680097"/>
              <a:ext cx="504000" cy="1129594"/>
            </a:xfrm>
            <a:prstGeom prst="rect">
              <a:avLst/>
            </a:prstGeom>
            <a:solidFill>
              <a:srgbClr val="0099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b="1" dirty="0">
                  <a:solidFill>
                    <a:schemeClr val="bg1"/>
                  </a:solidFill>
                  <a:latin typeface="メイリオ" panose="020B0604030504040204" pitchFamily="50" charset="-128"/>
                  <a:ea typeface="メイリオ" panose="020B0604030504040204" pitchFamily="50" charset="-128"/>
                </a:rPr>
                <a:t>保険料</a:t>
              </a:r>
              <a:endParaRPr lang="en-US" altLang="ja-JP" sz="900" b="1" dirty="0">
                <a:solidFill>
                  <a:schemeClr val="bg1"/>
                </a:solidFill>
                <a:latin typeface="メイリオ" panose="020B0604030504040204" pitchFamily="50" charset="-128"/>
                <a:ea typeface="メイリオ" panose="020B0604030504040204" pitchFamily="50" charset="-128"/>
              </a:endParaRPr>
            </a:p>
            <a:p>
              <a:pPr algn="ctr"/>
              <a:r>
                <a:rPr lang="ja-JP" altLang="en-US" sz="900" b="1" dirty="0" smtClean="0">
                  <a:solidFill>
                    <a:schemeClr val="bg1"/>
                  </a:solidFill>
                  <a:latin typeface="メイリオ" panose="020B0604030504040204" pitchFamily="50" charset="-128"/>
                  <a:ea typeface="メイリオ" panose="020B0604030504040204" pitchFamily="50" charset="-128"/>
                </a:rPr>
                <a:t>調定額</a:t>
              </a:r>
              <a:endParaRPr lang="en-US" altLang="ja-JP" sz="900" b="1" dirty="0">
                <a:solidFill>
                  <a:schemeClr val="bg1"/>
                </a:solidFill>
                <a:latin typeface="メイリオ" panose="020B0604030504040204" pitchFamily="50" charset="-128"/>
                <a:ea typeface="メイリオ" panose="020B0604030504040204" pitchFamily="50" charset="-128"/>
              </a:endParaRPr>
            </a:p>
            <a:p>
              <a:pPr algn="ctr"/>
              <a:r>
                <a:rPr lang="ja-JP" altLang="en-US" sz="900" b="1" dirty="0">
                  <a:solidFill>
                    <a:schemeClr val="bg1"/>
                  </a:solidFill>
                  <a:latin typeface="メイリオ" panose="020B0604030504040204" pitchFamily="50" charset="-128"/>
                  <a:ea typeface="メイリオ" panose="020B0604030504040204" pitchFamily="50" charset="-128"/>
                </a:rPr>
                <a:t>＋</a:t>
              </a:r>
              <a:endParaRPr lang="en-US" altLang="ja-JP" sz="900" b="1" dirty="0">
                <a:solidFill>
                  <a:schemeClr val="bg1"/>
                </a:solidFill>
                <a:latin typeface="メイリオ" panose="020B0604030504040204" pitchFamily="50" charset="-128"/>
                <a:ea typeface="メイリオ" panose="020B0604030504040204" pitchFamily="50" charset="-128"/>
              </a:endParaRPr>
            </a:p>
            <a:p>
              <a:pPr algn="ctr"/>
              <a:r>
                <a:rPr lang="ja-JP" altLang="en-US" sz="900" b="1" dirty="0">
                  <a:solidFill>
                    <a:schemeClr val="bg1"/>
                  </a:solidFill>
                  <a:latin typeface="メイリオ" panose="020B0604030504040204" pitchFamily="50" charset="-128"/>
                  <a:ea typeface="メイリオ" panose="020B0604030504040204" pitchFamily="50" charset="-128"/>
                </a:rPr>
                <a:t>保険料</a:t>
              </a:r>
              <a:endParaRPr lang="en-US" altLang="ja-JP" sz="900" b="1" dirty="0">
                <a:solidFill>
                  <a:schemeClr val="bg1"/>
                </a:solidFill>
                <a:latin typeface="メイリオ" panose="020B0604030504040204" pitchFamily="50" charset="-128"/>
                <a:ea typeface="メイリオ" panose="020B0604030504040204" pitchFamily="50" charset="-128"/>
              </a:endParaRPr>
            </a:p>
            <a:p>
              <a:pPr algn="ctr"/>
              <a:r>
                <a:rPr lang="ja-JP" altLang="en-US" sz="900" b="1" dirty="0">
                  <a:solidFill>
                    <a:schemeClr val="bg1"/>
                  </a:solidFill>
                  <a:latin typeface="メイリオ" panose="020B0604030504040204" pitchFamily="50" charset="-128"/>
                  <a:ea typeface="メイリオ" panose="020B0604030504040204" pitchFamily="50" charset="-128"/>
                </a:rPr>
                <a:t>軽減</a:t>
              </a:r>
              <a:endParaRPr lang="en-US" altLang="ja-JP" sz="900" b="1" dirty="0">
                <a:solidFill>
                  <a:schemeClr val="bg1"/>
                </a:solidFill>
                <a:latin typeface="メイリオ" panose="020B0604030504040204" pitchFamily="50" charset="-128"/>
                <a:ea typeface="メイリオ" panose="020B0604030504040204" pitchFamily="50" charset="-128"/>
              </a:endParaRPr>
            </a:p>
          </p:txBody>
        </p:sp>
        <p:sp>
          <p:nvSpPr>
            <p:cNvPr id="67" name="正方形/長方形 66"/>
            <p:cNvSpPr/>
            <p:nvPr/>
          </p:nvSpPr>
          <p:spPr>
            <a:xfrm>
              <a:off x="1165757" y="3918375"/>
              <a:ext cx="504000" cy="841558"/>
            </a:xfrm>
            <a:prstGeom prst="rect">
              <a:avLst/>
            </a:prstGeom>
            <a:solidFill>
              <a:srgbClr val="CCA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b="1" dirty="0" smtClean="0">
                  <a:solidFill>
                    <a:schemeClr val="bg1">
                      <a:lumMod val="95000"/>
                    </a:schemeClr>
                  </a:solidFill>
                  <a:latin typeface="メイリオ" panose="020B0604030504040204" pitchFamily="50" charset="-128"/>
                  <a:ea typeface="メイリオ" panose="020B0604030504040204" pitchFamily="50" charset="-128"/>
                </a:rPr>
                <a:t>各市町村個別</a:t>
              </a:r>
              <a:r>
                <a:rPr lang="ja-JP" altLang="en-US" sz="900" b="1" dirty="0">
                  <a:solidFill>
                    <a:schemeClr val="bg1">
                      <a:lumMod val="95000"/>
                    </a:schemeClr>
                  </a:solidFill>
                  <a:latin typeface="メイリオ" panose="020B0604030504040204" pitchFamily="50" charset="-128"/>
                  <a:ea typeface="メイリオ" panose="020B0604030504040204" pitchFamily="50" charset="-128"/>
                </a:rPr>
                <a:t>要因</a:t>
              </a:r>
            </a:p>
          </p:txBody>
        </p:sp>
        <p:sp>
          <p:nvSpPr>
            <p:cNvPr id="80" name="正方形/長方形 79"/>
            <p:cNvSpPr/>
            <p:nvPr/>
          </p:nvSpPr>
          <p:spPr>
            <a:xfrm>
              <a:off x="1165757" y="4797481"/>
              <a:ext cx="504000" cy="840856"/>
            </a:xfrm>
            <a:prstGeom prst="rect">
              <a:avLst/>
            </a:prstGeom>
            <a:solidFill>
              <a:srgbClr val="FF5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b="1" dirty="0" smtClean="0">
                  <a:solidFill>
                    <a:schemeClr val="bg1"/>
                  </a:solidFill>
                  <a:latin typeface="メイリオ" panose="020B0604030504040204" pitchFamily="50" charset="-128"/>
                  <a:ea typeface="メイリオ" panose="020B0604030504040204" pitchFamily="50" charset="-128"/>
                </a:rPr>
                <a:t>法定外</a:t>
              </a:r>
              <a:endParaRPr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900" b="1" dirty="0" smtClean="0">
                  <a:solidFill>
                    <a:schemeClr val="bg1"/>
                  </a:solidFill>
                  <a:latin typeface="メイリオ" panose="020B0604030504040204" pitchFamily="50" charset="-128"/>
                  <a:ea typeface="メイリオ" panose="020B0604030504040204" pitchFamily="50" charset="-128"/>
                </a:rPr>
                <a:t>一般会計</a:t>
              </a:r>
              <a:endParaRPr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900" b="1" dirty="0" smtClean="0">
                  <a:solidFill>
                    <a:schemeClr val="bg1"/>
                  </a:solidFill>
                  <a:latin typeface="メイリオ" panose="020B0604030504040204" pitchFamily="50" charset="-128"/>
                  <a:ea typeface="メイリオ" panose="020B0604030504040204" pitchFamily="50" charset="-128"/>
                </a:rPr>
                <a:t>繰入分</a:t>
              </a:r>
              <a:r>
                <a:rPr lang="ja-JP" altLang="en-US" sz="900" b="1" dirty="0">
                  <a:solidFill>
                    <a:schemeClr val="bg1"/>
                  </a:solidFill>
                  <a:latin typeface="メイリオ" panose="020B0604030504040204" pitchFamily="50" charset="-128"/>
                  <a:ea typeface="メイリオ" panose="020B0604030504040204" pitchFamily="50" charset="-128"/>
                </a:rPr>
                <a:t>等</a:t>
              </a:r>
            </a:p>
          </p:txBody>
        </p:sp>
        <p:sp>
          <p:nvSpPr>
            <p:cNvPr id="54" name="正方形/長方形 53"/>
            <p:cNvSpPr/>
            <p:nvPr/>
          </p:nvSpPr>
          <p:spPr>
            <a:xfrm>
              <a:off x="1710381" y="6094129"/>
              <a:ext cx="2743821" cy="715561"/>
            </a:xfrm>
            <a:prstGeom prst="rect">
              <a:avLst/>
            </a:prstGeom>
            <a:solidFill>
              <a:srgbClr val="0099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bg1"/>
                  </a:solidFill>
                  <a:latin typeface="メイリオ" panose="020B0604030504040204" pitchFamily="50" charset="-128"/>
                  <a:ea typeface="メイリオ" panose="020B0604030504040204" pitchFamily="50" charset="-128"/>
                </a:rPr>
                <a:t>保険料調定額（収納率調整前）</a:t>
              </a:r>
              <a:endParaRPr lang="en-US" altLang="ja-JP" sz="1050" b="1" dirty="0">
                <a:solidFill>
                  <a:schemeClr val="bg1"/>
                </a:solidFill>
                <a:latin typeface="メイリオ" panose="020B0604030504040204" pitchFamily="50" charset="-128"/>
                <a:ea typeface="メイリオ" panose="020B0604030504040204" pitchFamily="50" charset="-128"/>
              </a:endParaRPr>
            </a:p>
            <a:p>
              <a:pPr algn="ctr"/>
              <a:r>
                <a:rPr lang="ja-JP" altLang="en-US" sz="1050" b="1" dirty="0">
                  <a:solidFill>
                    <a:schemeClr val="bg1"/>
                  </a:solidFill>
                  <a:latin typeface="メイリオ" panose="020B0604030504040204" pitchFamily="50" charset="-128"/>
                  <a:ea typeface="メイリオ" panose="020B0604030504040204" pitchFamily="50" charset="-128"/>
                </a:rPr>
                <a:t>（</a:t>
              </a:r>
              <a:r>
                <a:rPr lang="ja-JP" altLang="en-US" sz="1050" b="1" dirty="0" smtClean="0">
                  <a:solidFill>
                    <a:schemeClr val="bg1"/>
                  </a:solidFill>
                  <a:latin typeface="メイリオ" panose="020B0604030504040204" pitchFamily="50" charset="-128"/>
                  <a:ea typeface="メイリオ" panose="020B0604030504040204" pitchFamily="50" charset="-128"/>
                </a:rPr>
                <a:t>現年度分・確定前期交付金による</a:t>
              </a:r>
              <a:endParaRPr lang="en-US" altLang="ja-JP" sz="105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050" b="1" dirty="0" smtClean="0">
                  <a:solidFill>
                    <a:schemeClr val="bg1"/>
                  </a:solidFill>
                  <a:latin typeface="メイリオ" panose="020B0604030504040204" pitchFamily="50" charset="-128"/>
                  <a:ea typeface="メイリオ" panose="020B0604030504040204" pitchFamily="50" charset="-128"/>
                </a:rPr>
                <a:t>集めるべき額）</a:t>
              </a:r>
              <a:endParaRPr lang="en-US" altLang="ja-JP" sz="1050" b="1" dirty="0">
                <a:solidFill>
                  <a:schemeClr val="bg1"/>
                </a:solidFill>
                <a:latin typeface="メイリオ" panose="020B0604030504040204" pitchFamily="50" charset="-128"/>
                <a:ea typeface="メイリオ" panose="020B0604030504040204" pitchFamily="50" charset="-128"/>
              </a:endParaRPr>
            </a:p>
          </p:txBody>
        </p:sp>
        <p:sp>
          <p:nvSpPr>
            <p:cNvPr id="55" name="正方形/長方形 54"/>
            <p:cNvSpPr/>
            <p:nvPr/>
          </p:nvSpPr>
          <p:spPr>
            <a:xfrm>
              <a:off x="1710381" y="5680097"/>
              <a:ext cx="2743821" cy="369672"/>
            </a:xfrm>
            <a:prstGeom prst="rect">
              <a:avLst/>
            </a:prstGeom>
            <a:solidFill>
              <a:srgbClr val="0099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lumMod val="95000"/>
                    </a:schemeClr>
                  </a:solidFill>
                  <a:latin typeface="メイリオ" panose="020B0604030504040204" pitchFamily="50" charset="-128"/>
                  <a:ea typeface="メイリオ" panose="020B0604030504040204" pitchFamily="50" charset="-128"/>
                </a:rPr>
                <a:t>保険基盤安定</a:t>
              </a:r>
              <a:r>
                <a:rPr lang="ja-JP" altLang="en-US" sz="1000" b="1" dirty="0" smtClean="0">
                  <a:solidFill>
                    <a:schemeClr val="bg1">
                      <a:lumMod val="95000"/>
                    </a:schemeClr>
                  </a:solidFill>
                  <a:latin typeface="メイリオ" panose="020B0604030504040204" pitchFamily="50" charset="-128"/>
                  <a:ea typeface="メイリオ" panose="020B0604030504040204" pitchFamily="50" charset="-128"/>
                </a:rPr>
                <a:t>繰入金決算</a:t>
              </a:r>
              <a:r>
                <a:rPr lang="ja-JP" altLang="en-US" sz="1000" b="1" dirty="0">
                  <a:solidFill>
                    <a:schemeClr val="bg1">
                      <a:lumMod val="95000"/>
                    </a:schemeClr>
                  </a:solidFill>
                  <a:latin typeface="メイリオ" panose="020B0604030504040204" pitchFamily="50" charset="-128"/>
                  <a:ea typeface="メイリオ" panose="020B0604030504040204" pitchFamily="50" charset="-128"/>
                </a:rPr>
                <a:t>額（収納率調整前</a:t>
              </a:r>
              <a:r>
                <a:rPr lang="ja-JP" altLang="en-US" sz="1000" b="1" dirty="0" smtClean="0">
                  <a:solidFill>
                    <a:schemeClr val="bg1">
                      <a:lumMod val="95000"/>
                    </a:schemeClr>
                  </a:solidFill>
                  <a:latin typeface="メイリオ" panose="020B0604030504040204" pitchFamily="50" charset="-128"/>
                  <a:ea typeface="メイリオ" panose="020B0604030504040204" pitchFamily="50" charset="-128"/>
                </a:rPr>
                <a:t>）</a:t>
              </a:r>
              <a:endParaRPr lang="en-US" altLang="ja-JP" sz="1000" b="1" dirty="0">
                <a:solidFill>
                  <a:schemeClr val="bg1">
                    <a:lumMod val="95000"/>
                  </a:schemeClr>
                </a:solidFill>
                <a:latin typeface="メイリオ" panose="020B0604030504040204" pitchFamily="50" charset="-128"/>
                <a:ea typeface="メイリオ" panose="020B0604030504040204" pitchFamily="50" charset="-128"/>
              </a:endParaRPr>
            </a:p>
            <a:p>
              <a:pPr algn="ctr"/>
              <a:r>
                <a:rPr lang="ja-JP" altLang="en-US" sz="1000" b="1" dirty="0">
                  <a:solidFill>
                    <a:schemeClr val="bg1">
                      <a:lumMod val="95000"/>
                    </a:schemeClr>
                  </a:solidFill>
                  <a:latin typeface="メイリオ" panose="020B0604030504040204" pitchFamily="50" charset="-128"/>
                  <a:ea typeface="メイリオ" panose="020B0604030504040204" pitchFamily="50" charset="-128"/>
                </a:rPr>
                <a:t>（保険料軽減分。保険者支援分を除く。）</a:t>
              </a:r>
            </a:p>
          </p:txBody>
        </p:sp>
        <p:sp>
          <p:nvSpPr>
            <p:cNvPr id="57" name="正方形/長方形 56"/>
            <p:cNvSpPr/>
            <p:nvPr/>
          </p:nvSpPr>
          <p:spPr>
            <a:xfrm>
              <a:off x="1718926" y="5239737"/>
              <a:ext cx="2732204" cy="396000"/>
            </a:xfrm>
            <a:prstGeom prst="rect">
              <a:avLst/>
            </a:prstGeom>
            <a:solidFill>
              <a:srgbClr val="FF5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rPr>
                <a:t>法定外一般会計</a:t>
              </a:r>
              <a:r>
                <a:rPr lang="ja-JP" altLang="en-US" sz="1000" b="1" dirty="0" smtClean="0">
                  <a:solidFill>
                    <a:schemeClr val="bg1"/>
                  </a:solidFill>
                  <a:latin typeface="メイリオ" panose="020B0604030504040204" pitchFamily="50" charset="-128"/>
                  <a:ea typeface="メイリオ" panose="020B0604030504040204" pitchFamily="50" charset="-128"/>
                </a:rPr>
                <a:t>繰入金決算額</a:t>
              </a:r>
              <a:endParaRPr lang="en-US" altLang="ja-JP" sz="1000" b="1" dirty="0">
                <a:solidFill>
                  <a:schemeClr val="bg1"/>
                </a:solidFill>
                <a:latin typeface="メイリオ" panose="020B0604030504040204" pitchFamily="50" charset="-128"/>
                <a:ea typeface="メイリオ" panose="020B0604030504040204" pitchFamily="50" charset="-128"/>
              </a:endParaRPr>
            </a:p>
            <a:p>
              <a:pPr algn="ctr"/>
              <a:r>
                <a:rPr lang="ja-JP" altLang="en-US" sz="1000" b="1" dirty="0">
                  <a:solidFill>
                    <a:schemeClr val="bg1"/>
                  </a:solidFill>
                  <a:latin typeface="メイリオ" panose="020B0604030504040204" pitchFamily="50" charset="-128"/>
                  <a:ea typeface="メイリオ" panose="020B0604030504040204" pitchFamily="50" charset="-128"/>
                </a:rPr>
                <a:t>（決算補填等</a:t>
              </a:r>
              <a:r>
                <a:rPr lang="ja-JP" altLang="en-US" sz="1000" b="1" dirty="0" smtClean="0">
                  <a:solidFill>
                    <a:schemeClr val="bg1"/>
                  </a:solidFill>
                  <a:latin typeface="メイリオ" panose="020B0604030504040204" pitchFamily="50" charset="-128"/>
                  <a:ea typeface="メイリオ" panose="020B0604030504040204" pitchFamily="50" charset="-128"/>
                </a:rPr>
                <a:t>目的のもの）</a:t>
              </a:r>
              <a:endParaRPr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1718925" y="4365968"/>
              <a:ext cx="2732204" cy="396000"/>
            </a:xfrm>
            <a:prstGeom prst="rect">
              <a:avLst/>
            </a:prstGeom>
            <a:solidFill>
              <a:srgbClr val="CCA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rPr>
                <a:t>財政調整基金取崩</a:t>
              </a:r>
              <a:r>
                <a:rPr lang="ja-JP" altLang="en-US" sz="1000" b="1" dirty="0" smtClean="0">
                  <a:solidFill>
                    <a:schemeClr val="bg1"/>
                  </a:solidFill>
                  <a:latin typeface="メイリオ" panose="020B0604030504040204" pitchFamily="50" charset="-128"/>
                  <a:ea typeface="メイリオ" panose="020B0604030504040204" pitchFamily="50" charset="-128"/>
                </a:rPr>
                <a:t>金決算額</a:t>
              </a:r>
              <a:endParaRPr lang="en-US" altLang="ja-JP" sz="10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000" b="1" dirty="0" smtClean="0">
                  <a:solidFill>
                    <a:schemeClr val="bg1"/>
                  </a:solidFill>
                  <a:latin typeface="メイリオ" panose="020B0604030504040204" pitchFamily="50" charset="-128"/>
                  <a:ea typeface="メイリオ" panose="020B0604030504040204" pitchFamily="50" charset="-128"/>
                </a:rPr>
                <a:t>（</a:t>
              </a:r>
              <a:r>
                <a:rPr lang="ja-JP" altLang="en-US" sz="1000" b="1" dirty="0">
                  <a:solidFill>
                    <a:schemeClr val="bg1"/>
                  </a:solidFill>
                  <a:latin typeface="メイリオ" panose="020B0604030504040204" pitchFamily="50" charset="-128"/>
                  <a:ea typeface="メイリオ" panose="020B0604030504040204" pitchFamily="50" charset="-128"/>
                </a:rPr>
                <a:t>決算上の保険料分充当額</a:t>
              </a:r>
              <a:r>
                <a:rPr lang="ja-JP" altLang="en-US" sz="1000" b="1" dirty="0" smtClean="0">
                  <a:solidFill>
                    <a:schemeClr val="bg1"/>
                  </a:solidFill>
                  <a:latin typeface="メイリオ" panose="020B0604030504040204" pitchFamily="50" charset="-128"/>
                  <a:ea typeface="メイリオ" panose="020B0604030504040204" pitchFamily="50" charset="-128"/>
                </a:rPr>
                <a:t>）</a:t>
              </a:r>
              <a:endParaRPr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1718925" y="3918375"/>
              <a:ext cx="2735277" cy="396000"/>
            </a:xfrm>
            <a:prstGeom prst="rect">
              <a:avLst/>
            </a:prstGeom>
            <a:solidFill>
              <a:srgbClr val="CCA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rPr>
                <a:t>前年度</a:t>
              </a:r>
              <a:r>
                <a:rPr lang="ja-JP" altLang="en-US" sz="1000" b="1" dirty="0" smtClean="0">
                  <a:solidFill>
                    <a:schemeClr val="bg1"/>
                  </a:solidFill>
                  <a:latin typeface="メイリオ" panose="020B0604030504040204" pitchFamily="50" charset="-128"/>
                  <a:ea typeface="メイリオ" panose="020B0604030504040204" pitchFamily="50" charset="-128"/>
                </a:rPr>
                <a:t>繰越金決算額</a:t>
              </a:r>
              <a:endParaRPr lang="en-US" altLang="ja-JP" sz="1000" b="1" dirty="0">
                <a:solidFill>
                  <a:schemeClr val="bg1"/>
                </a:solidFill>
                <a:latin typeface="メイリオ" panose="020B0604030504040204" pitchFamily="50" charset="-128"/>
                <a:ea typeface="メイリオ" panose="020B0604030504040204" pitchFamily="50" charset="-128"/>
              </a:endParaRPr>
            </a:p>
            <a:p>
              <a:pPr algn="ctr"/>
              <a:r>
                <a:rPr lang="ja-JP" altLang="en-US" sz="1000" b="1" dirty="0">
                  <a:solidFill>
                    <a:schemeClr val="bg1"/>
                  </a:solidFill>
                  <a:latin typeface="メイリオ" panose="020B0604030504040204" pitchFamily="50" charset="-128"/>
                  <a:ea typeface="メイリオ" panose="020B0604030504040204" pitchFamily="50" charset="-128"/>
                </a:rPr>
                <a:t>（予算上の</a:t>
              </a:r>
              <a:r>
                <a:rPr lang="ja-JP" altLang="en-US" sz="1000" b="1" dirty="0" smtClean="0">
                  <a:solidFill>
                    <a:schemeClr val="bg1"/>
                  </a:solidFill>
                  <a:latin typeface="メイリオ" panose="020B0604030504040204" pitchFamily="50" charset="-128"/>
                  <a:ea typeface="メイリオ" panose="020B0604030504040204" pitchFamily="50" charset="-128"/>
                </a:rPr>
                <a:t>保険料分</a:t>
              </a:r>
              <a:r>
                <a:rPr lang="ja-JP" altLang="en-US" sz="1000" b="1" dirty="0">
                  <a:solidFill>
                    <a:schemeClr val="bg1"/>
                  </a:solidFill>
                  <a:latin typeface="メイリオ" panose="020B0604030504040204" pitchFamily="50" charset="-128"/>
                  <a:ea typeface="メイリオ" panose="020B0604030504040204" pitchFamily="50" charset="-128"/>
                </a:rPr>
                <a:t>充当額）</a:t>
              </a:r>
            </a:p>
          </p:txBody>
        </p:sp>
        <p:sp>
          <p:nvSpPr>
            <p:cNvPr id="60" name="正方形/長方形 59"/>
            <p:cNvSpPr/>
            <p:nvPr/>
          </p:nvSpPr>
          <p:spPr>
            <a:xfrm>
              <a:off x="1718925" y="4794443"/>
              <a:ext cx="2732204" cy="396000"/>
            </a:xfrm>
            <a:prstGeom prst="rect">
              <a:avLst/>
            </a:prstGeom>
            <a:solidFill>
              <a:srgbClr val="FF5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rPr>
                <a:t>前年度繰上充用金</a:t>
              </a:r>
              <a:endParaRPr lang="en-US" altLang="ja-JP" sz="1000" b="1" dirty="0">
                <a:solidFill>
                  <a:schemeClr val="bg1"/>
                </a:solidFill>
                <a:latin typeface="メイリオ" panose="020B0604030504040204" pitchFamily="50" charset="-128"/>
                <a:ea typeface="メイリオ" panose="020B0604030504040204" pitchFamily="50" charset="-128"/>
              </a:endParaRPr>
            </a:p>
            <a:p>
              <a:pPr algn="ctr"/>
              <a:r>
                <a:rPr lang="ja-JP" altLang="en-US" sz="1000" b="1" dirty="0">
                  <a:solidFill>
                    <a:schemeClr val="bg1"/>
                  </a:solidFill>
                  <a:latin typeface="メイリオ" panose="020B0604030504040204" pitchFamily="50" charset="-128"/>
                  <a:ea typeface="メイリオ" panose="020B0604030504040204" pitchFamily="50" charset="-128"/>
                </a:rPr>
                <a:t>（単</a:t>
              </a:r>
              <a:r>
                <a:rPr lang="ja-JP" altLang="en-US" sz="1000" b="1" dirty="0" smtClean="0">
                  <a:solidFill>
                    <a:schemeClr val="bg1"/>
                  </a:solidFill>
                  <a:latin typeface="メイリオ" panose="020B0604030504040204" pitchFamily="50" charset="-128"/>
                  <a:ea typeface="メイリオ" panose="020B0604030504040204" pitchFamily="50" charset="-128"/>
                </a:rPr>
                <a:t>年度増加分、補正予算反映）</a:t>
              </a:r>
              <a:endParaRPr lang="ja-JP" altLang="en-US" sz="1000" b="1" dirty="0">
                <a:solidFill>
                  <a:schemeClr val="bg1"/>
                </a:solidFill>
                <a:latin typeface="メイリオ" panose="020B0604030504040204" pitchFamily="50" charset="-128"/>
                <a:ea typeface="メイリオ" panose="020B0604030504040204" pitchFamily="50" charset="-128"/>
              </a:endParaRPr>
            </a:p>
          </p:txBody>
        </p:sp>
      </p:grpSp>
      <p:cxnSp>
        <p:nvCxnSpPr>
          <p:cNvPr id="95" name="直線コネクタ 94"/>
          <p:cNvCxnSpPr/>
          <p:nvPr/>
        </p:nvCxnSpPr>
        <p:spPr>
          <a:xfrm>
            <a:off x="80241" y="3919817"/>
            <a:ext cx="4872759" cy="0"/>
          </a:xfrm>
          <a:prstGeom prst="line">
            <a:avLst/>
          </a:prstGeom>
          <a:ln w="19050">
            <a:solidFill>
              <a:srgbClr val="339933"/>
            </a:solidFill>
            <a:prstDash val="sysDash"/>
          </a:ln>
        </p:spPr>
        <p:style>
          <a:lnRef idx="1">
            <a:schemeClr val="accent1"/>
          </a:lnRef>
          <a:fillRef idx="0">
            <a:schemeClr val="accent1"/>
          </a:fillRef>
          <a:effectRef idx="0">
            <a:schemeClr val="accent1"/>
          </a:effectRef>
          <a:fontRef idx="minor">
            <a:schemeClr val="tx1"/>
          </a:fontRef>
        </p:style>
      </p:cxnSp>
      <p:sp>
        <p:nvSpPr>
          <p:cNvPr id="77" name="角丸四角形 76"/>
          <p:cNvSpPr/>
          <p:nvPr/>
        </p:nvSpPr>
        <p:spPr>
          <a:xfrm>
            <a:off x="147000" y="2108057"/>
            <a:ext cx="9612000" cy="400760"/>
          </a:xfrm>
          <a:prstGeom prst="roundRect">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147000" y="1450093"/>
            <a:ext cx="9612000" cy="399761"/>
          </a:xfrm>
          <a:prstGeom prst="roundRect">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54684" y="1439177"/>
            <a:ext cx="9620622" cy="461665"/>
          </a:xfrm>
          <a:prstGeom prst="rect">
            <a:avLst/>
          </a:prstGeom>
        </p:spPr>
        <p:txBody>
          <a:bodyPr wrap="square" lIns="72000" rIns="72000">
            <a:spAutoFit/>
          </a:bodyPr>
          <a:lstStyle/>
          <a:p>
            <a:r>
              <a:rPr lang="ja-JP" altLang="en-US" sz="1200" b="1" dirty="0">
                <a:latin typeface="メイリオ" panose="020B0604030504040204" pitchFamily="50" charset="-128"/>
                <a:ea typeface="メイリオ" panose="020B0604030504040204" pitchFamily="50" charset="-128"/>
              </a:rPr>
              <a:t>都道府県は</a:t>
            </a:r>
            <a:r>
              <a:rPr lang="ja-JP" altLang="en-US" sz="1200" b="1" dirty="0" smtClean="0">
                <a:latin typeface="メイリオ" panose="020B0604030504040204" pitchFamily="50" charset="-128"/>
                <a:ea typeface="メイリオ" panose="020B0604030504040204" pitchFamily="50" charset="-128"/>
              </a:rPr>
              <a:t>、平成</a:t>
            </a:r>
            <a:r>
              <a:rPr lang="en-US" altLang="ja-JP" sz="1200" b="1" dirty="0">
                <a:latin typeface="メイリオ" panose="020B0604030504040204" pitchFamily="50" charset="-128"/>
                <a:ea typeface="メイリオ" panose="020B0604030504040204" pitchFamily="50" charset="-128"/>
              </a:rPr>
              <a:t>28</a:t>
            </a:r>
            <a:r>
              <a:rPr lang="ja-JP" altLang="en-US" sz="1200" b="1" dirty="0">
                <a:latin typeface="メイリオ" panose="020B0604030504040204" pitchFamily="50" charset="-128"/>
                <a:ea typeface="メイリオ" panose="020B0604030504040204" pitchFamily="50" charset="-128"/>
              </a:rPr>
              <a:t>年度決算に基づく保険料収納必要額と比べて、納付金の仕組みの導入等による保険料負担の増加影響を適切に把握した上で、必要な激変緩和措置を検討</a:t>
            </a:r>
            <a:r>
              <a:rPr lang="ja-JP" altLang="en-US" sz="1200" b="1" dirty="0" smtClean="0">
                <a:latin typeface="メイリオ" panose="020B0604030504040204" pitchFamily="50" charset="-128"/>
                <a:ea typeface="メイリオ" panose="020B0604030504040204" pitchFamily="50" charset="-128"/>
              </a:rPr>
              <a:t>する</a:t>
            </a:r>
            <a:endParaRPr lang="en-US" altLang="ja-JP" sz="1200" b="1" dirty="0">
              <a:latin typeface="メイリオ" panose="020B0604030504040204" pitchFamily="50" charset="-128"/>
              <a:ea typeface="メイリオ" panose="020B0604030504040204" pitchFamily="50" charset="-128"/>
            </a:endParaRPr>
          </a:p>
        </p:txBody>
      </p:sp>
      <p:sp>
        <p:nvSpPr>
          <p:cNvPr id="74" name="角丸四角形 73"/>
          <p:cNvSpPr/>
          <p:nvPr/>
        </p:nvSpPr>
        <p:spPr>
          <a:xfrm>
            <a:off x="80241" y="356253"/>
            <a:ext cx="9745476" cy="1544589"/>
          </a:xfrm>
          <a:prstGeom prst="roundRect">
            <a:avLst>
              <a:gd name="adj" fmla="val 4303"/>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148369" y="398919"/>
            <a:ext cx="9612000" cy="266972"/>
          </a:xfrm>
          <a:prstGeom prst="roundRect">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 name="直線コネクタ 62"/>
          <p:cNvCxnSpPr/>
          <p:nvPr/>
        </p:nvCxnSpPr>
        <p:spPr>
          <a:xfrm>
            <a:off x="-125428" y="30696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66" name="テキスト ボックス 65"/>
          <p:cNvSpPr txBox="1"/>
          <p:nvPr/>
        </p:nvSpPr>
        <p:spPr>
          <a:xfrm>
            <a:off x="-14067" y="-61391"/>
            <a:ext cx="9906000" cy="451334"/>
          </a:xfrm>
          <a:prstGeom prst="rect">
            <a:avLst/>
          </a:prstGeom>
          <a:noFill/>
        </p:spPr>
        <p:txBody>
          <a:bodyPr wrap="square" rtlCol="0">
            <a:spAutoFit/>
          </a:bodyPr>
          <a:lstStyle/>
          <a:p>
            <a:pPr algn="ctr">
              <a:lnSpc>
                <a:spcPts val="2799"/>
              </a:lnSpc>
            </a:pPr>
            <a:r>
              <a:rPr lang="ja-JP" altLang="en-US" dirty="0" smtClean="0">
                <a:latin typeface="HGP創英角ｺﾞｼｯｸUB" panose="020B0900000000000000" pitchFamily="50" charset="-128"/>
                <a:ea typeface="HGP創英角ｺﾞｼｯｸUB" panose="020B0900000000000000" pitchFamily="50" charset="-128"/>
              </a:rPr>
              <a:t>激変</a:t>
            </a:r>
            <a:r>
              <a:rPr lang="ja-JP" altLang="en-US" dirty="0">
                <a:latin typeface="HGP創英角ｺﾞｼｯｸUB" panose="020B0900000000000000" pitchFamily="50" charset="-128"/>
                <a:ea typeface="HGP創英角ｺﾞｼｯｸUB" panose="020B0900000000000000" pitchFamily="50" charset="-128"/>
              </a:rPr>
              <a:t>緩和の考え方（丈比べする</a:t>
            </a:r>
            <a:r>
              <a:rPr lang="ja-JP" altLang="en-US" dirty="0" smtClean="0">
                <a:latin typeface="HGP創英角ｺﾞｼｯｸUB" panose="020B0900000000000000" pitchFamily="50" charset="-128"/>
                <a:ea typeface="HGP創英角ｺﾞｼｯｸUB" panose="020B0900000000000000" pitchFamily="50" charset="-128"/>
              </a:rPr>
              <a:t>１人当たり保険料</a:t>
            </a:r>
            <a:r>
              <a:rPr lang="ja-JP" altLang="en-US" dirty="0">
                <a:latin typeface="HGP創英角ｺﾞｼｯｸUB" panose="020B0900000000000000" pitchFamily="50" charset="-128"/>
                <a:ea typeface="HGP創英角ｺﾞｼｯｸUB" panose="020B0900000000000000" pitchFamily="50" charset="-128"/>
              </a:rPr>
              <a:t>額の算定）</a:t>
            </a:r>
          </a:p>
        </p:txBody>
      </p:sp>
      <p:sp>
        <p:nvSpPr>
          <p:cNvPr id="53" name="正方形/長方形 52"/>
          <p:cNvSpPr/>
          <p:nvPr/>
        </p:nvSpPr>
        <p:spPr>
          <a:xfrm>
            <a:off x="138905" y="3913096"/>
            <a:ext cx="432000" cy="2896593"/>
          </a:xfrm>
          <a:prstGeom prst="rect">
            <a:avLst/>
          </a:prstGeom>
          <a:solidFill>
            <a:srgbClr val="339933"/>
          </a:solidFill>
          <a:ln>
            <a:noFill/>
          </a:ln>
        </p:spPr>
        <p:style>
          <a:lnRef idx="2">
            <a:schemeClr val="accent2"/>
          </a:lnRef>
          <a:fillRef idx="1">
            <a:schemeClr val="lt1"/>
          </a:fillRef>
          <a:effectRef idx="0">
            <a:schemeClr val="accent2"/>
          </a:effectRef>
          <a:fontRef idx="minor">
            <a:schemeClr val="dk1"/>
          </a:fontRef>
        </p:style>
        <p:txBody>
          <a:bodyPr vert="eaVert" rtlCol="0" anchor="ctr"/>
          <a:lstStyle/>
          <a:p>
            <a:pPr algn="ctr"/>
            <a:r>
              <a:rPr lang="ja-JP" altLang="en-US" sz="1000" b="1" dirty="0" smtClean="0">
                <a:solidFill>
                  <a:schemeClr val="bg1"/>
                </a:solidFill>
                <a:latin typeface="メイリオ" panose="020B0604030504040204" pitchFamily="50" charset="-128"/>
                <a:ea typeface="メイリオ" panose="020B0604030504040204" pitchFamily="50" charset="-128"/>
              </a:rPr>
              <a:t>平成</a:t>
            </a:r>
            <a:r>
              <a:rPr lang="en-US" altLang="ja-JP" sz="1000" b="1" dirty="0" smtClean="0">
                <a:solidFill>
                  <a:schemeClr val="bg1"/>
                </a:solidFill>
                <a:latin typeface="メイリオ" panose="020B0604030504040204" pitchFamily="50" charset="-128"/>
                <a:ea typeface="メイリオ" panose="020B0604030504040204" pitchFamily="50" charset="-128"/>
              </a:rPr>
              <a:t>28</a:t>
            </a:r>
            <a:r>
              <a:rPr lang="ja-JP" altLang="en-US" sz="1000" b="1" dirty="0" smtClean="0">
                <a:solidFill>
                  <a:schemeClr val="bg1"/>
                </a:solidFill>
                <a:latin typeface="メイリオ" panose="020B0604030504040204" pitchFamily="50" charset="-128"/>
                <a:ea typeface="メイリオ" panose="020B0604030504040204" pitchFamily="50" charset="-128"/>
              </a:rPr>
              <a:t>年度保険料決算額</a:t>
            </a:r>
            <a:endParaRPr lang="en-US" altLang="ja-JP" sz="10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000" b="1" dirty="0" smtClean="0">
                <a:solidFill>
                  <a:schemeClr val="bg1"/>
                </a:solidFill>
                <a:latin typeface="メイリオ" panose="020B0604030504040204" pitchFamily="50" charset="-128"/>
                <a:ea typeface="メイリオ" panose="020B0604030504040204" pitchFamily="50" charset="-128"/>
              </a:rPr>
              <a:t>　　（</a:t>
            </a:r>
            <a:r>
              <a:rPr lang="ja-JP" altLang="en-US" sz="1000" b="1" dirty="0">
                <a:solidFill>
                  <a:schemeClr val="bg1"/>
                </a:solidFill>
                <a:latin typeface="メイリオ" panose="020B0604030504040204" pitchFamily="50" charset="-128"/>
                <a:ea typeface="メイリオ" panose="020B0604030504040204" pitchFamily="50" charset="-128"/>
              </a:rPr>
              <a:t>医療分・後期分・</a:t>
            </a:r>
            <a:r>
              <a:rPr lang="ja-JP" altLang="en-US" sz="1000" b="1" dirty="0" smtClean="0">
                <a:solidFill>
                  <a:schemeClr val="bg1"/>
                </a:solidFill>
                <a:latin typeface="メイリオ" panose="020B0604030504040204" pitchFamily="50" charset="-128"/>
                <a:ea typeface="メイリオ" panose="020B0604030504040204" pitchFamily="50" charset="-128"/>
              </a:rPr>
              <a:t>介護分計</a:t>
            </a:r>
            <a:r>
              <a:rPr lang="ja-JP" altLang="en-US" sz="1000" b="1" dirty="0">
                <a:solidFill>
                  <a:schemeClr val="bg1"/>
                </a:solidFill>
                <a:latin typeface="メイリオ" panose="020B0604030504040204" pitchFamily="50" charset="-128"/>
                <a:ea typeface="メイリオ" panose="020B0604030504040204" pitchFamily="50" charset="-128"/>
              </a:rPr>
              <a:t>）</a:t>
            </a:r>
          </a:p>
        </p:txBody>
      </p:sp>
      <p:sp>
        <p:nvSpPr>
          <p:cNvPr id="112" name="正方形/長方形 111"/>
          <p:cNvSpPr/>
          <p:nvPr/>
        </p:nvSpPr>
        <p:spPr>
          <a:xfrm>
            <a:off x="5006340" y="3476411"/>
            <a:ext cx="4813092" cy="403446"/>
          </a:xfrm>
          <a:prstGeom prst="rect">
            <a:avLst/>
          </a:prstGeom>
          <a:solidFill>
            <a:srgbClr val="D1ECFF"/>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84303" tIns="42151" rIns="84303" bIns="42151" rtlCol="0" anchor="ctr"/>
          <a:lstStyle/>
          <a:p>
            <a:r>
              <a:rPr lang="ja-JP" altLang="en-US" sz="800" dirty="0">
                <a:solidFill>
                  <a:schemeClr val="tx1"/>
                </a:solidFill>
                <a:latin typeface="メイリオ" panose="020B0604030504040204" pitchFamily="50" charset="-128"/>
                <a:ea typeface="メイリオ" panose="020B0604030504040204" pitchFamily="50" charset="-128"/>
              </a:rPr>
              <a:t>都道府県が</a:t>
            </a:r>
            <a:r>
              <a:rPr lang="ja-JP" altLang="en-US" sz="800" dirty="0" smtClean="0">
                <a:solidFill>
                  <a:schemeClr val="tx1"/>
                </a:solidFill>
                <a:latin typeface="メイリオ" panose="020B0604030504040204" pitchFamily="50" charset="-128"/>
                <a:ea typeface="メイリオ" panose="020B0604030504040204" pitchFamily="50" charset="-128"/>
              </a:rPr>
              <a:t>定める保険料負担の増加率（一定割合）の基本的な考え方</a:t>
            </a:r>
            <a:endParaRPr lang="en-US" altLang="ja-JP" sz="800" dirty="0" smtClean="0">
              <a:solidFill>
                <a:schemeClr val="tx1"/>
              </a:solidFill>
              <a:latin typeface="メイリオ" panose="020B0604030504040204" pitchFamily="50" charset="-128"/>
              <a:ea typeface="メイリオ" panose="020B0604030504040204" pitchFamily="50" charset="-128"/>
            </a:endParaRPr>
          </a:p>
          <a:p>
            <a:r>
              <a:rPr lang="ja-JP" altLang="en-US" sz="800" b="1" dirty="0" smtClean="0">
                <a:solidFill>
                  <a:schemeClr val="tx1"/>
                </a:solidFill>
                <a:latin typeface="メイリオ" panose="020B0604030504040204" pitchFamily="50" charset="-128"/>
                <a:ea typeface="メイリオ" panose="020B0604030504040204" pitchFamily="50" charset="-128"/>
              </a:rPr>
              <a:t>　一定割合 ＝ 自然増（保険料必要額の伸び等）＋ </a:t>
            </a:r>
            <a:r>
              <a:rPr lang="en-US" altLang="ja-JP" sz="800" b="1" dirty="0" smtClean="0">
                <a:solidFill>
                  <a:schemeClr val="tx1"/>
                </a:solidFill>
                <a:latin typeface="メイリオ" panose="020B0604030504040204" pitchFamily="50" charset="-128"/>
                <a:ea typeface="メイリオ" panose="020B0604030504040204" pitchFamily="50" charset="-128"/>
              </a:rPr>
              <a:t>δ</a:t>
            </a:r>
            <a:r>
              <a:rPr lang="ja-JP" altLang="en-US" sz="800" b="1" dirty="0" smtClean="0">
                <a:solidFill>
                  <a:schemeClr val="tx1"/>
                </a:solidFill>
                <a:latin typeface="メイリオ" panose="020B0604030504040204" pitchFamily="50" charset="-128"/>
                <a:ea typeface="メイリオ" panose="020B0604030504040204" pitchFamily="50" charset="-128"/>
              </a:rPr>
              <a:t>（納付金の仕組みの導入等による増加分の一部）</a:t>
            </a:r>
            <a:endParaRPr lang="en-US" altLang="ja-JP" sz="800" b="1" dirty="0" smtClean="0">
              <a:solidFill>
                <a:schemeClr val="tx1"/>
              </a:solidFill>
              <a:latin typeface="メイリオ" panose="020B0604030504040204" pitchFamily="50" charset="-128"/>
              <a:ea typeface="メイリオ" panose="020B0604030504040204" pitchFamily="50" charset="-128"/>
            </a:endParaRPr>
          </a:p>
          <a:p>
            <a:r>
              <a:rPr lang="en-US" altLang="ja-JP" sz="800" b="1" dirty="0" smtClean="0">
                <a:solidFill>
                  <a:srgbClr val="FF0000"/>
                </a:solidFill>
                <a:latin typeface="メイリオ" panose="020B0604030504040204" pitchFamily="50" charset="-128"/>
                <a:ea typeface="メイリオ" panose="020B0604030504040204" pitchFamily="50" charset="-128"/>
              </a:rPr>
              <a:t>※</a:t>
            </a:r>
            <a:r>
              <a:rPr lang="ja-JP" altLang="en-US" sz="800" b="1" dirty="0" smtClean="0">
                <a:solidFill>
                  <a:srgbClr val="FF0000"/>
                </a:solidFill>
                <a:latin typeface="メイリオ" panose="020B0604030504040204" pitchFamily="50" charset="-128"/>
                <a:ea typeface="メイリオ" panose="020B0604030504040204" pitchFamily="50" charset="-128"/>
              </a:rPr>
              <a:t>平成</a:t>
            </a:r>
            <a:r>
              <a:rPr lang="en-US" altLang="ja-JP" sz="800" b="1" dirty="0" smtClean="0">
                <a:solidFill>
                  <a:srgbClr val="FF0000"/>
                </a:solidFill>
                <a:latin typeface="メイリオ" panose="020B0604030504040204" pitchFamily="50" charset="-128"/>
                <a:ea typeface="メイリオ" panose="020B0604030504040204" pitchFamily="50" charset="-128"/>
              </a:rPr>
              <a:t>30</a:t>
            </a:r>
            <a:r>
              <a:rPr lang="ja-JP" altLang="en-US" sz="800" b="1" dirty="0" smtClean="0">
                <a:solidFill>
                  <a:srgbClr val="FF0000"/>
                </a:solidFill>
                <a:latin typeface="メイリオ" panose="020B0604030504040204" pitchFamily="50" charset="-128"/>
                <a:ea typeface="メイリオ" panose="020B0604030504040204" pitchFamily="50" charset="-128"/>
              </a:rPr>
              <a:t>年度は平成</a:t>
            </a:r>
            <a:r>
              <a:rPr lang="en-US" altLang="ja-JP" sz="800" b="1" dirty="0" smtClean="0">
                <a:solidFill>
                  <a:srgbClr val="FF0000"/>
                </a:solidFill>
                <a:latin typeface="メイリオ" panose="020B0604030504040204" pitchFamily="50" charset="-128"/>
                <a:ea typeface="メイリオ" panose="020B0604030504040204" pitchFamily="50" charset="-128"/>
              </a:rPr>
              <a:t>28</a:t>
            </a:r>
            <a:r>
              <a:rPr lang="ja-JP" altLang="en-US" sz="800" b="1" dirty="0" smtClean="0">
                <a:solidFill>
                  <a:srgbClr val="FF0000"/>
                </a:solidFill>
                <a:latin typeface="メイリオ" panose="020B0604030504040204" pitchFamily="50" charset="-128"/>
                <a:ea typeface="メイリオ" panose="020B0604030504040204" pitchFamily="50" charset="-128"/>
              </a:rPr>
              <a:t>年度から２年度分の伸びを考慮</a:t>
            </a:r>
            <a:endParaRPr lang="ja-JP" altLang="en-US" sz="800" b="1" dirty="0">
              <a:solidFill>
                <a:srgbClr val="FF0000"/>
              </a:solidFill>
              <a:latin typeface="メイリオ" panose="020B0604030504040204" pitchFamily="50" charset="-128"/>
              <a:ea typeface="メイリオ" panose="020B0604030504040204" pitchFamily="50" charset="-128"/>
            </a:endParaRPr>
          </a:p>
        </p:txBody>
      </p:sp>
      <p:sp>
        <p:nvSpPr>
          <p:cNvPr id="91" name="正方形/長方形 90"/>
          <p:cNvSpPr/>
          <p:nvPr/>
        </p:nvSpPr>
        <p:spPr>
          <a:xfrm>
            <a:off x="1668726" y="3242785"/>
            <a:ext cx="3284273" cy="233626"/>
          </a:xfrm>
          <a:prstGeom prst="rect">
            <a:avLst/>
          </a:prstGeom>
          <a:solidFill>
            <a:srgbClr val="CC0000"/>
          </a:solidFill>
          <a:ln w="1905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rPr>
              <a:t>激変緩和の対象となり得る</a:t>
            </a:r>
            <a:r>
              <a:rPr lang="ja-JP" altLang="en-US" sz="1000" b="1" dirty="0" smtClean="0">
                <a:solidFill>
                  <a:schemeClr val="bg1"/>
                </a:solidFill>
                <a:latin typeface="メイリオ" panose="020B0604030504040204" pitchFamily="50" charset="-128"/>
                <a:ea typeface="メイリオ" panose="020B0604030504040204" pitchFamily="50" charset="-128"/>
              </a:rPr>
              <a:t>部分</a:t>
            </a:r>
            <a:endParaRPr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90" name="正方形/長方形 89"/>
          <p:cNvSpPr/>
          <p:nvPr/>
        </p:nvSpPr>
        <p:spPr>
          <a:xfrm>
            <a:off x="1670044" y="3661488"/>
            <a:ext cx="3284055" cy="214061"/>
          </a:xfrm>
          <a:prstGeom prst="rect">
            <a:avLst/>
          </a:prstGeom>
          <a:solidFill>
            <a:srgbClr val="D1ECFF"/>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rPr>
              <a:t>自然増等</a:t>
            </a:r>
            <a:r>
              <a:rPr lang="ja-JP" altLang="en-US" sz="800" b="1" dirty="0" smtClean="0">
                <a:solidFill>
                  <a:schemeClr val="tx1"/>
                </a:solidFill>
                <a:latin typeface="メイリオ" panose="020B0604030504040204" pitchFamily="50" charset="-128"/>
                <a:ea typeface="メイリオ" panose="020B0604030504040204" pitchFamily="50" charset="-128"/>
              </a:rPr>
              <a:t>（保険料必要額の</a:t>
            </a:r>
            <a:r>
              <a:rPr lang="ja-JP" altLang="en-US" sz="800" b="1" dirty="0">
                <a:solidFill>
                  <a:schemeClr val="tx1"/>
                </a:solidFill>
                <a:latin typeface="メイリオ" panose="020B0604030504040204" pitchFamily="50" charset="-128"/>
                <a:ea typeface="メイリオ" panose="020B0604030504040204" pitchFamily="50" charset="-128"/>
              </a:rPr>
              <a:t>伸び、医療費適正化による減等）</a:t>
            </a:r>
          </a:p>
        </p:txBody>
      </p:sp>
      <p:sp>
        <p:nvSpPr>
          <p:cNvPr id="56" name="正方形/長方形 55"/>
          <p:cNvSpPr/>
          <p:nvPr/>
        </p:nvSpPr>
        <p:spPr>
          <a:xfrm>
            <a:off x="1668727" y="3476945"/>
            <a:ext cx="3285372" cy="184543"/>
          </a:xfrm>
          <a:prstGeom prst="rect">
            <a:avLst/>
          </a:prstGeom>
          <a:solidFill>
            <a:srgbClr val="D1ECFF"/>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algn="ctr"/>
            <a:r>
              <a:rPr lang="ja-JP" altLang="en-US" sz="1000" b="1" dirty="0" smtClean="0">
                <a:solidFill>
                  <a:srgbClr val="FF0000"/>
                </a:solidFill>
                <a:latin typeface="メイリオ" panose="020B0604030504040204" pitchFamily="50" charset="-128"/>
                <a:ea typeface="メイリオ" panose="020B0604030504040204" pitchFamily="50" charset="-128"/>
              </a:rPr>
              <a:t>＋</a:t>
            </a:r>
            <a:r>
              <a:rPr lang="en-US" altLang="ja-JP" sz="1000" b="1" dirty="0" smtClean="0">
                <a:solidFill>
                  <a:srgbClr val="0099FF"/>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δ</a:t>
            </a:r>
            <a:r>
              <a:rPr lang="ja-JP" altLang="en-US" sz="1000" b="1" dirty="0" smtClean="0">
                <a:solidFill>
                  <a:srgbClr val="FF0000"/>
                </a:solidFill>
                <a:latin typeface="メイリオ" panose="020B0604030504040204" pitchFamily="50" charset="-128"/>
                <a:ea typeface="メイリオ" panose="020B0604030504040204" pitchFamily="50" charset="-128"/>
              </a:rPr>
              <a:t>（納付金の仕組みの導入等による増加分の一部）</a:t>
            </a:r>
            <a:endParaRPr lang="ja-JP" altLang="en-US" sz="1050" b="1" dirty="0">
              <a:solidFill>
                <a:srgbClr val="FF0000"/>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148368" y="419160"/>
            <a:ext cx="9766489" cy="276999"/>
          </a:xfrm>
          <a:prstGeom prst="rect">
            <a:avLst/>
          </a:prstGeom>
        </p:spPr>
        <p:txBody>
          <a:bodyPr wrap="square">
            <a:spAutoFit/>
          </a:bodyPr>
          <a:lstStyle/>
          <a:p>
            <a:r>
              <a:rPr lang="ja-JP" altLang="en-US" sz="1200" b="1" dirty="0">
                <a:latin typeface="メイリオ" panose="020B0604030504040204" pitchFamily="50" charset="-128"/>
                <a:ea typeface="メイリオ" panose="020B0604030504040204" pitchFamily="50" charset="-128"/>
              </a:rPr>
              <a:t>「各市町村が本来集めるべき１人当たり保険料額</a:t>
            </a:r>
            <a:r>
              <a:rPr lang="ja-JP" altLang="en-US" sz="1200" b="1" dirty="0" smtClean="0">
                <a:latin typeface="メイリオ" panose="020B0604030504040204" pitchFamily="50" charset="-128"/>
                <a:ea typeface="メイリオ" panose="020B0604030504040204" pitchFamily="50" charset="-128"/>
              </a:rPr>
              <a:t>」　＝　保険料　＋　決算補填等目的の法定外繰入等</a:t>
            </a:r>
            <a:endParaRPr lang="ja-JP" altLang="en-US" sz="1200" b="1" dirty="0"/>
          </a:p>
        </p:txBody>
      </p:sp>
      <p:cxnSp>
        <p:nvCxnSpPr>
          <p:cNvPr id="13" name="直線コネクタ 12"/>
          <p:cNvCxnSpPr/>
          <p:nvPr/>
        </p:nvCxnSpPr>
        <p:spPr>
          <a:xfrm>
            <a:off x="272480" y="650360"/>
            <a:ext cx="3456000"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936418" y="650360"/>
            <a:ext cx="8146144" cy="276999"/>
          </a:xfrm>
          <a:prstGeom prst="rect">
            <a:avLst/>
          </a:prstGeom>
        </p:spPr>
        <p:txBody>
          <a:bodyPr wrap="square">
            <a:spAutoFit/>
          </a:bodyPr>
          <a:lstStyle/>
          <a:p>
            <a:r>
              <a:rPr lang="ja-JP" altLang="en-US" sz="1200" b="1" dirty="0">
                <a:latin typeface="メイリオ" panose="020B0604030504040204" pitchFamily="50" charset="-128"/>
                <a:ea typeface="メイリオ" panose="020B0604030504040204" pitchFamily="50" charset="-128"/>
              </a:rPr>
              <a:t>納付金の仕組みの導入や納付金の算定方法の仕組みにより「各市町村が本来集めるべき１人あたり保険料額」が変化</a:t>
            </a:r>
            <a:endParaRPr lang="ja-JP" altLang="en-US" sz="1200" b="1" dirty="0"/>
          </a:p>
        </p:txBody>
      </p:sp>
      <p:grpSp>
        <p:nvGrpSpPr>
          <p:cNvPr id="19" name="グループ化 18"/>
          <p:cNvGrpSpPr/>
          <p:nvPr/>
        </p:nvGrpSpPr>
        <p:grpSpPr>
          <a:xfrm>
            <a:off x="148369" y="937466"/>
            <a:ext cx="9612000" cy="276999"/>
            <a:chOff x="148369" y="1102531"/>
            <a:chExt cx="9612000" cy="276999"/>
          </a:xfrm>
        </p:grpSpPr>
        <p:sp>
          <p:nvSpPr>
            <p:cNvPr id="64" name="角丸四角形 63"/>
            <p:cNvSpPr/>
            <p:nvPr/>
          </p:nvSpPr>
          <p:spPr>
            <a:xfrm>
              <a:off x="148369" y="1113191"/>
              <a:ext cx="9612000" cy="251662"/>
            </a:xfrm>
            <a:prstGeom prst="roundRect">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83485" y="1102531"/>
              <a:ext cx="4953000" cy="276999"/>
            </a:xfrm>
            <a:prstGeom prst="rect">
              <a:avLst/>
            </a:prstGeom>
          </p:spPr>
          <p:txBody>
            <a:bodyPr>
              <a:spAutoFit/>
            </a:bodyPr>
            <a:lstStyle/>
            <a:p>
              <a:r>
                <a:rPr lang="ja-JP" altLang="en-US" sz="1200" b="1" dirty="0">
                  <a:latin typeface="メイリオ" panose="020B0604030504040204" pitchFamily="50" charset="-128"/>
                  <a:ea typeface="メイリオ" panose="020B0604030504040204" pitchFamily="50" charset="-128"/>
                </a:rPr>
                <a:t>一部の市町村において</a:t>
              </a:r>
              <a:r>
                <a:rPr lang="ja-JP" altLang="en-US" sz="1200" b="1" dirty="0" smtClean="0">
                  <a:latin typeface="メイリオ" panose="020B0604030504040204" pitchFamily="50" charset="-128"/>
                  <a:ea typeface="メイリオ" panose="020B0604030504040204" pitchFamily="50" charset="-128"/>
                </a:rPr>
                <a:t>は、</a:t>
              </a:r>
              <a:r>
                <a:rPr lang="ja-JP" altLang="en-US" sz="1200" b="1" dirty="0">
                  <a:latin typeface="メイリオ" panose="020B0604030504040204" pitchFamily="50" charset="-128"/>
                  <a:ea typeface="メイリオ" panose="020B0604030504040204" pitchFamily="50" charset="-128"/>
                </a:rPr>
                <a:t>保険料が上昇する可能性</a:t>
              </a:r>
              <a:endParaRPr lang="ja-JP" altLang="en-US" sz="1200" b="1" dirty="0"/>
            </a:p>
          </p:txBody>
        </p:sp>
      </p:grpSp>
      <p:sp>
        <p:nvSpPr>
          <p:cNvPr id="16" name="下矢印 15"/>
          <p:cNvSpPr/>
          <p:nvPr/>
        </p:nvSpPr>
        <p:spPr>
          <a:xfrm>
            <a:off x="868771" y="672440"/>
            <a:ext cx="115389" cy="288000"/>
          </a:xfrm>
          <a:prstGeom prst="down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下矢印 71"/>
          <p:cNvSpPr/>
          <p:nvPr/>
        </p:nvSpPr>
        <p:spPr>
          <a:xfrm>
            <a:off x="869067" y="1162709"/>
            <a:ext cx="115389" cy="288000"/>
          </a:xfrm>
          <a:prstGeom prst="down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5" name="直線コネクタ 74"/>
          <p:cNvCxnSpPr/>
          <p:nvPr/>
        </p:nvCxnSpPr>
        <p:spPr>
          <a:xfrm>
            <a:off x="819447" y="1849854"/>
            <a:ext cx="1901305"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6" name="下矢印 75"/>
          <p:cNvSpPr/>
          <p:nvPr/>
        </p:nvSpPr>
        <p:spPr>
          <a:xfrm>
            <a:off x="1712404" y="1861779"/>
            <a:ext cx="115389" cy="180000"/>
          </a:xfrm>
          <a:prstGeom prst="down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54684" y="2089384"/>
            <a:ext cx="9478836" cy="461665"/>
          </a:xfrm>
          <a:prstGeom prst="rect">
            <a:avLst/>
          </a:prstGeom>
        </p:spPr>
        <p:txBody>
          <a:bodyPr wrap="square">
            <a:spAutoFit/>
          </a:bodyPr>
          <a:lstStyle/>
          <a:p>
            <a:r>
              <a:rPr lang="ja-JP" altLang="en-US" sz="1200" b="1" dirty="0">
                <a:latin typeface="メイリオ" panose="020B0604030504040204" pitchFamily="50" charset="-128"/>
                <a:ea typeface="メイリオ" panose="020B0604030504040204" pitchFamily="50" charset="-128"/>
              </a:rPr>
              <a:t>納付金の仕組みの導入前の「被保険者１人当たりの保険料決算額（</a:t>
            </a:r>
            <a:r>
              <a:rPr lang="en-US" altLang="ja-JP" sz="1200" b="1" dirty="0">
                <a:latin typeface="メイリオ" panose="020B0604030504040204" pitchFamily="50" charset="-128"/>
                <a:ea typeface="メイリオ" panose="020B0604030504040204" pitchFamily="50" charset="-128"/>
              </a:rPr>
              <a:t>e</a:t>
            </a:r>
            <a:r>
              <a:rPr lang="ja-JP" altLang="en-US" sz="1200" b="1" dirty="0">
                <a:latin typeface="メイリオ" panose="020B0604030504040204" pitchFamily="50" charset="-128"/>
                <a:ea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）と</a:t>
            </a:r>
            <a:r>
              <a:rPr lang="ja-JP" altLang="en-US" sz="1200" b="1" dirty="0" smtClean="0">
                <a:latin typeface="メイリオ" panose="020B0604030504040204" pitchFamily="50" charset="-128"/>
                <a:ea typeface="メイリオ" panose="020B0604030504040204" pitchFamily="50" charset="-128"/>
              </a:rPr>
              <a:t>丈比べし、被</a:t>
            </a:r>
            <a:r>
              <a:rPr lang="ja-JP" altLang="en-US" sz="1200" b="1" dirty="0">
                <a:latin typeface="メイリオ" panose="020B0604030504040204" pitchFamily="50" charset="-128"/>
                <a:ea typeface="メイリオ" panose="020B0604030504040204" pitchFamily="50" charset="-128"/>
              </a:rPr>
              <a:t>保険者の実質的な負担の変化を見て</a:t>
            </a:r>
            <a:r>
              <a:rPr lang="ja-JP" altLang="en-US" sz="1200" b="1" dirty="0" smtClean="0">
                <a:latin typeface="メイリオ" panose="020B0604030504040204" pitchFamily="50" charset="-128"/>
                <a:ea typeface="メイリオ" panose="020B0604030504040204" pitchFamily="50" charset="-128"/>
              </a:rPr>
              <a:t>、</a:t>
            </a:r>
            <a:endParaRPr lang="en-US" altLang="ja-JP" sz="1200" b="1"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激変</a:t>
            </a:r>
            <a:r>
              <a:rPr lang="ja-JP" altLang="en-US" sz="1200" b="1" dirty="0">
                <a:latin typeface="メイリオ" panose="020B0604030504040204" pitchFamily="50" charset="-128"/>
                <a:ea typeface="メイリオ" panose="020B0604030504040204" pitchFamily="50" charset="-128"/>
              </a:rPr>
              <a:t>緩和の必要性を判断することを原則とする</a:t>
            </a:r>
            <a:endParaRPr lang="ja-JP" altLang="en-US" sz="1200" b="1" dirty="0"/>
          </a:p>
        </p:txBody>
      </p:sp>
      <p:sp>
        <p:nvSpPr>
          <p:cNvPr id="25" name="正方形/長方形 24"/>
          <p:cNvSpPr/>
          <p:nvPr/>
        </p:nvSpPr>
        <p:spPr>
          <a:xfrm>
            <a:off x="147000" y="2485605"/>
            <a:ext cx="9612000" cy="707886"/>
          </a:xfrm>
          <a:prstGeom prst="rect">
            <a:avLst/>
          </a:prstGeom>
        </p:spPr>
        <p:txBody>
          <a:bodyPr wrap="square">
            <a:spAutoFit/>
          </a:bodyPr>
          <a:lstStyle/>
          <a:p>
            <a:r>
              <a:rPr lang="ja-JP" altLang="en-US" sz="800" dirty="0">
                <a:latin typeface="メイリオ" panose="020B0604030504040204" pitchFamily="50" charset="-128"/>
                <a:ea typeface="メイリオ" panose="020B0604030504040204" pitchFamily="50" charset="-128"/>
              </a:rPr>
              <a:t>ただし、市町村ごとに予算の見込み方にばらつきがある点や納付金の仕組みの導入等による影響を適切に把握する観点から、激変緩和の丈比べを「被保険者１人当たりの納付金額（ｄ）ベースの保険料決算額」 （</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）で行うことも可能と</a:t>
            </a:r>
            <a:r>
              <a:rPr lang="ja-JP" altLang="en-US" sz="800" dirty="0" smtClean="0">
                <a:latin typeface="メイリオ" panose="020B0604030504040204" pitchFamily="50" charset="-128"/>
                <a:ea typeface="メイリオ" panose="020B0604030504040204" pitchFamily="50" charset="-128"/>
              </a:rPr>
              <a:t>する。</a:t>
            </a:r>
            <a:endParaRPr lang="en-US" altLang="ja-JP" sz="800" dirty="0" smtClean="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なお、決算額を活用することにより、「本来集めるべき保険料総額」は、「医療給付費（</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保健事業費等）－公費等」で計算することも可能である</a:t>
            </a:r>
            <a:r>
              <a:rPr lang="ja-JP" altLang="en-US" sz="800" dirty="0" smtClean="0">
                <a:latin typeface="メイリオ" panose="020B0604030504040204" pitchFamily="50" charset="-128"/>
                <a:ea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endParaRPr>
          </a:p>
          <a:p>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　後期</a:t>
            </a:r>
            <a:r>
              <a:rPr lang="ja-JP" altLang="en-US" sz="800" dirty="0">
                <a:latin typeface="メイリオ" panose="020B0604030504040204" pitchFamily="50" charset="-128"/>
                <a:ea typeface="メイリオ" panose="020B0604030504040204" pitchFamily="50" charset="-128"/>
              </a:rPr>
              <a:t>高齢者支援金等分、介護納付金分も、市町村間の所得水準の調整によって、激変が生じる可能性があるため、医療分、後期高齢者支援金等分、介護納付金分の合計額で丈比べを行い、激変緩和</a:t>
            </a:r>
            <a:r>
              <a:rPr lang="ja-JP" altLang="en-US" sz="800" dirty="0" smtClean="0">
                <a:latin typeface="メイリオ" panose="020B0604030504040204" pitchFamily="50" charset="-128"/>
                <a:ea typeface="メイリオ" panose="020B0604030504040204" pitchFamily="50" charset="-128"/>
              </a:rPr>
              <a:t>措置</a:t>
            </a:r>
            <a:endParaRPr lang="en-US" altLang="ja-JP" sz="800" dirty="0" smtClean="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　　を</a:t>
            </a:r>
            <a:r>
              <a:rPr lang="ja-JP" altLang="en-US" sz="800" dirty="0">
                <a:latin typeface="メイリオ" panose="020B0604030504040204" pitchFamily="50" charset="-128"/>
                <a:ea typeface="メイリオ" panose="020B0604030504040204" pitchFamily="50" charset="-128"/>
              </a:rPr>
              <a:t>講じることとする</a:t>
            </a:r>
            <a:r>
              <a:rPr lang="ja-JP" altLang="en-US" sz="800" dirty="0" smtClean="0">
                <a:latin typeface="メイリオ" panose="020B0604030504040204" pitchFamily="50" charset="-128"/>
                <a:ea typeface="メイリオ" panose="020B0604030504040204" pitchFamily="50" charset="-128"/>
              </a:rPr>
              <a:t>。</a:t>
            </a:r>
            <a:endParaRPr lang="ja-JP" altLang="en-US" sz="800" dirty="0"/>
          </a:p>
        </p:txBody>
      </p:sp>
      <p:sp>
        <p:nvSpPr>
          <p:cNvPr id="78" name="角丸四角形 77"/>
          <p:cNvSpPr/>
          <p:nvPr/>
        </p:nvSpPr>
        <p:spPr>
          <a:xfrm>
            <a:off x="80241" y="2073803"/>
            <a:ext cx="9745476" cy="1103216"/>
          </a:xfrm>
          <a:prstGeom prst="roundRect">
            <a:avLst>
              <a:gd name="adj" fmla="val 4303"/>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p:cNvGrpSpPr/>
          <p:nvPr/>
        </p:nvGrpSpPr>
        <p:grpSpPr>
          <a:xfrm>
            <a:off x="5006340" y="3913097"/>
            <a:ext cx="4814835" cy="2896594"/>
            <a:chOff x="-3687960" y="3913097"/>
            <a:chExt cx="4814835" cy="2896594"/>
          </a:xfrm>
        </p:grpSpPr>
        <p:sp>
          <p:nvSpPr>
            <p:cNvPr id="62" name="正方形/長方形 61"/>
            <p:cNvSpPr/>
            <p:nvPr/>
          </p:nvSpPr>
          <p:spPr>
            <a:xfrm>
              <a:off x="-3687960" y="5680097"/>
              <a:ext cx="4813093" cy="1129594"/>
            </a:xfrm>
            <a:prstGeom prst="rect">
              <a:avLst/>
            </a:prstGeom>
            <a:noFill/>
            <a:ln>
              <a:solidFill>
                <a:srgbClr val="0099FF"/>
              </a:solidFill>
            </a:ln>
          </p:spPr>
          <p:style>
            <a:lnRef idx="2">
              <a:schemeClr val="accent3"/>
            </a:lnRef>
            <a:fillRef idx="1">
              <a:schemeClr val="lt1"/>
            </a:fillRef>
            <a:effectRef idx="0">
              <a:schemeClr val="accent3"/>
            </a:effectRef>
            <a:fontRef idx="minor">
              <a:schemeClr val="dk1"/>
            </a:fontRef>
          </p:style>
          <p:txBody>
            <a:bodyPr lIns="36000" tIns="36000" rIns="36000" bIns="36000" rtlCol="0" anchor="t" anchorCtr="0"/>
            <a:lstStyle/>
            <a:p>
              <a:pPr marL="95250" indent="-95250"/>
              <a:r>
                <a:rPr lang="ja-JP" altLang="en-US" sz="800" dirty="0" smtClean="0">
                  <a:solidFill>
                    <a:schemeClr val="tx1"/>
                  </a:solidFill>
                  <a:latin typeface="メイリオ" panose="020B0604030504040204" pitchFamily="50" charset="-128"/>
                  <a:ea typeface="メイリオ" panose="020B0604030504040204" pitchFamily="50" charset="-128"/>
                </a:rPr>
                <a:t>・平成</a:t>
              </a:r>
              <a:r>
                <a:rPr lang="en-US" altLang="ja-JP" sz="800" dirty="0" smtClean="0">
                  <a:solidFill>
                    <a:schemeClr val="tx1"/>
                  </a:solidFill>
                  <a:latin typeface="メイリオ" panose="020B0604030504040204" pitchFamily="50" charset="-128"/>
                  <a:ea typeface="メイリオ" panose="020B0604030504040204" pitchFamily="50" charset="-128"/>
                </a:rPr>
                <a:t>28</a:t>
              </a:r>
              <a:r>
                <a:rPr lang="ja-JP" altLang="en-US" sz="800" dirty="0" smtClean="0">
                  <a:solidFill>
                    <a:schemeClr val="tx1"/>
                  </a:solidFill>
                  <a:latin typeface="メイリオ" panose="020B0604030504040204" pitchFamily="50" charset="-128"/>
                  <a:ea typeface="メイリオ" panose="020B0604030504040204" pitchFamily="50" charset="-128"/>
                </a:rPr>
                <a:t>年度の保険料額の算出において、丈比べの基点として当年度の集めるべき保険料額となるよう、平成</a:t>
              </a:r>
              <a:r>
                <a:rPr lang="en-US" altLang="ja-JP" sz="800" dirty="0" smtClean="0">
                  <a:solidFill>
                    <a:schemeClr val="tx1"/>
                  </a:solidFill>
                  <a:latin typeface="メイリオ" panose="020B0604030504040204" pitchFamily="50" charset="-128"/>
                  <a:ea typeface="メイリオ" panose="020B0604030504040204" pitchFamily="50" charset="-128"/>
                </a:rPr>
                <a:t>26</a:t>
              </a:r>
              <a:r>
                <a:rPr lang="ja-JP" altLang="en-US" sz="800" dirty="0" smtClean="0">
                  <a:solidFill>
                    <a:schemeClr val="tx1"/>
                  </a:solidFill>
                  <a:latin typeface="メイリオ" panose="020B0604030504040204" pitchFamily="50" charset="-128"/>
                  <a:ea typeface="メイリオ" panose="020B0604030504040204" pitchFamily="50" charset="-128"/>
                </a:rPr>
                <a:t>年度前期高齢者交付金精算額による影響を除くために「平成</a:t>
              </a:r>
              <a:r>
                <a:rPr lang="en-US" altLang="ja-JP" sz="800" dirty="0" smtClean="0">
                  <a:solidFill>
                    <a:schemeClr val="tx1"/>
                  </a:solidFill>
                  <a:latin typeface="メイリオ" panose="020B0604030504040204" pitchFamily="50" charset="-128"/>
                  <a:ea typeface="メイリオ" panose="020B0604030504040204" pitchFamily="50" charset="-128"/>
                </a:rPr>
                <a:t>28</a:t>
              </a:r>
              <a:r>
                <a:rPr lang="ja-JP" altLang="en-US" sz="800" dirty="0" smtClean="0">
                  <a:solidFill>
                    <a:schemeClr val="tx1"/>
                  </a:solidFill>
                  <a:latin typeface="メイリオ" panose="020B0604030504040204" pitchFamily="50" charset="-128"/>
                  <a:ea typeface="メイリオ" panose="020B0604030504040204" pitchFamily="50" charset="-128"/>
                </a:rPr>
                <a:t>年度確定前期交付金額」を活用する。なお、都道府県が市町村との合意に基づく計算方法（平成</a:t>
              </a:r>
              <a:r>
                <a:rPr lang="en-US" altLang="ja-JP" sz="800" dirty="0" smtClean="0">
                  <a:solidFill>
                    <a:schemeClr val="tx1"/>
                  </a:solidFill>
                  <a:latin typeface="メイリオ" panose="020B0604030504040204" pitchFamily="50" charset="-128"/>
                  <a:ea typeface="メイリオ" panose="020B0604030504040204" pitchFamily="50" charset="-128"/>
                </a:rPr>
                <a:t>28</a:t>
              </a:r>
              <a:r>
                <a:rPr lang="ja-JP" altLang="en-US" sz="800" dirty="0" smtClean="0">
                  <a:solidFill>
                    <a:schemeClr val="tx1"/>
                  </a:solidFill>
                  <a:latin typeface="メイリオ" panose="020B0604030504040204" pitchFamily="50" charset="-128"/>
                  <a:ea typeface="メイリオ" panose="020B0604030504040204" pitchFamily="50" charset="-128"/>
                </a:rPr>
                <a:t>年度確定前期交付金額に調整率を乗じて補正等）による金額を用いることも可能とする。</a:t>
              </a:r>
              <a:endParaRPr lang="en-US" altLang="ja-JP" sz="800" dirty="0" smtClean="0">
                <a:solidFill>
                  <a:schemeClr val="tx1"/>
                </a:solidFill>
                <a:latin typeface="メイリオ" panose="020B0604030504040204" pitchFamily="50" charset="-128"/>
                <a:ea typeface="メイリオ" panose="020B0604030504040204" pitchFamily="50" charset="-128"/>
              </a:endParaRPr>
            </a:p>
            <a:p>
              <a:pPr marL="95250" indent="-95250"/>
              <a:r>
                <a:rPr lang="ja-JP" altLang="en-US" sz="800" dirty="0" smtClean="0">
                  <a:solidFill>
                    <a:schemeClr val="tx1"/>
                  </a:solidFill>
                  <a:latin typeface="メイリオ" panose="020B0604030504040204" pitchFamily="50" charset="-128"/>
                  <a:ea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rPr>
                <a:t>30</a:t>
              </a:r>
              <a:r>
                <a:rPr lang="ja-JP" altLang="en-US" sz="800" dirty="0" smtClean="0">
                  <a:solidFill>
                    <a:schemeClr val="tx1"/>
                  </a:solidFill>
                  <a:latin typeface="メイリオ" panose="020B0604030504040204" pitchFamily="50" charset="-128"/>
                  <a:ea typeface="メイリオ" panose="020B0604030504040204" pitchFamily="50" charset="-128"/>
                </a:rPr>
                <a:t>年度の保険料額の算出に当たっては、前期高齢者交付金額は</a:t>
              </a:r>
              <a:r>
                <a:rPr lang="en-US" altLang="ja-JP" sz="800" dirty="0" smtClean="0">
                  <a:solidFill>
                    <a:schemeClr val="tx1"/>
                  </a:solidFill>
                  <a:latin typeface="メイリオ" panose="020B0604030504040204" pitchFamily="50" charset="-128"/>
                  <a:ea typeface="メイリオ" panose="020B0604030504040204" pitchFamily="50" charset="-128"/>
                </a:rPr>
                <a:t>30</a:t>
              </a:r>
              <a:r>
                <a:rPr lang="ja-JP" altLang="en-US" sz="800" dirty="0" smtClean="0">
                  <a:solidFill>
                    <a:schemeClr val="tx1"/>
                  </a:solidFill>
                  <a:latin typeface="メイリオ" panose="020B0604030504040204" pitchFamily="50" charset="-128"/>
                  <a:ea typeface="メイリオ" panose="020B0604030504040204" pitchFamily="50" charset="-128"/>
                </a:rPr>
                <a:t>年度概算額と</a:t>
              </a:r>
              <a:r>
                <a:rPr lang="en-US" altLang="ja-JP" sz="800" dirty="0" smtClean="0">
                  <a:solidFill>
                    <a:schemeClr val="tx1"/>
                  </a:solidFill>
                  <a:latin typeface="メイリオ" panose="020B0604030504040204" pitchFamily="50" charset="-128"/>
                  <a:ea typeface="メイリオ" panose="020B0604030504040204" pitchFamily="50" charset="-128"/>
                </a:rPr>
                <a:t>28</a:t>
              </a:r>
              <a:r>
                <a:rPr lang="ja-JP" altLang="en-US" sz="800" dirty="0" smtClean="0">
                  <a:solidFill>
                    <a:schemeClr val="tx1"/>
                  </a:solidFill>
                  <a:latin typeface="メイリオ" panose="020B0604030504040204" pitchFamily="50" charset="-128"/>
                  <a:ea typeface="メイリオ" panose="020B0604030504040204" pitchFamily="50" charset="-128"/>
                </a:rPr>
                <a:t>年度精算額を合計して、実際の保険料負担額を算出する。</a:t>
              </a:r>
              <a:endParaRPr lang="en-US" altLang="ja-JP" sz="800" dirty="0" smtClean="0">
                <a:solidFill>
                  <a:schemeClr val="tx1"/>
                </a:solidFill>
                <a:latin typeface="メイリオ" panose="020B0604030504040204" pitchFamily="50" charset="-128"/>
                <a:ea typeface="メイリオ" panose="020B0604030504040204" pitchFamily="50" charset="-128"/>
              </a:endParaRPr>
            </a:p>
            <a:p>
              <a:pPr marL="95250" indent="-95250"/>
              <a:r>
                <a:rPr lang="ja-JP" altLang="en-US" sz="800" dirty="0" smtClean="0">
                  <a:solidFill>
                    <a:schemeClr val="tx1"/>
                  </a:solidFill>
                  <a:latin typeface="メイリオ" panose="020B0604030504040204" pitchFamily="50" charset="-128"/>
                  <a:ea typeface="メイリオ" panose="020B0604030504040204" pitchFamily="50" charset="-128"/>
                </a:rPr>
                <a:t>・納付金（ｄ）ベースの保険料調定額（決算ベース）の場合には、市町村独自の取組として加算する保健事業費等の費用に充てた保険料額は含まれず、市町村の個別事情により交付される特別調整</a:t>
              </a:r>
              <a:endParaRPr lang="en-US" altLang="ja-JP" sz="800" dirty="0" smtClean="0">
                <a:solidFill>
                  <a:schemeClr val="tx1"/>
                </a:solidFill>
                <a:latin typeface="メイリオ" panose="020B0604030504040204" pitchFamily="50" charset="-128"/>
                <a:ea typeface="メイリオ" panose="020B0604030504040204" pitchFamily="50" charset="-128"/>
              </a:endParaRPr>
            </a:p>
            <a:p>
              <a:pPr marL="95250" indent="-95250"/>
              <a:r>
                <a:rPr lang="ja-JP" altLang="en-US" sz="800" dirty="0" smtClean="0">
                  <a:solidFill>
                    <a:schemeClr val="tx1"/>
                  </a:solidFill>
                  <a:latin typeface="メイリオ" panose="020B0604030504040204" pitchFamily="50" charset="-128"/>
                  <a:ea typeface="メイリオ" panose="020B0604030504040204" pitchFamily="50" charset="-128"/>
                </a:rPr>
                <a:t>　交付金等による減額もない。</a:t>
              </a:r>
              <a:endParaRPr lang="en-US" altLang="ja-JP" sz="800" dirty="0">
                <a:solidFill>
                  <a:schemeClr val="tx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3687960" y="3913097"/>
              <a:ext cx="4814835" cy="842400"/>
            </a:xfrm>
            <a:prstGeom prst="rect">
              <a:avLst/>
            </a:prstGeom>
            <a:ln w="19050">
              <a:solidFill>
                <a:srgbClr val="CCA000"/>
              </a:solidFill>
            </a:ln>
          </p:spPr>
          <p:txBody>
            <a:bodyPr wrap="square" lIns="36000" tIns="36000" rIns="36000" bIns="36000">
              <a:spAutoFit/>
            </a:bodyPr>
            <a:lstStyle/>
            <a:p>
              <a:pPr marL="85725" indent="-85725">
                <a:buFont typeface="Arial" panose="020B0604020202020204" pitchFamily="34" charset="0"/>
                <a:buChar char="•"/>
              </a:pPr>
              <a:r>
                <a:rPr lang="ja-JP" altLang="en-US" sz="800" dirty="0">
                  <a:latin typeface="メイリオ" panose="020B0604030504040204" pitchFamily="50" charset="-128"/>
                  <a:ea typeface="メイリオ" panose="020B0604030504040204" pitchFamily="50" charset="-128"/>
                </a:rPr>
                <a:t>財政調整基金の取崩や前年度からの繰越金による１人当たり保険料の上昇抑制分については、平成</a:t>
              </a:r>
              <a:r>
                <a:rPr lang="en-US" altLang="ja-JP" sz="800" dirty="0">
                  <a:latin typeface="メイリオ" panose="020B0604030504040204" pitchFamily="50" charset="-128"/>
                  <a:ea typeface="メイリオ" panose="020B0604030504040204" pitchFamily="50" charset="-128"/>
                </a:rPr>
                <a:t>28</a:t>
              </a:r>
              <a:r>
                <a:rPr lang="ja-JP" altLang="en-US" sz="800" dirty="0">
                  <a:latin typeface="メイリオ" panose="020B0604030504040204" pitchFamily="50" charset="-128"/>
                  <a:ea typeface="メイリオ" panose="020B0604030504040204" pitchFamily="50" charset="-128"/>
                </a:rPr>
                <a:t>年度分の算定基礎に加える。</a:t>
              </a:r>
            </a:p>
            <a:p>
              <a:pPr marL="85725" indent="-85725">
                <a:buFont typeface="Arial" panose="020B0604020202020204" pitchFamily="34" charset="0"/>
                <a:buChar char="•"/>
              </a:pPr>
              <a:r>
                <a:rPr lang="ja-JP" altLang="en-US" sz="800" dirty="0">
                  <a:latin typeface="メイリオ" panose="020B0604030504040204" pitchFamily="50" charset="-128"/>
                  <a:ea typeface="メイリオ" panose="020B0604030504040204" pitchFamily="50" charset="-128"/>
                </a:rPr>
                <a:t>平成</a:t>
              </a:r>
              <a:r>
                <a:rPr lang="en-US" altLang="ja-JP" sz="800" dirty="0">
                  <a:latin typeface="メイリオ" panose="020B0604030504040204" pitchFamily="50" charset="-128"/>
                  <a:ea typeface="メイリオ" panose="020B0604030504040204" pitchFamily="50" charset="-128"/>
                </a:rPr>
                <a:t>30</a:t>
              </a:r>
              <a:r>
                <a:rPr lang="ja-JP" altLang="en-US" sz="800" dirty="0">
                  <a:latin typeface="メイリオ" panose="020B0604030504040204" pitchFamily="50" charset="-128"/>
                  <a:ea typeface="メイリオ" panose="020B0604030504040204" pitchFamily="50" charset="-128"/>
                </a:rPr>
                <a:t>年度に財政調整基金返済分や積立分を計上する分は、算定基礎に加えない。</a:t>
              </a:r>
            </a:p>
            <a:p>
              <a:pPr marL="85725" indent="-85725">
                <a:buFont typeface="Arial" panose="020B0604020202020204" pitchFamily="34" charset="0"/>
                <a:buChar char="•"/>
              </a:pPr>
              <a:r>
                <a:rPr lang="ja-JP" altLang="en-US" sz="800" dirty="0">
                  <a:latin typeface="メイリオ" panose="020B0604030504040204" pitchFamily="50" charset="-128"/>
                  <a:ea typeface="メイリオ" panose="020B0604030504040204" pitchFamily="50" charset="-128"/>
                </a:rPr>
                <a:t>なお、前年度繰越金については累積分をそのまま保有している市町村にあっては、現行保険料への影響が大きくなるため、単年度分に限定する。</a:t>
              </a:r>
            </a:p>
          </p:txBody>
        </p:sp>
        <p:sp>
          <p:nvSpPr>
            <p:cNvPr id="30" name="正方形/長方形 29"/>
            <p:cNvSpPr/>
            <p:nvPr/>
          </p:nvSpPr>
          <p:spPr>
            <a:xfrm>
              <a:off x="-3687960" y="4801692"/>
              <a:ext cx="4814835" cy="842400"/>
            </a:xfrm>
            <a:prstGeom prst="rect">
              <a:avLst/>
            </a:prstGeom>
            <a:ln w="19050">
              <a:solidFill>
                <a:srgbClr val="FF5050"/>
              </a:solidFill>
            </a:ln>
          </p:spPr>
          <p:txBody>
            <a:bodyPr wrap="square" lIns="36000" tIns="36000" rIns="36000" bIns="36000">
              <a:spAutoFit/>
            </a:bodyPr>
            <a:lstStyle/>
            <a:p>
              <a:pPr marL="171450" indent="-171450">
                <a:buFont typeface="Arial" panose="020B0604020202020204" pitchFamily="34" charset="0"/>
                <a:buChar char="•"/>
              </a:pPr>
              <a:r>
                <a:rPr lang="ja-JP" altLang="en-US" sz="800" dirty="0">
                  <a:latin typeface="メイリオ" panose="020B0604030504040204" pitchFamily="50" charset="-128"/>
                  <a:ea typeface="メイリオ" panose="020B0604030504040204" pitchFamily="50" charset="-128"/>
                </a:rPr>
                <a:t>前年度繰上充用金については、前々年度（平成</a:t>
              </a:r>
              <a:r>
                <a:rPr lang="en-US" altLang="ja-JP" sz="800" dirty="0">
                  <a:latin typeface="メイリオ" panose="020B0604030504040204" pitchFamily="50" charset="-128"/>
                  <a:ea typeface="メイリオ" panose="020B0604030504040204" pitchFamily="50" charset="-128"/>
                </a:rPr>
                <a:t>27</a:t>
              </a:r>
              <a:r>
                <a:rPr lang="ja-JP" altLang="en-US" sz="800" dirty="0">
                  <a:latin typeface="メイリオ" panose="020B0604030504040204" pitchFamily="50" charset="-128"/>
                  <a:ea typeface="メイリオ" panose="020B0604030504040204" pitchFamily="50" charset="-128"/>
                </a:rPr>
                <a:t>年度）の繰上充用金と比較して増加する額を激変緩和の算定基礎に加える。負担の先送り分については、激変緩和の算定基礎に加えない。</a:t>
              </a:r>
              <a:endParaRPr lang="en-US" altLang="ja-JP" sz="8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800" dirty="0">
                  <a:latin typeface="メイリオ" panose="020B0604030504040204" pitchFamily="50" charset="-128"/>
                  <a:ea typeface="メイリオ" panose="020B0604030504040204" pitchFamily="50" charset="-128"/>
                </a:rPr>
                <a:t>法定外一般会計繰入金見込額（決算補填等目的）については、法定外一般会計繰入を実施していない市町村との公平性の観点から、激変緩和の算定基礎に加える。（累積赤字解消分は除く。）</a:t>
              </a:r>
            </a:p>
          </p:txBody>
        </p:sp>
      </p:grpSp>
      <p:sp>
        <p:nvSpPr>
          <p:cNvPr id="83" name="直角三角形 82"/>
          <p:cNvSpPr/>
          <p:nvPr/>
        </p:nvSpPr>
        <p:spPr>
          <a:xfrm flipH="1">
            <a:off x="570904" y="3476411"/>
            <a:ext cx="403123" cy="436684"/>
          </a:xfrm>
          <a:prstGeom prst="rtTriangle">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102"/>
          <p:cNvSpPr txBox="1"/>
          <p:nvPr/>
        </p:nvSpPr>
        <p:spPr>
          <a:xfrm>
            <a:off x="289407" y="3603379"/>
            <a:ext cx="592955" cy="226591"/>
          </a:xfrm>
          <a:prstGeom prst="rect">
            <a:avLst/>
          </a:prstGeom>
          <a:noFill/>
        </p:spPr>
        <p:txBody>
          <a:bodyPr wrap="square" lIns="0" tIns="36000" rIns="0" b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00" b="1" dirty="0" smtClean="0">
                <a:solidFill>
                  <a:srgbClr val="0099FF"/>
                </a:solidFill>
                <a:latin typeface="メイリオ" panose="020B0604030504040204" pitchFamily="50" charset="-128"/>
                <a:ea typeface="メイリオ" panose="020B0604030504040204" pitchFamily="50" charset="-128"/>
              </a:rPr>
              <a:t>一定割合</a:t>
            </a:r>
            <a:endParaRPr lang="en-US" altLang="ja-JP" sz="1000" b="1" dirty="0" smtClean="0">
              <a:solidFill>
                <a:srgbClr val="0099FF"/>
              </a:solidFill>
              <a:latin typeface="メイリオ" panose="020B0604030504040204" pitchFamily="50" charset="-128"/>
              <a:ea typeface="メイリオ" panose="020B0604030504040204" pitchFamily="50" charset="-128"/>
            </a:endParaRPr>
          </a:p>
        </p:txBody>
      </p:sp>
      <p:cxnSp>
        <p:nvCxnSpPr>
          <p:cNvPr id="85" name="直線コネクタ 84"/>
          <p:cNvCxnSpPr/>
          <p:nvPr/>
        </p:nvCxnSpPr>
        <p:spPr>
          <a:xfrm>
            <a:off x="794515" y="3913096"/>
            <a:ext cx="179514"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794515" y="3459020"/>
            <a:ext cx="179514" cy="0"/>
          </a:xfrm>
          <a:prstGeom prst="line">
            <a:avLst/>
          </a:prstGeom>
          <a:ln w="12700">
            <a:solidFill>
              <a:srgbClr val="0099FF"/>
            </a:solidFill>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a:off x="868771" y="3459020"/>
            <a:ext cx="0" cy="454076"/>
          </a:xfrm>
          <a:prstGeom prst="straightConnector1">
            <a:avLst/>
          </a:prstGeom>
          <a:ln w="12700">
            <a:solidFill>
              <a:srgbClr val="0099FF"/>
            </a:solidFill>
            <a:round/>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94" name="上矢印 93"/>
          <p:cNvSpPr/>
          <p:nvPr/>
        </p:nvSpPr>
        <p:spPr>
          <a:xfrm rot="10800000">
            <a:off x="806784" y="3232225"/>
            <a:ext cx="120422" cy="221548"/>
          </a:xfrm>
          <a:prstGeom prst="upArrow">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b="1">
              <a:solidFill>
                <a:prstClr val="black"/>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a:off x="985639" y="3242785"/>
            <a:ext cx="432000" cy="3566903"/>
          </a:xfrm>
          <a:prstGeom prst="rect">
            <a:avLst/>
          </a:prstGeom>
          <a:solidFill>
            <a:schemeClr val="tx1">
              <a:lumMod val="65000"/>
              <a:lumOff val="35000"/>
            </a:schemeClr>
          </a:solidFill>
          <a:ln>
            <a:solidFill>
              <a:schemeClr val="tx1">
                <a:lumMod val="65000"/>
                <a:lumOff val="35000"/>
              </a:schemeClr>
            </a:solidFill>
          </a:ln>
        </p:spPr>
        <p:style>
          <a:lnRef idx="2">
            <a:schemeClr val="accent2"/>
          </a:lnRef>
          <a:fillRef idx="1">
            <a:schemeClr val="lt1"/>
          </a:fillRef>
          <a:effectRef idx="0">
            <a:schemeClr val="accent2"/>
          </a:effectRef>
          <a:fontRef idx="minor">
            <a:schemeClr val="dk1"/>
          </a:fontRef>
        </p:style>
        <p:txBody>
          <a:bodyPr vert="eaVert" rtlCol="0" anchor="ctr">
            <a:noAutofit/>
          </a:bodyPr>
          <a:lstStyle/>
          <a:p>
            <a:pPr algn="ctr"/>
            <a:r>
              <a:rPr lang="ja-JP" altLang="en-US" sz="1000" b="1" dirty="0" smtClean="0">
                <a:solidFill>
                  <a:schemeClr val="bg1"/>
                </a:solidFill>
                <a:latin typeface="メイリオ" panose="020B0604030504040204" pitchFamily="50" charset="-128"/>
                <a:ea typeface="メイリオ" panose="020B0604030504040204" pitchFamily="50" charset="-128"/>
              </a:rPr>
              <a:t>推計年度保険料見込額</a:t>
            </a:r>
            <a:endParaRPr lang="en-US" altLang="ja-JP" sz="10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000" b="1" dirty="0" smtClean="0">
                <a:solidFill>
                  <a:schemeClr val="bg1"/>
                </a:solidFill>
                <a:latin typeface="メイリオ" panose="020B0604030504040204" pitchFamily="50" charset="-128"/>
                <a:ea typeface="メイリオ" panose="020B0604030504040204" pitchFamily="50" charset="-128"/>
              </a:rPr>
              <a:t>（</a:t>
            </a:r>
            <a:r>
              <a:rPr lang="ja-JP" altLang="en-US" sz="1000" b="1" dirty="0">
                <a:solidFill>
                  <a:schemeClr val="bg1"/>
                </a:solidFill>
                <a:latin typeface="メイリオ" panose="020B0604030504040204" pitchFamily="50" charset="-128"/>
                <a:ea typeface="メイリオ" panose="020B0604030504040204" pitchFamily="50" charset="-128"/>
              </a:rPr>
              <a:t>医療分・後期分・介護分の</a:t>
            </a:r>
            <a:r>
              <a:rPr lang="ja-JP" altLang="en-US" sz="1000" b="1" dirty="0" smtClean="0">
                <a:solidFill>
                  <a:schemeClr val="bg1"/>
                </a:solidFill>
                <a:latin typeface="メイリオ" panose="020B0604030504040204" pitchFamily="50" charset="-128"/>
                <a:ea typeface="メイリオ" panose="020B0604030504040204" pitchFamily="50" charset="-128"/>
              </a:rPr>
              <a:t>合計 ｅ又はｄ）</a:t>
            </a:r>
            <a:endParaRPr lang="ja-JP" altLang="en-US" sz="1000" b="1" dirty="0">
              <a:solidFill>
                <a:schemeClr val="bg1"/>
              </a:solidFill>
              <a:latin typeface="メイリオ" panose="020B0604030504040204" pitchFamily="50" charset="-128"/>
              <a:ea typeface="メイリオ" panose="020B0604030504040204" pitchFamily="50" charset="-128"/>
            </a:endParaRPr>
          </a:p>
        </p:txBody>
      </p:sp>
      <p:cxnSp>
        <p:nvCxnSpPr>
          <p:cNvPr id="96" name="直線コネクタ 95"/>
          <p:cNvCxnSpPr/>
          <p:nvPr/>
        </p:nvCxnSpPr>
        <p:spPr>
          <a:xfrm>
            <a:off x="-14067" y="6809688"/>
            <a:ext cx="4967067" cy="0"/>
          </a:xfrm>
          <a:prstGeom prst="line">
            <a:avLst/>
          </a:prstGeom>
          <a:ln w="25400">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7580533" y="6508724"/>
            <a:ext cx="2311400" cy="365125"/>
          </a:xfrm>
        </p:spPr>
        <p:txBody>
          <a:bodyPr/>
          <a:lstStyle/>
          <a:p>
            <a:fld id="{53BF2397-3737-4E86-9587-15052BE202A3}" type="slidenum">
              <a:rPr kumimoji="1" lang="ja-JP" altLang="en-US" sz="1800" b="1" smtClean="0">
                <a:latin typeface="游ゴシック" panose="020B0400000000000000" pitchFamily="50" charset="-128"/>
                <a:ea typeface="游ゴシック" panose="020B0400000000000000" pitchFamily="50" charset="-128"/>
              </a:rPr>
              <a:t>26</a:t>
            </a:fld>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6538861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25429" y="27633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テキスト ボックス 4"/>
          <p:cNvSpPr txBox="1"/>
          <p:nvPr/>
        </p:nvSpPr>
        <p:spPr>
          <a:xfrm>
            <a:off x="-14067" y="-102894"/>
            <a:ext cx="990600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激変</a:t>
            </a:r>
            <a:r>
              <a:rPr lang="ja-JP" altLang="en-US" dirty="0">
                <a:latin typeface="HGP創英角ｺﾞｼｯｸUB" panose="020B0900000000000000" pitchFamily="50" charset="-128"/>
                <a:ea typeface="HGP創英角ｺﾞｼｯｸUB" panose="020B0900000000000000" pitchFamily="50" charset="-128"/>
              </a:rPr>
              <a:t>緩和</a:t>
            </a:r>
            <a:r>
              <a:rPr lang="ja-JP" altLang="en-US" dirty="0" smtClean="0">
                <a:latin typeface="HGP創英角ｺﾞｼｯｸUB" panose="020B0900000000000000" pitchFamily="50" charset="-128"/>
                <a:ea typeface="HGP創英角ｺﾞｼｯｸUB" panose="020B0900000000000000" pitchFamily="50" charset="-128"/>
              </a:rPr>
              <a:t>の丈比べ方式</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6" name="スライド番号プレースホルダ 3"/>
          <p:cNvSpPr>
            <a:spLocks noGrp="1"/>
          </p:cNvSpPr>
          <p:nvPr>
            <p:ph type="sldNum" sz="quarter" idx="12"/>
          </p:nvPr>
        </p:nvSpPr>
        <p:spPr>
          <a:xfrm>
            <a:off x="9376966" y="6473166"/>
            <a:ext cx="520642" cy="365066"/>
          </a:xfrm>
          <a:prstGeom prst="rect">
            <a:avLst/>
          </a:prstGeom>
        </p:spPr>
        <p:txBody>
          <a:bodyPr/>
          <a:lstStyle/>
          <a:p>
            <a:fld id="{81C2CD58-23E8-4D2D-84BF-BE1F0EA01ABA}" type="slidenum">
              <a:rPr lang="ja-JP" altLang="en-US" sz="1800" b="1">
                <a:latin typeface="游ゴシック" panose="020B0400000000000000" pitchFamily="50" charset="-128"/>
                <a:ea typeface="游ゴシック" panose="020B0400000000000000" pitchFamily="50" charset="-128"/>
              </a:rPr>
              <a:pPr/>
              <a:t>27</a:t>
            </a:fld>
            <a:endParaRPr lang="ja-JP" altLang="en-US" sz="1800" b="1" dirty="0">
              <a:latin typeface="游ゴシック" panose="020B0400000000000000" pitchFamily="50" charset="-128"/>
              <a:ea typeface="游ゴシック" panose="020B0400000000000000" pitchFamily="50" charset="-128"/>
            </a:endParaRPr>
          </a:p>
        </p:txBody>
      </p:sp>
      <p:graphicFrame>
        <p:nvGraphicFramePr>
          <p:cNvPr id="7" name="グラフ 6"/>
          <p:cNvGraphicFramePr/>
          <p:nvPr>
            <p:extLst/>
          </p:nvPr>
        </p:nvGraphicFramePr>
        <p:xfrm>
          <a:off x="3504541" y="4510961"/>
          <a:ext cx="2520280" cy="1800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p:cNvGraphicFramePr/>
          <p:nvPr>
            <p:extLst/>
          </p:nvPr>
        </p:nvGraphicFramePr>
        <p:xfrm>
          <a:off x="3474370" y="3168943"/>
          <a:ext cx="2520280" cy="1800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p:cNvGraphicFramePr/>
          <p:nvPr>
            <p:extLst/>
          </p:nvPr>
        </p:nvGraphicFramePr>
        <p:xfrm>
          <a:off x="3483004" y="2302265"/>
          <a:ext cx="2520280" cy="1800200"/>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直線コネクタ 9"/>
          <p:cNvCxnSpPr/>
          <p:nvPr/>
        </p:nvCxnSpPr>
        <p:spPr>
          <a:xfrm>
            <a:off x="4315110" y="5397413"/>
            <a:ext cx="8388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4315110" y="5236892"/>
            <a:ext cx="838800" cy="14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308917" y="3405271"/>
            <a:ext cx="838800" cy="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4308917" y="3318974"/>
            <a:ext cx="838800" cy="7920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14" name="右中かっこ 13"/>
          <p:cNvSpPr/>
          <p:nvPr/>
        </p:nvSpPr>
        <p:spPr>
          <a:xfrm>
            <a:off x="5479040" y="5235552"/>
            <a:ext cx="72000" cy="144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テキスト ボックス 14"/>
          <p:cNvSpPr txBox="1"/>
          <p:nvPr/>
        </p:nvSpPr>
        <p:spPr>
          <a:xfrm>
            <a:off x="5533633" y="5187072"/>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16" name="右中かっこ 15"/>
          <p:cNvSpPr/>
          <p:nvPr/>
        </p:nvSpPr>
        <p:spPr>
          <a:xfrm>
            <a:off x="5486496" y="3322025"/>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p:cNvSpPr txBox="1"/>
          <p:nvPr/>
        </p:nvSpPr>
        <p:spPr>
          <a:xfrm>
            <a:off x="5533633" y="3236371"/>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18" name="右中かっこ 17"/>
          <p:cNvSpPr/>
          <p:nvPr/>
        </p:nvSpPr>
        <p:spPr>
          <a:xfrm>
            <a:off x="5483495" y="4844448"/>
            <a:ext cx="72000" cy="36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テキスト ボックス 18"/>
          <p:cNvSpPr txBox="1"/>
          <p:nvPr/>
        </p:nvSpPr>
        <p:spPr>
          <a:xfrm>
            <a:off x="5523405" y="4900902"/>
            <a:ext cx="646331" cy="276999"/>
          </a:xfrm>
          <a:prstGeom prst="rect">
            <a:avLst/>
          </a:prstGeom>
          <a:noFill/>
        </p:spPr>
        <p:txBody>
          <a:bodyPr wrap="none" rtlCol="0">
            <a:spAutoFit/>
          </a:bodyPr>
          <a:lstStyle/>
          <a:p>
            <a:r>
              <a:rPr lang="ja-JP" altLang="en-US" sz="1200" dirty="0" smtClean="0"/>
              <a:t>超過額</a:t>
            </a:r>
            <a:endParaRPr lang="en-US" altLang="ja-JP" sz="1200" dirty="0" smtClean="0"/>
          </a:p>
        </p:txBody>
      </p:sp>
      <p:sp>
        <p:nvSpPr>
          <p:cNvPr id="20" name="テキスト ボックス 19"/>
          <p:cNvSpPr txBox="1"/>
          <p:nvPr/>
        </p:nvSpPr>
        <p:spPr>
          <a:xfrm>
            <a:off x="3717039" y="6057663"/>
            <a:ext cx="1107996" cy="646331"/>
          </a:xfrm>
          <a:prstGeom prst="rect">
            <a:avLst/>
          </a:prstGeom>
          <a:noFill/>
        </p:spPr>
        <p:txBody>
          <a:bodyPr wrap="none" rtlCol="0">
            <a:spAutoFit/>
          </a:bodyPr>
          <a:lstStyle/>
          <a:p>
            <a:pPr algn="ctr"/>
            <a:r>
              <a:rPr kumimoji="1" lang="ja-JP" altLang="en-US" sz="1200" dirty="0" smtClean="0">
                <a:latin typeface="+mn-ea"/>
              </a:rPr>
              <a:t>平成</a:t>
            </a:r>
            <a:r>
              <a:rPr kumimoji="1" lang="en-US" altLang="ja-JP" sz="1200" dirty="0" smtClean="0">
                <a:latin typeface="+mn-ea"/>
              </a:rPr>
              <a:t>28</a:t>
            </a:r>
            <a:r>
              <a:rPr kumimoji="1" lang="ja-JP" altLang="en-US" sz="1200" dirty="0" smtClean="0">
                <a:latin typeface="+mn-ea"/>
              </a:rPr>
              <a:t>年度の</a:t>
            </a:r>
            <a:endParaRPr kumimoji="1" lang="en-US" altLang="ja-JP" sz="1200" dirty="0" smtClean="0">
              <a:latin typeface="+mn-ea"/>
            </a:endParaRPr>
          </a:p>
          <a:p>
            <a:pPr algn="ctr"/>
            <a:r>
              <a:rPr kumimoji="1" lang="ja-JP" altLang="en-US" sz="1200" dirty="0" smtClean="0">
                <a:latin typeface="+mn-ea"/>
              </a:rPr>
              <a:t>１人あたり</a:t>
            </a:r>
            <a:endParaRPr kumimoji="1" lang="en-US" altLang="ja-JP" sz="1200" dirty="0" smtClean="0">
              <a:latin typeface="+mn-ea"/>
            </a:endParaRPr>
          </a:p>
          <a:p>
            <a:pPr algn="ctr"/>
            <a:r>
              <a:rPr lang="ja-JP" altLang="en-US" sz="1200" dirty="0" smtClean="0">
                <a:latin typeface="+mn-ea"/>
              </a:rPr>
              <a:t>決算額</a:t>
            </a:r>
            <a:endParaRPr lang="ja-JP" altLang="en-US" sz="1200" dirty="0">
              <a:latin typeface="+mn-ea"/>
            </a:endParaRPr>
          </a:p>
        </p:txBody>
      </p:sp>
      <p:sp>
        <p:nvSpPr>
          <p:cNvPr id="21" name="テキスト ボックス 20"/>
          <p:cNvSpPr txBox="1"/>
          <p:nvPr/>
        </p:nvSpPr>
        <p:spPr>
          <a:xfrm>
            <a:off x="4615635" y="6057663"/>
            <a:ext cx="1569660" cy="646331"/>
          </a:xfrm>
          <a:prstGeom prst="rect">
            <a:avLst/>
          </a:prstGeom>
          <a:noFill/>
        </p:spPr>
        <p:txBody>
          <a:bodyPr wrap="none" rtlCol="0">
            <a:spAutoFit/>
          </a:bodyPr>
          <a:lstStyle/>
          <a:p>
            <a:pPr algn="ctr"/>
            <a:r>
              <a:rPr lang="ja-JP" altLang="en-US" sz="1200" dirty="0" smtClean="0"/>
              <a:t>推計年度の</a:t>
            </a:r>
            <a:endParaRPr lang="en-US" altLang="ja-JP" sz="1200" dirty="0" smtClean="0"/>
          </a:p>
          <a:p>
            <a:pPr algn="ctr"/>
            <a:r>
              <a:rPr lang="ja-JP" altLang="en-US" sz="1200" dirty="0" smtClean="0"/>
              <a:t>１人</a:t>
            </a:r>
            <a:r>
              <a:rPr lang="ja-JP" altLang="en-US" sz="1200" dirty="0"/>
              <a:t>あたり</a:t>
            </a:r>
            <a:r>
              <a:rPr lang="ja-JP" altLang="en-US" sz="1200" dirty="0" smtClean="0"/>
              <a:t>の</a:t>
            </a:r>
            <a:endParaRPr lang="en-US" altLang="ja-JP" sz="1200" dirty="0" smtClean="0"/>
          </a:p>
          <a:p>
            <a:pPr algn="ctr"/>
            <a:r>
              <a:rPr lang="ja-JP" altLang="en-US" sz="1200" dirty="0" smtClean="0"/>
              <a:t>保険料額（納付金額）</a:t>
            </a:r>
            <a:endParaRPr lang="en-US" altLang="ja-JP" sz="1200" dirty="0" smtClean="0"/>
          </a:p>
        </p:txBody>
      </p:sp>
      <p:sp>
        <p:nvSpPr>
          <p:cNvPr id="22" name="右中かっこ 21"/>
          <p:cNvSpPr/>
          <p:nvPr/>
        </p:nvSpPr>
        <p:spPr>
          <a:xfrm>
            <a:off x="5487223" y="3178009"/>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p:cNvSpPr txBox="1"/>
          <p:nvPr/>
        </p:nvSpPr>
        <p:spPr>
          <a:xfrm>
            <a:off x="5491508" y="3092672"/>
            <a:ext cx="646331" cy="276999"/>
          </a:xfrm>
          <a:prstGeom prst="rect">
            <a:avLst/>
          </a:prstGeom>
          <a:noFill/>
        </p:spPr>
        <p:txBody>
          <a:bodyPr wrap="none" rtlCol="0">
            <a:spAutoFit/>
          </a:bodyPr>
          <a:lstStyle/>
          <a:p>
            <a:r>
              <a:rPr lang="ja-JP" altLang="en-US" sz="1200" dirty="0" smtClean="0"/>
              <a:t>超過額</a:t>
            </a:r>
            <a:endParaRPr lang="en-US" altLang="ja-JP" sz="1200" dirty="0" smtClean="0"/>
          </a:p>
        </p:txBody>
      </p:sp>
      <p:cxnSp>
        <p:nvCxnSpPr>
          <p:cNvPr id="24" name="直線コネクタ 23"/>
          <p:cNvCxnSpPr/>
          <p:nvPr/>
        </p:nvCxnSpPr>
        <p:spPr>
          <a:xfrm>
            <a:off x="4313249" y="4213452"/>
            <a:ext cx="838800" cy="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4313249" y="4114209"/>
            <a:ext cx="838800" cy="9000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26" name="右中かっこ 25"/>
          <p:cNvSpPr/>
          <p:nvPr/>
        </p:nvSpPr>
        <p:spPr>
          <a:xfrm>
            <a:off x="5477822" y="4137979"/>
            <a:ext cx="72000" cy="90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テキスト ボックス 26"/>
          <p:cNvSpPr txBox="1"/>
          <p:nvPr/>
        </p:nvSpPr>
        <p:spPr>
          <a:xfrm>
            <a:off x="5496479" y="4042437"/>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28" name="正方形/長方形 27"/>
          <p:cNvSpPr/>
          <p:nvPr/>
        </p:nvSpPr>
        <p:spPr>
          <a:xfrm>
            <a:off x="3307397" y="2858407"/>
            <a:ext cx="3132000" cy="39850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64124" y="2822460"/>
            <a:ext cx="3168000" cy="338554"/>
          </a:xfrm>
          <a:prstGeom prst="rect">
            <a:avLst/>
          </a:prstGeom>
          <a:noFill/>
        </p:spPr>
        <p:txBody>
          <a:bodyPr wrap="square" rtlCol="0">
            <a:spAutoFit/>
          </a:bodyPr>
          <a:lstStyle/>
          <a:p>
            <a:pPr marL="174625" indent="-174625" algn="ctr"/>
            <a:r>
              <a:rPr lang="ja-JP" altLang="en-US" sz="1600" dirty="0" smtClean="0">
                <a:latin typeface="+mn-ea"/>
              </a:rPr>
              <a:t>①合算方式</a:t>
            </a:r>
            <a:endParaRPr lang="ja-JP" altLang="en-US" sz="1600" dirty="0">
              <a:latin typeface="+mn-ea"/>
            </a:endParaRPr>
          </a:p>
        </p:txBody>
      </p:sp>
      <p:graphicFrame>
        <p:nvGraphicFramePr>
          <p:cNvPr id="30" name="グラフ 29"/>
          <p:cNvGraphicFramePr/>
          <p:nvPr>
            <p:extLst/>
          </p:nvPr>
        </p:nvGraphicFramePr>
        <p:xfrm>
          <a:off x="392873" y="3031586"/>
          <a:ext cx="2520280" cy="3028377"/>
        </p:xfrm>
        <a:graphic>
          <a:graphicData uri="http://schemas.openxmlformats.org/drawingml/2006/chart">
            <c:chart xmlns:c="http://schemas.openxmlformats.org/drawingml/2006/chart" xmlns:r="http://schemas.openxmlformats.org/officeDocument/2006/relationships" r:id="rId5"/>
          </a:graphicData>
        </a:graphic>
      </p:graphicFrame>
      <p:sp>
        <p:nvSpPr>
          <p:cNvPr id="31" name="テキスト ボックス 30"/>
          <p:cNvSpPr txBox="1"/>
          <p:nvPr/>
        </p:nvSpPr>
        <p:spPr>
          <a:xfrm>
            <a:off x="509299" y="5880837"/>
            <a:ext cx="1107996" cy="646331"/>
          </a:xfrm>
          <a:prstGeom prst="rect">
            <a:avLst/>
          </a:prstGeom>
          <a:noFill/>
        </p:spPr>
        <p:txBody>
          <a:bodyPr wrap="none" rtlCol="0">
            <a:spAutoFit/>
          </a:bodyPr>
          <a:lstStyle/>
          <a:p>
            <a:pPr algn="ctr"/>
            <a:r>
              <a:rPr lang="ja-JP" altLang="en-US" sz="1200" dirty="0">
                <a:latin typeface="+mn-ea"/>
              </a:rPr>
              <a:t>平成</a:t>
            </a:r>
            <a:r>
              <a:rPr lang="en-US" altLang="ja-JP" sz="1200" dirty="0">
                <a:latin typeface="+mn-ea"/>
              </a:rPr>
              <a:t>28</a:t>
            </a:r>
            <a:r>
              <a:rPr lang="ja-JP" altLang="en-US" sz="1200" dirty="0">
                <a:latin typeface="+mn-ea"/>
              </a:rPr>
              <a:t>年度の</a:t>
            </a:r>
            <a:endParaRPr lang="en-US" altLang="ja-JP" sz="1200" dirty="0">
              <a:latin typeface="+mn-ea"/>
            </a:endParaRPr>
          </a:p>
          <a:p>
            <a:pPr algn="ctr"/>
            <a:r>
              <a:rPr lang="ja-JP" altLang="en-US" sz="1200" dirty="0">
                <a:latin typeface="+mn-ea"/>
              </a:rPr>
              <a:t>１人あたり</a:t>
            </a:r>
            <a:endParaRPr lang="en-US" altLang="ja-JP" sz="1200" dirty="0">
              <a:latin typeface="+mn-ea"/>
            </a:endParaRPr>
          </a:p>
          <a:p>
            <a:pPr algn="ctr"/>
            <a:r>
              <a:rPr lang="ja-JP" altLang="en-US" sz="1200" dirty="0">
                <a:latin typeface="+mn-ea"/>
              </a:rPr>
              <a:t>決算額</a:t>
            </a:r>
          </a:p>
        </p:txBody>
      </p:sp>
      <p:sp>
        <p:nvSpPr>
          <p:cNvPr id="32" name="テキスト ボックス 31"/>
          <p:cNvSpPr txBox="1"/>
          <p:nvPr/>
        </p:nvSpPr>
        <p:spPr>
          <a:xfrm>
            <a:off x="1407894" y="5880837"/>
            <a:ext cx="1569660" cy="646331"/>
          </a:xfrm>
          <a:prstGeom prst="rect">
            <a:avLst/>
          </a:prstGeom>
          <a:noFill/>
        </p:spPr>
        <p:txBody>
          <a:bodyPr wrap="none" rtlCol="0">
            <a:spAutoFit/>
          </a:bodyPr>
          <a:lstStyle/>
          <a:p>
            <a:pPr algn="ctr"/>
            <a:r>
              <a:rPr lang="ja-JP" altLang="en-US" sz="1200" dirty="0" smtClean="0"/>
              <a:t>推計年度の</a:t>
            </a:r>
            <a:endParaRPr lang="en-US" altLang="ja-JP" sz="1200" dirty="0"/>
          </a:p>
          <a:p>
            <a:pPr algn="ctr"/>
            <a:r>
              <a:rPr lang="ja-JP" altLang="en-US" sz="1200" dirty="0"/>
              <a:t>１人あたりの</a:t>
            </a:r>
            <a:endParaRPr lang="en-US" altLang="ja-JP" sz="1200" dirty="0"/>
          </a:p>
          <a:p>
            <a:pPr algn="ctr"/>
            <a:r>
              <a:rPr lang="ja-JP" altLang="en-US" sz="1200" dirty="0"/>
              <a:t>保険料額（納付金額）</a:t>
            </a:r>
            <a:endParaRPr lang="en-US" altLang="ja-JP" sz="1200" dirty="0"/>
          </a:p>
        </p:txBody>
      </p:sp>
      <p:cxnSp>
        <p:nvCxnSpPr>
          <p:cNvPr id="33" name="直線コネクタ 32"/>
          <p:cNvCxnSpPr/>
          <p:nvPr/>
        </p:nvCxnSpPr>
        <p:spPr>
          <a:xfrm>
            <a:off x="1216944" y="4240776"/>
            <a:ext cx="838800"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1216944" y="3988720"/>
            <a:ext cx="838800" cy="25200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5" name="右中かっこ 34"/>
          <p:cNvSpPr/>
          <p:nvPr/>
        </p:nvSpPr>
        <p:spPr>
          <a:xfrm>
            <a:off x="2436469" y="3944434"/>
            <a:ext cx="72000" cy="324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テキスト ボックス 35"/>
          <p:cNvSpPr txBox="1"/>
          <p:nvPr/>
        </p:nvSpPr>
        <p:spPr>
          <a:xfrm>
            <a:off x="2464850" y="3971732"/>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37" name="右中かっこ 36"/>
          <p:cNvSpPr/>
          <p:nvPr/>
        </p:nvSpPr>
        <p:spPr>
          <a:xfrm>
            <a:off x="2434881" y="3638986"/>
            <a:ext cx="72000" cy="252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8" name="テキスト ボックス 37"/>
          <p:cNvSpPr txBox="1"/>
          <p:nvPr/>
        </p:nvSpPr>
        <p:spPr>
          <a:xfrm>
            <a:off x="2531913" y="3625340"/>
            <a:ext cx="646332" cy="276999"/>
          </a:xfrm>
          <a:prstGeom prst="rect">
            <a:avLst/>
          </a:prstGeom>
          <a:noFill/>
        </p:spPr>
        <p:txBody>
          <a:bodyPr wrap="none" rtlCol="0">
            <a:spAutoFit/>
          </a:bodyPr>
          <a:lstStyle/>
          <a:p>
            <a:pPr algn="ctr"/>
            <a:r>
              <a:rPr lang="ja-JP" altLang="en-US" sz="1200" dirty="0" smtClean="0">
                <a:latin typeface="ＭＳ Ｐゴシック" panose="020B0600070205080204" pitchFamily="50" charset="-128"/>
                <a:ea typeface="ＭＳ Ｐゴシック" panose="020B0600070205080204" pitchFamily="50" charset="-128"/>
              </a:rPr>
              <a:t>超過</a:t>
            </a:r>
            <a:r>
              <a:rPr lang="zh-TW" altLang="en-US" sz="1200" dirty="0" smtClean="0">
                <a:latin typeface="ＭＳ Ｐゴシック" panose="020B0600070205080204" pitchFamily="50" charset="-128"/>
                <a:ea typeface="ＭＳ Ｐゴシック" panose="020B0600070205080204" pitchFamily="50" charset="-128"/>
              </a:rPr>
              <a:t>額</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39" name="正方形/長方形 38"/>
          <p:cNvSpPr/>
          <p:nvPr/>
        </p:nvSpPr>
        <p:spPr>
          <a:xfrm>
            <a:off x="92335" y="2863403"/>
            <a:ext cx="3132000" cy="39800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176612" y="5366340"/>
            <a:ext cx="646331" cy="276999"/>
          </a:xfrm>
          <a:prstGeom prst="rect">
            <a:avLst/>
          </a:prstGeom>
          <a:noFill/>
        </p:spPr>
        <p:txBody>
          <a:bodyPr wrap="none" rtlCol="0">
            <a:spAutoFit/>
          </a:bodyPr>
          <a:lstStyle/>
          <a:p>
            <a:r>
              <a:rPr kumimoji="1" lang="ja-JP" altLang="en-US" sz="1200" dirty="0" smtClean="0"/>
              <a:t>医療分</a:t>
            </a:r>
            <a:endParaRPr lang="ja-JP" altLang="en-US" sz="1200" dirty="0"/>
          </a:p>
        </p:txBody>
      </p:sp>
      <p:sp>
        <p:nvSpPr>
          <p:cNvPr id="41" name="テキスト ボックス 40"/>
          <p:cNvSpPr txBox="1"/>
          <p:nvPr/>
        </p:nvSpPr>
        <p:spPr>
          <a:xfrm>
            <a:off x="35548" y="4672577"/>
            <a:ext cx="954107" cy="461665"/>
          </a:xfrm>
          <a:prstGeom prst="rect">
            <a:avLst/>
          </a:prstGeom>
          <a:noFill/>
        </p:spPr>
        <p:txBody>
          <a:bodyPr wrap="none" rtlCol="0">
            <a:spAutoFit/>
          </a:bodyPr>
          <a:lstStyle/>
          <a:p>
            <a:r>
              <a:rPr lang="ja-JP" altLang="en-US" sz="1200" dirty="0" smtClean="0"/>
              <a:t>後期高齢者</a:t>
            </a:r>
            <a:endParaRPr lang="en-US" altLang="ja-JP" sz="1200" dirty="0" smtClean="0"/>
          </a:p>
          <a:p>
            <a:r>
              <a:rPr kumimoji="1" lang="ja-JP" altLang="en-US" sz="1200" dirty="0" smtClean="0"/>
              <a:t>支援金等分</a:t>
            </a:r>
            <a:endParaRPr lang="ja-JP" altLang="en-US" sz="1200" dirty="0"/>
          </a:p>
        </p:txBody>
      </p:sp>
      <p:sp>
        <p:nvSpPr>
          <p:cNvPr id="42" name="テキスト ボックス 41"/>
          <p:cNvSpPr txBox="1"/>
          <p:nvPr/>
        </p:nvSpPr>
        <p:spPr>
          <a:xfrm>
            <a:off x="80432" y="4221154"/>
            <a:ext cx="800219" cy="461665"/>
          </a:xfrm>
          <a:prstGeom prst="rect">
            <a:avLst/>
          </a:prstGeom>
          <a:noFill/>
        </p:spPr>
        <p:txBody>
          <a:bodyPr wrap="none" rtlCol="0">
            <a:spAutoFit/>
          </a:bodyPr>
          <a:lstStyle/>
          <a:p>
            <a:pPr algn="ctr"/>
            <a:r>
              <a:rPr kumimoji="1" lang="ja-JP" altLang="en-US" sz="1200" dirty="0" smtClean="0"/>
              <a:t>介護</a:t>
            </a:r>
            <a:endParaRPr kumimoji="1" lang="en-US" altLang="ja-JP" sz="1200" dirty="0" smtClean="0"/>
          </a:p>
          <a:p>
            <a:pPr algn="ctr"/>
            <a:r>
              <a:rPr kumimoji="1" lang="ja-JP" altLang="en-US" sz="1200" dirty="0" smtClean="0"/>
              <a:t>納付金分</a:t>
            </a:r>
            <a:endParaRPr lang="ja-JP" altLang="en-US" sz="1200" dirty="0"/>
          </a:p>
        </p:txBody>
      </p:sp>
      <p:sp>
        <p:nvSpPr>
          <p:cNvPr id="43" name="テキスト ボックス 42"/>
          <p:cNvSpPr txBox="1"/>
          <p:nvPr/>
        </p:nvSpPr>
        <p:spPr>
          <a:xfrm>
            <a:off x="23011" y="346724"/>
            <a:ext cx="9828000" cy="2328214"/>
          </a:xfrm>
          <a:prstGeom prst="rect">
            <a:avLst/>
          </a:prstGeom>
          <a:solidFill>
            <a:schemeClr val="accent6">
              <a:lumMod val="20000"/>
              <a:lumOff val="80000"/>
              <a:alpha val="69804"/>
            </a:schemeClr>
          </a:solidFill>
          <a:ln>
            <a:solidFill>
              <a:schemeClr val="tx1"/>
            </a:solidFill>
          </a:ln>
        </p:spPr>
        <p:txBody>
          <a:bodyPr wrap="square" rtlCol="0">
            <a:spAutoFit/>
          </a:bodyPr>
          <a:lstStyle/>
          <a:p>
            <a:pPr marL="144000" indent="-144000"/>
            <a:r>
              <a:rPr lang="ja-JP" altLang="en-US" sz="1400" dirty="0" smtClean="0">
                <a:solidFill>
                  <a:prstClr val="black"/>
                </a:solidFill>
                <a:latin typeface="ＭＳ Ｐゴシック"/>
              </a:rPr>
              <a:t>○</a:t>
            </a:r>
            <a:r>
              <a:rPr lang="ja-JP" altLang="en-US" sz="1400" dirty="0">
                <a:solidFill>
                  <a:prstClr val="black"/>
                </a:solidFill>
                <a:latin typeface="ＭＳ Ｐゴシック"/>
              </a:rPr>
              <a:t>　激変緩和</a:t>
            </a:r>
            <a:r>
              <a:rPr lang="ja-JP" altLang="en-US" sz="1400" dirty="0" smtClean="0">
                <a:solidFill>
                  <a:prstClr val="black"/>
                </a:solidFill>
                <a:latin typeface="ＭＳ Ｐゴシック"/>
              </a:rPr>
              <a:t>の丈比べ方式については、</a:t>
            </a:r>
            <a:r>
              <a:rPr lang="ja-JP" altLang="en-US" sz="1400" dirty="0">
                <a:solidFill>
                  <a:prstClr val="black"/>
                </a:solidFill>
                <a:latin typeface="ＭＳ Ｐゴシック"/>
              </a:rPr>
              <a:t>納付金</a:t>
            </a:r>
            <a:r>
              <a:rPr lang="ja-JP" altLang="en-US" sz="1400" dirty="0" smtClean="0">
                <a:solidFill>
                  <a:prstClr val="black"/>
                </a:solidFill>
                <a:latin typeface="ＭＳ Ｐゴシック"/>
              </a:rPr>
              <a:t>ガイドライン上、</a:t>
            </a:r>
            <a:r>
              <a:rPr lang="en-US" altLang="ja-JP" sz="1400" dirty="0" smtClean="0">
                <a:solidFill>
                  <a:prstClr val="black"/>
                </a:solidFill>
                <a:latin typeface="ＭＳ Ｐゴシック"/>
              </a:rPr>
              <a:t>1</a:t>
            </a:r>
            <a:r>
              <a:rPr lang="ja-JP" altLang="en-US" sz="1400" dirty="0" smtClean="0">
                <a:solidFill>
                  <a:prstClr val="black"/>
                </a:solidFill>
                <a:latin typeface="ＭＳ Ｐゴシック"/>
              </a:rPr>
              <a:t>人当たり保険料総額</a:t>
            </a:r>
            <a:r>
              <a:rPr lang="en-US" altLang="ja-JP" sz="1400" dirty="0">
                <a:latin typeface="ＭＳ Ｐゴシック"/>
              </a:rPr>
              <a:t>(e</a:t>
            </a:r>
            <a:r>
              <a:rPr lang="en-US" altLang="ja-JP" sz="1400" dirty="0" smtClean="0">
                <a:latin typeface="ＭＳ Ｐゴシック"/>
              </a:rPr>
              <a:t>)</a:t>
            </a:r>
            <a:r>
              <a:rPr lang="ja-JP" altLang="en-US" sz="1400" dirty="0" smtClean="0">
                <a:latin typeface="ＭＳ Ｐゴシック"/>
              </a:rPr>
              <a:t>を基本として、</a:t>
            </a:r>
            <a:r>
              <a:rPr lang="ja-JP" altLang="en-US" sz="1400" dirty="0" smtClean="0">
                <a:solidFill>
                  <a:prstClr val="black"/>
                </a:solidFill>
                <a:latin typeface="ＭＳ Ｐゴシック"/>
              </a:rPr>
              <a:t>納付金額</a:t>
            </a:r>
            <a:r>
              <a:rPr lang="en-US" altLang="ja-JP" sz="1400" dirty="0">
                <a:latin typeface="ＭＳ Ｐゴシック"/>
              </a:rPr>
              <a:t>(d</a:t>
            </a:r>
            <a:r>
              <a:rPr lang="en-US" altLang="ja-JP" sz="1400" dirty="0" smtClean="0">
                <a:latin typeface="ＭＳ Ｐゴシック"/>
              </a:rPr>
              <a:t>)</a:t>
            </a:r>
            <a:r>
              <a:rPr lang="ja-JP" altLang="en-US" sz="1400" dirty="0" smtClean="0">
                <a:latin typeface="ＭＳ Ｐゴシック"/>
              </a:rPr>
              <a:t>で行うことも</a:t>
            </a:r>
            <a:endParaRPr lang="en-US" altLang="ja-JP" sz="1400" dirty="0" smtClean="0">
              <a:latin typeface="ＭＳ Ｐゴシック"/>
            </a:endParaRPr>
          </a:p>
          <a:p>
            <a:pPr marL="144000" indent="-144000"/>
            <a:r>
              <a:rPr lang="ja-JP" altLang="en-US" sz="1400" dirty="0">
                <a:latin typeface="ＭＳ Ｐゴシック"/>
              </a:rPr>
              <a:t>　 </a:t>
            </a:r>
            <a:r>
              <a:rPr lang="ja-JP" altLang="en-US" sz="1400" dirty="0" smtClean="0">
                <a:latin typeface="ＭＳ Ｐゴシック"/>
              </a:rPr>
              <a:t>可能とした上で</a:t>
            </a:r>
            <a:r>
              <a:rPr lang="ja-JP" altLang="en-US" sz="1400" dirty="0" smtClean="0">
                <a:solidFill>
                  <a:prstClr val="black"/>
                </a:solidFill>
                <a:latin typeface="ＭＳ Ｐゴシック"/>
              </a:rPr>
              <a:t>、具体的な方式については、</a:t>
            </a:r>
            <a:r>
              <a:rPr lang="en-US" altLang="ja-JP" sz="1400" dirty="0">
                <a:solidFill>
                  <a:prstClr val="black"/>
                </a:solidFill>
                <a:latin typeface="ＭＳ Ｐゴシック"/>
              </a:rPr>
              <a:t> </a:t>
            </a:r>
            <a:r>
              <a:rPr lang="ja-JP" altLang="en-US" sz="1400" dirty="0" smtClean="0">
                <a:solidFill>
                  <a:prstClr val="black"/>
                </a:solidFill>
                <a:latin typeface="ＭＳ Ｐゴシック"/>
              </a:rPr>
              <a:t>以下①</a:t>
            </a:r>
            <a:r>
              <a:rPr lang="ja-JP" altLang="en-US" sz="1400" dirty="0">
                <a:solidFill>
                  <a:prstClr val="black"/>
                </a:solidFill>
                <a:latin typeface="ＭＳ Ｐゴシック"/>
              </a:rPr>
              <a:t>～</a:t>
            </a:r>
            <a:r>
              <a:rPr lang="ja-JP" altLang="en-US" sz="1400" dirty="0" smtClean="0">
                <a:solidFill>
                  <a:prstClr val="black"/>
                </a:solidFill>
                <a:latin typeface="ＭＳ Ｐゴシック"/>
              </a:rPr>
              <a:t>③のとおり、係数通知でお示しした。</a:t>
            </a:r>
            <a:endParaRPr lang="en-US" altLang="ja-JP" sz="1400" dirty="0" smtClean="0">
              <a:solidFill>
                <a:prstClr val="black"/>
              </a:solidFill>
              <a:latin typeface="ＭＳ Ｐゴシック"/>
            </a:endParaRPr>
          </a:p>
          <a:p>
            <a:pPr marL="144000" indent="-144000"/>
            <a:endParaRPr lang="en-US" altLang="ja-JP" sz="1400" dirty="0" smtClean="0">
              <a:solidFill>
                <a:prstClr val="black"/>
              </a:solidFill>
              <a:latin typeface="ＭＳ Ｐゴシック"/>
            </a:endParaRPr>
          </a:p>
          <a:p>
            <a:pPr marL="144000" indent="-144000"/>
            <a:endParaRPr lang="en-US" altLang="ja-JP" sz="1400" dirty="0">
              <a:solidFill>
                <a:prstClr val="black"/>
              </a:solidFill>
              <a:latin typeface="ＭＳ Ｐゴシック"/>
            </a:endParaRPr>
          </a:p>
          <a:p>
            <a:pPr marL="144000" indent="-144000"/>
            <a:endParaRPr lang="en-US" altLang="ja-JP" sz="1400" dirty="0" smtClean="0">
              <a:latin typeface="ＭＳ Ｐゴシック"/>
            </a:endParaRPr>
          </a:p>
          <a:p>
            <a:pPr marL="144000" indent="-144000"/>
            <a:endParaRPr lang="en-US" altLang="ja-JP" sz="1400" dirty="0" smtClean="0">
              <a:latin typeface="ＭＳ Ｐゴシック"/>
            </a:endParaRPr>
          </a:p>
          <a:p>
            <a:pPr marL="144000" indent="-144000"/>
            <a:endParaRPr lang="en-US" altLang="ja-JP" sz="1400" b="1" dirty="0" smtClean="0">
              <a:latin typeface="ＭＳ Ｐゴシック"/>
            </a:endParaRPr>
          </a:p>
          <a:p>
            <a:pPr marL="144000" lvl="1" indent="-144000"/>
            <a:endParaRPr lang="en-US" altLang="ja-JP" sz="1400" dirty="0" smtClean="0">
              <a:latin typeface="ＭＳ Ｐゴシック"/>
            </a:endParaRPr>
          </a:p>
          <a:p>
            <a:pPr marL="144000" lvl="1" indent="-144000"/>
            <a:r>
              <a:rPr lang="ja-JP" altLang="en-US" sz="1400" dirty="0" smtClean="0">
                <a:latin typeface="ＭＳ Ｐゴシック"/>
              </a:rPr>
              <a:t>○</a:t>
            </a:r>
            <a:r>
              <a:rPr lang="ja-JP" altLang="en-US" sz="1400" dirty="0">
                <a:latin typeface="ＭＳ Ｐゴシック"/>
              </a:rPr>
              <a:t>　</a:t>
            </a:r>
            <a:r>
              <a:rPr lang="ja-JP" altLang="en-US" sz="1400" dirty="0" smtClean="0">
                <a:latin typeface="ＭＳ Ｐゴシック"/>
              </a:rPr>
              <a:t>激変緩和については、時間軸を置いて、計画的・段階的に縮小することが見込まれるため、通知に記載する</a:t>
            </a:r>
            <a:r>
              <a:rPr lang="ja-JP" altLang="en-US" sz="1400" dirty="0" smtClean="0">
                <a:solidFill>
                  <a:prstClr val="black"/>
                </a:solidFill>
                <a:latin typeface="ＭＳ Ｐゴシック"/>
              </a:rPr>
              <a:t>こととしたうえで、予算編成上の考え方に該当するため、係数通知ではなく、「</a:t>
            </a:r>
            <a:r>
              <a:rPr lang="ja-JP" altLang="en-US" sz="1400" dirty="0" smtClean="0">
                <a:latin typeface="ＭＳ Ｐゴシック"/>
              </a:rPr>
              <a:t>予算編成留意事項通知」に記載</a:t>
            </a:r>
            <a:r>
              <a:rPr lang="ja-JP" altLang="en-US" sz="1400" dirty="0" smtClean="0">
                <a:solidFill>
                  <a:prstClr val="black"/>
                </a:solidFill>
                <a:latin typeface="ＭＳ Ｐゴシック"/>
              </a:rPr>
              <a:t>することとする。</a:t>
            </a:r>
            <a:endParaRPr lang="en-US" altLang="ja-JP" sz="1400" dirty="0"/>
          </a:p>
        </p:txBody>
      </p:sp>
      <p:sp>
        <p:nvSpPr>
          <p:cNvPr id="44" name="正方形/長方形 43"/>
          <p:cNvSpPr/>
          <p:nvPr/>
        </p:nvSpPr>
        <p:spPr>
          <a:xfrm>
            <a:off x="207117" y="896090"/>
            <a:ext cx="9464151" cy="992579"/>
          </a:xfrm>
          <a:prstGeom prst="rect">
            <a:avLst/>
          </a:prstGeom>
          <a:solidFill>
            <a:schemeClr val="bg1"/>
          </a:solidFill>
          <a:ln>
            <a:solidFill>
              <a:schemeClr val="tx1"/>
            </a:solidFill>
            <a:prstDash val="sysDash"/>
          </a:ln>
        </p:spPr>
        <p:txBody>
          <a:bodyPr wrap="square">
            <a:spAutoFit/>
          </a:bodyPr>
          <a:lstStyle/>
          <a:p>
            <a:pPr marL="0" lvl="1">
              <a:lnSpc>
                <a:spcPct val="150000"/>
              </a:lnSpc>
              <a:buClr>
                <a:schemeClr val="tx1"/>
              </a:buClr>
            </a:pPr>
            <a:r>
              <a:rPr lang="ja-JP" altLang="en-US" sz="1300" b="1" dirty="0">
                <a:latin typeface="+mn-ea"/>
              </a:rPr>
              <a:t>①　</a:t>
            </a:r>
            <a:r>
              <a:rPr lang="ja-JP" altLang="en-US" sz="1300" b="1" dirty="0" smtClean="0">
                <a:latin typeface="+mn-ea"/>
              </a:rPr>
              <a:t>合</a:t>
            </a:r>
            <a:r>
              <a:rPr lang="ja-JP" altLang="en-US" sz="1300" b="1" dirty="0">
                <a:latin typeface="+mn-ea"/>
              </a:rPr>
              <a:t>　</a:t>
            </a:r>
            <a:r>
              <a:rPr lang="ja-JP" altLang="en-US" sz="1300" b="1" dirty="0" smtClean="0">
                <a:latin typeface="+mn-ea"/>
              </a:rPr>
              <a:t>　算</a:t>
            </a:r>
            <a:r>
              <a:rPr lang="ja-JP" altLang="en-US" sz="1300" b="1" dirty="0">
                <a:latin typeface="+mn-ea"/>
              </a:rPr>
              <a:t>　</a:t>
            </a:r>
            <a:r>
              <a:rPr lang="ja-JP" altLang="en-US" sz="1300" b="1" dirty="0" smtClean="0">
                <a:latin typeface="+mn-ea"/>
              </a:rPr>
              <a:t>　方　　式</a:t>
            </a:r>
            <a:r>
              <a:rPr lang="ja-JP" altLang="en-US" sz="1300" dirty="0">
                <a:latin typeface="+mn-ea"/>
              </a:rPr>
              <a:t>　</a:t>
            </a:r>
            <a:r>
              <a:rPr lang="ja-JP" altLang="en-US" sz="1300" dirty="0" smtClean="0">
                <a:latin typeface="+mn-ea"/>
              </a:rPr>
              <a:t>　⇒　医療分・後期分・介護分の</a:t>
            </a:r>
            <a:r>
              <a:rPr lang="ja-JP" altLang="en-US" sz="1300" u="sng" dirty="0">
                <a:latin typeface="+mn-ea"/>
              </a:rPr>
              <a:t>３保険料を合算</a:t>
            </a:r>
            <a:r>
              <a:rPr lang="ja-JP" altLang="en-US" sz="1300" dirty="0">
                <a:latin typeface="+mn-ea"/>
              </a:rPr>
              <a:t>して一定割合</a:t>
            </a:r>
            <a:r>
              <a:rPr lang="ja-JP" altLang="en-US" sz="1300" dirty="0" smtClean="0">
                <a:latin typeface="+mn-ea"/>
              </a:rPr>
              <a:t>を超過</a:t>
            </a:r>
            <a:r>
              <a:rPr lang="ja-JP" altLang="en-US" sz="1300" dirty="0">
                <a:latin typeface="+mn-ea"/>
              </a:rPr>
              <a:t>した場合に激変</a:t>
            </a:r>
            <a:r>
              <a:rPr lang="ja-JP" altLang="en-US" sz="1300" dirty="0" smtClean="0">
                <a:latin typeface="+mn-ea"/>
              </a:rPr>
              <a:t>緩和を</a:t>
            </a:r>
            <a:r>
              <a:rPr lang="ja-JP" altLang="en-US" sz="1300" dirty="0">
                <a:latin typeface="+mn-ea"/>
              </a:rPr>
              <a:t>講じる方法</a:t>
            </a:r>
            <a:endParaRPr lang="en-US" altLang="ja-JP" sz="1300" dirty="0" smtClean="0">
              <a:latin typeface="+mn-ea"/>
            </a:endParaRPr>
          </a:p>
          <a:p>
            <a:pPr marL="0" lvl="1">
              <a:lnSpc>
                <a:spcPct val="150000"/>
              </a:lnSpc>
              <a:buClr>
                <a:schemeClr val="tx1"/>
              </a:buClr>
            </a:pPr>
            <a:r>
              <a:rPr lang="ja-JP" altLang="en-US" sz="1300" b="1" dirty="0" smtClean="0">
                <a:latin typeface="+mn-ea"/>
              </a:rPr>
              <a:t>②</a:t>
            </a:r>
            <a:r>
              <a:rPr lang="ja-JP" altLang="en-US" sz="1300" b="1" dirty="0">
                <a:latin typeface="+mn-ea"/>
              </a:rPr>
              <a:t>　</a:t>
            </a:r>
            <a:r>
              <a:rPr lang="ja-JP" altLang="en-US" sz="1300" b="1" dirty="0" smtClean="0">
                <a:latin typeface="+mn-ea"/>
              </a:rPr>
              <a:t>個　　別　　方　　式</a:t>
            </a:r>
            <a:r>
              <a:rPr lang="ja-JP" altLang="en-US" sz="1300" dirty="0">
                <a:latin typeface="+mn-ea"/>
              </a:rPr>
              <a:t>　　</a:t>
            </a:r>
            <a:r>
              <a:rPr lang="ja-JP" altLang="en-US" sz="1300" dirty="0" smtClean="0">
                <a:latin typeface="+mn-ea"/>
              </a:rPr>
              <a:t>⇒　医療分・後期分・介護分</a:t>
            </a:r>
            <a:r>
              <a:rPr lang="ja-JP" altLang="en-US" sz="1300" u="sng" dirty="0" smtClean="0">
                <a:latin typeface="+mn-ea"/>
              </a:rPr>
              <a:t>それぞれ</a:t>
            </a:r>
            <a:r>
              <a:rPr lang="ja-JP" altLang="en-US" sz="1300" u="sng" dirty="0">
                <a:latin typeface="+mn-ea"/>
              </a:rPr>
              <a:t>の保険料</a:t>
            </a:r>
            <a:r>
              <a:rPr lang="ja-JP" altLang="en-US" sz="1300" dirty="0">
                <a:latin typeface="+mn-ea"/>
              </a:rPr>
              <a:t>区分の１人当たり保険料額で激変</a:t>
            </a:r>
            <a:r>
              <a:rPr lang="ja-JP" altLang="en-US" sz="1300" dirty="0" smtClean="0">
                <a:latin typeface="+mn-ea"/>
              </a:rPr>
              <a:t>緩和</a:t>
            </a:r>
            <a:r>
              <a:rPr lang="ja-JP" altLang="en-US" sz="1300" dirty="0">
                <a:latin typeface="+mn-ea"/>
              </a:rPr>
              <a:t>の丈比べを</a:t>
            </a:r>
            <a:r>
              <a:rPr lang="ja-JP" altLang="en-US" sz="1300" dirty="0" smtClean="0">
                <a:latin typeface="+mn-ea"/>
              </a:rPr>
              <a:t>行う方法</a:t>
            </a:r>
            <a:endParaRPr lang="en-US" altLang="ja-JP" sz="1300" dirty="0" smtClean="0">
              <a:latin typeface="+mn-ea"/>
            </a:endParaRPr>
          </a:p>
          <a:p>
            <a:pPr marL="0" lvl="1">
              <a:lnSpc>
                <a:spcPct val="150000"/>
              </a:lnSpc>
              <a:buClr>
                <a:schemeClr val="tx1"/>
              </a:buClr>
            </a:pPr>
            <a:r>
              <a:rPr lang="ja-JP" altLang="en-US" sz="1300" b="1" dirty="0" smtClean="0">
                <a:latin typeface="+mn-ea"/>
              </a:rPr>
              <a:t>③</a:t>
            </a:r>
            <a:r>
              <a:rPr lang="ja-JP" altLang="en-US" sz="1300" b="1" dirty="0">
                <a:latin typeface="+mn-ea"/>
              </a:rPr>
              <a:t>　</a:t>
            </a:r>
            <a:r>
              <a:rPr lang="ja-JP" altLang="en-US" sz="1300" b="1" dirty="0" smtClean="0">
                <a:latin typeface="+mn-ea"/>
              </a:rPr>
              <a:t>医療後期合算方式</a:t>
            </a:r>
            <a:r>
              <a:rPr lang="ja-JP" altLang="en-US" sz="1300" dirty="0">
                <a:latin typeface="+mn-ea"/>
              </a:rPr>
              <a:t>　　</a:t>
            </a:r>
            <a:r>
              <a:rPr lang="ja-JP" altLang="en-US" sz="1300" dirty="0" smtClean="0">
                <a:latin typeface="+mn-ea"/>
              </a:rPr>
              <a:t>⇒　</a:t>
            </a:r>
            <a:r>
              <a:rPr lang="ja-JP" altLang="en-US" sz="1300" u="sng" dirty="0" smtClean="0">
                <a:latin typeface="+mn-ea"/>
              </a:rPr>
              <a:t>医療分と後期分の</a:t>
            </a:r>
            <a:r>
              <a:rPr lang="ja-JP" altLang="en-US" sz="1300" u="sng" dirty="0">
                <a:latin typeface="+mn-ea"/>
              </a:rPr>
              <a:t>合算額</a:t>
            </a:r>
            <a:r>
              <a:rPr lang="ja-JP" altLang="en-US" sz="1300" dirty="0">
                <a:latin typeface="+mn-ea"/>
              </a:rPr>
              <a:t>及び</a:t>
            </a:r>
            <a:r>
              <a:rPr lang="ja-JP" altLang="en-US" sz="1300" u="sng" dirty="0" smtClean="0">
                <a:latin typeface="+mn-ea"/>
              </a:rPr>
              <a:t>介護分</a:t>
            </a:r>
            <a:r>
              <a:rPr lang="ja-JP" altLang="en-US" sz="1300" dirty="0">
                <a:latin typeface="+mn-ea"/>
              </a:rPr>
              <a:t>の２区分の１人当たり保険料額で激変緩和の丈比べを</a:t>
            </a:r>
            <a:r>
              <a:rPr lang="ja-JP" altLang="en-US" sz="1300" dirty="0" smtClean="0">
                <a:latin typeface="+mn-ea"/>
              </a:rPr>
              <a:t>行う方法</a:t>
            </a:r>
            <a:endParaRPr lang="en-US" altLang="ja-JP" sz="1300" dirty="0" smtClean="0">
              <a:latin typeface="+mn-ea"/>
            </a:endParaRPr>
          </a:p>
        </p:txBody>
      </p:sp>
      <p:sp>
        <p:nvSpPr>
          <p:cNvPr id="45" name="テキスト ボックス 44"/>
          <p:cNvSpPr txBox="1"/>
          <p:nvPr/>
        </p:nvSpPr>
        <p:spPr>
          <a:xfrm>
            <a:off x="3283664" y="2817464"/>
            <a:ext cx="3168000" cy="338554"/>
          </a:xfrm>
          <a:prstGeom prst="rect">
            <a:avLst/>
          </a:prstGeom>
          <a:noFill/>
        </p:spPr>
        <p:txBody>
          <a:bodyPr wrap="square" rtlCol="0">
            <a:spAutoFit/>
          </a:bodyPr>
          <a:lstStyle/>
          <a:p>
            <a:pPr marL="174625" indent="-174625" algn="ctr"/>
            <a:r>
              <a:rPr lang="ja-JP" altLang="en-US" sz="1600" dirty="0" smtClean="0">
                <a:latin typeface="+mn-ea"/>
              </a:rPr>
              <a:t>②</a:t>
            </a:r>
            <a:r>
              <a:rPr lang="ja-JP" altLang="en-US" sz="1600" dirty="0">
                <a:latin typeface="+mn-ea"/>
              </a:rPr>
              <a:t>個別</a:t>
            </a:r>
            <a:r>
              <a:rPr lang="ja-JP" altLang="en-US" sz="1600" dirty="0" smtClean="0">
                <a:latin typeface="+mn-ea"/>
              </a:rPr>
              <a:t>方式</a:t>
            </a:r>
            <a:endParaRPr lang="ja-JP" altLang="en-US" sz="1600" dirty="0">
              <a:latin typeface="+mn-ea"/>
            </a:endParaRPr>
          </a:p>
        </p:txBody>
      </p:sp>
      <p:graphicFrame>
        <p:nvGraphicFramePr>
          <p:cNvPr id="46" name="グラフ 45"/>
          <p:cNvGraphicFramePr/>
          <p:nvPr>
            <p:extLst/>
          </p:nvPr>
        </p:nvGraphicFramePr>
        <p:xfrm>
          <a:off x="6770576" y="4064914"/>
          <a:ext cx="2520280" cy="2145703"/>
        </p:xfrm>
        <a:graphic>
          <a:graphicData uri="http://schemas.openxmlformats.org/drawingml/2006/chart">
            <c:chart xmlns:c="http://schemas.openxmlformats.org/drawingml/2006/chart" xmlns:r="http://schemas.openxmlformats.org/officeDocument/2006/relationships" r:id="rId6"/>
          </a:graphicData>
        </a:graphic>
      </p:graphicFrame>
      <p:sp>
        <p:nvSpPr>
          <p:cNvPr id="47" name="テキスト ボックス 46"/>
          <p:cNvSpPr txBox="1"/>
          <p:nvPr/>
        </p:nvSpPr>
        <p:spPr>
          <a:xfrm>
            <a:off x="6922720" y="6009368"/>
            <a:ext cx="1107996" cy="646331"/>
          </a:xfrm>
          <a:prstGeom prst="rect">
            <a:avLst/>
          </a:prstGeom>
          <a:noFill/>
        </p:spPr>
        <p:txBody>
          <a:bodyPr wrap="none" rtlCol="0">
            <a:spAutoFit/>
          </a:bodyPr>
          <a:lstStyle/>
          <a:p>
            <a:pPr algn="ctr"/>
            <a:r>
              <a:rPr lang="ja-JP" altLang="en-US" sz="1200" dirty="0">
                <a:latin typeface="+mn-ea"/>
              </a:rPr>
              <a:t>平成</a:t>
            </a:r>
            <a:r>
              <a:rPr lang="en-US" altLang="ja-JP" sz="1200" dirty="0">
                <a:latin typeface="+mn-ea"/>
              </a:rPr>
              <a:t>28</a:t>
            </a:r>
            <a:r>
              <a:rPr lang="ja-JP" altLang="en-US" sz="1200" dirty="0">
                <a:latin typeface="+mn-ea"/>
              </a:rPr>
              <a:t>年度の</a:t>
            </a:r>
            <a:endParaRPr lang="en-US" altLang="ja-JP" sz="1200" dirty="0">
              <a:latin typeface="+mn-ea"/>
            </a:endParaRPr>
          </a:p>
          <a:p>
            <a:pPr algn="ctr"/>
            <a:r>
              <a:rPr lang="ja-JP" altLang="en-US" sz="1200" dirty="0">
                <a:latin typeface="+mn-ea"/>
              </a:rPr>
              <a:t>１人あたり</a:t>
            </a:r>
            <a:endParaRPr lang="en-US" altLang="ja-JP" sz="1200" dirty="0">
              <a:latin typeface="+mn-ea"/>
            </a:endParaRPr>
          </a:p>
          <a:p>
            <a:pPr algn="ctr"/>
            <a:r>
              <a:rPr lang="ja-JP" altLang="en-US" sz="1200" dirty="0">
                <a:latin typeface="+mn-ea"/>
              </a:rPr>
              <a:t>決算額</a:t>
            </a:r>
          </a:p>
        </p:txBody>
      </p:sp>
      <p:sp>
        <p:nvSpPr>
          <p:cNvPr id="48" name="テキスト ボックス 47"/>
          <p:cNvSpPr txBox="1"/>
          <p:nvPr/>
        </p:nvSpPr>
        <p:spPr>
          <a:xfrm>
            <a:off x="7821315" y="6023016"/>
            <a:ext cx="1569660" cy="646331"/>
          </a:xfrm>
          <a:prstGeom prst="rect">
            <a:avLst/>
          </a:prstGeom>
          <a:noFill/>
        </p:spPr>
        <p:txBody>
          <a:bodyPr wrap="none" rtlCol="0">
            <a:spAutoFit/>
          </a:bodyPr>
          <a:lstStyle/>
          <a:p>
            <a:pPr algn="ctr"/>
            <a:r>
              <a:rPr lang="ja-JP" altLang="en-US" sz="1200" dirty="0" smtClean="0"/>
              <a:t>推計年度の</a:t>
            </a:r>
            <a:endParaRPr lang="en-US" altLang="ja-JP" sz="1200" dirty="0"/>
          </a:p>
          <a:p>
            <a:pPr algn="ctr"/>
            <a:r>
              <a:rPr lang="ja-JP" altLang="en-US" sz="1200" dirty="0"/>
              <a:t>１人あたりの</a:t>
            </a:r>
            <a:endParaRPr lang="en-US" altLang="ja-JP" sz="1200" dirty="0"/>
          </a:p>
          <a:p>
            <a:pPr algn="ctr"/>
            <a:r>
              <a:rPr lang="ja-JP" altLang="en-US" sz="1200" dirty="0"/>
              <a:t>保険料額（納付金額）</a:t>
            </a:r>
            <a:endParaRPr lang="en-US" altLang="ja-JP" sz="1200" dirty="0"/>
          </a:p>
        </p:txBody>
      </p:sp>
      <p:cxnSp>
        <p:nvCxnSpPr>
          <p:cNvPr id="49" name="直線コネクタ 48"/>
          <p:cNvCxnSpPr/>
          <p:nvPr/>
        </p:nvCxnSpPr>
        <p:spPr>
          <a:xfrm>
            <a:off x="7608230" y="4823306"/>
            <a:ext cx="838800"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7608230" y="4603000"/>
            <a:ext cx="838800" cy="21600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51" name="右中かっこ 50"/>
          <p:cNvSpPr/>
          <p:nvPr/>
        </p:nvSpPr>
        <p:spPr>
          <a:xfrm>
            <a:off x="8802355" y="4607282"/>
            <a:ext cx="72000" cy="2412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テキスト ボックス 51"/>
          <p:cNvSpPr txBox="1"/>
          <p:nvPr/>
        </p:nvSpPr>
        <p:spPr>
          <a:xfrm>
            <a:off x="8848152" y="4594584"/>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53" name="右中かっこ 52"/>
          <p:cNvSpPr/>
          <p:nvPr/>
        </p:nvSpPr>
        <p:spPr>
          <a:xfrm>
            <a:off x="8800767" y="4465162"/>
            <a:ext cx="72000" cy="126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テキスト ボックス 53"/>
          <p:cNvSpPr txBox="1"/>
          <p:nvPr/>
        </p:nvSpPr>
        <p:spPr>
          <a:xfrm>
            <a:off x="8897799" y="4384910"/>
            <a:ext cx="646332" cy="276999"/>
          </a:xfrm>
          <a:prstGeom prst="rect">
            <a:avLst/>
          </a:prstGeom>
          <a:noFill/>
        </p:spPr>
        <p:txBody>
          <a:bodyPr wrap="none" rtlCol="0">
            <a:spAutoFit/>
          </a:bodyPr>
          <a:lstStyle/>
          <a:p>
            <a:pPr algn="ctr"/>
            <a:r>
              <a:rPr lang="ja-JP" altLang="en-US" sz="1200" dirty="0" smtClean="0">
                <a:latin typeface="ＭＳ Ｐゴシック" panose="020B0600070205080204" pitchFamily="50" charset="-128"/>
                <a:ea typeface="ＭＳ Ｐゴシック" panose="020B0600070205080204" pitchFamily="50" charset="-128"/>
              </a:rPr>
              <a:t>超過</a:t>
            </a:r>
            <a:r>
              <a:rPr lang="zh-TW" altLang="en-US" sz="1200" dirty="0" smtClean="0">
                <a:latin typeface="ＭＳ Ｐゴシック" panose="020B0600070205080204" pitchFamily="50" charset="-128"/>
                <a:ea typeface="ＭＳ Ｐゴシック" panose="020B0600070205080204" pitchFamily="50" charset="-128"/>
              </a:rPr>
              <a:t>額</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55" name="正方形/長方形 54"/>
          <p:cNvSpPr/>
          <p:nvPr/>
        </p:nvSpPr>
        <p:spPr>
          <a:xfrm>
            <a:off x="6518414" y="2858407"/>
            <a:ext cx="3132000" cy="3979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6" name="グラフ 55"/>
          <p:cNvGraphicFramePr/>
          <p:nvPr>
            <p:extLst/>
          </p:nvPr>
        </p:nvGraphicFramePr>
        <p:xfrm>
          <a:off x="6784555" y="2276872"/>
          <a:ext cx="2520280" cy="1800200"/>
        </p:xfrm>
        <a:graphic>
          <a:graphicData uri="http://schemas.openxmlformats.org/drawingml/2006/chart">
            <c:chart xmlns:c="http://schemas.openxmlformats.org/drawingml/2006/chart" xmlns:r="http://schemas.openxmlformats.org/officeDocument/2006/relationships" r:id="rId7"/>
          </a:graphicData>
        </a:graphic>
      </p:graphicFrame>
      <p:cxnSp>
        <p:nvCxnSpPr>
          <p:cNvPr id="57" name="直線コネクタ 56"/>
          <p:cNvCxnSpPr/>
          <p:nvPr/>
        </p:nvCxnSpPr>
        <p:spPr>
          <a:xfrm>
            <a:off x="7582151" y="3435688"/>
            <a:ext cx="838800" cy="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V="1">
            <a:off x="7582151" y="3349391"/>
            <a:ext cx="838800" cy="7920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9" name="右中かっこ 58"/>
          <p:cNvSpPr/>
          <p:nvPr/>
        </p:nvSpPr>
        <p:spPr>
          <a:xfrm>
            <a:off x="8759729" y="3352442"/>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0" name="テキスト ボックス 59"/>
          <p:cNvSpPr txBox="1"/>
          <p:nvPr/>
        </p:nvSpPr>
        <p:spPr>
          <a:xfrm>
            <a:off x="8776151" y="3282900"/>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61" name="右中かっこ 60"/>
          <p:cNvSpPr/>
          <p:nvPr/>
        </p:nvSpPr>
        <p:spPr>
          <a:xfrm>
            <a:off x="8760456" y="3208426"/>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2" name="テキスト ボックス 61"/>
          <p:cNvSpPr txBox="1"/>
          <p:nvPr/>
        </p:nvSpPr>
        <p:spPr>
          <a:xfrm>
            <a:off x="8764741" y="3123089"/>
            <a:ext cx="646331" cy="276999"/>
          </a:xfrm>
          <a:prstGeom prst="rect">
            <a:avLst/>
          </a:prstGeom>
          <a:noFill/>
        </p:spPr>
        <p:txBody>
          <a:bodyPr wrap="none" rtlCol="0">
            <a:spAutoFit/>
          </a:bodyPr>
          <a:lstStyle/>
          <a:p>
            <a:r>
              <a:rPr lang="ja-JP" altLang="en-US" sz="1200" dirty="0" smtClean="0"/>
              <a:t>超過額</a:t>
            </a:r>
            <a:endParaRPr lang="en-US" altLang="ja-JP" sz="1200" dirty="0" smtClean="0"/>
          </a:p>
        </p:txBody>
      </p:sp>
      <p:sp>
        <p:nvSpPr>
          <p:cNvPr id="63" name="テキスト ボックス 62"/>
          <p:cNvSpPr txBox="1"/>
          <p:nvPr/>
        </p:nvSpPr>
        <p:spPr>
          <a:xfrm>
            <a:off x="6503268" y="2819052"/>
            <a:ext cx="3168000" cy="338554"/>
          </a:xfrm>
          <a:prstGeom prst="rect">
            <a:avLst/>
          </a:prstGeom>
          <a:noFill/>
        </p:spPr>
        <p:txBody>
          <a:bodyPr wrap="square" rtlCol="0">
            <a:spAutoFit/>
          </a:bodyPr>
          <a:lstStyle/>
          <a:p>
            <a:pPr marL="174625" indent="-174625" algn="ctr"/>
            <a:r>
              <a:rPr lang="ja-JP" altLang="en-US" sz="1600" dirty="0" smtClean="0">
                <a:latin typeface="+mn-ea"/>
              </a:rPr>
              <a:t>③医療後期合算方式</a:t>
            </a:r>
            <a:endParaRPr lang="ja-JP" altLang="en-US" sz="1600" dirty="0">
              <a:latin typeface="+mn-ea"/>
            </a:endParaRPr>
          </a:p>
        </p:txBody>
      </p:sp>
    </p:spTree>
    <p:extLst>
      <p:ext uri="{BB962C8B-B14F-4D97-AF65-F5344CB8AC3E}">
        <p14:creationId xmlns:p14="http://schemas.microsoft.com/office/powerpoint/2010/main" val="7199780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9"/>
          <p:cNvSpPr>
            <a:spLocks noChangeArrowheads="1"/>
          </p:cNvSpPr>
          <p:nvPr/>
        </p:nvSpPr>
        <p:spPr bwMode="auto">
          <a:xfrm>
            <a:off x="2" y="-88187"/>
            <a:ext cx="9950018"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激変緩和の丈比べ計算方法（特別</a:t>
            </a:r>
            <a:r>
              <a:rPr lang="ja-JP" altLang="en-US" dirty="0">
                <a:solidFill>
                  <a:schemeClr val="dk1"/>
                </a:solidFill>
                <a:latin typeface="HGP創英角ｺﾞｼｯｸUB" panose="020B0900000000000000" pitchFamily="50" charset="-128"/>
                <a:ea typeface="HGP創英角ｺﾞｼｯｸUB" panose="020B0900000000000000" pitchFamily="50" charset="-128"/>
              </a:rPr>
              <a:t>調整交付</a:t>
            </a: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金の取扱い）</a:t>
            </a:r>
            <a:endParaRPr lang="ja-JP" altLang="en-US" dirty="0">
              <a:solidFill>
                <a:schemeClr val="dk1"/>
              </a:solidFill>
              <a:latin typeface="HGP創英角ｺﾞｼｯｸUB" panose="020B0900000000000000" pitchFamily="50" charset="-128"/>
              <a:ea typeface="HGP創英角ｺﾞｼｯｸUB" panose="020B0900000000000000" pitchFamily="50" charset="-128"/>
            </a:endParaRPr>
          </a:p>
        </p:txBody>
      </p:sp>
      <p:cxnSp>
        <p:nvCxnSpPr>
          <p:cNvPr id="5" name="直線コネクタ 4"/>
          <p:cNvCxnSpPr/>
          <p:nvPr/>
        </p:nvCxnSpPr>
        <p:spPr>
          <a:xfrm>
            <a:off x="-87558" y="257190"/>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6" name="正方形/長方形 5"/>
          <p:cNvSpPr/>
          <p:nvPr/>
        </p:nvSpPr>
        <p:spPr>
          <a:xfrm>
            <a:off x="56456" y="363720"/>
            <a:ext cx="9790012" cy="3929376"/>
          </a:xfrm>
          <a:prstGeom prst="rect">
            <a:avLst/>
          </a:prstGeom>
          <a:solidFill>
            <a:schemeClr val="accent6">
              <a:lumMod val="20000"/>
              <a:lumOff val="80000"/>
              <a:alpha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354013" indent="-354013">
              <a:lnSpc>
                <a:spcPts val="1500"/>
              </a:lnSpc>
            </a:pPr>
            <a:r>
              <a:rPr lang="ja-JP" altLang="en-US" sz="1400" dirty="0" smtClean="0">
                <a:solidFill>
                  <a:schemeClr val="tx1"/>
                </a:solidFill>
                <a:latin typeface="ＭＳ ゴシック" panose="020B0609070205080204" pitchFamily="49" charset="-128"/>
                <a:ea typeface="ＭＳ ゴシック" panose="020B0609070205080204" pitchFamily="49" charset="-128"/>
              </a:rPr>
              <a:t>○　激変緩和の丈比べ計算を行うに当たり、国の特別調整交付金の取扱いについて</a:t>
            </a:r>
            <a:r>
              <a:rPr lang="ja-JP" altLang="en-US" sz="1400" dirty="0">
                <a:solidFill>
                  <a:schemeClr val="tx1"/>
                </a:solidFill>
                <a:latin typeface="ＭＳ ゴシック" panose="020B0609070205080204" pitchFamily="49" charset="-128"/>
                <a:ea typeface="ＭＳ ゴシック" panose="020B0609070205080204" pitchFamily="49" charset="-128"/>
              </a:rPr>
              <a:t>は、納付金</a:t>
            </a:r>
            <a:r>
              <a:rPr lang="ja-JP" altLang="en-US" sz="1400" dirty="0" smtClean="0">
                <a:solidFill>
                  <a:schemeClr val="tx1"/>
                </a:solidFill>
                <a:latin typeface="ＭＳ ゴシック" panose="020B0609070205080204" pitchFamily="49" charset="-128"/>
                <a:ea typeface="ＭＳ ゴシック" panose="020B0609070205080204" pitchFamily="49" charset="-128"/>
              </a:rPr>
              <a:t>ガイドライン上「</a:t>
            </a:r>
            <a:r>
              <a:rPr lang="ja-JP" altLang="en-US" sz="1400" dirty="0">
                <a:solidFill>
                  <a:schemeClr val="tx1"/>
                </a:solidFill>
                <a:latin typeface="ＭＳ ゴシック" panose="020B0609070205080204" pitchFamily="49" charset="-128"/>
                <a:ea typeface="ＭＳ ゴシック" panose="020B0609070205080204" pitchFamily="49" charset="-128"/>
              </a:rPr>
              <a:t>別途</a:t>
            </a:r>
            <a:r>
              <a:rPr lang="ja-JP" altLang="en-US" sz="1400" dirty="0" smtClean="0">
                <a:solidFill>
                  <a:schemeClr val="tx1"/>
                </a:solidFill>
                <a:latin typeface="ＭＳ ゴシック" panose="020B0609070205080204" pitchFamily="49" charset="-128"/>
                <a:ea typeface="ＭＳ ゴシック" panose="020B0609070205080204" pitchFamily="49" charset="-128"/>
              </a:rPr>
              <a:t>検討</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54013" indent="-354013">
              <a:lnSpc>
                <a:spcPts val="1500"/>
              </a:lnSpc>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する</a:t>
            </a:r>
            <a:r>
              <a:rPr lang="ja-JP" altLang="en-US" sz="1400" dirty="0">
                <a:solidFill>
                  <a:schemeClr val="tx1"/>
                </a:solidFill>
                <a:latin typeface="ＭＳ ゴシック" panose="020B0609070205080204" pitchFamily="49" charset="-128"/>
                <a:ea typeface="ＭＳ ゴシック" panose="020B0609070205080204" pitchFamily="49" charset="-128"/>
              </a:rPr>
              <a:t>」と記載</a:t>
            </a:r>
            <a:r>
              <a:rPr lang="ja-JP" altLang="en-US" sz="1400" dirty="0" smtClean="0">
                <a:solidFill>
                  <a:schemeClr val="tx1"/>
                </a:solidFill>
                <a:latin typeface="ＭＳ ゴシック" panose="020B0609070205080204" pitchFamily="49" charset="-128"/>
                <a:ea typeface="ＭＳ ゴシック" panose="020B0609070205080204" pitchFamily="49" charset="-128"/>
              </a:rPr>
              <a:t>したうえで、係数通知において、交付メニューに応じて３つに分類して計算する方法をお示ししている。</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54013" indent="-354013">
              <a:lnSpc>
                <a:spcPts val="1500"/>
              </a:lnSpc>
            </a:pP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54013" indent="-354013">
              <a:lnSpc>
                <a:spcPts val="1500"/>
              </a:lnSpc>
            </a:pP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54013" indent="-354013"/>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144000" lvl="1" indent="-144000"/>
            <a:r>
              <a:rPr lang="ja-JP" altLang="en-US"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激変緩和の丈比べ計算における特別</a:t>
            </a:r>
            <a:r>
              <a:rPr lang="ja-JP" altLang="en-US" sz="1400" dirty="0">
                <a:solidFill>
                  <a:schemeClr val="tx1"/>
                </a:solidFill>
                <a:latin typeface="ＭＳ ゴシック" panose="020B0609070205080204" pitchFamily="49" charset="-128"/>
                <a:ea typeface="ＭＳ ゴシック" panose="020B0609070205080204" pitchFamily="49" charset="-128"/>
              </a:rPr>
              <a:t>調整交付</a:t>
            </a:r>
            <a:r>
              <a:rPr lang="ja-JP" altLang="en-US" sz="1400" dirty="0" smtClean="0">
                <a:solidFill>
                  <a:schemeClr val="tx1"/>
                </a:solidFill>
                <a:latin typeface="ＭＳ ゴシック" panose="020B0609070205080204" pitchFamily="49" charset="-128"/>
                <a:ea typeface="ＭＳ ゴシック" panose="020B0609070205080204" pitchFamily="49" charset="-128"/>
              </a:rPr>
              <a:t>金の取扱いに</a:t>
            </a:r>
            <a:r>
              <a:rPr lang="ja-JP" altLang="en-US" sz="1400" dirty="0">
                <a:solidFill>
                  <a:schemeClr val="tx1"/>
                </a:solidFill>
                <a:latin typeface="ＭＳ ゴシック" panose="020B0609070205080204" pitchFamily="49" charset="-128"/>
                <a:ea typeface="ＭＳ ゴシック" panose="020B0609070205080204" pitchFamily="49" charset="-128"/>
              </a:rPr>
              <a:t>ついては</a:t>
            </a:r>
            <a:r>
              <a:rPr lang="ja-JP" altLang="en-US" sz="1400" dirty="0" smtClean="0">
                <a:solidFill>
                  <a:schemeClr val="tx1"/>
                </a:solidFill>
                <a:latin typeface="ＭＳ ゴシック" panose="020B0609070205080204" pitchFamily="49" charset="-128"/>
                <a:ea typeface="ＭＳ ゴシック" panose="020B0609070205080204" pitchFamily="49" charset="-128"/>
              </a:rPr>
              <a:t>、交付金の交付基準により変わり得るため、</a:t>
            </a:r>
            <a:r>
              <a:rPr lang="ja-JP" altLang="en-US" sz="1400" dirty="0" smtClean="0">
                <a:solidFill>
                  <a:schemeClr val="tx1"/>
                </a:solidFill>
                <a:latin typeface="ＭＳ Ｐゴシック"/>
              </a:rPr>
              <a:t>通知</a:t>
            </a:r>
            <a:r>
              <a:rPr lang="ja-JP" altLang="en-US" sz="1400" dirty="0">
                <a:solidFill>
                  <a:schemeClr val="tx1"/>
                </a:solidFill>
                <a:latin typeface="ＭＳ Ｐゴシック"/>
              </a:rPr>
              <a:t>に記載することとしたうえで、予算編成上の考え方に該当するため</a:t>
            </a:r>
            <a:r>
              <a:rPr lang="ja-JP" altLang="en-US" sz="1400" dirty="0" smtClean="0">
                <a:solidFill>
                  <a:schemeClr val="tx1"/>
                </a:solidFill>
                <a:latin typeface="ＭＳ Ｐゴシック"/>
              </a:rPr>
              <a:t>、「係数通知」で</a:t>
            </a:r>
            <a:r>
              <a:rPr lang="ja-JP" altLang="en-US" sz="1400" dirty="0">
                <a:solidFill>
                  <a:schemeClr val="tx1"/>
                </a:solidFill>
                <a:latin typeface="ＭＳ Ｐゴシック"/>
              </a:rPr>
              <a:t>はなく</a:t>
            </a:r>
            <a:r>
              <a:rPr lang="ja-JP" altLang="en-US" sz="1400" dirty="0" smtClean="0">
                <a:solidFill>
                  <a:schemeClr val="tx1"/>
                </a:solidFill>
                <a:latin typeface="ＭＳ Ｐゴシック"/>
              </a:rPr>
              <a:t>、「予算</a:t>
            </a:r>
            <a:r>
              <a:rPr lang="ja-JP" altLang="en-US" sz="1400" dirty="0">
                <a:solidFill>
                  <a:schemeClr val="tx1"/>
                </a:solidFill>
                <a:latin typeface="ＭＳ Ｐゴシック"/>
              </a:rPr>
              <a:t>編成留意事項</a:t>
            </a:r>
            <a:r>
              <a:rPr lang="ja-JP" altLang="en-US" sz="1400" dirty="0" smtClean="0">
                <a:solidFill>
                  <a:schemeClr val="tx1"/>
                </a:solidFill>
                <a:latin typeface="ＭＳ Ｐゴシック"/>
              </a:rPr>
              <a:t>通知」に</a:t>
            </a:r>
            <a:r>
              <a:rPr lang="ja-JP" altLang="en-US" sz="1400" dirty="0">
                <a:solidFill>
                  <a:schemeClr val="tx1"/>
                </a:solidFill>
                <a:latin typeface="ＭＳ Ｐゴシック"/>
              </a:rPr>
              <a:t>記載する</a:t>
            </a:r>
            <a:r>
              <a:rPr lang="ja-JP" altLang="en-US" sz="1400" dirty="0" smtClean="0">
                <a:solidFill>
                  <a:schemeClr val="tx1"/>
                </a:solidFill>
                <a:latin typeface="ＭＳ Ｐゴシック"/>
              </a:rPr>
              <a:t>こととする。</a:t>
            </a:r>
            <a:endParaRPr lang="en-US" altLang="ja-JP" sz="1400" dirty="0">
              <a:solidFill>
                <a:schemeClr val="tx1"/>
              </a:solidFill>
            </a:endParaRPr>
          </a:p>
        </p:txBody>
      </p:sp>
      <p:sp>
        <p:nvSpPr>
          <p:cNvPr id="7" name="スライド番号プレースホルダー 1"/>
          <p:cNvSpPr>
            <a:spLocks noGrp="1"/>
          </p:cNvSpPr>
          <p:nvPr>
            <p:ph type="sldNum" sz="quarter" idx="12"/>
          </p:nvPr>
        </p:nvSpPr>
        <p:spPr>
          <a:xfrm>
            <a:off x="7681119" y="6475815"/>
            <a:ext cx="2228850" cy="395552"/>
          </a:xfrm>
        </p:spPr>
        <p:txBody>
          <a:bodyPr/>
          <a:lstStyle/>
          <a:p>
            <a:fld id="{1B10189C-3236-4EA8-859D-EB2DDFCC652F}" type="slidenum">
              <a:rPr lang="ja-JP" altLang="en-US" sz="1800" b="1" smtClean="0">
                <a:solidFill>
                  <a:prstClr val="black">
                    <a:tint val="75000"/>
                  </a:prstClr>
                </a:solidFill>
                <a:latin typeface="游ゴシック" panose="020B0400000000000000" pitchFamily="50" charset="-128"/>
                <a:ea typeface="游ゴシック" panose="020B0400000000000000" pitchFamily="50" charset="-128"/>
              </a:rPr>
              <a:pPr/>
              <a:t>28</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1634855" y="1052970"/>
            <a:ext cx="6564617" cy="224608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marL="185738" indent="-185738">
              <a:lnSpc>
                <a:spcPct val="150000"/>
              </a:lnSpc>
            </a:pPr>
            <a:r>
              <a:rPr lang="ja-JP" altLang="en-US" sz="1300" dirty="0">
                <a:solidFill>
                  <a:schemeClr val="tx1"/>
                </a:solidFill>
                <a:latin typeface="+mn-ea"/>
              </a:rPr>
              <a:t>　</a:t>
            </a:r>
            <a:r>
              <a:rPr lang="ja-JP" altLang="en-US" sz="1300" dirty="0" smtClean="0">
                <a:solidFill>
                  <a:schemeClr val="tx1"/>
                </a:solidFill>
                <a:latin typeface="+mn-ea"/>
              </a:rPr>
              <a:t>　特別調整交付金の交付</a:t>
            </a:r>
            <a:r>
              <a:rPr lang="ja-JP" altLang="en-US" sz="1300" dirty="0">
                <a:solidFill>
                  <a:schemeClr val="tx1"/>
                </a:solidFill>
                <a:latin typeface="+mn-ea"/>
              </a:rPr>
              <a:t>基準</a:t>
            </a:r>
            <a:r>
              <a:rPr lang="ja-JP" altLang="en-US" sz="1300" dirty="0" smtClean="0">
                <a:solidFill>
                  <a:schemeClr val="tx1"/>
                </a:solidFill>
                <a:latin typeface="+mn-ea"/>
              </a:rPr>
              <a:t>に基づき、</a:t>
            </a:r>
            <a:r>
              <a:rPr lang="ja-JP" altLang="en-US" sz="1300" dirty="0">
                <a:solidFill>
                  <a:schemeClr val="tx1"/>
                </a:solidFill>
                <a:latin typeface="+mn-ea"/>
              </a:rPr>
              <a:t>以下の①から③までの３通りの計算</a:t>
            </a:r>
            <a:r>
              <a:rPr lang="ja-JP" altLang="en-US" sz="1300" dirty="0" smtClean="0">
                <a:solidFill>
                  <a:schemeClr val="tx1"/>
                </a:solidFill>
                <a:latin typeface="+mn-ea"/>
              </a:rPr>
              <a:t>方法とする。</a:t>
            </a:r>
            <a:endParaRPr lang="en-US" altLang="ja-JP" sz="1300" dirty="0" smtClean="0">
              <a:solidFill>
                <a:schemeClr val="tx1"/>
              </a:solidFill>
              <a:latin typeface="+mn-ea"/>
            </a:endParaRPr>
          </a:p>
          <a:p>
            <a:pPr marL="185738" indent="-185738">
              <a:lnSpc>
                <a:spcPct val="150000"/>
              </a:lnSpc>
            </a:pPr>
            <a:r>
              <a:rPr lang="ja-JP" altLang="en-US" sz="1300" dirty="0">
                <a:solidFill>
                  <a:schemeClr val="tx1"/>
                </a:solidFill>
                <a:latin typeface="+mn-ea"/>
              </a:rPr>
              <a:t>　</a:t>
            </a:r>
            <a:r>
              <a:rPr lang="ja-JP" altLang="en-US" sz="1300" dirty="0" smtClean="0">
                <a:solidFill>
                  <a:schemeClr val="tx1"/>
                </a:solidFill>
                <a:latin typeface="+mn-ea"/>
              </a:rPr>
              <a:t>　　①　</a:t>
            </a:r>
            <a:r>
              <a:rPr lang="en-US" altLang="ja-JP" sz="1300" dirty="0" smtClean="0">
                <a:solidFill>
                  <a:schemeClr val="tx1"/>
                </a:solidFill>
                <a:latin typeface="+mn-ea"/>
              </a:rPr>
              <a:t>28</a:t>
            </a:r>
            <a:r>
              <a:rPr lang="ja-JP" altLang="en-US" sz="1300" dirty="0" smtClean="0">
                <a:solidFill>
                  <a:schemeClr val="tx1"/>
                </a:solidFill>
                <a:latin typeface="+mn-ea"/>
              </a:rPr>
              <a:t>年度</a:t>
            </a:r>
            <a:r>
              <a:rPr lang="ja-JP" altLang="en-US" sz="1300" dirty="0">
                <a:solidFill>
                  <a:schemeClr val="tx1"/>
                </a:solidFill>
                <a:latin typeface="+mn-ea"/>
              </a:rPr>
              <a:t>の交付額と同額を推計年度の交付額とみなす交付</a:t>
            </a:r>
            <a:r>
              <a:rPr lang="ja-JP" altLang="en-US" sz="1300" dirty="0" smtClean="0">
                <a:solidFill>
                  <a:schemeClr val="tx1"/>
                </a:solidFill>
                <a:latin typeface="+mn-ea"/>
              </a:rPr>
              <a:t>基準</a:t>
            </a:r>
            <a:endParaRPr lang="en-US" altLang="ja-JP" sz="1300" dirty="0" smtClean="0">
              <a:solidFill>
                <a:schemeClr val="tx1"/>
              </a:solidFill>
              <a:latin typeface="+mn-ea"/>
            </a:endParaRPr>
          </a:p>
          <a:p>
            <a:pPr marL="185738" indent="344488">
              <a:lnSpc>
                <a:spcPct val="150000"/>
              </a:lnSpc>
            </a:pPr>
            <a:r>
              <a:rPr lang="ja-JP" altLang="en-US" sz="1300" dirty="0">
                <a:solidFill>
                  <a:schemeClr val="tx1"/>
                </a:solidFill>
                <a:latin typeface="+mn-ea"/>
              </a:rPr>
              <a:t>⇒　</a:t>
            </a:r>
            <a:r>
              <a:rPr lang="ja-JP" altLang="en-US" sz="1300" u="sng" dirty="0" smtClean="0">
                <a:solidFill>
                  <a:schemeClr val="tx1"/>
                </a:solidFill>
                <a:latin typeface="+mn-ea"/>
              </a:rPr>
              <a:t>（</a:t>
            </a:r>
            <a:r>
              <a:rPr lang="en-US" altLang="ja-JP" sz="1300" u="sng" dirty="0">
                <a:solidFill>
                  <a:schemeClr val="tx1"/>
                </a:solidFill>
                <a:latin typeface="+mn-ea"/>
              </a:rPr>
              <a:t>d</a:t>
            </a:r>
            <a:r>
              <a:rPr lang="ja-JP" altLang="en-US" sz="1300" u="sng" dirty="0">
                <a:solidFill>
                  <a:schemeClr val="tx1"/>
                </a:solidFill>
                <a:latin typeface="+mn-ea"/>
              </a:rPr>
              <a:t>）</a:t>
            </a:r>
            <a:r>
              <a:rPr lang="ja-JP" altLang="en-US" sz="1300" u="sng" dirty="0" smtClean="0">
                <a:solidFill>
                  <a:schemeClr val="tx1"/>
                </a:solidFill>
                <a:latin typeface="+mn-ea"/>
              </a:rPr>
              <a:t>から（</a:t>
            </a:r>
            <a:r>
              <a:rPr lang="en-US" altLang="ja-JP" sz="1300" u="sng" dirty="0">
                <a:solidFill>
                  <a:schemeClr val="tx1"/>
                </a:solidFill>
                <a:latin typeface="+mn-ea"/>
              </a:rPr>
              <a:t>e</a:t>
            </a:r>
            <a:r>
              <a:rPr lang="ja-JP" altLang="en-US" sz="1300" u="sng" dirty="0">
                <a:solidFill>
                  <a:schemeClr val="tx1"/>
                </a:solidFill>
                <a:latin typeface="+mn-ea"/>
              </a:rPr>
              <a:t>）を算定する際に減算する</a:t>
            </a:r>
            <a:r>
              <a:rPr lang="ja-JP" altLang="en-US" sz="1300" u="sng" dirty="0" smtClean="0">
                <a:solidFill>
                  <a:schemeClr val="tx1"/>
                </a:solidFill>
                <a:latin typeface="+mn-ea"/>
              </a:rPr>
              <a:t>。</a:t>
            </a:r>
            <a:endParaRPr lang="en-US" altLang="ja-JP" sz="1300" u="sng" dirty="0" smtClean="0">
              <a:solidFill>
                <a:schemeClr val="tx1"/>
              </a:solidFill>
              <a:latin typeface="+mn-ea"/>
            </a:endParaRPr>
          </a:p>
          <a:p>
            <a:pPr marL="185738" indent="168275">
              <a:lnSpc>
                <a:spcPct val="150000"/>
              </a:lnSpc>
            </a:pPr>
            <a:r>
              <a:rPr lang="ja-JP" altLang="en-US" sz="1300" dirty="0" smtClean="0">
                <a:solidFill>
                  <a:schemeClr val="tx1"/>
                </a:solidFill>
                <a:latin typeface="+mn-ea"/>
              </a:rPr>
              <a:t>②　</a:t>
            </a:r>
            <a:r>
              <a:rPr lang="en-US" altLang="ja-JP" sz="1300" dirty="0" smtClean="0">
                <a:solidFill>
                  <a:schemeClr val="tx1"/>
                </a:solidFill>
                <a:latin typeface="+mn-ea"/>
              </a:rPr>
              <a:t>28</a:t>
            </a:r>
            <a:r>
              <a:rPr lang="ja-JP" altLang="en-US" sz="1300" dirty="0" smtClean="0">
                <a:solidFill>
                  <a:schemeClr val="tx1"/>
                </a:solidFill>
                <a:latin typeface="+mn-ea"/>
              </a:rPr>
              <a:t>年度</a:t>
            </a:r>
            <a:r>
              <a:rPr lang="ja-JP" altLang="en-US" sz="1300" dirty="0">
                <a:solidFill>
                  <a:schemeClr val="tx1"/>
                </a:solidFill>
                <a:latin typeface="+mn-ea"/>
              </a:rPr>
              <a:t>の１人当たり保険料額に交付額を足し戻す交付</a:t>
            </a:r>
            <a:r>
              <a:rPr lang="ja-JP" altLang="en-US" sz="1300" dirty="0" smtClean="0">
                <a:solidFill>
                  <a:schemeClr val="tx1"/>
                </a:solidFill>
                <a:latin typeface="+mn-ea"/>
              </a:rPr>
              <a:t>基準</a:t>
            </a:r>
            <a:endParaRPr lang="en-US" altLang="ja-JP" sz="1300" dirty="0" smtClean="0">
              <a:solidFill>
                <a:schemeClr val="tx1"/>
              </a:solidFill>
              <a:latin typeface="+mn-ea"/>
            </a:endParaRPr>
          </a:p>
          <a:p>
            <a:pPr marL="530225">
              <a:lnSpc>
                <a:spcPct val="150000"/>
              </a:lnSpc>
            </a:pPr>
            <a:r>
              <a:rPr lang="ja-JP" altLang="en-US" sz="1300" dirty="0" smtClean="0">
                <a:solidFill>
                  <a:schemeClr val="tx1"/>
                </a:solidFill>
                <a:latin typeface="+mn-ea"/>
              </a:rPr>
              <a:t>⇒</a:t>
            </a:r>
            <a:r>
              <a:rPr lang="ja-JP" altLang="en-US" sz="1300" dirty="0">
                <a:solidFill>
                  <a:schemeClr val="tx1"/>
                </a:solidFill>
                <a:latin typeface="+mn-ea"/>
              </a:rPr>
              <a:t>　 </a:t>
            </a:r>
            <a:r>
              <a:rPr lang="en-US" altLang="ja-JP" sz="1300" u="sng" dirty="0" smtClean="0">
                <a:solidFill>
                  <a:schemeClr val="tx1"/>
                </a:solidFill>
                <a:latin typeface="+mn-ea"/>
              </a:rPr>
              <a:t>28</a:t>
            </a:r>
            <a:r>
              <a:rPr lang="ja-JP" altLang="en-US" sz="1300" u="sng" dirty="0" smtClean="0">
                <a:solidFill>
                  <a:schemeClr val="tx1"/>
                </a:solidFill>
                <a:latin typeface="+mn-ea"/>
              </a:rPr>
              <a:t>年度</a:t>
            </a:r>
            <a:r>
              <a:rPr lang="ja-JP" altLang="en-US" sz="1300" u="sng" dirty="0">
                <a:solidFill>
                  <a:schemeClr val="tx1"/>
                </a:solidFill>
                <a:latin typeface="+mn-ea"/>
              </a:rPr>
              <a:t>の</a:t>
            </a:r>
            <a:r>
              <a:rPr lang="ja-JP" altLang="en-US" sz="1300" u="sng" dirty="0" smtClean="0">
                <a:solidFill>
                  <a:schemeClr val="tx1"/>
                </a:solidFill>
                <a:latin typeface="+mn-ea"/>
              </a:rPr>
              <a:t>１人</a:t>
            </a:r>
            <a:r>
              <a:rPr lang="ja-JP" altLang="en-US" sz="1300" u="sng" dirty="0">
                <a:solidFill>
                  <a:schemeClr val="tx1"/>
                </a:solidFill>
                <a:latin typeface="+mn-ea"/>
              </a:rPr>
              <a:t>当たり保険料額</a:t>
            </a:r>
            <a:r>
              <a:rPr lang="ja-JP" altLang="en-US" sz="1300" u="sng" dirty="0" smtClean="0">
                <a:solidFill>
                  <a:schemeClr val="tx1"/>
                </a:solidFill>
                <a:latin typeface="+mn-ea"/>
              </a:rPr>
              <a:t>に推計年度</a:t>
            </a:r>
            <a:r>
              <a:rPr lang="ja-JP" altLang="en-US" sz="1300" u="sng" dirty="0">
                <a:solidFill>
                  <a:schemeClr val="tx1"/>
                </a:solidFill>
                <a:latin typeface="+mn-ea"/>
              </a:rPr>
              <a:t>の</a:t>
            </a:r>
            <a:r>
              <a:rPr lang="en-US" altLang="ja-JP" sz="1300" u="sng" dirty="0">
                <a:solidFill>
                  <a:schemeClr val="tx1"/>
                </a:solidFill>
                <a:latin typeface="+mn-ea"/>
              </a:rPr>
              <a:t>1</a:t>
            </a:r>
            <a:r>
              <a:rPr lang="ja-JP" altLang="en-US" sz="1300" u="sng" dirty="0">
                <a:solidFill>
                  <a:schemeClr val="tx1"/>
                </a:solidFill>
                <a:latin typeface="+mn-ea"/>
              </a:rPr>
              <a:t>人当たり交付額</a:t>
            </a:r>
            <a:r>
              <a:rPr lang="ja-JP" altLang="en-US" sz="1300" u="sng" dirty="0" smtClean="0">
                <a:solidFill>
                  <a:schemeClr val="tx1"/>
                </a:solidFill>
                <a:latin typeface="+mn-ea"/>
              </a:rPr>
              <a:t>を足し戻す</a:t>
            </a:r>
            <a:r>
              <a:rPr lang="ja-JP" altLang="en-US" sz="1300" u="sng" dirty="0">
                <a:solidFill>
                  <a:schemeClr val="tx1"/>
                </a:solidFill>
                <a:latin typeface="+mn-ea"/>
              </a:rPr>
              <a:t>。</a:t>
            </a:r>
          </a:p>
          <a:p>
            <a:pPr marL="185738" indent="168275">
              <a:lnSpc>
                <a:spcPct val="150000"/>
              </a:lnSpc>
            </a:pPr>
            <a:r>
              <a:rPr lang="ja-JP" altLang="en-US" sz="1300" dirty="0" smtClean="0">
                <a:solidFill>
                  <a:schemeClr val="tx1"/>
                </a:solidFill>
                <a:latin typeface="+mn-ea"/>
              </a:rPr>
              <a:t>③</a:t>
            </a:r>
            <a:r>
              <a:rPr lang="ja-JP" altLang="en-US" sz="1300" dirty="0">
                <a:solidFill>
                  <a:schemeClr val="tx1"/>
                </a:solidFill>
                <a:latin typeface="+mn-ea"/>
              </a:rPr>
              <a:t>　①②以外の交付基準</a:t>
            </a:r>
          </a:p>
          <a:p>
            <a:pPr marL="185738" indent="344488">
              <a:lnSpc>
                <a:spcPct val="150000"/>
              </a:lnSpc>
            </a:pPr>
            <a:r>
              <a:rPr lang="ja-JP" altLang="en-US" sz="1300" dirty="0">
                <a:solidFill>
                  <a:schemeClr val="tx1"/>
                </a:solidFill>
                <a:latin typeface="+mn-ea"/>
              </a:rPr>
              <a:t>⇒　</a:t>
            </a:r>
            <a:r>
              <a:rPr lang="ja-JP" altLang="en-US" sz="1300" u="sng" dirty="0">
                <a:solidFill>
                  <a:schemeClr val="tx1"/>
                </a:solidFill>
                <a:latin typeface="+mn-ea"/>
              </a:rPr>
              <a:t>（</a:t>
            </a:r>
            <a:r>
              <a:rPr lang="en-US" altLang="ja-JP" sz="1300" u="sng" dirty="0">
                <a:solidFill>
                  <a:schemeClr val="tx1"/>
                </a:solidFill>
                <a:latin typeface="+mn-ea"/>
              </a:rPr>
              <a:t>d</a:t>
            </a:r>
            <a:r>
              <a:rPr lang="ja-JP" altLang="en-US" sz="1300" u="sng" dirty="0">
                <a:solidFill>
                  <a:schemeClr val="tx1"/>
                </a:solidFill>
                <a:latin typeface="+mn-ea"/>
              </a:rPr>
              <a:t>）から（</a:t>
            </a:r>
            <a:r>
              <a:rPr lang="en-US" altLang="ja-JP" sz="1300" u="sng" dirty="0">
                <a:solidFill>
                  <a:schemeClr val="tx1"/>
                </a:solidFill>
                <a:latin typeface="+mn-ea"/>
              </a:rPr>
              <a:t>e</a:t>
            </a:r>
            <a:r>
              <a:rPr lang="ja-JP" altLang="en-US" sz="1300" u="sng" dirty="0" smtClean="0">
                <a:solidFill>
                  <a:schemeClr val="tx1"/>
                </a:solidFill>
                <a:latin typeface="+mn-ea"/>
              </a:rPr>
              <a:t>）への減算も推計年度</a:t>
            </a:r>
            <a:r>
              <a:rPr lang="ja-JP" altLang="en-US" sz="1300" u="sng" dirty="0">
                <a:solidFill>
                  <a:schemeClr val="tx1"/>
                </a:solidFill>
                <a:latin typeface="+mn-ea"/>
              </a:rPr>
              <a:t>の１人当たり保険料額への足し戻しも行わない。</a:t>
            </a:r>
          </a:p>
        </p:txBody>
      </p:sp>
      <p:grpSp>
        <p:nvGrpSpPr>
          <p:cNvPr id="9" name="グループ化 8"/>
          <p:cNvGrpSpPr/>
          <p:nvPr/>
        </p:nvGrpSpPr>
        <p:grpSpPr>
          <a:xfrm>
            <a:off x="632520" y="4421154"/>
            <a:ext cx="2299944" cy="2449773"/>
            <a:chOff x="676764" y="5034478"/>
            <a:chExt cx="2299944" cy="1850906"/>
          </a:xfrm>
        </p:grpSpPr>
        <p:cxnSp>
          <p:nvCxnSpPr>
            <p:cNvPr id="10" name="直線矢印コネクタ 9"/>
            <p:cNvCxnSpPr/>
            <p:nvPr/>
          </p:nvCxnSpPr>
          <p:spPr>
            <a:xfrm>
              <a:off x="2496425" y="5299162"/>
              <a:ext cx="0" cy="2520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2504254" y="5309164"/>
              <a:ext cx="472454" cy="20722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marL="185738" indent="-185738"/>
              <a:r>
                <a:rPr lang="ja-JP" altLang="en-US" sz="1100" dirty="0" smtClean="0">
                  <a:solidFill>
                    <a:schemeClr val="tx1"/>
                  </a:solidFill>
                </a:rPr>
                <a:t>減算</a:t>
              </a:r>
              <a:endParaRPr lang="en-US" altLang="ja-JP" sz="1100" dirty="0">
                <a:solidFill>
                  <a:schemeClr val="tx1"/>
                </a:solidFill>
              </a:endParaRPr>
            </a:p>
          </p:txBody>
        </p:sp>
        <p:graphicFrame>
          <p:nvGraphicFramePr>
            <p:cNvPr id="12" name="グラフ 11"/>
            <p:cNvGraphicFramePr/>
            <p:nvPr>
              <p:extLst/>
            </p:nvPr>
          </p:nvGraphicFramePr>
          <p:xfrm>
            <a:off x="704528" y="5034478"/>
            <a:ext cx="2199656" cy="1310545"/>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2"/>
            <p:cNvSpPr txBox="1"/>
            <p:nvPr/>
          </p:nvSpPr>
          <p:spPr>
            <a:xfrm>
              <a:off x="837654" y="6175710"/>
              <a:ext cx="967040" cy="707886"/>
            </a:xfrm>
            <a:prstGeom prst="rect">
              <a:avLst/>
            </a:prstGeom>
            <a:noFill/>
          </p:spPr>
          <p:txBody>
            <a:bodyPr wrap="square" rtlCol="0">
              <a:spAutoFit/>
            </a:bodyPr>
            <a:lstStyle/>
            <a:p>
              <a:pPr algn="ctr"/>
              <a:r>
                <a:rPr kumimoji="1" lang="ja-JP" altLang="en-US" sz="1000" dirty="0" smtClean="0">
                  <a:latin typeface="+mn-ea"/>
                </a:rPr>
                <a:t>平成</a:t>
              </a:r>
              <a:r>
                <a:rPr kumimoji="1" lang="en-US" altLang="ja-JP" sz="1000" dirty="0" smtClean="0">
                  <a:latin typeface="+mn-ea"/>
                </a:rPr>
                <a:t>28</a:t>
              </a:r>
              <a:r>
                <a:rPr kumimoji="1" lang="ja-JP" altLang="en-US" sz="1000" dirty="0" smtClean="0">
                  <a:latin typeface="+mn-ea"/>
                </a:rPr>
                <a:t>年度の</a:t>
              </a:r>
              <a:endParaRPr kumimoji="1" lang="en-US" altLang="ja-JP" sz="1000" dirty="0" smtClean="0">
                <a:latin typeface="+mn-ea"/>
              </a:endParaRPr>
            </a:p>
            <a:p>
              <a:pPr algn="ctr"/>
              <a:r>
                <a:rPr kumimoji="1" lang="ja-JP" altLang="en-US" sz="1000" dirty="0" smtClean="0">
                  <a:latin typeface="+mn-ea"/>
                </a:rPr>
                <a:t>１人あたり</a:t>
              </a:r>
              <a:endParaRPr kumimoji="1" lang="en-US" altLang="ja-JP" sz="1000" dirty="0" smtClean="0">
                <a:latin typeface="+mn-ea"/>
              </a:endParaRPr>
            </a:p>
            <a:p>
              <a:pPr algn="ctr"/>
              <a:r>
                <a:rPr lang="ja-JP" altLang="en-US" sz="1000" dirty="0" smtClean="0">
                  <a:latin typeface="+mn-ea"/>
                </a:rPr>
                <a:t>決算額</a:t>
              </a:r>
              <a:endParaRPr lang="ja-JP" altLang="en-US" sz="1000" dirty="0">
                <a:latin typeface="+mn-ea"/>
              </a:endParaRPr>
            </a:p>
          </p:txBody>
        </p:sp>
        <p:sp>
          <p:nvSpPr>
            <p:cNvPr id="14" name="テキスト ボックス 13"/>
            <p:cNvSpPr txBox="1"/>
            <p:nvPr/>
          </p:nvSpPr>
          <p:spPr>
            <a:xfrm>
              <a:off x="1606737" y="6177498"/>
              <a:ext cx="1369971" cy="707886"/>
            </a:xfrm>
            <a:prstGeom prst="rect">
              <a:avLst/>
            </a:prstGeom>
            <a:noFill/>
          </p:spPr>
          <p:txBody>
            <a:bodyPr wrap="square" rtlCol="0">
              <a:spAutoFit/>
            </a:bodyPr>
            <a:lstStyle/>
            <a:p>
              <a:pPr algn="ctr"/>
              <a:r>
                <a:rPr lang="ja-JP" altLang="en-US" sz="1000" dirty="0" smtClean="0"/>
                <a:t>推計年度の</a:t>
              </a:r>
              <a:endParaRPr lang="en-US" altLang="ja-JP" sz="1000" dirty="0" smtClean="0"/>
            </a:p>
            <a:p>
              <a:pPr algn="ctr"/>
              <a:r>
                <a:rPr lang="ja-JP" altLang="en-US" sz="1000" dirty="0" smtClean="0"/>
                <a:t>１人</a:t>
              </a:r>
              <a:r>
                <a:rPr lang="ja-JP" altLang="en-US" sz="1000" dirty="0"/>
                <a:t>あたり</a:t>
              </a:r>
              <a:r>
                <a:rPr lang="ja-JP" altLang="en-US" sz="1000" dirty="0" smtClean="0"/>
                <a:t>の</a:t>
              </a:r>
              <a:endParaRPr lang="en-US" altLang="ja-JP" sz="1000" dirty="0" smtClean="0"/>
            </a:p>
            <a:p>
              <a:pPr algn="ctr"/>
              <a:r>
                <a:rPr lang="ja-JP" altLang="en-US" sz="1000" dirty="0" smtClean="0"/>
                <a:t>保険料額</a:t>
              </a:r>
              <a:endParaRPr lang="en-US" altLang="ja-JP" sz="1000" dirty="0" smtClean="0"/>
            </a:p>
            <a:p>
              <a:pPr algn="ctr"/>
              <a:r>
                <a:rPr lang="ja-JP" altLang="en-US" sz="1000" dirty="0" smtClean="0"/>
                <a:t>（納付金額）</a:t>
              </a:r>
              <a:endParaRPr lang="en-US" altLang="ja-JP" sz="1000" dirty="0" smtClean="0"/>
            </a:p>
          </p:txBody>
        </p:sp>
        <p:sp>
          <p:nvSpPr>
            <p:cNvPr id="15" name="正方形/長方形 14"/>
            <p:cNvSpPr/>
            <p:nvPr/>
          </p:nvSpPr>
          <p:spPr>
            <a:xfrm>
              <a:off x="676764" y="5198233"/>
              <a:ext cx="396293" cy="23205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marL="185738" indent="-185738" algn="ctr"/>
              <a:r>
                <a:rPr lang="ja-JP" altLang="en-US" sz="1400" dirty="0">
                  <a:solidFill>
                    <a:schemeClr val="tx1"/>
                  </a:solidFill>
                </a:rPr>
                <a:t>①</a:t>
              </a:r>
              <a:endParaRPr lang="en-US" altLang="ja-JP" sz="1400" dirty="0">
                <a:solidFill>
                  <a:schemeClr val="tx1"/>
                </a:solidFill>
              </a:endParaRPr>
            </a:p>
          </p:txBody>
        </p:sp>
      </p:grpSp>
      <p:grpSp>
        <p:nvGrpSpPr>
          <p:cNvPr id="16" name="グループ化 15"/>
          <p:cNvGrpSpPr/>
          <p:nvPr/>
        </p:nvGrpSpPr>
        <p:grpSpPr>
          <a:xfrm>
            <a:off x="3837475" y="4414600"/>
            <a:ext cx="2339661" cy="2449773"/>
            <a:chOff x="3013311" y="5027924"/>
            <a:chExt cx="2339661" cy="1850906"/>
          </a:xfrm>
        </p:grpSpPr>
        <p:cxnSp>
          <p:nvCxnSpPr>
            <p:cNvPr id="17" name="直線矢印コネクタ 16"/>
            <p:cNvCxnSpPr/>
            <p:nvPr/>
          </p:nvCxnSpPr>
          <p:spPr>
            <a:xfrm>
              <a:off x="3905384" y="5376650"/>
              <a:ext cx="0" cy="25202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3915170" y="5346248"/>
              <a:ext cx="590568" cy="3580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marL="185738" indent="-185738"/>
              <a:r>
                <a:rPr lang="ja-JP" altLang="en-US" sz="1100" dirty="0" smtClean="0">
                  <a:solidFill>
                    <a:schemeClr val="tx1"/>
                  </a:solidFill>
                </a:rPr>
                <a:t>足し</a:t>
              </a:r>
              <a:endParaRPr lang="en-US" altLang="ja-JP" sz="1100" dirty="0" smtClean="0">
                <a:solidFill>
                  <a:schemeClr val="tx1"/>
                </a:solidFill>
              </a:endParaRPr>
            </a:p>
            <a:p>
              <a:pPr marL="185738" indent="-185738"/>
              <a:r>
                <a:rPr lang="ja-JP" altLang="en-US" sz="1100" dirty="0" smtClean="0">
                  <a:solidFill>
                    <a:schemeClr val="tx1"/>
                  </a:solidFill>
                </a:rPr>
                <a:t>戻し</a:t>
              </a:r>
              <a:endParaRPr lang="en-US" altLang="ja-JP" sz="1100" dirty="0">
                <a:solidFill>
                  <a:schemeClr val="tx1"/>
                </a:solidFill>
              </a:endParaRPr>
            </a:p>
          </p:txBody>
        </p:sp>
        <p:grpSp>
          <p:nvGrpSpPr>
            <p:cNvPr id="19" name="グループ化 18"/>
            <p:cNvGrpSpPr>
              <a:grpSpLocks/>
            </p:cNvGrpSpPr>
            <p:nvPr/>
          </p:nvGrpSpPr>
          <p:grpSpPr>
            <a:xfrm>
              <a:off x="3080792" y="5027924"/>
              <a:ext cx="2272180" cy="1850906"/>
              <a:chOff x="7191636" y="4365104"/>
              <a:chExt cx="2596777" cy="2644152"/>
            </a:xfrm>
          </p:grpSpPr>
          <p:graphicFrame>
            <p:nvGraphicFramePr>
              <p:cNvPr id="21" name="グラフ 20"/>
              <p:cNvGraphicFramePr/>
              <p:nvPr>
                <p:extLst/>
              </p:nvPr>
            </p:nvGraphicFramePr>
            <p:xfrm>
              <a:off x="7191636" y="4365104"/>
              <a:ext cx="2513892" cy="1872208"/>
            </p:xfrm>
            <a:graphic>
              <a:graphicData uri="http://schemas.openxmlformats.org/drawingml/2006/chart">
                <c:chart xmlns:c="http://schemas.openxmlformats.org/drawingml/2006/chart" xmlns:r="http://schemas.openxmlformats.org/officeDocument/2006/relationships" r:id="rId3"/>
              </a:graphicData>
            </a:graphic>
          </p:graphicFrame>
          <p:sp>
            <p:nvSpPr>
              <p:cNvPr id="22" name="テキスト ボックス 21"/>
              <p:cNvSpPr txBox="1"/>
              <p:nvPr/>
            </p:nvSpPr>
            <p:spPr>
              <a:xfrm>
                <a:off x="7343780" y="5995436"/>
                <a:ext cx="1105189" cy="1011266"/>
              </a:xfrm>
              <a:prstGeom prst="rect">
                <a:avLst/>
              </a:prstGeom>
              <a:noFill/>
            </p:spPr>
            <p:txBody>
              <a:bodyPr wrap="square" rtlCol="0">
                <a:spAutoFit/>
              </a:bodyPr>
              <a:lstStyle/>
              <a:p>
                <a:pPr algn="ctr"/>
                <a:r>
                  <a:rPr kumimoji="1" lang="ja-JP" altLang="en-US" sz="1000" dirty="0" smtClean="0">
                    <a:latin typeface="+mn-ea"/>
                  </a:rPr>
                  <a:t>平成</a:t>
                </a:r>
                <a:r>
                  <a:rPr kumimoji="1" lang="en-US" altLang="ja-JP" sz="1000" dirty="0" smtClean="0">
                    <a:latin typeface="+mn-ea"/>
                  </a:rPr>
                  <a:t>28</a:t>
                </a:r>
                <a:r>
                  <a:rPr kumimoji="1" lang="ja-JP" altLang="en-US" sz="1000" dirty="0" smtClean="0">
                    <a:latin typeface="+mn-ea"/>
                  </a:rPr>
                  <a:t>年度の</a:t>
                </a:r>
                <a:endParaRPr kumimoji="1" lang="en-US" altLang="ja-JP" sz="1000" dirty="0" smtClean="0">
                  <a:latin typeface="+mn-ea"/>
                </a:endParaRPr>
              </a:p>
              <a:p>
                <a:pPr algn="ctr"/>
                <a:r>
                  <a:rPr kumimoji="1" lang="ja-JP" altLang="en-US" sz="1000" dirty="0" smtClean="0">
                    <a:latin typeface="+mn-ea"/>
                  </a:rPr>
                  <a:t>１人あたり</a:t>
                </a:r>
                <a:endParaRPr kumimoji="1" lang="en-US" altLang="ja-JP" sz="1000" dirty="0" smtClean="0">
                  <a:latin typeface="+mn-ea"/>
                </a:endParaRPr>
              </a:p>
              <a:p>
                <a:pPr algn="ctr"/>
                <a:r>
                  <a:rPr lang="ja-JP" altLang="en-US" sz="1000" dirty="0" smtClean="0">
                    <a:latin typeface="+mn-ea"/>
                  </a:rPr>
                  <a:t>決算額</a:t>
                </a:r>
                <a:endParaRPr lang="ja-JP" altLang="en-US" sz="1000" dirty="0">
                  <a:latin typeface="+mn-ea"/>
                </a:endParaRPr>
              </a:p>
            </p:txBody>
          </p:sp>
          <p:sp>
            <p:nvSpPr>
              <p:cNvPr id="23" name="テキスト ボックス 22"/>
              <p:cNvSpPr txBox="1"/>
              <p:nvPr/>
            </p:nvSpPr>
            <p:spPr>
              <a:xfrm>
                <a:off x="8222732" y="5997990"/>
                <a:ext cx="1565681" cy="1011266"/>
              </a:xfrm>
              <a:prstGeom prst="rect">
                <a:avLst/>
              </a:prstGeom>
              <a:noFill/>
            </p:spPr>
            <p:txBody>
              <a:bodyPr wrap="square" rtlCol="0">
                <a:spAutoFit/>
              </a:bodyPr>
              <a:lstStyle/>
              <a:p>
                <a:pPr algn="ctr"/>
                <a:r>
                  <a:rPr lang="ja-JP" altLang="en-US" sz="1000" dirty="0" smtClean="0"/>
                  <a:t>推計年度の</a:t>
                </a:r>
                <a:endParaRPr lang="en-US" altLang="ja-JP" sz="1000" dirty="0" smtClean="0"/>
              </a:p>
              <a:p>
                <a:pPr algn="ctr"/>
                <a:r>
                  <a:rPr lang="ja-JP" altLang="en-US" sz="1000" dirty="0" smtClean="0"/>
                  <a:t>１人</a:t>
                </a:r>
                <a:r>
                  <a:rPr lang="ja-JP" altLang="en-US" sz="1000" dirty="0"/>
                  <a:t>あたり</a:t>
                </a:r>
                <a:r>
                  <a:rPr lang="ja-JP" altLang="en-US" sz="1000" dirty="0" smtClean="0"/>
                  <a:t>の</a:t>
                </a:r>
                <a:endParaRPr lang="en-US" altLang="ja-JP" sz="1000" dirty="0" smtClean="0"/>
              </a:p>
              <a:p>
                <a:pPr algn="ctr"/>
                <a:r>
                  <a:rPr lang="ja-JP" altLang="en-US" sz="1000" dirty="0" smtClean="0"/>
                  <a:t>保険料額</a:t>
                </a:r>
                <a:endParaRPr lang="en-US" altLang="ja-JP" sz="1000" dirty="0" smtClean="0"/>
              </a:p>
              <a:p>
                <a:pPr algn="ctr"/>
                <a:r>
                  <a:rPr lang="ja-JP" altLang="en-US" sz="1000" dirty="0" smtClean="0"/>
                  <a:t>（納付金額）</a:t>
                </a:r>
                <a:endParaRPr lang="en-US" altLang="ja-JP" sz="1000" dirty="0" smtClean="0"/>
              </a:p>
            </p:txBody>
          </p:sp>
        </p:grpSp>
        <p:sp>
          <p:nvSpPr>
            <p:cNvPr id="20" name="正方形/長方形 19"/>
            <p:cNvSpPr/>
            <p:nvPr/>
          </p:nvSpPr>
          <p:spPr>
            <a:xfrm>
              <a:off x="3013311" y="5196078"/>
              <a:ext cx="396293" cy="23205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marL="185738" indent="-185738" algn="ctr"/>
              <a:r>
                <a:rPr lang="ja-JP" altLang="en-US" sz="1400" dirty="0" smtClean="0">
                  <a:solidFill>
                    <a:schemeClr val="tx1"/>
                  </a:solidFill>
                </a:rPr>
                <a:t>②</a:t>
              </a:r>
              <a:endParaRPr lang="en-US" altLang="ja-JP" sz="1400" dirty="0">
                <a:solidFill>
                  <a:schemeClr val="tx1"/>
                </a:solidFill>
              </a:endParaRPr>
            </a:p>
          </p:txBody>
        </p:sp>
      </p:grpSp>
      <p:grpSp>
        <p:nvGrpSpPr>
          <p:cNvPr id="24" name="グループ化 23"/>
          <p:cNvGrpSpPr/>
          <p:nvPr/>
        </p:nvGrpSpPr>
        <p:grpSpPr>
          <a:xfrm>
            <a:off x="7084664" y="4408227"/>
            <a:ext cx="2332832" cy="2449773"/>
            <a:chOff x="5212456" y="5034647"/>
            <a:chExt cx="2332832" cy="1850906"/>
          </a:xfrm>
        </p:grpSpPr>
        <p:grpSp>
          <p:nvGrpSpPr>
            <p:cNvPr id="25" name="グループ化 24"/>
            <p:cNvGrpSpPr>
              <a:grpSpLocks/>
            </p:cNvGrpSpPr>
            <p:nvPr/>
          </p:nvGrpSpPr>
          <p:grpSpPr>
            <a:xfrm>
              <a:off x="5273108" y="5034647"/>
              <a:ext cx="2272180" cy="1850906"/>
              <a:chOff x="7191636" y="4365104"/>
              <a:chExt cx="2596777" cy="2644152"/>
            </a:xfrm>
          </p:grpSpPr>
          <p:graphicFrame>
            <p:nvGraphicFramePr>
              <p:cNvPr id="27" name="グラフ 26"/>
              <p:cNvGraphicFramePr/>
              <p:nvPr>
                <p:extLst/>
              </p:nvPr>
            </p:nvGraphicFramePr>
            <p:xfrm>
              <a:off x="7191636" y="4365104"/>
              <a:ext cx="2513892" cy="1872208"/>
            </p:xfrm>
            <a:graphic>
              <a:graphicData uri="http://schemas.openxmlformats.org/drawingml/2006/chart">
                <c:chart xmlns:c="http://schemas.openxmlformats.org/drawingml/2006/chart" xmlns:r="http://schemas.openxmlformats.org/officeDocument/2006/relationships" r:id="rId4"/>
              </a:graphicData>
            </a:graphic>
          </p:graphicFrame>
          <p:sp>
            <p:nvSpPr>
              <p:cNvPr id="28" name="テキスト ボックス 27"/>
              <p:cNvSpPr txBox="1"/>
              <p:nvPr/>
            </p:nvSpPr>
            <p:spPr>
              <a:xfrm>
                <a:off x="7343780" y="5995436"/>
                <a:ext cx="1105189" cy="1011266"/>
              </a:xfrm>
              <a:prstGeom prst="rect">
                <a:avLst/>
              </a:prstGeom>
              <a:noFill/>
            </p:spPr>
            <p:txBody>
              <a:bodyPr wrap="square" rtlCol="0">
                <a:spAutoFit/>
              </a:bodyPr>
              <a:lstStyle/>
              <a:p>
                <a:pPr algn="ctr"/>
                <a:r>
                  <a:rPr kumimoji="1" lang="ja-JP" altLang="en-US" sz="1000" dirty="0" smtClean="0">
                    <a:latin typeface="+mn-ea"/>
                  </a:rPr>
                  <a:t>平成</a:t>
                </a:r>
                <a:r>
                  <a:rPr kumimoji="1" lang="en-US" altLang="ja-JP" sz="1000" dirty="0" smtClean="0">
                    <a:latin typeface="+mn-ea"/>
                  </a:rPr>
                  <a:t>28</a:t>
                </a:r>
                <a:r>
                  <a:rPr kumimoji="1" lang="ja-JP" altLang="en-US" sz="1000" dirty="0" smtClean="0">
                    <a:latin typeface="+mn-ea"/>
                  </a:rPr>
                  <a:t>年度の</a:t>
                </a:r>
                <a:endParaRPr kumimoji="1" lang="en-US" altLang="ja-JP" sz="1000" dirty="0" smtClean="0">
                  <a:latin typeface="+mn-ea"/>
                </a:endParaRPr>
              </a:p>
              <a:p>
                <a:pPr algn="ctr"/>
                <a:r>
                  <a:rPr kumimoji="1" lang="ja-JP" altLang="en-US" sz="1000" dirty="0" smtClean="0">
                    <a:latin typeface="+mn-ea"/>
                  </a:rPr>
                  <a:t>１人あたり</a:t>
                </a:r>
                <a:endParaRPr kumimoji="1" lang="en-US" altLang="ja-JP" sz="1000" dirty="0" smtClean="0">
                  <a:latin typeface="+mn-ea"/>
                </a:endParaRPr>
              </a:p>
              <a:p>
                <a:pPr algn="ctr"/>
                <a:r>
                  <a:rPr lang="ja-JP" altLang="en-US" sz="1000" dirty="0" smtClean="0">
                    <a:latin typeface="+mn-ea"/>
                  </a:rPr>
                  <a:t>決算額</a:t>
                </a:r>
                <a:endParaRPr lang="ja-JP" altLang="en-US" sz="1000" dirty="0">
                  <a:latin typeface="+mn-ea"/>
                </a:endParaRPr>
              </a:p>
            </p:txBody>
          </p:sp>
          <p:sp>
            <p:nvSpPr>
              <p:cNvPr id="29" name="テキスト ボックス 28"/>
              <p:cNvSpPr txBox="1"/>
              <p:nvPr/>
            </p:nvSpPr>
            <p:spPr>
              <a:xfrm>
                <a:off x="8222732" y="5997990"/>
                <a:ext cx="1565681" cy="1011266"/>
              </a:xfrm>
              <a:prstGeom prst="rect">
                <a:avLst/>
              </a:prstGeom>
              <a:noFill/>
            </p:spPr>
            <p:txBody>
              <a:bodyPr wrap="square" rtlCol="0">
                <a:spAutoFit/>
              </a:bodyPr>
              <a:lstStyle/>
              <a:p>
                <a:pPr algn="ctr"/>
                <a:r>
                  <a:rPr lang="ja-JP" altLang="en-US" sz="1000" dirty="0" smtClean="0"/>
                  <a:t>推計年度の</a:t>
                </a:r>
                <a:endParaRPr lang="en-US" altLang="ja-JP" sz="1000" dirty="0" smtClean="0"/>
              </a:p>
              <a:p>
                <a:pPr algn="ctr"/>
                <a:r>
                  <a:rPr lang="ja-JP" altLang="en-US" sz="1000" dirty="0" smtClean="0"/>
                  <a:t>１人</a:t>
                </a:r>
                <a:r>
                  <a:rPr lang="ja-JP" altLang="en-US" sz="1000" dirty="0"/>
                  <a:t>あたり</a:t>
                </a:r>
                <a:r>
                  <a:rPr lang="ja-JP" altLang="en-US" sz="1000" dirty="0" smtClean="0"/>
                  <a:t>の</a:t>
                </a:r>
                <a:endParaRPr lang="en-US" altLang="ja-JP" sz="1000" dirty="0" smtClean="0"/>
              </a:p>
              <a:p>
                <a:pPr algn="ctr"/>
                <a:r>
                  <a:rPr lang="ja-JP" altLang="en-US" sz="1000" dirty="0" smtClean="0"/>
                  <a:t>保険料額</a:t>
                </a:r>
                <a:endParaRPr lang="en-US" altLang="ja-JP" sz="1000" dirty="0" smtClean="0"/>
              </a:p>
              <a:p>
                <a:pPr algn="ctr"/>
                <a:r>
                  <a:rPr lang="ja-JP" altLang="en-US" sz="1000" dirty="0" smtClean="0"/>
                  <a:t>（納付金額）</a:t>
                </a:r>
                <a:endParaRPr lang="en-US" altLang="ja-JP" sz="1000" dirty="0" smtClean="0"/>
              </a:p>
            </p:txBody>
          </p:sp>
        </p:grpSp>
        <p:sp>
          <p:nvSpPr>
            <p:cNvPr id="26" name="正方形/長方形 25"/>
            <p:cNvSpPr/>
            <p:nvPr/>
          </p:nvSpPr>
          <p:spPr>
            <a:xfrm>
              <a:off x="5212456" y="5211232"/>
              <a:ext cx="396293" cy="23205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marL="185738" indent="-185738" algn="ctr"/>
              <a:r>
                <a:rPr lang="ja-JP" altLang="en-US" sz="1400" dirty="0" smtClean="0">
                  <a:solidFill>
                    <a:schemeClr val="tx1"/>
                  </a:solidFill>
                </a:rPr>
                <a:t>③</a:t>
              </a:r>
              <a:endParaRPr lang="en-US" altLang="ja-JP" sz="1400" dirty="0">
                <a:solidFill>
                  <a:schemeClr val="tx1"/>
                </a:solidFill>
              </a:endParaRPr>
            </a:p>
          </p:txBody>
        </p:sp>
      </p:grpSp>
    </p:spTree>
    <p:extLst>
      <p:ext uri="{BB962C8B-B14F-4D97-AF65-F5344CB8AC3E}">
        <p14:creationId xmlns:p14="http://schemas.microsoft.com/office/powerpoint/2010/main" val="3230821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p:cNvGraphicFramePr>
            <a:graphicFrameLocks noGrp="1"/>
          </p:cNvGraphicFramePr>
          <p:nvPr>
            <p:extLst/>
          </p:nvPr>
        </p:nvGraphicFramePr>
        <p:xfrm>
          <a:off x="129346" y="476672"/>
          <a:ext cx="9732265" cy="5904656"/>
        </p:xfrm>
        <a:graphic>
          <a:graphicData uri="http://schemas.openxmlformats.org/drawingml/2006/table">
            <a:tbl>
              <a:tblPr firstRow="1" firstCol="1" bandRow="1">
                <a:tableStyleId>{7DF18680-E054-41AD-8BC1-D1AEF772440D}</a:tableStyleId>
              </a:tblPr>
              <a:tblGrid>
                <a:gridCol w="310998">
                  <a:extLst>
                    <a:ext uri="{9D8B030D-6E8A-4147-A177-3AD203B41FA5}">
                      <a16:colId xmlns:a16="http://schemas.microsoft.com/office/drawing/2014/main" val="20000"/>
                    </a:ext>
                  </a:extLst>
                </a:gridCol>
                <a:gridCol w="2640448">
                  <a:extLst>
                    <a:ext uri="{9D8B030D-6E8A-4147-A177-3AD203B41FA5}">
                      <a16:colId xmlns:a16="http://schemas.microsoft.com/office/drawing/2014/main" val="20001"/>
                    </a:ext>
                  </a:extLst>
                </a:gridCol>
                <a:gridCol w="2327970">
                  <a:extLst>
                    <a:ext uri="{9D8B030D-6E8A-4147-A177-3AD203B41FA5}">
                      <a16:colId xmlns:a16="http://schemas.microsoft.com/office/drawing/2014/main" val="20002"/>
                    </a:ext>
                  </a:extLst>
                </a:gridCol>
                <a:gridCol w="2232382">
                  <a:extLst>
                    <a:ext uri="{9D8B030D-6E8A-4147-A177-3AD203B41FA5}">
                      <a16:colId xmlns:a16="http://schemas.microsoft.com/office/drawing/2014/main" val="20003"/>
                    </a:ext>
                  </a:extLst>
                </a:gridCol>
                <a:gridCol w="2220467">
                  <a:extLst>
                    <a:ext uri="{9D8B030D-6E8A-4147-A177-3AD203B41FA5}">
                      <a16:colId xmlns:a16="http://schemas.microsoft.com/office/drawing/2014/main" val="20004"/>
                    </a:ext>
                  </a:extLst>
                </a:gridCol>
              </a:tblGrid>
              <a:tr h="504056">
                <a:tc>
                  <a:txBody>
                    <a:bodyPr/>
                    <a:lstStyle/>
                    <a:p>
                      <a:pPr algn="ctr">
                        <a:spcAft>
                          <a:spcPts val="0"/>
                        </a:spcAft>
                      </a:pP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059" marR="64059"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E4FF"/>
                    </a:solidFill>
                  </a:tcPr>
                </a:tc>
                <a:tc>
                  <a:txBody>
                    <a:bodyPr/>
                    <a:lstStyle/>
                    <a:p>
                      <a:pPr algn="ctr">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a:rPr>
                        <a:t>国</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059" marR="64059" marT="0" marB="0" anchor="ctr">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E4FF"/>
                    </a:solidFill>
                  </a:tcPr>
                </a:tc>
                <a:tc>
                  <a:txBody>
                    <a:bodyPr/>
                    <a:lstStyle/>
                    <a:p>
                      <a:pPr algn="ctr">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a:rPr>
                        <a:t>都道府県</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059" marR="64059"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E4FF"/>
                    </a:solidFill>
                  </a:tcPr>
                </a:tc>
                <a:tc>
                  <a:txBody>
                    <a:bodyPr/>
                    <a:lstStyle/>
                    <a:p>
                      <a:pPr algn="ctr">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cs typeface="Times New Roman"/>
                        </a:rPr>
                        <a:t>市町村</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059" marR="64059"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E4FF"/>
                    </a:solidFill>
                  </a:tcPr>
                </a:tc>
                <a:tc>
                  <a:txBody>
                    <a:bodyPr/>
                    <a:lstStyle/>
                    <a:p>
                      <a:pPr algn="ctr">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rPr>
                        <a:t>国保中央会・国保連合会</a:t>
                      </a:r>
                      <a:endParaRPr lang="en-US" altLang="ja-JP" sz="1200" kern="100" dirty="0">
                        <a:solidFill>
                          <a:schemeClr val="tx1"/>
                        </a:solidFill>
                        <a:effectLst/>
                        <a:latin typeface="メイリオ" panose="020B0604030504040204" pitchFamily="50" charset="-128"/>
                        <a:ea typeface="メイリオ" panose="020B0604030504040204" pitchFamily="50" charset="-128"/>
                      </a:endParaRPr>
                    </a:p>
                    <a:p>
                      <a:pPr algn="ctr">
                        <a:spcAft>
                          <a:spcPts val="0"/>
                        </a:spcAft>
                      </a:pPr>
                      <a:r>
                        <a:rPr lang="ja-JP" altLang="en-US" sz="1200" kern="100" dirty="0">
                          <a:solidFill>
                            <a:schemeClr val="tx1"/>
                          </a:solidFill>
                          <a:effectLst/>
                          <a:latin typeface="メイリオ" panose="020B0604030504040204" pitchFamily="50" charset="-128"/>
                          <a:ea typeface="メイリオ" panose="020B0604030504040204" pitchFamily="50" charset="-128"/>
                        </a:rPr>
                        <a:t>（サポートサイト）</a:t>
                      </a:r>
                      <a:r>
                        <a:rPr lang="en-US" sz="1200" kern="100" dirty="0">
                          <a:solidFill>
                            <a:schemeClr val="tx1"/>
                          </a:solidFill>
                          <a:effectLst/>
                          <a:latin typeface="メイリオ" panose="020B0604030504040204" pitchFamily="50" charset="-128"/>
                          <a:ea typeface="メイリオ" panose="020B0604030504040204" pitchFamily="50" charset="-128"/>
                        </a:rPr>
                        <a:t> </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059" marR="64059" marT="0" marB="0" anchor="ctr">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E4FF"/>
                    </a:solidFill>
                  </a:tcPr>
                </a:tc>
                <a:extLst>
                  <a:ext uri="{0D108BD9-81ED-4DB2-BD59-A6C34878D82A}">
                    <a16:rowId xmlns:a16="http://schemas.microsoft.com/office/drawing/2014/main" val="10000"/>
                  </a:ext>
                </a:extLst>
              </a:tr>
              <a:tr h="294607">
                <a:tc rowSpan="2">
                  <a:txBody>
                    <a:bodyPr/>
                    <a:lstStyle/>
                    <a:p>
                      <a:pPr lvl="1" algn="l">
                        <a:spcAft>
                          <a:spcPts val="0"/>
                        </a:spcAft>
                      </a:pP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a:rPr>
                        <a:t>令和元年度</a:t>
                      </a:r>
                      <a:endParaRPr lang="en-US" altLang="ja-JP" sz="120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marL="64059" marR="64059" marT="0" marB="0" vert="eaVert">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a:spcAft>
                          <a:spcPts val="0"/>
                        </a:spcAft>
                      </a:pPr>
                      <a:endParaRPr lang="en-US" altLang="ja-JP" sz="1000" kern="100" dirty="0">
                        <a:effectLst/>
                        <a:latin typeface="メイリオ" panose="020B0604030504040204" pitchFamily="50" charset="-128"/>
                        <a:ea typeface="メイリオ" panose="020B0604030504040204" pitchFamily="50" charset="-128"/>
                        <a:cs typeface="Times New Roman"/>
                      </a:endParaRPr>
                    </a:p>
                  </a:txBody>
                  <a:tcPr marL="64059" marR="64059" marT="0" marB="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a:spcAft>
                          <a:spcPts val="0"/>
                        </a:spcAft>
                      </a:pPr>
                      <a:endParaRPr lang="en-US" altLang="ja-JP" sz="1000" kern="100" dirty="0">
                        <a:effectLst/>
                        <a:latin typeface="メイリオ" panose="020B0604030504040204" pitchFamily="50" charset="-128"/>
                        <a:ea typeface="メイリオ" panose="020B0604030504040204" pitchFamily="50" charset="-128"/>
                        <a:cs typeface="Times New Roman"/>
                      </a:endParaRPr>
                    </a:p>
                  </a:txBody>
                  <a:tcPr marL="64059" marR="64059" marT="0" marB="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spcAft>
                          <a:spcPts val="0"/>
                        </a:spcAft>
                      </a:pPr>
                      <a:endParaRPr kumimoji="1" lang="en-US" altLang="ja-JP" sz="1000" kern="100" dirty="0">
                        <a:solidFill>
                          <a:schemeClr val="dk1"/>
                        </a:solidFill>
                        <a:effectLst/>
                        <a:latin typeface="メイリオ" panose="020B0604030504040204" pitchFamily="50" charset="-128"/>
                        <a:ea typeface="メイリオ" panose="020B0604030504040204" pitchFamily="50" charset="-128"/>
                        <a:cs typeface="Times New Roman"/>
                      </a:endParaRPr>
                    </a:p>
                  </a:txBody>
                  <a:tcPr marL="64059" marR="64059" marT="0" marB="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mpd="sng">
                      <a:noFill/>
                    </a:lnB>
                    <a:noFill/>
                  </a:tcPr>
                </a:tc>
                <a:tc>
                  <a:txBody>
                    <a:bodyPr/>
                    <a:lstStyle/>
                    <a:p>
                      <a:endParaRPr kumimoji="1" lang="ja-JP" altLang="en-US" sz="1800" dirty="0">
                        <a:latin typeface="メイリオ" panose="020B0604030504040204" pitchFamily="50" charset="-128"/>
                        <a:ea typeface="メイリオ" panose="020B0604030504040204" pitchFamily="50" charset="-128"/>
                      </a:endParaRPr>
                    </a:p>
                  </a:txBody>
                  <a:tcPr marL="64059" marR="64059"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noFill/>
                  </a:tcPr>
                </a:tc>
                <a:extLst>
                  <a:ext uri="{0D108BD9-81ED-4DB2-BD59-A6C34878D82A}">
                    <a16:rowId xmlns:a16="http://schemas.microsoft.com/office/drawing/2014/main" val="10001"/>
                  </a:ext>
                </a:extLst>
              </a:tr>
              <a:tr h="510599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kumimoji="1" lang="ja-JP" altLang="en-US" sz="1000" kern="100" dirty="0">
                          <a:solidFill>
                            <a:schemeClr val="dk1"/>
                          </a:solidFill>
                          <a:effectLst/>
                          <a:latin typeface="メイリオ" panose="020B0604030504040204" pitchFamily="50" charset="-128"/>
                          <a:ea typeface="メイリオ" panose="020B0604030504040204" pitchFamily="50" charset="-128"/>
                          <a:cs typeface="Times New Roman"/>
                        </a:rPr>
                        <a:t>　</a:t>
                      </a:r>
                      <a:endParaRPr kumimoji="1" lang="en-US" altLang="ja-JP" sz="1000" kern="100" dirty="0">
                        <a:solidFill>
                          <a:srgbClr val="FF0000"/>
                        </a:solidFill>
                        <a:effectLst/>
                        <a:latin typeface="メイリオ" panose="020B0604030504040204" pitchFamily="50" charset="-128"/>
                        <a:ea typeface="メイリオ" panose="020B0604030504040204" pitchFamily="50" charset="-128"/>
                        <a:cs typeface="Times New Roman"/>
                      </a:endParaRPr>
                    </a:p>
                  </a:txBody>
                  <a:tcPr marL="64059" marR="64059" marT="0" marB="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mpd="sng">
                      <a:noFill/>
                    </a:lnT>
                    <a:lnB w="6350" cap="flat" cmpd="sng" algn="ctr">
                      <a:solidFill>
                        <a:schemeClr val="tx1"/>
                      </a:solidFill>
                      <a:prstDash val="solid"/>
                      <a:round/>
                      <a:headEnd type="none" w="med" len="med"/>
                      <a:tailEnd type="none" w="med" len="med"/>
                    </a:lnB>
                    <a:noFill/>
                  </a:tcPr>
                </a:tc>
                <a:tc>
                  <a:txBody>
                    <a:bodyPr/>
                    <a:lstStyle/>
                    <a:p>
                      <a:pPr algn="l">
                        <a:spcAft>
                          <a:spcPts val="0"/>
                        </a:spcAft>
                      </a:pPr>
                      <a:endParaRPr kumimoji="1" lang="en-US" altLang="ja-JP" sz="1000" kern="100" dirty="0">
                        <a:solidFill>
                          <a:schemeClr val="dk1"/>
                        </a:solidFill>
                        <a:effectLst/>
                        <a:latin typeface="メイリオ" panose="020B0604030504040204" pitchFamily="50" charset="-128"/>
                        <a:ea typeface="メイリオ" panose="020B0604030504040204" pitchFamily="50" charset="-128"/>
                        <a:cs typeface="Times New Roman"/>
                      </a:endParaRPr>
                    </a:p>
                  </a:txBody>
                  <a:tcPr marL="64059" marR="64059" marT="0" marB="0">
                    <a:lnL w="635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1" name="テキスト ボックス 40"/>
          <p:cNvSpPr txBox="1"/>
          <p:nvPr/>
        </p:nvSpPr>
        <p:spPr>
          <a:xfrm>
            <a:off x="1592" y="5456"/>
            <a:ext cx="9902825" cy="451406"/>
          </a:xfrm>
          <a:prstGeom prst="rect">
            <a:avLst/>
          </a:prstGeom>
          <a:noFill/>
        </p:spPr>
        <p:txBody>
          <a:bodyPr wrap="square" rtlCol="0">
            <a:spAutoFit/>
          </a:bodyPr>
          <a:lstStyle/>
          <a:p>
            <a:pPr algn="ctr">
              <a:lnSpc>
                <a:spcPts val="2799"/>
              </a:lnSpc>
            </a:pPr>
            <a:r>
              <a:rPr lang="ja-JP" altLang="en-US" sz="2000" b="1" dirty="0" smtClean="0">
                <a:latin typeface="メイリオ" panose="020B0604030504040204" pitchFamily="50" charset="-128"/>
                <a:ea typeface="メイリオ" panose="020B0604030504040204" pitchFamily="50" charset="-128"/>
              </a:rPr>
              <a:t>令和元年度の納付金算定スケジュール</a:t>
            </a:r>
            <a:endParaRPr lang="ja-JP" altLang="en-US" sz="2000" b="1" dirty="0">
              <a:latin typeface="メイリオ" panose="020B0604030504040204" pitchFamily="50" charset="-128"/>
              <a:ea typeface="メイリオ" panose="020B0604030504040204" pitchFamily="50" charset="-128"/>
            </a:endParaRPr>
          </a:p>
        </p:txBody>
      </p:sp>
      <p:cxnSp>
        <p:nvCxnSpPr>
          <p:cNvPr id="43" name="直線コネクタ 42"/>
          <p:cNvCxnSpPr/>
          <p:nvPr/>
        </p:nvCxnSpPr>
        <p:spPr>
          <a:xfrm>
            <a:off x="1592" y="369944"/>
            <a:ext cx="9902825"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4" name="正方形/長方形 53"/>
          <p:cNvSpPr/>
          <p:nvPr/>
        </p:nvSpPr>
        <p:spPr>
          <a:xfrm>
            <a:off x="569986" y="1124744"/>
            <a:ext cx="2284694" cy="587987"/>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7541" indent="-447541"/>
            <a:r>
              <a:rPr lang="ja-JP" altLang="en-US" sz="1050" b="1" kern="100" dirty="0" smtClean="0">
                <a:solidFill>
                  <a:schemeClr val="tx1"/>
                </a:solidFill>
                <a:latin typeface="メイリオ" panose="020B0604030504040204" pitchFamily="50" charset="-128"/>
                <a:ea typeface="メイリオ" panose="020B0604030504040204" pitchFamily="50" charset="-128"/>
                <a:cs typeface="Times New Roman"/>
              </a:rPr>
              <a:t>８月</a:t>
            </a:r>
            <a:r>
              <a:rPr lang="en-US" altLang="ja-JP" sz="1050" b="1" kern="100" dirty="0" smtClean="0">
                <a:solidFill>
                  <a:schemeClr val="tx1"/>
                </a:solidFill>
                <a:latin typeface="メイリオ" panose="020B0604030504040204" pitchFamily="50" charset="-128"/>
                <a:ea typeface="メイリオ" panose="020B0604030504040204" pitchFamily="50" charset="-128"/>
                <a:cs typeface="Times New Roman"/>
              </a:rPr>
              <a:t>27</a:t>
            </a:r>
            <a:r>
              <a:rPr lang="ja-JP" altLang="en-US" sz="1050" b="1" kern="100" dirty="0" smtClean="0">
                <a:solidFill>
                  <a:schemeClr val="tx1"/>
                </a:solidFill>
                <a:latin typeface="メイリオ" panose="020B0604030504040204" pitchFamily="50" charset="-128"/>
                <a:ea typeface="メイリオ" panose="020B0604030504040204" pitchFamily="50" charset="-128"/>
                <a:cs typeface="Times New Roman"/>
              </a:rPr>
              <a:t>日</a:t>
            </a:r>
            <a:endParaRPr lang="en-US" altLang="ja-JP" sz="1050" b="1" kern="100" dirty="0" smtClean="0">
              <a:solidFill>
                <a:schemeClr val="tx1"/>
              </a:solidFill>
              <a:latin typeface="メイリオ" panose="020B0604030504040204" pitchFamily="50" charset="-128"/>
              <a:ea typeface="メイリオ" panose="020B0604030504040204" pitchFamily="50" charset="-128"/>
              <a:cs typeface="Times New Roman"/>
            </a:endParaRPr>
          </a:p>
          <a:p>
            <a:r>
              <a:rPr lang="zh-TW" altLang="en-US" sz="1050" b="1" kern="100" dirty="0" smtClean="0">
                <a:solidFill>
                  <a:schemeClr val="tx1"/>
                </a:solidFill>
                <a:latin typeface="メイリオ" panose="020B0604030504040204" pitchFamily="50" charset="-128"/>
                <a:ea typeface="メイリオ" panose="020B0604030504040204" pitchFamily="50" charset="-128"/>
                <a:cs typeface="Times New Roman"/>
              </a:rPr>
              <a:t>賦課</a:t>
            </a:r>
            <a:r>
              <a:rPr lang="zh-TW" altLang="en-US" sz="1050" b="1" kern="100" dirty="0">
                <a:solidFill>
                  <a:schemeClr val="tx1"/>
                </a:solidFill>
                <a:latin typeface="メイリオ" panose="020B0604030504040204" pitchFamily="50" charset="-128"/>
                <a:ea typeface="メイリオ" panose="020B0604030504040204" pitchFamily="50" charset="-128"/>
                <a:cs typeface="Times New Roman"/>
              </a:rPr>
              <a:t>限度額</a:t>
            </a:r>
            <a:r>
              <a:rPr lang="zh-TW" altLang="en-US" sz="1050" b="1" kern="100" dirty="0" smtClean="0">
                <a:solidFill>
                  <a:schemeClr val="tx1"/>
                </a:solidFill>
                <a:latin typeface="メイリオ" panose="020B0604030504040204" pitchFamily="50" charset="-128"/>
                <a:ea typeface="メイリオ" panose="020B0604030504040204" pitchFamily="50" charset="-128"/>
                <a:cs typeface="Times New Roman"/>
              </a:rPr>
              <a:t>控除後基準総所得</a:t>
            </a:r>
            <a:r>
              <a:rPr lang="zh-TW" altLang="en-US" sz="1050" b="1" kern="100" dirty="0">
                <a:solidFill>
                  <a:schemeClr val="tx1"/>
                </a:solidFill>
                <a:latin typeface="メイリオ" panose="020B0604030504040204" pitchFamily="50" charset="-128"/>
                <a:ea typeface="メイリオ" panose="020B0604030504040204" pitchFamily="50" charset="-128"/>
                <a:cs typeface="Times New Roman"/>
              </a:rPr>
              <a:t>金額等</a:t>
            </a:r>
            <a:r>
              <a:rPr lang="ja-JP" altLang="en-US" sz="1050" b="1" kern="100" dirty="0">
                <a:solidFill>
                  <a:schemeClr val="tx1"/>
                </a:solidFill>
                <a:latin typeface="メイリオ" panose="020B0604030504040204" pitchFamily="50" charset="-128"/>
                <a:ea typeface="メイリオ" panose="020B0604030504040204" pitchFamily="50" charset="-128"/>
                <a:cs typeface="Times New Roman"/>
              </a:rPr>
              <a:t>調査</a:t>
            </a:r>
            <a:endParaRPr lang="en-US" altLang="ja-JP" sz="1050" b="1" kern="100" dirty="0">
              <a:solidFill>
                <a:schemeClr val="tx1"/>
              </a:solidFill>
              <a:latin typeface="メイリオ" panose="020B0604030504040204" pitchFamily="50" charset="-128"/>
              <a:ea typeface="メイリオ" panose="020B0604030504040204" pitchFamily="50" charset="-128"/>
              <a:cs typeface="Times New Roman"/>
            </a:endParaRPr>
          </a:p>
        </p:txBody>
      </p:sp>
      <p:cxnSp>
        <p:nvCxnSpPr>
          <p:cNvPr id="57" name="直線矢印コネクタ 56"/>
          <p:cNvCxnSpPr/>
          <p:nvPr/>
        </p:nvCxnSpPr>
        <p:spPr>
          <a:xfrm>
            <a:off x="1650105" y="3294440"/>
            <a:ext cx="0" cy="830538"/>
          </a:xfrm>
          <a:prstGeom prst="straightConnector1">
            <a:avLst/>
          </a:prstGeom>
          <a:ln w="19050" cmpd="sng">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58" name="スライド番号プレースホルダー 1"/>
          <p:cNvSpPr txBox="1">
            <a:spLocks/>
          </p:cNvSpPr>
          <p:nvPr/>
        </p:nvSpPr>
        <p:spPr>
          <a:xfrm>
            <a:off x="7593758" y="6503371"/>
            <a:ext cx="2310659" cy="365008"/>
          </a:xfrm>
          <a:prstGeom prst="rect">
            <a:avLst/>
          </a:prstGeom>
        </p:spPr>
        <p:txBody>
          <a:bodyPr vert="horz" lIns="91411" tIns="45705" rIns="91411" bIns="45705"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z="1800" b="1">
                <a:latin typeface="游ゴシック" panose="020B0400000000000000" pitchFamily="50" charset="-128"/>
                <a:ea typeface="游ゴシック" panose="020B0400000000000000" pitchFamily="50" charset="-128"/>
              </a:rPr>
              <a:pPr/>
              <a:t>2</a:t>
            </a:fld>
            <a:endParaRPr lang="ja-JP" altLang="en-US" sz="1800" b="1" dirty="0">
              <a:latin typeface="游ゴシック" panose="020B0400000000000000" pitchFamily="50" charset="-128"/>
              <a:ea typeface="游ゴシック" panose="020B0400000000000000" pitchFamily="50" charset="-128"/>
            </a:endParaRPr>
          </a:p>
        </p:txBody>
      </p:sp>
      <p:sp>
        <p:nvSpPr>
          <p:cNvPr id="59" name="テキスト ボックス 58"/>
          <p:cNvSpPr txBox="1"/>
          <p:nvPr/>
        </p:nvSpPr>
        <p:spPr>
          <a:xfrm>
            <a:off x="457017" y="4127234"/>
            <a:ext cx="1831687" cy="253916"/>
          </a:xfrm>
          <a:prstGeom prst="rect">
            <a:avLst/>
          </a:prstGeom>
          <a:noFill/>
        </p:spPr>
        <p:txBody>
          <a:bodyPr wrap="square" rtlCol="0">
            <a:spAutoFit/>
          </a:bodyPr>
          <a:lstStyle/>
          <a:p>
            <a:pPr marL="447541" indent="-447541"/>
            <a:r>
              <a:rPr lang="en-US" altLang="ja-JP" sz="1050" b="1" kern="100" dirty="0" smtClean="0">
                <a:solidFill>
                  <a:srgbClr val="FF0000"/>
                </a:solidFill>
                <a:latin typeface="メイリオ" panose="020B0604030504040204" pitchFamily="50" charset="-128"/>
                <a:ea typeface="メイリオ" panose="020B0604030504040204" pitchFamily="50" charset="-128"/>
                <a:cs typeface="Times New Roman"/>
              </a:rPr>
              <a:t>10</a:t>
            </a:r>
            <a:r>
              <a:rPr lang="ja-JP" altLang="en-US" sz="1050" b="1" kern="100" dirty="0" smtClean="0">
                <a:solidFill>
                  <a:srgbClr val="FF0000"/>
                </a:solidFill>
                <a:latin typeface="メイリオ" panose="020B0604030504040204" pitchFamily="50" charset="-128"/>
                <a:ea typeface="メイリオ" panose="020B0604030504040204" pitchFamily="50" charset="-128"/>
                <a:cs typeface="Times New Roman"/>
              </a:rPr>
              <a:t>月下旬　仮係数</a:t>
            </a:r>
            <a:r>
              <a:rPr lang="ja-JP" altLang="en-US" sz="1050" b="1" kern="100" dirty="0">
                <a:solidFill>
                  <a:srgbClr val="FF0000"/>
                </a:solidFill>
                <a:latin typeface="メイリオ" panose="020B0604030504040204" pitchFamily="50" charset="-128"/>
                <a:ea typeface="メイリオ" panose="020B0604030504040204" pitchFamily="50" charset="-128"/>
                <a:cs typeface="Times New Roman"/>
              </a:rPr>
              <a:t>等の</a:t>
            </a:r>
            <a:r>
              <a:rPr lang="ja-JP" altLang="en-US" sz="1050" b="1" kern="100" dirty="0" smtClean="0">
                <a:solidFill>
                  <a:srgbClr val="FF0000"/>
                </a:solidFill>
                <a:latin typeface="メイリオ" panose="020B0604030504040204" pitchFamily="50" charset="-128"/>
                <a:ea typeface="メイリオ" panose="020B0604030504040204" pitchFamily="50" charset="-128"/>
                <a:cs typeface="Times New Roman"/>
              </a:rPr>
              <a:t>提示</a:t>
            </a:r>
            <a:endParaRPr lang="en-US" altLang="ja-JP" sz="1050" b="1" kern="100" dirty="0">
              <a:solidFill>
                <a:srgbClr val="FF0000"/>
              </a:solidFill>
              <a:latin typeface="メイリオ" panose="020B0604030504040204" pitchFamily="50" charset="-128"/>
              <a:ea typeface="メイリオ" panose="020B0604030504040204" pitchFamily="50" charset="-128"/>
              <a:cs typeface="Times New Roman"/>
            </a:endParaRPr>
          </a:p>
        </p:txBody>
      </p:sp>
      <p:cxnSp>
        <p:nvCxnSpPr>
          <p:cNvPr id="61" name="直線矢印コネクタ 60"/>
          <p:cNvCxnSpPr/>
          <p:nvPr/>
        </p:nvCxnSpPr>
        <p:spPr>
          <a:xfrm>
            <a:off x="2288704" y="4261406"/>
            <a:ext cx="92260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テキスト ボックス 68"/>
          <p:cNvSpPr txBox="1"/>
          <p:nvPr/>
        </p:nvSpPr>
        <p:spPr>
          <a:xfrm>
            <a:off x="3211312" y="2306632"/>
            <a:ext cx="2030537" cy="415498"/>
          </a:xfrm>
          <a:prstGeom prst="rect">
            <a:avLst/>
          </a:prstGeom>
          <a:solidFill>
            <a:schemeClr val="bg1"/>
          </a:solidFill>
          <a:ln w="12700">
            <a:solidFill>
              <a:schemeClr val="tx1"/>
            </a:solidFill>
            <a:prstDash val="sysDash"/>
          </a:ln>
        </p:spPr>
        <p:txBody>
          <a:bodyPr wrap="square" rtlCol="0">
            <a:spAutoFit/>
          </a:bodyPr>
          <a:lstStyle/>
          <a:p>
            <a:r>
              <a:rPr lang="ja-JP" altLang="en-US" sz="1050" b="1" kern="100" dirty="0" smtClean="0">
                <a:latin typeface="メイリオ" panose="020B0604030504040204" pitchFamily="50" charset="-128"/>
                <a:ea typeface="メイリオ" panose="020B0604030504040204" pitchFamily="50" charset="-128"/>
                <a:cs typeface="Times New Roman"/>
              </a:rPr>
              <a:t>９月</a:t>
            </a:r>
            <a:r>
              <a:rPr lang="en-US" altLang="ja-JP" sz="1050" b="1" kern="100" dirty="0" smtClean="0">
                <a:latin typeface="メイリオ" panose="020B0604030504040204" pitchFamily="50" charset="-128"/>
                <a:ea typeface="メイリオ" panose="020B0604030504040204" pitchFamily="50" charset="-128"/>
                <a:cs typeface="Times New Roman"/>
              </a:rPr>
              <a:t>18</a:t>
            </a:r>
            <a:r>
              <a:rPr lang="ja-JP" altLang="en-US" sz="1050" b="1" kern="100" dirty="0" smtClean="0">
                <a:latin typeface="メイリオ" panose="020B0604030504040204" pitchFamily="50" charset="-128"/>
                <a:ea typeface="メイリオ" panose="020B0604030504040204" pitchFamily="50" charset="-128"/>
                <a:cs typeface="Times New Roman"/>
              </a:rPr>
              <a:t>日</a:t>
            </a:r>
            <a:endParaRPr lang="en-US" altLang="ja-JP" sz="1050" b="1" kern="100" dirty="0">
              <a:latin typeface="メイリオ" panose="020B0604030504040204" pitchFamily="50" charset="-128"/>
              <a:ea typeface="メイリオ" panose="020B0604030504040204" pitchFamily="50" charset="-128"/>
              <a:cs typeface="Times New Roman"/>
            </a:endParaRPr>
          </a:p>
          <a:p>
            <a:r>
              <a:rPr lang="ja-JP" altLang="en-US" sz="1050" b="1" kern="100" dirty="0" smtClean="0">
                <a:latin typeface="メイリオ" panose="020B0604030504040204" pitchFamily="50" charset="-128"/>
                <a:ea typeface="メイリオ" panose="020B0604030504040204" pitchFamily="50" charset="-128"/>
                <a:cs typeface="Times New Roman"/>
              </a:rPr>
              <a:t>納付</a:t>
            </a:r>
            <a:r>
              <a:rPr lang="ja-JP" altLang="en-US" sz="1050" b="1" kern="100" dirty="0">
                <a:latin typeface="メイリオ" panose="020B0604030504040204" pitchFamily="50" charset="-128"/>
                <a:ea typeface="メイリオ" panose="020B0604030504040204" pitchFamily="50" charset="-128"/>
                <a:cs typeface="Times New Roman"/>
              </a:rPr>
              <a:t>金算定</a:t>
            </a:r>
            <a:r>
              <a:rPr lang="ja-JP" altLang="en-US" sz="1050" b="1" kern="100" dirty="0" smtClean="0">
                <a:latin typeface="メイリオ" panose="020B0604030504040204" pitchFamily="50" charset="-128"/>
                <a:ea typeface="メイリオ" panose="020B0604030504040204" pitchFamily="50" charset="-128"/>
                <a:cs typeface="Times New Roman"/>
              </a:rPr>
              <a:t>システム</a:t>
            </a:r>
            <a:r>
              <a:rPr lang="ja-JP" altLang="en-US" sz="1050" b="1" kern="100" dirty="0">
                <a:latin typeface="メイリオ" panose="020B0604030504040204" pitchFamily="50" charset="-128"/>
                <a:ea typeface="メイリオ" panose="020B0604030504040204" pitchFamily="50" charset="-128"/>
                <a:cs typeface="Times New Roman"/>
              </a:rPr>
              <a:t>研修</a:t>
            </a:r>
            <a:r>
              <a:rPr lang="ja-JP" altLang="en-US" sz="1050" b="1" kern="100" dirty="0" smtClean="0">
                <a:latin typeface="メイリオ" panose="020B0604030504040204" pitchFamily="50" charset="-128"/>
                <a:ea typeface="メイリオ" panose="020B0604030504040204" pitchFamily="50" charset="-128"/>
                <a:cs typeface="Times New Roman"/>
              </a:rPr>
              <a:t>会</a:t>
            </a:r>
            <a:endParaRPr lang="en-US" altLang="ja-JP" sz="1050" b="1" kern="100" dirty="0">
              <a:latin typeface="メイリオ" panose="020B0604030504040204" pitchFamily="50" charset="-128"/>
              <a:ea typeface="メイリオ" panose="020B0604030504040204" pitchFamily="50" charset="-128"/>
              <a:cs typeface="Times New Roman"/>
            </a:endParaRPr>
          </a:p>
        </p:txBody>
      </p:sp>
      <p:sp>
        <p:nvSpPr>
          <p:cNvPr id="71" name="テキスト ボックス 70"/>
          <p:cNvSpPr txBox="1"/>
          <p:nvPr/>
        </p:nvSpPr>
        <p:spPr>
          <a:xfrm>
            <a:off x="3207761" y="4124978"/>
            <a:ext cx="686497" cy="253916"/>
          </a:xfrm>
          <a:prstGeom prst="rect">
            <a:avLst/>
          </a:prstGeom>
          <a:solidFill>
            <a:srgbClr val="FFFF00"/>
          </a:solidFill>
          <a:ln w="25400">
            <a:solidFill>
              <a:srgbClr val="FF0000"/>
            </a:solidFill>
          </a:ln>
        </p:spPr>
        <p:txBody>
          <a:bodyPr wrap="square" lIns="72000" rIns="36000" rtlCol="0">
            <a:spAutoFit/>
          </a:bodyPr>
          <a:lstStyle/>
          <a:p>
            <a:r>
              <a:rPr lang="ja-JP" altLang="en-US" sz="1050" b="1" dirty="0">
                <a:latin typeface="メイリオ" panose="020B0604030504040204" pitchFamily="50" charset="-128"/>
                <a:ea typeface="メイリオ" panose="020B0604030504040204" pitchFamily="50" charset="-128"/>
              </a:rPr>
              <a:t>秋の</a:t>
            </a:r>
            <a:r>
              <a:rPr lang="ja-JP" altLang="en-US" sz="1050" b="1" dirty="0" smtClean="0">
                <a:latin typeface="メイリオ" panose="020B0604030504040204" pitchFamily="50" charset="-128"/>
                <a:ea typeface="メイリオ" panose="020B0604030504040204" pitchFamily="50" charset="-128"/>
              </a:rPr>
              <a:t>試算</a:t>
            </a:r>
            <a:endParaRPr lang="ja-JP" altLang="en-US" sz="10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459289" y="5083800"/>
            <a:ext cx="2610857" cy="253916"/>
          </a:xfrm>
          <a:prstGeom prst="rect">
            <a:avLst/>
          </a:prstGeom>
          <a:noFill/>
        </p:spPr>
        <p:txBody>
          <a:bodyPr wrap="square" rtlCol="0">
            <a:spAutoFit/>
          </a:bodyPr>
          <a:lstStyle/>
          <a:p>
            <a:pPr marL="447541" indent="-447541"/>
            <a:r>
              <a:rPr lang="en-US" altLang="ja-JP" sz="1050" b="1" kern="100" dirty="0" smtClean="0">
                <a:latin typeface="メイリオ" panose="020B0604030504040204" pitchFamily="50" charset="-128"/>
                <a:ea typeface="メイリオ" panose="020B0604030504040204" pitchFamily="50" charset="-128"/>
                <a:cs typeface="Times New Roman"/>
              </a:rPr>
              <a:t>12</a:t>
            </a:r>
            <a:r>
              <a:rPr lang="ja-JP" altLang="en-US" sz="1050" b="1" kern="100" dirty="0" smtClean="0">
                <a:latin typeface="メイリオ" panose="020B0604030504040204" pitchFamily="50" charset="-128"/>
                <a:ea typeface="メイリオ" panose="020B0604030504040204" pitchFamily="50" charset="-128"/>
                <a:cs typeface="Times New Roman"/>
              </a:rPr>
              <a:t>月下旬　確定</a:t>
            </a:r>
            <a:r>
              <a:rPr lang="ja-JP" altLang="en-US" sz="1050" b="1" kern="100" dirty="0">
                <a:latin typeface="メイリオ" panose="020B0604030504040204" pitchFamily="50" charset="-128"/>
                <a:ea typeface="メイリオ" panose="020B0604030504040204" pitchFamily="50" charset="-128"/>
                <a:cs typeface="Times New Roman"/>
              </a:rPr>
              <a:t>係数等の</a:t>
            </a:r>
            <a:r>
              <a:rPr lang="ja-JP" altLang="en-US" sz="1050" b="1" kern="100" dirty="0" smtClean="0">
                <a:latin typeface="メイリオ" panose="020B0604030504040204" pitchFamily="50" charset="-128"/>
                <a:ea typeface="メイリオ" panose="020B0604030504040204" pitchFamily="50" charset="-128"/>
                <a:cs typeface="Times New Roman"/>
              </a:rPr>
              <a:t>提示（予定）</a:t>
            </a:r>
            <a:endParaRPr lang="en-US" altLang="ja-JP" sz="1050" b="1" kern="100" dirty="0">
              <a:latin typeface="メイリオ" panose="020B0604030504040204" pitchFamily="50" charset="-128"/>
              <a:ea typeface="メイリオ" panose="020B0604030504040204" pitchFamily="50" charset="-128"/>
              <a:cs typeface="Times New Roman"/>
            </a:endParaRPr>
          </a:p>
        </p:txBody>
      </p:sp>
      <p:cxnSp>
        <p:nvCxnSpPr>
          <p:cNvPr id="77" name="直線矢印コネクタ 76"/>
          <p:cNvCxnSpPr/>
          <p:nvPr/>
        </p:nvCxnSpPr>
        <p:spPr>
          <a:xfrm>
            <a:off x="2970242" y="5211133"/>
            <a:ext cx="24107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569985" y="2919582"/>
            <a:ext cx="2284695" cy="577081"/>
          </a:xfrm>
          <a:prstGeom prst="rect">
            <a:avLst/>
          </a:prstGeom>
          <a:solidFill>
            <a:schemeClr val="bg1"/>
          </a:solidFill>
          <a:ln w="12700">
            <a:solidFill>
              <a:schemeClr val="tx1"/>
            </a:solidFill>
            <a:prstDash val="sysDash"/>
          </a:ln>
        </p:spPr>
        <p:txBody>
          <a:bodyPr wrap="square" rtlCol="0">
            <a:spAutoFit/>
          </a:bodyPr>
          <a:lstStyle/>
          <a:p>
            <a:pPr marL="447541" indent="-447541"/>
            <a:r>
              <a:rPr lang="ja-JP" altLang="en-US" sz="1050" b="1" kern="100" dirty="0" smtClean="0">
                <a:latin typeface="メイリオ" panose="020B0604030504040204" pitchFamily="50" charset="-128"/>
                <a:ea typeface="メイリオ" panose="020B0604030504040204" pitchFamily="50" charset="-128"/>
                <a:cs typeface="Times New Roman"/>
              </a:rPr>
              <a:t>９月</a:t>
            </a:r>
            <a:r>
              <a:rPr lang="en-US" altLang="ja-JP" sz="1050" b="1" kern="100" dirty="0" smtClean="0">
                <a:latin typeface="メイリオ" panose="020B0604030504040204" pitchFamily="50" charset="-128"/>
                <a:ea typeface="メイリオ" panose="020B0604030504040204" pitchFamily="50" charset="-128"/>
                <a:cs typeface="Times New Roman"/>
              </a:rPr>
              <a:t>27</a:t>
            </a:r>
            <a:r>
              <a:rPr lang="ja-JP" altLang="en-US" sz="1050" b="1" kern="100" dirty="0" smtClean="0">
                <a:latin typeface="メイリオ" panose="020B0604030504040204" pitchFamily="50" charset="-128"/>
                <a:ea typeface="メイリオ" panose="020B0604030504040204" pitchFamily="50" charset="-128"/>
                <a:cs typeface="Times New Roman"/>
              </a:rPr>
              <a:t>日　賦課</a:t>
            </a:r>
            <a:r>
              <a:rPr lang="ja-JP" altLang="en-US" sz="1050" b="1" kern="100" dirty="0">
                <a:latin typeface="メイリオ" panose="020B0604030504040204" pitchFamily="50" charset="-128"/>
                <a:ea typeface="メイリオ" panose="020B0604030504040204" pitchFamily="50" charset="-128"/>
                <a:cs typeface="Times New Roman"/>
              </a:rPr>
              <a:t>限度額</a:t>
            </a:r>
            <a:r>
              <a:rPr lang="ja-JP" altLang="en-US" sz="1050" b="1" kern="100" dirty="0" smtClean="0">
                <a:latin typeface="メイリオ" panose="020B0604030504040204" pitchFamily="50" charset="-128"/>
                <a:ea typeface="メイリオ" panose="020B0604030504040204" pitchFamily="50" charset="-128"/>
                <a:cs typeface="Times New Roman"/>
              </a:rPr>
              <a:t>控除後</a:t>
            </a:r>
            <a:endParaRPr lang="en-US" altLang="ja-JP" sz="1050" b="1" kern="100" dirty="0">
              <a:latin typeface="メイリオ" panose="020B0604030504040204" pitchFamily="50" charset="-128"/>
              <a:ea typeface="メイリオ" panose="020B0604030504040204" pitchFamily="50" charset="-128"/>
              <a:cs typeface="Times New Roman"/>
            </a:endParaRPr>
          </a:p>
          <a:p>
            <a:pPr marL="447541" indent="-447541"/>
            <a:r>
              <a:rPr lang="ja-JP" altLang="en-US" sz="1050" b="1" kern="100" dirty="0" smtClean="0">
                <a:latin typeface="メイリオ" panose="020B0604030504040204" pitchFamily="50" charset="-128"/>
                <a:ea typeface="メイリオ" panose="020B0604030504040204" pitchFamily="50" charset="-128"/>
                <a:cs typeface="Times New Roman"/>
              </a:rPr>
              <a:t>　　　　　 基準総所得金額</a:t>
            </a:r>
            <a:r>
              <a:rPr lang="ja-JP" altLang="en-US" sz="1050" b="1" kern="100" dirty="0">
                <a:latin typeface="メイリオ" panose="020B0604030504040204" pitchFamily="50" charset="-128"/>
                <a:ea typeface="メイリオ" panose="020B0604030504040204" pitchFamily="50" charset="-128"/>
                <a:cs typeface="Times New Roman"/>
              </a:rPr>
              <a:t>等</a:t>
            </a:r>
            <a:r>
              <a:rPr lang="ja-JP" altLang="en-US" sz="1050" b="1" kern="100" dirty="0" smtClean="0">
                <a:latin typeface="メイリオ" panose="020B0604030504040204" pitchFamily="50" charset="-128"/>
                <a:ea typeface="メイリオ" panose="020B0604030504040204" pitchFamily="50" charset="-128"/>
                <a:cs typeface="Times New Roman"/>
              </a:rPr>
              <a:t>調査</a:t>
            </a:r>
            <a:endParaRPr lang="en-US" altLang="ja-JP" sz="1050" b="1" kern="100" dirty="0" smtClean="0">
              <a:latin typeface="メイリオ" panose="020B0604030504040204" pitchFamily="50" charset="-128"/>
              <a:ea typeface="メイリオ" panose="020B0604030504040204" pitchFamily="50" charset="-128"/>
              <a:cs typeface="Times New Roman"/>
            </a:endParaRPr>
          </a:p>
          <a:p>
            <a:pPr marL="447541" indent="-447541"/>
            <a:r>
              <a:rPr lang="ja-JP" altLang="en-US" sz="1050" b="1" kern="100" dirty="0" smtClean="0">
                <a:latin typeface="メイリオ" panose="020B0604030504040204" pitchFamily="50" charset="-128"/>
                <a:ea typeface="メイリオ" panose="020B0604030504040204" pitchFamily="50" charset="-128"/>
                <a:cs typeface="Times New Roman"/>
              </a:rPr>
              <a:t>　　　　　 回答</a:t>
            </a:r>
            <a:r>
              <a:rPr lang="ja-JP" altLang="en-US" sz="1050" b="1" kern="100" dirty="0">
                <a:latin typeface="メイリオ" panose="020B0604030504040204" pitchFamily="50" charset="-128"/>
                <a:ea typeface="メイリオ" panose="020B0604030504040204" pitchFamily="50" charset="-128"/>
                <a:cs typeface="Times New Roman"/>
              </a:rPr>
              <a:t>期限</a:t>
            </a:r>
            <a:endParaRPr lang="en-US" altLang="ja-JP" sz="800" b="1" kern="100" dirty="0">
              <a:latin typeface="メイリオ" panose="020B0604030504040204" pitchFamily="50" charset="-128"/>
              <a:ea typeface="メイリオ" panose="020B0604030504040204" pitchFamily="50" charset="-128"/>
              <a:cs typeface="Times New Roman"/>
            </a:endParaRPr>
          </a:p>
        </p:txBody>
      </p:sp>
      <p:sp>
        <p:nvSpPr>
          <p:cNvPr id="80" name="テキスト ボックス 79"/>
          <p:cNvSpPr txBox="1"/>
          <p:nvPr/>
        </p:nvSpPr>
        <p:spPr>
          <a:xfrm>
            <a:off x="5437184" y="2091960"/>
            <a:ext cx="2207905" cy="253916"/>
          </a:xfrm>
          <a:prstGeom prst="rect">
            <a:avLst/>
          </a:prstGeom>
          <a:noFill/>
        </p:spPr>
        <p:txBody>
          <a:bodyPr wrap="square" rtlCol="0">
            <a:spAutoFit/>
          </a:bodyPr>
          <a:lstStyle/>
          <a:p>
            <a:pPr marL="447541" indent="-447541"/>
            <a:r>
              <a:rPr lang="ja-JP" altLang="en-US" sz="1050" b="1" kern="100" dirty="0" smtClean="0">
                <a:latin typeface="メイリオ" panose="020B0604030504040204" pitchFamily="50" charset="-128"/>
                <a:ea typeface="メイリオ" panose="020B0604030504040204" pitchFamily="50" charset="-128"/>
                <a:cs typeface="Times New Roman"/>
              </a:rPr>
              <a:t>９月　納付</a:t>
            </a:r>
            <a:r>
              <a:rPr lang="ja-JP" altLang="en-US" sz="1050" b="1" kern="100" dirty="0">
                <a:latin typeface="メイリオ" panose="020B0604030504040204" pitchFamily="50" charset="-128"/>
                <a:ea typeface="メイリオ" panose="020B0604030504040204" pitchFamily="50" charset="-128"/>
                <a:cs typeface="Times New Roman"/>
              </a:rPr>
              <a:t>金基礎データ提供準備</a:t>
            </a:r>
            <a:endParaRPr lang="en-US" altLang="ja-JP" sz="1050" b="1" kern="100" dirty="0">
              <a:latin typeface="メイリオ" panose="020B0604030504040204" pitchFamily="50" charset="-128"/>
              <a:ea typeface="メイリオ" panose="020B0604030504040204" pitchFamily="50" charset="-128"/>
              <a:cs typeface="Times New Roman"/>
            </a:endParaRPr>
          </a:p>
        </p:txBody>
      </p:sp>
      <p:grpSp>
        <p:nvGrpSpPr>
          <p:cNvPr id="7" name="グループ化 6"/>
          <p:cNvGrpSpPr/>
          <p:nvPr/>
        </p:nvGrpSpPr>
        <p:grpSpPr>
          <a:xfrm>
            <a:off x="1650106" y="1820722"/>
            <a:ext cx="4238998" cy="1093474"/>
            <a:chOff x="984232" y="1616549"/>
            <a:chExt cx="4389595" cy="979044"/>
          </a:xfrm>
        </p:grpSpPr>
        <p:cxnSp>
          <p:nvCxnSpPr>
            <p:cNvPr id="85" name="直線コネクタ 84"/>
            <p:cNvCxnSpPr/>
            <p:nvPr/>
          </p:nvCxnSpPr>
          <p:spPr>
            <a:xfrm flipH="1">
              <a:off x="990550" y="1626823"/>
              <a:ext cx="438327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矢印コネクタ 89"/>
            <p:cNvCxnSpPr/>
            <p:nvPr/>
          </p:nvCxnSpPr>
          <p:spPr>
            <a:xfrm flipH="1">
              <a:off x="984232" y="1616549"/>
              <a:ext cx="6318" cy="97904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グループ化 5"/>
          <p:cNvGrpSpPr/>
          <p:nvPr/>
        </p:nvGrpSpPr>
        <p:grpSpPr>
          <a:xfrm>
            <a:off x="7724388" y="2451519"/>
            <a:ext cx="2053147" cy="664462"/>
            <a:chOff x="7632108" y="2518486"/>
            <a:chExt cx="2053147" cy="664462"/>
          </a:xfrm>
        </p:grpSpPr>
        <p:sp>
          <p:nvSpPr>
            <p:cNvPr id="45" name="テキスト ボックス 44">
              <a:extLst>
                <a:ext uri="{FF2B5EF4-FFF2-40B4-BE49-F238E27FC236}">
                  <a16:creationId xmlns:a16="http://schemas.microsoft.com/office/drawing/2014/main" id="{716F6EFB-146F-46A4-BADB-967D9C6A4356}"/>
                </a:ext>
              </a:extLst>
            </p:cNvPr>
            <p:cNvSpPr txBox="1"/>
            <p:nvPr/>
          </p:nvSpPr>
          <p:spPr>
            <a:xfrm>
              <a:off x="7633913" y="2518486"/>
              <a:ext cx="2051342" cy="664462"/>
            </a:xfrm>
            <a:prstGeom prst="roundRect">
              <a:avLst/>
            </a:prstGeom>
            <a:solidFill>
              <a:schemeClr val="accent6">
                <a:lumMod val="20000"/>
                <a:lumOff val="80000"/>
              </a:schemeClr>
            </a:solidFill>
            <a:ln w="28575">
              <a:solidFill>
                <a:srgbClr val="00B050"/>
              </a:solidFill>
              <a:prstDash val="solid"/>
            </a:ln>
          </p:spPr>
          <p:txBody>
            <a:bodyPr wrap="none" rtlCol="0">
              <a:noAutofit/>
            </a:bodyPr>
            <a:lstStyle/>
            <a:p>
              <a:endParaRPr lang="en-US" altLang="ja-JP" sz="900" kern="100" dirty="0">
                <a:latin typeface="メイリオ" panose="020B0604030504040204" pitchFamily="50" charset="-128"/>
                <a:ea typeface="メイリオ" panose="020B0604030504040204" pitchFamily="50" charset="-128"/>
                <a:cs typeface="Times New Roman"/>
              </a:endParaRPr>
            </a:p>
            <a:p>
              <a:endParaRPr lang="en-US" altLang="ja-JP" sz="900" kern="100" dirty="0">
                <a:latin typeface="メイリオ" panose="020B0604030504040204" pitchFamily="50" charset="-128"/>
                <a:ea typeface="メイリオ" panose="020B0604030504040204" pitchFamily="50" charset="-128"/>
                <a:cs typeface="Times New Roman"/>
              </a:endParaRPr>
            </a:p>
          </p:txBody>
        </p:sp>
        <p:sp>
          <p:nvSpPr>
            <p:cNvPr id="95" name="テキスト ボックス 94"/>
            <p:cNvSpPr txBox="1"/>
            <p:nvPr/>
          </p:nvSpPr>
          <p:spPr>
            <a:xfrm>
              <a:off x="7632108" y="2564904"/>
              <a:ext cx="2053147" cy="618044"/>
            </a:xfrm>
            <a:prstGeom prst="rect">
              <a:avLst/>
            </a:prstGeom>
            <a:noFill/>
          </p:spPr>
          <p:txBody>
            <a:bodyPr wrap="none" rtlCol="0" anchor="ctr">
              <a:noAutofit/>
            </a:bodyPr>
            <a:lstStyle/>
            <a:p>
              <a:pPr marL="355493" indent="-355493"/>
              <a:r>
                <a:rPr lang="ja-JP" altLang="en-US" sz="1050" kern="100" dirty="0" smtClean="0">
                  <a:latin typeface="メイリオ" panose="020B0604030504040204" pitchFamily="50" charset="-128"/>
                  <a:ea typeface="メイリオ" panose="020B0604030504040204" pitchFamily="50" charset="-128"/>
                  <a:cs typeface="Times New Roman"/>
                </a:rPr>
                <a:t>９月</a:t>
              </a:r>
              <a:r>
                <a:rPr lang="en-US" altLang="ja-JP" sz="1050" kern="100" dirty="0" smtClean="0">
                  <a:latin typeface="メイリオ" panose="020B0604030504040204" pitchFamily="50" charset="-128"/>
                  <a:ea typeface="メイリオ" panose="020B0604030504040204" pitchFamily="50" charset="-128"/>
                  <a:cs typeface="Times New Roman"/>
                </a:rPr>
                <a:t>19</a:t>
              </a:r>
              <a:r>
                <a:rPr lang="ja-JP" altLang="en-US" sz="1050" kern="100" dirty="0" smtClean="0">
                  <a:latin typeface="メイリオ" panose="020B0604030504040204" pitchFamily="50" charset="-128"/>
                  <a:ea typeface="メイリオ" panose="020B0604030504040204" pitchFamily="50" charset="-128"/>
                  <a:cs typeface="Times New Roman"/>
                </a:rPr>
                <a:t>日　 納付</a:t>
              </a:r>
              <a:r>
                <a:rPr lang="ja-JP" altLang="en-US" sz="1050" kern="100" dirty="0">
                  <a:latin typeface="メイリオ" panose="020B0604030504040204" pitchFamily="50" charset="-128"/>
                  <a:ea typeface="メイリオ" panose="020B0604030504040204" pitchFamily="50" charset="-128"/>
                  <a:cs typeface="Times New Roman"/>
                </a:rPr>
                <a:t>金算定システム</a:t>
              </a:r>
              <a:endParaRPr lang="en-US" altLang="ja-JP" sz="1050" kern="100" dirty="0">
                <a:latin typeface="メイリオ" panose="020B0604030504040204" pitchFamily="50" charset="-128"/>
                <a:ea typeface="メイリオ" panose="020B0604030504040204" pitchFamily="50" charset="-128"/>
                <a:cs typeface="Times New Roman"/>
              </a:endParaRPr>
            </a:p>
            <a:p>
              <a:pPr marL="355493" indent="-355493"/>
              <a:r>
                <a:rPr lang="ja-JP" altLang="en-US" sz="1050" kern="100" dirty="0">
                  <a:latin typeface="メイリオ" panose="020B0604030504040204" pitchFamily="50" charset="-128"/>
                  <a:ea typeface="メイリオ" panose="020B0604030504040204" pitchFamily="50" charset="-128"/>
                  <a:cs typeface="Times New Roman"/>
                </a:rPr>
                <a:t>　　　　 </a:t>
              </a:r>
              <a:r>
                <a:rPr lang="ja-JP" altLang="en-US" sz="1050" kern="100" dirty="0" smtClean="0">
                  <a:latin typeface="メイリオ" panose="020B0604030504040204" pitchFamily="50" charset="-128"/>
                  <a:ea typeface="メイリオ" panose="020B0604030504040204" pitchFamily="50" charset="-128"/>
                  <a:cs typeface="Times New Roman"/>
                </a:rPr>
                <a:t>　機能</a:t>
              </a:r>
              <a:r>
                <a:rPr lang="ja-JP" altLang="en-US" sz="1050" kern="100" dirty="0">
                  <a:latin typeface="メイリオ" panose="020B0604030504040204" pitchFamily="50" charset="-128"/>
                  <a:ea typeface="メイリオ" panose="020B0604030504040204" pitchFamily="50" charset="-128"/>
                  <a:cs typeface="Times New Roman"/>
                </a:rPr>
                <a:t>改善版</a:t>
              </a:r>
              <a:r>
                <a:rPr lang="ja-JP" altLang="en-US" sz="1050" kern="100" dirty="0" smtClean="0">
                  <a:latin typeface="メイリオ" panose="020B0604030504040204" pitchFamily="50" charset="-128"/>
                  <a:ea typeface="メイリオ" panose="020B0604030504040204" pitchFamily="50" charset="-128"/>
                  <a:cs typeface="Times New Roman"/>
                </a:rPr>
                <a:t>リリース</a:t>
              </a:r>
              <a:endParaRPr lang="en-US" altLang="ja-JP" sz="1050" kern="100" dirty="0" smtClean="0">
                <a:latin typeface="メイリオ" panose="020B0604030504040204" pitchFamily="50" charset="-128"/>
                <a:ea typeface="メイリオ" panose="020B0604030504040204" pitchFamily="50" charset="-128"/>
                <a:cs typeface="Times New Roman"/>
              </a:endParaRPr>
            </a:p>
            <a:p>
              <a:pPr marL="355493" indent="-355493"/>
              <a:r>
                <a:rPr lang="ja-JP" altLang="en-US" sz="900" kern="100" dirty="0" smtClean="0">
                  <a:latin typeface="メイリオ" panose="020B0604030504040204" pitchFamily="50" charset="-128"/>
                  <a:ea typeface="メイリオ" panose="020B0604030504040204" pitchFamily="50" charset="-128"/>
                  <a:cs typeface="Times New Roman"/>
                </a:rPr>
                <a:t>・医療費等推計表　等</a:t>
              </a:r>
              <a:endParaRPr lang="en-US" altLang="ja-JP" sz="900" kern="100" dirty="0">
                <a:latin typeface="メイリオ" panose="020B0604030504040204" pitchFamily="50" charset="-128"/>
                <a:ea typeface="メイリオ" panose="020B0604030504040204" pitchFamily="50" charset="-128"/>
                <a:cs typeface="Times New Roman"/>
              </a:endParaRPr>
            </a:p>
          </p:txBody>
        </p:sp>
      </p:grpSp>
      <p:sp>
        <p:nvSpPr>
          <p:cNvPr id="98" name="テキスト ボックス 97"/>
          <p:cNvSpPr txBox="1"/>
          <p:nvPr/>
        </p:nvSpPr>
        <p:spPr>
          <a:xfrm>
            <a:off x="457017" y="5512071"/>
            <a:ext cx="2560743" cy="253916"/>
          </a:xfrm>
          <a:prstGeom prst="rect">
            <a:avLst/>
          </a:prstGeom>
          <a:noFill/>
        </p:spPr>
        <p:txBody>
          <a:bodyPr wrap="square" rtlCol="0">
            <a:spAutoFit/>
          </a:bodyPr>
          <a:lstStyle/>
          <a:p>
            <a:pPr marL="447541" indent="-447541"/>
            <a:r>
              <a:rPr lang="en-US" altLang="ja-JP" sz="1050" b="1" kern="100" dirty="0" smtClean="0">
                <a:latin typeface="メイリオ" panose="020B0604030504040204" pitchFamily="50" charset="-128"/>
                <a:ea typeface="メイリオ" panose="020B0604030504040204" pitchFamily="50" charset="-128"/>
                <a:cs typeface="Times New Roman"/>
              </a:rPr>
              <a:t> </a:t>
            </a:r>
            <a:r>
              <a:rPr lang="en-US" altLang="ja-JP" sz="1050" b="1" kern="100" dirty="0">
                <a:latin typeface="メイリオ" panose="020B0604030504040204" pitchFamily="50" charset="-128"/>
                <a:ea typeface="メイリオ" panose="020B0604030504040204" pitchFamily="50" charset="-128"/>
                <a:cs typeface="Times New Roman"/>
              </a:rPr>
              <a:t>1</a:t>
            </a:r>
            <a:r>
              <a:rPr lang="ja-JP" altLang="en-US" sz="1050" b="1" kern="100" dirty="0" smtClean="0">
                <a:latin typeface="メイリオ" panose="020B0604030504040204" pitchFamily="50" charset="-128"/>
                <a:ea typeface="メイリオ" panose="020B0604030504040204" pitchFamily="50" charset="-128"/>
                <a:cs typeface="Times New Roman"/>
              </a:rPr>
              <a:t>月下旬～　所得</a:t>
            </a:r>
            <a:r>
              <a:rPr lang="ja-JP" altLang="en-US" sz="1050" b="1" kern="100" dirty="0">
                <a:latin typeface="メイリオ" panose="020B0604030504040204" pitchFamily="50" charset="-128"/>
                <a:ea typeface="メイリオ" panose="020B0604030504040204" pitchFamily="50" charset="-128"/>
                <a:cs typeface="Times New Roman"/>
              </a:rPr>
              <a:t>係数等の告示</a:t>
            </a:r>
            <a:r>
              <a:rPr lang="ja-JP" altLang="en-US" sz="1050" b="1" kern="100" dirty="0" smtClean="0">
                <a:latin typeface="メイリオ" panose="020B0604030504040204" pitchFamily="50" charset="-128"/>
                <a:ea typeface="メイリオ" panose="020B0604030504040204" pitchFamily="50" charset="-128"/>
                <a:cs typeface="Times New Roman"/>
              </a:rPr>
              <a:t>予定</a:t>
            </a:r>
            <a:endParaRPr lang="en-US" altLang="ja-JP" sz="1050" b="1" kern="100" dirty="0">
              <a:latin typeface="メイリオ" panose="020B0604030504040204" pitchFamily="50" charset="-128"/>
              <a:ea typeface="メイリオ" panose="020B0604030504040204" pitchFamily="50" charset="-128"/>
              <a:cs typeface="Times New Roman"/>
            </a:endParaRPr>
          </a:p>
        </p:txBody>
      </p:sp>
      <p:sp>
        <p:nvSpPr>
          <p:cNvPr id="104" name="テキスト ボックス 103">
            <a:extLst>
              <a:ext uri="{FF2B5EF4-FFF2-40B4-BE49-F238E27FC236}">
                <a16:creationId xmlns:a16="http://schemas.microsoft.com/office/drawing/2014/main" id="{716F6EFB-146F-46A4-BADB-967D9C6A4356}"/>
              </a:ext>
            </a:extLst>
          </p:cNvPr>
          <p:cNvSpPr txBox="1"/>
          <p:nvPr/>
        </p:nvSpPr>
        <p:spPr>
          <a:xfrm>
            <a:off x="7726194" y="1820722"/>
            <a:ext cx="2051342" cy="555172"/>
          </a:xfrm>
          <a:prstGeom prst="roundRect">
            <a:avLst/>
          </a:prstGeom>
          <a:solidFill>
            <a:schemeClr val="accent6">
              <a:lumMod val="20000"/>
              <a:lumOff val="80000"/>
            </a:schemeClr>
          </a:solidFill>
          <a:ln w="28575">
            <a:solidFill>
              <a:srgbClr val="00B050"/>
            </a:solidFill>
            <a:prstDash val="solid"/>
          </a:ln>
        </p:spPr>
        <p:txBody>
          <a:bodyPr wrap="none" rtlCol="0">
            <a:noAutofit/>
          </a:bodyPr>
          <a:lstStyle/>
          <a:p>
            <a:endParaRPr lang="en-US" altLang="ja-JP" sz="900" kern="100" dirty="0">
              <a:latin typeface="メイリオ" panose="020B0604030504040204" pitchFamily="50" charset="-128"/>
              <a:ea typeface="メイリオ" panose="020B0604030504040204" pitchFamily="50" charset="-128"/>
              <a:cs typeface="Times New Roman"/>
            </a:endParaRPr>
          </a:p>
          <a:p>
            <a:endParaRPr lang="en-US" altLang="ja-JP" sz="900" kern="100" dirty="0">
              <a:latin typeface="メイリオ" panose="020B0604030504040204" pitchFamily="50" charset="-128"/>
              <a:ea typeface="メイリオ" panose="020B0604030504040204" pitchFamily="50" charset="-128"/>
              <a:cs typeface="Times New Roman"/>
            </a:endParaRPr>
          </a:p>
        </p:txBody>
      </p:sp>
      <p:sp>
        <p:nvSpPr>
          <p:cNvPr id="105" name="テキスト ボックス 104">
            <a:extLst>
              <a:ext uri="{FF2B5EF4-FFF2-40B4-BE49-F238E27FC236}">
                <a16:creationId xmlns:a16="http://schemas.microsoft.com/office/drawing/2014/main" id="{4F902BAF-5EE4-4F08-94BD-C6AF9BF0B650}"/>
              </a:ext>
            </a:extLst>
          </p:cNvPr>
          <p:cNvSpPr txBox="1"/>
          <p:nvPr/>
        </p:nvSpPr>
        <p:spPr>
          <a:xfrm>
            <a:off x="7724388" y="1821896"/>
            <a:ext cx="2053147" cy="553998"/>
          </a:xfrm>
          <a:prstGeom prst="rect">
            <a:avLst/>
          </a:prstGeom>
          <a:noFill/>
        </p:spPr>
        <p:txBody>
          <a:bodyPr wrap="square" rtlCol="0">
            <a:spAutoFit/>
          </a:bodyPr>
          <a:lstStyle/>
          <a:p>
            <a:pPr marL="355493" indent="-355493"/>
            <a:r>
              <a:rPr lang="ja-JP" altLang="en-US" sz="1050" kern="100" dirty="0" smtClean="0">
                <a:latin typeface="メイリオ" panose="020B0604030504040204" pitchFamily="50" charset="-128"/>
                <a:ea typeface="メイリオ" panose="020B0604030504040204" pitchFamily="50" charset="-128"/>
                <a:cs typeface="Times New Roman"/>
              </a:rPr>
              <a:t>９月５日　情報</a:t>
            </a:r>
            <a:r>
              <a:rPr lang="ja-JP" altLang="en-US" sz="1050" kern="100" dirty="0">
                <a:latin typeface="メイリオ" panose="020B0604030504040204" pitchFamily="50" charset="-128"/>
                <a:ea typeface="メイリオ" panose="020B0604030504040204" pitchFamily="50" charset="-128"/>
                <a:cs typeface="Times New Roman"/>
              </a:rPr>
              <a:t>集約</a:t>
            </a:r>
            <a:r>
              <a:rPr lang="ja-JP" altLang="en-US" sz="1050" kern="100" dirty="0" smtClean="0">
                <a:latin typeface="メイリオ" panose="020B0604030504040204" pitchFamily="50" charset="-128"/>
                <a:ea typeface="メイリオ" panose="020B0604030504040204" pitchFamily="50" charset="-128"/>
                <a:cs typeface="Times New Roman"/>
              </a:rPr>
              <a:t>システム</a:t>
            </a:r>
            <a:endParaRPr lang="en-US" altLang="ja-JP" sz="1050" kern="100" dirty="0">
              <a:latin typeface="メイリオ" panose="020B0604030504040204" pitchFamily="50" charset="-128"/>
              <a:ea typeface="メイリオ" panose="020B0604030504040204" pitchFamily="50" charset="-128"/>
              <a:cs typeface="Times New Roman"/>
            </a:endParaRPr>
          </a:p>
          <a:p>
            <a:pPr marL="355493" indent="-355493"/>
            <a:r>
              <a:rPr lang="ja-JP" altLang="en-US" sz="1050" kern="100" dirty="0" smtClean="0">
                <a:latin typeface="メイリオ" panose="020B0604030504040204" pitchFamily="50" charset="-128"/>
                <a:ea typeface="メイリオ" panose="020B0604030504040204" pitchFamily="50" charset="-128"/>
                <a:cs typeface="Times New Roman"/>
              </a:rPr>
              <a:t>　　　　　機能</a:t>
            </a:r>
            <a:r>
              <a:rPr lang="ja-JP" altLang="en-US" sz="1050" kern="100" dirty="0">
                <a:latin typeface="メイリオ" panose="020B0604030504040204" pitchFamily="50" charset="-128"/>
                <a:ea typeface="メイリオ" panose="020B0604030504040204" pitchFamily="50" charset="-128"/>
                <a:cs typeface="Times New Roman"/>
              </a:rPr>
              <a:t>改善版リリース</a:t>
            </a:r>
            <a:endParaRPr lang="en-US" altLang="ja-JP" sz="1050" kern="100" dirty="0">
              <a:latin typeface="メイリオ" panose="020B0604030504040204" pitchFamily="50" charset="-128"/>
              <a:ea typeface="メイリオ" panose="020B0604030504040204" pitchFamily="50" charset="-128"/>
              <a:cs typeface="Times New Roman"/>
            </a:endParaRPr>
          </a:p>
          <a:p>
            <a:pPr marL="355493" indent="-355493"/>
            <a:r>
              <a:rPr lang="ja-JP" altLang="en-US" sz="900" kern="100" dirty="0" smtClean="0">
                <a:latin typeface="メイリオ" panose="020B0604030504040204" pitchFamily="50" charset="-128"/>
                <a:ea typeface="メイリオ" panose="020B0604030504040204" pitchFamily="50" charset="-128"/>
                <a:cs typeface="Times New Roman"/>
              </a:rPr>
              <a:t>・納付金算定システムへの連携機能</a:t>
            </a:r>
            <a:endParaRPr lang="en-US" altLang="ja-JP" sz="700" kern="100" dirty="0">
              <a:latin typeface="メイリオ" panose="020B0604030504040204" pitchFamily="50" charset="-128"/>
              <a:ea typeface="メイリオ" panose="020B0604030504040204" pitchFamily="50" charset="-128"/>
              <a:cs typeface="Times New Roman"/>
            </a:endParaRPr>
          </a:p>
        </p:txBody>
      </p:sp>
      <p:sp>
        <p:nvSpPr>
          <p:cNvPr id="108" name="テキスト ボックス 107"/>
          <p:cNvSpPr txBox="1"/>
          <p:nvPr/>
        </p:nvSpPr>
        <p:spPr>
          <a:xfrm>
            <a:off x="3556474" y="1646509"/>
            <a:ext cx="1335622" cy="246221"/>
          </a:xfrm>
          <a:prstGeom prst="rect">
            <a:avLst/>
          </a:prstGeom>
          <a:noFill/>
          <a:ln>
            <a:noFill/>
          </a:ln>
        </p:spPr>
        <p:txBody>
          <a:bodyPr wrap="none" rtlCol="0">
            <a:spAutoFit/>
          </a:bodyPr>
          <a:lstStyle/>
          <a:p>
            <a:r>
              <a:rPr lang="en-US" altLang="ja-JP" sz="1000" b="1" dirty="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とりまとめ・報告</a:t>
            </a:r>
            <a:r>
              <a:rPr lang="en-US" altLang="ja-JP" sz="1000" b="1" dirty="0" smtClean="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grpSp>
        <p:nvGrpSpPr>
          <p:cNvPr id="55" name="グループ化 54"/>
          <p:cNvGrpSpPr/>
          <p:nvPr/>
        </p:nvGrpSpPr>
        <p:grpSpPr>
          <a:xfrm flipH="1">
            <a:off x="2854677" y="1339031"/>
            <a:ext cx="3754506" cy="278665"/>
            <a:chOff x="984232" y="1616549"/>
            <a:chExt cx="4389595" cy="979044"/>
          </a:xfrm>
        </p:grpSpPr>
        <p:cxnSp>
          <p:nvCxnSpPr>
            <p:cNvPr id="56" name="直線コネクタ 55"/>
            <p:cNvCxnSpPr/>
            <p:nvPr/>
          </p:nvCxnSpPr>
          <p:spPr>
            <a:xfrm flipH="1">
              <a:off x="990550" y="1626823"/>
              <a:ext cx="438327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H="1">
              <a:off x="984232" y="1616549"/>
              <a:ext cx="6318" cy="97904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3875471" y="1145111"/>
            <a:ext cx="697627" cy="246221"/>
          </a:xfrm>
          <a:prstGeom prst="rect">
            <a:avLst/>
          </a:prstGeom>
          <a:noFill/>
          <a:ln>
            <a:noFill/>
          </a:ln>
        </p:spPr>
        <p:txBody>
          <a:bodyPr wrap="none" rtlCol="0">
            <a:spAutoFit/>
          </a:bodyPr>
          <a:lstStyle/>
          <a:p>
            <a:r>
              <a:rPr lang="ja-JP" altLang="en-US" sz="1000" b="1" dirty="0" smtClean="0">
                <a:latin typeface="メイリオ" panose="020B0604030504040204" pitchFamily="50" charset="-128"/>
                <a:ea typeface="メイリオ" panose="020B0604030504040204" pitchFamily="50" charset="-128"/>
              </a:rPr>
              <a:t>（照会）</a:t>
            </a:r>
            <a:endParaRPr lang="ja-JP" altLang="en-US" sz="10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5710419" y="1612096"/>
            <a:ext cx="1793201" cy="415498"/>
          </a:xfrm>
          <a:prstGeom prst="rect">
            <a:avLst/>
          </a:prstGeom>
          <a:solidFill>
            <a:schemeClr val="bg1"/>
          </a:solidFill>
          <a:ln w="12700">
            <a:solidFill>
              <a:schemeClr val="tx1"/>
            </a:solidFill>
            <a:prstDash val="sysDash"/>
          </a:ln>
        </p:spPr>
        <p:txBody>
          <a:bodyPr wrap="square" rtlCol="0" anchor="ctr">
            <a:spAutoFit/>
          </a:bodyPr>
          <a:lstStyle/>
          <a:p>
            <a:r>
              <a:rPr lang="zh-TW" altLang="en-US" sz="1050" b="1" kern="100" dirty="0" smtClean="0">
                <a:latin typeface="メイリオ" panose="020B0604030504040204" pitchFamily="50" charset="-128"/>
                <a:ea typeface="メイリオ" panose="020B0604030504040204" pitchFamily="50" charset="-128"/>
                <a:cs typeface="Times New Roman"/>
              </a:rPr>
              <a:t>賦課</a:t>
            </a:r>
            <a:r>
              <a:rPr lang="zh-TW" altLang="en-US" sz="1050" b="1" kern="100" dirty="0">
                <a:latin typeface="メイリオ" panose="020B0604030504040204" pitchFamily="50" charset="-128"/>
                <a:ea typeface="メイリオ" panose="020B0604030504040204" pitchFamily="50" charset="-128"/>
                <a:cs typeface="Times New Roman"/>
              </a:rPr>
              <a:t>限度額</a:t>
            </a:r>
            <a:r>
              <a:rPr lang="zh-TW" altLang="en-US" sz="1050" b="1" kern="100" dirty="0" smtClean="0">
                <a:latin typeface="メイリオ" panose="020B0604030504040204" pitchFamily="50" charset="-128"/>
                <a:ea typeface="メイリオ" panose="020B0604030504040204" pitchFamily="50" charset="-128"/>
                <a:cs typeface="Times New Roman"/>
              </a:rPr>
              <a:t>控除後</a:t>
            </a:r>
            <a:endParaRPr lang="en-US" altLang="zh-TW" sz="1050" b="1" kern="100" dirty="0" smtClean="0">
              <a:latin typeface="メイリオ" panose="020B0604030504040204" pitchFamily="50" charset="-128"/>
              <a:ea typeface="メイリオ" panose="020B0604030504040204" pitchFamily="50" charset="-128"/>
              <a:cs typeface="Times New Roman"/>
            </a:endParaRPr>
          </a:p>
          <a:p>
            <a:r>
              <a:rPr lang="zh-TW" altLang="en-US" sz="1050" b="1" kern="100" dirty="0" smtClean="0">
                <a:latin typeface="メイリオ" panose="020B0604030504040204" pitchFamily="50" charset="-128"/>
                <a:ea typeface="メイリオ" panose="020B0604030504040204" pitchFamily="50" charset="-128"/>
                <a:cs typeface="Times New Roman"/>
              </a:rPr>
              <a:t>基準総所得</a:t>
            </a:r>
            <a:r>
              <a:rPr lang="zh-TW" altLang="en-US" sz="1050" b="1" kern="100" dirty="0">
                <a:latin typeface="メイリオ" panose="020B0604030504040204" pitchFamily="50" charset="-128"/>
                <a:ea typeface="メイリオ" panose="020B0604030504040204" pitchFamily="50" charset="-128"/>
                <a:cs typeface="Times New Roman"/>
              </a:rPr>
              <a:t>金額</a:t>
            </a:r>
            <a:r>
              <a:rPr lang="zh-TW" altLang="en-US" sz="1050" b="1" kern="100" dirty="0" smtClean="0">
                <a:latin typeface="メイリオ" panose="020B0604030504040204" pitchFamily="50" charset="-128"/>
                <a:ea typeface="メイリオ" panose="020B0604030504040204" pitchFamily="50" charset="-128"/>
                <a:cs typeface="Times New Roman"/>
              </a:rPr>
              <a:t>等</a:t>
            </a:r>
            <a:r>
              <a:rPr lang="ja-JP" altLang="en-US" sz="1050" b="1" kern="100" dirty="0" smtClean="0">
                <a:latin typeface="メイリオ" panose="020B0604030504040204" pitchFamily="50" charset="-128"/>
                <a:ea typeface="メイリオ" panose="020B0604030504040204" pitchFamily="50" charset="-128"/>
                <a:cs typeface="Times New Roman"/>
              </a:rPr>
              <a:t>調査回答</a:t>
            </a:r>
            <a:endParaRPr lang="zh-TW" altLang="en-US" sz="800" b="1" kern="100" dirty="0">
              <a:latin typeface="メイリオ" panose="020B0604030504040204" pitchFamily="50" charset="-128"/>
              <a:ea typeface="メイリオ" panose="020B0604030504040204" pitchFamily="50" charset="-128"/>
              <a:cs typeface="Times New Roman"/>
            </a:endParaRPr>
          </a:p>
        </p:txBody>
      </p:sp>
      <p:grpSp>
        <p:nvGrpSpPr>
          <p:cNvPr id="31" name="グループ化 30"/>
          <p:cNvGrpSpPr/>
          <p:nvPr/>
        </p:nvGrpSpPr>
        <p:grpSpPr>
          <a:xfrm>
            <a:off x="7722513" y="3164432"/>
            <a:ext cx="2053147" cy="664462"/>
            <a:chOff x="7632108" y="2518486"/>
            <a:chExt cx="2053147" cy="664462"/>
          </a:xfrm>
        </p:grpSpPr>
        <p:sp>
          <p:nvSpPr>
            <p:cNvPr id="32" name="テキスト ボックス 31">
              <a:extLst>
                <a:ext uri="{FF2B5EF4-FFF2-40B4-BE49-F238E27FC236}">
                  <a16:creationId xmlns:a16="http://schemas.microsoft.com/office/drawing/2014/main" id="{716F6EFB-146F-46A4-BADB-967D9C6A4356}"/>
                </a:ext>
              </a:extLst>
            </p:cNvPr>
            <p:cNvSpPr txBox="1"/>
            <p:nvPr/>
          </p:nvSpPr>
          <p:spPr>
            <a:xfrm>
              <a:off x="7633913" y="2518486"/>
              <a:ext cx="2051342" cy="664462"/>
            </a:xfrm>
            <a:prstGeom prst="roundRect">
              <a:avLst/>
            </a:prstGeom>
            <a:solidFill>
              <a:schemeClr val="accent6">
                <a:lumMod val="20000"/>
                <a:lumOff val="80000"/>
              </a:schemeClr>
            </a:solidFill>
            <a:ln w="28575">
              <a:solidFill>
                <a:srgbClr val="00B050"/>
              </a:solidFill>
              <a:prstDash val="solid"/>
            </a:ln>
          </p:spPr>
          <p:txBody>
            <a:bodyPr wrap="none" rtlCol="0">
              <a:noAutofit/>
            </a:bodyPr>
            <a:lstStyle/>
            <a:p>
              <a:endParaRPr lang="en-US" altLang="ja-JP" sz="900" kern="100" dirty="0">
                <a:latin typeface="メイリオ" panose="020B0604030504040204" pitchFamily="50" charset="-128"/>
                <a:ea typeface="メイリオ" panose="020B0604030504040204" pitchFamily="50" charset="-128"/>
                <a:cs typeface="Times New Roman"/>
              </a:endParaRPr>
            </a:p>
            <a:p>
              <a:endParaRPr lang="en-US" altLang="ja-JP" sz="900" kern="100" dirty="0">
                <a:latin typeface="メイリオ" panose="020B0604030504040204" pitchFamily="50" charset="-128"/>
                <a:ea typeface="メイリオ" panose="020B0604030504040204" pitchFamily="50" charset="-128"/>
                <a:cs typeface="Times New Roman"/>
              </a:endParaRPr>
            </a:p>
          </p:txBody>
        </p:sp>
        <p:sp>
          <p:nvSpPr>
            <p:cNvPr id="33" name="テキスト ボックス 32"/>
            <p:cNvSpPr txBox="1"/>
            <p:nvPr/>
          </p:nvSpPr>
          <p:spPr>
            <a:xfrm>
              <a:off x="7632108" y="2564904"/>
              <a:ext cx="2053147" cy="618044"/>
            </a:xfrm>
            <a:prstGeom prst="rect">
              <a:avLst/>
            </a:prstGeom>
            <a:noFill/>
          </p:spPr>
          <p:txBody>
            <a:bodyPr wrap="none" rtlCol="0" anchor="ctr">
              <a:noAutofit/>
            </a:bodyPr>
            <a:lstStyle/>
            <a:p>
              <a:pPr marL="355493" indent="-355493"/>
              <a:r>
                <a:rPr lang="ja-JP" altLang="en-US" sz="1050" kern="100" dirty="0" smtClean="0">
                  <a:latin typeface="メイリオ" panose="020B0604030504040204" pitchFamily="50" charset="-128"/>
                  <a:ea typeface="メイリオ" panose="020B0604030504040204" pitchFamily="50" charset="-128"/>
                  <a:cs typeface="Times New Roman"/>
                </a:rPr>
                <a:t>９月</a:t>
              </a:r>
              <a:r>
                <a:rPr lang="en-US" altLang="ja-JP" sz="1050" kern="100" dirty="0" smtClean="0">
                  <a:latin typeface="メイリオ" panose="020B0604030504040204" pitchFamily="50" charset="-128"/>
                  <a:ea typeface="メイリオ" panose="020B0604030504040204" pitchFamily="50" charset="-128"/>
                  <a:cs typeface="Times New Roman"/>
                </a:rPr>
                <a:t>26</a:t>
              </a:r>
              <a:r>
                <a:rPr lang="ja-JP" altLang="en-US" sz="1050" kern="100" dirty="0" smtClean="0">
                  <a:latin typeface="メイリオ" panose="020B0604030504040204" pitchFamily="50" charset="-128"/>
                  <a:ea typeface="メイリオ" panose="020B0604030504040204" pitchFamily="50" charset="-128"/>
                  <a:cs typeface="Times New Roman"/>
                </a:rPr>
                <a:t>日　 納付</a:t>
              </a:r>
              <a:r>
                <a:rPr lang="ja-JP" altLang="en-US" sz="1050" kern="100" dirty="0">
                  <a:latin typeface="メイリオ" panose="020B0604030504040204" pitchFamily="50" charset="-128"/>
                  <a:ea typeface="メイリオ" panose="020B0604030504040204" pitchFamily="50" charset="-128"/>
                  <a:cs typeface="Times New Roman"/>
                </a:rPr>
                <a:t>金算定システム</a:t>
              </a:r>
              <a:endParaRPr lang="en-US" altLang="ja-JP" sz="1050" kern="100" dirty="0">
                <a:latin typeface="メイリオ" panose="020B0604030504040204" pitchFamily="50" charset="-128"/>
                <a:ea typeface="メイリオ" panose="020B0604030504040204" pitchFamily="50" charset="-128"/>
                <a:cs typeface="Times New Roman"/>
              </a:endParaRPr>
            </a:p>
            <a:p>
              <a:pPr marL="355493" indent="-355493"/>
              <a:r>
                <a:rPr lang="ja-JP" altLang="en-US" sz="1050" kern="100" dirty="0">
                  <a:latin typeface="メイリオ" panose="020B0604030504040204" pitchFamily="50" charset="-128"/>
                  <a:ea typeface="メイリオ" panose="020B0604030504040204" pitchFamily="50" charset="-128"/>
                  <a:cs typeface="Times New Roman"/>
                </a:rPr>
                <a:t>　　　　 </a:t>
              </a:r>
              <a:r>
                <a:rPr lang="ja-JP" altLang="en-US" sz="1050" kern="100" dirty="0" smtClean="0">
                  <a:latin typeface="メイリオ" panose="020B0604030504040204" pitchFamily="50" charset="-128"/>
                  <a:ea typeface="メイリオ" panose="020B0604030504040204" pitchFamily="50" charset="-128"/>
                  <a:cs typeface="Times New Roman"/>
                </a:rPr>
                <a:t>　機能</a:t>
              </a:r>
              <a:r>
                <a:rPr lang="ja-JP" altLang="en-US" sz="1050" kern="100" dirty="0">
                  <a:latin typeface="メイリオ" panose="020B0604030504040204" pitchFamily="50" charset="-128"/>
                  <a:ea typeface="メイリオ" panose="020B0604030504040204" pitchFamily="50" charset="-128"/>
                  <a:cs typeface="Times New Roman"/>
                </a:rPr>
                <a:t>改善版</a:t>
              </a:r>
              <a:r>
                <a:rPr lang="ja-JP" altLang="en-US" sz="1050" kern="100" dirty="0" smtClean="0">
                  <a:latin typeface="メイリオ" panose="020B0604030504040204" pitchFamily="50" charset="-128"/>
                  <a:ea typeface="メイリオ" panose="020B0604030504040204" pitchFamily="50" charset="-128"/>
                  <a:cs typeface="Times New Roman"/>
                </a:rPr>
                <a:t>リリース</a:t>
              </a:r>
              <a:endParaRPr lang="en-US" altLang="ja-JP" sz="1050" kern="100" dirty="0" smtClean="0">
                <a:latin typeface="メイリオ" panose="020B0604030504040204" pitchFamily="50" charset="-128"/>
                <a:ea typeface="メイリオ" panose="020B0604030504040204" pitchFamily="50" charset="-128"/>
                <a:cs typeface="Times New Roman"/>
              </a:endParaRPr>
            </a:p>
            <a:p>
              <a:pPr marL="355493" indent="-355493"/>
              <a:r>
                <a:rPr lang="ja-JP" altLang="en-US" sz="900" kern="100" dirty="0" smtClean="0">
                  <a:latin typeface="メイリオ" panose="020B0604030504040204" pitchFamily="50" charset="-128"/>
                  <a:ea typeface="メイリオ" panose="020B0604030504040204" pitchFamily="50" charset="-128"/>
                  <a:cs typeface="Times New Roman"/>
                </a:rPr>
                <a:t>・コーホート要因法</a:t>
              </a:r>
              <a:endParaRPr lang="en-US" altLang="ja-JP" sz="900" kern="100" dirty="0">
                <a:latin typeface="メイリオ" panose="020B0604030504040204" pitchFamily="50" charset="-128"/>
                <a:ea typeface="メイリオ" panose="020B0604030504040204" pitchFamily="50" charset="-128"/>
                <a:cs typeface="Times New Roman"/>
              </a:endParaRPr>
            </a:p>
          </p:txBody>
        </p:sp>
      </p:grpSp>
      <p:sp>
        <p:nvSpPr>
          <p:cNvPr id="34" name="テキスト ボックス 33">
            <a:extLst>
              <a:ext uri="{FF2B5EF4-FFF2-40B4-BE49-F238E27FC236}">
                <a16:creationId xmlns:a16="http://schemas.microsoft.com/office/drawing/2014/main" id="{716F6EFB-146F-46A4-BADB-967D9C6A4356}"/>
              </a:ext>
            </a:extLst>
          </p:cNvPr>
          <p:cNvSpPr txBox="1"/>
          <p:nvPr/>
        </p:nvSpPr>
        <p:spPr>
          <a:xfrm>
            <a:off x="7724318" y="4581128"/>
            <a:ext cx="2051342" cy="620726"/>
          </a:xfrm>
          <a:prstGeom prst="roundRect">
            <a:avLst/>
          </a:prstGeom>
          <a:solidFill>
            <a:schemeClr val="accent6">
              <a:lumMod val="20000"/>
              <a:lumOff val="80000"/>
            </a:schemeClr>
          </a:solidFill>
          <a:ln w="28575">
            <a:solidFill>
              <a:srgbClr val="00B050"/>
            </a:solidFill>
            <a:prstDash val="solid"/>
          </a:ln>
        </p:spPr>
        <p:txBody>
          <a:bodyPr wrap="none" lIns="36000" rtlCol="0">
            <a:noAutofit/>
          </a:bodyPr>
          <a:lstStyle/>
          <a:p>
            <a:pPr marL="355493" indent="-355493"/>
            <a:r>
              <a:rPr lang="en-US" altLang="ja-JP" sz="1050" kern="100" dirty="0" smtClean="0">
                <a:latin typeface="メイリオ" panose="020B0604030504040204" pitchFamily="50" charset="-128"/>
                <a:ea typeface="メイリオ" panose="020B0604030504040204" pitchFamily="50" charset="-128"/>
                <a:cs typeface="Times New Roman"/>
              </a:rPr>
              <a:t>12</a:t>
            </a:r>
            <a:r>
              <a:rPr lang="ja-JP" altLang="en-US" sz="1050" kern="100" dirty="0" smtClean="0">
                <a:latin typeface="メイリオ" panose="020B0604030504040204" pitchFamily="50" charset="-128"/>
                <a:ea typeface="メイリオ" panose="020B0604030504040204" pitchFamily="50" charset="-128"/>
                <a:cs typeface="Times New Roman"/>
              </a:rPr>
              <a:t>月中旬</a:t>
            </a:r>
            <a:r>
              <a:rPr lang="ja-JP" altLang="en-US" sz="1050" kern="100" dirty="0">
                <a:latin typeface="メイリオ" panose="020B0604030504040204" pitchFamily="50" charset="-128"/>
                <a:ea typeface="メイリオ" panose="020B0604030504040204" pitchFamily="50" charset="-128"/>
                <a:cs typeface="Times New Roman"/>
              </a:rPr>
              <a:t>　 納付金算定システム</a:t>
            </a:r>
            <a:endParaRPr lang="en-US" altLang="ja-JP" sz="1050" kern="100" dirty="0">
              <a:latin typeface="メイリオ" panose="020B0604030504040204" pitchFamily="50" charset="-128"/>
              <a:ea typeface="メイリオ" panose="020B0604030504040204" pitchFamily="50" charset="-128"/>
              <a:cs typeface="Times New Roman"/>
            </a:endParaRPr>
          </a:p>
          <a:p>
            <a:pPr marL="355493" indent="-355493"/>
            <a:r>
              <a:rPr lang="ja-JP" altLang="en-US" sz="1050" kern="100" dirty="0" smtClean="0">
                <a:latin typeface="メイリオ" panose="020B0604030504040204" pitchFamily="50" charset="-128"/>
                <a:ea typeface="メイリオ" panose="020B0604030504040204" pitchFamily="50" charset="-128"/>
                <a:cs typeface="Times New Roman"/>
              </a:rPr>
              <a:t>　</a:t>
            </a:r>
            <a:r>
              <a:rPr lang="en-US" altLang="ja-JP" sz="1050" kern="100" dirty="0" smtClean="0">
                <a:latin typeface="メイリオ" panose="020B0604030504040204" pitchFamily="50" charset="-128"/>
                <a:ea typeface="メイリオ" panose="020B0604030504040204" pitchFamily="50" charset="-128"/>
                <a:cs typeface="Times New Roman"/>
              </a:rPr>
              <a:t>(</a:t>
            </a:r>
            <a:r>
              <a:rPr lang="ja-JP" altLang="en-US" sz="1050" kern="100" dirty="0" smtClean="0">
                <a:latin typeface="メイリオ" panose="020B0604030504040204" pitchFamily="50" charset="-128"/>
                <a:ea typeface="メイリオ" panose="020B0604030504040204" pitchFamily="50" charset="-128"/>
                <a:cs typeface="Times New Roman"/>
              </a:rPr>
              <a:t>予定</a:t>
            </a:r>
            <a:r>
              <a:rPr lang="en-US" altLang="ja-JP" sz="1050" kern="100" dirty="0" smtClean="0">
                <a:latin typeface="メイリオ" panose="020B0604030504040204" pitchFamily="50" charset="-128"/>
                <a:ea typeface="メイリオ" panose="020B0604030504040204" pitchFamily="50" charset="-128"/>
                <a:cs typeface="Times New Roman"/>
              </a:rPr>
              <a:t>)</a:t>
            </a:r>
            <a:r>
              <a:rPr lang="ja-JP" altLang="en-US" sz="1050" kern="100" dirty="0">
                <a:latin typeface="メイリオ" panose="020B0604030504040204" pitchFamily="50" charset="-128"/>
                <a:ea typeface="メイリオ" panose="020B0604030504040204" pitchFamily="50" charset="-128"/>
                <a:cs typeface="Times New Roman"/>
              </a:rPr>
              <a:t>　 </a:t>
            </a:r>
            <a:r>
              <a:rPr lang="ja-JP" altLang="en-US" sz="1050" kern="100" dirty="0" smtClean="0">
                <a:latin typeface="メイリオ" panose="020B0604030504040204" pitchFamily="50" charset="-128"/>
                <a:ea typeface="メイリオ" panose="020B0604030504040204" pitchFamily="50" charset="-128"/>
                <a:cs typeface="Times New Roman"/>
              </a:rPr>
              <a:t> 機能</a:t>
            </a:r>
            <a:r>
              <a:rPr lang="ja-JP" altLang="en-US" sz="1050" kern="100" dirty="0">
                <a:latin typeface="メイリオ" panose="020B0604030504040204" pitchFamily="50" charset="-128"/>
                <a:ea typeface="メイリオ" panose="020B0604030504040204" pitchFamily="50" charset="-128"/>
                <a:cs typeface="Times New Roman"/>
              </a:rPr>
              <a:t>改善版リリース</a:t>
            </a:r>
            <a:endParaRPr lang="en-US" altLang="ja-JP" sz="1050" kern="100" dirty="0">
              <a:latin typeface="メイリオ" panose="020B0604030504040204" pitchFamily="50" charset="-128"/>
              <a:ea typeface="メイリオ" panose="020B0604030504040204" pitchFamily="50" charset="-128"/>
              <a:cs typeface="Times New Roman"/>
            </a:endParaRPr>
          </a:p>
          <a:p>
            <a:pPr marL="355493" indent="-355493"/>
            <a:r>
              <a:rPr lang="ja-JP" altLang="en-US" sz="900" kern="100" dirty="0" smtClean="0">
                <a:latin typeface="メイリオ" panose="020B0604030504040204" pitchFamily="50" charset="-128"/>
                <a:ea typeface="メイリオ" panose="020B0604030504040204" pitchFamily="50" charset="-128"/>
                <a:cs typeface="Times New Roman"/>
              </a:rPr>
              <a:t>・ケース複写機能</a:t>
            </a:r>
            <a:endParaRPr lang="en-US" altLang="ja-JP" sz="900" kern="100" dirty="0">
              <a:latin typeface="メイリオ" panose="020B0604030504040204" pitchFamily="50" charset="-128"/>
              <a:ea typeface="メイリオ" panose="020B0604030504040204" pitchFamily="50" charset="-128"/>
              <a:cs typeface="Times New Roman"/>
            </a:endParaRPr>
          </a:p>
          <a:p>
            <a:endParaRPr lang="en-US" altLang="ja-JP" sz="1050" kern="100" dirty="0">
              <a:latin typeface="メイリオ" panose="020B0604030504040204" pitchFamily="50" charset="-128"/>
              <a:ea typeface="メイリオ" panose="020B0604030504040204" pitchFamily="50" charset="-128"/>
              <a:cs typeface="Times New Roman"/>
            </a:endParaRPr>
          </a:p>
        </p:txBody>
      </p:sp>
      <p:sp>
        <p:nvSpPr>
          <p:cNvPr id="35" name="テキスト ボックス 34"/>
          <p:cNvSpPr txBox="1"/>
          <p:nvPr/>
        </p:nvSpPr>
        <p:spPr>
          <a:xfrm>
            <a:off x="3209016" y="5083800"/>
            <a:ext cx="685243" cy="253916"/>
          </a:xfrm>
          <a:prstGeom prst="rect">
            <a:avLst/>
          </a:prstGeom>
          <a:noFill/>
          <a:ln w="25400">
            <a:solidFill>
              <a:srgbClr val="0066CC"/>
            </a:solidFill>
          </a:ln>
        </p:spPr>
        <p:txBody>
          <a:bodyPr wrap="square" lIns="72000" rIns="36000" rtlCol="0">
            <a:spAutoFit/>
          </a:bodyPr>
          <a:lstStyle/>
          <a:p>
            <a:r>
              <a:rPr lang="ja-JP" altLang="en-US" sz="1050" b="1" dirty="0" smtClean="0">
                <a:latin typeface="メイリオ" panose="020B0604030504040204" pitchFamily="50" charset="-128"/>
                <a:ea typeface="メイリオ" panose="020B0604030504040204" pitchFamily="50" charset="-128"/>
              </a:rPr>
              <a:t>本算定</a:t>
            </a:r>
            <a:endParaRPr lang="ja-JP" altLang="en-US" sz="1000" b="1" dirty="0">
              <a:latin typeface="メイリオ" panose="020B0604030504040204" pitchFamily="50" charset="-128"/>
              <a:ea typeface="メイリオ" panose="020B0604030504040204" pitchFamily="50" charset="-128"/>
            </a:endParaRPr>
          </a:p>
        </p:txBody>
      </p:sp>
      <p:cxnSp>
        <p:nvCxnSpPr>
          <p:cNvPr id="37" name="直線矢印コネクタ 36"/>
          <p:cNvCxnSpPr>
            <a:endCxn id="38" idx="1"/>
          </p:cNvCxnSpPr>
          <p:nvPr/>
        </p:nvCxnSpPr>
        <p:spPr>
          <a:xfrm>
            <a:off x="3894258" y="5253174"/>
            <a:ext cx="1678537" cy="20801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5572795" y="5261138"/>
            <a:ext cx="1966100" cy="400110"/>
          </a:xfrm>
          <a:prstGeom prst="rect">
            <a:avLst/>
          </a:prstGeom>
          <a:noFill/>
          <a:ln w="25400">
            <a:solidFill>
              <a:srgbClr val="0066CC"/>
            </a:solidFill>
          </a:ln>
        </p:spPr>
        <p:txBody>
          <a:bodyPr wrap="square" lIns="72000" rIns="36000" rtlCol="0" anchor="b">
            <a:spAutoFit/>
          </a:bodyPr>
          <a:lstStyle/>
          <a:p>
            <a:pPr algn="ctr"/>
            <a:r>
              <a:rPr lang="ja-JP" altLang="en-US" sz="1000" b="1" dirty="0" smtClean="0">
                <a:latin typeface="メイリオ" panose="020B0604030504040204" pitchFamily="50" charset="-128"/>
                <a:ea typeface="メイリオ" panose="020B0604030504040204" pitchFamily="50" charset="-128"/>
              </a:rPr>
              <a:t>都道府県から示された納付金額</a:t>
            </a:r>
            <a:endParaRPr lang="en-US" altLang="ja-JP" sz="1000" b="1" dirty="0" smtClean="0">
              <a:latin typeface="メイリオ" panose="020B0604030504040204" pitchFamily="50" charset="-128"/>
              <a:ea typeface="メイリオ" panose="020B0604030504040204" pitchFamily="50" charset="-128"/>
            </a:endParaRPr>
          </a:p>
          <a:p>
            <a:pPr algn="ctr"/>
            <a:r>
              <a:rPr lang="ja-JP" altLang="en-US" sz="1000" b="1" dirty="0" smtClean="0">
                <a:latin typeface="メイリオ" panose="020B0604030504040204" pitchFamily="50" charset="-128"/>
                <a:ea typeface="メイリオ" panose="020B0604030504040204" pitchFamily="50" charset="-128"/>
              </a:rPr>
              <a:t>を踏まえ、保険料率を算定</a:t>
            </a:r>
            <a:endParaRPr lang="ja-JP" altLang="en-US" sz="10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3967089" y="3635678"/>
            <a:ext cx="1386909" cy="783193"/>
          </a:xfrm>
          <a:prstGeom prst="roundRect">
            <a:avLst/>
          </a:prstGeom>
          <a:solidFill>
            <a:schemeClr val="bg1"/>
          </a:solidFill>
          <a:ln w="25400">
            <a:solidFill>
              <a:srgbClr val="0066CC"/>
            </a:solidFill>
            <a:prstDash val="sysDot"/>
          </a:ln>
        </p:spPr>
        <p:txBody>
          <a:bodyPr wrap="square" lIns="36000" rIns="0" rtlCol="0">
            <a:spAutoFit/>
          </a:bodyPr>
          <a:lstStyle/>
          <a:p>
            <a:r>
              <a:rPr lang="ja-JP" altLang="en-US" sz="1000" b="1" dirty="0" smtClean="0">
                <a:latin typeface="メイリオ" panose="020B0604030504040204" pitchFamily="50" charset="-128"/>
                <a:ea typeface="メイリオ" panose="020B0604030504040204" pitchFamily="50" charset="-128"/>
              </a:rPr>
              <a:t>令和２</a:t>
            </a:r>
            <a:r>
              <a:rPr lang="ja-JP" altLang="en-US" sz="1000" b="1" kern="100" dirty="0" smtClean="0">
                <a:latin typeface="メイリオ" panose="020B0604030504040204" pitchFamily="50" charset="-128"/>
                <a:ea typeface="メイリオ" panose="020B0604030504040204" pitchFamily="50" charset="-128"/>
                <a:cs typeface="Times New Roman"/>
              </a:rPr>
              <a:t>年度</a:t>
            </a:r>
            <a:r>
              <a:rPr lang="ja-JP" altLang="en-US" sz="1000" b="1" kern="100" dirty="0">
                <a:latin typeface="メイリオ" panose="020B0604030504040204" pitchFamily="50" charset="-128"/>
                <a:ea typeface="メイリオ" panose="020B0604030504040204" pitchFamily="50" charset="-128"/>
                <a:cs typeface="Times New Roman"/>
              </a:rPr>
              <a:t>の医療費等を推計</a:t>
            </a:r>
            <a:r>
              <a:rPr lang="ja-JP" altLang="en-US" sz="1000" b="1" kern="100" dirty="0" smtClean="0">
                <a:latin typeface="メイリオ" panose="020B0604030504040204" pitchFamily="50" charset="-128"/>
                <a:ea typeface="メイリオ" panose="020B0604030504040204" pitchFamily="50" charset="-128"/>
                <a:cs typeface="Times New Roman"/>
              </a:rPr>
              <a:t>し、</a:t>
            </a:r>
            <a:endParaRPr lang="en-US" altLang="ja-JP" sz="1000" b="1" kern="100" dirty="0" smtClean="0">
              <a:latin typeface="メイリオ" panose="020B0604030504040204" pitchFamily="50" charset="-128"/>
              <a:ea typeface="メイリオ" panose="020B0604030504040204" pitchFamily="50" charset="-128"/>
              <a:cs typeface="Times New Roman"/>
            </a:endParaRPr>
          </a:p>
          <a:p>
            <a:r>
              <a:rPr lang="ja-JP" altLang="en-US" sz="1000" b="1" kern="100" dirty="0" smtClean="0">
                <a:latin typeface="メイリオ" panose="020B0604030504040204" pitchFamily="50" charset="-128"/>
                <a:ea typeface="メイリオ" panose="020B0604030504040204" pitchFamily="50" charset="-128"/>
                <a:cs typeface="Times New Roman"/>
              </a:rPr>
              <a:t>納付</a:t>
            </a:r>
            <a:r>
              <a:rPr lang="ja-JP" altLang="en-US" sz="1000" b="1" kern="100" dirty="0">
                <a:latin typeface="メイリオ" panose="020B0604030504040204" pitchFamily="50" charset="-128"/>
                <a:ea typeface="メイリオ" panose="020B0604030504040204" pitchFamily="50" charset="-128"/>
                <a:cs typeface="Times New Roman"/>
              </a:rPr>
              <a:t>金の配分や標準保険料率</a:t>
            </a:r>
            <a:r>
              <a:rPr lang="ja-JP" altLang="en-US" sz="1000" b="1" kern="100" dirty="0" smtClean="0">
                <a:latin typeface="メイリオ" panose="020B0604030504040204" pitchFamily="50" charset="-128"/>
                <a:ea typeface="メイリオ" panose="020B0604030504040204" pitchFamily="50" charset="-128"/>
                <a:cs typeface="Times New Roman"/>
              </a:rPr>
              <a:t>を計算</a:t>
            </a:r>
            <a:endParaRPr lang="ja-JP" altLang="en-US" sz="10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1626670" y="4660577"/>
            <a:ext cx="3398338" cy="352600"/>
          </a:xfrm>
          <a:prstGeom prst="rect">
            <a:avLst/>
          </a:prstGeom>
          <a:solidFill>
            <a:schemeClr val="bg1"/>
          </a:solidFill>
          <a:ln w="19050">
            <a:solidFill>
              <a:srgbClr val="FF0000"/>
            </a:solidFill>
          </a:ln>
        </p:spPr>
        <p:txBody>
          <a:bodyPr wrap="square" lIns="0" tIns="72000" rIns="0" rtlCol="0" anchor="ctr">
            <a:spAutoFit/>
          </a:bodyPr>
          <a:lstStyle/>
          <a:p>
            <a:pPr algn="ctr"/>
            <a:r>
              <a:rPr lang="ja-JP" altLang="en-US" sz="1000" b="1" dirty="0" smtClean="0">
                <a:latin typeface="メイリオ" panose="020B0604030504040204" pitchFamily="50" charset="-128"/>
                <a:ea typeface="メイリオ" panose="020B0604030504040204" pitchFamily="50" charset="-128"/>
              </a:rPr>
              <a:t>報告結果等を踏まえ、一部の都道府県については、</a:t>
            </a:r>
            <a:endParaRPr lang="en-US" altLang="ja-JP" sz="1000" b="1" dirty="0" smtClean="0">
              <a:latin typeface="メイリオ" panose="020B0604030504040204" pitchFamily="50" charset="-128"/>
              <a:ea typeface="メイリオ" panose="020B0604030504040204" pitchFamily="50" charset="-128"/>
            </a:endParaRPr>
          </a:p>
          <a:p>
            <a:pPr algn="ctr"/>
            <a:r>
              <a:rPr lang="ja-JP" altLang="en-US" sz="1000" b="1" dirty="0" smtClean="0">
                <a:latin typeface="メイリオ" panose="020B0604030504040204" pitchFamily="50" charset="-128"/>
                <a:ea typeface="メイリオ" panose="020B0604030504040204" pitchFamily="50" charset="-128"/>
              </a:rPr>
              <a:t>国においてヒアリングを実施予定</a:t>
            </a:r>
            <a:endParaRPr lang="ja-JP" altLang="en-US" sz="1000" b="1" dirty="0">
              <a:latin typeface="メイリオ" panose="020B0604030504040204" pitchFamily="50" charset="-128"/>
              <a:ea typeface="メイリオ" panose="020B0604030504040204" pitchFamily="50" charset="-128"/>
            </a:endParaRPr>
          </a:p>
        </p:txBody>
      </p:sp>
      <p:sp>
        <p:nvSpPr>
          <p:cNvPr id="46" name="テキスト ボックス 45"/>
          <p:cNvSpPr txBox="1"/>
          <p:nvPr/>
        </p:nvSpPr>
        <p:spPr>
          <a:xfrm>
            <a:off x="3100385" y="4433218"/>
            <a:ext cx="1831687" cy="253916"/>
          </a:xfrm>
          <a:prstGeom prst="rect">
            <a:avLst/>
          </a:prstGeom>
          <a:noFill/>
        </p:spPr>
        <p:txBody>
          <a:bodyPr wrap="square" rtlCol="0">
            <a:spAutoFit/>
          </a:bodyPr>
          <a:lstStyle/>
          <a:p>
            <a:pPr marL="447541" indent="-447541"/>
            <a:r>
              <a:rPr lang="ja-JP" altLang="en-US" sz="1050" b="1" kern="100" dirty="0" smtClean="0">
                <a:solidFill>
                  <a:srgbClr val="FF0000"/>
                </a:solidFill>
                <a:latin typeface="メイリオ" panose="020B0604030504040204" pitchFamily="50" charset="-128"/>
                <a:ea typeface="メイリオ" panose="020B0604030504040204" pitchFamily="50" charset="-128"/>
                <a:cs typeface="Times New Roman"/>
              </a:rPr>
              <a:t>仮算定結果の報告</a:t>
            </a:r>
            <a:endParaRPr lang="en-US" altLang="ja-JP" sz="1050" b="1" kern="100" dirty="0">
              <a:solidFill>
                <a:srgbClr val="FF0000"/>
              </a:solidFill>
              <a:latin typeface="メイリオ" panose="020B0604030504040204" pitchFamily="50" charset="-128"/>
              <a:ea typeface="メイリオ" panose="020B0604030504040204" pitchFamily="50" charset="-128"/>
              <a:cs typeface="Times New Roman"/>
            </a:endParaRPr>
          </a:p>
        </p:txBody>
      </p:sp>
      <p:sp>
        <p:nvSpPr>
          <p:cNvPr id="47" name="テキスト ボックス 46"/>
          <p:cNvSpPr txBox="1"/>
          <p:nvPr/>
        </p:nvSpPr>
        <p:spPr>
          <a:xfrm>
            <a:off x="457016" y="4431889"/>
            <a:ext cx="1831687" cy="253916"/>
          </a:xfrm>
          <a:prstGeom prst="rect">
            <a:avLst/>
          </a:prstGeom>
          <a:noFill/>
        </p:spPr>
        <p:txBody>
          <a:bodyPr wrap="square" rtlCol="0">
            <a:spAutoFit/>
          </a:bodyPr>
          <a:lstStyle/>
          <a:p>
            <a:pPr marL="447541" indent="-447541"/>
            <a:r>
              <a:rPr lang="en-US" altLang="ja-JP" sz="1050" b="1" kern="100" dirty="0" smtClean="0">
                <a:solidFill>
                  <a:srgbClr val="FF0000"/>
                </a:solidFill>
                <a:latin typeface="メイリオ" panose="020B0604030504040204" pitchFamily="50" charset="-128"/>
                <a:ea typeface="メイリオ" panose="020B0604030504040204" pitchFamily="50" charset="-128"/>
                <a:cs typeface="Times New Roman"/>
              </a:rPr>
              <a:t>11</a:t>
            </a:r>
            <a:r>
              <a:rPr lang="ja-JP" altLang="en-US" sz="1050" b="1" kern="100" dirty="0" smtClean="0">
                <a:solidFill>
                  <a:srgbClr val="FF0000"/>
                </a:solidFill>
                <a:latin typeface="メイリオ" panose="020B0604030504040204" pitchFamily="50" charset="-128"/>
                <a:ea typeface="メイリオ" panose="020B0604030504040204" pitchFamily="50" charset="-128"/>
                <a:cs typeface="Times New Roman"/>
              </a:rPr>
              <a:t>月</a:t>
            </a:r>
            <a:r>
              <a:rPr lang="en-US" altLang="ja-JP" sz="1050" b="1" kern="100" dirty="0" smtClean="0">
                <a:solidFill>
                  <a:srgbClr val="FF0000"/>
                </a:solidFill>
                <a:latin typeface="メイリオ" panose="020B0604030504040204" pitchFamily="50" charset="-128"/>
                <a:ea typeface="メイリオ" panose="020B0604030504040204" pitchFamily="50" charset="-128"/>
                <a:cs typeface="Times New Roman"/>
              </a:rPr>
              <a:t>20</a:t>
            </a:r>
            <a:r>
              <a:rPr lang="ja-JP" altLang="en-US" sz="1050" b="1" kern="100" dirty="0" smtClean="0">
                <a:solidFill>
                  <a:srgbClr val="FF0000"/>
                </a:solidFill>
                <a:latin typeface="メイリオ" panose="020B0604030504040204" pitchFamily="50" charset="-128"/>
                <a:ea typeface="メイリオ" panose="020B0604030504040204" pitchFamily="50" charset="-128"/>
                <a:cs typeface="Times New Roman"/>
              </a:rPr>
              <a:t>日〆</a:t>
            </a:r>
            <a:endParaRPr lang="en-US" altLang="ja-JP" sz="1050" b="1" kern="100" dirty="0">
              <a:solidFill>
                <a:srgbClr val="FF0000"/>
              </a:solidFill>
              <a:latin typeface="メイリオ" panose="020B0604030504040204" pitchFamily="50" charset="-128"/>
              <a:ea typeface="メイリオ" panose="020B0604030504040204" pitchFamily="50" charset="-128"/>
              <a:cs typeface="Times New Roman"/>
            </a:endParaRPr>
          </a:p>
        </p:txBody>
      </p:sp>
      <p:cxnSp>
        <p:nvCxnSpPr>
          <p:cNvPr id="48" name="直線矢印コネクタ 47"/>
          <p:cNvCxnSpPr/>
          <p:nvPr/>
        </p:nvCxnSpPr>
        <p:spPr>
          <a:xfrm flipH="1">
            <a:off x="2260638" y="4539797"/>
            <a:ext cx="89660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457016" y="4703260"/>
            <a:ext cx="1831687" cy="253916"/>
          </a:xfrm>
          <a:prstGeom prst="rect">
            <a:avLst/>
          </a:prstGeom>
          <a:noFill/>
        </p:spPr>
        <p:txBody>
          <a:bodyPr wrap="square" rtlCol="0">
            <a:spAutoFit/>
          </a:bodyPr>
          <a:lstStyle/>
          <a:p>
            <a:pPr marL="447541" indent="-447541"/>
            <a:r>
              <a:rPr lang="en-US" altLang="ja-JP" sz="1050" b="1" kern="100" dirty="0" smtClean="0">
                <a:solidFill>
                  <a:srgbClr val="FF0000"/>
                </a:solidFill>
                <a:latin typeface="メイリオ" panose="020B0604030504040204" pitchFamily="50" charset="-128"/>
                <a:ea typeface="メイリオ" panose="020B0604030504040204" pitchFamily="50" charset="-128"/>
                <a:cs typeface="Times New Roman"/>
              </a:rPr>
              <a:t>11</a:t>
            </a:r>
            <a:r>
              <a:rPr lang="ja-JP" altLang="en-US" sz="1050" b="1" kern="100" dirty="0" smtClean="0">
                <a:solidFill>
                  <a:srgbClr val="FF0000"/>
                </a:solidFill>
                <a:latin typeface="メイリオ" panose="020B0604030504040204" pitchFamily="50" charset="-128"/>
                <a:ea typeface="メイリオ" panose="020B0604030504040204" pitchFamily="50" charset="-128"/>
                <a:cs typeface="Times New Roman"/>
              </a:rPr>
              <a:t>月下旬</a:t>
            </a:r>
            <a:endParaRPr lang="en-US" altLang="ja-JP" sz="1050" b="1" kern="100" dirty="0">
              <a:solidFill>
                <a:srgbClr val="FF0000"/>
              </a:solidFill>
              <a:latin typeface="メイリオ" panose="020B0604030504040204" pitchFamily="50" charset="-128"/>
              <a:ea typeface="メイリオ" panose="020B0604030504040204" pitchFamily="50" charset="-128"/>
              <a:cs typeface="Times New Roman"/>
            </a:endParaRPr>
          </a:p>
        </p:txBody>
      </p:sp>
    </p:spTree>
    <p:extLst>
      <p:ext uri="{BB962C8B-B14F-4D97-AF65-F5344CB8AC3E}">
        <p14:creationId xmlns:p14="http://schemas.microsoft.com/office/powerpoint/2010/main" val="37045801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25429" y="34457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5" name="テキスト ボックス 14"/>
          <p:cNvSpPr txBox="1"/>
          <p:nvPr/>
        </p:nvSpPr>
        <p:spPr>
          <a:xfrm>
            <a:off x="-14067" y="-61950"/>
            <a:ext cx="990600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激変</a:t>
            </a:r>
            <a:r>
              <a:rPr lang="ja-JP" altLang="en-US" dirty="0">
                <a:latin typeface="HGP創英角ｺﾞｼｯｸUB" panose="020B0900000000000000" pitchFamily="50" charset="-128"/>
                <a:ea typeface="HGP創英角ｺﾞｼｯｸUB" panose="020B0900000000000000" pitchFamily="50" charset="-128"/>
              </a:rPr>
              <a:t>緩和</a:t>
            </a:r>
            <a:r>
              <a:rPr lang="ja-JP" altLang="en-US" dirty="0" smtClean="0">
                <a:latin typeface="HGP創英角ｺﾞｼｯｸUB" panose="020B0900000000000000" pitchFamily="50" charset="-128"/>
                <a:ea typeface="HGP創英角ｺﾞｼｯｸUB" panose="020B0900000000000000" pitchFamily="50" charset="-128"/>
              </a:rPr>
              <a:t>の</a:t>
            </a:r>
            <a:r>
              <a:rPr lang="ja-JP" altLang="en-US" dirty="0">
                <a:latin typeface="HGP創英角ｺﾞｼｯｸUB" panose="020B0900000000000000" pitchFamily="50" charset="-128"/>
                <a:ea typeface="HGP創英角ｺﾞｼｯｸUB" panose="020B0900000000000000" pitchFamily="50" charset="-128"/>
              </a:rPr>
              <a:t>丈比べ</a:t>
            </a:r>
            <a:r>
              <a:rPr lang="ja-JP" altLang="en-US" dirty="0" smtClean="0">
                <a:latin typeface="HGP創英角ｺﾞｼｯｸUB" panose="020B0900000000000000" pitchFamily="50" charset="-128"/>
                <a:ea typeface="HGP創英角ｺﾞｼｯｸUB" panose="020B0900000000000000" pitchFamily="50" charset="-128"/>
              </a:rPr>
              <a:t>計算の流れ①（合算方式）</a:t>
            </a:r>
            <a:endParaRPr lang="ja-JP" altLang="en-US" dirty="0">
              <a:latin typeface="HGP創英角ｺﾞｼｯｸUB" panose="020B0900000000000000" pitchFamily="50" charset="-128"/>
              <a:ea typeface="HGP創英角ｺﾞｼｯｸUB" panose="020B0900000000000000" pitchFamily="50" charset="-128"/>
            </a:endParaRPr>
          </a:p>
        </p:txBody>
      </p:sp>
      <p:graphicFrame>
        <p:nvGraphicFramePr>
          <p:cNvPr id="3" name="グラフ 2"/>
          <p:cNvGraphicFramePr/>
          <p:nvPr>
            <p:extLst/>
          </p:nvPr>
        </p:nvGraphicFramePr>
        <p:xfrm>
          <a:off x="1006989" y="1295313"/>
          <a:ext cx="2520280" cy="180020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3647" y="497163"/>
            <a:ext cx="3889612" cy="1015663"/>
          </a:xfrm>
          <a:prstGeom prst="rect">
            <a:avLst/>
          </a:prstGeom>
          <a:noFill/>
        </p:spPr>
        <p:txBody>
          <a:bodyPr wrap="square" rtlCol="0">
            <a:spAutoFit/>
          </a:bodyPr>
          <a:lstStyle/>
          <a:p>
            <a:pPr marL="179388" indent="-179388"/>
            <a:r>
              <a:rPr kumimoji="1" lang="ja-JP" altLang="en-US" sz="1200" dirty="0" smtClean="0">
                <a:latin typeface="+mn-ea"/>
              </a:rPr>
              <a:t>１）都道府県は、</a:t>
            </a:r>
            <a:r>
              <a:rPr lang="ja-JP" altLang="en-US" sz="1200" u="sng" dirty="0" smtClean="0">
                <a:latin typeface="+mn-ea"/>
              </a:rPr>
              <a:t>毎年度、</a:t>
            </a:r>
            <a:r>
              <a:rPr kumimoji="1" lang="ja-JP" altLang="en-US" sz="1200" dirty="0" smtClean="0">
                <a:latin typeface="+mn-ea"/>
              </a:rPr>
              <a:t>医療分、後期</a:t>
            </a:r>
            <a:r>
              <a:rPr lang="ja-JP" altLang="en-US" sz="1200" dirty="0">
                <a:latin typeface="+mn-ea"/>
              </a:rPr>
              <a:t>高齢者</a:t>
            </a:r>
            <a:r>
              <a:rPr kumimoji="1" lang="ja-JP" altLang="en-US" sz="1200" dirty="0" smtClean="0">
                <a:latin typeface="+mn-ea"/>
              </a:rPr>
              <a:t>支援金等分、介護納付金分</a:t>
            </a:r>
            <a:r>
              <a:rPr kumimoji="1" lang="ja-JP" altLang="en-US" sz="1200" u="sng" dirty="0" smtClean="0">
                <a:latin typeface="+mn-ea"/>
              </a:rPr>
              <a:t>それぞれについて</a:t>
            </a:r>
            <a:r>
              <a:rPr kumimoji="1" lang="en-US" altLang="ja-JP" sz="1200" u="sng" dirty="0" smtClean="0">
                <a:latin typeface="+mn-ea"/>
              </a:rPr>
              <a:t>28</a:t>
            </a:r>
            <a:r>
              <a:rPr kumimoji="1" lang="ja-JP" altLang="en-US" sz="1200" u="sng" dirty="0" smtClean="0">
                <a:latin typeface="+mn-ea"/>
              </a:rPr>
              <a:t>年度からの自然増等を考慮した一定割合を定め</a:t>
            </a:r>
            <a:r>
              <a:rPr kumimoji="1" lang="ja-JP" altLang="en-US" sz="1200" dirty="0" smtClean="0">
                <a:latin typeface="+mn-ea"/>
              </a:rPr>
              <a:t>、市町村ごとにそれぞれ１人あたりの平成</a:t>
            </a:r>
            <a:r>
              <a:rPr kumimoji="1" lang="en-US" altLang="ja-JP" sz="1200" dirty="0" smtClean="0">
                <a:latin typeface="+mn-ea"/>
              </a:rPr>
              <a:t>28</a:t>
            </a:r>
            <a:r>
              <a:rPr lang="ja-JP" altLang="en-US" sz="1200" dirty="0" smtClean="0">
                <a:latin typeface="+mn-ea"/>
              </a:rPr>
              <a:t>年度保険料決算額と推計年度保険料額（納付金額）の丈比べを行う。</a:t>
            </a:r>
            <a:endParaRPr lang="ja-JP" altLang="en-US" sz="1200" dirty="0">
              <a:latin typeface="+mn-ea"/>
            </a:endParaRPr>
          </a:p>
        </p:txBody>
      </p:sp>
      <p:sp>
        <p:nvSpPr>
          <p:cNvPr id="18" name="テキスト ボックス 17"/>
          <p:cNvSpPr txBox="1"/>
          <p:nvPr/>
        </p:nvSpPr>
        <p:spPr>
          <a:xfrm>
            <a:off x="201046" y="2330546"/>
            <a:ext cx="723275" cy="307777"/>
          </a:xfrm>
          <a:prstGeom prst="rect">
            <a:avLst/>
          </a:prstGeom>
          <a:noFill/>
        </p:spPr>
        <p:txBody>
          <a:bodyPr wrap="none" rtlCol="0">
            <a:spAutoFit/>
          </a:bodyPr>
          <a:lstStyle/>
          <a:p>
            <a:r>
              <a:rPr kumimoji="1" lang="ja-JP" altLang="en-US" sz="1400" dirty="0" smtClean="0"/>
              <a:t>医療分</a:t>
            </a:r>
            <a:endParaRPr lang="ja-JP" altLang="en-US" sz="1400" dirty="0"/>
          </a:p>
        </p:txBody>
      </p:sp>
      <p:sp>
        <p:nvSpPr>
          <p:cNvPr id="19" name="テキスト ボックス 18"/>
          <p:cNvSpPr txBox="1"/>
          <p:nvPr/>
        </p:nvSpPr>
        <p:spPr>
          <a:xfrm>
            <a:off x="57996" y="3489627"/>
            <a:ext cx="1082348" cy="523220"/>
          </a:xfrm>
          <a:prstGeom prst="rect">
            <a:avLst/>
          </a:prstGeom>
          <a:noFill/>
        </p:spPr>
        <p:txBody>
          <a:bodyPr wrap="none" rtlCol="0">
            <a:spAutoFit/>
          </a:bodyPr>
          <a:lstStyle/>
          <a:p>
            <a:r>
              <a:rPr lang="ja-JP" altLang="en-US" sz="1400" dirty="0" smtClean="0"/>
              <a:t>後期高齢者</a:t>
            </a:r>
            <a:endParaRPr lang="en-US" altLang="ja-JP" sz="1400" dirty="0" smtClean="0"/>
          </a:p>
          <a:p>
            <a:r>
              <a:rPr kumimoji="1" lang="ja-JP" altLang="en-US" sz="1400" dirty="0" smtClean="0"/>
              <a:t>支援金等分</a:t>
            </a:r>
            <a:endParaRPr lang="ja-JP" altLang="en-US" sz="1400" dirty="0"/>
          </a:p>
        </p:txBody>
      </p:sp>
      <p:sp>
        <p:nvSpPr>
          <p:cNvPr id="20" name="テキスト ボックス 19"/>
          <p:cNvSpPr txBox="1"/>
          <p:nvPr/>
        </p:nvSpPr>
        <p:spPr>
          <a:xfrm>
            <a:off x="93517" y="5047684"/>
            <a:ext cx="902811" cy="523220"/>
          </a:xfrm>
          <a:prstGeom prst="rect">
            <a:avLst/>
          </a:prstGeom>
          <a:noFill/>
        </p:spPr>
        <p:txBody>
          <a:bodyPr wrap="none" rtlCol="0">
            <a:spAutoFit/>
          </a:bodyPr>
          <a:lstStyle/>
          <a:p>
            <a:pPr algn="ctr"/>
            <a:r>
              <a:rPr kumimoji="1" lang="ja-JP" altLang="en-US" sz="1400" dirty="0" smtClean="0"/>
              <a:t>介護</a:t>
            </a:r>
            <a:endParaRPr kumimoji="1" lang="en-US" altLang="ja-JP" sz="1400" dirty="0" smtClean="0"/>
          </a:p>
          <a:p>
            <a:pPr algn="ctr"/>
            <a:r>
              <a:rPr kumimoji="1" lang="ja-JP" altLang="en-US" sz="1400" dirty="0" smtClean="0"/>
              <a:t>納付金分</a:t>
            </a:r>
            <a:endParaRPr lang="ja-JP" altLang="en-US" sz="1400" dirty="0"/>
          </a:p>
        </p:txBody>
      </p:sp>
      <p:graphicFrame>
        <p:nvGraphicFramePr>
          <p:cNvPr id="23" name="グラフ 22"/>
          <p:cNvGraphicFramePr/>
          <p:nvPr>
            <p:extLst/>
          </p:nvPr>
        </p:nvGraphicFramePr>
        <p:xfrm>
          <a:off x="964389" y="2559268"/>
          <a:ext cx="2520280" cy="1800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グラフ 23"/>
          <p:cNvGraphicFramePr/>
          <p:nvPr>
            <p:extLst/>
          </p:nvPr>
        </p:nvGraphicFramePr>
        <p:xfrm>
          <a:off x="984042" y="4080412"/>
          <a:ext cx="2520280" cy="1800200"/>
        </p:xfrm>
        <a:graphic>
          <a:graphicData uri="http://schemas.openxmlformats.org/drawingml/2006/chart">
            <c:chart xmlns:c="http://schemas.openxmlformats.org/drawingml/2006/chart" xmlns:r="http://schemas.openxmlformats.org/officeDocument/2006/relationships" r:id="rId4"/>
          </a:graphicData>
        </a:graphic>
      </p:graphicFrame>
      <p:cxnSp>
        <p:nvCxnSpPr>
          <p:cNvPr id="27" name="直線コネクタ 26"/>
          <p:cNvCxnSpPr/>
          <p:nvPr/>
        </p:nvCxnSpPr>
        <p:spPr>
          <a:xfrm>
            <a:off x="1817558" y="2181765"/>
            <a:ext cx="8388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1817558" y="2034892"/>
            <a:ext cx="838800" cy="14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817558" y="5182078"/>
            <a:ext cx="838800" cy="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1817558" y="5095781"/>
            <a:ext cx="838800" cy="7920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32" name="右中かっこ 31"/>
          <p:cNvSpPr/>
          <p:nvPr/>
        </p:nvSpPr>
        <p:spPr>
          <a:xfrm>
            <a:off x="2981488" y="2019904"/>
            <a:ext cx="72000" cy="144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テキスト ボックス 32"/>
          <p:cNvSpPr txBox="1"/>
          <p:nvPr/>
        </p:nvSpPr>
        <p:spPr>
          <a:xfrm>
            <a:off x="3036081" y="1971424"/>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34" name="右中かっこ 33"/>
          <p:cNvSpPr/>
          <p:nvPr/>
        </p:nvSpPr>
        <p:spPr>
          <a:xfrm>
            <a:off x="2995137" y="5098832"/>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34"/>
          <p:cNvSpPr txBox="1"/>
          <p:nvPr/>
        </p:nvSpPr>
        <p:spPr>
          <a:xfrm>
            <a:off x="3042274" y="5013178"/>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38" name="右中かっこ 37"/>
          <p:cNvSpPr/>
          <p:nvPr/>
        </p:nvSpPr>
        <p:spPr>
          <a:xfrm>
            <a:off x="2985943" y="1628800"/>
            <a:ext cx="72000" cy="36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テキスト ボックス 38"/>
          <p:cNvSpPr txBox="1"/>
          <p:nvPr/>
        </p:nvSpPr>
        <p:spPr>
          <a:xfrm>
            <a:off x="3025853" y="1685254"/>
            <a:ext cx="800219" cy="276999"/>
          </a:xfrm>
          <a:prstGeom prst="rect">
            <a:avLst/>
          </a:prstGeom>
          <a:noFill/>
        </p:spPr>
        <p:txBody>
          <a:bodyPr wrap="none" rtlCol="0">
            <a:spAutoFit/>
          </a:bodyPr>
          <a:lstStyle/>
          <a:p>
            <a:r>
              <a:rPr lang="ja-JP" altLang="en-US" sz="1200" dirty="0" smtClean="0"/>
              <a:t>①</a:t>
            </a:r>
            <a:r>
              <a:rPr lang="ja-JP" altLang="en-US" sz="1200" dirty="0"/>
              <a:t>超過</a:t>
            </a:r>
            <a:r>
              <a:rPr lang="ja-JP" altLang="en-US" sz="1200" dirty="0" smtClean="0"/>
              <a:t>額</a:t>
            </a:r>
            <a:endParaRPr lang="en-US" altLang="ja-JP" sz="1200" dirty="0" smtClean="0"/>
          </a:p>
        </p:txBody>
      </p:sp>
      <p:sp>
        <p:nvSpPr>
          <p:cNvPr id="40" name="テキスト ボックス 39"/>
          <p:cNvSpPr txBox="1"/>
          <p:nvPr/>
        </p:nvSpPr>
        <p:spPr>
          <a:xfrm>
            <a:off x="1124944" y="5697308"/>
            <a:ext cx="1107996" cy="646331"/>
          </a:xfrm>
          <a:prstGeom prst="rect">
            <a:avLst/>
          </a:prstGeom>
          <a:noFill/>
        </p:spPr>
        <p:txBody>
          <a:bodyPr wrap="none" rtlCol="0">
            <a:spAutoFit/>
          </a:bodyPr>
          <a:lstStyle/>
          <a:p>
            <a:pPr algn="ctr"/>
            <a:r>
              <a:rPr kumimoji="1" lang="ja-JP" altLang="en-US" sz="1200" dirty="0" smtClean="0">
                <a:latin typeface="+mn-ea"/>
              </a:rPr>
              <a:t>平成</a:t>
            </a:r>
            <a:r>
              <a:rPr kumimoji="1" lang="en-US" altLang="ja-JP" sz="1200" dirty="0" smtClean="0">
                <a:latin typeface="+mn-ea"/>
              </a:rPr>
              <a:t>28</a:t>
            </a:r>
            <a:r>
              <a:rPr kumimoji="1" lang="ja-JP" altLang="en-US" sz="1200" dirty="0" smtClean="0">
                <a:latin typeface="+mn-ea"/>
              </a:rPr>
              <a:t>年度の</a:t>
            </a:r>
            <a:endParaRPr kumimoji="1" lang="en-US" altLang="ja-JP" sz="1200" dirty="0" smtClean="0">
              <a:latin typeface="+mn-ea"/>
            </a:endParaRPr>
          </a:p>
          <a:p>
            <a:pPr algn="ctr"/>
            <a:r>
              <a:rPr kumimoji="1" lang="ja-JP" altLang="en-US" sz="1200" dirty="0" smtClean="0">
                <a:latin typeface="+mn-ea"/>
              </a:rPr>
              <a:t>１人あたり</a:t>
            </a:r>
            <a:endParaRPr kumimoji="1" lang="en-US" altLang="ja-JP" sz="1200" dirty="0" smtClean="0">
              <a:latin typeface="+mn-ea"/>
            </a:endParaRPr>
          </a:p>
          <a:p>
            <a:pPr algn="ctr"/>
            <a:r>
              <a:rPr lang="ja-JP" altLang="en-US" sz="1200" dirty="0" smtClean="0">
                <a:latin typeface="+mn-ea"/>
              </a:rPr>
              <a:t>決算額</a:t>
            </a:r>
            <a:endParaRPr lang="ja-JP" altLang="en-US" sz="1200" dirty="0">
              <a:latin typeface="+mn-ea"/>
            </a:endParaRPr>
          </a:p>
        </p:txBody>
      </p:sp>
      <p:sp>
        <p:nvSpPr>
          <p:cNvPr id="41" name="テキスト ボックス 40"/>
          <p:cNvSpPr txBox="1"/>
          <p:nvPr/>
        </p:nvSpPr>
        <p:spPr>
          <a:xfrm>
            <a:off x="2023540" y="5697308"/>
            <a:ext cx="1569660" cy="646331"/>
          </a:xfrm>
          <a:prstGeom prst="rect">
            <a:avLst/>
          </a:prstGeom>
          <a:noFill/>
        </p:spPr>
        <p:txBody>
          <a:bodyPr wrap="none" rtlCol="0">
            <a:spAutoFit/>
          </a:bodyPr>
          <a:lstStyle/>
          <a:p>
            <a:pPr algn="ctr"/>
            <a:r>
              <a:rPr lang="ja-JP" altLang="en-US" sz="1200" dirty="0" smtClean="0"/>
              <a:t>推計年度の</a:t>
            </a:r>
            <a:endParaRPr lang="en-US" altLang="ja-JP" sz="1200" dirty="0" smtClean="0"/>
          </a:p>
          <a:p>
            <a:pPr algn="ctr"/>
            <a:r>
              <a:rPr lang="ja-JP" altLang="en-US" sz="1200" dirty="0" smtClean="0"/>
              <a:t>１人</a:t>
            </a:r>
            <a:r>
              <a:rPr lang="ja-JP" altLang="en-US" sz="1200" dirty="0"/>
              <a:t>あたり</a:t>
            </a:r>
            <a:r>
              <a:rPr lang="ja-JP" altLang="en-US" sz="1200" dirty="0" smtClean="0"/>
              <a:t>の</a:t>
            </a:r>
            <a:endParaRPr lang="en-US" altLang="ja-JP" sz="1200" dirty="0" smtClean="0"/>
          </a:p>
          <a:p>
            <a:pPr algn="ctr"/>
            <a:r>
              <a:rPr lang="ja-JP" altLang="en-US" sz="1200" dirty="0" smtClean="0"/>
              <a:t>保険料額（納付金額）</a:t>
            </a:r>
            <a:endParaRPr lang="en-US" altLang="ja-JP" sz="1200" dirty="0" smtClean="0"/>
          </a:p>
        </p:txBody>
      </p:sp>
      <p:sp>
        <p:nvSpPr>
          <p:cNvPr id="42" name="右中かっこ 41"/>
          <p:cNvSpPr/>
          <p:nvPr/>
        </p:nvSpPr>
        <p:spPr>
          <a:xfrm>
            <a:off x="2995864" y="4954816"/>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テキスト ボックス 42"/>
          <p:cNvSpPr txBox="1"/>
          <p:nvPr/>
        </p:nvSpPr>
        <p:spPr>
          <a:xfrm>
            <a:off x="3000149" y="4869479"/>
            <a:ext cx="800219" cy="276999"/>
          </a:xfrm>
          <a:prstGeom prst="rect">
            <a:avLst/>
          </a:prstGeom>
          <a:noFill/>
        </p:spPr>
        <p:txBody>
          <a:bodyPr wrap="none" rtlCol="0">
            <a:spAutoFit/>
          </a:bodyPr>
          <a:lstStyle/>
          <a:p>
            <a:r>
              <a:rPr lang="ja-JP" altLang="en-US" sz="1200" dirty="0" smtClean="0"/>
              <a:t>②</a:t>
            </a:r>
            <a:r>
              <a:rPr lang="ja-JP" altLang="en-US" sz="1200" dirty="0"/>
              <a:t>超過</a:t>
            </a:r>
            <a:r>
              <a:rPr lang="ja-JP" altLang="en-US" sz="1200" dirty="0" smtClean="0"/>
              <a:t>額</a:t>
            </a:r>
            <a:endParaRPr lang="en-US" altLang="ja-JP" sz="1200" dirty="0" smtClean="0"/>
          </a:p>
        </p:txBody>
      </p:sp>
      <p:sp>
        <p:nvSpPr>
          <p:cNvPr id="54" name="テキスト ボックス 53"/>
          <p:cNvSpPr txBox="1"/>
          <p:nvPr/>
        </p:nvSpPr>
        <p:spPr>
          <a:xfrm>
            <a:off x="3894312" y="522239"/>
            <a:ext cx="3168000" cy="1323439"/>
          </a:xfrm>
          <a:prstGeom prst="rect">
            <a:avLst/>
          </a:prstGeom>
          <a:noFill/>
        </p:spPr>
        <p:txBody>
          <a:bodyPr wrap="square" rtlCol="0">
            <a:spAutoFit/>
          </a:bodyPr>
          <a:lstStyle/>
          <a:p>
            <a:pPr marL="174625" indent="-174625"/>
            <a:r>
              <a:rPr lang="ja-JP" altLang="en-US" sz="1200" dirty="0"/>
              <a:t>２</a:t>
            </a:r>
            <a:r>
              <a:rPr lang="ja-JP" altLang="en-US" sz="1200" dirty="0" smtClean="0"/>
              <a:t>）</a:t>
            </a:r>
            <a:r>
              <a:rPr lang="ja-JP" altLang="en-US" sz="1200" dirty="0" smtClean="0">
                <a:latin typeface="+mn-ea"/>
              </a:rPr>
              <a:t>都道府県は、毎年度、医療分</a:t>
            </a:r>
            <a:r>
              <a:rPr lang="ja-JP" altLang="en-US" sz="1200" dirty="0">
                <a:latin typeface="+mn-ea"/>
              </a:rPr>
              <a:t>、後期高齢者支援金等分、介護納付</a:t>
            </a:r>
            <a:r>
              <a:rPr lang="ja-JP" altLang="en-US" sz="1200" dirty="0" smtClean="0">
                <a:latin typeface="+mn-ea"/>
              </a:rPr>
              <a:t>金分の合算額に対する一定割合を定め、平成</a:t>
            </a:r>
            <a:r>
              <a:rPr lang="en-US" altLang="ja-JP" sz="1200" dirty="0" smtClean="0">
                <a:latin typeface="+mn-ea"/>
              </a:rPr>
              <a:t>28</a:t>
            </a:r>
            <a:r>
              <a:rPr lang="ja-JP" altLang="en-US" sz="1200" dirty="0" smtClean="0">
                <a:latin typeface="+mn-ea"/>
              </a:rPr>
              <a:t>年度の１人あたり保険料決算</a:t>
            </a:r>
            <a:r>
              <a:rPr lang="ja-JP" altLang="en-US" sz="1200" dirty="0">
                <a:latin typeface="+mn-ea"/>
              </a:rPr>
              <a:t>額</a:t>
            </a:r>
            <a:r>
              <a:rPr lang="ja-JP" altLang="en-US" sz="1200" dirty="0" smtClean="0">
                <a:latin typeface="+mn-ea"/>
              </a:rPr>
              <a:t>と推計年度保険料額（納付金額）の丈比べを行う。</a:t>
            </a:r>
            <a:endParaRPr lang="en-US" altLang="ja-JP" sz="1200" dirty="0" smtClean="0">
              <a:latin typeface="+mn-ea"/>
            </a:endParaRPr>
          </a:p>
          <a:p>
            <a:pPr marL="174625" indent="-174625"/>
            <a:r>
              <a:rPr lang="en-US" altLang="ja-JP" sz="1000" b="1" u="sng" dirty="0" smtClean="0">
                <a:latin typeface="+mn-ea"/>
              </a:rPr>
              <a:t>※</a:t>
            </a:r>
            <a:r>
              <a:rPr lang="ja-JP" altLang="en-US" sz="1000" b="1" u="sng" dirty="0" smtClean="0">
                <a:latin typeface="+mn-ea"/>
              </a:rPr>
              <a:t>対象被保険者数の違いによる影響を解消するため、</a:t>
            </a:r>
            <a:endParaRPr lang="en-US" altLang="ja-JP" sz="1000" b="1" u="sng" dirty="0" smtClean="0">
              <a:latin typeface="+mn-ea"/>
            </a:endParaRPr>
          </a:p>
          <a:p>
            <a:pPr marL="174625" indent="-174625"/>
            <a:r>
              <a:rPr lang="ja-JP" altLang="en-US" sz="1000" b="1" u="sng" dirty="0" smtClean="0">
                <a:latin typeface="+mn-ea"/>
              </a:rPr>
              <a:t>一般被保険者数で</a:t>
            </a:r>
            <a:r>
              <a:rPr lang="en-US" altLang="ja-JP" sz="1000" b="1" u="sng" dirty="0" smtClean="0">
                <a:latin typeface="+mn-ea"/>
              </a:rPr>
              <a:t>1</a:t>
            </a:r>
            <a:r>
              <a:rPr lang="ja-JP" altLang="en-US" sz="1000" b="1" u="sng" dirty="0" smtClean="0">
                <a:latin typeface="+mn-ea"/>
              </a:rPr>
              <a:t>人当たり介護納付金を調整計算。</a:t>
            </a:r>
            <a:endParaRPr lang="ja-JP" altLang="en-US" sz="1000" b="1" u="sng" dirty="0">
              <a:latin typeface="+mn-ea"/>
            </a:endParaRPr>
          </a:p>
        </p:txBody>
      </p:sp>
      <p:sp>
        <p:nvSpPr>
          <p:cNvPr id="55" name="テキスト ボックス 54"/>
          <p:cNvSpPr txBox="1"/>
          <p:nvPr/>
        </p:nvSpPr>
        <p:spPr>
          <a:xfrm>
            <a:off x="7051113" y="545191"/>
            <a:ext cx="2788925" cy="1938992"/>
          </a:xfrm>
          <a:prstGeom prst="rect">
            <a:avLst/>
          </a:prstGeom>
          <a:noFill/>
        </p:spPr>
        <p:txBody>
          <a:bodyPr wrap="square" rtlCol="0">
            <a:spAutoFit/>
          </a:bodyPr>
          <a:lstStyle/>
          <a:p>
            <a:pPr marL="174625" indent="-174625"/>
            <a:r>
              <a:rPr lang="ja-JP" altLang="en-US" sz="1200" dirty="0">
                <a:latin typeface="+mn-ea"/>
              </a:rPr>
              <a:t>３</a:t>
            </a:r>
            <a:r>
              <a:rPr lang="ja-JP" altLang="en-US" sz="1200" dirty="0" smtClean="0">
                <a:latin typeface="+mn-ea"/>
              </a:rPr>
              <a:t>）都道府県は、２）の一定割合超過額を１）から計算した超過総額に応じて</a:t>
            </a:r>
            <a:r>
              <a:rPr lang="ja-JP" altLang="en-US" sz="1200" dirty="0">
                <a:latin typeface="+mn-ea"/>
              </a:rPr>
              <a:t>比例</a:t>
            </a:r>
            <a:r>
              <a:rPr lang="ja-JP" altLang="en-US" sz="1200" dirty="0" smtClean="0">
                <a:latin typeface="+mn-ea"/>
              </a:rPr>
              <a:t>按分し、２）の一定割合を超過しないよう、各保険料分に対する都道府県繰入金額（１号分）</a:t>
            </a:r>
            <a:r>
              <a:rPr lang="ja-JP" altLang="en-US" sz="1200" dirty="0">
                <a:latin typeface="+mn-ea"/>
              </a:rPr>
              <a:t>による激変</a:t>
            </a:r>
            <a:r>
              <a:rPr lang="ja-JP" altLang="en-US" sz="1200" dirty="0" smtClean="0">
                <a:latin typeface="+mn-ea"/>
              </a:rPr>
              <a:t>緩和分の額を算出。</a:t>
            </a:r>
            <a:endParaRPr lang="en-US" altLang="ja-JP" sz="1200" dirty="0" smtClean="0">
              <a:latin typeface="+mn-ea"/>
            </a:endParaRPr>
          </a:p>
          <a:p>
            <a:pPr marL="174625" indent="-174625"/>
            <a:r>
              <a:rPr lang="ja-JP" altLang="en-US" sz="1200" dirty="0">
                <a:latin typeface="+mn-ea"/>
              </a:rPr>
              <a:t>　</a:t>
            </a:r>
            <a:r>
              <a:rPr lang="ja-JP" altLang="en-US" sz="1200" dirty="0" smtClean="0">
                <a:latin typeface="+mn-ea"/>
              </a:rPr>
              <a:t>　　都道府県繰入金は納付金額（ｄ）から保険料額（ｅ）を算出する際に控除するが、システム上、激変緩和後の納付金額（ｄ</a:t>
            </a:r>
            <a:r>
              <a:rPr lang="en-US" altLang="ja-JP" sz="1200" dirty="0" smtClean="0">
                <a:latin typeface="+mn-ea"/>
              </a:rPr>
              <a:t>’</a:t>
            </a:r>
            <a:r>
              <a:rPr lang="ja-JP" altLang="en-US" sz="1200" dirty="0" smtClean="0">
                <a:latin typeface="+mn-ea"/>
              </a:rPr>
              <a:t>）の算出も可能。</a:t>
            </a:r>
            <a:endParaRPr lang="en-US" altLang="ja-JP" sz="1200" dirty="0" smtClean="0">
              <a:latin typeface="+mn-ea"/>
            </a:endParaRPr>
          </a:p>
        </p:txBody>
      </p:sp>
      <p:graphicFrame>
        <p:nvGraphicFramePr>
          <p:cNvPr id="56" name="グラフ 55"/>
          <p:cNvGraphicFramePr/>
          <p:nvPr>
            <p:extLst/>
          </p:nvPr>
        </p:nvGraphicFramePr>
        <p:xfrm>
          <a:off x="4137333" y="1552752"/>
          <a:ext cx="2520280" cy="3028377"/>
        </p:xfrm>
        <a:graphic>
          <a:graphicData uri="http://schemas.openxmlformats.org/drawingml/2006/chart">
            <c:chart xmlns:c="http://schemas.openxmlformats.org/drawingml/2006/chart" xmlns:r="http://schemas.openxmlformats.org/officeDocument/2006/relationships" r:id="rId5"/>
          </a:graphicData>
        </a:graphic>
      </p:graphicFrame>
      <p:sp>
        <p:nvSpPr>
          <p:cNvPr id="58" name="テキスト ボックス 57"/>
          <p:cNvSpPr txBox="1"/>
          <p:nvPr/>
        </p:nvSpPr>
        <p:spPr>
          <a:xfrm>
            <a:off x="4268047" y="4402003"/>
            <a:ext cx="1107996" cy="646331"/>
          </a:xfrm>
          <a:prstGeom prst="rect">
            <a:avLst/>
          </a:prstGeom>
          <a:noFill/>
        </p:spPr>
        <p:txBody>
          <a:bodyPr wrap="none" rtlCol="0">
            <a:spAutoFit/>
          </a:bodyPr>
          <a:lstStyle/>
          <a:p>
            <a:pPr algn="ctr"/>
            <a:r>
              <a:rPr lang="ja-JP" altLang="en-US" sz="1200" dirty="0">
                <a:latin typeface="+mn-ea"/>
              </a:rPr>
              <a:t>平成</a:t>
            </a:r>
            <a:r>
              <a:rPr lang="en-US" altLang="ja-JP" sz="1200" dirty="0">
                <a:latin typeface="+mn-ea"/>
              </a:rPr>
              <a:t>28</a:t>
            </a:r>
            <a:r>
              <a:rPr lang="ja-JP" altLang="en-US" sz="1200" dirty="0">
                <a:latin typeface="+mn-ea"/>
              </a:rPr>
              <a:t>年度の</a:t>
            </a:r>
            <a:endParaRPr lang="en-US" altLang="ja-JP" sz="1200" dirty="0">
              <a:latin typeface="+mn-ea"/>
            </a:endParaRPr>
          </a:p>
          <a:p>
            <a:pPr algn="ctr"/>
            <a:r>
              <a:rPr lang="ja-JP" altLang="en-US" sz="1200" dirty="0">
                <a:latin typeface="+mn-ea"/>
              </a:rPr>
              <a:t>１人あたり</a:t>
            </a:r>
            <a:endParaRPr lang="en-US" altLang="ja-JP" sz="1200" dirty="0">
              <a:latin typeface="+mn-ea"/>
            </a:endParaRPr>
          </a:p>
          <a:p>
            <a:pPr algn="ctr"/>
            <a:r>
              <a:rPr lang="ja-JP" altLang="en-US" sz="1200" dirty="0">
                <a:latin typeface="+mn-ea"/>
              </a:rPr>
              <a:t>決算額</a:t>
            </a:r>
          </a:p>
        </p:txBody>
      </p:sp>
      <p:sp>
        <p:nvSpPr>
          <p:cNvPr id="59" name="テキスト ボックス 58"/>
          <p:cNvSpPr txBox="1"/>
          <p:nvPr/>
        </p:nvSpPr>
        <p:spPr>
          <a:xfrm>
            <a:off x="5166642" y="4402003"/>
            <a:ext cx="1569660" cy="646331"/>
          </a:xfrm>
          <a:prstGeom prst="rect">
            <a:avLst/>
          </a:prstGeom>
          <a:noFill/>
        </p:spPr>
        <p:txBody>
          <a:bodyPr wrap="none" rtlCol="0">
            <a:spAutoFit/>
          </a:bodyPr>
          <a:lstStyle/>
          <a:p>
            <a:pPr algn="ctr"/>
            <a:r>
              <a:rPr lang="ja-JP" altLang="en-US" sz="1200" dirty="0" smtClean="0"/>
              <a:t>推計年度の</a:t>
            </a:r>
            <a:endParaRPr lang="en-US" altLang="ja-JP" sz="1200" dirty="0"/>
          </a:p>
          <a:p>
            <a:pPr algn="ctr"/>
            <a:r>
              <a:rPr lang="ja-JP" altLang="en-US" sz="1200" dirty="0"/>
              <a:t>１人あたりの</a:t>
            </a:r>
            <a:endParaRPr lang="en-US" altLang="ja-JP" sz="1200" dirty="0"/>
          </a:p>
          <a:p>
            <a:pPr algn="ctr"/>
            <a:r>
              <a:rPr lang="ja-JP" altLang="en-US" sz="1200" dirty="0"/>
              <a:t>保険料額（納付金額）</a:t>
            </a:r>
            <a:endParaRPr lang="en-US" altLang="ja-JP" sz="1200" dirty="0"/>
          </a:p>
        </p:txBody>
      </p:sp>
      <p:cxnSp>
        <p:nvCxnSpPr>
          <p:cNvPr id="61" name="直線コネクタ 60"/>
          <p:cNvCxnSpPr/>
          <p:nvPr/>
        </p:nvCxnSpPr>
        <p:spPr>
          <a:xfrm>
            <a:off x="4975692" y="2761942"/>
            <a:ext cx="838800"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V="1">
            <a:off x="4975692" y="2509886"/>
            <a:ext cx="838800" cy="25200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63" name="右中かっこ 62"/>
          <p:cNvSpPr/>
          <p:nvPr/>
        </p:nvSpPr>
        <p:spPr>
          <a:xfrm>
            <a:off x="6195217" y="2465600"/>
            <a:ext cx="72000" cy="324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4" name="テキスト ボックス 63"/>
          <p:cNvSpPr txBox="1"/>
          <p:nvPr/>
        </p:nvSpPr>
        <p:spPr>
          <a:xfrm>
            <a:off x="6223598" y="2492898"/>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65" name="右中かっこ 64"/>
          <p:cNvSpPr/>
          <p:nvPr/>
        </p:nvSpPr>
        <p:spPr>
          <a:xfrm>
            <a:off x="6193629" y="2160152"/>
            <a:ext cx="72000" cy="252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テキスト ボックス 65"/>
          <p:cNvSpPr txBox="1"/>
          <p:nvPr/>
        </p:nvSpPr>
        <p:spPr>
          <a:xfrm>
            <a:off x="6290661" y="2146506"/>
            <a:ext cx="646332" cy="276999"/>
          </a:xfrm>
          <a:prstGeom prst="rect">
            <a:avLst/>
          </a:prstGeom>
          <a:noFill/>
        </p:spPr>
        <p:txBody>
          <a:bodyPr wrap="none" rtlCol="0">
            <a:spAutoFit/>
          </a:bodyPr>
          <a:lstStyle/>
          <a:p>
            <a:pPr algn="ctr"/>
            <a:r>
              <a:rPr lang="ja-JP" altLang="en-US" sz="1200" dirty="0" smtClean="0">
                <a:latin typeface="ＭＳ Ｐゴシック" panose="020B0600070205080204" pitchFamily="50" charset="-128"/>
                <a:ea typeface="ＭＳ Ｐゴシック" panose="020B0600070205080204" pitchFamily="50" charset="-128"/>
              </a:rPr>
              <a:t>超過</a:t>
            </a:r>
            <a:r>
              <a:rPr lang="zh-TW" altLang="en-US" sz="1200" dirty="0" smtClean="0">
                <a:latin typeface="ＭＳ Ｐゴシック" panose="020B0600070205080204" pitchFamily="50" charset="-128"/>
                <a:ea typeface="ＭＳ Ｐゴシック" panose="020B0600070205080204" pitchFamily="50" charset="-128"/>
              </a:rPr>
              <a:t>額</a:t>
            </a:r>
            <a:endParaRPr lang="en-US" altLang="ja-JP" sz="1200" dirty="0" smtClean="0">
              <a:latin typeface="ＭＳ Ｐゴシック" panose="020B0600070205080204" pitchFamily="50" charset="-128"/>
              <a:ea typeface="ＭＳ Ｐゴシック" panose="020B0600070205080204" pitchFamily="50" charset="-128"/>
            </a:endParaRPr>
          </a:p>
        </p:txBody>
      </p:sp>
      <p:graphicFrame>
        <p:nvGraphicFramePr>
          <p:cNvPr id="67" name="グラフ 66"/>
          <p:cNvGraphicFramePr/>
          <p:nvPr>
            <p:extLst/>
          </p:nvPr>
        </p:nvGraphicFramePr>
        <p:xfrm>
          <a:off x="7985404" y="2237395"/>
          <a:ext cx="1512168" cy="1800200"/>
        </p:xfrm>
        <a:graphic>
          <a:graphicData uri="http://schemas.openxmlformats.org/drawingml/2006/chart">
            <c:chart xmlns:c="http://schemas.openxmlformats.org/drawingml/2006/chart" xmlns:r="http://schemas.openxmlformats.org/officeDocument/2006/relationships" r:id="rId6"/>
          </a:graphicData>
        </a:graphic>
      </p:graphicFrame>
      <p:cxnSp>
        <p:nvCxnSpPr>
          <p:cNvPr id="68" name="直線コネクタ 67"/>
          <p:cNvCxnSpPr>
            <a:endCxn id="67" idx="1"/>
          </p:cNvCxnSpPr>
          <p:nvPr/>
        </p:nvCxnSpPr>
        <p:spPr>
          <a:xfrm flipV="1">
            <a:off x="6762761" y="3137495"/>
            <a:ext cx="1222643" cy="466282"/>
          </a:xfrm>
          <a:prstGeom prst="line">
            <a:avLst/>
          </a:prstGeom>
          <a:ln>
            <a:solidFill>
              <a:schemeClr val="accent4"/>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a:endCxn id="73" idx="1"/>
          </p:cNvCxnSpPr>
          <p:nvPr/>
        </p:nvCxnSpPr>
        <p:spPr>
          <a:xfrm>
            <a:off x="6762760" y="3618306"/>
            <a:ext cx="1237601" cy="834827"/>
          </a:xfrm>
          <a:prstGeom prst="line">
            <a:avLst/>
          </a:prstGeom>
          <a:ln>
            <a:solidFill>
              <a:schemeClr val="accent4"/>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7072296" y="3467623"/>
            <a:ext cx="1137208" cy="461665"/>
          </a:xfrm>
          <a:prstGeom prst="rect">
            <a:avLst/>
          </a:prstGeom>
          <a:noFill/>
        </p:spPr>
        <p:txBody>
          <a:bodyPr wrap="square" rtlCol="0">
            <a:spAutoFit/>
          </a:bodyPr>
          <a:lstStyle/>
          <a:p>
            <a:r>
              <a:rPr lang="ja-JP" altLang="en-US" sz="1200" dirty="0" smtClean="0"/>
              <a:t>①と②の総額に応じて</a:t>
            </a:r>
            <a:r>
              <a:rPr lang="ja-JP" altLang="en-US" sz="1200" dirty="0"/>
              <a:t>按分</a:t>
            </a:r>
            <a:endParaRPr lang="en-US" altLang="ja-JP" sz="1200" dirty="0" smtClean="0"/>
          </a:p>
        </p:txBody>
      </p:sp>
      <p:sp>
        <p:nvSpPr>
          <p:cNvPr id="72" name="下矢印 71"/>
          <p:cNvSpPr/>
          <p:nvPr/>
        </p:nvSpPr>
        <p:spPr>
          <a:xfrm>
            <a:off x="9065523" y="2644442"/>
            <a:ext cx="252000" cy="18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3" name="グラフ 72"/>
          <p:cNvGraphicFramePr/>
          <p:nvPr>
            <p:extLst/>
          </p:nvPr>
        </p:nvGraphicFramePr>
        <p:xfrm>
          <a:off x="8000362" y="3553031"/>
          <a:ext cx="1512168" cy="1800200"/>
        </p:xfrm>
        <a:graphic>
          <a:graphicData uri="http://schemas.openxmlformats.org/drawingml/2006/chart">
            <c:chart xmlns:c="http://schemas.openxmlformats.org/drawingml/2006/chart" xmlns:r="http://schemas.openxmlformats.org/officeDocument/2006/relationships" r:id="rId7"/>
          </a:graphicData>
        </a:graphic>
      </p:graphicFrame>
      <p:sp>
        <p:nvSpPr>
          <p:cNvPr id="74" name="下矢印 73"/>
          <p:cNvSpPr/>
          <p:nvPr/>
        </p:nvSpPr>
        <p:spPr>
          <a:xfrm>
            <a:off x="9012744" y="4438310"/>
            <a:ext cx="252000" cy="72000"/>
          </a:xfrm>
          <a:prstGeom prst="downArrow">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9285094" y="2508400"/>
            <a:ext cx="492443" cy="461665"/>
          </a:xfrm>
          <a:prstGeom prst="rect">
            <a:avLst/>
          </a:prstGeom>
          <a:noFill/>
        </p:spPr>
        <p:txBody>
          <a:bodyPr wrap="none" rtlCol="0">
            <a:spAutoFit/>
          </a:bodyPr>
          <a:lstStyle/>
          <a:p>
            <a:pPr algn="ctr"/>
            <a:r>
              <a:rPr lang="zh-TW" altLang="en-US" sz="1200" dirty="0" smtClean="0">
                <a:latin typeface="ＭＳ Ｐゴシック" panose="020B0600070205080204" pitchFamily="50" charset="-128"/>
                <a:ea typeface="ＭＳ Ｐゴシック" panose="020B0600070205080204" pitchFamily="50" charset="-128"/>
              </a:rPr>
              <a:t>激変</a:t>
            </a:r>
            <a:endParaRPr lang="en-US" altLang="zh-TW" sz="1200" dirty="0" smtClean="0">
              <a:latin typeface="ＭＳ Ｐゴシック" panose="020B0600070205080204" pitchFamily="50" charset="-128"/>
              <a:ea typeface="ＭＳ Ｐゴシック" panose="020B0600070205080204" pitchFamily="50" charset="-128"/>
            </a:endParaRPr>
          </a:p>
          <a:p>
            <a:pPr algn="ctr"/>
            <a:r>
              <a:rPr lang="zh-TW" altLang="en-US" sz="1200" dirty="0" smtClean="0">
                <a:latin typeface="ＭＳ Ｐゴシック" panose="020B0600070205080204" pitchFamily="50" charset="-128"/>
                <a:ea typeface="ＭＳ Ｐゴシック" panose="020B0600070205080204" pitchFamily="50" charset="-128"/>
              </a:rPr>
              <a:t>緩和</a:t>
            </a:r>
            <a:endParaRPr lang="en-US" altLang="zh-TW" sz="1200" dirty="0" smtClean="0">
              <a:latin typeface="ＭＳ Ｐゴシック" panose="020B0600070205080204" pitchFamily="50" charset="-128"/>
              <a:ea typeface="ＭＳ Ｐゴシック" panose="020B0600070205080204" pitchFamily="50" charset="-128"/>
            </a:endParaRPr>
          </a:p>
        </p:txBody>
      </p:sp>
      <p:sp>
        <p:nvSpPr>
          <p:cNvPr id="76" name="テキスト ボックス 75"/>
          <p:cNvSpPr txBox="1"/>
          <p:nvPr/>
        </p:nvSpPr>
        <p:spPr>
          <a:xfrm>
            <a:off x="9312390" y="4278530"/>
            <a:ext cx="492443" cy="461665"/>
          </a:xfrm>
          <a:prstGeom prst="rect">
            <a:avLst/>
          </a:prstGeom>
          <a:noFill/>
        </p:spPr>
        <p:txBody>
          <a:bodyPr wrap="none" rtlCol="0">
            <a:spAutoFit/>
          </a:bodyPr>
          <a:lstStyle/>
          <a:p>
            <a:pPr algn="ctr"/>
            <a:r>
              <a:rPr lang="zh-TW" altLang="en-US" sz="1200" dirty="0" smtClean="0">
                <a:latin typeface="ＭＳ Ｐゴシック" panose="020B0600070205080204" pitchFamily="50" charset="-128"/>
                <a:ea typeface="ＭＳ Ｐゴシック" panose="020B0600070205080204" pitchFamily="50" charset="-128"/>
              </a:rPr>
              <a:t>激変</a:t>
            </a:r>
            <a:endParaRPr lang="en-US" altLang="zh-TW" sz="1200" dirty="0" smtClean="0">
              <a:latin typeface="ＭＳ Ｐゴシック" panose="020B0600070205080204" pitchFamily="50" charset="-128"/>
              <a:ea typeface="ＭＳ Ｐゴシック" panose="020B0600070205080204" pitchFamily="50" charset="-128"/>
            </a:endParaRPr>
          </a:p>
          <a:p>
            <a:pPr algn="ctr"/>
            <a:r>
              <a:rPr lang="zh-TW" altLang="en-US" sz="1200" dirty="0" smtClean="0">
                <a:latin typeface="ＭＳ Ｐゴシック" panose="020B0600070205080204" pitchFamily="50" charset="-128"/>
                <a:ea typeface="ＭＳ Ｐゴシック" panose="020B0600070205080204" pitchFamily="50" charset="-128"/>
              </a:rPr>
              <a:t>緩和</a:t>
            </a:r>
            <a:endParaRPr lang="en-US" altLang="zh-TW" sz="1200" dirty="0" smtClean="0">
              <a:latin typeface="ＭＳ Ｐゴシック" panose="020B0600070205080204" pitchFamily="50" charset="-128"/>
              <a:ea typeface="ＭＳ Ｐゴシック" panose="020B0600070205080204" pitchFamily="50" charset="-128"/>
            </a:endParaRPr>
          </a:p>
        </p:txBody>
      </p:sp>
      <p:cxnSp>
        <p:nvCxnSpPr>
          <p:cNvPr id="57" name="直線コネクタ 56"/>
          <p:cNvCxnSpPr/>
          <p:nvPr/>
        </p:nvCxnSpPr>
        <p:spPr>
          <a:xfrm>
            <a:off x="1803268" y="3603777"/>
            <a:ext cx="838800" cy="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V="1">
            <a:off x="1803268" y="3504534"/>
            <a:ext cx="838800" cy="9000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77" name="右中かっこ 76"/>
          <p:cNvSpPr/>
          <p:nvPr/>
        </p:nvSpPr>
        <p:spPr>
          <a:xfrm>
            <a:off x="2967841" y="3528304"/>
            <a:ext cx="72000" cy="90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8" name="テキスト ボックス 77"/>
          <p:cNvSpPr txBox="1"/>
          <p:nvPr/>
        </p:nvSpPr>
        <p:spPr>
          <a:xfrm>
            <a:off x="2986498" y="3432762"/>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79" name="テキスト ボックス 78"/>
          <p:cNvSpPr txBox="1"/>
          <p:nvPr/>
        </p:nvSpPr>
        <p:spPr>
          <a:xfrm>
            <a:off x="4160912" y="1899080"/>
            <a:ext cx="1850186" cy="276999"/>
          </a:xfrm>
          <a:prstGeom prst="rect">
            <a:avLst/>
          </a:prstGeom>
          <a:noFill/>
        </p:spPr>
        <p:txBody>
          <a:bodyPr wrap="none" rtlCol="0">
            <a:spAutoFit/>
          </a:bodyPr>
          <a:lstStyle/>
          <a:p>
            <a:r>
              <a:rPr lang="ja-JP" altLang="en-US" sz="1200" dirty="0" smtClean="0"/>
              <a:t>（合算額が超過する場合）</a:t>
            </a:r>
            <a:endParaRPr lang="ja-JP" altLang="en-US" sz="1200" dirty="0"/>
          </a:p>
        </p:txBody>
      </p:sp>
      <p:sp>
        <p:nvSpPr>
          <p:cNvPr id="80" name="テキスト ボックス 79"/>
          <p:cNvSpPr txBox="1"/>
          <p:nvPr/>
        </p:nvSpPr>
        <p:spPr>
          <a:xfrm>
            <a:off x="4160912" y="5240235"/>
            <a:ext cx="1973617" cy="276999"/>
          </a:xfrm>
          <a:prstGeom prst="rect">
            <a:avLst/>
          </a:prstGeom>
          <a:noFill/>
        </p:spPr>
        <p:txBody>
          <a:bodyPr wrap="none" rtlCol="0">
            <a:spAutoFit/>
          </a:bodyPr>
          <a:lstStyle/>
          <a:p>
            <a:r>
              <a:rPr lang="ja-JP" altLang="en-US" sz="1200" dirty="0" smtClean="0"/>
              <a:t>（合算額が超過しない場合）</a:t>
            </a:r>
            <a:endParaRPr lang="ja-JP" altLang="en-US" sz="1200" dirty="0"/>
          </a:p>
        </p:txBody>
      </p:sp>
      <p:graphicFrame>
        <p:nvGraphicFramePr>
          <p:cNvPr id="81" name="グラフ 80"/>
          <p:cNvGraphicFramePr/>
          <p:nvPr>
            <p:extLst/>
          </p:nvPr>
        </p:nvGraphicFramePr>
        <p:xfrm>
          <a:off x="4160912" y="4954816"/>
          <a:ext cx="2520280" cy="1800200"/>
        </p:xfrm>
        <a:graphic>
          <a:graphicData uri="http://schemas.openxmlformats.org/drawingml/2006/chart">
            <c:chart xmlns:c="http://schemas.openxmlformats.org/drawingml/2006/chart" xmlns:r="http://schemas.openxmlformats.org/officeDocument/2006/relationships" r:id="rId8"/>
          </a:graphicData>
        </a:graphic>
      </p:graphicFrame>
      <p:cxnSp>
        <p:nvCxnSpPr>
          <p:cNvPr id="82" name="直線コネクタ 81"/>
          <p:cNvCxnSpPr/>
          <p:nvPr/>
        </p:nvCxnSpPr>
        <p:spPr>
          <a:xfrm>
            <a:off x="5012308" y="5878980"/>
            <a:ext cx="808534"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flipV="1">
            <a:off x="5005370" y="5725958"/>
            <a:ext cx="836419" cy="15120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84" name="右中かっこ 83"/>
          <p:cNvSpPr/>
          <p:nvPr/>
        </p:nvSpPr>
        <p:spPr>
          <a:xfrm>
            <a:off x="6132808" y="5732401"/>
            <a:ext cx="72000" cy="151200"/>
          </a:xfrm>
          <a:prstGeom prst="rightBrace">
            <a:avLst/>
          </a:prstGeom>
          <a:ln>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テキスト ボックス 84"/>
          <p:cNvSpPr txBox="1"/>
          <p:nvPr/>
        </p:nvSpPr>
        <p:spPr>
          <a:xfrm>
            <a:off x="6132425" y="5674098"/>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86" name="テキスト ボックス 85"/>
          <p:cNvSpPr txBox="1"/>
          <p:nvPr/>
        </p:nvSpPr>
        <p:spPr>
          <a:xfrm>
            <a:off x="4875706" y="5386866"/>
            <a:ext cx="1887055" cy="276999"/>
          </a:xfrm>
          <a:prstGeom prst="rect">
            <a:avLst/>
          </a:prstGeom>
          <a:noFill/>
        </p:spPr>
        <p:txBody>
          <a:bodyPr wrap="none" rtlCol="0">
            <a:spAutoFit/>
          </a:bodyPr>
          <a:lstStyle/>
          <a:p>
            <a:r>
              <a:rPr lang="ja-JP" altLang="en-US" sz="1200" dirty="0" smtClean="0"/>
              <a:t>激変緩和の対象から除く。</a:t>
            </a:r>
            <a:endParaRPr lang="ja-JP" altLang="en-US" sz="1200" dirty="0"/>
          </a:p>
        </p:txBody>
      </p:sp>
      <p:sp>
        <p:nvSpPr>
          <p:cNvPr id="87" name="テキスト ボックス 86"/>
          <p:cNvSpPr txBox="1"/>
          <p:nvPr/>
        </p:nvSpPr>
        <p:spPr>
          <a:xfrm>
            <a:off x="8379850" y="3861050"/>
            <a:ext cx="723275" cy="307777"/>
          </a:xfrm>
          <a:prstGeom prst="rect">
            <a:avLst/>
          </a:prstGeom>
          <a:noFill/>
        </p:spPr>
        <p:txBody>
          <a:bodyPr wrap="none" rtlCol="0">
            <a:spAutoFit/>
          </a:bodyPr>
          <a:lstStyle/>
          <a:p>
            <a:r>
              <a:rPr kumimoji="1" lang="ja-JP" altLang="en-US" sz="1400" dirty="0" smtClean="0"/>
              <a:t>医療分</a:t>
            </a:r>
            <a:endParaRPr lang="ja-JP" altLang="en-US" sz="1400" dirty="0"/>
          </a:p>
        </p:txBody>
      </p:sp>
      <p:sp>
        <p:nvSpPr>
          <p:cNvPr id="88" name="テキスト ボックス 87"/>
          <p:cNvSpPr txBox="1"/>
          <p:nvPr/>
        </p:nvSpPr>
        <p:spPr>
          <a:xfrm>
            <a:off x="8305040" y="5115328"/>
            <a:ext cx="902811" cy="523220"/>
          </a:xfrm>
          <a:prstGeom prst="rect">
            <a:avLst/>
          </a:prstGeom>
          <a:noFill/>
        </p:spPr>
        <p:txBody>
          <a:bodyPr wrap="none" rtlCol="0">
            <a:spAutoFit/>
          </a:bodyPr>
          <a:lstStyle/>
          <a:p>
            <a:pPr algn="ctr"/>
            <a:r>
              <a:rPr kumimoji="1" lang="ja-JP" altLang="en-US" sz="1400" dirty="0" smtClean="0"/>
              <a:t>介護</a:t>
            </a:r>
            <a:endParaRPr kumimoji="1" lang="en-US" altLang="ja-JP" sz="1400" dirty="0" smtClean="0"/>
          </a:p>
          <a:p>
            <a:pPr algn="ctr"/>
            <a:r>
              <a:rPr kumimoji="1" lang="ja-JP" altLang="en-US" sz="1400" dirty="0" smtClean="0"/>
              <a:t>納付金分</a:t>
            </a:r>
            <a:endParaRPr lang="ja-JP" altLang="en-US" sz="1400" dirty="0"/>
          </a:p>
        </p:txBody>
      </p:sp>
      <p:sp>
        <p:nvSpPr>
          <p:cNvPr id="2" name="正方形/長方形 1"/>
          <p:cNvSpPr/>
          <p:nvPr/>
        </p:nvSpPr>
        <p:spPr>
          <a:xfrm>
            <a:off x="27295" y="450369"/>
            <a:ext cx="3821373" cy="59231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右矢印 88"/>
          <p:cNvSpPr/>
          <p:nvPr/>
        </p:nvSpPr>
        <p:spPr>
          <a:xfrm>
            <a:off x="3665777" y="3065177"/>
            <a:ext cx="466790" cy="3675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3922524" y="449377"/>
            <a:ext cx="3065131" cy="46685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7055893" y="461363"/>
            <a:ext cx="2811067" cy="5109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p:cNvSpPr/>
          <p:nvPr/>
        </p:nvSpPr>
        <p:spPr>
          <a:xfrm>
            <a:off x="3901687" y="5199798"/>
            <a:ext cx="3065131" cy="1630907"/>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83284" y="6394510"/>
            <a:ext cx="3736920" cy="461665"/>
          </a:xfrm>
          <a:prstGeom prst="rect">
            <a:avLst/>
          </a:prstGeom>
          <a:noFill/>
        </p:spPr>
        <p:txBody>
          <a:bodyPr wrap="none" rtlCol="0">
            <a:spAutoFit/>
          </a:bodyPr>
          <a:lstStyle/>
          <a:p>
            <a:r>
              <a:rPr lang="ja-JP" altLang="en-US" sz="1200" dirty="0" smtClean="0">
                <a:latin typeface="+mn-ea"/>
              </a:rPr>
              <a:t>各保険料が一定割合を超過しない場合には、激変緩和</a:t>
            </a:r>
            <a:endParaRPr lang="en-US" altLang="ja-JP" sz="1200" dirty="0" smtClean="0">
              <a:latin typeface="+mn-ea"/>
            </a:endParaRPr>
          </a:p>
          <a:p>
            <a:r>
              <a:rPr lang="ja-JP" altLang="en-US" sz="1200" dirty="0" smtClean="0">
                <a:latin typeface="+mn-ea"/>
              </a:rPr>
              <a:t>措置の対象にならない。</a:t>
            </a:r>
            <a:endParaRPr lang="ja-JP" altLang="en-US" sz="1200" dirty="0">
              <a:latin typeface="+mn-ea"/>
            </a:endParaRPr>
          </a:p>
        </p:txBody>
      </p:sp>
      <p:sp>
        <p:nvSpPr>
          <p:cNvPr id="92" name="正方形/長方形 91"/>
          <p:cNvSpPr/>
          <p:nvPr/>
        </p:nvSpPr>
        <p:spPr>
          <a:xfrm>
            <a:off x="29309" y="6424023"/>
            <a:ext cx="3801712" cy="418213"/>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テキスト ボックス 5"/>
          <p:cNvSpPr txBox="1"/>
          <p:nvPr/>
        </p:nvSpPr>
        <p:spPr>
          <a:xfrm>
            <a:off x="6999063" y="5539002"/>
            <a:ext cx="2896947" cy="1015663"/>
          </a:xfrm>
          <a:prstGeom prst="rect">
            <a:avLst/>
          </a:prstGeom>
          <a:noFill/>
        </p:spPr>
        <p:txBody>
          <a:bodyPr wrap="none" rtlCol="0">
            <a:spAutoFit/>
          </a:bodyPr>
          <a:lstStyle/>
          <a:p>
            <a:r>
              <a:rPr kumimoji="1" lang="en-US" altLang="ja-JP" sz="1000" dirty="0" smtClean="0">
                <a:latin typeface="+mn-ea"/>
              </a:rPr>
              <a:t>※</a:t>
            </a:r>
            <a:r>
              <a:rPr lang="ja-JP" altLang="en-US" sz="1000" dirty="0" smtClean="0">
                <a:latin typeface="+mn-ea"/>
              </a:rPr>
              <a:t>激変緩和後</a:t>
            </a:r>
            <a:r>
              <a:rPr lang="ja-JP" altLang="en-US" sz="1000" dirty="0">
                <a:latin typeface="+mn-ea"/>
              </a:rPr>
              <a:t>であって</a:t>
            </a:r>
            <a:r>
              <a:rPr lang="ja-JP" altLang="en-US" sz="1000" dirty="0" smtClean="0">
                <a:latin typeface="+mn-ea"/>
              </a:rPr>
              <a:t>も１）の一定割合を超える</a:t>
            </a:r>
            <a:endParaRPr lang="en-US" altLang="ja-JP" sz="1000" dirty="0" smtClean="0">
              <a:latin typeface="+mn-ea"/>
            </a:endParaRPr>
          </a:p>
          <a:p>
            <a:r>
              <a:rPr lang="ja-JP" altLang="en-US" sz="1000" dirty="0">
                <a:latin typeface="+mn-ea"/>
              </a:rPr>
              <a:t>　</a:t>
            </a:r>
            <a:r>
              <a:rPr lang="ja-JP" altLang="en-US" sz="1000" dirty="0" smtClean="0">
                <a:latin typeface="+mn-ea"/>
              </a:rPr>
              <a:t>ことはある。</a:t>
            </a:r>
            <a:endParaRPr lang="en-US" altLang="ja-JP" sz="1000" dirty="0" smtClean="0">
              <a:latin typeface="+mn-ea"/>
            </a:endParaRPr>
          </a:p>
          <a:p>
            <a:r>
              <a:rPr kumimoji="1" lang="en-US" altLang="ja-JP" sz="1000" dirty="0" smtClean="0">
                <a:latin typeface="+mn-ea"/>
              </a:rPr>
              <a:t>※</a:t>
            </a:r>
            <a:r>
              <a:rPr kumimoji="1" lang="ja-JP" altLang="en-US" sz="1000" dirty="0" smtClean="0">
                <a:latin typeface="+mn-ea"/>
              </a:rPr>
              <a:t>２）の一定割合を超過</a:t>
            </a:r>
            <a:r>
              <a:rPr lang="ja-JP" altLang="en-US" sz="1000" dirty="0" smtClean="0">
                <a:latin typeface="+mn-ea"/>
              </a:rPr>
              <a:t>する額全額に都道府県</a:t>
            </a:r>
            <a:endParaRPr lang="en-US" altLang="ja-JP" sz="1000" dirty="0" smtClean="0">
              <a:latin typeface="+mn-ea"/>
            </a:endParaRPr>
          </a:p>
          <a:p>
            <a:r>
              <a:rPr lang="ja-JP" altLang="en-US" sz="1000" dirty="0">
                <a:latin typeface="+mn-ea"/>
              </a:rPr>
              <a:t>　</a:t>
            </a:r>
            <a:r>
              <a:rPr lang="ja-JP" altLang="en-US" sz="1000" dirty="0" smtClean="0">
                <a:latin typeface="+mn-ea"/>
              </a:rPr>
              <a:t>繰入金を繰入れた結果、</a:t>
            </a:r>
            <a:r>
              <a:rPr kumimoji="1" lang="ja-JP" altLang="en-US" sz="1000" dirty="0" smtClean="0">
                <a:latin typeface="+mn-ea"/>
              </a:rPr>
              <a:t>現状の一人当たり</a:t>
            </a:r>
            <a:endParaRPr kumimoji="1" lang="en-US" altLang="ja-JP" sz="1000" dirty="0" smtClean="0">
              <a:latin typeface="+mn-ea"/>
            </a:endParaRPr>
          </a:p>
          <a:p>
            <a:r>
              <a:rPr lang="ja-JP" altLang="en-US" sz="1000" dirty="0">
                <a:latin typeface="+mn-ea"/>
              </a:rPr>
              <a:t>　</a:t>
            </a:r>
            <a:r>
              <a:rPr kumimoji="1" lang="ja-JP" altLang="en-US" sz="1000" dirty="0" smtClean="0">
                <a:latin typeface="+mn-ea"/>
              </a:rPr>
              <a:t>保険料額を下回る場合には、</a:t>
            </a:r>
            <a:r>
              <a:rPr lang="ja-JP" altLang="ja-JP" sz="1000" u="sng" dirty="0">
                <a:latin typeface="+mn-ea"/>
              </a:rPr>
              <a:t>下回る</a:t>
            </a:r>
            <a:r>
              <a:rPr lang="ja-JP" altLang="ja-JP" sz="1000" u="sng" dirty="0" smtClean="0">
                <a:latin typeface="+mn-ea"/>
              </a:rPr>
              <a:t>部分</a:t>
            </a:r>
            <a:r>
              <a:rPr lang="ja-JP" altLang="en-US" sz="1000" u="sng" dirty="0" smtClean="0">
                <a:latin typeface="+mn-ea"/>
              </a:rPr>
              <a:t>を</a:t>
            </a:r>
            <a:endParaRPr lang="en-US" altLang="ja-JP" sz="1000" u="sng" dirty="0" smtClean="0">
              <a:latin typeface="+mn-ea"/>
            </a:endParaRPr>
          </a:p>
          <a:p>
            <a:r>
              <a:rPr lang="ja-JP" altLang="en-US" sz="1000" dirty="0">
                <a:latin typeface="+mn-ea"/>
              </a:rPr>
              <a:t>　</a:t>
            </a:r>
            <a:r>
              <a:rPr lang="ja-JP" altLang="ja-JP" sz="1000" u="sng" dirty="0" smtClean="0">
                <a:latin typeface="+mn-ea"/>
              </a:rPr>
              <a:t>激変緩和措置の対象</a:t>
            </a:r>
            <a:r>
              <a:rPr lang="ja-JP" altLang="en-US" sz="1000" u="sng" dirty="0" smtClean="0">
                <a:latin typeface="+mn-ea"/>
              </a:rPr>
              <a:t>から除く</a:t>
            </a:r>
            <a:r>
              <a:rPr lang="ja-JP" altLang="ja-JP" sz="1000" u="sng" dirty="0" smtClean="0">
                <a:latin typeface="+mn-ea"/>
              </a:rPr>
              <a:t>調整</a:t>
            </a:r>
            <a:r>
              <a:rPr lang="ja-JP" altLang="ja-JP" sz="1000" u="sng" dirty="0">
                <a:latin typeface="+mn-ea"/>
              </a:rPr>
              <a:t>を可能と</a:t>
            </a:r>
            <a:r>
              <a:rPr lang="ja-JP" altLang="ja-JP" sz="1000" u="sng" dirty="0" smtClean="0">
                <a:latin typeface="+mn-ea"/>
              </a:rPr>
              <a:t>する</a:t>
            </a:r>
            <a:r>
              <a:rPr lang="ja-JP" altLang="en-US" sz="1000" u="sng" dirty="0" smtClean="0">
                <a:latin typeface="+mn-ea"/>
              </a:rPr>
              <a:t>。</a:t>
            </a:r>
            <a:endParaRPr kumimoji="1" lang="ja-JP" altLang="en-US" sz="1000" dirty="0">
              <a:latin typeface="+mn-ea"/>
            </a:endParaRPr>
          </a:p>
        </p:txBody>
      </p:sp>
      <p:sp>
        <p:nvSpPr>
          <p:cNvPr id="93" name="スライド番号プレースホルダー 1"/>
          <p:cNvSpPr txBox="1">
            <a:spLocks/>
          </p:cNvSpPr>
          <p:nvPr/>
        </p:nvSpPr>
        <p:spPr>
          <a:xfrm>
            <a:off x="7677150" y="6457482"/>
            <a:ext cx="2228850" cy="395552"/>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1B10189C-3236-4EA8-859D-EB2DDFCC652F}" type="slidenum">
              <a:rPr lang="ja-JP" altLang="en-US" sz="1800" b="1" smtClean="0">
                <a:solidFill>
                  <a:prstClr val="black">
                    <a:tint val="75000"/>
                  </a:prstClr>
                </a:solidFill>
                <a:latin typeface="游ゴシック" panose="020B0400000000000000" pitchFamily="50" charset="-128"/>
                <a:ea typeface="游ゴシック" panose="020B0400000000000000" pitchFamily="50" charset="-128"/>
              </a:rPr>
              <a:pPr/>
              <a:t>29</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9728280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25429" y="371868"/>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テキスト ボックス 4"/>
          <p:cNvSpPr txBox="1"/>
          <p:nvPr/>
        </p:nvSpPr>
        <p:spPr>
          <a:xfrm>
            <a:off x="-14067" y="-61950"/>
            <a:ext cx="990600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激変</a:t>
            </a:r>
            <a:r>
              <a:rPr lang="ja-JP" altLang="en-US" dirty="0">
                <a:latin typeface="HGP創英角ｺﾞｼｯｸUB" panose="020B0900000000000000" pitchFamily="50" charset="-128"/>
                <a:ea typeface="HGP創英角ｺﾞｼｯｸUB" panose="020B0900000000000000" pitchFamily="50" charset="-128"/>
              </a:rPr>
              <a:t>緩和</a:t>
            </a:r>
            <a:r>
              <a:rPr lang="ja-JP" altLang="en-US" dirty="0" smtClean="0">
                <a:latin typeface="HGP創英角ｺﾞｼｯｸUB" panose="020B0900000000000000" pitchFamily="50" charset="-128"/>
                <a:ea typeface="HGP創英角ｺﾞｼｯｸUB" panose="020B0900000000000000" pitchFamily="50" charset="-128"/>
              </a:rPr>
              <a:t>の</a:t>
            </a:r>
            <a:r>
              <a:rPr lang="ja-JP" altLang="en-US" dirty="0">
                <a:latin typeface="HGP創英角ｺﾞｼｯｸUB" panose="020B0900000000000000" pitchFamily="50" charset="-128"/>
                <a:ea typeface="HGP創英角ｺﾞｼｯｸUB" panose="020B0900000000000000" pitchFamily="50" charset="-128"/>
              </a:rPr>
              <a:t>丈比べ</a:t>
            </a:r>
            <a:r>
              <a:rPr lang="ja-JP" altLang="en-US" dirty="0" smtClean="0">
                <a:latin typeface="HGP創英角ｺﾞｼｯｸUB" panose="020B0900000000000000" pitchFamily="50" charset="-128"/>
                <a:ea typeface="HGP創英角ｺﾞｼｯｸUB" panose="020B0900000000000000" pitchFamily="50" charset="-128"/>
              </a:rPr>
              <a:t>計算式①（合算方式）</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6" name="正方形/長方形 5"/>
          <p:cNvSpPr/>
          <p:nvPr/>
        </p:nvSpPr>
        <p:spPr>
          <a:xfrm>
            <a:off x="67760" y="780697"/>
            <a:ext cx="9758627" cy="6263253"/>
          </a:xfrm>
          <a:prstGeom prst="rect">
            <a:avLst/>
          </a:prstGeom>
        </p:spPr>
        <p:txBody>
          <a:bodyPr wrap="square">
            <a:spAutoFit/>
          </a:bodyPr>
          <a:lstStyle/>
          <a:p>
            <a:pPr marL="179388" indent="-179388"/>
            <a:r>
              <a:rPr lang="ja-JP" altLang="en-US" sz="1600" u="sng" dirty="0">
                <a:latin typeface="+mn-ea"/>
              </a:rPr>
              <a:t>１</a:t>
            </a:r>
            <a:r>
              <a:rPr lang="ja-JP" altLang="en-US" sz="1600" u="sng" dirty="0" smtClean="0">
                <a:latin typeface="+mn-ea"/>
              </a:rPr>
              <a:t>）－１　保険料別一人当たり保険料額の算定</a:t>
            </a:r>
            <a:endParaRPr lang="en-US" altLang="ja-JP" sz="1600" u="sng" dirty="0" smtClean="0">
              <a:latin typeface="+mn-ea"/>
            </a:endParaRPr>
          </a:p>
          <a:p>
            <a:pPr marL="179388" indent="-179388"/>
            <a:r>
              <a:rPr lang="ja-JP" altLang="en-US" sz="1300" dirty="0">
                <a:latin typeface="+mn-ea"/>
              </a:rPr>
              <a:t>　</a:t>
            </a:r>
            <a:r>
              <a:rPr lang="ja-JP" altLang="en-US" sz="1300" dirty="0" smtClean="0">
                <a:latin typeface="+mn-ea"/>
              </a:rPr>
              <a:t>①　</a:t>
            </a:r>
            <a:r>
              <a:rPr lang="en-US" altLang="ja-JP" sz="1300" dirty="0" smtClean="0">
                <a:latin typeface="+mn-ea"/>
              </a:rPr>
              <a:t>28</a:t>
            </a:r>
            <a:r>
              <a:rPr lang="ja-JP" altLang="en-US" sz="1300" dirty="0" smtClean="0">
                <a:latin typeface="+mn-ea"/>
              </a:rPr>
              <a:t>年度　医療分保険料総額（</a:t>
            </a:r>
            <a:r>
              <a:rPr lang="ja-JP" altLang="en-US" sz="1300" dirty="0" err="1" smtClean="0">
                <a:latin typeface="+mn-ea"/>
              </a:rPr>
              <a:t>ｄ</a:t>
            </a:r>
            <a:r>
              <a:rPr lang="ja-JP" altLang="en-US" sz="1300" dirty="0">
                <a:latin typeface="+mn-ea"/>
              </a:rPr>
              <a:t>又は</a:t>
            </a:r>
            <a:r>
              <a:rPr lang="en-US" altLang="ja-JP" sz="1300" dirty="0" smtClean="0">
                <a:latin typeface="+mn-ea"/>
              </a:rPr>
              <a:t>e</a:t>
            </a:r>
            <a:r>
              <a:rPr lang="ja-JP" altLang="en-US" sz="1300" dirty="0" smtClean="0">
                <a:latin typeface="+mn-ea"/>
              </a:rPr>
              <a:t>）／</a:t>
            </a:r>
            <a:r>
              <a:rPr lang="en-US" altLang="ja-JP" sz="1300" dirty="0" smtClean="0">
                <a:latin typeface="+mn-ea"/>
              </a:rPr>
              <a:t>28</a:t>
            </a:r>
            <a:r>
              <a:rPr lang="ja-JP" altLang="en-US" sz="1300" dirty="0" smtClean="0">
                <a:latin typeface="+mn-ea"/>
              </a:rPr>
              <a:t>年度一般被保険者数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②　</a:t>
            </a:r>
            <a:r>
              <a:rPr lang="en-US" altLang="ja-JP" sz="1300" dirty="0" smtClean="0">
                <a:latin typeface="+mn-ea"/>
              </a:rPr>
              <a:t>28</a:t>
            </a:r>
            <a:r>
              <a:rPr lang="ja-JP" altLang="en-US" sz="1300" dirty="0" smtClean="0">
                <a:latin typeface="+mn-ea"/>
              </a:rPr>
              <a:t>年度　後期高齢者支援金分保険料総額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a:t>
            </a:r>
            <a:r>
              <a:rPr lang="en-US" altLang="ja-JP" sz="1300" dirty="0" smtClean="0">
                <a:latin typeface="+mn-ea"/>
              </a:rPr>
              <a:t> </a:t>
            </a:r>
            <a:r>
              <a:rPr lang="ja-JP" altLang="en-US" sz="1300" dirty="0" smtClean="0">
                <a:latin typeface="+mn-ea"/>
              </a:rPr>
              <a:t>／</a:t>
            </a:r>
            <a:r>
              <a:rPr lang="en-US" altLang="ja-JP" sz="1300" dirty="0" smtClean="0">
                <a:latin typeface="+mn-ea"/>
              </a:rPr>
              <a:t>28</a:t>
            </a:r>
            <a:r>
              <a:rPr lang="ja-JP" altLang="en-US" sz="1300" dirty="0" smtClean="0">
                <a:latin typeface="+mn-ea"/>
              </a:rPr>
              <a:t>年度一般被保険者数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③　</a:t>
            </a:r>
            <a:r>
              <a:rPr lang="en-US" altLang="ja-JP" sz="1300" dirty="0" smtClean="0">
                <a:latin typeface="+mn-ea"/>
              </a:rPr>
              <a:t>28</a:t>
            </a:r>
            <a:r>
              <a:rPr lang="ja-JP" altLang="en-US" sz="1300" dirty="0" smtClean="0">
                <a:latin typeface="+mn-ea"/>
              </a:rPr>
              <a:t>年度　介護納付金分保険料総額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28</a:t>
            </a:r>
            <a:r>
              <a:rPr lang="ja-JP" altLang="en-US" sz="1300" dirty="0" smtClean="0">
                <a:latin typeface="+mn-ea"/>
              </a:rPr>
              <a:t>年度介護２号被保険者数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④　</a:t>
            </a:r>
            <a:r>
              <a:rPr lang="en-US" altLang="ja-JP" sz="1300" dirty="0" smtClean="0">
                <a:latin typeface="+mn-ea"/>
              </a:rPr>
              <a:t>30</a:t>
            </a:r>
            <a:r>
              <a:rPr lang="ja-JP" altLang="en-US" sz="1300" dirty="0" smtClean="0">
                <a:latin typeface="+mn-ea"/>
              </a:rPr>
              <a:t>年度</a:t>
            </a:r>
            <a:r>
              <a:rPr lang="ja-JP" altLang="en-US" sz="1300" dirty="0">
                <a:latin typeface="+mn-ea"/>
              </a:rPr>
              <a:t>　医療分保険料</a:t>
            </a:r>
            <a:r>
              <a:rPr lang="ja-JP" altLang="en-US"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30</a:t>
            </a:r>
            <a:r>
              <a:rPr lang="ja-JP" altLang="en-US" sz="1300" dirty="0" smtClean="0">
                <a:latin typeface="+mn-ea"/>
              </a:rPr>
              <a:t>年度</a:t>
            </a:r>
            <a:r>
              <a:rPr lang="ja-JP" altLang="en-US" sz="1300" dirty="0">
                <a:latin typeface="+mn-ea"/>
              </a:rPr>
              <a:t>一般被</a:t>
            </a:r>
            <a:r>
              <a:rPr lang="ja-JP" altLang="en-US" sz="1300" dirty="0" smtClean="0">
                <a:latin typeface="+mn-ea"/>
              </a:rPr>
              <a:t>保険者数（推計）</a:t>
            </a:r>
            <a:endParaRPr lang="en-US" altLang="ja-JP" sz="1300" dirty="0">
              <a:latin typeface="+mn-ea"/>
            </a:endParaRPr>
          </a:p>
          <a:p>
            <a:pPr marL="179388" indent="-179388"/>
            <a:r>
              <a:rPr lang="ja-JP" altLang="en-US" sz="1300" dirty="0">
                <a:latin typeface="+mn-ea"/>
              </a:rPr>
              <a:t>　</a:t>
            </a:r>
            <a:r>
              <a:rPr lang="ja-JP" altLang="en-US" sz="1300" dirty="0" smtClean="0">
                <a:latin typeface="+mn-ea"/>
              </a:rPr>
              <a:t>⑤　</a:t>
            </a:r>
            <a:r>
              <a:rPr lang="en-US" altLang="ja-JP" sz="1300" dirty="0" smtClean="0">
                <a:latin typeface="+mn-ea"/>
              </a:rPr>
              <a:t>30</a:t>
            </a:r>
            <a:r>
              <a:rPr lang="ja-JP" altLang="en-US" sz="1300" dirty="0" smtClean="0">
                <a:latin typeface="+mn-ea"/>
              </a:rPr>
              <a:t>年度</a:t>
            </a:r>
            <a:r>
              <a:rPr lang="ja-JP" altLang="en-US" sz="1300" dirty="0">
                <a:latin typeface="+mn-ea"/>
              </a:rPr>
              <a:t>　</a:t>
            </a:r>
            <a:r>
              <a:rPr lang="ja-JP" altLang="en-US" sz="1300" dirty="0" smtClean="0">
                <a:latin typeface="+mn-ea"/>
              </a:rPr>
              <a:t>後期高齢者支援金分</a:t>
            </a:r>
            <a:r>
              <a:rPr lang="ja-JP" altLang="en-US" sz="1300" dirty="0">
                <a:latin typeface="+mn-ea"/>
              </a:rPr>
              <a:t>保険料</a:t>
            </a:r>
            <a:r>
              <a:rPr lang="ja-JP" altLang="en-US"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30</a:t>
            </a:r>
            <a:r>
              <a:rPr lang="ja-JP" altLang="en-US" sz="1300" dirty="0" smtClean="0">
                <a:latin typeface="+mn-ea"/>
              </a:rPr>
              <a:t>年度一般被保険者数（推計）</a:t>
            </a:r>
            <a:endParaRPr lang="en-US" altLang="ja-JP" sz="1300" dirty="0">
              <a:latin typeface="+mn-ea"/>
            </a:endParaRPr>
          </a:p>
          <a:p>
            <a:pPr marL="179388" indent="-179388"/>
            <a:r>
              <a:rPr lang="ja-JP" altLang="en-US" sz="1300" dirty="0">
                <a:latin typeface="+mn-ea"/>
              </a:rPr>
              <a:t>　</a:t>
            </a:r>
            <a:r>
              <a:rPr lang="ja-JP" altLang="en-US" sz="1300" dirty="0" smtClean="0">
                <a:latin typeface="+mn-ea"/>
              </a:rPr>
              <a:t>⑥</a:t>
            </a:r>
            <a:r>
              <a:rPr lang="ja-JP" altLang="en-US" sz="1300" dirty="0">
                <a:latin typeface="+mn-ea"/>
              </a:rPr>
              <a:t>　</a:t>
            </a:r>
            <a:r>
              <a:rPr lang="en-US" altLang="ja-JP" sz="1300" dirty="0" smtClean="0">
                <a:latin typeface="+mn-ea"/>
              </a:rPr>
              <a:t>30</a:t>
            </a:r>
            <a:r>
              <a:rPr lang="ja-JP" altLang="en-US" sz="1300" dirty="0" smtClean="0">
                <a:latin typeface="+mn-ea"/>
              </a:rPr>
              <a:t>年度</a:t>
            </a:r>
            <a:r>
              <a:rPr lang="ja-JP" altLang="en-US" sz="1300" dirty="0">
                <a:latin typeface="+mn-ea"/>
              </a:rPr>
              <a:t>　介護納付金分保険料</a:t>
            </a:r>
            <a:r>
              <a:rPr lang="ja-JP" altLang="en-US"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30</a:t>
            </a:r>
            <a:r>
              <a:rPr lang="ja-JP" altLang="en-US" sz="1300" dirty="0" smtClean="0">
                <a:latin typeface="+mn-ea"/>
              </a:rPr>
              <a:t>年度</a:t>
            </a:r>
            <a:r>
              <a:rPr lang="ja-JP" altLang="en-US" sz="1300" dirty="0">
                <a:latin typeface="+mn-ea"/>
              </a:rPr>
              <a:t>介護２号被</a:t>
            </a:r>
            <a:r>
              <a:rPr lang="ja-JP" altLang="en-US" sz="1300" dirty="0" smtClean="0">
                <a:latin typeface="+mn-ea"/>
              </a:rPr>
              <a:t>保険者数（推計）</a:t>
            </a:r>
            <a:endParaRPr lang="en-US" altLang="ja-JP" sz="1300" dirty="0" smtClean="0">
              <a:latin typeface="+mn-ea"/>
            </a:endParaRPr>
          </a:p>
          <a:p>
            <a:pPr marL="179388" indent="-179388"/>
            <a:endParaRPr lang="en-US" altLang="ja-JP" sz="1200" dirty="0" smtClean="0">
              <a:latin typeface="+mn-ea"/>
            </a:endParaRPr>
          </a:p>
          <a:p>
            <a:pPr marL="179388" indent="-179388"/>
            <a:r>
              <a:rPr lang="ja-JP" altLang="en-US" sz="1600" u="sng" dirty="0" smtClean="0">
                <a:latin typeface="+mn-ea"/>
              </a:rPr>
              <a:t>１</a:t>
            </a:r>
            <a:r>
              <a:rPr lang="ja-JP" altLang="en-US" sz="1600" u="sng" dirty="0">
                <a:latin typeface="+mn-ea"/>
              </a:rPr>
              <a:t>）</a:t>
            </a:r>
            <a:r>
              <a:rPr lang="ja-JP" altLang="en-US" sz="1600" u="sng" dirty="0" smtClean="0">
                <a:latin typeface="+mn-ea"/>
              </a:rPr>
              <a:t>－２</a:t>
            </a:r>
            <a:r>
              <a:rPr lang="ja-JP" altLang="en-US" sz="1600" u="sng" dirty="0">
                <a:latin typeface="+mn-ea"/>
              </a:rPr>
              <a:t>　保険料別一人当たり</a:t>
            </a:r>
            <a:r>
              <a:rPr lang="ja-JP" altLang="en-US" sz="1600" u="sng" dirty="0" smtClean="0">
                <a:latin typeface="+mn-ea"/>
              </a:rPr>
              <a:t>保険料超過額</a:t>
            </a:r>
            <a:r>
              <a:rPr lang="ja-JP" altLang="en-US" sz="1600" u="sng" dirty="0">
                <a:latin typeface="+mn-ea"/>
              </a:rPr>
              <a:t>の</a:t>
            </a:r>
            <a:r>
              <a:rPr lang="ja-JP" altLang="en-US" sz="1600" u="sng" dirty="0" smtClean="0">
                <a:latin typeface="+mn-ea"/>
              </a:rPr>
              <a:t>算定</a:t>
            </a:r>
            <a:endParaRPr lang="en-US" altLang="ja-JP" sz="1600" u="sng" dirty="0" smtClean="0">
              <a:latin typeface="+mn-ea"/>
            </a:endParaRPr>
          </a:p>
          <a:p>
            <a:pPr marL="179388" indent="-179388"/>
            <a:r>
              <a:rPr lang="ja-JP" altLang="en-US" sz="1300" dirty="0">
                <a:latin typeface="+mn-ea"/>
              </a:rPr>
              <a:t>　</a:t>
            </a:r>
            <a:r>
              <a:rPr lang="ja-JP" altLang="en-US" sz="1300" dirty="0" smtClean="0">
                <a:latin typeface="+mn-ea"/>
              </a:rPr>
              <a:t>⑦　④－①</a:t>
            </a:r>
            <a:r>
              <a:rPr lang="en-US" altLang="ja-JP" sz="1300" dirty="0" smtClean="0">
                <a:latin typeface="+mn-ea"/>
              </a:rPr>
              <a:t>×</a:t>
            </a:r>
            <a:r>
              <a:rPr lang="ja-JP" altLang="en-US" sz="1300" dirty="0" smtClean="0">
                <a:latin typeface="+mn-ea"/>
              </a:rPr>
              <a:t>医療分の一定割合</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⑧　⑤－②</a:t>
            </a:r>
            <a:r>
              <a:rPr lang="en-US" altLang="ja-JP" sz="1300" dirty="0" smtClean="0">
                <a:latin typeface="+mn-ea"/>
              </a:rPr>
              <a:t>×</a:t>
            </a:r>
            <a:r>
              <a:rPr lang="ja-JP" altLang="en-US" sz="1300" dirty="0" smtClean="0">
                <a:latin typeface="+mn-ea"/>
              </a:rPr>
              <a:t>後期高齢者支援金分の一定割合</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⑨　⑥－③</a:t>
            </a:r>
            <a:r>
              <a:rPr lang="en-US" altLang="ja-JP" sz="1300" dirty="0" smtClean="0">
                <a:latin typeface="+mn-ea"/>
              </a:rPr>
              <a:t>×</a:t>
            </a:r>
            <a:r>
              <a:rPr lang="ja-JP" altLang="en-US" sz="1300" dirty="0" smtClean="0">
                <a:latin typeface="+mn-ea"/>
              </a:rPr>
              <a:t>介護納付金分の一定割合</a:t>
            </a:r>
            <a:endParaRPr lang="en-US" altLang="ja-JP" sz="1300" dirty="0">
              <a:latin typeface="+mn-ea"/>
            </a:endParaRPr>
          </a:p>
          <a:p>
            <a:pPr marL="179388" indent="-179388"/>
            <a:endParaRPr lang="en-US" altLang="ja-JP" sz="1200" dirty="0">
              <a:latin typeface="+mn-ea"/>
            </a:endParaRPr>
          </a:p>
          <a:p>
            <a:pPr marL="179388" indent="-179388"/>
            <a:r>
              <a:rPr lang="ja-JP" altLang="en-US" sz="1600" u="sng" dirty="0" smtClean="0">
                <a:latin typeface="+mn-ea"/>
              </a:rPr>
              <a:t>２）</a:t>
            </a:r>
            <a:r>
              <a:rPr lang="ja-JP" altLang="en-US" sz="1600" u="sng" dirty="0">
                <a:latin typeface="+mn-ea"/>
              </a:rPr>
              <a:t>－１　</a:t>
            </a:r>
            <a:r>
              <a:rPr lang="ja-JP" altLang="en-US" sz="1600" u="sng" dirty="0" smtClean="0">
                <a:latin typeface="+mn-ea"/>
              </a:rPr>
              <a:t>一人当たり保険料合計額の算定</a:t>
            </a:r>
            <a:endParaRPr lang="en-US" altLang="ja-JP" sz="1600" u="sng" dirty="0" smtClean="0">
              <a:latin typeface="+mn-ea"/>
            </a:endParaRPr>
          </a:p>
          <a:p>
            <a:pPr marL="179388" indent="-179388"/>
            <a:r>
              <a:rPr lang="ja-JP" altLang="en-US" sz="1300" dirty="0">
                <a:latin typeface="+mn-ea"/>
              </a:rPr>
              <a:t>　</a:t>
            </a:r>
            <a:r>
              <a:rPr lang="ja-JP" altLang="en-US" sz="1300" dirty="0" smtClean="0">
                <a:latin typeface="+mn-ea"/>
              </a:rPr>
              <a:t>⑩　</a:t>
            </a:r>
            <a:r>
              <a:rPr lang="en-US" altLang="ja-JP" sz="1300" dirty="0" smtClean="0">
                <a:latin typeface="+mn-ea"/>
              </a:rPr>
              <a:t>28</a:t>
            </a:r>
            <a:r>
              <a:rPr lang="ja-JP" altLang="en-US" sz="1300" dirty="0" smtClean="0">
                <a:latin typeface="+mn-ea"/>
              </a:rPr>
              <a:t>年度　①　＋　②　＋</a:t>
            </a:r>
            <a:r>
              <a:rPr lang="ja-JP" altLang="en-US" sz="1300" dirty="0">
                <a:latin typeface="+mn-ea"/>
              </a:rPr>
              <a:t>　</a:t>
            </a:r>
            <a:r>
              <a:rPr lang="en-US" altLang="ja-JP" sz="1300" dirty="0" smtClean="0">
                <a:latin typeface="+mn-ea"/>
              </a:rPr>
              <a:t>28</a:t>
            </a:r>
            <a:r>
              <a:rPr lang="ja-JP" altLang="ja-JP" sz="1300" dirty="0">
                <a:latin typeface="+mn-ea"/>
              </a:rPr>
              <a:t>年度の</a:t>
            </a:r>
            <a:r>
              <a:rPr lang="ja-JP" altLang="ja-JP" sz="1300" dirty="0" smtClean="0">
                <a:latin typeface="+mn-ea"/>
              </a:rPr>
              <a:t>介護</a:t>
            </a:r>
            <a:r>
              <a:rPr lang="ja-JP" altLang="en-US" sz="1300" dirty="0" smtClean="0">
                <a:latin typeface="+mn-ea"/>
              </a:rPr>
              <a:t>納付金分保険料</a:t>
            </a:r>
            <a:r>
              <a:rPr lang="ja-JP" altLang="ja-JP"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en-US" altLang="ja-JP" sz="1300" dirty="0" smtClean="0">
                <a:latin typeface="+mn-ea"/>
              </a:rPr>
              <a:t>×</a:t>
            </a:r>
            <a:r>
              <a:rPr lang="ja-JP" altLang="en-US" sz="1300" dirty="0" smtClean="0">
                <a:latin typeface="+mn-ea"/>
              </a:rPr>
              <a:t>　</a:t>
            </a:r>
            <a:r>
              <a:rPr lang="en-US" altLang="ja-JP" sz="1300" dirty="0" smtClean="0">
                <a:latin typeface="+mn-ea"/>
              </a:rPr>
              <a:t>30</a:t>
            </a:r>
            <a:r>
              <a:rPr lang="ja-JP" altLang="ja-JP" sz="1300" dirty="0" smtClean="0">
                <a:latin typeface="+mn-ea"/>
              </a:rPr>
              <a:t>年度</a:t>
            </a:r>
            <a:r>
              <a:rPr lang="ja-JP" altLang="en-US" sz="1300" dirty="0" smtClean="0">
                <a:latin typeface="+mn-ea"/>
              </a:rPr>
              <a:t>介護</a:t>
            </a:r>
            <a:r>
              <a:rPr lang="ja-JP" altLang="ja-JP" sz="1300" dirty="0" smtClean="0">
                <a:latin typeface="+mn-ea"/>
              </a:rPr>
              <a:t>２号</a:t>
            </a:r>
            <a:r>
              <a:rPr lang="ja-JP" altLang="ja-JP" sz="1300" dirty="0">
                <a:latin typeface="+mn-ea"/>
              </a:rPr>
              <a:t>被保険者数／</a:t>
            </a:r>
            <a:r>
              <a:rPr lang="en-US" altLang="ja-JP" sz="1300" dirty="0">
                <a:latin typeface="+mn-ea"/>
              </a:rPr>
              <a:t>30</a:t>
            </a:r>
            <a:r>
              <a:rPr lang="ja-JP" altLang="ja-JP" sz="1300" dirty="0" smtClean="0">
                <a:latin typeface="+mn-ea"/>
              </a:rPr>
              <a:t>年</a:t>
            </a:r>
            <a:r>
              <a:rPr lang="ja-JP" altLang="en-US" sz="1300" dirty="0" smtClean="0">
                <a:latin typeface="+mn-ea"/>
              </a:rPr>
              <a:t>度一般</a:t>
            </a:r>
            <a:r>
              <a:rPr lang="ja-JP" altLang="ja-JP" sz="1300" dirty="0" smtClean="0">
                <a:latin typeface="+mn-ea"/>
              </a:rPr>
              <a:t>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　　　　　　　　</a:t>
            </a:r>
            <a:r>
              <a:rPr lang="en-US" altLang="ja-JP" sz="1300" dirty="0" smtClean="0">
                <a:latin typeface="+mn-ea"/>
              </a:rPr>
              <a:t>28</a:t>
            </a:r>
            <a:r>
              <a:rPr lang="ja-JP" altLang="ja-JP" sz="1300" dirty="0" smtClean="0">
                <a:latin typeface="+mn-ea"/>
              </a:rPr>
              <a:t>年度</a:t>
            </a:r>
            <a:r>
              <a:rPr lang="ja-JP" altLang="en-US" sz="1300" dirty="0" smtClean="0">
                <a:latin typeface="+mn-ea"/>
              </a:rPr>
              <a:t>介護</a:t>
            </a:r>
            <a:r>
              <a:rPr lang="ja-JP" altLang="ja-JP" sz="1300" dirty="0" smtClean="0">
                <a:latin typeface="+mn-ea"/>
              </a:rPr>
              <a:t>２号</a:t>
            </a:r>
            <a:r>
              <a:rPr lang="ja-JP" altLang="ja-JP" sz="1300" dirty="0">
                <a:latin typeface="+mn-ea"/>
              </a:rPr>
              <a:t>被</a:t>
            </a:r>
            <a:r>
              <a:rPr lang="ja-JP" altLang="ja-JP" sz="1300" dirty="0" smtClean="0">
                <a:latin typeface="+mn-ea"/>
              </a:rPr>
              <a:t>保険者数</a:t>
            </a:r>
            <a:r>
              <a:rPr lang="ja-JP" altLang="en-US" sz="1300" dirty="0">
                <a:solidFill>
                  <a:srgbClr val="FF0000"/>
                </a:solidFill>
                <a:latin typeface="+mn-ea"/>
              </a:rPr>
              <a:t>　</a:t>
            </a:r>
            <a:r>
              <a:rPr lang="en-US" altLang="ja-JP" sz="1200" dirty="0" smtClean="0">
                <a:solidFill>
                  <a:srgbClr val="0000CC"/>
                </a:solidFill>
                <a:latin typeface="+mn-ea"/>
              </a:rPr>
              <a:t>※</a:t>
            </a:r>
            <a:r>
              <a:rPr lang="ja-JP" altLang="en-US" sz="1200" dirty="0" smtClean="0">
                <a:solidFill>
                  <a:srgbClr val="0000CC"/>
                </a:solidFill>
                <a:latin typeface="+mn-ea"/>
              </a:rPr>
              <a:t>介護２号被保険者数の比率の変化により激変が拡張・縮小されないよう計算。</a:t>
            </a:r>
            <a:endParaRPr lang="en-US" altLang="ja-JP" sz="1300" dirty="0" smtClean="0">
              <a:solidFill>
                <a:srgbClr val="0000CC"/>
              </a:solidFill>
              <a:latin typeface="+mn-ea"/>
            </a:endParaRPr>
          </a:p>
          <a:p>
            <a:pPr marL="179388" indent="-179388"/>
            <a:r>
              <a:rPr lang="ja-JP" altLang="en-US" sz="1300" dirty="0">
                <a:latin typeface="+mn-ea"/>
              </a:rPr>
              <a:t>　</a:t>
            </a:r>
            <a:r>
              <a:rPr lang="ja-JP" altLang="en-US" sz="1300" dirty="0" smtClean="0">
                <a:latin typeface="+mn-ea"/>
              </a:rPr>
              <a:t>⑪　</a:t>
            </a:r>
            <a:r>
              <a:rPr lang="en-US" altLang="ja-JP" sz="1300" dirty="0" smtClean="0">
                <a:latin typeface="+mn-ea"/>
              </a:rPr>
              <a:t>30</a:t>
            </a:r>
            <a:r>
              <a:rPr lang="ja-JP" altLang="en-US" sz="1300" dirty="0" smtClean="0">
                <a:latin typeface="+mn-ea"/>
              </a:rPr>
              <a:t>年度</a:t>
            </a:r>
            <a:r>
              <a:rPr lang="ja-JP" altLang="en-US" sz="1300" dirty="0">
                <a:latin typeface="+mn-ea"/>
              </a:rPr>
              <a:t>　</a:t>
            </a:r>
            <a:r>
              <a:rPr lang="ja-JP" altLang="en-US" sz="1300" dirty="0" smtClean="0">
                <a:latin typeface="+mn-ea"/>
              </a:rPr>
              <a:t>（</a:t>
            </a:r>
            <a:r>
              <a:rPr lang="ja-JP" altLang="en-US" sz="1300" dirty="0">
                <a:latin typeface="+mn-ea"/>
              </a:rPr>
              <a:t>医療分保険料総額</a:t>
            </a:r>
            <a:r>
              <a:rPr lang="ja-JP" altLang="en-US" sz="1300" dirty="0" smtClean="0">
                <a:latin typeface="+mn-ea"/>
              </a:rPr>
              <a:t>＋後期高齢者支援金分</a:t>
            </a:r>
            <a:r>
              <a:rPr lang="ja-JP" altLang="en-US" sz="1300" dirty="0">
                <a:latin typeface="+mn-ea"/>
              </a:rPr>
              <a:t>保険料総額＋介護納付金分保険料総額）</a:t>
            </a:r>
            <a:r>
              <a:rPr lang="ja-JP" altLang="en-US" sz="1300" dirty="0" smtClean="0">
                <a:latin typeface="+mn-ea"/>
              </a:rPr>
              <a:t>／</a:t>
            </a:r>
            <a:r>
              <a:rPr lang="en-US" altLang="ja-JP" sz="1300" dirty="0" smtClean="0">
                <a:latin typeface="+mn-ea"/>
              </a:rPr>
              <a:t>30</a:t>
            </a:r>
            <a:r>
              <a:rPr lang="ja-JP" altLang="en-US" sz="1300" dirty="0" smtClean="0">
                <a:latin typeface="+mn-ea"/>
              </a:rPr>
              <a:t>年度</a:t>
            </a:r>
            <a:r>
              <a:rPr lang="ja-JP" altLang="en-US" sz="1300" dirty="0">
                <a:latin typeface="+mn-ea"/>
              </a:rPr>
              <a:t>一般被</a:t>
            </a:r>
            <a:r>
              <a:rPr lang="ja-JP" altLang="en-US" sz="1300" dirty="0" smtClean="0">
                <a:latin typeface="+mn-ea"/>
              </a:rPr>
              <a:t>保険者数</a:t>
            </a:r>
            <a:r>
              <a:rPr lang="ja-JP" altLang="en-US" sz="1300" dirty="0">
                <a:latin typeface="+mn-ea"/>
              </a:rPr>
              <a:t>（推計）</a:t>
            </a:r>
            <a:endParaRPr lang="en-US" altLang="ja-JP" sz="1300" dirty="0" smtClean="0">
              <a:latin typeface="+mn-ea"/>
            </a:endParaRPr>
          </a:p>
          <a:p>
            <a:pPr marL="179388" indent="-179388"/>
            <a:endParaRPr lang="en-US" altLang="ja-JP" sz="1200" dirty="0">
              <a:latin typeface="+mn-ea"/>
            </a:endParaRPr>
          </a:p>
          <a:p>
            <a:pPr marL="179388" indent="-179388"/>
            <a:r>
              <a:rPr lang="ja-JP" altLang="en-US" sz="1600" u="sng" dirty="0" smtClean="0">
                <a:latin typeface="+mn-ea"/>
              </a:rPr>
              <a:t>２）</a:t>
            </a:r>
            <a:r>
              <a:rPr lang="ja-JP" altLang="en-US" sz="1600" u="sng" dirty="0">
                <a:latin typeface="+mn-ea"/>
              </a:rPr>
              <a:t>－２　一人当たり</a:t>
            </a:r>
            <a:r>
              <a:rPr lang="ja-JP" altLang="en-US" sz="1600" u="sng" dirty="0" smtClean="0">
                <a:latin typeface="+mn-ea"/>
              </a:rPr>
              <a:t>保険料超過</a:t>
            </a:r>
            <a:r>
              <a:rPr lang="ja-JP" altLang="en-US" sz="1600" u="sng" dirty="0">
                <a:latin typeface="+mn-ea"/>
              </a:rPr>
              <a:t>額の算定</a:t>
            </a:r>
            <a:endParaRPr lang="en-US" altLang="ja-JP" sz="1600" u="sng" dirty="0">
              <a:latin typeface="+mn-ea"/>
            </a:endParaRPr>
          </a:p>
          <a:p>
            <a:pPr marL="179388" indent="-179388"/>
            <a:r>
              <a:rPr lang="ja-JP" altLang="en-US" sz="1200" dirty="0">
                <a:latin typeface="+mn-ea"/>
              </a:rPr>
              <a:t>　</a:t>
            </a:r>
            <a:r>
              <a:rPr lang="ja-JP" altLang="en-US" sz="1300" dirty="0" smtClean="0">
                <a:latin typeface="+mn-ea"/>
              </a:rPr>
              <a:t>⑫</a:t>
            </a:r>
            <a:r>
              <a:rPr lang="ja-JP" altLang="en-US" sz="1300" dirty="0">
                <a:latin typeface="+mn-ea"/>
              </a:rPr>
              <a:t>　</a:t>
            </a:r>
            <a:r>
              <a:rPr lang="ja-JP" altLang="en-US" sz="1300" dirty="0" smtClean="0">
                <a:latin typeface="+mn-ea"/>
              </a:rPr>
              <a:t>⑪－⑩</a:t>
            </a:r>
            <a:r>
              <a:rPr lang="en-US" altLang="ja-JP" sz="1300" dirty="0" smtClean="0">
                <a:latin typeface="+mn-ea"/>
              </a:rPr>
              <a:t>×</a:t>
            </a:r>
            <a:r>
              <a:rPr lang="ja-JP" altLang="en-US" sz="1300" dirty="0" smtClean="0">
                <a:latin typeface="+mn-ea"/>
              </a:rPr>
              <a:t>合計額の一定割合</a:t>
            </a:r>
            <a:endParaRPr lang="en-US" altLang="ja-JP" sz="1300" dirty="0" smtClean="0">
              <a:latin typeface="+mn-ea"/>
            </a:endParaRPr>
          </a:p>
          <a:p>
            <a:pPr marL="179388" indent="-179388"/>
            <a:endParaRPr lang="en-US" altLang="ja-JP" sz="1200" dirty="0">
              <a:latin typeface="+mn-ea"/>
            </a:endParaRPr>
          </a:p>
          <a:p>
            <a:pPr marL="179388" indent="-179388"/>
            <a:r>
              <a:rPr lang="ja-JP" altLang="en-US" sz="1600" u="sng" dirty="0" smtClean="0">
                <a:latin typeface="+mn-ea"/>
              </a:rPr>
              <a:t>３）－１　一人当たり保険料超過額の保険料別の按分</a:t>
            </a:r>
            <a:endParaRPr lang="en-US" altLang="ja-JP" sz="1600" u="sng" dirty="0" smtClean="0">
              <a:latin typeface="+mn-ea"/>
            </a:endParaRPr>
          </a:p>
          <a:p>
            <a:pPr marL="179388" indent="-179388"/>
            <a:r>
              <a:rPr lang="ja-JP" altLang="en-US" sz="1200" dirty="0">
                <a:latin typeface="+mn-ea"/>
              </a:rPr>
              <a:t>　</a:t>
            </a:r>
            <a:r>
              <a:rPr lang="ja-JP" altLang="en-US" sz="1300" dirty="0" smtClean="0">
                <a:latin typeface="+mn-ea"/>
              </a:rPr>
              <a:t>⑬　⑫</a:t>
            </a:r>
            <a:r>
              <a:rPr lang="en-US" altLang="ja-JP" sz="1300" dirty="0" smtClean="0">
                <a:latin typeface="+mn-ea"/>
              </a:rPr>
              <a:t>×</a:t>
            </a:r>
            <a:r>
              <a:rPr lang="ja-JP" altLang="en-US" sz="1300" dirty="0" smtClean="0">
                <a:latin typeface="+mn-ea"/>
              </a:rPr>
              <a:t>保険料別の保険料超過総額により比例按分</a:t>
            </a:r>
            <a:r>
              <a:rPr lang="ja-JP" altLang="en-US" sz="1300" dirty="0">
                <a:latin typeface="+mn-ea"/>
              </a:rPr>
              <a:t>　</a:t>
            </a:r>
            <a:r>
              <a:rPr lang="en-US" altLang="ja-JP" sz="1200" dirty="0" smtClean="0">
                <a:solidFill>
                  <a:srgbClr val="0000CC"/>
                </a:solidFill>
                <a:latin typeface="+mn-ea"/>
              </a:rPr>
              <a:t>※</a:t>
            </a:r>
            <a:r>
              <a:rPr lang="ja-JP" altLang="en-US" sz="1200" dirty="0" smtClean="0">
                <a:solidFill>
                  <a:srgbClr val="0000CC"/>
                </a:solidFill>
                <a:latin typeface="+mn-ea"/>
              </a:rPr>
              <a:t>一人当たり超過額で比例按分すると介護２号被保険者数が少ない分、措置額が不足。</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保険料別の保険料超過総額は、⑦</a:t>
            </a:r>
            <a:r>
              <a:rPr lang="en-US" altLang="ja-JP" sz="1300" dirty="0" smtClean="0">
                <a:latin typeface="+mn-ea"/>
              </a:rPr>
              <a:t>×30</a:t>
            </a:r>
            <a:r>
              <a:rPr lang="ja-JP" altLang="en-US" sz="1300" dirty="0" smtClean="0">
                <a:latin typeface="+mn-ea"/>
              </a:rPr>
              <a:t>年度一般被保険者数、⑧</a:t>
            </a:r>
            <a:r>
              <a:rPr lang="en-US" altLang="ja-JP" sz="1300" dirty="0" smtClean="0">
                <a:latin typeface="+mn-ea"/>
              </a:rPr>
              <a:t>×30</a:t>
            </a:r>
            <a:r>
              <a:rPr lang="ja-JP" altLang="en-US" sz="1300" dirty="0" smtClean="0">
                <a:latin typeface="+mn-ea"/>
              </a:rPr>
              <a:t>年度一般被保険者数、⑨</a:t>
            </a:r>
            <a:r>
              <a:rPr lang="en-US" altLang="ja-JP" sz="1300" dirty="0" smtClean="0">
                <a:latin typeface="+mn-ea"/>
              </a:rPr>
              <a:t>×30</a:t>
            </a:r>
            <a:r>
              <a:rPr lang="ja-JP" altLang="en-US" sz="1300" dirty="0" smtClean="0">
                <a:latin typeface="+mn-ea"/>
              </a:rPr>
              <a:t>年度介護２号被保険者数、で計算。</a:t>
            </a:r>
            <a:endParaRPr lang="en-US" altLang="ja-JP" sz="1300" dirty="0" smtClean="0">
              <a:latin typeface="+mn-ea"/>
            </a:endParaRPr>
          </a:p>
          <a:p>
            <a:pPr marL="179388" indent="-179388"/>
            <a:endParaRPr lang="en-US" altLang="ja-JP" sz="1300" dirty="0">
              <a:latin typeface="+mn-ea"/>
            </a:endParaRPr>
          </a:p>
          <a:p>
            <a:pPr marL="179388" indent="-179388"/>
            <a:r>
              <a:rPr lang="ja-JP" altLang="en-US" sz="1600" u="sng" dirty="0">
                <a:latin typeface="+mn-ea"/>
              </a:rPr>
              <a:t>３）</a:t>
            </a:r>
            <a:r>
              <a:rPr lang="ja-JP" altLang="en-US" sz="1600" u="sng" dirty="0" smtClean="0">
                <a:latin typeface="+mn-ea"/>
              </a:rPr>
              <a:t>－２</a:t>
            </a:r>
            <a:r>
              <a:rPr lang="ja-JP" altLang="en-US" sz="1600" u="sng" dirty="0">
                <a:latin typeface="+mn-ea"/>
              </a:rPr>
              <a:t>　</a:t>
            </a:r>
            <a:r>
              <a:rPr lang="ja-JP" altLang="en-US" sz="1600" u="sng" dirty="0" smtClean="0">
                <a:latin typeface="+mn-ea"/>
              </a:rPr>
              <a:t>都道府県２号繰入金による激変緩和措置総額の計算</a:t>
            </a:r>
            <a:endParaRPr lang="en-US" altLang="ja-JP" sz="1600" u="sng" dirty="0">
              <a:latin typeface="+mn-ea"/>
            </a:endParaRPr>
          </a:p>
          <a:p>
            <a:pPr marL="179388" indent="-179388"/>
            <a:r>
              <a:rPr lang="ja-JP" altLang="en-US" sz="1300" dirty="0">
                <a:latin typeface="+mn-ea"/>
              </a:rPr>
              <a:t>　</a:t>
            </a:r>
            <a:r>
              <a:rPr lang="ja-JP" altLang="en-US" sz="1300" dirty="0" smtClean="0">
                <a:latin typeface="+mn-ea"/>
              </a:rPr>
              <a:t>⑭</a:t>
            </a:r>
            <a:r>
              <a:rPr lang="ja-JP" altLang="en-US" sz="1300" dirty="0">
                <a:latin typeface="+mn-ea"/>
              </a:rPr>
              <a:t>　</a:t>
            </a:r>
            <a:r>
              <a:rPr lang="ja-JP" altLang="en-US" sz="1300" dirty="0" smtClean="0">
                <a:latin typeface="+mn-ea"/>
              </a:rPr>
              <a:t>⑬</a:t>
            </a:r>
            <a:r>
              <a:rPr lang="en-US" altLang="ja-JP" sz="1300" dirty="0" smtClean="0">
                <a:latin typeface="+mn-ea"/>
              </a:rPr>
              <a:t>×30</a:t>
            </a:r>
            <a:r>
              <a:rPr lang="ja-JP" altLang="en-US" sz="1300" dirty="0" smtClean="0">
                <a:latin typeface="+mn-ea"/>
              </a:rPr>
              <a:t>年度一般被保険者数（推計）</a:t>
            </a:r>
            <a:r>
              <a:rPr lang="ja-JP" altLang="en-US" sz="1300" dirty="0">
                <a:latin typeface="+mn-ea"/>
              </a:rPr>
              <a:t>　</a:t>
            </a:r>
            <a:r>
              <a:rPr lang="en-US" altLang="ja-JP" sz="1200" dirty="0" smtClean="0">
                <a:solidFill>
                  <a:srgbClr val="0000CC"/>
                </a:solidFill>
                <a:latin typeface="+mn-ea"/>
              </a:rPr>
              <a:t>※30</a:t>
            </a:r>
            <a:r>
              <a:rPr lang="ja-JP" altLang="en-US" sz="1200" dirty="0" smtClean="0">
                <a:solidFill>
                  <a:srgbClr val="0000CC"/>
                </a:solidFill>
                <a:latin typeface="+mn-ea"/>
              </a:rPr>
              <a:t>年度の一般被保険者数を掛けることで、２）－１の比率の調整を戻している。</a:t>
            </a:r>
            <a:endParaRPr lang="en-US" altLang="ja-JP" sz="1300" dirty="0">
              <a:solidFill>
                <a:srgbClr val="0000CC"/>
              </a:solidFill>
              <a:latin typeface="+mn-ea"/>
            </a:endParaRPr>
          </a:p>
          <a:p>
            <a:r>
              <a:rPr lang="en-US" altLang="ja-JP" sz="1200" dirty="0" smtClean="0">
                <a:solidFill>
                  <a:srgbClr val="0000CC"/>
                </a:solidFill>
                <a:latin typeface="+mn-ea"/>
              </a:rPr>
              <a:t>※</a:t>
            </a:r>
            <a:r>
              <a:rPr lang="ja-JP" altLang="en-US" sz="1200" dirty="0" smtClean="0">
                <a:solidFill>
                  <a:srgbClr val="0000CC"/>
                </a:solidFill>
                <a:latin typeface="+mn-ea"/>
              </a:rPr>
              <a:t>比率調整のキャンセル計算＝「⑬</a:t>
            </a:r>
            <a:r>
              <a:rPr lang="ja-JP" altLang="ja-JP" sz="1200" dirty="0" smtClean="0">
                <a:solidFill>
                  <a:srgbClr val="0000CC"/>
                </a:solidFill>
                <a:latin typeface="+mn-ea"/>
              </a:rPr>
              <a:t>の</a:t>
            </a:r>
            <a:r>
              <a:rPr lang="ja-JP" altLang="en-US" sz="1200" dirty="0" smtClean="0">
                <a:solidFill>
                  <a:srgbClr val="0000CC"/>
                </a:solidFill>
                <a:latin typeface="+mn-ea"/>
              </a:rPr>
              <a:t>一人当たり</a:t>
            </a:r>
            <a:r>
              <a:rPr lang="ja-JP" altLang="ja-JP" sz="1200" dirty="0" smtClean="0">
                <a:solidFill>
                  <a:srgbClr val="0000CC"/>
                </a:solidFill>
                <a:latin typeface="+mn-ea"/>
              </a:rPr>
              <a:t>超過</a:t>
            </a:r>
            <a:r>
              <a:rPr lang="ja-JP" altLang="ja-JP" sz="1200" dirty="0">
                <a:solidFill>
                  <a:srgbClr val="0000CC"/>
                </a:solidFill>
                <a:latin typeface="+mn-ea"/>
              </a:rPr>
              <a:t>額の介護分の比例按分</a:t>
            </a:r>
            <a:r>
              <a:rPr lang="ja-JP" altLang="ja-JP" sz="1200" dirty="0" smtClean="0">
                <a:solidFill>
                  <a:srgbClr val="0000CC"/>
                </a:solidFill>
                <a:latin typeface="+mn-ea"/>
              </a:rPr>
              <a:t>額」</a:t>
            </a:r>
            <a:r>
              <a:rPr lang="ja-JP" altLang="ja-JP" sz="1200" dirty="0">
                <a:solidFill>
                  <a:srgbClr val="0000CC"/>
                </a:solidFill>
                <a:latin typeface="+mn-ea"/>
              </a:rPr>
              <a:t>×</a:t>
            </a:r>
            <a:r>
              <a:rPr lang="ja-JP" altLang="ja-JP" sz="1200" dirty="0" smtClean="0">
                <a:solidFill>
                  <a:srgbClr val="0000CC"/>
                </a:solidFill>
                <a:latin typeface="+mn-ea"/>
              </a:rPr>
              <a:t>「</a:t>
            </a:r>
            <a:r>
              <a:rPr lang="en-US" altLang="ja-JP" sz="1200" dirty="0" smtClean="0">
                <a:solidFill>
                  <a:srgbClr val="0000CC"/>
                </a:solidFill>
                <a:latin typeface="+mn-ea"/>
              </a:rPr>
              <a:t>30</a:t>
            </a:r>
            <a:r>
              <a:rPr lang="ja-JP" altLang="ja-JP" sz="1200" dirty="0" smtClean="0">
                <a:solidFill>
                  <a:srgbClr val="0000CC"/>
                </a:solidFill>
                <a:latin typeface="+mn-ea"/>
              </a:rPr>
              <a:t>年度</a:t>
            </a:r>
            <a:r>
              <a:rPr lang="ja-JP" altLang="ja-JP" sz="1200" dirty="0">
                <a:solidFill>
                  <a:srgbClr val="0000CC"/>
                </a:solidFill>
                <a:latin typeface="+mn-ea"/>
              </a:rPr>
              <a:t>の介護２号被保険者数」×</a:t>
            </a:r>
            <a:r>
              <a:rPr lang="ja-JP" altLang="ja-JP" sz="1200" dirty="0" smtClean="0">
                <a:solidFill>
                  <a:srgbClr val="0000CC"/>
                </a:solidFill>
                <a:latin typeface="+mn-ea"/>
              </a:rPr>
              <a:t>「</a:t>
            </a:r>
            <a:r>
              <a:rPr lang="en-US" altLang="ja-JP" sz="1200" dirty="0" smtClean="0">
                <a:solidFill>
                  <a:srgbClr val="0000CC"/>
                </a:solidFill>
                <a:latin typeface="+mn-ea"/>
              </a:rPr>
              <a:t>30</a:t>
            </a:r>
            <a:r>
              <a:rPr lang="ja-JP" altLang="ja-JP" sz="1200" dirty="0" smtClean="0">
                <a:solidFill>
                  <a:srgbClr val="0000CC"/>
                </a:solidFill>
                <a:latin typeface="+mn-ea"/>
              </a:rPr>
              <a:t>年度の</a:t>
            </a:r>
            <a:r>
              <a:rPr lang="ja-JP" altLang="en-US" sz="1200" dirty="0" smtClean="0">
                <a:solidFill>
                  <a:srgbClr val="0000CC"/>
                </a:solidFill>
                <a:latin typeface="+mn-ea"/>
              </a:rPr>
              <a:t>一般</a:t>
            </a:r>
            <a:r>
              <a:rPr lang="ja-JP" altLang="ja-JP" sz="1200" dirty="0" smtClean="0">
                <a:solidFill>
                  <a:srgbClr val="0000CC"/>
                </a:solidFill>
                <a:latin typeface="+mn-ea"/>
              </a:rPr>
              <a:t>被</a:t>
            </a:r>
            <a:r>
              <a:rPr lang="ja-JP" altLang="ja-JP" sz="1200" dirty="0">
                <a:solidFill>
                  <a:srgbClr val="0000CC"/>
                </a:solidFill>
                <a:latin typeface="+mn-ea"/>
              </a:rPr>
              <a:t>保険者数</a:t>
            </a:r>
            <a:r>
              <a:rPr lang="ja-JP" altLang="ja-JP" sz="1200" dirty="0" smtClean="0">
                <a:solidFill>
                  <a:srgbClr val="0000CC"/>
                </a:solidFill>
                <a:latin typeface="+mn-ea"/>
              </a:rPr>
              <a:t>」</a:t>
            </a:r>
            <a:r>
              <a:rPr lang="en-US" altLang="ja-JP" sz="1200" dirty="0" smtClean="0">
                <a:solidFill>
                  <a:srgbClr val="0000CC"/>
                </a:solidFill>
                <a:latin typeface="+mn-ea"/>
              </a:rPr>
              <a:t>/</a:t>
            </a:r>
            <a:r>
              <a:rPr lang="ja-JP" altLang="ja-JP" sz="1200" dirty="0" smtClean="0">
                <a:solidFill>
                  <a:srgbClr val="0000CC"/>
                </a:solidFill>
                <a:latin typeface="+mn-ea"/>
              </a:rPr>
              <a:t>「</a:t>
            </a:r>
            <a:r>
              <a:rPr lang="en-US" altLang="ja-JP" sz="1200" dirty="0" smtClean="0">
                <a:solidFill>
                  <a:srgbClr val="0000CC"/>
                </a:solidFill>
                <a:latin typeface="+mn-ea"/>
              </a:rPr>
              <a:t>30</a:t>
            </a:r>
            <a:r>
              <a:rPr lang="ja-JP" altLang="ja-JP" sz="1200" dirty="0" smtClean="0">
                <a:solidFill>
                  <a:srgbClr val="0000CC"/>
                </a:solidFill>
                <a:latin typeface="+mn-ea"/>
              </a:rPr>
              <a:t>年度</a:t>
            </a:r>
            <a:r>
              <a:rPr lang="ja-JP" altLang="ja-JP" sz="1200" dirty="0">
                <a:solidFill>
                  <a:srgbClr val="0000CC"/>
                </a:solidFill>
                <a:latin typeface="+mn-ea"/>
              </a:rPr>
              <a:t>の介護２号の被保険者数</a:t>
            </a:r>
            <a:r>
              <a:rPr lang="ja-JP" altLang="ja-JP" sz="1200" dirty="0" smtClean="0">
                <a:solidFill>
                  <a:srgbClr val="0000CC"/>
                </a:solidFill>
                <a:latin typeface="+mn-ea"/>
              </a:rPr>
              <a:t>」</a:t>
            </a:r>
            <a:r>
              <a:rPr lang="ja-JP" altLang="en-US" sz="1200" dirty="0" smtClean="0">
                <a:solidFill>
                  <a:srgbClr val="0000CC"/>
                </a:solidFill>
                <a:latin typeface="+mn-ea"/>
              </a:rPr>
              <a:t>　</a:t>
            </a:r>
            <a:r>
              <a:rPr lang="ja-JP" altLang="ja-JP" sz="1200" dirty="0" smtClean="0">
                <a:latin typeface="+mn-ea"/>
              </a:rPr>
              <a:t>＝「</a:t>
            </a:r>
            <a:r>
              <a:rPr lang="ja-JP" altLang="en-US" sz="1200" dirty="0" smtClean="0">
                <a:latin typeface="+mn-ea"/>
              </a:rPr>
              <a:t>⑬</a:t>
            </a:r>
            <a:r>
              <a:rPr lang="ja-JP" altLang="ja-JP" sz="1200" dirty="0" smtClean="0">
                <a:latin typeface="+mn-ea"/>
              </a:rPr>
              <a:t>の</a:t>
            </a:r>
            <a:r>
              <a:rPr lang="ja-JP" altLang="en-US" sz="1200" dirty="0" smtClean="0">
                <a:latin typeface="+mn-ea"/>
              </a:rPr>
              <a:t>一人当たり</a:t>
            </a:r>
            <a:r>
              <a:rPr lang="ja-JP" altLang="ja-JP" sz="1200" dirty="0" smtClean="0">
                <a:latin typeface="+mn-ea"/>
              </a:rPr>
              <a:t>超過</a:t>
            </a:r>
            <a:r>
              <a:rPr lang="ja-JP" altLang="ja-JP" sz="1200" dirty="0">
                <a:latin typeface="+mn-ea"/>
              </a:rPr>
              <a:t>額の介護分の比例按分</a:t>
            </a:r>
            <a:r>
              <a:rPr lang="ja-JP" altLang="ja-JP" sz="1200" dirty="0" smtClean="0">
                <a:latin typeface="+mn-ea"/>
              </a:rPr>
              <a:t>額」</a:t>
            </a:r>
            <a:r>
              <a:rPr lang="ja-JP" altLang="ja-JP" sz="1200" dirty="0">
                <a:latin typeface="+mn-ea"/>
              </a:rPr>
              <a:t>×「３０年度</a:t>
            </a:r>
            <a:r>
              <a:rPr lang="ja-JP" altLang="ja-JP" sz="1200" dirty="0" smtClean="0">
                <a:latin typeface="+mn-ea"/>
              </a:rPr>
              <a:t>の</a:t>
            </a:r>
            <a:r>
              <a:rPr lang="ja-JP" altLang="en-US" sz="1200" dirty="0" smtClean="0">
                <a:latin typeface="+mn-ea"/>
              </a:rPr>
              <a:t>一般</a:t>
            </a:r>
            <a:r>
              <a:rPr lang="ja-JP" altLang="ja-JP" sz="1200" dirty="0" smtClean="0">
                <a:latin typeface="+mn-ea"/>
              </a:rPr>
              <a:t>被保険者数」</a:t>
            </a:r>
            <a:endParaRPr lang="ja-JP" altLang="ja-JP" sz="1200" dirty="0">
              <a:latin typeface="+mn-ea"/>
            </a:endParaRPr>
          </a:p>
        </p:txBody>
      </p:sp>
      <p:sp>
        <p:nvSpPr>
          <p:cNvPr id="7" name="スライド番号プレースホルダ 3"/>
          <p:cNvSpPr>
            <a:spLocks noGrp="1"/>
          </p:cNvSpPr>
          <p:nvPr>
            <p:ph type="sldNum" sz="quarter" idx="12"/>
          </p:nvPr>
        </p:nvSpPr>
        <p:spPr>
          <a:xfrm>
            <a:off x="9371291" y="6477778"/>
            <a:ext cx="520642" cy="365066"/>
          </a:xfrm>
          <a:prstGeom prst="rect">
            <a:avLst/>
          </a:prstGeom>
        </p:spPr>
        <p:txBody>
          <a:bodyPr/>
          <a:lstStyle/>
          <a:p>
            <a:fld id="{81C2CD58-23E8-4D2D-84BF-BE1F0EA01ABA}" type="slidenum">
              <a:rPr lang="ja-JP" altLang="en-US" sz="1800" b="1">
                <a:latin typeface="游ゴシック" panose="020B0400000000000000" pitchFamily="50" charset="-128"/>
                <a:ea typeface="游ゴシック" panose="020B0400000000000000" pitchFamily="50" charset="-128"/>
              </a:rPr>
              <a:pPr/>
              <a:t>30</a:t>
            </a:fld>
            <a:endParaRPr lang="ja-JP" altLang="en-US" sz="2400" b="1" dirty="0">
              <a:latin typeface="游ゴシック" panose="020B0400000000000000" pitchFamily="50" charset="-128"/>
              <a:ea typeface="游ゴシック" panose="020B0400000000000000" pitchFamily="50" charset="-128"/>
            </a:endParaRPr>
          </a:p>
        </p:txBody>
      </p:sp>
      <p:sp>
        <p:nvSpPr>
          <p:cNvPr id="2" name="テキスト ボックス 1"/>
          <p:cNvSpPr txBox="1"/>
          <p:nvPr/>
        </p:nvSpPr>
        <p:spPr>
          <a:xfrm>
            <a:off x="4723630" y="450375"/>
            <a:ext cx="4599208" cy="338554"/>
          </a:xfrm>
          <a:prstGeom prst="rect">
            <a:avLst/>
          </a:prstGeom>
          <a:noFill/>
          <a:ln>
            <a:solidFill>
              <a:schemeClr val="accent2"/>
            </a:solidFill>
          </a:ln>
        </p:spPr>
        <p:txBody>
          <a:bodyPr wrap="none" rtlCol="0">
            <a:spAutoFit/>
          </a:bodyPr>
          <a:lstStyle/>
          <a:p>
            <a:r>
              <a:rPr kumimoji="1" lang="en-US" altLang="ja-JP" sz="1600" b="1" dirty="0" smtClean="0">
                <a:latin typeface="+mn-ea"/>
              </a:rPr>
              <a:t>※31</a:t>
            </a:r>
            <a:r>
              <a:rPr kumimoji="1" lang="ja-JP" altLang="en-US" sz="1600" b="1" dirty="0" smtClean="0">
                <a:latin typeface="+mn-ea"/>
              </a:rPr>
              <a:t>年度以降は、</a:t>
            </a:r>
            <a:r>
              <a:rPr kumimoji="1" lang="en-US" altLang="ja-JP" sz="1600" b="1" dirty="0" smtClean="0">
                <a:latin typeface="+mn-ea"/>
              </a:rPr>
              <a:t>30</a:t>
            </a:r>
            <a:r>
              <a:rPr kumimoji="1" lang="ja-JP" altLang="en-US" sz="1600" b="1" dirty="0" smtClean="0">
                <a:latin typeface="+mn-ea"/>
              </a:rPr>
              <a:t>年度とあるところを毎年度更新</a:t>
            </a:r>
            <a:endParaRPr kumimoji="1" lang="ja-JP" altLang="en-US" sz="1600" b="1" dirty="0">
              <a:latin typeface="+mn-ea"/>
            </a:endParaRPr>
          </a:p>
        </p:txBody>
      </p:sp>
    </p:spTree>
    <p:extLst>
      <p:ext uri="{BB962C8B-B14F-4D97-AF65-F5344CB8AC3E}">
        <p14:creationId xmlns:p14="http://schemas.microsoft.com/office/powerpoint/2010/main" val="37101604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25429" y="34457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5" name="テキスト ボックス 14"/>
          <p:cNvSpPr txBox="1"/>
          <p:nvPr/>
        </p:nvSpPr>
        <p:spPr>
          <a:xfrm>
            <a:off x="-14067" y="-61950"/>
            <a:ext cx="990600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激変</a:t>
            </a:r>
            <a:r>
              <a:rPr lang="ja-JP" altLang="en-US" dirty="0">
                <a:latin typeface="HGP創英角ｺﾞｼｯｸUB" panose="020B0900000000000000" pitchFamily="50" charset="-128"/>
                <a:ea typeface="HGP創英角ｺﾞｼｯｸUB" panose="020B0900000000000000" pitchFamily="50" charset="-128"/>
              </a:rPr>
              <a:t>緩和</a:t>
            </a:r>
            <a:r>
              <a:rPr lang="ja-JP" altLang="en-US" dirty="0" smtClean="0">
                <a:latin typeface="HGP創英角ｺﾞｼｯｸUB" panose="020B0900000000000000" pitchFamily="50" charset="-128"/>
                <a:ea typeface="HGP創英角ｺﾞｼｯｸUB" panose="020B0900000000000000" pitchFamily="50" charset="-128"/>
              </a:rPr>
              <a:t>の</a:t>
            </a:r>
            <a:r>
              <a:rPr lang="ja-JP" altLang="en-US" dirty="0">
                <a:latin typeface="HGP創英角ｺﾞｼｯｸUB" panose="020B0900000000000000" pitchFamily="50" charset="-128"/>
                <a:ea typeface="HGP創英角ｺﾞｼｯｸUB" panose="020B0900000000000000" pitchFamily="50" charset="-128"/>
              </a:rPr>
              <a:t>丈比べ</a:t>
            </a:r>
            <a:r>
              <a:rPr lang="ja-JP" altLang="en-US" dirty="0" smtClean="0">
                <a:latin typeface="HGP創英角ｺﾞｼｯｸUB" panose="020B0900000000000000" pitchFamily="50" charset="-128"/>
                <a:ea typeface="HGP創英角ｺﾞｼｯｸUB" panose="020B0900000000000000" pitchFamily="50" charset="-128"/>
              </a:rPr>
              <a:t>計算の流れ②（個別方式）</a:t>
            </a:r>
            <a:endParaRPr lang="ja-JP" altLang="en-US" dirty="0">
              <a:latin typeface="HGP創英角ｺﾞｼｯｸUB" panose="020B0900000000000000" pitchFamily="50" charset="-128"/>
              <a:ea typeface="HGP創英角ｺﾞｼｯｸUB" panose="020B0900000000000000" pitchFamily="50" charset="-128"/>
            </a:endParaRPr>
          </a:p>
        </p:txBody>
      </p:sp>
      <p:graphicFrame>
        <p:nvGraphicFramePr>
          <p:cNvPr id="3" name="グラフ 2"/>
          <p:cNvGraphicFramePr/>
          <p:nvPr>
            <p:extLst/>
          </p:nvPr>
        </p:nvGraphicFramePr>
        <p:xfrm>
          <a:off x="947029" y="1628800"/>
          <a:ext cx="2520280" cy="180020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3647" y="497163"/>
            <a:ext cx="3889612" cy="1384995"/>
          </a:xfrm>
          <a:prstGeom prst="rect">
            <a:avLst/>
          </a:prstGeom>
          <a:noFill/>
        </p:spPr>
        <p:txBody>
          <a:bodyPr wrap="square" rtlCol="0">
            <a:spAutoFit/>
          </a:bodyPr>
          <a:lstStyle/>
          <a:p>
            <a:pPr marL="179388" indent="-179388"/>
            <a:r>
              <a:rPr kumimoji="1" lang="ja-JP" altLang="en-US" sz="1200" dirty="0" smtClean="0">
                <a:latin typeface="+mn-ea"/>
              </a:rPr>
              <a:t>１）都道府県は、</a:t>
            </a:r>
            <a:r>
              <a:rPr lang="ja-JP" altLang="en-US" sz="1200" u="sng" dirty="0" smtClean="0">
                <a:latin typeface="+mn-ea"/>
              </a:rPr>
              <a:t>毎年度、</a:t>
            </a:r>
            <a:r>
              <a:rPr kumimoji="1" lang="ja-JP" altLang="en-US" sz="1200" dirty="0" smtClean="0">
                <a:latin typeface="+mn-ea"/>
              </a:rPr>
              <a:t>医療分、後期</a:t>
            </a:r>
            <a:r>
              <a:rPr lang="ja-JP" altLang="en-US" sz="1200" dirty="0">
                <a:latin typeface="+mn-ea"/>
              </a:rPr>
              <a:t>高齢者</a:t>
            </a:r>
            <a:r>
              <a:rPr kumimoji="1" lang="ja-JP" altLang="en-US" sz="1200" dirty="0" smtClean="0">
                <a:latin typeface="+mn-ea"/>
              </a:rPr>
              <a:t>支援金等分、介護納付金分</a:t>
            </a:r>
            <a:r>
              <a:rPr kumimoji="1" lang="ja-JP" altLang="en-US" sz="1200" u="sng" dirty="0" smtClean="0">
                <a:latin typeface="+mn-ea"/>
              </a:rPr>
              <a:t>それぞれについて</a:t>
            </a:r>
            <a:r>
              <a:rPr kumimoji="1" lang="en-US" altLang="ja-JP" sz="1200" u="sng" dirty="0" smtClean="0">
                <a:latin typeface="+mn-ea"/>
              </a:rPr>
              <a:t>28</a:t>
            </a:r>
            <a:r>
              <a:rPr kumimoji="1" lang="ja-JP" altLang="en-US" sz="1200" u="sng" dirty="0" smtClean="0">
                <a:latin typeface="+mn-ea"/>
              </a:rPr>
              <a:t>年度からの自然増等を考慮した一定割合を定め</a:t>
            </a:r>
            <a:r>
              <a:rPr kumimoji="1" lang="ja-JP" altLang="en-US" sz="1200" dirty="0" smtClean="0">
                <a:latin typeface="+mn-ea"/>
              </a:rPr>
              <a:t>、市町村ごとにそれぞれ１人あたりの平成</a:t>
            </a:r>
            <a:r>
              <a:rPr kumimoji="1" lang="en-US" altLang="ja-JP" sz="1200" dirty="0" smtClean="0">
                <a:latin typeface="+mn-ea"/>
              </a:rPr>
              <a:t>28</a:t>
            </a:r>
            <a:r>
              <a:rPr lang="ja-JP" altLang="en-US" sz="1200" dirty="0" smtClean="0">
                <a:latin typeface="+mn-ea"/>
              </a:rPr>
              <a:t>年度保険料決算額と推計年度保険料額（納付金額）の丈比べを行う</a:t>
            </a:r>
            <a:r>
              <a:rPr lang="ja-JP" altLang="en-US" sz="1200" dirty="0">
                <a:latin typeface="+mn-ea"/>
              </a:rPr>
              <a:t>。</a:t>
            </a:r>
            <a:r>
              <a:rPr lang="ja-JP" altLang="en-US" sz="1200" u="sng" dirty="0">
                <a:latin typeface="+mn-ea"/>
              </a:rPr>
              <a:t>一定割合超過額</a:t>
            </a:r>
            <a:r>
              <a:rPr lang="ja-JP" altLang="en-US" sz="1200" u="sng" dirty="0" smtClean="0">
                <a:latin typeface="+mn-ea"/>
              </a:rPr>
              <a:t>を</a:t>
            </a:r>
            <a:r>
              <a:rPr lang="ja-JP" altLang="en-US" sz="1200" u="sng" dirty="0">
                <a:latin typeface="+mn-ea"/>
              </a:rPr>
              <a:t>各保険料分に対する都道府県繰入金額（１号分）による激変緩和分の</a:t>
            </a:r>
            <a:r>
              <a:rPr lang="ja-JP" altLang="en-US" sz="1200" u="sng" dirty="0" smtClean="0">
                <a:latin typeface="+mn-ea"/>
              </a:rPr>
              <a:t>額とする。</a:t>
            </a:r>
            <a:endParaRPr lang="ja-JP" altLang="en-US" sz="1200" u="sng" dirty="0">
              <a:latin typeface="+mn-ea"/>
            </a:endParaRPr>
          </a:p>
        </p:txBody>
      </p:sp>
      <p:sp>
        <p:nvSpPr>
          <p:cNvPr id="18" name="テキスト ボックス 17"/>
          <p:cNvSpPr txBox="1"/>
          <p:nvPr/>
        </p:nvSpPr>
        <p:spPr>
          <a:xfrm>
            <a:off x="201046" y="2664033"/>
            <a:ext cx="723275" cy="307777"/>
          </a:xfrm>
          <a:prstGeom prst="rect">
            <a:avLst/>
          </a:prstGeom>
          <a:noFill/>
        </p:spPr>
        <p:txBody>
          <a:bodyPr wrap="none" rtlCol="0">
            <a:spAutoFit/>
          </a:bodyPr>
          <a:lstStyle/>
          <a:p>
            <a:r>
              <a:rPr kumimoji="1" lang="ja-JP" altLang="en-US" sz="1400" dirty="0" smtClean="0"/>
              <a:t>医療分</a:t>
            </a:r>
            <a:endParaRPr lang="ja-JP" altLang="en-US" sz="1400" dirty="0"/>
          </a:p>
        </p:txBody>
      </p:sp>
      <p:sp>
        <p:nvSpPr>
          <p:cNvPr id="19" name="テキスト ボックス 18"/>
          <p:cNvSpPr txBox="1"/>
          <p:nvPr/>
        </p:nvSpPr>
        <p:spPr>
          <a:xfrm>
            <a:off x="57996" y="3786237"/>
            <a:ext cx="1082348" cy="523220"/>
          </a:xfrm>
          <a:prstGeom prst="rect">
            <a:avLst/>
          </a:prstGeom>
          <a:noFill/>
        </p:spPr>
        <p:txBody>
          <a:bodyPr wrap="none" rtlCol="0">
            <a:spAutoFit/>
          </a:bodyPr>
          <a:lstStyle/>
          <a:p>
            <a:r>
              <a:rPr lang="ja-JP" altLang="en-US" sz="1400" dirty="0" smtClean="0"/>
              <a:t>後期高齢者</a:t>
            </a:r>
            <a:endParaRPr lang="en-US" altLang="ja-JP" sz="1400" dirty="0" smtClean="0"/>
          </a:p>
          <a:p>
            <a:r>
              <a:rPr kumimoji="1" lang="ja-JP" altLang="en-US" sz="1400" dirty="0" smtClean="0"/>
              <a:t>支援金等分</a:t>
            </a:r>
            <a:endParaRPr lang="ja-JP" altLang="en-US" sz="1400" dirty="0"/>
          </a:p>
        </p:txBody>
      </p:sp>
      <p:sp>
        <p:nvSpPr>
          <p:cNvPr id="20" name="テキスト ボックス 19"/>
          <p:cNvSpPr txBox="1"/>
          <p:nvPr/>
        </p:nvSpPr>
        <p:spPr>
          <a:xfrm>
            <a:off x="93517" y="5047684"/>
            <a:ext cx="902811" cy="523220"/>
          </a:xfrm>
          <a:prstGeom prst="rect">
            <a:avLst/>
          </a:prstGeom>
          <a:noFill/>
        </p:spPr>
        <p:txBody>
          <a:bodyPr wrap="none" rtlCol="0">
            <a:spAutoFit/>
          </a:bodyPr>
          <a:lstStyle/>
          <a:p>
            <a:pPr algn="ctr"/>
            <a:r>
              <a:rPr kumimoji="1" lang="ja-JP" altLang="en-US" sz="1400" dirty="0" smtClean="0"/>
              <a:t>介護</a:t>
            </a:r>
            <a:endParaRPr kumimoji="1" lang="en-US" altLang="ja-JP" sz="1400" dirty="0" smtClean="0"/>
          </a:p>
          <a:p>
            <a:pPr algn="ctr"/>
            <a:r>
              <a:rPr kumimoji="1" lang="ja-JP" altLang="en-US" sz="1400" dirty="0" smtClean="0"/>
              <a:t>納付金分</a:t>
            </a:r>
            <a:endParaRPr lang="ja-JP" altLang="en-US" sz="1400" dirty="0"/>
          </a:p>
        </p:txBody>
      </p:sp>
      <p:graphicFrame>
        <p:nvGraphicFramePr>
          <p:cNvPr id="23" name="グラフ 22"/>
          <p:cNvGraphicFramePr/>
          <p:nvPr>
            <p:extLst/>
          </p:nvPr>
        </p:nvGraphicFramePr>
        <p:xfrm>
          <a:off x="964389" y="2855878"/>
          <a:ext cx="2520280" cy="1800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グラフ 23"/>
          <p:cNvGraphicFramePr/>
          <p:nvPr>
            <p:extLst/>
          </p:nvPr>
        </p:nvGraphicFramePr>
        <p:xfrm>
          <a:off x="984042" y="4080412"/>
          <a:ext cx="2520280" cy="1800200"/>
        </p:xfrm>
        <a:graphic>
          <a:graphicData uri="http://schemas.openxmlformats.org/drawingml/2006/chart">
            <c:chart xmlns:c="http://schemas.openxmlformats.org/drawingml/2006/chart" xmlns:r="http://schemas.openxmlformats.org/officeDocument/2006/relationships" r:id="rId4"/>
          </a:graphicData>
        </a:graphic>
      </p:graphicFrame>
      <p:cxnSp>
        <p:nvCxnSpPr>
          <p:cNvPr id="27" name="直線コネクタ 26"/>
          <p:cNvCxnSpPr/>
          <p:nvPr/>
        </p:nvCxnSpPr>
        <p:spPr>
          <a:xfrm>
            <a:off x="1757598" y="2515252"/>
            <a:ext cx="8388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1757598" y="2368379"/>
            <a:ext cx="838800" cy="14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817558" y="5182078"/>
            <a:ext cx="838800" cy="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1817558" y="5095781"/>
            <a:ext cx="838800" cy="7920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32" name="右中かっこ 31"/>
          <p:cNvSpPr/>
          <p:nvPr/>
        </p:nvSpPr>
        <p:spPr>
          <a:xfrm>
            <a:off x="2921529" y="2353391"/>
            <a:ext cx="72000" cy="144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テキスト ボックス 32"/>
          <p:cNvSpPr txBox="1"/>
          <p:nvPr/>
        </p:nvSpPr>
        <p:spPr>
          <a:xfrm>
            <a:off x="2976121" y="2304913"/>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34" name="右中かっこ 33"/>
          <p:cNvSpPr/>
          <p:nvPr/>
        </p:nvSpPr>
        <p:spPr>
          <a:xfrm>
            <a:off x="2995137" y="5098832"/>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34"/>
          <p:cNvSpPr txBox="1"/>
          <p:nvPr/>
        </p:nvSpPr>
        <p:spPr>
          <a:xfrm>
            <a:off x="3042274" y="5013178"/>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38" name="右中かっこ 37"/>
          <p:cNvSpPr/>
          <p:nvPr/>
        </p:nvSpPr>
        <p:spPr>
          <a:xfrm>
            <a:off x="2925982" y="1962287"/>
            <a:ext cx="72000" cy="36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テキスト ボックス 38"/>
          <p:cNvSpPr txBox="1"/>
          <p:nvPr/>
        </p:nvSpPr>
        <p:spPr>
          <a:xfrm>
            <a:off x="2965893" y="2018742"/>
            <a:ext cx="800219" cy="276999"/>
          </a:xfrm>
          <a:prstGeom prst="rect">
            <a:avLst/>
          </a:prstGeom>
          <a:noFill/>
        </p:spPr>
        <p:txBody>
          <a:bodyPr wrap="none" rtlCol="0">
            <a:spAutoFit/>
          </a:bodyPr>
          <a:lstStyle/>
          <a:p>
            <a:r>
              <a:rPr lang="ja-JP" altLang="en-US" sz="1200" dirty="0" smtClean="0"/>
              <a:t>①</a:t>
            </a:r>
            <a:r>
              <a:rPr lang="ja-JP" altLang="en-US" sz="1200" dirty="0"/>
              <a:t>超過</a:t>
            </a:r>
            <a:r>
              <a:rPr lang="ja-JP" altLang="en-US" sz="1200" dirty="0" smtClean="0"/>
              <a:t>額</a:t>
            </a:r>
            <a:endParaRPr lang="en-US" altLang="ja-JP" sz="1200" dirty="0" smtClean="0"/>
          </a:p>
        </p:txBody>
      </p:sp>
      <p:sp>
        <p:nvSpPr>
          <p:cNvPr id="40" name="テキスト ボックス 39"/>
          <p:cNvSpPr txBox="1"/>
          <p:nvPr/>
        </p:nvSpPr>
        <p:spPr>
          <a:xfrm>
            <a:off x="1124944" y="5697308"/>
            <a:ext cx="1107996" cy="646331"/>
          </a:xfrm>
          <a:prstGeom prst="rect">
            <a:avLst/>
          </a:prstGeom>
          <a:noFill/>
        </p:spPr>
        <p:txBody>
          <a:bodyPr wrap="none" rtlCol="0">
            <a:spAutoFit/>
          </a:bodyPr>
          <a:lstStyle/>
          <a:p>
            <a:pPr algn="ctr"/>
            <a:r>
              <a:rPr kumimoji="1" lang="ja-JP" altLang="en-US" sz="1200" dirty="0" smtClean="0">
                <a:latin typeface="+mn-ea"/>
              </a:rPr>
              <a:t>平成</a:t>
            </a:r>
            <a:r>
              <a:rPr kumimoji="1" lang="en-US" altLang="ja-JP" sz="1200" dirty="0" smtClean="0">
                <a:latin typeface="+mn-ea"/>
              </a:rPr>
              <a:t>28</a:t>
            </a:r>
            <a:r>
              <a:rPr kumimoji="1" lang="ja-JP" altLang="en-US" sz="1200" dirty="0" smtClean="0">
                <a:latin typeface="+mn-ea"/>
              </a:rPr>
              <a:t>年度の</a:t>
            </a:r>
            <a:endParaRPr kumimoji="1" lang="en-US" altLang="ja-JP" sz="1200" dirty="0" smtClean="0">
              <a:latin typeface="+mn-ea"/>
            </a:endParaRPr>
          </a:p>
          <a:p>
            <a:pPr algn="ctr"/>
            <a:r>
              <a:rPr kumimoji="1" lang="ja-JP" altLang="en-US" sz="1200" dirty="0" smtClean="0">
                <a:latin typeface="+mn-ea"/>
              </a:rPr>
              <a:t>１人あたり</a:t>
            </a:r>
            <a:endParaRPr kumimoji="1" lang="en-US" altLang="ja-JP" sz="1200" dirty="0" smtClean="0">
              <a:latin typeface="+mn-ea"/>
            </a:endParaRPr>
          </a:p>
          <a:p>
            <a:pPr algn="ctr"/>
            <a:r>
              <a:rPr lang="ja-JP" altLang="en-US" sz="1200" dirty="0" smtClean="0">
                <a:latin typeface="+mn-ea"/>
              </a:rPr>
              <a:t>決算額</a:t>
            </a:r>
            <a:endParaRPr lang="ja-JP" altLang="en-US" sz="1200" dirty="0">
              <a:latin typeface="+mn-ea"/>
            </a:endParaRPr>
          </a:p>
        </p:txBody>
      </p:sp>
      <p:sp>
        <p:nvSpPr>
          <p:cNvPr id="41" name="テキスト ボックス 40"/>
          <p:cNvSpPr txBox="1"/>
          <p:nvPr/>
        </p:nvSpPr>
        <p:spPr>
          <a:xfrm>
            <a:off x="2023540" y="5697308"/>
            <a:ext cx="1569660" cy="646331"/>
          </a:xfrm>
          <a:prstGeom prst="rect">
            <a:avLst/>
          </a:prstGeom>
          <a:noFill/>
        </p:spPr>
        <p:txBody>
          <a:bodyPr wrap="none" rtlCol="0">
            <a:spAutoFit/>
          </a:bodyPr>
          <a:lstStyle/>
          <a:p>
            <a:pPr algn="ctr"/>
            <a:r>
              <a:rPr lang="ja-JP" altLang="en-US" sz="1200" dirty="0" smtClean="0"/>
              <a:t>推計年度の</a:t>
            </a:r>
            <a:endParaRPr lang="en-US" altLang="ja-JP" sz="1200" dirty="0" smtClean="0"/>
          </a:p>
          <a:p>
            <a:pPr algn="ctr"/>
            <a:r>
              <a:rPr lang="ja-JP" altLang="en-US" sz="1200" dirty="0" smtClean="0"/>
              <a:t>１人</a:t>
            </a:r>
            <a:r>
              <a:rPr lang="ja-JP" altLang="en-US" sz="1200" dirty="0"/>
              <a:t>あたり</a:t>
            </a:r>
            <a:r>
              <a:rPr lang="ja-JP" altLang="en-US" sz="1200" dirty="0" smtClean="0"/>
              <a:t>の</a:t>
            </a:r>
            <a:endParaRPr lang="en-US" altLang="ja-JP" sz="1200" dirty="0" smtClean="0"/>
          </a:p>
          <a:p>
            <a:pPr algn="ctr"/>
            <a:r>
              <a:rPr lang="ja-JP" altLang="en-US" sz="1200" dirty="0" smtClean="0"/>
              <a:t>保険料額（納付金額）</a:t>
            </a:r>
            <a:endParaRPr lang="en-US" altLang="ja-JP" sz="1200" dirty="0" smtClean="0"/>
          </a:p>
        </p:txBody>
      </p:sp>
      <p:sp>
        <p:nvSpPr>
          <p:cNvPr id="42" name="右中かっこ 41"/>
          <p:cNvSpPr/>
          <p:nvPr/>
        </p:nvSpPr>
        <p:spPr>
          <a:xfrm>
            <a:off x="2995864" y="4954816"/>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テキスト ボックス 42"/>
          <p:cNvSpPr txBox="1"/>
          <p:nvPr/>
        </p:nvSpPr>
        <p:spPr>
          <a:xfrm>
            <a:off x="3000149" y="4869479"/>
            <a:ext cx="800219" cy="276999"/>
          </a:xfrm>
          <a:prstGeom prst="rect">
            <a:avLst/>
          </a:prstGeom>
          <a:noFill/>
        </p:spPr>
        <p:txBody>
          <a:bodyPr wrap="none" rtlCol="0">
            <a:spAutoFit/>
          </a:bodyPr>
          <a:lstStyle/>
          <a:p>
            <a:r>
              <a:rPr lang="ja-JP" altLang="en-US" sz="1200" dirty="0" smtClean="0"/>
              <a:t>②</a:t>
            </a:r>
            <a:r>
              <a:rPr lang="ja-JP" altLang="en-US" sz="1200" dirty="0"/>
              <a:t>超過</a:t>
            </a:r>
            <a:r>
              <a:rPr lang="ja-JP" altLang="en-US" sz="1200" dirty="0" smtClean="0"/>
              <a:t>額</a:t>
            </a:r>
            <a:endParaRPr lang="en-US" altLang="ja-JP" sz="1200" dirty="0" smtClean="0"/>
          </a:p>
        </p:txBody>
      </p:sp>
      <p:cxnSp>
        <p:nvCxnSpPr>
          <p:cNvPr id="57" name="直線コネクタ 56"/>
          <p:cNvCxnSpPr/>
          <p:nvPr/>
        </p:nvCxnSpPr>
        <p:spPr>
          <a:xfrm>
            <a:off x="1803268" y="3900387"/>
            <a:ext cx="838800" cy="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V="1">
            <a:off x="1803268" y="3801144"/>
            <a:ext cx="838800" cy="9000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77" name="右中かっこ 76"/>
          <p:cNvSpPr/>
          <p:nvPr/>
        </p:nvSpPr>
        <p:spPr>
          <a:xfrm>
            <a:off x="2967841" y="3824914"/>
            <a:ext cx="72000" cy="90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8" name="テキスト ボックス 77"/>
          <p:cNvSpPr txBox="1"/>
          <p:nvPr/>
        </p:nvSpPr>
        <p:spPr>
          <a:xfrm>
            <a:off x="2986498" y="3729372"/>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2" name="正方形/長方形 1"/>
          <p:cNvSpPr/>
          <p:nvPr/>
        </p:nvSpPr>
        <p:spPr>
          <a:xfrm>
            <a:off x="27295" y="450369"/>
            <a:ext cx="3821373" cy="59231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83284" y="6394510"/>
            <a:ext cx="3736920" cy="461665"/>
          </a:xfrm>
          <a:prstGeom prst="rect">
            <a:avLst/>
          </a:prstGeom>
          <a:noFill/>
        </p:spPr>
        <p:txBody>
          <a:bodyPr wrap="none" rtlCol="0">
            <a:spAutoFit/>
          </a:bodyPr>
          <a:lstStyle/>
          <a:p>
            <a:r>
              <a:rPr lang="ja-JP" altLang="en-US" sz="1200" dirty="0" smtClean="0">
                <a:latin typeface="+mn-ea"/>
              </a:rPr>
              <a:t>各保険料が一定割合を超過しない場合には、激変緩和</a:t>
            </a:r>
            <a:endParaRPr lang="en-US" altLang="ja-JP" sz="1200" dirty="0" smtClean="0">
              <a:latin typeface="+mn-ea"/>
            </a:endParaRPr>
          </a:p>
          <a:p>
            <a:r>
              <a:rPr lang="ja-JP" altLang="en-US" sz="1200" dirty="0" smtClean="0">
                <a:latin typeface="+mn-ea"/>
              </a:rPr>
              <a:t>措置の対象にならない。</a:t>
            </a:r>
            <a:endParaRPr lang="ja-JP" altLang="en-US" sz="1200" dirty="0">
              <a:latin typeface="+mn-ea"/>
            </a:endParaRPr>
          </a:p>
        </p:txBody>
      </p:sp>
      <p:sp>
        <p:nvSpPr>
          <p:cNvPr id="92" name="正方形/長方形 91"/>
          <p:cNvSpPr/>
          <p:nvPr/>
        </p:nvSpPr>
        <p:spPr>
          <a:xfrm>
            <a:off x="29309" y="6424023"/>
            <a:ext cx="3801712" cy="418213"/>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3" name="正方形/長方形 92"/>
          <p:cNvSpPr/>
          <p:nvPr/>
        </p:nvSpPr>
        <p:spPr>
          <a:xfrm>
            <a:off x="3944888" y="1328425"/>
            <a:ext cx="5832648" cy="4201150"/>
          </a:xfrm>
          <a:prstGeom prst="rect">
            <a:avLst/>
          </a:prstGeom>
        </p:spPr>
        <p:txBody>
          <a:bodyPr wrap="square">
            <a:spAutoFit/>
          </a:bodyPr>
          <a:lstStyle/>
          <a:p>
            <a:pPr marL="179388" indent="-179388"/>
            <a:r>
              <a:rPr lang="ja-JP" altLang="en-US" sz="1600" u="sng" dirty="0">
                <a:latin typeface="+mn-ea"/>
              </a:rPr>
              <a:t>１</a:t>
            </a:r>
            <a:r>
              <a:rPr lang="ja-JP" altLang="en-US" sz="1600" u="sng" dirty="0" smtClean="0">
                <a:latin typeface="+mn-ea"/>
              </a:rPr>
              <a:t>）－１　保険料別一人当たり保険料額の算定</a:t>
            </a:r>
            <a:endParaRPr lang="en-US" altLang="ja-JP" sz="1600" u="sng" dirty="0" smtClean="0">
              <a:latin typeface="+mn-ea"/>
            </a:endParaRPr>
          </a:p>
          <a:p>
            <a:pPr marL="179388" indent="-179388"/>
            <a:r>
              <a:rPr lang="ja-JP" altLang="en-US" sz="1300" dirty="0">
                <a:latin typeface="+mn-ea"/>
              </a:rPr>
              <a:t>　</a:t>
            </a:r>
            <a:r>
              <a:rPr lang="ja-JP" altLang="en-US" sz="1300" dirty="0" smtClean="0">
                <a:latin typeface="+mn-ea"/>
              </a:rPr>
              <a:t>①　</a:t>
            </a:r>
            <a:r>
              <a:rPr lang="en-US" altLang="ja-JP" sz="1300" dirty="0" smtClean="0">
                <a:latin typeface="+mn-ea"/>
              </a:rPr>
              <a:t>28</a:t>
            </a:r>
            <a:r>
              <a:rPr lang="ja-JP" altLang="en-US" sz="1300" dirty="0" smtClean="0">
                <a:latin typeface="+mn-ea"/>
              </a:rPr>
              <a:t>年度　医療分保険料総額（</a:t>
            </a:r>
            <a:r>
              <a:rPr lang="ja-JP" altLang="en-US" sz="1300" dirty="0" err="1" smtClean="0">
                <a:latin typeface="+mn-ea"/>
              </a:rPr>
              <a:t>ｄ</a:t>
            </a:r>
            <a:r>
              <a:rPr lang="ja-JP" altLang="en-US" sz="1300" dirty="0">
                <a:latin typeface="+mn-ea"/>
              </a:rPr>
              <a:t>又は</a:t>
            </a:r>
            <a:r>
              <a:rPr lang="en-US" altLang="ja-JP" sz="1300" dirty="0" smtClean="0">
                <a:latin typeface="+mn-ea"/>
              </a:rPr>
              <a:t>e</a:t>
            </a:r>
            <a:r>
              <a:rPr lang="ja-JP" altLang="en-US" sz="1300" dirty="0" smtClean="0">
                <a:latin typeface="+mn-ea"/>
              </a:rPr>
              <a:t>）／</a:t>
            </a:r>
            <a:r>
              <a:rPr lang="en-US" altLang="ja-JP" sz="1300" dirty="0" smtClean="0">
                <a:latin typeface="+mn-ea"/>
              </a:rPr>
              <a:t>28</a:t>
            </a:r>
            <a:r>
              <a:rPr lang="ja-JP" altLang="en-US" sz="1300" dirty="0" smtClean="0">
                <a:latin typeface="+mn-ea"/>
              </a:rPr>
              <a:t>年度一般被保険者数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②　</a:t>
            </a:r>
            <a:r>
              <a:rPr lang="en-US" altLang="ja-JP" sz="1300" dirty="0" smtClean="0">
                <a:latin typeface="+mn-ea"/>
              </a:rPr>
              <a:t>28</a:t>
            </a:r>
            <a:r>
              <a:rPr lang="ja-JP" altLang="en-US" sz="1300" dirty="0" smtClean="0">
                <a:latin typeface="+mn-ea"/>
              </a:rPr>
              <a:t>年度　後期高齢者支援金分保険料総額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a:t>
            </a:r>
            <a:r>
              <a:rPr lang="en-US" altLang="ja-JP" sz="1300" dirty="0" smtClean="0">
                <a:latin typeface="+mn-ea"/>
              </a:rPr>
              <a:t> </a:t>
            </a:r>
            <a:r>
              <a:rPr lang="ja-JP" altLang="en-US" sz="1300" dirty="0" smtClean="0">
                <a:latin typeface="+mn-ea"/>
              </a:rPr>
              <a:t>／</a:t>
            </a:r>
            <a:r>
              <a:rPr lang="en-US" altLang="ja-JP" sz="1300" dirty="0" smtClean="0">
                <a:latin typeface="+mn-ea"/>
              </a:rPr>
              <a:t>28</a:t>
            </a:r>
            <a:r>
              <a:rPr lang="ja-JP" altLang="en-US" sz="1300" dirty="0" smtClean="0">
                <a:latin typeface="+mn-ea"/>
              </a:rPr>
              <a:t>年度一般被保険者数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③　</a:t>
            </a:r>
            <a:r>
              <a:rPr lang="en-US" altLang="ja-JP" sz="1300" dirty="0" smtClean="0">
                <a:latin typeface="+mn-ea"/>
              </a:rPr>
              <a:t>28</a:t>
            </a:r>
            <a:r>
              <a:rPr lang="ja-JP" altLang="en-US" sz="1300" dirty="0" smtClean="0">
                <a:latin typeface="+mn-ea"/>
              </a:rPr>
              <a:t>年度　介護納付金分保険料総額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28</a:t>
            </a:r>
            <a:r>
              <a:rPr lang="ja-JP" altLang="en-US" sz="1300" dirty="0" smtClean="0">
                <a:latin typeface="+mn-ea"/>
              </a:rPr>
              <a:t>年度介護２号被保険者数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④　</a:t>
            </a:r>
            <a:r>
              <a:rPr lang="en-US" altLang="ja-JP" sz="1300" dirty="0" smtClean="0">
                <a:latin typeface="+mn-ea"/>
              </a:rPr>
              <a:t>30</a:t>
            </a:r>
            <a:r>
              <a:rPr lang="ja-JP" altLang="en-US" sz="1300" dirty="0" smtClean="0">
                <a:latin typeface="+mn-ea"/>
              </a:rPr>
              <a:t>年度</a:t>
            </a:r>
            <a:r>
              <a:rPr lang="ja-JP" altLang="en-US" sz="1300" dirty="0">
                <a:latin typeface="+mn-ea"/>
              </a:rPr>
              <a:t>　医療分保険料</a:t>
            </a:r>
            <a:r>
              <a:rPr lang="ja-JP" altLang="en-US"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30</a:t>
            </a:r>
            <a:r>
              <a:rPr lang="ja-JP" altLang="en-US" sz="1300" dirty="0" smtClean="0">
                <a:latin typeface="+mn-ea"/>
              </a:rPr>
              <a:t>年度</a:t>
            </a:r>
            <a:r>
              <a:rPr lang="ja-JP" altLang="en-US" sz="1300" dirty="0">
                <a:latin typeface="+mn-ea"/>
              </a:rPr>
              <a:t>一般被</a:t>
            </a:r>
            <a:r>
              <a:rPr lang="ja-JP" altLang="en-US" sz="1300" dirty="0" smtClean="0">
                <a:latin typeface="+mn-ea"/>
              </a:rPr>
              <a:t>保険者数（推計）</a:t>
            </a:r>
            <a:endParaRPr lang="en-US" altLang="ja-JP" sz="1300" dirty="0">
              <a:latin typeface="+mn-ea"/>
            </a:endParaRPr>
          </a:p>
          <a:p>
            <a:pPr marL="179388" indent="-179388"/>
            <a:r>
              <a:rPr lang="ja-JP" altLang="en-US" sz="1300" dirty="0">
                <a:latin typeface="+mn-ea"/>
              </a:rPr>
              <a:t>　</a:t>
            </a:r>
            <a:r>
              <a:rPr lang="ja-JP" altLang="en-US" sz="1300" dirty="0" smtClean="0">
                <a:latin typeface="+mn-ea"/>
              </a:rPr>
              <a:t>⑤　</a:t>
            </a:r>
            <a:r>
              <a:rPr lang="en-US" altLang="ja-JP" sz="1300" dirty="0" smtClean="0">
                <a:latin typeface="+mn-ea"/>
              </a:rPr>
              <a:t>30</a:t>
            </a:r>
            <a:r>
              <a:rPr lang="ja-JP" altLang="en-US" sz="1300" dirty="0" smtClean="0">
                <a:latin typeface="+mn-ea"/>
              </a:rPr>
              <a:t>年度</a:t>
            </a:r>
            <a:r>
              <a:rPr lang="ja-JP" altLang="en-US" sz="1300" dirty="0">
                <a:latin typeface="+mn-ea"/>
              </a:rPr>
              <a:t>　</a:t>
            </a:r>
            <a:r>
              <a:rPr lang="ja-JP" altLang="en-US" sz="1300" dirty="0" smtClean="0">
                <a:latin typeface="+mn-ea"/>
              </a:rPr>
              <a:t>後期高齢者支援金分</a:t>
            </a:r>
            <a:r>
              <a:rPr lang="ja-JP" altLang="en-US" sz="1300" dirty="0">
                <a:latin typeface="+mn-ea"/>
              </a:rPr>
              <a:t>保険料</a:t>
            </a:r>
            <a:r>
              <a:rPr lang="ja-JP" altLang="en-US"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30</a:t>
            </a:r>
            <a:r>
              <a:rPr lang="ja-JP" altLang="en-US" sz="1300" dirty="0" smtClean="0">
                <a:latin typeface="+mn-ea"/>
              </a:rPr>
              <a:t>年度一般被保険者数（推計）</a:t>
            </a:r>
            <a:endParaRPr lang="en-US" altLang="ja-JP" sz="1300" dirty="0">
              <a:latin typeface="+mn-ea"/>
            </a:endParaRPr>
          </a:p>
          <a:p>
            <a:pPr marL="179388" indent="-179388"/>
            <a:r>
              <a:rPr lang="ja-JP" altLang="en-US" sz="1300" dirty="0">
                <a:latin typeface="+mn-ea"/>
              </a:rPr>
              <a:t>　</a:t>
            </a:r>
            <a:r>
              <a:rPr lang="ja-JP" altLang="en-US" sz="1300" dirty="0" smtClean="0">
                <a:latin typeface="+mn-ea"/>
              </a:rPr>
              <a:t>⑥</a:t>
            </a:r>
            <a:r>
              <a:rPr lang="ja-JP" altLang="en-US" sz="1300" dirty="0">
                <a:latin typeface="+mn-ea"/>
              </a:rPr>
              <a:t>　</a:t>
            </a:r>
            <a:r>
              <a:rPr lang="en-US" altLang="ja-JP" sz="1300" dirty="0" smtClean="0">
                <a:latin typeface="+mn-ea"/>
              </a:rPr>
              <a:t>30</a:t>
            </a:r>
            <a:r>
              <a:rPr lang="ja-JP" altLang="en-US" sz="1300" dirty="0" smtClean="0">
                <a:latin typeface="+mn-ea"/>
              </a:rPr>
              <a:t>年度</a:t>
            </a:r>
            <a:r>
              <a:rPr lang="ja-JP" altLang="en-US" sz="1300" dirty="0">
                <a:latin typeface="+mn-ea"/>
              </a:rPr>
              <a:t>　介護納付金分保険料</a:t>
            </a:r>
            <a:r>
              <a:rPr lang="ja-JP" altLang="en-US"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30</a:t>
            </a:r>
            <a:r>
              <a:rPr lang="ja-JP" altLang="en-US" sz="1300" dirty="0" smtClean="0">
                <a:latin typeface="+mn-ea"/>
              </a:rPr>
              <a:t>年度</a:t>
            </a:r>
            <a:r>
              <a:rPr lang="ja-JP" altLang="en-US" sz="1300" dirty="0">
                <a:latin typeface="+mn-ea"/>
              </a:rPr>
              <a:t>介護２号被</a:t>
            </a:r>
            <a:r>
              <a:rPr lang="ja-JP" altLang="en-US" sz="1300" dirty="0" smtClean="0">
                <a:latin typeface="+mn-ea"/>
              </a:rPr>
              <a:t>保険者数（推計）</a:t>
            </a:r>
            <a:endParaRPr lang="en-US" altLang="ja-JP" sz="1300" dirty="0" smtClean="0">
              <a:latin typeface="+mn-ea"/>
            </a:endParaRPr>
          </a:p>
          <a:p>
            <a:pPr marL="179388" indent="-179388"/>
            <a:endParaRPr lang="en-US" altLang="ja-JP" sz="1200" dirty="0" smtClean="0">
              <a:latin typeface="+mn-ea"/>
            </a:endParaRPr>
          </a:p>
          <a:p>
            <a:pPr marL="179388" indent="-179388"/>
            <a:r>
              <a:rPr lang="ja-JP" altLang="en-US" sz="1600" u="sng" dirty="0" smtClean="0">
                <a:latin typeface="+mn-ea"/>
              </a:rPr>
              <a:t>１</a:t>
            </a:r>
            <a:r>
              <a:rPr lang="ja-JP" altLang="en-US" sz="1600" u="sng" dirty="0">
                <a:latin typeface="+mn-ea"/>
              </a:rPr>
              <a:t>）</a:t>
            </a:r>
            <a:r>
              <a:rPr lang="ja-JP" altLang="en-US" sz="1600" u="sng" dirty="0" smtClean="0">
                <a:latin typeface="+mn-ea"/>
              </a:rPr>
              <a:t>－２</a:t>
            </a:r>
            <a:r>
              <a:rPr lang="ja-JP" altLang="en-US" sz="1600" u="sng" dirty="0">
                <a:latin typeface="+mn-ea"/>
              </a:rPr>
              <a:t>　保険料別一人当たり</a:t>
            </a:r>
            <a:r>
              <a:rPr lang="ja-JP" altLang="en-US" sz="1600" u="sng" dirty="0" smtClean="0">
                <a:latin typeface="+mn-ea"/>
              </a:rPr>
              <a:t>保険料超過額</a:t>
            </a:r>
            <a:r>
              <a:rPr lang="ja-JP" altLang="en-US" sz="1600" u="sng" dirty="0">
                <a:latin typeface="+mn-ea"/>
              </a:rPr>
              <a:t>の</a:t>
            </a:r>
            <a:r>
              <a:rPr lang="ja-JP" altLang="en-US" sz="1600" u="sng" dirty="0" smtClean="0">
                <a:latin typeface="+mn-ea"/>
              </a:rPr>
              <a:t>算定</a:t>
            </a:r>
            <a:endParaRPr lang="en-US" altLang="ja-JP" sz="1600" u="sng" dirty="0" smtClean="0">
              <a:latin typeface="+mn-ea"/>
            </a:endParaRPr>
          </a:p>
          <a:p>
            <a:pPr marL="179388" indent="-179388"/>
            <a:r>
              <a:rPr lang="ja-JP" altLang="en-US" sz="1300" dirty="0">
                <a:latin typeface="+mn-ea"/>
              </a:rPr>
              <a:t>　</a:t>
            </a:r>
            <a:r>
              <a:rPr lang="ja-JP" altLang="en-US" sz="1300" dirty="0" smtClean="0">
                <a:latin typeface="+mn-ea"/>
              </a:rPr>
              <a:t>⑦　④－①</a:t>
            </a:r>
            <a:r>
              <a:rPr lang="en-US" altLang="ja-JP" sz="1300" dirty="0" smtClean="0">
                <a:latin typeface="+mn-ea"/>
              </a:rPr>
              <a:t>×</a:t>
            </a:r>
            <a:r>
              <a:rPr lang="ja-JP" altLang="en-US" sz="1300" dirty="0" smtClean="0">
                <a:latin typeface="+mn-ea"/>
              </a:rPr>
              <a:t>医療分の一定割合</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⑧　⑤－②</a:t>
            </a:r>
            <a:r>
              <a:rPr lang="en-US" altLang="ja-JP" sz="1300" dirty="0" smtClean="0">
                <a:latin typeface="+mn-ea"/>
              </a:rPr>
              <a:t>×</a:t>
            </a:r>
            <a:r>
              <a:rPr lang="ja-JP" altLang="en-US" sz="1300" dirty="0" smtClean="0">
                <a:latin typeface="+mn-ea"/>
              </a:rPr>
              <a:t>後期高齢者支援金分の一定割合</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⑨　⑥－③</a:t>
            </a:r>
            <a:r>
              <a:rPr lang="en-US" altLang="ja-JP" sz="1300" dirty="0" smtClean="0">
                <a:latin typeface="+mn-ea"/>
              </a:rPr>
              <a:t>×</a:t>
            </a:r>
            <a:r>
              <a:rPr lang="ja-JP" altLang="en-US" sz="1300" dirty="0" smtClean="0">
                <a:latin typeface="+mn-ea"/>
              </a:rPr>
              <a:t>介護納付金分の一定割合</a:t>
            </a:r>
            <a:endParaRPr lang="en-US" altLang="ja-JP" sz="1300" dirty="0">
              <a:latin typeface="+mn-ea"/>
            </a:endParaRPr>
          </a:p>
          <a:p>
            <a:pPr marL="179388" indent="-179388"/>
            <a:endParaRPr lang="en-US" altLang="ja-JP" sz="1200" dirty="0">
              <a:latin typeface="+mn-ea"/>
            </a:endParaRPr>
          </a:p>
          <a:p>
            <a:pPr marL="179388" indent="-179388"/>
            <a:r>
              <a:rPr lang="ja-JP" altLang="en-US" sz="1600" u="sng" dirty="0">
                <a:latin typeface="+mn-ea"/>
              </a:rPr>
              <a:t>１</a:t>
            </a:r>
            <a:r>
              <a:rPr lang="ja-JP" altLang="en-US" sz="1600" u="sng" dirty="0" smtClean="0">
                <a:latin typeface="+mn-ea"/>
              </a:rPr>
              <a:t>）－３　</a:t>
            </a:r>
            <a:r>
              <a:rPr lang="ja-JP" altLang="en-US" sz="1600" u="sng" dirty="0">
                <a:latin typeface="+mn-ea"/>
              </a:rPr>
              <a:t>都道府県２号繰入金による激変緩和措置総額の計算</a:t>
            </a:r>
            <a:endParaRPr lang="en-US" altLang="ja-JP" sz="1600" u="sng" dirty="0" smtClean="0">
              <a:latin typeface="+mn-ea"/>
            </a:endParaRPr>
          </a:p>
          <a:p>
            <a:pPr marL="179388" indent="-179388"/>
            <a:r>
              <a:rPr lang="ja-JP" altLang="en-US" sz="1200" dirty="0">
                <a:latin typeface="+mn-ea"/>
              </a:rPr>
              <a:t>　</a:t>
            </a:r>
            <a:r>
              <a:rPr lang="ja-JP" altLang="en-US" sz="1300" dirty="0">
                <a:latin typeface="+mn-ea"/>
              </a:rPr>
              <a:t>⑩</a:t>
            </a:r>
            <a:r>
              <a:rPr lang="ja-JP" altLang="en-US" sz="1300" dirty="0" smtClean="0">
                <a:latin typeface="+mn-ea"/>
              </a:rPr>
              <a:t>　⑦</a:t>
            </a:r>
            <a:r>
              <a:rPr lang="en-US" altLang="ja-JP" sz="1300" dirty="0" smtClean="0">
                <a:latin typeface="+mn-ea"/>
              </a:rPr>
              <a:t>×30</a:t>
            </a:r>
            <a:r>
              <a:rPr lang="ja-JP" altLang="en-US" sz="1300" dirty="0" smtClean="0">
                <a:latin typeface="+mn-ea"/>
              </a:rPr>
              <a:t>年度一般被保険者数</a:t>
            </a:r>
            <a:endParaRPr lang="en-US" altLang="ja-JP" sz="1300" dirty="0" smtClean="0">
              <a:latin typeface="+mn-ea"/>
            </a:endParaRPr>
          </a:p>
          <a:p>
            <a:pPr marL="179388" indent="-179388"/>
            <a:r>
              <a:rPr lang="ja-JP" altLang="en-US" sz="1300" dirty="0" smtClean="0">
                <a:latin typeface="+mn-ea"/>
              </a:rPr>
              <a:t>  ⑪　⑧</a:t>
            </a:r>
            <a:r>
              <a:rPr lang="en-US" altLang="ja-JP" sz="1300" dirty="0" smtClean="0">
                <a:latin typeface="+mn-ea"/>
              </a:rPr>
              <a:t>×30</a:t>
            </a:r>
            <a:r>
              <a:rPr lang="ja-JP" altLang="en-US" sz="1300" dirty="0" smtClean="0">
                <a:latin typeface="+mn-ea"/>
              </a:rPr>
              <a:t>年度一般被保険者数</a:t>
            </a:r>
            <a:endParaRPr lang="en-US" altLang="ja-JP" sz="1300" dirty="0" smtClean="0">
              <a:latin typeface="+mn-ea"/>
            </a:endParaRPr>
          </a:p>
          <a:p>
            <a:pPr marL="179388" indent="-179388"/>
            <a:r>
              <a:rPr lang="en-US" altLang="ja-JP" sz="1300" dirty="0">
                <a:latin typeface="+mn-ea"/>
              </a:rPr>
              <a:t> </a:t>
            </a:r>
            <a:r>
              <a:rPr lang="en-US" altLang="ja-JP" sz="1300" dirty="0" smtClean="0">
                <a:latin typeface="+mn-ea"/>
              </a:rPr>
              <a:t> </a:t>
            </a:r>
            <a:r>
              <a:rPr lang="ja-JP" altLang="en-US" sz="1300" dirty="0" smtClean="0">
                <a:latin typeface="+mn-ea"/>
              </a:rPr>
              <a:t>⑫　⑨</a:t>
            </a:r>
            <a:r>
              <a:rPr lang="en-US" altLang="ja-JP" sz="1300" dirty="0" smtClean="0">
                <a:latin typeface="+mn-ea"/>
              </a:rPr>
              <a:t>×30</a:t>
            </a:r>
            <a:r>
              <a:rPr lang="ja-JP" altLang="en-US" sz="1300" dirty="0" smtClean="0">
                <a:latin typeface="+mn-ea"/>
              </a:rPr>
              <a:t>年度介護２号被保険者数、で計算。</a:t>
            </a:r>
            <a:endParaRPr lang="en-US" altLang="ja-JP" sz="1300" dirty="0" smtClean="0">
              <a:latin typeface="+mn-ea"/>
            </a:endParaRPr>
          </a:p>
        </p:txBody>
      </p:sp>
      <p:sp>
        <p:nvSpPr>
          <p:cNvPr id="36" name="テキスト ボックス 35"/>
          <p:cNvSpPr txBox="1"/>
          <p:nvPr/>
        </p:nvSpPr>
        <p:spPr>
          <a:xfrm>
            <a:off x="4723630" y="450375"/>
            <a:ext cx="4599208" cy="338554"/>
          </a:xfrm>
          <a:prstGeom prst="rect">
            <a:avLst/>
          </a:prstGeom>
          <a:noFill/>
          <a:ln>
            <a:solidFill>
              <a:schemeClr val="accent2"/>
            </a:solidFill>
          </a:ln>
        </p:spPr>
        <p:txBody>
          <a:bodyPr wrap="none" rtlCol="0">
            <a:spAutoFit/>
          </a:bodyPr>
          <a:lstStyle/>
          <a:p>
            <a:r>
              <a:rPr kumimoji="1" lang="en-US" altLang="ja-JP" sz="1600" b="1" dirty="0" smtClean="0">
                <a:latin typeface="+mn-ea"/>
              </a:rPr>
              <a:t>※31</a:t>
            </a:r>
            <a:r>
              <a:rPr kumimoji="1" lang="ja-JP" altLang="en-US" sz="1600" b="1" dirty="0" smtClean="0">
                <a:latin typeface="+mn-ea"/>
              </a:rPr>
              <a:t>年度以降は、</a:t>
            </a:r>
            <a:r>
              <a:rPr kumimoji="1" lang="en-US" altLang="ja-JP" sz="1600" b="1" dirty="0" smtClean="0">
                <a:latin typeface="+mn-ea"/>
              </a:rPr>
              <a:t>30</a:t>
            </a:r>
            <a:r>
              <a:rPr kumimoji="1" lang="ja-JP" altLang="en-US" sz="1600" b="1" dirty="0" smtClean="0">
                <a:latin typeface="+mn-ea"/>
              </a:rPr>
              <a:t>年度とあるところを毎年度更新</a:t>
            </a:r>
            <a:endParaRPr kumimoji="1" lang="ja-JP" altLang="en-US" sz="1600" b="1" dirty="0">
              <a:latin typeface="+mn-ea"/>
            </a:endParaRPr>
          </a:p>
        </p:txBody>
      </p:sp>
      <p:sp>
        <p:nvSpPr>
          <p:cNvPr id="37" name="スライド番号プレースホルダ 3"/>
          <p:cNvSpPr>
            <a:spLocks noGrp="1"/>
          </p:cNvSpPr>
          <p:nvPr>
            <p:ph type="sldNum" sz="quarter" idx="12"/>
          </p:nvPr>
        </p:nvSpPr>
        <p:spPr>
          <a:xfrm>
            <a:off x="9385358" y="6442809"/>
            <a:ext cx="520642" cy="365066"/>
          </a:xfrm>
          <a:prstGeom prst="rect">
            <a:avLst/>
          </a:prstGeom>
        </p:spPr>
        <p:txBody>
          <a:bodyPr/>
          <a:lstStyle/>
          <a:p>
            <a:fld id="{8B05711B-F9D7-48F6-85A8-47B339083BBB}" type="slidenum">
              <a:rPr lang="ja-JP" altLang="en-US" sz="1800" b="1" smtClean="0">
                <a:latin typeface="游ゴシック" panose="020B0400000000000000" pitchFamily="50" charset="-128"/>
                <a:ea typeface="游ゴシック" panose="020B0400000000000000" pitchFamily="50" charset="-128"/>
              </a:rPr>
              <a:t>31</a:t>
            </a:fld>
            <a:endParaRPr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4404527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25429" y="33265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5" name="テキスト ボックス 14"/>
          <p:cNvSpPr txBox="1"/>
          <p:nvPr/>
        </p:nvSpPr>
        <p:spPr>
          <a:xfrm>
            <a:off x="-14067" y="-61950"/>
            <a:ext cx="990600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激変</a:t>
            </a:r>
            <a:r>
              <a:rPr lang="ja-JP" altLang="en-US" dirty="0">
                <a:latin typeface="HGP創英角ｺﾞｼｯｸUB" panose="020B0900000000000000" pitchFamily="50" charset="-128"/>
                <a:ea typeface="HGP創英角ｺﾞｼｯｸUB" panose="020B0900000000000000" pitchFamily="50" charset="-128"/>
              </a:rPr>
              <a:t>緩和</a:t>
            </a:r>
            <a:r>
              <a:rPr lang="ja-JP" altLang="en-US" dirty="0" smtClean="0">
                <a:latin typeface="HGP創英角ｺﾞｼｯｸUB" panose="020B0900000000000000" pitchFamily="50" charset="-128"/>
                <a:ea typeface="HGP創英角ｺﾞｼｯｸUB" panose="020B0900000000000000" pitchFamily="50" charset="-128"/>
              </a:rPr>
              <a:t>の</a:t>
            </a:r>
            <a:r>
              <a:rPr lang="ja-JP" altLang="en-US" dirty="0">
                <a:latin typeface="HGP創英角ｺﾞｼｯｸUB" panose="020B0900000000000000" pitchFamily="50" charset="-128"/>
                <a:ea typeface="HGP創英角ｺﾞｼｯｸUB" panose="020B0900000000000000" pitchFamily="50" charset="-128"/>
              </a:rPr>
              <a:t>丈比べ</a:t>
            </a:r>
            <a:r>
              <a:rPr lang="ja-JP" altLang="en-US" dirty="0" smtClean="0">
                <a:latin typeface="HGP創英角ｺﾞｼｯｸUB" panose="020B0900000000000000" pitchFamily="50" charset="-128"/>
                <a:ea typeface="HGP創英角ｺﾞｼｯｸUB" panose="020B0900000000000000" pitchFamily="50" charset="-128"/>
              </a:rPr>
              <a:t>計算の流れ③（医療後期合算方式）</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14" name="スライド番号プレースホルダ 3"/>
          <p:cNvSpPr>
            <a:spLocks noGrp="1"/>
          </p:cNvSpPr>
          <p:nvPr>
            <p:ph type="sldNum" sz="quarter" idx="12"/>
          </p:nvPr>
        </p:nvSpPr>
        <p:spPr>
          <a:xfrm>
            <a:off x="9415010" y="6578956"/>
            <a:ext cx="520642" cy="335553"/>
          </a:xfrm>
          <a:prstGeom prst="rect">
            <a:avLst/>
          </a:prstGeom>
        </p:spPr>
        <p:txBody>
          <a:bodyPr/>
          <a:lstStyle/>
          <a:p>
            <a:fld id="{81C2CD58-23E8-4D2D-84BF-BE1F0EA01ABA}" type="slidenum">
              <a:rPr lang="ja-JP" altLang="en-US" sz="1800" b="1">
                <a:latin typeface="游ゴシック" panose="020B0400000000000000" pitchFamily="50" charset="-128"/>
                <a:ea typeface="游ゴシック" panose="020B0400000000000000" pitchFamily="50" charset="-128"/>
              </a:rPr>
              <a:pPr/>
              <a:t>32</a:t>
            </a:fld>
            <a:endParaRPr lang="ja-JP" altLang="en-US" sz="1800" b="1" dirty="0">
              <a:latin typeface="游ゴシック" panose="020B0400000000000000" pitchFamily="50" charset="-128"/>
              <a:ea typeface="游ゴシック" panose="020B0400000000000000" pitchFamily="50" charset="-128"/>
            </a:endParaRPr>
          </a:p>
        </p:txBody>
      </p:sp>
      <p:graphicFrame>
        <p:nvGraphicFramePr>
          <p:cNvPr id="3" name="グラフ 2"/>
          <p:cNvGraphicFramePr/>
          <p:nvPr>
            <p:extLst/>
          </p:nvPr>
        </p:nvGraphicFramePr>
        <p:xfrm>
          <a:off x="1006989" y="1234400"/>
          <a:ext cx="2520280" cy="180020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3647" y="372751"/>
            <a:ext cx="3889612" cy="1015663"/>
          </a:xfrm>
          <a:prstGeom prst="rect">
            <a:avLst/>
          </a:prstGeom>
          <a:noFill/>
        </p:spPr>
        <p:txBody>
          <a:bodyPr wrap="square" rtlCol="0">
            <a:spAutoFit/>
          </a:bodyPr>
          <a:lstStyle/>
          <a:p>
            <a:pPr marL="179388" indent="-179388"/>
            <a:r>
              <a:rPr kumimoji="1" lang="ja-JP" altLang="en-US" sz="1200" dirty="0" smtClean="0">
                <a:latin typeface="+mn-ea"/>
              </a:rPr>
              <a:t>１）都道府県は、</a:t>
            </a:r>
            <a:r>
              <a:rPr lang="ja-JP" altLang="en-US" sz="1200" u="sng" dirty="0" smtClean="0">
                <a:latin typeface="+mn-ea"/>
              </a:rPr>
              <a:t>毎年度、</a:t>
            </a:r>
            <a:r>
              <a:rPr kumimoji="1" lang="ja-JP" altLang="en-US" sz="1200" dirty="0" smtClean="0">
                <a:latin typeface="+mn-ea"/>
              </a:rPr>
              <a:t>医療分、後期</a:t>
            </a:r>
            <a:r>
              <a:rPr lang="ja-JP" altLang="en-US" sz="1200" dirty="0">
                <a:latin typeface="+mn-ea"/>
              </a:rPr>
              <a:t>高齢者</a:t>
            </a:r>
            <a:r>
              <a:rPr kumimoji="1" lang="ja-JP" altLang="en-US" sz="1200" dirty="0" smtClean="0">
                <a:latin typeface="+mn-ea"/>
              </a:rPr>
              <a:t>支援金等分、介護納付金分</a:t>
            </a:r>
            <a:r>
              <a:rPr kumimoji="1" lang="ja-JP" altLang="en-US" sz="1200" u="sng" dirty="0" smtClean="0">
                <a:latin typeface="+mn-ea"/>
              </a:rPr>
              <a:t>それぞれについて</a:t>
            </a:r>
            <a:r>
              <a:rPr kumimoji="1" lang="en-US" altLang="ja-JP" sz="1200" u="sng" dirty="0" smtClean="0">
                <a:latin typeface="+mn-ea"/>
              </a:rPr>
              <a:t>28</a:t>
            </a:r>
            <a:r>
              <a:rPr kumimoji="1" lang="ja-JP" altLang="en-US" sz="1200" u="sng" dirty="0" smtClean="0">
                <a:latin typeface="+mn-ea"/>
              </a:rPr>
              <a:t>年度からの自然増等を考慮した一定割合を定め</a:t>
            </a:r>
            <a:r>
              <a:rPr kumimoji="1" lang="ja-JP" altLang="en-US" sz="1200" dirty="0" smtClean="0">
                <a:latin typeface="+mn-ea"/>
              </a:rPr>
              <a:t>、市町村ごとにそれぞれ１人あたりの平成</a:t>
            </a:r>
            <a:r>
              <a:rPr kumimoji="1" lang="en-US" altLang="ja-JP" sz="1200" dirty="0" smtClean="0">
                <a:latin typeface="+mn-ea"/>
              </a:rPr>
              <a:t>28</a:t>
            </a:r>
            <a:r>
              <a:rPr lang="ja-JP" altLang="en-US" sz="1200" dirty="0" smtClean="0">
                <a:latin typeface="+mn-ea"/>
              </a:rPr>
              <a:t>年度保険料決算額と推計年度保険料額（納付金額）の丈比べを行う。</a:t>
            </a:r>
            <a:endParaRPr lang="ja-JP" altLang="en-US" sz="1200" dirty="0">
              <a:latin typeface="+mn-ea"/>
            </a:endParaRPr>
          </a:p>
        </p:txBody>
      </p:sp>
      <p:sp>
        <p:nvSpPr>
          <p:cNvPr id="18" name="テキスト ボックス 17"/>
          <p:cNvSpPr txBox="1"/>
          <p:nvPr/>
        </p:nvSpPr>
        <p:spPr>
          <a:xfrm>
            <a:off x="201046" y="2269633"/>
            <a:ext cx="723275" cy="307777"/>
          </a:xfrm>
          <a:prstGeom prst="rect">
            <a:avLst/>
          </a:prstGeom>
          <a:noFill/>
        </p:spPr>
        <p:txBody>
          <a:bodyPr wrap="none" rtlCol="0">
            <a:spAutoFit/>
          </a:bodyPr>
          <a:lstStyle/>
          <a:p>
            <a:r>
              <a:rPr kumimoji="1" lang="ja-JP" altLang="en-US" sz="1400" dirty="0" smtClean="0"/>
              <a:t>医療分</a:t>
            </a:r>
            <a:endParaRPr lang="ja-JP" altLang="en-US" sz="1400" dirty="0"/>
          </a:p>
        </p:txBody>
      </p:sp>
      <p:sp>
        <p:nvSpPr>
          <p:cNvPr id="19" name="テキスト ボックス 18"/>
          <p:cNvSpPr txBox="1"/>
          <p:nvPr/>
        </p:nvSpPr>
        <p:spPr>
          <a:xfrm>
            <a:off x="57996" y="3428714"/>
            <a:ext cx="1082348" cy="523220"/>
          </a:xfrm>
          <a:prstGeom prst="rect">
            <a:avLst/>
          </a:prstGeom>
          <a:noFill/>
        </p:spPr>
        <p:txBody>
          <a:bodyPr wrap="none" rtlCol="0">
            <a:spAutoFit/>
          </a:bodyPr>
          <a:lstStyle/>
          <a:p>
            <a:r>
              <a:rPr lang="ja-JP" altLang="en-US" sz="1400" dirty="0" smtClean="0"/>
              <a:t>後期高齢者</a:t>
            </a:r>
            <a:endParaRPr lang="en-US" altLang="ja-JP" sz="1400" dirty="0" smtClean="0"/>
          </a:p>
          <a:p>
            <a:r>
              <a:rPr kumimoji="1" lang="ja-JP" altLang="en-US" sz="1400" dirty="0" smtClean="0"/>
              <a:t>支援金等分</a:t>
            </a:r>
            <a:endParaRPr lang="ja-JP" altLang="en-US" sz="1400" dirty="0"/>
          </a:p>
        </p:txBody>
      </p:sp>
      <p:sp>
        <p:nvSpPr>
          <p:cNvPr id="20" name="テキスト ボックス 19"/>
          <p:cNvSpPr txBox="1"/>
          <p:nvPr/>
        </p:nvSpPr>
        <p:spPr>
          <a:xfrm>
            <a:off x="93517" y="4986771"/>
            <a:ext cx="902811" cy="523220"/>
          </a:xfrm>
          <a:prstGeom prst="rect">
            <a:avLst/>
          </a:prstGeom>
          <a:noFill/>
        </p:spPr>
        <p:txBody>
          <a:bodyPr wrap="none" rtlCol="0">
            <a:spAutoFit/>
          </a:bodyPr>
          <a:lstStyle/>
          <a:p>
            <a:pPr algn="ctr"/>
            <a:r>
              <a:rPr kumimoji="1" lang="ja-JP" altLang="en-US" sz="1400" dirty="0" smtClean="0"/>
              <a:t>介護</a:t>
            </a:r>
            <a:endParaRPr kumimoji="1" lang="en-US" altLang="ja-JP" sz="1400" dirty="0" smtClean="0"/>
          </a:p>
          <a:p>
            <a:pPr algn="ctr"/>
            <a:r>
              <a:rPr kumimoji="1" lang="ja-JP" altLang="en-US" sz="1400" dirty="0" smtClean="0"/>
              <a:t>納付金分</a:t>
            </a:r>
            <a:endParaRPr lang="ja-JP" altLang="en-US" sz="1400" dirty="0"/>
          </a:p>
        </p:txBody>
      </p:sp>
      <p:graphicFrame>
        <p:nvGraphicFramePr>
          <p:cNvPr id="23" name="グラフ 22"/>
          <p:cNvGraphicFramePr/>
          <p:nvPr>
            <p:extLst/>
          </p:nvPr>
        </p:nvGraphicFramePr>
        <p:xfrm>
          <a:off x="964389" y="2498355"/>
          <a:ext cx="2520280" cy="1800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グラフ 23"/>
          <p:cNvGraphicFramePr/>
          <p:nvPr>
            <p:extLst/>
          </p:nvPr>
        </p:nvGraphicFramePr>
        <p:xfrm>
          <a:off x="984042" y="4019499"/>
          <a:ext cx="2520280" cy="1800200"/>
        </p:xfrm>
        <a:graphic>
          <a:graphicData uri="http://schemas.openxmlformats.org/drawingml/2006/chart">
            <c:chart xmlns:c="http://schemas.openxmlformats.org/drawingml/2006/chart" xmlns:r="http://schemas.openxmlformats.org/officeDocument/2006/relationships" r:id="rId4"/>
          </a:graphicData>
        </a:graphic>
      </p:graphicFrame>
      <p:cxnSp>
        <p:nvCxnSpPr>
          <p:cNvPr id="27" name="直線コネクタ 26"/>
          <p:cNvCxnSpPr/>
          <p:nvPr/>
        </p:nvCxnSpPr>
        <p:spPr>
          <a:xfrm>
            <a:off x="1817558" y="2120852"/>
            <a:ext cx="8388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1817558" y="1973979"/>
            <a:ext cx="838800" cy="14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817558" y="5121165"/>
            <a:ext cx="838800" cy="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1817558" y="5034868"/>
            <a:ext cx="838800" cy="7920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32" name="右中かっこ 31"/>
          <p:cNvSpPr/>
          <p:nvPr/>
        </p:nvSpPr>
        <p:spPr>
          <a:xfrm>
            <a:off x="2981488" y="1958991"/>
            <a:ext cx="72000" cy="144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テキスト ボックス 32"/>
          <p:cNvSpPr txBox="1"/>
          <p:nvPr/>
        </p:nvSpPr>
        <p:spPr>
          <a:xfrm>
            <a:off x="3036081" y="1910511"/>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34" name="右中かっこ 33"/>
          <p:cNvSpPr/>
          <p:nvPr/>
        </p:nvSpPr>
        <p:spPr>
          <a:xfrm>
            <a:off x="2995137" y="5037919"/>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34"/>
          <p:cNvSpPr txBox="1"/>
          <p:nvPr/>
        </p:nvSpPr>
        <p:spPr>
          <a:xfrm>
            <a:off x="3042274" y="4952265"/>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38" name="右中かっこ 37"/>
          <p:cNvSpPr/>
          <p:nvPr/>
        </p:nvSpPr>
        <p:spPr>
          <a:xfrm>
            <a:off x="2985943" y="1567887"/>
            <a:ext cx="72000" cy="36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テキスト ボックス 38"/>
          <p:cNvSpPr txBox="1"/>
          <p:nvPr/>
        </p:nvSpPr>
        <p:spPr>
          <a:xfrm>
            <a:off x="3025853" y="1624341"/>
            <a:ext cx="646331" cy="276999"/>
          </a:xfrm>
          <a:prstGeom prst="rect">
            <a:avLst/>
          </a:prstGeom>
          <a:noFill/>
        </p:spPr>
        <p:txBody>
          <a:bodyPr wrap="none" rtlCol="0">
            <a:spAutoFit/>
          </a:bodyPr>
          <a:lstStyle/>
          <a:p>
            <a:r>
              <a:rPr lang="ja-JP" altLang="en-US" sz="1200" dirty="0" smtClean="0"/>
              <a:t>超過額</a:t>
            </a:r>
            <a:endParaRPr lang="en-US" altLang="ja-JP" sz="1200" dirty="0" smtClean="0"/>
          </a:p>
        </p:txBody>
      </p:sp>
      <p:sp>
        <p:nvSpPr>
          <p:cNvPr id="40" name="テキスト ボックス 39"/>
          <p:cNvSpPr txBox="1"/>
          <p:nvPr/>
        </p:nvSpPr>
        <p:spPr>
          <a:xfrm>
            <a:off x="1124944" y="5636395"/>
            <a:ext cx="1107996" cy="646331"/>
          </a:xfrm>
          <a:prstGeom prst="rect">
            <a:avLst/>
          </a:prstGeom>
          <a:noFill/>
        </p:spPr>
        <p:txBody>
          <a:bodyPr wrap="none" rtlCol="0">
            <a:spAutoFit/>
          </a:bodyPr>
          <a:lstStyle/>
          <a:p>
            <a:pPr algn="ctr"/>
            <a:r>
              <a:rPr kumimoji="1" lang="ja-JP" altLang="en-US" sz="1200" dirty="0" smtClean="0">
                <a:latin typeface="+mn-ea"/>
              </a:rPr>
              <a:t>平成</a:t>
            </a:r>
            <a:r>
              <a:rPr kumimoji="1" lang="en-US" altLang="ja-JP" sz="1200" dirty="0" smtClean="0">
                <a:latin typeface="+mn-ea"/>
              </a:rPr>
              <a:t>28</a:t>
            </a:r>
            <a:r>
              <a:rPr kumimoji="1" lang="ja-JP" altLang="en-US" sz="1200" dirty="0" smtClean="0">
                <a:latin typeface="+mn-ea"/>
              </a:rPr>
              <a:t>年度の</a:t>
            </a:r>
            <a:endParaRPr kumimoji="1" lang="en-US" altLang="ja-JP" sz="1200" dirty="0" smtClean="0">
              <a:latin typeface="+mn-ea"/>
            </a:endParaRPr>
          </a:p>
          <a:p>
            <a:pPr algn="ctr"/>
            <a:r>
              <a:rPr kumimoji="1" lang="ja-JP" altLang="en-US" sz="1200" dirty="0" smtClean="0">
                <a:latin typeface="+mn-ea"/>
              </a:rPr>
              <a:t>１人あたり</a:t>
            </a:r>
            <a:endParaRPr kumimoji="1" lang="en-US" altLang="ja-JP" sz="1200" dirty="0" smtClean="0">
              <a:latin typeface="+mn-ea"/>
            </a:endParaRPr>
          </a:p>
          <a:p>
            <a:pPr algn="ctr"/>
            <a:r>
              <a:rPr lang="ja-JP" altLang="en-US" sz="1200" dirty="0" smtClean="0">
                <a:latin typeface="+mn-ea"/>
              </a:rPr>
              <a:t>決算額</a:t>
            </a:r>
            <a:endParaRPr lang="ja-JP" altLang="en-US" sz="1200" dirty="0">
              <a:latin typeface="+mn-ea"/>
            </a:endParaRPr>
          </a:p>
        </p:txBody>
      </p:sp>
      <p:sp>
        <p:nvSpPr>
          <p:cNvPr id="41" name="テキスト ボックス 40"/>
          <p:cNvSpPr txBox="1"/>
          <p:nvPr/>
        </p:nvSpPr>
        <p:spPr>
          <a:xfrm>
            <a:off x="2023540" y="5636395"/>
            <a:ext cx="1569660" cy="646331"/>
          </a:xfrm>
          <a:prstGeom prst="rect">
            <a:avLst/>
          </a:prstGeom>
          <a:noFill/>
        </p:spPr>
        <p:txBody>
          <a:bodyPr wrap="none" rtlCol="0">
            <a:spAutoFit/>
          </a:bodyPr>
          <a:lstStyle/>
          <a:p>
            <a:pPr algn="ctr"/>
            <a:r>
              <a:rPr lang="ja-JP" altLang="en-US" sz="1200" dirty="0" smtClean="0"/>
              <a:t>推計年度の</a:t>
            </a:r>
            <a:endParaRPr lang="en-US" altLang="ja-JP" sz="1200" dirty="0" smtClean="0"/>
          </a:p>
          <a:p>
            <a:pPr algn="ctr"/>
            <a:r>
              <a:rPr lang="ja-JP" altLang="en-US" sz="1200" dirty="0" smtClean="0"/>
              <a:t>１人</a:t>
            </a:r>
            <a:r>
              <a:rPr lang="ja-JP" altLang="en-US" sz="1200" dirty="0"/>
              <a:t>あたり</a:t>
            </a:r>
            <a:r>
              <a:rPr lang="ja-JP" altLang="en-US" sz="1200" dirty="0" smtClean="0"/>
              <a:t>の</a:t>
            </a:r>
            <a:endParaRPr lang="en-US" altLang="ja-JP" sz="1200" dirty="0" smtClean="0"/>
          </a:p>
          <a:p>
            <a:pPr algn="ctr"/>
            <a:r>
              <a:rPr lang="ja-JP" altLang="en-US" sz="1200" dirty="0" smtClean="0"/>
              <a:t>保険料額（納付金額）</a:t>
            </a:r>
            <a:endParaRPr lang="en-US" altLang="ja-JP" sz="1200" dirty="0" smtClean="0"/>
          </a:p>
        </p:txBody>
      </p:sp>
      <p:sp>
        <p:nvSpPr>
          <p:cNvPr id="42" name="右中かっこ 41"/>
          <p:cNvSpPr/>
          <p:nvPr/>
        </p:nvSpPr>
        <p:spPr>
          <a:xfrm>
            <a:off x="2995864" y="4893903"/>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テキスト ボックス 42"/>
          <p:cNvSpPr txBox="1"/>
          <p:nvPr/>
        </p:nvSpPr>
        <p:spPr>
          <a:xfrm>
            <a:off x="3000149" y="4808566"/>
            <a:ext cx="646331" cy="276999"/>
          </a:xfrm>
          <a:prstGeom prst="rect">
            <a:avLst/>
          </a:prstGeom>
          <a:noFill/>
        </p:spPr>
        <p:txBody>
          <a:bodyPr wrap="none" rtlCol="0">
            <a:spAutoFit/>
          </a:bodyPr>
          <a:lstStyle/>
          <a:p>
            <a:r>
              <a:rPr lang="ja-JP" altLang="en-US" sz="1200" dirty="0" smtClean="0"/>
              <a:t>超過額</a:t>
            </a:r>
            <a:endParaRPr lang="en-US" altLang="ja-JP" sz="1200" dirty="0" smtClean="0"/>
          </a:p>
        </p:txBody>
      </p:sp>
      <p:sp>
        <p:nvSpPr>
          <p:cNvPr id="54" name="テキスト ボックス 53"/>
          <p:cNvSpPr txBox="1"/>
          <p:nvPr/>
        </p:nvSpPr>
        <p:spPr>
          <a:xfrm>
            <a:off x="3894312" y="356452"/>
            <a:ext cx="3168000" cy="1200329"/>
          </a:xfrm>
          <a:prstGeom prst="rect">
            <a:avLst/>
          </a:prstGeom>
          <a:noFill/>
        </p:spPr>
        <p:txBody>
          <a:bodyPr wrap="square" rtlCol="0">
            <a:spAutoFit/>
          </a:bodyPr>
          <a:lstStyle/>
          <a:p>
            <a:pPr marL="174625" indent="-174625"/>
            <a:r>
              <a:rPr lang="ja-JP" altLang="en-US" sz="1200" dirty="0"/>
              <a:t>２</a:t>
            </a:r>
            <a:r>
              <a:rPr lang="ja-JP" altLang="en-US" sz="1200" dirty="0" smtClean="0"/>
              <a:t>）</a:t>
            </a:r>
            <a:r>
              <a:rPr lang="ja-JP" altLang="en-US" sz="1200" dirty="0" smtClean="0">
                <a:latin typeface="+mn-ea"/>
              </a:rPr>
              <a:t>都道府県は、毎年度、</a:t>
            </a:r>
            <a:r>
              <a:rPr lang="ja-JP" altLang="en-US" sz="1200" u="sng" dirty="0" smtClean="0">
                <a:latin typeface="+mn-ea"/>
              </a:rPr>
              <a:t>医療分</a:t>
            </a:r>
            <a:r>
              <a:rPr lang="ja-JP" altLang="en-US" sz="1200" u="sng" dirty="0">
                <a:latin typeface="+mn-ea"/>
              </a:rPr>
              <a:t>、後期高齢者支援金</a:t>
            </a:r>
            <a:r>
              <a:rPr lang="ja-JP" altLang="en-US" sz="1200" u="sng" dirty="0" smtClean="0">
                <a:latin typeface="+mn-ea"/>
              </a:rPr>
              <a:t>等分の合算額</a:t>
            </a:r>
            <a:r>
              <a:rPr lang="ja-JP" altLang="en-US" sz="1200" dirty="0" smtClean="0">
                <a:latin typeface="+mn-ea"/>
              </a:rPr>
              <a:t>に対する一定割合を定め、平成</a:t>
            </a:r>
            <a:r>
              <a:rPr lang="en-US" altLang="ja-JP" sz="1200" dirty="0" smtClean="0">
                <a:latin typeface="+mn-ea"/>
              </a:rPr>
              <a:t>28</a:t>
            </a:r>
            <a:r>
              <a:rPr lang="ja-JP" altLang="en-US" sz="1200" dirty="0" smtClean="0">
                <a:latin typeface="+mn-ea"/>
              </a:rPr>
              <a:t>年度の１人あたり保険料決算</a:t>
            </a:r>
            <a:r>
              <a:rPr lang="ja-JP" altLang="en-US" sz="1200" dirty="0">
                <a:latin typeface="+mn-ea"/>
              </a:rPr>
              <a:t>額</a:t>
            </a:r>
            <a:r>
              <a:rPr lang="ja-JP" altLang="en-US" sz="1200" dirty="0" smtClean="0">
                <a:latin typeface="+mn-ea"/>
              </a:rPr>
              <a:t>と推計年度保険料額（納付金額）の丈比べを行う。</a:t>
            </a:r>
            <a:r>
              <a:rPr lang="ja-JP" altLang="en-US" sz="1200" u="sng" dirty="0" smtClean="0">
                <a:latin typeface="+mn-ea"/>
              </a:rPr>
              <a:t>介護納付金分については、個別に激変緩和を行う。</a:t>
            </a:r>
            <a:endParaRPr lang="en-US" altLang="ja-JP" sz="1200" u="sng" dirty="0" smtClean="0">
              <a:latin typeface="+mn-ea"/>
            </a:endParaRPr>
          </a:p>
        </p:txBody>
      </p:sp>
      <p:sp>
        <p:nvSpPr>
          <p:cNvPr id="55" name="テキスト ボックス 54"/>
          <p:cNvSpPr txBox="1"/>
          <p:nvPr/>
        </p:nvSpPr>
        <p:spPr>
          <a:xfrm>
            <a:off x="7051113" y="379404"/>
            <a:ext cx="2788925" cy="2677656"/>
          </a:xfrm>
          <a:prstGeom prst="rect">
            <a:avLst/>
          </a:prstGeom>
          <a:noFill/>
        </p:spPr>
        <p:txBody>
          <a:bodyPr wrap="square" rtlCol="0">
            <a:spAutoFit/>
          </a:bodyPr>
          <a:lstStyle/>
          <a:p>
            <a:pPr marL="174625" indent="-174625"/>
            <a:r>
              <a:rPr lang="ja-JP" altLang="en-US" sz="1200" dirty="0">
                <a:latin typeface="+mn-ea"/>
              </a:rPr>
              <a:t>３</a:t>
            </a:r>
            <a:r>
              <a:rPr lang="ja-JP" altLang="en-US" sz="1200" dirty="0" smtClean="0">
                <a:latin typeface="+mn-ea"/>
              </a:rPr>
              <a:t>）都道府県は、医療分と後期高齢者支援金等分について、２）の一定割合超過額を１）から計算した超過総額に応じて</a:t>
            </a:r>
            <a:r>
              <a:rPr lang="ja-JP" altLang="en-US" sz="1200" dirty="0">
                <a:latin typeface="+mn-ea"/>
              </a:rPr>
              <a:t>比例</a:t>
            </a:r>
            <a:r>
              <a:rPr lang="ja-JP" altLang="en-US" sz="1200" dirty="0" smtClean="0">
                <a:latin typeface="+mn-ea"/>
              </a:rPr>
              <a:t>按分し、２）の一定割合を超過しないよう、各保険料分に対する都道府県繰入金額（１号分）</a:t>
            </a:r>
            <a:r>
              <a:rPr lang="ja-JP" altLang="en-US" sz="1200" dirty="0">
                <a:latin typeface="+mn-ea"/>
              </a:rPr>
              <a:t>による激変</a:t>
            </a:r>
            <a:r>
              <a:rPr lang="ja-JP" altLang="en-US" sz="1200" dirty="0" smtClean="0">
                <a:latin typeface="+mn-ea"/>
              </a:rPr>
              <a:t>緩和分の額を算出する。</a:t>
            </a:r>
            <a:endParaRPr lang="en-US" altLang="ja-JP" sz="1200" dirty="0" smtClean="0">
              <a:latin typeface="+mn-ea"/>
            </a:endParaRPr>
          </a:p>
          <a:p>
            <a:pPr marL="174625" indent="-174625"/>
            <a:r>
              <a:rPr lang="ja-JP" altLang="en-US" sz="1200" dirty="0">
                <a:latin typeface="+mn-ea"/>
              </a:rPr>
              <a:t>　</a:t>
            </a:r>
            <a:r>
              <a:rPr lang="ja-JP" altLang="en-US" sz="1200" dirty="0" smtClean="0">
                <a:latin typeface="+mn-ea"/>
              </a:rPr>
              <a:t>　　介護納付金分は単独で２）の一定</a:t>
            </a:r>
            <a:r>
              <a:rPr lang="ja-JP" altLang="en-US" sz="1200" dirty="0">
                <a:latin typeface="+mn-ea"/>
              </a:rPr>
              <a:t>割合を超過しないよう</a:t>
            </a:r>
            <a:r>
              <a:rPr lang="ja-JP" altLang="en-US" sz="1200" dirty="0" smtClean="0">
                <a:latin typeface="+mn-ea"/>
              </a:rPr>
              <a:t>、激変緩和の額を算出する。</a:t>
            </a:r>
            <a:endParaRPr lang="en-US" altLang="ja-JP" sz="1200" dirty="0" smtClean="0">
              <a:latin typeface="+mn-ea"/>
            </a:endParaRPr>
          </a:p>
          <a:p>
            <a:pPr marL="174625" indent="-174625"/>
            <a:r>
              <a:rPr lang="ja-JP" altLang="en-US" sz="1200" dirty="0" smtClean="0">
                <a:latin typeface="+mn-ea"/>
              </a:rPr>
              <a:t> </a:t>
            </a:r>
            <a:r>
              <a:rPr lang="ja-JP" altLang="en-US" sz="1200" dirty="0">
                <a:latin typeface="+mn-ea"/>
              </a:rPr>
              <a:t>　</a:t>
            </a:r>
            <a:r>
              <a:rPr lang="ja-JP" altLang="en-US" sz="1200" dirty="0" smtClean="0">
                <a:latin typeface="+mn-ea"/>
              </a:rPr>
              <a:t>　　都道府県繰入金は納付金額（ｄ）から保険料額（ｅ）を算出する際に控除するが、システム上、激変緩和後の納付金額（ｄ</a:t>
            </a:r>
            <a:r>
              <a:rPr lang="en-US" altLang="ja-JP" sz="1200" dirty="0" smtClean="0">
                <a:latin typeface="+mn-ea"/>
              </a:rPr>
              <a:t>’</a:t>
            </a:r>
            <a:r>
              <a:rPr lang="ja-JP" altLang="en-US" sz="1200" dirty="0" smtClean="0">
                <a:latin typeface="+mn-ea"/>
              </a:rPr>
              <a:t>）の算出も可能。</a:t>
            </a:r>
            <a:endParaRPr lang="en-US" altLang="ja-JP" sz="1200" dirty="0" smtClean="0">
              <a:latin typeface="+mn-ea"/>
            </a:endParaRPr>
          </a:p>
        </p:txBody>
      </p:sp>
      <p:graphicFrame>
        <p:nvGraphicFramePr>
          <p:cNvPr id="56" name="グラフ 55"/>
          <p:cNvGraphicFramePr/>
          <p:nvPr>
            <p:extLst/>
          </p:nvPr>
        </p:nvGraphicFramePr>
        <p:xfrm>
          <a:off x="4163438" y="2296477"/>
          <a:ext cx="2520280" cy="2145703"/>
        </p:xfrm>
        <a:graphic>
          <a:graphicData uri="http://schemas.openxmlformats.org/drawingml/2006/chart">
            <c:chart xmlns:c="http://schemas.openxmlformats.org/drawingml/2006/chart" xmlns:r="http://schemas.openxmlformats.org/officeDocument/2006/relationships" r:id="rId5"/>
          </a:graphicData>
        </a:graphic>
      </p:graphicFrame>
      <p:sp>
        <p:nvSpPr>
          <p:cNvPr id="58" name="テキスト ボックス 57"/>
          <p:cNvSpPr txBox="1"/>
          <p:nvPr/>
        </p:nvSpPr>
        <p:spPr>
          <a:xfrm>
            <a:off x="4303995" y="5254738"/>
            <a:ext cx="1107996" cy="646331"/>
          </a:xfrm>
          <a:prstGeom prst="rect">
            <a:avLst/>
          </a:prstGeom>
          <a:noFill/>
        </p:spPr>
        <p:txBody>
          <a:bodyPr wrap="none" rtlCol="0">
            <a:spAutoFit/>
          </a:bodyPr>
          <a:lstStyle/>
          <a:p>
            <a:pPr algn="ctr"/>
            <a:r>
              <a:rPr lang="ja-JP" altLang="en-US" sz="1200" dirty="0">
                <a:latin typeface="+mn-ea"/>
              </a:rPr>
              <a:t>平成</a:t>
            </a:r>
            <a:r>
              <a:rPr lang="en-US" altLang="ja-JP" sz="1200" dirty="0">
                <a:latin typeface="+mn-ea"/>
              </a:rPr>
              <a:t>28</a:t>
            </a:r>
            <a:r>
              <a:rPr lang="ja-JP" altLang="en-US" sz="1200" dirty="0">
                <a:latin typeface="+mn-ea"/>
              </a:rPr>
              <a:t>年度の</a:t>
            </a:r>
            <a:endParaRPr lang="en-US" altLang="ja-JP" sz="1200" dirty="0">
              <a:latin typeface="+mn-ea"/>
            </a:endParaRPr>
          </a:p>
          <a:p>
            <a:pPr algn="ctr"/>
            <a:r>
              <a:rPr lang="ja-JP" altLang="en-US" sz="1200" dirty="0">
                <a:latin typeface="+mn-ea"/>
              </a:rPr>
              <a:t>１人あたり</a:t>
            </a:r>
            <a:endParaRPr lang="en-US" altLang="ja-JP" sz="1200" dirty="0">
              <a:latin typeface="+mn-ea"/>
            </a:endParaRPr>
          </a:p>
          <a:p>
            <a:pPr algn="ctr"/>
            <a:r>
              <a:rPr lang="ja-JP" altLang="en-US" sz="1200" dirty="0">
                <a:latin typeface="+mn-ea"/>
              </a:rPr>
              <a:t>決算額</a:t>
            </a:r>
          </a:p>
        </p:txBody>
      </p:sp>
      <p:sp>
        <p:nvSpPr>
          <p:cNvPr id="59" name="テキスト ボックス 58"/>
          <p:cNvSpPr txBox="1"/>
          <p:nvPr/>
        </p:nvSpPr>
        <p:spPr>
          <a:xfrm>
            <a:off x="5202590" y="5254738"/>
            <a:ext cx="1569660" cy="646331"/>
          </a:xfrm>
          <a:prstGeom prst="rect">
            <a:avLst/>
          </a:prstGeom>
          <a:noFill/>
        </p:spPr>
        <p:txBody>
          <a:bodyPr wrap="none" rtlCol="0">
            <a:spAutoFit/>
          </a:bodyPr>
          <a:lstStyle/>
          <a:p>
            <a:pPr algn="ctr"/>
            <a:r>
              <a:rPr lang="ja-JP" altLang="en-US" sz="1200" dirty="0" smtClean="0"/>
              <a:t>推計年度の</a:t>
            </a:r>
            <a:endParaRPr lang="en-US" altLang="ja-JP" sz="1200" dirty="0"/>
          </a:p>
          <a:p>
            <a:pPr algn="ctr"/>
            <a:r>
              <a:rPr lang="ja-JP" altLang="en-US" sz="1200" dirty="0"/>
              <a:t>１人あたりの</a:t>
            </a:r>
            <a:endParaRPr lang="en-US" altLang="ja-JP" sz="1200" dirty="0"/>
          </a:p>
          <a:p>
            <a:pPr algn="ctr"/>
            <a:r>
              <a:rPr lang="ja-JP" altLang="en-US" sz="1200" dirty="0"/>
              <a:t>保険料額（納付金額）</a:t>
            </a:r>
            <a:endParaRPr lang="en-US" altLang="ja-JP" sz="1200" dirty="0"/>
          </a:p>
        </p:txBody>
      </p:sp>
      <p:cxnSp>
        <p:nvCxnSpPr>
          <p:cNvPr id="61" name="直線コネクタ 60"/>
          <p:cNvCxnSpPr/>
          <p:nvPr/>
        </p:nvCxnSpPr>
        <p:spPr>
          <a:xfrm>
            <a:off x="5001092" y="3054869"/>
            <a:ext cx="838800"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V="1">
            <a:off x="5001092" y="2834563"/>
            <a:ext cx="838800" cy="21600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63" name="右中かっこ 62"/>
          <p:cNvSpPr/>
          <p:nvPr/>
        </p:nvSpPr>
        <p:spPr>
          <a:xfrm>
            <a:off x="6195217" y="2838845"/>
            <a:ext cx="72000" cy="2412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4" name="テキスト ボックス 63"/>
          <p:cNvSpPr txBox="1"/>
          <p:nvPr/>
        </p:nvSpPr>
        <p:spPr>
          <a:xfrm>
            <a:off x="6241014" y="2826147"/>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65" name="右中かっこ 64"/>
          <p:cNvSpPr/>
          <p:nvPr/>
        </p:nvSpPr>
        <p:spPr>
          <a:xfrm>
            <a:off x="6193629" y="2696725"/>
            <a:ext cx="72000" cy="126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テキスト ボックス 65"/>
          <p:cNvSpPr txBox="1"/>
          <p:nvPr/>
        </p:nvSpPr>
        <p:spPr>
          <a:xfrm>
            <a:off x="6290661" y="2616473"/>
            <a:ext cx="646332" cy="276999"/>
          </a:xfrm>
          <a:prstGeom prst="rect">
            <a:avLst/>
          </a:prstGeom>
          <a:noFill/>
        </p:spPr>
        <p:txBody>
          <a:bodyPr wrap="none" rtlCol="0">
            <a:spAutoFit/>
          </a:bodyPr>
          <a:lstStyle/>
          <a:p>
            <a:pPr algn="ctr"/>
            <a:r>
              <a:rPr lang="ja-JP" altLang="en-US" sz="1200" dirty="0" smtClean="0">
                <a:latin typeface="ＭＳ Ｐゴシック" panose="020B0600070205080204" pitchFamily="50" charset="-128"/>
                <a:ea typeface="ＭＳ Ｐゴシック" panose="020B0600070205080204" pitchFamily="50" charset="-128"/>
              </a:rPr>
              <a:t>超過</a:t>
            </a:r>
            <a:r>
              <a:rPr lang="zh-TW" altLang="en-US" sz="1200" dirty="0" smtClean="0">
                <a:latin typeface="ＭＳ Ｐゴシック" panose="020B0600070205080204" pitchFamily="50" charset="-128"/>
                <a:ea typeface="ＭＳ Ｐゴシック" panose="020B0600070205080204" pitchFamily="50" charset="-128"/>
              </a:rPr>
              <a:t>額</a:t>
            </a:r>
            <a:endParaRPr lang="en-US" altLang="ja-JP" sz="1200" dirty="0" smtClean="0">
              <a:latin typeface="ＭＳ Ｐゴシック" panose="020B0600070205080204" pitchFamily="50" charset="-128"/>
              <a:ea typeface="ＭＳ Ｐゴシック" panose="020B0600070205080204" pitchFamily="50" charset="-128"/>
            </a:endParaRPr>
          </a:p>
        </p:txBody>
      </p:sp>
      <p:graphicFrame>
        <p:nvGraphicFramePr>
          <p:cNvPr id="67" name="グラフ 66"/>
          <p:cNvGraphicFramePr/>
          <p:nvPr>
            <p:extLst/>
          </p:nvPr>
        </p:nvGraphicFramePr>
        <p:xfrm>
          <a:off x="8127523" y="2677599"/>
          <a:ext cx="1512168" cy="1800200"/>
        </p:xfrm>
        <a:graphic>
          <a:graphicData uri="http://schemas.openxmlformats.org/drawingml/2006/chart">
            <c:chart xmlns:c="http://schemas.openxmlformats.org/drawingml/2006/chart" xmlns:r="http://schemas.openxmlformats.org/officeDocument/2006/relationships" r:id="rId6"/>
          </a:graphicData>
        </a:graphic>
      </p:graphicFrame>
      <p:cxnSp>
        <p:nvCxnSpPr>
          <p:cNvPr id="68" name="直線コネクタ 67"/>
          <p:cNvCxnSpPr/>
          <p:nvPr/>
        </p:nvCxnSpPr>
        <p:spPr>
          <a:xfrm>
            <a:off x="6641121" y="3849222"/>
            <a:ext cx="1728000" cy="0"/>
          </a:xfrm>
          <a:prstGeom prst="line">
            <a:avLst/>
          </a:prstGeom>
          <a:ln>
            <a:solidFill>
              <a:schemeClr val="accent4"/>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V="1">
            <a:off x="6914108" y="4857657"/>
            <a:ext cx="1476000" cy="0"/>
          </a:xfrm>
          <a:prstGeom prst="line">
            <a:avLst/>
          </a:prstGeom>
          <a:ln>
            <a:solidFill>
              <a:schemeClr val="accent4"/>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7042412" y="3272143"/>
            <a:ext cx="1441457" cy="577081"/>
          </a:xfrm>
          <a:prstGeom prst="rect">
            <a:avLst/>
          </a:prstGeom>
          <a:noFill/>
        </p:spPr>
        <p:txBody>
          <a:bodyPr wrap="square" rtlCol="0">
            <a:spAutoFit/>
          </a:bodyPr>
          <a:lstStyle/>
          <a:p>
            <a:r>
              <a:rPr lang="ja-JP" altLang="en-US" sz="1050" dirty="0"/>
              <a:t>医療分</a:t>
            </a:r>
            <a:r>
              <a:rPr lang="ja-JP" altLang="en-US" sz="1050" dirty="0" smtClean="0"/>
              <a:t>と後期高齢者支援金等分の超過総額に応じて</a:t>
            </a:r>
            <a:r>
              <a:rPr lang="ja-JP" altLang="en-US" sz="1050" dirty="0"/>
              <a:t>按分</a:t>
            </a:r>
            <a:endParaRPr lang="en-US" altLang="ja-JP" sz="1050" dirty="0" smtClean="0"/>
          </a:p>
        </p:txBody>
      </p:sp>
      <p:sp>
        <p:nvSpPr>
          <p:cNvPr id="72" name="下矢印 71"/>
          <p:cNvSpPr/>
          <p:nvPr/>
        </p:nvSpPr>
        <p:spPr>
          <a:xfrm>
            <a:off x="9182243" y="3046546"/>
            <a:ext cx="252000" cy="18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3" name="グラフ 72"/>
          <p:cNvGraphicFramePr/>
          <p:nvPr>
            <p:extLst/>
          </p:nvPr>
        </p:nvGraphicFramePr>
        <p:xfrm>
          <a:off x="8117082" y="3663026"/>
          <a:ext cx="1512168" cy="1800200"/>
        </p:xfrm>
        <a:graphic>
          <a:graphicData uri="http://schemas.openxmlformats.org/drawingml/2006/chart">
            <c:chart xmlns:c="http://schemas.openxmlformats.org/drawingml/2006/chart" xmlns:r="http://schemas.openxmlformats.org/officeDocument/2006/relationships" r:id="rId7"/>
          </a:graphicData>
        </a:graphic>
      </p:graphicFrame>
      <p:sp>
        <p:nvSpPr>
          <p:cNvPr id="74" name="下矢印 73"/>
          <p:cNvSpPr/>
          <p:nvPr/>
        </p:nvSpPr>
        <p:spPr>
          <a:xfrm>
            <a:off x="9129464" y="4568323"/>
            <a:ext cx="252000" cy="72000"/>
          </a:xfrm>
          <a:prstGeom prst="downArrow">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9401814" y="2910504"/>
            <a:ext cx="492443" cy="461665"/>
          </a:xfrm>
          <a:prstGeom prst="rect">
            <a:avLst/>
          </a:prstGeom>
          <a:noFill/>
        </p:spPr>
        <p:txBody>
          <a:bodyPr wrap="none" rtlCol="0">
            <a:spAutoFit/>
          </a:bodyPr>
          <a:lstStyle/>
          <a:p>
            <a:pPr algn="ctr"/>
            <a:r>
              <a:rPr lang="zh-TW" altLang="en-US" sz="1200" dirty="0" smtClean="0">
                <a:latin typeface="ＭＳ Ｐゴシック" panose="020B0600070205080204" pitchFamily="50" charset="-128"/>
                <a:ea typeface="ＭＳ Ｐゴシック" panose="020B0600070205080204" pitchFamily="50" charset="-128"/>
              </a:rPr>
              <a:t>激変</a:t>
            </a:r>
            <a:endParaRPr lang="en-US" altLang="zh-TW" sz="1200" dirty="0" smtClean="0">
              <a:latin typeface="ＭＳ Ｐゴシック" panose="020B0600070205080204" pitchFamily="50" charset="-128"/>
              <a:ea typeface="ＭＳ Ｐゴシック" panose="020B0600070205080204" pitchFamily="50" charset="-128"/>
            </a:endParaRPr>
          </a:p>
          <a:p>
            <a:pPr algn="ctr"/>
            <a:r>
              <a:rPr lang="zh-TW" altLang="en-US" sz="1200" dirty="0" smtClean="0">
                <a:latin typeface="ＭＳ Ｐゴシック" panose="020B0600070205080204" pitchFamily="50" charset="-128"/>
                <a:ea typeface="ＭＳ Ｐゴシック" panose="020B0600070205080204" pitchFamily="50" charset="-128"/>
              </a:rPr>
              <a:t>緩和</a:t>
            </a:r>
            <a:endParaRPr lang="en-US" altLang="zh-TW" sz="1200" dirty="0" smtClean="0">
              <a:latin typeface="ＭＳ Ｐゴシック" panose="020B0600070205080204" pitchFamily="50" charset="-128"/>
              <a:ea typeface="ＭＳ Ｐゴシック" panose="020B0600070205080204" pitchFamily="50" charset="-128"/>
            </a:endParaRPr>
          </a:p>
        </p:txBody>
      </p:sp>
      <p:sp>
        <p:nvSpPr>
          <p:cNvPr id="76" name="テキスト ボックス 75"/>
          <p:cNvSpPr txBox="1"/>
          <p:nvPr/>
        </p:nvSpPr>
        <p:spPr>
          <a:xfrm>
            <a:off x="9429110" y="4388525"/>
            <a:ext cx="492443" cy="461665"/>
          </a:xfrm>
          <a:prstGeom prst="rect">
            <a:avLst/>
          </a:prstGeom>
          <a:noFill/>
        </p:spPr>
        <p:txBody>
          <a:bodyPr wrap="none" rtlCol="0">
            <a:spAutoFit/>
          </a:bodyPr>
          <a:lstStyle/>
          <a:p>
            <a:pPr algn="ctr"/>
            <a:r>
              <a:rPr lang="zh-TW" altLang="en-US" sz="1200" dirty="0" smtClean="0">
                <a:latin typeface="ＭＳ Ｐゴシック" panose="020B0600070205080204" pitchFamily="50" charset="-128"/>
                <a:ea typeface="ＭＳ Ｐゴシック" panose="020B0600070205080204" pitchFamily="50" charset="-128"/>
              </a:rPr>
              <a:t>激変</a:t>
            </a:r>
            <a:endParaRPr lang="en-US" altLang="zh-TW" sz="1200" dirty="0" smtClean="0">
              <a:latin typeface="ＭＳ Ｐゴシック" panose="020B0600070205080204" pitchFamily="50" charset="-128"/>
              <a:ea typeface="ＭＳ Ｐゴシック" panose="020B0600070205080204" pitchFamily="50" charset="-128"/>
            </a:endParaRPr>
          </a:p>
          <a:p>
            <a:pPr algn="ctr"/>
            <a:r>
              <a:rPr lang="zh-TW" altLang="en-US" sz="1200" dirty="0" smtClean="0">
                <a:latin typeface="ＭＳ Ｐゴシック" panose="020B0600070205080204" pitchFamily="50" charset="-128"/>
                <a:ea typeface="ＭＳ Ｐゴシック" panose="020B0600070205080204" pitchFamily="50" charset="-128"/>
              </a:rPr>
              <a:t>緩和</a:t>
            </a:r>
            <a:endParaRPr lang="en-US" altLang="zh-TW" sz="1200" dirty="0" smtClean="0">
              <a:latin typeface="ＭＳ Ｐゴシック" panose="020B0600070205080204" pitchFamily="50" charset="-128"/>
              <a:ea typeface="ＭＳ Ｐゴシック" panose="020B0600070205080204" pitchFamily="50" charset="-128"/>
            </a:endParaRPr>
          </a:p>
        </p:txBody>
      </p:sp>
      <p:cxnSp>
        <p:nvCxnSpPr>
          <p:cNvPr id="57" name="直線コネクタ 56"/>
          <p:cNvCxnSpPr/>
          <p:nvPr/>
        </p:nvCxnSpPr>
        <p:spPr>
          <a:xfrm>
            <a:off x="1803268" y="3542864"/>
            <a:ext cx="838800" cy="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V="1">
            <a:off x="1803268" y="3443621"/>
            <a:ext cx="838800" cy="9000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77" name="右中かっこ 76"/>
          <p:cNvSpPr/>
          <p:nvPr/>
        </p:nvSpPr>
        <p:spPr>
          <a:xfrm>
            <a:off x="2967841" y="3467391"/>
            <a:ext cx="72000" cy="90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8" name="テキスト ボックス 77"/>
          <p:cNvSpPr txBox="1"/>
          <p:nvPr/>
        </p:nvSpPr>
        <p:spPr>
          <a:xfrm>
            <a:off x="2986498" y="3371849"/>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79" name="テキスト ボックス 78"/>
          <p:cNvSpPr txBox="1"/>
          <p:nvPr/>
        </p:nvSpPr>
        <p:spPr>
          <a:xfrm>
            <a:off x="4160912" y="2406585"/>
            <a:ext cx="1850186" cy="276999"/>
          </a:xfrm>
          <a:prstGeom prst="rect">
            <a:avLst/>
          </a:prstGeom>
          <a:noFill/>
        </p:spPr>
        <p:txBody>
          <a:bodyPr wrap="none" rtlCol="0">
            <a:spAutoFit/>
          </a:bodyPr>
          <a:lstStyle/>
          <a:p>
            <a:r>
              <a:rPr lang="ja-JP" altLang="en-US" sz="1200" dirty="0" smtClean="0"/>
              <a:t>（合算額が超過する場合）</a:t>
            </a:r>
            <a:endParaRPr lang="ja-JP" altLang="en-US" sz="1200" dirty="0"/>
          </a:p>
        </p:txBody>
      </p:sp>
      <p:sp>
        <p:nvSpPr>
          <p:cNvPr id="87" name="テキスト ボックス 86"/>
          <p:cNvSpPr txBox="1"/>
          <p:nvPr/>
        </p:nvSpPr>
        <p:spPr>
          <a:xfrm>
            <a:off x="8521970" y="4256224"/>
            <a:ext cx="723275" cy="307777"/>
          </a:xfrm>
          <a:prstGeom prst="rect">
            <a:avLst/>
          </a:prstGeom>
          <a:noFill/>
        </p:spPr>
        <p:txBody>
          <a:bodyPr wrap="none" rtlCol="0">
            <a:spAutoFit/>
          </a:bodyPr>
          <a:lstStyle/>
          <a:p>
            <a:r>
              <a:rPr kumimoji="1" lang="ja-JP" altLang="en-US" sz="1400" dirty="0" smtClean="0"/>
              <a:t>医療分</a:t>
            </a:r>
            <a:endParaRPr lang="ja-JP" altLang="en-US" sz="1400" dirty="0"/>
          </a:p>
        </p:txBody>
      </p:sp>
      <p:sp>
        <p:nvSpPr>
          <p:cNvPr id="88" name="テキスト ボックス 87"/>
          <p:cNvSpPr txBox="1"/>
          <p:nvPr/>
        </p:nvSpPr>
        <p:spPr>
          <a:xfrm>
            <a:off x="8421760" y="5225323"/>
            <a:ext cx="902811" cy="523220"/>
          </a:xfrm>
          <a:prstGeom prst="rect">
            <a:avLst/>
          </a:prstGeom>
          <a:noFill/>
        </p:spPr>
        <p:txBody>
          <a:bodyPr wrap="none" rtlCol="0">
            <a:spAutoFit/>
          </a:bodyPr>
          <a:lstStyle/>
          <a:p>
            <a:pPr algn="ctr"/>
            <a:r>
              <a:rPr kumimoji="1" lang="ja-JP" altLang="en-US" sz="1400" dirty="0" smtClean="0"/>
              <a:t>介護</a:t>
            </a:r>
            <a:endParaRPr kumimoji="1" lang="en-US" altLang="ja-JP" sz="1400" dirty="0" smtClean="0"/>
          </a:p>
          <a:p>
            <a:pPr algn="ctr"/>
            <a:r>
              <a:rPr kumimoji="1" lang="ja-JP" altLang="en-US" sz="1400" dirty="0" smtClean="0"/>
              <a:t>納付金分</a:t>
            </a:r>
            <a:endParaRPr lang="ja-JP" altLang="en-US" sz="1400" dirty="0"/>
          </a:p>
        </p:txBody>
      </p:sp>
      <p:sp>
        <p:nvSpPr>
          <p:cNvPr id="2" name="正方形/長方形 1"/>
          <p:cNvSpPr/>
          <p:nvPr/>
        </p:nvSpPr>
        <p:spPr>
          <a:xfrm>
            <a:off x="27295" y="389456"/>
            <a:ext cx="3821373" cy="59231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右矢印 88"/>
          <p:cNvSpPr/>
          <p:nvPr/>
        </p:nvSpPr>
        <p:spPr>
          <a:xfrm>
            <a:off x="3665777" y="3004264"/>
            <a:ext cx="466790" cy="3675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3922524" y="388463"/>
            <a:ext cx="3065131" cy="63928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7055893" y="400450"/>
            <a:ext cx="2811067" cy="53252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83284" y="6333597"/>
            <a:ext cx="3736920" cy="461665"/>
          </a:xfrm>
          <a:prstGeom prst="rect">
            <a:avLst/>
          </a:prstGeom>
          <a:noFill/>
        </p:spPr>
        <p:txBody>
          <a:bodyPr wrap="none" rtlCol="0">
            <a:spAutoFit/>
          </a:bodyPr>
          <a:lstStyle/>
          <a:p>
            <a:r>
              <a:rPr lang="ja-JP" altLang="en-US" sz="1200" dirty="0" smtClean="0">
                <a:latin typeface="+mn-ea"/>
              </a:rPr>
              <a:t>各保険料が一定割合を超過しない場合には、激変緩和</a:t>
            </a:r>
            <a:endParaRPr lang="en-US" altLang="ja-JP" sz="1200" dirty="0" smtClean="0">
              <a:latin typeface="+mn-ea"/>
            </a:endParaRPr>
          </a:p>
          <a:p>
            <a:r>
              <a:rPr lang="ja-JP" altLang="en-US" sz="1200" dirty="0" smtClean="0">
                <a:latin typeface="+mn-ea"/>
              </a:rPr>
              <a:t>措置の対象にならない。</a:t>
            </a:r>
            <a:endParaRPr lang="ja-JP" altLang="en-US" sz="1200" dirty="0">
              <a:latin typeface="+mn-ea"/>
            </a:endParaRPr>
          </a:p>
        </p:txBody>
      </p:sp>
      <p:sp>
        <p:nvSpPr>
          <p:cNvPr id="92" name="正方形/長方形 91"/>
          <p:cNvSpPr/>
          <p:nvPr/>
        </p:nvSpPr>
        <p:spPr>
          <a:xfrm>
            <a:off x="29309" y="6363110"/>
            <a:ext cx="3801712" cy="418213"/>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テキスト ボックス 5"/>
          <p:cNvSpPr txBox="1"/>
          <p:nvPr/>
        </p:nvSpPr>
        <p:spPr>
          <a:xfrm>
            <a:off x="6900984" y="5703407"/>
            <a:ext cx="2896947" cy="1015663"/>
          </a:xfrm>
          <a:prstGeom prst="rect">
            <a:avLst/>
          </a:prstGeom>
          <a:noFill/>
        </p:spPr>
        <p:txBody>
          <a:bodyPr wrap="none" rtlCol="0">
            <a:spAutoFit/>
          </a:bodyPr>
          <a:lstStyle/>
          <a:p>
            <a:r>
              <a:rPr kumimoji="1" lang="en-US" altLang="ja-JP" sz="1000" dirty="0" smtClean="0">
                <a:latin typeface="+mn-ea"/>
              </a:rPr>
              <a:t>※</a:t>
            </a:r>
            <a:r>
              <a:rPr lang="ja-JP" altLang="en-US" sz="1000" dirty="0" smtClean="0">
                <a:latin typeface="+mn-ea"/>
              </a:rPr>
              <a:t>激変緩和後</a:t>
            </a:r>
            <a:r>
              <a:rPr lang="ja-JP" altLang="en-US" sz="1000" dirty="0">
                <a:latin typeface="+mn-ea"/>
              </a:rPr>
              <a:t>であって</a:t>
            </a:r>
            <a:r>
              <a:rPr lang="ja-JP" altLang="en-US" sz="1000" dirty="0" smtClean="0">
                <a:latin typeface="+mn-ea"/>
              </a:rPr>
              <a:t>も１）の一定割合を超える</a:t>
            </a:r>
            <a:endParaRPr lang="en-US" altLang="ja-JP" sz="1000" dirty="0" smtClean="0">
              <a:latin typeface="+mn-ea"/>
            </a:endParaRPr>
          </a:p>
          <a:p>
            <a:r>
              <a:rPr lang="ja-JP" altLang="en-US" sz="1000" dirty="0">
                <a:latin typeface="+mn-ea"/>
              </a:rPr>
              <a:t>　</a:t>
            </a:r>
            <a:r>
              <a:rPr lang="ja-JP" altLang="en-US" sz="1000" dirty="0" smtClean="0">
                <a:latin typeface="+mn-ea"/>
              </a:rPr>
              <a:t>ことはある。</a:t>
            </a:r>
            <a:endParaRPr lang="en-US" altLang="ja-JP" sz="1000" dirty="0" smtClean="0">
              <a:latin typeface="+mn-ea"/>
            </a:endParaRPr>
          </a:p>
          <a:p>
            <a:r>
              <a:rPr kumimoji="1" lang="en-US" altLang="ja-JP" sz="1000" dirty="0" smtClean="0">
                <a:latin typeface="+mn-ea"/>
              </a:rPr>
              <a:t>※</a:t>
            </a:r>
            <a:r>
              <a:rPr kumimoji="1" lang="ja-JP" altLang="en-US" sz="1000" dirty="0" smtClean="0">
                <a:latin typeface="+mn-ea"/>
              </a:rPr>
              <a:t>２）の一定割合を超過</a:t>
            </a:r>
            <a:r>
              <a:rPr lang="ja-JP" altLang="en-US" sz="1000" dirty="0" smtClean="0">
                <a:latin typeface="+mn-ea"/>
              </a:rPr>
              <a:t>する額全額に都道府県</a:t>
            </a:r>
            <a:endParaRPr lang="en-US" altLang="ja-JP" sz="1000" dirty="0" smtClean="0">
              <a:latin typeface="+mn-ea"/>
            </a:endParaRPr>
          </a:p>
          <a:p>
            <a:r>
              <a:rPr lang="ja-JP" altLang="en-US" sz="1000" dirty="0">
                <a:latin typeface="+mn-ea"/>
              </a:rPr>
              <a:t>　</a:t>
            </a:r>
            <a:r>
              <a:rPr lang="ja-JP" altLang="en-US" sz="1000" dirty="0" smtClean="0">
                <a:latin typeface="+mn-ea"/>
              </a:rPr>
              <a:t>繰入金を繰入れた結果、</a:t>
            </a:r>
            <a:r>
              <a:rPr kumimoji="1" lang="ja-JP" altLang="en-US" sz="1000" dirty="0" smtClean="0">
                <a:latin typeface="+mn-ea"/>
              </a:rPr>
              <a:t>現状の一人当たり</a:t>
            </a:r>
            <a:endParaRPr kumimoji="1" lang="en-US" altLang="ja-JP" sz="1000" dirty="0" smtClean="0">
              <a:latin typeface="+mn-ea"/>
            </a:endParaRPr>
          </a:p>
          <a:p>
            <a:r>
              <a:rPr lang="ja-JP" altLang="en-US" sz="1000" dirty="0">
                <a:latin typeface="+mn-ea"/>
              </a:rPr>
              <a:t>　</a:t>
            </a:r>
            <a:r>
              <a:rPr kumimoji="1" lang="ja-JP" altLang="en-US" sz="1000" dirty="0" smtClean="0">
                <a:latin typeface="+mn-ea"/>
              </a:rPr>
              <a:t>保険料額を下回る場合には、</a:t>
            </a:r>
            <a:r>
              <a:rPr lang="ja-JP" altLang="ja-JP" sz="1000" u="sng" dirty="0">
                <a:latin typeface="+mn-ea"/>
              </a:rPr>
              <a:t>下回る</a:t>
            </a:r>
            <a:r>
              <a:rPr lang="ja-JP" altLang="ja-JP" sz="1000" u="sng" dirty="0" smtClean="0">
                <a:latin typeface="+mn-ea"/>
              </a:rPr>
              <a:t>部分</a:t>
            </a:r>
            <a:r>
              <a:rPr lang="ja-JP" altLang="en-US" sz="1000" u="sng" dirty="0" smtClean="0">
                <a:latin typeface="+mn-ea"/>
              </a:rPr>
              <a:t>を</a:t>
            </a:r>
            <a:endParaRPr lang="en-US" altLang="ja-JP" sz="1000" u="sng" dirty="0" smtClean="0">
              <a:latin typeface="+mn-ea"/>
            </a:endParaRPr>
          </a:p>
          <a:p>
            <a:r>
              <a:rPr lang="ja-JP" altLang="en-US" sz="1000" dirty="0">
                <a:latin typeface="+mn-ea"/>
              </a:rPr>
              <a:t>　</a:t>
            </a:r>
            <a:r>
              <a:rPr lang="ja-JP" altLang="ja-JP" sz="1000" u="sng" dirty="0" smtClean="0">
                <a:latin typeface="+mn-ea"/>
              </a:rPr>
              <a:t>激変緩和措置の対象</a:t>
            </a:r>
            <a:r>
              <a:rPr lang="ja-JP" altLang="en-US" sz="1000" u="sng" dirty="0" smtClean="0">
                <a:latin typeface="+mn-ea"/>
              </a:rPr>
              <a:t>から除く</a:t>
            </a:r>
            <a:r>
              <a:rPr lang="ja-JP" altLang="ja-JP" sz="1000" u="sng" dirty="0" smtClean="0">
                <a:latin typeface="+mn-ea"/>
              </a:rPr>
              <a:t>調整</a:t>
            </a:r>
            <a:r>
              <a:rPr lang="ja-JP" altLang="ja-JP" sz="1000" u="sng" dirty="0">
                <a:latin typeface="+mn-ea"/>
              </a:rPr>
              <a:t>を可能と</a:t>
            </a:r>
            <a:r>
              <a:rPr lang="ja-JP" altLang="ja-JP" sz="1000" u="sng" dirty="0" smtClean="0">
                <a:latin typeface="+mn-ea"/>
              </a:rPr>
              <a:t>する</a:t>
            </a:r>
            <a:r>
              <a:rPr lang="ja-JP" altLang="en-US" sz="1000" u="sng" dirty="0" smtClean="0">
                <a:latin typeface="+mn-ea"/>
              </a:rPr>
              <a:t>。</a:t>
            </a:r>
            <a:endParaRPr kumimoji="1" lang="ja-JP" altLang="en-US" sz="1000" dirty="0">
              <a:latin typeface="+mn-ea"/>
            </a:endParaRPr>
          </a:p>
        </p:txBody>
      </p:sp>
      <p:graphicFrame>
        <p:nvGraphicFramePr>
          <p:cNvPr id="93" name="グラフ 92"/>
          <p:cNvGraphicFramePr/>
          <p:nvPr>
            <p:extLst/>
          </p:nvPr>
        </p:nvGraphicFramePr>
        <p:xfrm>
          <a:off x="4158942" y="3630719"/>
          <a:ext cx="2520280" cy="1800200"/>
        </p:xfrm>
        <a:graphic>
          <a:graphicData uri="http://schemas.openxmlformats.org/drawingml/2006/chart">
            <c:chart xmlns:c="http://schemas.openxmlformats.org/drawingml/2006/chart" xmlns:r="http://schemas.openxmlformats.org/officeDocument/2006/relationships" r:id="rId8"/>
          </a:graphicData>
        </a:graphic>
      </p:graphicFrame>
      <p:cxnSp>
        <p:nvCxnSpPr>
          <p:cNvPr id="94" name="直線コネクタ 93"/>
          <p:cNvCxnSpPr/>
          <p:nvPr/>
        </p:nvCxnSpPr>
        <p:spPr>
          <a:xfrm>
            <a:off x="4992458" y="4732385"/>
            <a:ext cx="838800" cy="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flipV="1">
            <a:off x="4992458" y="4646088"/>
            <a:ext cx="838800" cy="79200"/>
          </a:xfrm>
          <a:prstGeom prst="line">
            <a:avLst/>
          </a:prstGeom>
          <a:ln>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96" name="右中かっこ 95"/>
          <p:cNvSpPr/>
          <p:nvPr/>
        </p:nvSpPr>
        <p:spPr>
          <a:xfrm>
            <a:off x="6170036" y="4649139"/>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9" name="テキスト ボックス 98"/>
          <p:cNvSpPr txBox="1"/>
          <p:nvPr/>
        </p:nvSpPr>
        <p:spPr>
          <a:xfrm>
            <a:off x="6217174" y="4563485"/>
            <a:ext cx="800219" cy="276999"/>
          </a:xfrm>
          <a:prstGeom prst="rect">
            <a:avLst/>
          </a:prstGeom>
          <a:noFill/>
        </p:spPr>
        <p:txBody>
          <a:bodyPr wrap="none" rtlCol="0">
            <a:spAutoFit/>
          </a:bodyPr>
          <a:lstStyle/>
          <a:p>
            <a:r>
              <a:rPr kumimoji="1" lang="ja-JP" altLang="en-US" sz="1200" dirty="0" smtClean="0"/>
              <a:t>一定割合</a:t>
            </a:r>
            <a:endParaRPr kumimoji="1" lang="ja-JP" altLang="en-US" sz="1200" dirty="0"/>
          </a:p>
        </p:txBody>
      </p:sp>
      <p:sp>
        <p:nvSpPr>
          <p:cNvPr id="100" name="右中かっこ 99"/>
          <p:cNvSpPr/>
          <p:nvPr/>
        </p:nvSpPr>
        <p:spPr>
          <a:xfrm>
            <a:off x="6170763" y="4505123"/>
            <a:ext cx="72000" cy="108000"/>
          </a:xfrm>
          <a:prstGeom prst="rightBrac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1" name="テキスト ボックス 100"/>
          <p:cNvSpPr txBox="1"/>
          <p:nvPr/>
        </p:nvSpPr>
        <p:spPr>
          <a:xfrm>
            <a:off x="6175048" y="4419786"/>
            <a:ext cx="646331" cy="276999"/>
          </a:xfrm>
          <a:prstGeom prst="rect">
            <a:avLst/>
          </a:prstGeom>
          <a:noFill/>
        </p:spPr>
        <p:txBody>
          <a:bodyPr wrap="none" rtlCol="0">
            <a:spAutoFit/>
          </a:bodyPr>
          <a:lstStyle/>
          <a:p>
            <a:r>
              <a:rPr lang="ja-JP" altLang="en-US" sz="1200" dirty="0" smtClean="0"/>
              <a:t>超過額</a:t>
            </a:r>
            <a:endParaRPr lang="en-US" altLang="ja-JP" sz="1200" dirty="0" smtClean="0"/>
          </a:p>
        </p:txBody>
      </p:sp>
    </p:spTree>
    <p:extLst>
      <p:ext uri="{BB962C8B-B14F-4D97-AF65-F5344CB8AC3E}">
        <p14:creationId xmlns:p14="http://schemas.microsoft.com/office/powerpoint/2010/main" val="8284443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25429" y="371868"/>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テキスト ボックス 4"/>
          <p:cNvSpPr txBox="1"/>
          <p:nvPr/>
        </p:nvSpPr>
        <p:spPr>
          <a:xfrm>
            <a:off x="-14067" y="-61950"/>
            <a:ext cx="990600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激変</a:t>
            </a:r>
            <a:r>
              <a:rPr lang="ja-JP" altLang="en-US" dirty="0">
                <a:latin typeface="HGP創英角ｺﾞｼｯｸUB" panose="020B0900000000000000" pitchFamily="50" charset="-128"/>
                <a:ea typeface="HGP創英角ｺﾞｼｯｸUB" panose="020B0900000000000000" pitchFamily="50" charset="-128"/>
              </a:rPr>
              <a:t>緩和</a:t>
            </a:r>
            <a:r>
              <a:rPr lang="ja-JP" altLang="en-US" dirty="0" smtClean="0">
                <a:latin typeface="HGP創英角ｺﾞｼｯｸUB" panose="020B0900000000000000" pitchFamily="50" charset="-128"/>
                <a:ea typeface="HGP創英角ｺﾞｼｯｸUB" panose="020B0900000000000000" pitchFamily="50" charset="-128"/>
              </a:rPr>
              <a:t>の</a:t>
            </a:r>
            <a:r>
              <a:rPr lang="ja-JP" altLang="en-US" dirty="0">
                <a:latin typeface="HGP創英角ｺﾞｼｯｸUB" panose="020B0900000000000000" pitchFamily="50" charset="-128"/>
                <a:ea typeface="HGP創英角ｺﾞｼｯｸUB" panose="020B0900000000000000" pitchFamily="50" charset="-128"/>
              </a:rPr>
              <a:t>丈比べ計算式③（医療後期合算方式）</a:t>
            </a:r>
          </a:p>
        </p:txBody>
      </p:sp>
      <p:sp>
        <p:nvSpPr>
          <p:cNvPr id="6" name="正方形/長方形 5"/>
          <p:cNvSpPr/>
          <p:nvPr/>
        </p:nvSpPr>
        <p:spPr>
          <a:xfrm>
            <a:off x="67760" y="897538"/>
            <a:ext cx="9758627" cy="5062924"/>
          </a:xfrm>
          <a:prstGeom prst="rect">
            <a:avLst/>
          </a:prstGeom>
        </p:spPr>
        <p:txBody>
          <a:bodyPr wrap="square">
            <a:spAutoFit/>
          </a:bodyPr>
          <a:lstStyle/>
          <a:p>
            <a:pPr marL="179388" indent="-179388"/>
            <a:r>
              <a:rPr lang="ja-JP" altLang="en-US" sz="1600" u="sng" dirty="0">
                <a:latin typeface="+mn-ea"/>
              </a:rPr>
              <a:t>１</a:t>
            </a:r>
            <a:r>
              <a:rPr lang="ja-JP" altLang="en-US" sz="1600" u="sng" dirty="0" smtClean="0">
                <a:latin typeface="+mn-ea"/>
              </a:rPr>
              <a:t>）－１　保険料別一人当たり保険料額の算定</a:t>
            </a:r>
            <a:endParaRPr lang="en-US" altLang="ja-JP" sz="1600" u="sng" dirty="0" smtClean="0">
              <a:latin typeface="+mn-ea"/>
            </a:endParaRPr>
          </a:p>
          <a:p>
            <a:pPr marL="179388" indent="-179388"/>
            <a:r>
              <a:rPr lang="ja-JP" altLang="en-US" sz="1300" dirty="0">
                <a:latin typeface="+mn-ea"/>
              </a:rPr>
              <a:t>　</a:t>
            </a:r>
            <a:r>
              <a:rPr lang="ja-JP" altLang="en-US" sz="1300" dirty="0" smtClean="0">
                <a:latin typeface="+mn-ea"/>
              </a:rPr>
              <a:t>①　</a:t>
            </a:r>
            <a:r>
              <a:rPr lang="en-US" altLang="ja-JP" sz="1300" dirty="0" smtClean="0">
                <a:latin typeface="+mn-ea"/>
              </a:rPr>
              <a:t>28</a:t>
            </a:r>
            <a:r>
              <a:rPr lang="ja-JP" altLang="en-US" sz="1300" dirty="0" smtClean="0">
                <a:latin typeface="+mn-ea"/>
              </a:rPr>
              <a:t>年度　医療分保険料総額（</a:t>
            </a:r>
            <a:r>
              <a:rPr lang="ja-JP" altLang="en-US" sz="1300" dirty="0" err="1" smtClean="0">
                <a:latin typeface="+mn-ea"/>
              </a:rPr>
              <a:t>ｄ</a:t>
            </a:r>
            <a:r>
              <a:rPr lang="ja-JP" altLang="en-US" sz="1300" dirty="0">
                <a:latin typeface="+mn-ea"/>
              </a:rPr>
              <a:t>又は</a:t>
            </a:r>
            <a:r>
              <a:rPr lang="en-US" altLang="ja-JP" sz="1300" dirty="0" smtClean="0">
                <a:latin typeface="+mn-ea"/>
              </a:rPr>
              <a:t>e</a:t>
            </a:r>
            <a:r>
              <a:rPr lang="ja-JP" altLang="en-US" sz="1300" dirty="0" smtClean="0">
                <a:latin typeface="+mn-ea"/>
              </a:rPr>
              <a:t>）／</a:t>
            </a:r>
            <a:r>
              <a:rPr lang="en-US" altLang="ja-JP" sz="1300" dirty="0" smtClean="0">
                <a:latin typeface="+mn-ea"/>
              </a:rPr>
              <a:t>28</a:t>
            </a:r>
            <a:r>
              <a:rPr lang="ja-JP" altLang="en-US" sz="1300" dirty="0" smtClean="0">
                <a:latin typeface="+mn-ea"/>
              </a:rPr>
              <a:t>年度一般被保険者数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②　</a:t>
            </a:r>
            <a:r>
              <a:rPr lang="en-US" altLang="ja-JP" sz="1300" dirty="0" smtClean="0">
                <a:latin typeface="+mn-ea"/>
              </a:rPr>
              <a:t>28</a:t>
            </a:r>
            <a:r>
              <a:rPr lang="ja-JP" altLang="en-US" sz="1300" dirty="0" smtClean="0">
                <a:latin typeface="+mn-ea"/>
              </a:rPr>
              <a:t>年度　後期高齢者支援金分保険料総額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a:t>
            </a:r>
            <a:r>
              <a:rPr lang="en-US" altLang="ja-JP" sz="1300" dirty="0" smtClean="0">
                <a:latin typeface="+mn-ea"/>
              </a:rPr>
              <a:t> </a:t>
            </a:r>
            <a:r>
              <a:rPr lang="ja-JP" altLang="en-US" sz="1300" dirty="0" smtClean="0">
                <a:latin typeface="+mn-ea"/>
              </a:rPr>
              <a:t>／</a:t>
            </a:r>
            <a:r>
              <a:rPr lang="en-US" altLang="ja-JP" sz="1300" dirty="0" smtClean="0">
                <a:latin typeface="+mn-ea"/>
              </a:rPr>
              <a:t>28</a:t>
            </a:r>
            <a:r>
              <a:rPr lang="ja-JP" altLang="en-US" sz="1300" dirty="0" smtClean="0">
                <a:latin typeface="+mn-ea"/>
              </a:rPr>
              <a:t>年度一般被保険者数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③　</a:t>
            </a:r>
            <a:r>
              <a:rPr lang="en-US" altLang="ja-JP" sz="1300" dirty="0" smtClean="0">
                <a:latin typeface="+mn-ea"/>
              </a:rPr>
              <a:t>28</a:t>
            </a:r>
            <a:r>
              <a:rPr lang="ja-JP" altLang="en-US" sz="1300" dirty="0" smtClean="0">
                <a:latin typeface="+mn-ea"/>
              </a:rPr>
              <a:t>年度　介護納付金分保険料総額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28</a:t>
            </a:r>
            <a:r>
              <a:rPr lang="ja-JP" altLang="en-US" sz="1300" dirty="0" smtClean="0">
                <a:latin typeface="+mn-ea"/>
              </a:rPr>
              <a:t>年度介護２号被保険者数</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④　</a:t>
            </a:r>
            <a:r>
              <a:rPr lang="en-US" altLang="ja-JP" sz="1300" dirty="0" smtClean="0">
                <a:latin typeface="+mn-ea"/>
              </a:rPr>
              <a:t>30</a:t>
            </a:r>
            <a:r>
              <a:rPr lang="ja-JP" altLang="en-US" sz="1300" dirty="0" smtClean="0">
                <a:latin typeface="+mn-ea"/>
              </a:rPr>
              <a:t>年度</a:t>
            </a:r>
            <a:r>
              <a:rPr lang="ja-JP" altLang="en-US" sz="1300" dirty="0">
                <a:latin typeface="+mn-ea"/>
              </a:rPr>
              <a:t>　医療分保険料</a:t>
            </a:r>
            <a:r>
              <a:rPr lang="ja-JP" altLang="en-US"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30</a:t>
            </a:r>
            <a:r>
              <a:rPr lang="ja-JP" altLang="en-US" sz="1300" dirty="0" smtClean="0">
                <a:latin typeface="+mn-ea"/>
              </a:rPr>
              <a:t>年度</a:t>
            </a:r>
            <a:r>
              <a:rPr lang="ja-JP" altLang="en-US" sz="1300" dirty="0">
                <a:latin typeface="+mn-ea"/>
              </a:rPr>
              <a:t>一般被</a:t>
            </a:r>
            <a:r>
              <a:rPr lang="ja-JP" altLang="en-US" sz="1300" dirty="0" smtClean="0">
                <a:latin typeface="+mn-ea"/>
              </a:rPr>
              <a:t>保険者数（推計）</a:t>
            </a:r>
            <a:endParaRPr lang="en-US" altLang="ja-JP" sz="1300" dirty="0">
              <a:latin typeface="+mn-ea"/>
            </a:endParaRPr>
          </a:p>
          <a:p>
            <a:pPr marL="179388" indent="-179388"/>
            <a:r>
              <a:rPr lang="ja-JP" altLang="en-US" sz="1300" dirty="0">
                <a:latin typeface="+mn-ea"/>
              </a:rPr>
              <a:t>　</a:t>
            </a:r>
            <a:r>
              <a:rPr lang="ja-JP" altLang="en-US" sz="1300" dirty="0" smtClean="0">
                <a:latin typeface="+mn-ea"/>
              </a:rPr>
              <a:t>⑤　</a:t>
            </a:r>
            <a:r>
              <a:rPr lang="en-US" altLang="ja-JP" sz="1300" dirty="0" smtClean="0">
                <a:latin typeface="+mn-ea"/>
              </a:rPr>
              <a:t>30</a:t>
            </a:r>
            <a:r>
              <a:rPr lang="ja-JP" altLang="en-US" sz="1300" dirty="0" smtClean="0">
                <a:latin typeface="+mn-ea"/>
              </a:rPr>
              <a:t>年度</a:t>
            </a:r>
            <a:r>
              <a:rPr lang="ja-JP" altLang="en-US" sz="1300" dirty="0">
                <a:latin typeface="+mn-ea"/>
              </a:rPr>
              <a:t>　</a:t>
            </a:r>
            <a:r>
              <a:rPr lang="ja-JP" altLang="en-US" sz="1300" dirty="0" smtClean="0">
                <a:latin typeface="+mn-ea"/>
              </a:rPr>
              <a:t>後期高齢者支援金分</a:t>
            </a:r>
            <a:r>
              <a:rPr lang="ja-JP" altLang="en-US" sz="1300" dirty="0">
                <a:latin typeface="+mn-ea"/>
              </a:rPr>
              <a:t>保険料</a:t>
            </a:r>
            <a:r>
              <a:rPr lang="ja-JP" altLang="en-US"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30</a:t>
            </a:r>
            <a:r>
              <a:rPr lang="ja-JP" altLang="en-US" sz="1300" dirty="0" smtClean="0">
                <a:latin typeface="+mn-ea"/>
              </a:rPr>
              <a:t>年度一般被保険者数（推計）</a:t>
            </a:r>
            <a:endParaRPr lang="en-US" altLang="ja-JP" sz="1300" dirty="0">
              <a:latin typeface="+mn-ea"/>
            </a:endParaRPr>
          </a:p>
          <a:p>
            <a:pPr marL="179388" indent="-179388"/>
            <a:r>
              <a:rPr lang="ja-JP" altLang="en-US" sz="1300" dirty="0">
                <a:latin typeface="+mn-ea"/>
              </a:rPr>
              <a:t>　</a:t>
            </a:r>
            <a:r>
              <a:rPr lang="ja-JP" altLang="en-US" sz="1300" dirty="0" smtClean="0">
                <a:latin typeface="+mn-ea"/>
              </a:rPr>
              <a:t>⑥</a:t>
            </a:r>
            <a:r>
              <a:rPr lang="ja-JP" altLang="en-US" sz="1300" dirty="0">
                <a:latin typeface="+mn-ea"/>
              </a:rPr>
              <a:t>　</a:t>
            </a:r>
            <a:r>
              <a:rPr lang="en-US" altLang="ja-JP" sz="1300" dirty="0" smtClean="0">
                <a:latin typeface="+mn-ea"/>
              </a:rPr>
              <a:t>30</a:t>
            </a:r>
            <a:r>
              <a:rPr lang="ja-JP" altLang="en-US" sz="1300" dirty="0" smtClean="0">
                <a:latin typeface="+mn-ea"/>
              </a:rPr>
              <a:t>年度</a:t>
            </a:r>
            <a:r>
              <a:rPr lang="ja-JP" altLang="en-US" sz="1300" dirty="0">
                <a:latin typeface="+mn-ea"/>
              </a:rPr>
              <a:t>　介護納付金分保険料</a:t>
            </a:r>
            <a:r>
              <a:rPr lang="ja-JP" altLang="en-US" sz="1300" dirty="0" smtClean="0">
                <a:latin typeface="+mn-ea"/>
              </a:rPr>
              <a:t>総額</a:t>
            </a:r>
            <a:r>
              <a:rPr lang="ja-JP" altLang="en-US" sz="1300" dirty="0">
                <a:latin typeface="+mn-ea"/>
              </a:rPr>
              <a:t>（</a:t>
            </a:r>
            <a:r>
              <a:rPr lang="ja-JP" altLang="en-US" sz="1300" dirty="0" err="1">
                <a:latin typeface="+mn-ea"/>
              </a:rPr>
              <a:t>ｄ</a:t>
            </a:r>
            <a:r>
              <a:rPr lang="ja-JP" altLang="en-US" sz="1300" dirty="0">
                <a:latin typeface="+mn-ea"/>
              </a:rPr>
              <a:t>又は</a:t>
            </a:r>
            <a:r>
              <a:rPr lang="en-US" altLang="ja-JP" sz="1300" dirty="0">
                <a:latin typeface="+mn-ea"/>
              </a:rPr>
              <a:t>e</a:t>
            </a:r>
            <a:r>
              <a:rPr lang="ja-JP" altLang="en-US" sz="1300" dirty="0">
                <a:latin typeface="+mn-ea"/>
              </a:rPr>
              <a:t>） </a:t>
            </a:r>
            <a:r>
              <a:rPr lang="ja-JP" altLang="en-US" sz="1300" dirty="0" smtClean="0">
                <a:latin typeface="+mn-ea"/>
              </a:rPr>
              <a:t>／</a:t>
            </a:r>
            <a:r>
              <a:rPr lang="en-US" altLang="ja-JP" sz="1300" dirty="0" smtClean="0">
                <a:latin typeface="+mn-ea"/>
              </a:rPr>
              <a:t>30</a:t>
            </a:r>
            <a:r>
              <a:rPr lang="ja-JP" altLang="en-US" sz="1300" dirty="0" smtClean="0">
                <a:latin typeface="+mn-ea"/>
              </a:rPr>
              <a:t>年度</a:t>
            </a:r>
            <a:r>
              <a:rPr lang="ja-JP" altLang="en-US" sz="1300" dirty="0">
                <a:latin typeface="+mn-ea"/>
              </a:rPr>
              <a:t>介護２号被</a:t>
            </a:r>
            <a:r>
              <a:rPr lang="ja-JP" altLang="en-US" sz="1300" dirty="0" smtClean="0">
                <a:latin typeface="+mn-ea"/>
              </a:rPr>
              <a:t>保険者数（推計）</a:t>
            </a:r>
            <a:endParaRPr lang="en-US" altLang="ja-JP" sz="1300" dirty="0" smtClean="0">
              <a:latin typeface="+mn-ea"/>
            </a:endParaRPr>
          </a:p>
          <a:p>
            <a:pPr marL="179388" indent="-179388"/>
            <a:endParaRPr lang="en-US" altLang="ja-JP" sz="1200" dirty="0" smtClean="0">
              <a:latin typeface="+mn-ea"/>
            </a:endParaRPr>
          </a:p>
          <a:p>
            <a:pPr marL="179388" indent="-179388"/>
            <a:r>
              <a:rPr lang="ja-JP" altLang="en-US" sz="1600" u="sng" dirty="0" smtClean="0">
                <a:latin typeface="+mn-ea"/>
              </a:rPr>
              <a:t>１</a:t>
            </a:r>
            <a:r>
              <a:rPr lang="ja-JP" altLang="en-US" sz="1600" u="sng" dirty="0">
                <a:latin typeface="+mn-ea"/>
              </a:rPr>
              <a:t>）</a:t>
            </a:r>
            <a:r>
              <a:rPr lang="ja-JP" altLang="en-US" sz="1600" u="sng" dirty="0" smtClean="0">
                <a:latin typeface="+mn-ea"/>
              </a:rPr>
              <a:t>－２</a:t>
            </a:r>
            <a:r>
              <a:rPr lang="ja-JP" altLang="en-US" sz="1600" u="sng" dirty="0">
                <a:latin typeface="+mn-ea"/>
              </a:rPr>
              <a:t>　保険料別一人当たり</a:t>
            </a:r>
            <a:r>
              <a:rPr lang="ja-JP" altLang="en-US" sz="1600" u="sng" dirty="0" smtClean="0">
                <a:latin typeface="+mn-ea"/>
              </a:rPr>
              <a:t>保険料超過額</a:t>
            </a:r>
            <a:r>
              <a:rPr lang="ja-JP" altLang="en-US" sz="1600" u="sng" dirty="0">
                <a:latin typeface="+mn-ea"/>
              </a:rPr>
              <a:t>の</a:t>
            </a:r>
            <a:r>
              <a:rPr lang="ja-JP" altLang="en-US" sz="1600" u="sng" dirty="0" smtClean="0">
                <a:latin typeface="+mn-ea"/>
              </a:rPr>
              <a:t>算定</a:t>
            </a:r>
            <a:endParaRPr lang="en-US" altLang="ja-JP" sz="1600" u="sng" dirty="0" smtClean="0">
              <a:latin typeface="+mn-ea"/>
            </a:endParaRPr>
          </a:p>
          <a:p>
            <a:pPr marL="179388" indent="-179388"/>
            <a:r>
              <a:rPr lang="ja-JP" altLang="en-US" sz="1300" dirty="0">
                <a:latin typeface="+mn-ea"/>
              </a:rPr>
              <a:t>　</a:t>
            </a:r>
            <a:r>
              <a:rPr lang="ja-JP" altLang="en-US" sz="1300" dirty="0" smtClean="0">
                <a:latin typeface="+mn-ea"/>
              </a:rPr>
              <a:t>⑦　④－①</a:t>
            </a:r>
            <a:r>
              <a:rPr lang="en-US" altLang="ja-JP" sz="1300" dirty="0" smtClean="0">
                <a:latin typeface="+mn-ea"/>
              </a:rPr>
              <a:t>×</a:t>
            </a:r>
            <a:r>
              <a:rPr lang="ja-JP" altLang="en-US" sz="1300" dirty="0" smtClean="0">
                <a:latin typeface="+mn-ea"/>
              </a:rPr>
              <a:t>医療分の一定割合</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⑧　⑤－②</a:t>
            </a:r>
            <a:r>
              <a:rPr lang="en-US" altLang="ja-JP" sz="1300" dirty="0" smtClean="0">
                <a:latin typeface="+mn-ea"/>
              </a:rPr>
              <a:t>×</a:t>
            </a:r>
            <a:r>
              <a:rPr lang="ja-JP" altLang="en-US" sz="1300" dirty="0" smtClean="0">
                <a:latin typeface="+mn-ea"/>
              </a:rPr>
              <a:t>後期高齢者支援金分の一定割合</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⑨　⑥－③</a:t>
            </a:r>
            <a:r>
              <a:rPr lang="en-US" altLang="ja-JP" sz="1300" dirty="0" smtClean="0">
                <a:latin typeface="+mn-ea"/>
              </a:rPr>
              <a:t>×</a:t>
            </a:r>
            <a:r>
              <a:rPr lang="ja-JP" altLang="en-US" sz="1300" dirty="0" smtClean="0">
                <a:latin typeface="+mn-ea"/>
              </a:rPr>
              <a:t>介護納付金分の一定割合</a:t>
            </a:r>
            <a:endParaRPr lang="en-US" altLang="ja-JP" sz="1300" dirty="0">
              <a:latin typeface="+mn-ea"/>
            </a:endParaRPr>
          </a:p>
          <a:p>
            <a:pPr marL="179388" indent="-179388"/>
            <a:endParaRPr lang="en-US" altLang="ja-JP" sz="1200" dirty="0">
              <a:latin typeface="+mn-ea"/>
            </a:endParaRPr>
          </a:p>
          <a:p>
            <a:pPr marL="179388" indent="-179388"/>
            <a:r>
              <a:rPr lang="ja-JP" altLang="en-US" sz="1600" u="sng" dirty="0" smtClean="0">
                <a:latin typeface="+mn-ea"/>
              </a:rPr>
              <a:t>２）</a:t>
            </a:r>
            <a:r>
              <a:rPr lang="ja-JP" altLang="en-US" sz="1600" u="sng" dirty="0">
                <a:latin typeface="+mn-ea"/>
              </a:rPr>
              <a:t>－１　一人当たり保険料超過額の算定</a:t>
            </a:r>
            <a:endParaRPr lang="en-US" altLang="ja-JP" sz="1600" u="sng" dirty="0" smtClean="0">
              <a:latin typeface="+mn-ea"/>
            </a:endParaRPr>
          </a:p>
          <a:p>
            <a:pPr marL="179388" indent="-179388"/>
            <a:r>
              <a:rPr lang="ja-JP" altLang="en-US" sz="1300" dirty="0">
                <a:latin typeface="+mn-ea"/>
              </a:rPr>
              <a:t>　</a:t>
            </a:r>
            <a:r>
              <a:rPr lang="ja-JP" altLang="en-US" sz="1300" dirty="0" smtClean="0">
                <a:latin typeface="+mn-ea"/>
              </a:rPr>
              <a:t>⑩　医療後期分　　（ ④</a:t>
            </a:r>
            <a:r>
              <a:rPr lang="ja-JP" altLang="en-US" sz="1300" dirty="0">
                <a:latin typeface="+mn-ea"/>
              </a:rPr>
              <a:t>　＋　</a:t>
            </a:r>
            <a:r>
              <a:rPr lang="ja-JP" altLang="en-US" sz="1300" dirty="0" smtClean="0">
                <a:latin typeface="+mn-ea"/>
              </a:rPr>
              <a:t>⑤ </a:t>
            </a:r>
            <a:r>
              <a:rPr lang="ja-JP" altLang="en-US" sz="1300" dirty="0">
                <a:latin typeface="+mn-ea"/>
              </a:rPr>
              <a:t>）</a:t>
            </a:r>
            <a:r>
              <a:rPr lang="ja-JP" altLang="en-US" sz="1300" dirty="0" smtClean="0">
                <a:latin typeface="+mn-ea"/>
              </a:rPr>
              <a:t>－（①　＋　②）　</a:t>
            </a:r>
            <a:r>
              <a:rPr lang="en-US" altLang="ja-JP" sz="1300" dirty="0" smtClean="0">
                <a:latin typeface="+mn-ea"/>
              </a:rPr>
              <a:t>×</a:t>
            </a:r>
            <a:r>
              <a:rPr lang="ja-JP" altLang="en-US" sz="1300" dirty="0" smtClean="0">
                <a:latin typeface="+mn-ea"/>
              </a:rPr>
              <a:t>医療後期分の</a:t>
            </a:r>
            <a:r>
              <a:rPr lang="ja-JP" altLang="en-US" sz="1300" dirty="0">
                <a:latin typeface="+mn-ea"/>
              </a:rPr>
              <a:t>一定</a:t>
            </a:r>
            <a:r>
              <a:rPr lang="ja-JP" altLang="en-US" sz="1300" dirty="0" smtClean="0">
                <a:latin typeface="+mn-ea"/>
              </a:rPr>
              <a:t>割合</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⑪　介護納付金分    ⑥　－</a:t>
            </a:r>
            <a:r>
              <a:rPr lang="ja-JP" altLang="en-US" sz="1300" dirty="0">
                <a:latin typeface="+mn-ea"/>
              </a:rPr>
              <a:t>　</a:t>
            </a:r>
            <a:r>
              <a:rPr lang="ja-JP" altLang="en-US" sz="1300" dirty="0" smtClean="0">
                <a:latin typeface="+mn-ea"/>
              </a:rPr>
              <a:t>③　</a:t>
            </a:r>
            <a:r>
              <a:rPr lang="en-US" altLang="ja-JP" sz="1300" dirty="0" smtClean="0">
                <a:latin typeface="+mn-ea"/>
              </a:rPr>
              <a:t>×</a:t>
            </a:r>
            <a:r>
              <a:rPr lang="ja-JP" altLang="en-US" sz="1300" dirty="0" smtClean="0">
                <a:latin typeface="+mn-ea"/>
              </a:rPr>
              <a:t>介護納付金分</a:t>
            </a:r>
            <a:r>
              <a:rPr lang="ja-JP" altLang="en-US" sz="1300" dirty="0">
                <a:latin typeface="+mn-ea"/>
              </a:rPr>
              <a:t>の一定</a:t>
            </a:r>
            <a:r>
              <a:rPr lang="ja-JP" altLang="en-US" sz="1300" dirty="0" smtClean="0">
                <a:latin typeface="+mn-ea"/>
              </a:rPr>
              <a:t>割合</a:t>
            </a:r>
            <a:endParaRPr lang="en-US" altLang="ja-JP" sz="1300" dirty="0" smtClean="0">
              <a:latin typeface="+mn-ea"/>
            </a:endParaRPr>
          </a:p>
          <a:p>
            <a:pPr marL="179388" indent="-179388"/>
            <a:endParaRPr lang="en-US" altLang="ja-JP" sz="1200" dirty="0">
              <a:latin typeface="+mn-ea"/>
            </a:endParaRPr>
          </a:p>
          <a:p>
            <a:pPr marL="179388" indent="-179388"/>
            <a:r>
              <a:rPr lang="ja-JP" altLang="en-US" sz="1600" u="sng" dirty="0" smtClean="0">
                <a:latin typeface="+mn-ea"/>
              </a:rPr>
              <a:t>３）－１　一人当たり保険料超過額の保険料別の按分（医療後期分）</a:t>
            </a:r>
            <a:endParaRPr lang="en-US" altLang="ja-JP" sz="1600" u="sng" dirty="0" smtClean="0">
              <a:latin typeface="+mn-ea"/>
            </a:endParaRPr>
          </a:p>
          <a:p>
            <a:pPr marL="179388" indent="-179388"/>
            <a:r>
              <a:rPr lang="ja-JP" altLang="en-US" sz="1200" dirty="0">
                <a:latin typeface="+mn-ea"/>
              </a:rPr>
              <a:t>　</a:t>
            </a:r>
            <a:r>
              <a:rPr lang="ja-JP" altLang="en-US" sz="1300" dirty="0">
                <a:latin typeface="+mn-ea"/>
              </a:rPr>
              <a:t>⑫</a:t>
            </a:r>
            <a:r>
              <a:rPr lang="ja-JP" altLang="en-US" sz="1300" dirty="0" smtClean="0">
                <a:latin typeface="+mn-ea"/>
              </a:rPr>
              <a:t>　⑩</a:t>
            </a:r>
            <a:r>
              <a:rPr lang="en-US" altLang="ja-JP" sz="1300" dirty="0" smtClean="0">
                <a:latin typeface="+mn-ea"/>
              </a:rPr>
              <a:t>×</a:t>
            </a:r>
            <a:r>
              <a:rPr lang="ja-JP" altLang="en-US" sz="1300" dirty="0" smtClean="0">
                <a:latin typeface="+mn-ea"/>
              </a:rPr>
              <a:t>保険料別の保険料超過総額により比例按分</a:t>
            </a:r>
            <a:endParaRPr lang="en-US" altLang="ja-JP" sz="1300" dirty="0" smtClean="0">
              <a:latin typeface="+mn-ea"/>
            </a:endParaRPr>
          </a:p>
          <a:p>
            <a:pPr marL="179388" indent="-179388"/>
            <a:r>
              <a:rPr lang="ja-JP" altLang="en-US" sz="1300" dirty="0">
                <a:latin typeface="+mn-ea"/>
              </a:rPr>
              <a:t>　</a:t>
            </a:r>
            <a:r>
              <a:rPr lang="ja-JP" altLang="en-US" sz="1300" dirty="0" smtClean="0">
                <a:latin typeface="+mn-ea"/>
              </a:rPr>
              <a:t>保険料別の保険料超過総額は、⑦</a:t>
            </a:r>
            <a:r>
              <a:rPr lang="en-US" altLang="ja-JP" sz="1300" dirty="0" smtClean="0">
                <a:latin typeface="+mn-ea"/>
              </a:rPr>
              <a:t>×30</a:t>
            </a:r>
            <a:r>
              <a:rPr lang="ja-JP" altLang="en-US" sz="1300" dirty="0" smtClean="0">
                <a:latin typeface="+mn-ea"/>
              </a:rPr>
              <a:t>年度一般被保険者数、⑧</a:t>
            </a:r>
            <a:r>
              <a:rPr lang="en-US" altLang="ja-JP" sz="1300" dirty="0" smtClean="0">
                <a:latin typeface="+mn-ea"/>
              </a:rPr>
              <a:t>×30</a:t>
            </a:r>
            <a:r>
              <a:rPr lang="ja-JP" altLang="en-US" sz="1300" dirty="0" smtClean="0">
                <a:latin typeface="+mn-ea"/>
              </a:rPr>
              <a:t>年度一般被保険者数、で計算。</a:t>
            </a:r>
            <a:endParaRPr lang="en-US" altLang="ja-JP" sz="1300" dirty="0" smtClean="0">
              <a:latin typeface="+mn-ea"/>
            </a:endParaRPr>
          </a:p>
          <a:p>
            <a:pPr marL="179388" indent="-179388"/>
            <a:endParaRPr lang="en-US" altLang="ja-JP" sz="1300" dirty="0">
              <a:latin typeface="+mn-ea"/>
            </a:endParaRPr>
          </a:p>
          <a:p>
            <a:pPr marL="179388" indent="-179388"/>
            <a:r>
              <a:rPr lang="ja-JP" altLang="en-US" sz="1600" u="sng" dirty="0">
                <a:latin typeface="+mn-ea"/>
              </a:rPr>
              <a:t>３）</a:t>
            </a:r>
            <a:r>
              <a:rPr lang="ja-JP" altLang="en-US" sz="1600" u="sng" dirty="0" smtClean="0">
                <a:latin typeface="+mn-ea"/>
              </a:rPr>
              <a:t>－２</a:t>
            </a:r>
            <a:r>
              <a:rPr lang="ja-JP" altLang="en-US" sz="1600" u="sng" dirty="0">
                <a:latin typeface="+mn-ea"/>
              </a:rPr>
              <a:t>　</a:t>
            </a:r>
            <a:r>
              <a:rPr lang="ja-JP" altLang="en-US" sz="1600" u="sng" dirty="0" smtClean="0">
                <a:latin typeface="+mn-ea"/>
              </a:rPr>
              <a:t>都道府県２号繰入金による激変緩和措置総額の計算</a:t>
            </a:r>
            <a:endParaRPr lang="en-US" altLang="ja-JP" sz="1600" u="sng" dirty="0">
              <a:latin typeface="+mn-ea"/>
            </a:endParaRPr>
          </a:p>
          <a:p>
            <a:pPr marL="179388" indent="-179388"/>
            <a:r>
              <a:rPr lang="ja-JP" altLang="en-US" sz="1300" dirty="0">
                <a:latin typeface="+mn-ea"/>
              </a:rPr>
              <a:t>　⑬　医療</a:t>
            </a:r>
            <a:r>
              <a:rPr lang="ja-JP" altLang="en-US" sz="1300" dirty="0" smtClean="0">
                <a:latin typeface="+mn-ea"/>
              </a:rPr>
              <a:t>後期分     ⑫</a:t>
            </a:r>
            <a:r>
              <a:rPr lang="en-US" altLang="ja-JP" sz="1300" dirty="0" smtClean="0">
                <a:latin typeface="+mn-ea"/>
              </a:rPr>
              <a:t>×30</a:t>
            </a:r>
            <a:r>
              <a:rPr lang="ja-JP" altLang="en-US" sz="1300" dirty="0" smtClean="0">
                <a:latin typeface="+mn-ea"/>
              </a:rPr>
              <a:t>年度一般被保険者数（推計）</a:t>
            </a:r>
            <a:r>
              <a:rPr lang="ja-JP" altLang="en-US" sz="1300" dirty="0">
                <a:latin typeface="+mn-ea"/>
              </a:rPr>
              <a:t>　</a:t>
            </a:r>
            <a:endParaRPr lang="en-US" altLang="ja-JP" sz="1300" dirty="0" smtClean="0">
              <a:latin typeface="+mn-ea"/>
            </a:endParaRPr>
          </a:p>
          <a:p>
            <a:pPr marL="179388" indent="-179388"/>
            <a:r>
              <a:rPr lang="en-US" altLang="ja-JP" sz="1300" dirty="0">
                <a:latin typeface="+mn-ea"/>
              </a:rPr>
              <a:t> </a:t>
            </a:r>
            <a:r>
              <a:rPr lang="en-US" altLang="ja-JP" sz="1300" dirty="0" smtClean="0">
                <a:latin typeface="+mn-ea"/>
              </a:rPr>
              <a:t> </a:t>
            </a:r>
            <a:r>
              <a:rPr lang="ja-JP" altLang="en-US" sz="1300" dirty="0" smtClean="0">
                <a:latin typeface="+mn-ea"/>
              </a:rPr>
              <a:t>⑭  介護納付金分  ⑪</a:t>
            </a:r>
            <a:r>
              <a:rPr lang="en-US" altLang="ja-JP" sz="1300" dirty="0" smtClean="0">
                <a:latin typeface="+mn-ea"/>
              </a:rPr>
              <a:t>×30</a:t>
            </a:r>
            <a:r>
              <a:rPr lang="ja-JP" altLang="en-US" sz="1300" dirty="0" smtClean="0">
                <a:latin typeface="+mn-ea"/>
              </a:rPr>
              <a:t>年度第２号被保険者数（推計）</a:t>
            </a:r>
            <a:endParaRPr lang="ja-JP" altLang="ja-JP" sz="1200" dirty="0">
              <a:latin typeface="+mn-ea"/>
            </a:endParaRPr>
          </a:p>
        </p:txBody>
      </p:sp>
      <p:sp>
        <p:nvSpPr>
          <p:cNvPr id="7" name="スライド番号プレースホルダ 3"/>
          <p:cNvSpPr>
            <a:spLocks noGrp="1"/>
          </p:cNvSpPr>
          <p:nvPr>
            <p:ph type="sldNum" sz="quarter" idx="12"/>
          </p:nvPr>
        </p:nvSpPr>
        <p:spPr>
          <a:xfrm>
            <a:off x="9371291" y="6492934"/>
            <a:ext cx="520642" cy="365066"/>
          </a:xfrm>
          <a:prstGeom prst="rect">
            <a:avLst/>
          </a:prstGeom>
        </p:spPr>
        <p:txBody>
          <a:bodyPr/>
          <a:lstStyle/>
          <a:p>
            <a:fld id="{81C2CD58-23E8-4D2D-84BF-BE1F0EA01ABA}" type="slidenum">
              <a:rPr lang="ja-JP" altLang="en-US" sz="1800" b="1">
                <a:latin typeface="游ゴシック" panose="020B0400000000000000" pitchFamily="50" charset="-128"/>
                <a:ea typeface="游ゴシック" panose="020B0400000000000000" pitchFamily="50" charset="-128"/>
              </a:rPr>
              <a:pPr/>
              <a:t>33</a:t>
            </a:fld>
            <a:endParaRPr lang="ja-JP" altLang="en-US" sz="1800" b="1" dirty="0">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4723630" y="450375"/>
            <a:ext cx="4599208" cy="338554"/>
          </a:xfrm>
          <a:prstGeom prst="rect">
            <a:avLst/>
          </a:prstGeom>
          <a:noFill/>
          <a:ln>
            <a:solidFill>
              <a:schemeClr val="accent2"/>
            </a:solidFill>
          </a:ln>
        </p:spPr>
        <p:txBody>
          <a:bodyPr wrap="none" rtlCol="0">
            <a:spAutoFit/>
          </a:bodyPr>
          <a:lstStyle/>
          <a:p>
            <a:r>
              <a:rPr kumimoji="1" lang="en-US" altLang="ja-JP" sz="1600" b="1" dirty="0" smtClean="0">
                <a:latin typeface="+mn-ea"/>
              </a:rPr>
              <a:t>※31</a:t>
            </a:r>
            <a:r>
              <a:rPr kumimoji="1" lang="ja-JP" altLang="en-US" sz="1600" b="1" dirty="0" smtClean="0">
                <a:latin typeface="+mn-ea"/>
              </a:rPr>
              <a:t>年度以降は、</a:t>
            </a:r>
            <a:r>
              <a:rPr kumimoji="1" lang="en-US" altLang="ja-JP" sz="1600" b="1" dirty="0" smtClean="0">
                <a:latin typeface="+mn-ea"/>
              </a:rPr>
              <a:t>30</a:t>
            </a:r>
            <a:r>
              <a:rPr kumimoji="1" lang="ja-JP" altLang="en-US" sz="1600" b="1" dirty="0" smtClean="0">
                <a:latin typeface="+mn-ea"/>
              </a:rPr>
              <a:t>年度とあるところを毎年度更新</a:t>
            </a:r>
            <a:endParaRPr kumimoji="1" lang="ja-JP" altLang="en-US" sz="1600" b="1" dirty="0">
              <a:latin typeface="+mn-ea"/>
            </a:endParaRPr>
          </a:p>
        </p:txBody>
      </p:sp>
    </p:spTree>
    <p:extLst>
      <p:ext uri="{BB962C8B-B14F-4D97-AF65-F5344CB8AC3E}">
        <p14:creationId xmlns:p14="http://schemas.microsoft.com/office/powerpoint/2010/main" val="35989042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25429" y="303628"/>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テキスト ボックス 4"/>
          <p:cNvSpPr txBox="1"/>
          <p:nvPr/>
        </p:nvSpPr>
        <p:spPr>
          <a:xfrm>
            <a:off x="-14067" y="-75598"/>
            <a:ext cx="9906000" cy="451406"/>
          </a:xfrm>
          <a:prstGeom prst="rect">
            <a:avLst/>
          </a:prstGeom>
          <a:noFill/>
        </p:spPr>
        <p:txBody>
          <a:bodyPr wrap="square" rtlCol="0">
            <a:spAutoFit/>
          </a:bodyPr>
          <a:lstStyle/>
          <a:p>
            <a:pPr algn="ctr">
              <a:lnSpc>
                <a:spcPts val="2800"/>
              </a:lnSpc>
            </a:pPr>
            <a:r>
              <a:rPr lang="ja-JP" altLang="en-US" dirty="0">
                <a:latin typeface="HGP創英角ｺﾞｼｯｸUB" panose="020B0900000000000000" pitchFamily="50" charset="-128"/>
                <a:ea typeface="HGP創英角ｺﾞｼｯｸUB" panose="020B0900000000000000" pitchFamily="50" charset="-128"/>
              </a:rPr>
              <a:t>激変緩和の丈比べ</a:t>
            </a:r>
            <a:r>
              <a:rPr lang="ja-JP" altLang="en-US" dirty="0" smtClean="0">
                <a:latin typeface="HGP創英角ｺﾞｼｯｸUB" panose="020B0900000000000000" pitchFamily="50" charset="-128"/>
                <a:ea typeface="HGP創英角ｺﾞｼｯｸUB" panose="020B0900000000000000" pitchFamily="50" charset="-128"/>
              </a:rPr>
              <a:t>計算例（納付金額（ｄ）ベースで行う場合・医療分①）</a:t>
            </a:r>
            <a:endParaRPr lang="ja-JP" altLang="en-US" dirty="0">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nvPr>
        </p:nvGraphicFramePr>
        <p:xfrm>
          <a:off x="73874" y="867776"/>
          <a:ext cx="9729154" cy="5890260"/>
        </p:xfrm>
        <a:graphic>
          <a:graphicData uri="http://schemas.openxmlformats.org/drawingml/2006/table">
            <a:tbl>
              <a:tblPr firstRow="1" bandRow="1">
                <a:tableStyleId>{B301B821-A1FF-4177-AEE7-76D212191A09}</a:tableStyleId>
              </a:tblPr>
              <a:tblGrid>
                <a:gridCol w="4159046">
                  <a:extLst>
                    <a:ext uri="{9D8B030D-6E8A-4147-A177-3AD203B41FA5}">
                      <a16:colId xmlns:a16="http://schemas.microsoft.com/office/drawing/2014/main" val="20000"/>
                    </a:ext>
                  </a:extLst>
                </a:gridCol>
                <a:gridCol w="4925265">
                  <a:extLst>
                    <a:ext uri="{9D8B030D-6E8A-4147-A177-3AD203B41FA5}">
                      <a16:colId xmlns:a16="http://schemas.microsoft.com/office/drawing/2014/main" val="20001"/>
                    </a:ext>
                  </a:extLst>
                </a:gridCol>
                <a:gridCol w="644843">
                  <a:extLst>
                    <a:ext uri="{9D8B030D-6E8A-4147-A177-3AD203B41FA5}">
                      <a16:colId xmlns:a16="http://schemas.microsoft.com/office/drawing/2014/main" val="20002"/>
                    </a:ext>
                  </a:extLst>
                </a:gridCol>
              </a:tblGrid>
              <a:tr h="181192">
                <a:tc>
                  <a:txBody>
                    <a:bodyPr/>
                    <a:lstStyle/>
                    <a:p>
                      <a:pPr algn="ctr"/>
                      <a:r>
                        <a:rPr kumimoji="1" lang="ja-JP" altLang="en-US" sz="1200" dirty="0" smtClean="0">
                          <a:latin typeface="MS UI Gothic" panose="020B0600070205080204" pitchFamily="50" charset="-128"/>
                          <a:ea typeface="MS UI Gothic" panose="020B0600070205080204" pitchFamily="50" charset="-128"/>
                        </a:rPr>
                        <a:t>医療分に係る納付金算定</a:t>
                      </a:r>
                      <a:endParaRPr kumimoji="1" lang="ja-JP" altLang="en-US" sz="1200" dirty="0">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200" dirty="0" smtClean="0">
                          <a:latin typeface="MS UI Gothic" panose="020B0600070205080204" pitchFamily="50" charset="-128"/>
                          <a:ea typeface="MS UI Gothic" panose="020B0600070205080204" pitchFamily="50" charset="-128"/>
                        </a:rPr>
                        <a:t>平成</a:t>
                      </a:r>
                      <a:r>
                        <a:rPr kumimoji="1" lang="en-US" altLang="ja-JP" sz="1200" dirty="0" smtClean="0">
                          <a:latin typeface="MS UI Gothic" panose="020B0600070205080204" pitchFamily="50" charset="-128"/>
                          <a:ea typeface="MS UI Gothic" panose="020B0600070205080204" pitchFamily="50" charset="-128"/>
                        </a:rPr>
                        <a:t>28</a:t>
                      </a:r>
                      <a:r>
                        <a:rPr kumimoji="1" lang="ja-JP" altLang="en-US" sz="1200" dirty="0" smtClean="0">
                          <a:latin typeface="MS UI Gothic" panose="020B0600070205080204" pitchFamily="50" charset="-128"/>
                          <a:ea typeface="MS UI Gothic" panose="020B0600070205080204" pitchFamily="50" charset="-128"/>
                        </a:rPr>
                        <a:t>年度市町村保険料決算額</a:t>
                      </a:r>
                      <a:endParaRPr kumimoji="1" lang="ja-JP" altLang="en-US" sz="120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800" dirty="0" smtClean="0">
                          <a:latin typeface="MS UI Gothic" panose="020B0600070205080204" pitchFamily="50" charset="-128"/>
                          <a:ea typeface="MS UI Gothic" panose="020B0600070205080204" pitchFamily="50" charset="-128"/>
                        </a:rPr>
                        <a:t>参考数値</a:t>
                      </a:r>
                      <a:endParaRPr kumimoji="1" lang="ja-JP" altLang="en-US" sz="80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698960">
                <a:tc>
                  <a:txBody>
                    <a:bodyPr/>
                    <a:lstStyle/>
                    <a:p>
                      <a:r>
                        <a:rPr kumimoji="1" lang="ja-JP" altLang="en-US" sz="950" dirty="0" smtClean="0">
                          <a:latin typeface="MS UI Gothic" panose="020B0600070205080204" pitchFamily="50" charset="-128"/>
                          <a:ea typeface="MS UI Gothic" panose="020B0600070205080204" pitchFamily="50" charset="-128"/>
                        </a:rPr>
                        <a:t>＋療養給付費（一般分）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＋療養費支給額（一般分）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＋移送費支給額（一般分）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＋高額療養費支給額（一般分）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＋高額介護合算療養費支給額（一般分）</a:t>
                      </a:r>
                      <a:endParaRPr kumimoji="1" lang="en-US" altLang="ja-JP" sz="950" dirty="0" smtClean="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＋療養給付費（一般分）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＋療養費支給額（一般分）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＋移送費支給額（一般分）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＋高額療養費支給額（一般分）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＋高額介護合算療養費支給額（一般分）</a:t>
                      </a:r>
                      <a:endParaRPr kumimoji="1" lang="en-US" altLang="ja-JP" sz="950" dirty="0" smtClean="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0">
                <a:tc>
                  <a:txBody>
                    <a:bodyPr/>
                    <a:lstStyle/>
                    <a:p>
                      <a:r>
                        <a:rPr kumimoji="1" lang="ja-JP" altLang="en-US" sz="950" dirty="0" smtClean="0">
                          <a:latin typeface="MS UI Gothic" panose="020B0600070205080204" pitchFamily="50" charset="-128"/>
                          <a:ea typeface="MS UI Gothic" panose="020B0600070205080204" pitchFamily="50" charset="-128"/>
                        </a:rPr>
                        <a:t>（Ａ）保険給付費（一般分）</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（ａ）保険給付費（一般分）</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727520">
                <a:tc>
                  <a:txBody>
                    <a:bodyPr/>
                    <a:lstStyle/>
                    <a:p>
                      <a:r>
                        <a:rPr kumimoji="1" lang="ja-JP" altLang="en-US" sz="950" dirty="0" smtClean="0">
                          <a:latin typeface="MS UI Gothic" panose="020B0600070205080204" pitchFamily="50" charset="-128"/>
                          <a:ea typeface="MS UI Gothic" panose="020B0600070205080204" pitchFamily="50" charset="-128"/>
                        </a:rPr>
                        <a:t>－前期高齢者交付金（前々年度精算分含む）</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＋前期高齢者納付金等（事務費拠出金含む、前々年度精算分含む）</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－退職者前期調整額</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pPr marL="92075" indent="-92075"/>
                      <a:r>
                        <a:rPr kumimoji="1" lang="ja-JP" altLang="en-US" sz="950" dirty="0" smtClean="0">
                          <a:latin typeface="MS UI Gothic" panose="020B0600070205080204" pitchFamily="50" charset="-128"/>
                          <a:ea typeface="MS UI Gothic" panose="020B0600070205080204" pitchFamily="50" charset="-128"/>
                        </a:rPr>
                        <a:t>－前期高齢者交付</a:t>
                      </a:r>
                      <a:r>
                        <a:rPr kumimoji="1" lang="ja-JP" altLang="en-US" sz="950" dirty="0" smtClean="0">
                          <a:solidFill>
                            <a:schemeClr val="tx1"/>
                          </a:solidFill>
                          <a:latin typeface="MS UI Gothic" panose="020B0600070205080204" pitchFamily="50" charset="-128"/>
                          <a:ea typeface="MS UI Gothic" panose="020B0600070205080204" pitchFamily="50" charset="-128"/>
                        </a:rPr>
                        <a:t>金（</a:t>
                      </a:r>
                      <a:r>
                        <a:rPr kumimoji="1" lang="ja-JP" altLang="en-US" sz="950" u="sng" dirty="0" smtClean="0">
                          <a:solidFill>
                            <a:schemeClr val="tx1"/>
                          </a:solidFill>
                          <a:latin typeface="MS UI Gothic" panose="020B0600070205080204" pitchFamily="50" charset="-128"/>
                          <a:ea typeface="MS UI Gothic" panose="020B0600070205080204" pitchFamily="50" charset="-128"/>
                        </a:rPr>
                        <a:t>確定前期高齢者交付金額（推計）等、都道府県が示す計算方法による額</a:t>
                      </a:r>
                      <a:r>
                        <a:rPr kumimoji="1" lang="ja-JP" altLang="en-US" sz="950" dirty="0" smtClean="0">
                          <a:solidFill>
                            <a:schemeClr val="tx1"/>
                          </a:solidFill>
                          <a:latin typeface="MS UI Gothic" panose="020B0600070205080204" pitchFamily="50" charset="-128"/>
                          <a:ea typeface="MS UI Gothic" panose="020B0600070205080204" pitchFamily="50" charset="-128"/>
                        </a:rPr>
                        <a:t>）</a:t>
                      </a:r>
                      <a:endParaRPr kumimoji="1" lang="en-US" altLang="ja-JP" sz="950" dirty="0" smtClean="0">
                        <a:solidFill>
                          <a:schemeClr val="tx1"/>
                        </a:solidFill>
                        <a:latin typeface="MS UI Gothic" panose="020B0600070205080204" pitchFamily="50" charset="-128"/>
                        <a:ea typeface="MS UI Gothic" panose="020B0600070205080204" pitchFamily="50" charset="-128"/>
                      </a:endParaRPr>
                    </a:p>
                    <a:p>
                      <a:pPr marL="92075" indent="-92075"/>
                      <a:r>
                        <a:rPr kumimoji="1" lang="ja-JP" altLang="en-US" sz="950" dirty="0" smtClean="0">
                          <a:solidFill>
                            <a:schemeClr val="tx1"/>
                          </a:solidFill>
                          <a:latin typeface="MS UI Gothic" panose="020B0600070205080204" pitchFamily="50" charset="-128"/>
                          <a:ea typeface="MS UI Gothic" panose="020B0600070205080204" pitchFamily="50" charset="-128"/>
                        </a:rPr>
                        <a:t>＋前期高齢者納付金等（事務費拠出金含む。</a:t>
                      </a:r>
                      <a:r>
                        <a:rPr kumimoji="1" lang="ja-JP" altLang="en-US" sz="950" u="sng" dirty="0" smtClean="0">
                          <a:solidFill>
                            <a:schemeClr val="tx1"/>
                          </a:solidFill>
                          <a:latin typeface="MS UI Gothic" panose="020B0600070205080204" pitchFamily="50" charset="-128"/>
                          <a:ea typeface="MS UI Gothic" panose="020B0600070205080204" pitchFamily="50" charset="-128"/>
                        </a:rPr>
                        <a:t>確定前期高齢者納付金額（推計）等、都道府県が示す計算方法による額</a:t>
                      </a:r>
                      <a:r>
                        <a:rPr kumimoji="1" lang="ja-JP" altLang="en-US" sz="950" dirty="0" smtClean="0">
                          <a:solidFill>
                            <a:schemeClr val="tx1"/>
                          </a:solidFill>
                          <a:latin typeface="MS UI Gothic" panose="020B0600070205080204" pitchFamily="50" charset="-128"/>
                          <a:ea typeface="MS UI Gothic" panose="020B0600070205080204" pitchFamily="50" charset="-128"/>
                        </a:rPr>
                        <a:t>）</a:t>
                      </a:r>
                      <a:endParaRPr kumimoji="1" lang="en-US" altLang="ja-JP" sz="950" dirty="0" smtClean="0">
                        <a:solidFill>
                          <a:schemeClr val="tx1"/>
                        </a:solidFill>
                        <a:latin typeface="MS UI Gothic" panose="020B0600070205080204" pitchFamily="50" charset="-128"/>
                        <a:ea typeface="MS UI Gothic" panose="020B0600070205080204" pitchFamily="50" charset="-128"/>
                      </a:endParaRPr>
                    </a:p>
                    <a:p>
                      <a:r>
                        <a:rPr kumimoji="1" lang="ja-JP" altLang="en-US" sz="950" dirty="0" smtClean="0">
                          <a:solidFill>
                            <a:schemeClr val="tx1"/>
                          </a:solidFill>
                          <a:latin typeface="MS UI Gothic" panose="020B0600070205080204" pitchFamily="50" charset="-128"/>
                          <a:ea typeface="MS UI Gothic" panose="020B0600070205080204" pitchFamily="50" charset="-128"/>
                        </a:rPr>
                        <a:t>－退職者前期調整額</a:t>
                      </a:r>
                      <a:r>
                        <a:rPr kumimoji="1" lang="ja-JP" altLang="en-US" sz="950" u="sng" dirty="0" smtClean="0">
                          <a:solidFill>
                            <a:schemeClr val="tx1"/>
                          </a:solidFill>
                          <a:latin typeface="MS UI Gothic" panose="020B0600070205080204" pitchFamily="50" charset="-128"/>
                          <a:ea typeface="MS UI Gothic" panose="020B0600070205080204" pitchFamily="50" charset="-128"/>
                        </a:rPr>
                        <a:t>（確定退職者前期調整額（推計）等、都道府県が示す計算方法による額</a:t>
                      </a:r>
                      <a:r>
                        <a:rPr kumimoji="1" lang="en-US" altLang="ja-JP" sz="950" u="sng" dirty="0" smtClean="0">
                          <a:solidFill>
                            <a:schemeClr val="tx1"/>
                          </a:solidFill>
                          <a:latin typeface="MS UI Gothic" panose="020B0600070205080204" pitchFamily="50" charset="-128"/>
                          <a:ea typeface="MS UI Gothic" panose="020B0600070205080204" pitchFamily="50" charset="-128"/>
                        </a:rPr>
                        <a:t>)</a:t>
                      </a:r>
                      <a:endParaRPr kumimoji="1" lang="ja-JP" altLang="en-US" sz="950" u="sng" dirty="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療給</a:t>
                      </a:r>
                      <a:endParaRPr kumimoji="1" lang="en-US" altLang="ja-JP" sz="950" dirty="0" smtClean="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128204">
                <a:tc>
                  <a:txBody>
                    <a:bodyPr/>
                    <a:lstStyle/>
                    <a:p>
                      <a:r>
                        <a:rPr kumimoji="1" lang="ja-JP" altLang="en-US" sz="950" dirty="0" smtClean="0">
                          <a:latin typeface="MS UI Gothic" panose="020B0600070205080204" pitchFamily="50" charset="-128"/>
                          <a:ea typeface="MS UI Gothic" panose="020B0600070205080204" pitchFamily="50" charset="-128"/>
                        </a:rPr>
                        <a:t>（Ａ</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）前期調整後保険給付費</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（ａ</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）前期調整後保険給付費</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3208120">
                <a:tc>
                  <a:txBody>
                    <a:bodyPr/>
                    <a:lstStyle/>
                    <a:p>
                      <a:r>
                        <a:rPr kumimoji="1" lang="ja-JP" altLang="en-US" sz="950" dirty="0" smtClean="0">
                          <a:latin typeface="MS UI Gothic" panose="020B0600070205080204" pitchFamily="50" charset="-128"/>
                          <a:ea typeface="MS UI Gothic" panose="020B0600070205080204" pitchFamily="50" charset="-128"/>
                        </a:rPr>
                        <a:t>－療養給付費等負担金（保険基盤安定繰入金控除後及び地方単独事業の減額調整後）</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－国・普通調整交付金（地方単独事業の減額調整後）</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－国・特別調整交付金（都道府県分。都道府県分のうち市町村重点配分分を除く）　</a:t>
                      </a:r>
                      <a:endParaRPr kumimoji="1" lang="en-US" altLang="ja-JP" sz="950" dirty="0" smtClean="0">
                        <a:solidFill>
                          <a:srgbClr val="FF0000"/>
                        </a:solidFill>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－都道府県繰入金（市町村向け除く。地方単独事業の減額調整後）</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－高額医療費負担金（国及び都道府県による負担金）</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－特別高額医療費共同事業費交付金</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－特別高額医療費共同事業費負担金</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－過年度調整（納付金の過多）　</a:t>
                      </a:r>
                      <a:r>
                        <a:rPr kumimoji="1" lang="en-US" altLang="ja-JP" sz="950" dirty="0" smtClean="0">
                          <a:solidFill>
                            <a:srgbClr val="FF0000"/>
                          </a:solidFill>
                          <a:latin typeface="MS UI Gothic" panose="020B0600070205080204" pitchFamily="50" charset="-128"/>
                          <a:ea typeface="MS UI Gothic" panose="020B0600070205080204" pitchFamily="50" charset="-128"/>
                        </a:rPr>
                        <a:t>※2</a:t>
                      </a:r>
                    </a:p>
                    <a:p>
                      <a:r>
                        <a:rPr kumimoji="1" lang="ja-JP" altLang="en-US" sz="950" dirty="0" smtClean="0">
                          <a:latin typeface="MS UI Gothic" panose="020B0600070205080204" pitchFamily="50" charset="-128"/>
                          <a:ea typeface="MS UI Gothic" panose="020B0600070205080204" pitchFamily="50" charset="-128"/>
                        </a:rPr>
                        <a:t>－保険者努力支援制度（都道府県分。都道府県分のうち市町村重点配分分を除く）　</a:t>
                      </a:r>
                      <a:endParaRPr kumimoji="1" lang="en-US" altLang="ja-JP" sz="950" dirty="0" smtClean="0">
                        <a:solidFill>
                          <a:srgbClr val="FF0000"/>
                        </a:solidFill>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＋特別高額医療費共同事業拠出金</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＋財政安定化基金積立金（都道府県全体の取崩分）　</a:t>
                      </a:r>
                      <a:r>
                        <a:rPr kumimoji="1" lang="en-US" altLang="ja-JP" sz="950" dirty="0" smtClean="0">
                          <a:solidFill>
                            <a:srgbClr val="FF0000"/>
                          </a:solidFill>
                          <a:latin typeface="MS UI Gothic" panose="020B0600070205080204" pitchFamily="50" charset="-128"/>
                          <a:ea typeface="MS UI Gothic" panose="020B0600070205080204" pitchFamily="50" charset="-128"/>
                        </a:rPr>
                        <a:t>※2</a:t>
                      </a:r>
                    </a:p>
                    <a:p>
                      <a:r>
                        <a:rPr kumimoji="1" lang="ja-JP" altLang="en-US" sz="950" b="0" dirty="0" smtClean="0">
                          <a:solidFill>
                            <a:srgbClr val="FF0000"/>
                          </a:solidFill>
                          <a:latin typeface="MS UI Gothic" panose="020B0600070205080204" pitchFamily="50" charset="-128"/>
                          <a:ea typeface="MS UI Gothic" panose="020B0600070205080204" pitchFamily="50" charset="-128"/>
                        </a:rPr>
                        <a:t>＋</a:t>
                      </a:r>
                      <a:r>
                        <a:rPr kumimoji="1" lang="ja-JP" altLang="ja-JP" sz="950" b="0" kern="1200" dirty="0" smtClean="0">
                          <a:solidFill>
                            <a:srgbClr val="FF0000"/>
                          </a:solidFill>
                          <a:effectLst/>
                          <a:latin typeface="+mn-lt"/>
                          <a:ea typeface="+mn-ea"/>
                          <a:cs typeface="+mn-cs"/>
                        </a:rPr>
                        <a:t>財政安定化基金積立金（市町村の償還分）</a:t>
                      </a:r>
                      <a:endParaRPr kumimoji="1" lang="en-US" altLang="ja-JP" sz="950" b="0" dirty="0" smtClean="0">
                        <a:solidFill>
                          <a:srgbClr val="FF0000"/>
                        </a:solidFill>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rgbClr val="FF0000"/>
                          </a:solidFill>
                          <a:latin typeface="MS UI Gothic" panose="020B0600070205080204" pitchFamily="50" charset="-128"/>
                          <a:ea typeface="MS UI Gothic" panose="020B0600070205080204" pitchFamily="50" charset="-128"/>
                        </a:rPr>
                        <a:t>＋</a:t>
                      </a:r>
                      <a:r>
                        <a:rPr kumimoji="1" lang="ja-JP" altLang="ja-JP" sz="950" b="0" kern="1200" dirty="0" smtClean="0">
                          <a:solidFill>
                            <a:srgbClr val="FF0000"/>
                          </a:solidFill>
                          <a:effectLst/>
                          <a:latin typeface="+mn-lt"/>
                          <a:ea typeface="+mn-ea"/>
                          <a:cs typeface="+mn-cs"/>
                        </a:rPr>
                        <a:t>財政安定化基金積立金（市町村の</a:t>
                      </a:r>
                      <a:r>
                        <a:rPr kumimoji="1" lang="ja-JP" altLang="en-US" sz="950" b="0" kern="1200" dirty="0" smtClean="0">
                          <a:solidFill>
                            <a:srgbClr val="FF0000"/>
                          </a:solidFill>
                          <a:effectLst/>
                          <a:latin typeface="+mn-lt"/>
                          <a:ea typeface="+mn-ea"/>
                          <a:cs typeface="+mn-cs"/>
                        </a:rPr>
                        <a:t>拠出</a:t>
                      </a:r>
                      <a:r>
                        <a:rPr kumimoji="1" lang="ja-JP" altLang="ja-JP" sz="950" b="0" kern="1200" dirty="0" smtClean="0">
                          <a:solidFill>
                            <a:srgbClr val="FF0000"/>
                          </a:solidFill>
                          <a:effectLst/>
                          <a:latin typeface="+mn-lt"/>
                          <a:ea typeface="+mn-ea"/>
                          <a:cs typeface="+mn-cs"/>
                        </a:rPr>
                        <a:t>分）</a:t>
                      </a:r>
                      <a:endParaRPr kumimoji="1" lang="en-US" altLang="ja-JP" sz="950" b="0" kern="120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50" dirty="0" smtClean="0">
                          <a:solidFill>
                            <a:srgbClr val="FF0000"/>
                          </a:solidFill>
                          <a:latin typeface="ＭＳ ゴシック" pitchFamily="49" charset="-128"/>
                          <a:ea typeface="ＭＳ ゴシック" pitchFamily="49" charset="-128"/>
                          <a:cs typeface="Times New Roman" pitchFamily="18" charset="0"/>
                        </a:rPr>
                        <a:t>＋</a:t>
                      </a:r>
                      <a:r>
                        <a:rPr lang="ja-JP" altLang="en-US" sz="950" dirty="0" smtClean="0">
                          <a:solidFill>
                            <a:srgbClr val="FF0000"/>
                          </a:solidFill>
                        </a:rPr>
                        <a:t>財政安定化基金積立金（市町村起因の繰入分）</a:t>
                      </a:r>
                      <a:endParaRPr kumimoji="1" lang="en-US" altLang="ja-JP" sz="950" b="0" dirty="0" smtClean="0">
                        <a:solidFill>
                          <a:srgbClr val="FF0000"/>
                        </a:solidFill>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＋都道府県の事業費</a:t>
                      </a:r>
                      <a:endParaRPr kumimoji="1" lang="en-US" altLang="ja-JP" sz="950" dirty="0" smtClean="0">
                        <a:solidFill>
                          <a:srgbClr val="FF0000"/>
                        </a:solidFill>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＋予備費（都道府県分、保険料財源分）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－激変緩和用の特例基金（取崩分、医療分）</a:t>
                      </a:r>
                      <a:endParaRPr kumimoji="1" lang="ja-JP" altLang="en-US" sz="950" dirty="0">
                        <a:solidFill>
                          <a:sysClr val="windowText" lastClr="000000"/>
                        </a:solidFill>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－療養給付費等負担金（保険基盤安定繰入金控除後及び地方単独事業の減額調整後）　</a:t>
                      </a:r>
                      <a:r>
                        <a:rPr kumimoji="1" lang="en-US" altLang="ja-JP" sz="950" dirty="0" smtClean="0">
                          <a:solidFill>
                            <a:srgbClr val="FF0000"/>
                          </a:solidFill>
                          <a:latin typeface="MS UI Gothic" panose="020B0600070205080204" pitchFamily="50" charset="-128"/>
                          <a:ea typeface="MS UI Gothic" panose="020B0600070205080204" pitchFamily="50" charset="-128"/>
                        </a:rPr>
                        <a:t>※1</a:t>
                      </a:r>
                    </a:p>
                    <a:p>
                      <a:endParaRPr kumimoji="1" lang="en-US" altLang="ja-JP" sz="950" dirty="0" smtClean="0">
                        <a:solidFill>
                          <a:srgbClr val="FF0000"/>
                        </a:solidFill>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－国・普通調整交付金（地方単独事業の減額調整後）</a:t>
                      </a:r>
                      <a:r>
                        <a:rPr kumimoji="1" lang="en-US" altLang="ja-JP" sz="950" dirty="0" smtClean="0">
                          <a:solidFill>
                            <a:srgbClr val="FF0000"/>
                          </a:solidFill>
                          <a:latin typeface="MS UI Gothic" panose="020B0600070205080204" pitchFamily="50" charset="-128"/>
                          <a:ea typeface="MS UI Gothic" panose="020B0600070205080204" pitchFamily="50" charset="-128"/>
                        </a:rPr>
                        <a:t>※1</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－国・特別調整交付金（都道府県分。都道府県分のうち市町村重点配分分を除く）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－都道府県繰入金（市町村向け除く。地方単独事業の減額調整後）</a:t>
                      </a:r>
                      <a:r>
                        <a:rPr kumimoji="1" lang="en-US" altLang="ja-JP" sz="950" dirty="0" smtClean="0">
                          <a:solidFill>
                            <a:srgbClr val="FF0000"/>
                          </a:solidFill>
                          <a:latin typeface="MS UI Gothic" panose="020B0600070205080204" pitchFamily="50" charset="-128"/>
                          <a:ea typeface="MS UI Gothic" panose="020B0600070205080204" pitchFamily="50" charset="-128"/>
                        </a:rPr>
                        <a:t>※1</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－高額医療費負担金（国及び都道府県による負担金）</a:t>
                      </a:r>
                      <a:endParaRPr kumimoji="1" lang="en-US" altLang="ja-JP" sz="950" dirty="0" smtClean="0">
                        <a:latin typeface="MS UI Gothic" panose="020B0600070205080204" pitchFamily="50" charset="-128"/>
                        <a:ea typeface="MS UI Gothic" panose="020B0600070205080204" pitchFamily="50" charset="-128"/>
                      </a:endParaRPr>
                    </a:p>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国保中央会と国保連合会間で実施</a:t>
                      </a:r>
                      <a:r>
                        <a:rPr kumimoji="1" lang="en-US" altLang="ja-JP" sz="950" dirty="0" smtClean="0">
                          <a:latin typeface="MS UI Gothic" panose="020B0600070205080204" pitchFamily="50" charset="-128"/>
                          <a:ea typeface="MS UI Gothic" panose="020B0600070205080204" pitchFamily="50" charset="-128"/>
                        </a:rPr>
                        <a:t>】</a:t>
                      </a:r>
                    </a:p>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国保中央会と国保連合会間で実施</a:t>
                      </a:r>
                      <a:r>
                        <a:rPr kumimoji="1" lang="en-US" altLang="ja-JP" sz="950" dirty="0" smtClean="0">
                          <a:latin typeface="MS UI Gothic" panose="020B0600070205080204" pitchFamily="50" charset="-128"/>
                          <a:ea typeface="MS UI Gothic" panose="020B0600070205080204" pitchFamily="50" charset="-128"/>
                        </a:rPr>
                        <a:t>】</a:t>
                      </a:r>
                    </a:p>
                    <a:p>
                      <a:r>
                        <a:rPr kumimoji="1" lang="ja-JP" altLang="en-US" sz="950" dirty="0" smtClean="0">
                          <a:latin typeface="MS UI Gothic" panose="020B0600070205080204" pitchFamily="50" charset="-128"/>
                          <a:ea typeface="MS UI Gothic" panose="020B0600070205080204" pitchFamily="50" charset="-128"/>
                        </a:rPr>
                        <a:t>－過年度調整（納付金の過多）</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p>
                      <a:r>
                        <a:rPr kumimoji="1" lang="ja-JP" altLang="en-US" sz="950" dirty="0" smtClean="0">
                          <a:latin typeface="MS UI Gothic" panose="020B0600070205080204" pitchFamily="50" charset="-128"/>
                          <a:ea typeface="MS UI Gothic" panose="020B0600070205080204" pitchFamily="50" charset="-128"/>
                        </a:rPr>
                        <a:t>－保険者努力支援制度（都道府県分。ただし、都道府県分のうち市町村重点配分分を除く）</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高額医療費共同事業拠出金の中から国保連合会が国保中央会に拠出</a:t>
                      </a:r>
                      <a:r>
                        <a:rPr kumimoji="1" lang="en-US" altLang="ja-JP" sz="950" dirty="0" smtClean="0">
                          <a:latin typeface="MS UI Gothic" panose="020B0600070205080204" pitchFamily="50" charset="-128"/>
                          <a:ea typeface="MS UI Gothic" panose="020B0600070205080204" pitchFamily="50" charset="-128"/>
                        </a:rPr>
                        <a:t>】</a:t>
                      </a:r>
                    </a:p>
                    <a:p>
                      <a:r>
                        <a:rPr kumimoji="1" lang="ja-JP" altLang="en-US" sz="950" dirty="0" smtClean="0">
                          <a:latin typeface="MS UI Gothic" panose="020B0600070205080204" pitchFamily="50" charset="-128"/>
                          <a:ea typeface="MS UI Gothic" panose="020B0600070205080204" pitchFamily="50" charset="-128"/>
                        </a:rPr>
                        <a:t>－財政安定化基金積立金（都道府県全体の返済分・補填分）</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p>
                      <a:r>
                        <a:rPr kumimoji="1" lang="ja-JP" altLang="en-US" sz="950" dirty="0" smtClean="0">
                          <a:latin typeface="MS UI Gothic" panose="020B0600070205080204" pitchFamily="50" charset="-128"/>
                          <a:ea typeface="MS UI Gothic" panose="020B0600070205080204" pitchFamily="50" charset="-128"/>
                        </a:rPr>
                        <a:t>＋都道府県の事業費等</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＋予備費（都道府県分、保険料財源分）</a:t>
                      </a:r>
                      <a:endParaRPr kumimoji="1" lang="en-US" altLang="ja-JP" sz="950" dirty="0" smtClean="0">
                        <a:latin typeface="MS UI Gothic" panose="020B0600070205080204" pitchFamily="50" charset="-128"/>
                        <a:ea typeface="MS UI Gothic" panose="020B0600070205080204" pitchFamily="50" charset="-128"/>
                      </a:endParaRPr>
                    </a:p>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都道府県繰入金１号分に加算</a:t>
                      </a:r>
                      <a:r>
                        <a:rPr kumimoji="1" lang="en-US" altLang="ja-JP" sz="950" dirty="0" smtClean="0">
                          <a:latin typeface="MS UI Gothic" panose="020B0600070205080204" pitchFamily="50" charset="-128"/>
                          <a:ea typeface="MS UI Gothic" panose="020B0600070205080204" pitchFamily="50" charset="-128"/>
                        </a:rPr>
                        <a:t>】</a:t>
                      </a:r>
                    </a:p>
                    <a:p>
                      <a:r>
                        <a:rPr kumimoji="1" lang="ja-JP" altLang="en-US" sz="950" dirty="0" smtClean="0">
                          <a:solidFill>
                            <a:srgbClr val="00B050"/>
                          </a:solidFill>
                          <a:latin typeface="MS UI Gothic" panose="020B0600070205080204" pitchFamily="50" charset="-128"/>
                          <a:ea typeface="MS UI Gothic" panose="020B0600070205080204" pitchFamily="50" charset="-128"/>
                        </a:rPr>
                        <a:t>－超高額医療費共同事業精算金（還付）　</a:t>
                      </a:r>
                      <a:r>
                        <a:rPr kumimoji="1" lang="en-US" altLang="ja-JP" sz="950" dirty="0" smtClean="0">
                          <a:solidFill>
                            <a:srgbClr val="00B050"/>
                          </a:solidFill>
                          <a:latin typeface="MS UI Gothic" panose="020B0600070205080204" pitchFamily="50" charset="-128"/>
                          <a:ea typeface="MS UI Gothic" panose="020B0600070205080204" pitchFamily="50" charset="-128"/>
                        </a:rPr>
                        <a:t>※3</a:t>
                      </a:r>
                    </a:p>
                    <a:p>
                      <a:r>
                        <a:rPr kumimoji="1" lang="ja-JP" altLang="en-US" sz="950" dirty="0" smtClean="0">
                          <a:solidFill>
                            <a:srgbClr val="00B050"/>
                          </a:solidFill>
                          <a:latin typeface="MS UI Gothic" panose="020B0600070205080204" pitchFamily="50" charset="-128"/>
                          <a:ea typeface="MS UI Gothic" panose="020B0600070205080204" pitchFamily="50" charset="-128"/>
                        </a:rPr>
                        <a:t>＋高額医療費共同事業拠出金　</a:t>
                      </a:r>
                      <a:r>
                        <a:rPr kumimoji="1" lang="en-US" altLang="ja-JP" sz="950" dirty="0" smtClean="0">
                          <a:solidFill>
                            <a:srgbClr val="00B050"/>
                          </a:solidFill>
                          <a:latin typeface="MS UI Gothic" panose="020B0600070205080204" pitchFamily="50" charset="-128"/>
                          <a:ea typeface="MS UI Gothic" panose="020B0600070205080204" pitchFamily="50" charset="-128"/>
                        </a:rPr>
                        <a:t>※3</a:t>
                      </a:r>
                    </a:p>
                    <a:p>
                      <a:r>
                        <a:rPr kumimoji="1" lang="ja-JP" altLang="en-US" sz="950" dirty="0" smtClean="0">
                          <a:solidFill>
                            <a:srgbClr val="00B050"/>
                          </a:solidFill>
                          <a:latin typeface="MS UI Gothic" panose="020B0600070205080204" pitchFamily="50" charset="-128"/>
                          <a:ea typeface="MS UI Gothic" panose="020B0600070205080204" pitchFamily="50" charset="-128"/>
                        </a:rPr>
                        <a:t>－高額医療費共同事業交付金　</a:t>
                      </a:r>
                      <a:r>
                        <a:rPr kumimoji="1" lang="en-US" altLang="ja-JP" sz="950" dirty="0" smtClean="0">
                          <a:solidFill>
                            <a:srgbClr val="00B050"/>
                          </a:solidFill>
                          <a:latin typeface="MS UI Gothic" panose="020B0600070205080204" pitchFamily="50" charset="-128"/>
                          <a:ea typeface="MS UI Gothic" panose="020B0600070205080204" pitchFamily="50" charset="-128"/>
                        </a:rPr>
                        <a:t>※3</a:t>
                      </a:r>
                    </a:p>
                    <a:p>
                      <a:r>
                        <a:rPr kumimoji="1" lang="ja-JP" altLang="en-US" sz="950" dirty="0" smtClean="0">
                          <a:solidFill>
                            <a:srgbClr val="00B050"/>
                          </a:solidFill>
                          <a:latin typeface="MS UI Gothic" panose="020B0600070205080204" pitchFamily="50" charset="-128"/>
                          <a:ea typeface="MS UI Gothic" panose="020B0600070205080204" pitchFamily="50" charset="-128"/>
                        </a:rPr>
                        <a:t>＋保険財政共同安定化事業拠出金　</a:t>
                      </a:r>
                      <a:r>
                        <a:rPr kumimoji="1" lang="en-US" altLang="ja-JP" sz="950" dirty="0" smtClean="0">
                          <a:solidFill>
                            <a:srgbClr val="00B050"/>
                          </a:solidFill>
                          <a:latin typeface="MS UI Gothic" panose="020B0600070205080204" pitchFamily="50" charset="-128"/>
                          <a:ea typeface="MS UI Gothic" panose="020B0600070205080204" pitchFamily="50" charset="-128"/>
                        </a:rPr>
                        <a:t>※3</a:t>
                      </a:r>
                    </a:p>
                    <a:p>
                      <a:r>
                        <a:rPr kumimoji="1" lang="ja-JP" altLang="en-US" sz="950" dirty="0" smtClean="0">
                          <a:solidFill>
                            <a:srgbClr val="00B050"/>
                          </a:solidFill>
                          <a:latin typeface="MS UI Gothic" panose="020B0600070205080204" pitchFamily="50" charset="-128"/>
                          <a:ea typeface="MS UI Gothic" panose="020B0600070205080204" pitchFamily="50" charset="-128"/>
                        </a:rPr>
                        <a:t>－保険財政共同安定化事業交付金　</a:t>
                      </a:r>
                      <a:r>
                        <a:rPr kumimoji="1" lang="en-US" altLang="ja-JP" sz="950" dirty="0" smtClean="0">
                          <a:solidFill>
                            <a:srgbClr val="00B050"/>
                          </a:solidFill>
                          <a:latin typeface="MS UI Gothic" panose="020B0600070205080204" pitchFamily="50" charset="-128"/>
                          <a:ea typeface="MS UI Gothic" panose="020B0600070205080204" pitchFamily="50" charset="-128"/>
                        </a:rPr>
                        <a:t>※3</a:t>
                      </a:r>
                    </a:p>
                    <a:p>
                      <a:r>
                        <a:rPr kumimoji="1" lang="ja-JP" altLang="en-US" sz="950" dirty="0" smtClean="0">
                          <a:solidFill>
                            <a:srgbClr val="00B050"/>
                          </a:solidFill>
                          <a:latin typeface="MS UI Gothic" panose="020B0600070205080204" pitchFamily="50" charset="-128"/>
                          <a:ea typeface="MS UI Gothic" panose="020B0600070205080204" pitchFamily="50" charset="-128"/>
                        </a:rPr>
                        <a:t>－都道府県調整交付金（保険財政共同安定化事業激変緩和分）</a:t>
                      </a:r>
                      <a:r>
                        <a:rPr kumimoji="1" lang="en-US" altLang="ja-JP" sz="950" dirty="0" smtClean="0">
                          <a:solidFill>
                            <a:srgbClr val="00B050"/>
                          </a:solidFill>
                          <a:latin typeface="MS UI Gothic" panose="020B0600070205080204" pitchFamily="50" charset="-128"/>
                          <a:ea typeface="MS UI Gothic" panose="020B0600070205080204" pitchFamily="50" charset="-128"/>
                        </a:rPr>
                        <a:t>※3</a:t>
                      </a:r>
                      <a:endParaRPr kumimoji="1" lang="ja-JP" altLang="en-US" sz="950" dirty="0">
                        <a:solidFill>
                          <a:srgbClr val="00B050"/>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年報等</a:t>
                      </a: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県</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国保連</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県</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150296">
                <a:tc>
                  <a:txBody>
                    <a:bodyPr/>
                    <a:lstStyle/>
                    <a:p>
                      <a:r>
                        <a:rPr kumimoji="1" lang="ja-JP" altLang="en-US" sz="950" dirty="0" smtClean="0">
                          <a:latin typeface="MS UI Gothic" panose="020B0600070205080204" pitchFamily="50" charset="-128"/>
                          <a:ea typeface="MS UI Gothic" panose="020B0600070205080204" pitchFamily="50" charset="-128"/>
                        </a:rPr>
                        <a:t>（Ｂ）保険料収納必要総額</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（ｂ）保険料収納必要額</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6"/>
                  </a:ext>
                </a:extLst>
              </a:tr>
            </a:tbl>
          </a:graphicData>
        </a:graphic>
      </p:graphicFrame>
      <p:sp>
        <p:nvSpPr>
          <p:cNvPr id="8" name="スライド番号プレースホルダ 3"/>
          <p:cNvSpPr>
            <a:spLocks noGrp="1"/>
          </p:cNvSpPr>
          <p:nvPr>
            <p:ph type="sldNum" sz="quarter" idx="12"/>
          </p:nvPr>
        </p:nvSpPr>
        <p:spPr>
          <a:xfrm>
            <a:off x="9385358" y="6493653"/>
            <a:ext cx="520642" cy="365066"/>
          </a:xfrm>
          <a:prstGeom prst="rect">
            <a:avLst/>
          </a:prstGeom>
        </p:spPr>
        <p:txBody>
          <a:bodyPr/>
          <a:lstStyle/>
          <a:p>
            <a:fld id="{81C2CD58-23E8-4D2D-84BF-BE1F0EA01ABA}" type="slidenum">
              <a:rPr lang="ja-JP" altLang="en-US" sz="1800" b="1">
                <a:latin typeface="游ゴシック" panose="020B0400000000000000" pitchFamily="50" charset="-128"/>
                <a:ea typeface="游ゴシック" panose="020B0400000000000000" pitchFamily="50" charset="-128"/>
              </a:rPr>
              <a:pPr/>
              <a:t>34</a:t>
            </a:fld>
            <a:endParaRPr lang="ja-JP" altLang="en-US" sz="1800" b="1" dirty="0">
              <a:latin typeface="游ゴシック" panose="020B0400000000000000" pitchFamily="50" charset="-128"/>
              <a:ea typeface="游ゴシック" panose="020B0400000000000000" pitchFamily="50" charset="-128"/>
            </a:endParaRPr>
          </a:p>
        </p:txBody>
      </p:sp>
      <p:sp>
        <p:nvSpPr>
          <p:cNvPr id="7" name="角丸四角形 6"/>
          <p:cNvSpPr/>
          <p:nvPr/>
        </p:nvSpPr>
        <p:spPr>
          <a:xfrm>
            <a:off x="519569" y="341096"/>
            <a:ext cx="8856984" cy="488936"/>
          </a:xfrm>
          <a:prstGeom prst="roundRect">
            <a:avLst>
              <a:gd name="adj" fmla="val 2831"/>
            </a:avLst>
          </a:prstGeom>
          <a:solidFill>
            <a:schemeClr val="bg1"/>
          </a:solidFill>
          <a:ln w="190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303" tIns="64852" rIns="84303" bIns="42151" rtlCol="0" anchor="t"/>
          <a:lstStyle/>
          <a:p>
            <a:pPr marL="160166" indent="-160166"/>
            <a:r>
              <a:rPr lang="ja-JP" altLang="en-US" sz="1200" dirty="0" smtClean="0">
                <a:solidFill>
                  <a:schemeClr val="tx1"/>
                </a:solidFill>
                <a:latin typeface="+mn-ea"/>
              </a:rPr>
              <a:t>○　市町村との合意の下、激変緩和の丈比べを「納付金額（ｄ）ベースの保険料決算額」で行う場合には、以下の計算例を参考とする。</a:t>
            </a:r>
            <a:endParaRPr lang="en-US" altLang="ja-JP" sz="1200" dirty="0" smtClean="0">
              <a:solidFill>
                <a:schemeClr val="tx1"/>
              </a:solidFill>
              <a:latin typeface="+mn-ea"/>
            </a:endParaRPr>
          </a:p>
          <a:p>
            <a:pPr marL="160166" indent="-160166"/>
            <a:r>
              <a:rPr lang="ja-JP" altLang="en-US" sz="1200" dirty="0">
                <a:solidFill>
                  <a:schemeClr val="tx1"/>
                </a:solidFill>
                <a:latin typeface="+mn-ea"/>
              </a:rPr>
              <a:t>　</a:t>
            </a:r>
            <a:r>
              <a:rPr lang="ja-JP" altLang="en-US" sz="1200" dirty="0" smtClean="0">
                <a:solidFill>
                  <a:schemeClr val="tx1"/>
                </a:solidFill>
                <a:latin typeface="+mn-ea"/>
              </a:rPr>
              <a:t>　</a:t>
            </a:r>
            <a:r>
              <a:rPr lang="en-US" altLang="ja-JP" sz="1200" dirty="0" smtClean="0">
                <a:solidFill>
                  <a:schemeClr val="tx1"/>
                </a:solidFill>
                <a:latin typeface="+mn-ea"/>
              </a:rPr>
              <a:t>※</a:t>
            </a:r>
            <a:r>
              <a:rPr lang="ja-JP" altLang="en-US" sz="1200" dirty="0" smtClean="0">
                <a:solidFill>
                  <a:schemeClr val="tx1"/>
                </a:solidFill>
                <a:latin typeface="+mn-ea"/>
              </a:rPr>
              <a:t>同様の方法で保険料決算額で丈比べを行うことも可能。</a:t>
            </a:r>
            <a:endParaRPr lang="en-US" altLang="ja-JP" sz="1200" dirty="0">
              <a:solidFill>
                <a:schemeClr val="tx1"/>
              </a:solidFill>
              <a:latin typeface="+mn-ea"/>
            </a:endParaRPr>
          </a:p>
        </p:txBody>
      </p:sp>
      <p:sp>
        <p:nvSpPr>
          <p:cNvPr id="3" name="テキスト ボックス 2"/>
          <p:cNvSpPr txBox="1"/>
          <p:nvPr/>
        </p:nvSpPr>
        <p:spPr>
          <a:xfrm>
            <a:off x="6187125" y="566098"/>
            <a:ext cx="3230372" cy="276999"/>
          </a:xfrm>
          <a:prstGeom prst="rect">
            <a:avLst/>
          </a:prstGeom>
          <a:noFill/>
        </p:spPr>
        <p:txBody>
          <a:bodyPr wrap="none" rtlCol="0">
            <a:spAutoFit/>
          </a:bodyPr>
          <a:lstStyle/>
          <a:p>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小文字</a:t>
            </a:r>
            <a:r>
              <a:rPr lang="ja-JP" altLang="en-US" sz="1200" dirty="0" smtClean="0">
                <a:latin typeface="ＭＳ Ｐゴシック" panose="020B0600070205080204" pitchFamily="50" charset="-128"/>
                <a:ea typeface="ＭＳ Ｐゴシック" panose="020B0600070205080204" pitchFamily="50" charset="-128"/>
              </a:rPr>
              <a:t>の</a:t>
            </a:r>
            <a:r>
              <a:rPr lang="ja-JP" altLang="en-US" sz="1200" dirty="0">
                <a:latin typeface="ＭＳ Ｐゴシック" panose="020B0600070205080204" pitchFamily="50" charset="-128"/>
                <a:ea typeface="ＭＳ Ｐゴシック" panose="020B0600070205080204" pitchFamily="50" charset="-128"/>
              </a:rPr>
              <a:t>アルファベット</a:t>
            </a:r>
            <a:r>
              <a:rPr lang="ja-JP" altLang="en-US" sz="1200" dirty="0" smtClean="0">
                <a:latin typeface="ＭＳ Ｐゴシック" panose="020B0600070205080204" pitchFamily="50" charset="-128"/>
                <a:ea typeface="ＭＳ Ｐゴシック" panose="020B0600070205080204" pitchFamily="50" charset="-128"/>
              </a:rPr>
              <a:t>は</a:t>
            </a:r>
            <a:r>
              <a:rPr lang="ja-JP" altLang="en-US" sz="1200" dirty="0">
                <a:latin typeface="ＭＳ Ｐゴシック" panose="020B0600070205080204" pitchFamily="50" charset="-128"/>
                <a:ea typeface="ＭＳ Ｐゴシック" panose="020B0600070205080204" pitchFamily="50" charset="-128"/>
              </a:rPr>
              <a:t>市町村単位</a:t>
            </a:r>
            <a:r>
              <a:rPr lang="ja-JP" altLang="en-US" sz="1200" dirty="0" smtClean="0">
                <a:latin typeface="ＭＳ Ｐゴシック" panose="020B0600070205080204" pitchFamily="50" charset="-128"/>
                <a:ea typeface="ＭＳ Ｐゴシック" panose="020B0600070205080204" pitchFamily="50" charset="-128"/>
              </a:rPr>
              <a:t>の数値</a:t>
            </a:r>
            <a:endParaRPr kumimoji="1" lang="en-US" altLang="ja-JP" sz="1200" dirty="0" smtClean="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5100097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p:cNvCxnSpPr/>
          <p:nvPr/>
        </p:nvCxnSpPr>
        <p:spPr>
          <a:xfrm>
            <a:off x="-125429" y="315997"/>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aphicFrame>
        <p:nvGraphicFramePr>
          <p:cNvPr id="18" name="表 17"/>
          <p:cNvGraphicFramePr>
            <a:graphicFrameLocks noGrp="1"/>
          </p:cNvGraphicFramePr>
          <p:nvPr>
            <p:extLst/>
          </p:nvPr>
        </p:nvGraphicFramePr>
        <p:xfrm>
          <a:off x="25393" y="352395"/>
          <a:ext cx="9829166" cy="5516880"/>
        </p:xfrm>
        <a:graphic>
          <a:graphicData uri="http://schemas.openxmlformats.org/drawingml/2006/table">
            <a:tbl>
              <a:tblPr firstRow="1" bandRow="1">
                <a:tableStyleId>{B301B821-A1FF-4177-AEE7-76D212191A09}</a:tableStyleId>
              </a:tblPr>
              <a:tblGrid>
                <a:gridCol w="4416743">
                  <a:extLst>
                    <a:ext uri="{9D8B030D-6E8A-4147-A177-3AD203B41FA5}">
                      <a16:colId xmlns:a16="http://schemas.microsoft.com/office/drawing/2014/main" val="20000"/>
                    </a:ext>
                  </a:extLst>
                </a:gridCol>
                <a:gridCol w="4521518">
                  <a:extLst>
                    <a:ext uri="{9D8B030D-6E8A-4147-A177-3AD203B41FA5}">
                      <a16:colId xmlns:a16="http://schemas.microsoft.com/office/drawing/2014/main" val="20001"/>
                    </a:ext>
                  </a:extLst>
                </a:gridCol>
                <a:gridCol w="890905">
                  <a:extLst>
                    <a:ext uri="{9D8B030D-6E8A-4147-A177-3AD203B41FA5}">
                      <a16:colId xmlns:a16="http://schemas.microsoft.com/office/drawing/2014/main" val="20002"/>
                    </a:ext>
                  </a:extLst>
                </a:gridCol>
              </a:tblGrid>
              <a:tr h="206687">
                <a:tc>
                  <a:txBody>
                    <a:bodyPr/>
                    <a:lstStyle/>
                    <a:p>
                      <a:pPr algn="ctr"/>
                      <a:r>
                        <a:rPr kumimoji="1" lang="ja-JP" altLang="en-US" sz="1200" dirty="0" smtClean="0">
                          <a:latin typeface="MS UI Gothic" panose="020B0600070205080204" pitchFamily="50" charset="-128"/>
                          <a:ea typeface="MS UI Gothic" panose="020B0600070205080204" pitchFamily="50" charset="-128"/>
                        </a:rPr>
                        <a:t>医療分に係る納付金算定</a:t>
                      </a:r>
                      <a:endParaRPr kumimoji="1" lang="ja-JP" altLang="en-US" sz="1200" dirty="0">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200" dirty="0" smtClean="0">
                          <a:latin typeface="MS UI Gothic" panose="020B0600070205080204" pitchFamily="50" charset="-128"/>
                          <a:ea typeface="MS UI Gothic" panose="020B0600070205080204" pitchFamily="50" charset="-128"/>
                        </a:rPr>
                        <a:t>平成</a:t>
                      </a:r>
                      <a:r>
                        <a:rPr kumimoji="1" lang="en-US" altLang="ja-JP" sz="1200" dirty="0" smtClean="0">
                          <a:latin typeface="MS UI Gothic" panose="020B0600070205080204" pitchFamily="50" charset="-128"/>
                          <a:ea typeface="MS UI Gothic" panose="020B0600070205080204" pitchFamily="50" charset="-128"/>
                        </a:rPr>
                        <a:t>28</a:t>
                      </a:r>
                      <a:r>
                        <a:rPr kumimoji="1" lang="ja-JP" altLang="en-US" sz="1200" dirty="0" smtClean="0">
                          <a:latin typeface="MS UI Gothic" panose="020B0600070205080204" pitchFamily="50" charset="-128"/>
                          <a:ea typeface="MS UI Gothic" panose="020B0600070205080204" pitchFamily="50" charset="-128"/>
                        </a:rPr>
                        <a:t>年度市町村保険料決算額</a:t>
                      </a:r>
                      <a:endParaRPr kumimoji="1" lang="ja-JP" altLang="en-US" sz="120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800" dirty="0" smtClean="0">
                          <a:latin typeface="MS UI Gothic" panose="020B0600070205080204" pitchFamily="50" charset="-128"/>
                          <a:ea typeface="MS UI Gothic" panose="020B0600070205080204" pitchFamily="50" charset="-128"/>
                        </a:rPr>
                        <a:t>参考数値</a:t>
                      </a:r>
                      <a:endParaRPr kumimoji="1" lang="ja-JP" altLang="en-US" sz="80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148391">
                <a:tc>
                  <a:txBody>
                    <a:bodyPr/>
                    <a:lstStyle/>
                    <a:p>
                      <a:pPr algn="ctr"/>
                      <a:r>
                        <a:rPr kumimoji="1" lang="ja-JP" altLang="en-US" sz="1100" dirty="0" smtClean="0">
                          <a:latin typeface="MS UI Gothic" panose="020B0600070205080204" pitchFamily="50" charset="-128"/>
                          <a:ea typeface="MS UI Gothic" panose="020B0600070205080204" pitchFamily="50" charset="-128"/>
                        </a:rPr>
                        <a:t>（前頁続き）</a:t>
                      </a:r>
                      <a:endParaRPr kumimoji="1" lang="ja-JP" altLang="en-US" sz="1100" dirty="0">
                        <a:solidFill>
                          <a:schemeClr val="tx1"/>
                        </a:solidFill>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solidFill>
                      <a:srgbClr val="FFFF99"/>
                    </a:solidFill>
                  </a:tcPr>
                </a:tc>
                <a:tc>
                  <a:txBody>
                    <a:bodyPr/>
                    <a:lstStyle/>
                    <a:p>
                      <a:pPr algn="ctr"/>
                      <a:r>
                        <a:rPr kumimoji="1" lang="ja-JP" altLang="en-US" sz="1100" dirty="0" smtClean="0">
                          <a:latin typeface="MS UI Gothic" panose="020B0600070205080204" pitchFamily="50" charset="-128"/>
                          <a:ea typeface="MS UI Gothic" panose="020B0600070205080204" pitchFamily="50" charset="-128"/>
                        </a:rPr>
                        <a:t>（前頁続き）</a:t>
                      </a:r>
                      <a:endParaRPr kumimoji="1" lang="ja-JP" altLang="en-US" sz="1100" dirty="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99"/>
                    </a:solidFill>
                  </a:tcPr>
                </a:tc>
                <a:tc>
                  <a:txBody>
                    <a:bodyPr/>
                    <a:lstStyle/>
                    <a:p>
                      <a:pPr algn="ctr"/>
                      <a:r>
                        <a:rPr kumimoji="1" lang="ja-JP" altLang="en-US" sz="1100" dirty="0" smtClean="0">
                          <a:latin typeface="MS UI Gothic" panose="020B0600070205080204" pitchFamily="50" charset="-128"/>
                          <a:ea typeface="MS UI Gothic" panose="020B0600070205080204" pitchFamily="50" charset="-128"/>
                        </a:rPr>
                        <a:t>（前頁続き）</a:t>
                      </a:r>
                      <a:endParaRPr kumimoji="1" lang="ja-JP" altLang="en-US" sz="1100" dirty="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solidFill>
                      <a:srgbClr val="FFFF99"/>
                    </a:solidFill>
                  </a:tcPr>
                </a:tc>
                <a:extLst>
                  <a:ext uri="{0D108BD9-81ED-4DB2-BD59-A6C34878D82A}">
                    <a16:rowId xmlns:a16="http://schemas.microsoft.com/office/drawing/2014/main" val="10001"/>
                  </a:ext>
                </a:extLst>
              </a:tr>
              <a:tr h="150296">
                <a:tc>
                  <a:txBody>
                    <a:bodyPr/>
                    <a:lstStyle/>
                    <a:p>
                      <a:r>
                        <a:rPr kumimoji="1" lang="ja-JP" altLang="en-US" sz="950" dirty="0" smtClean="0">
                          <a:latin typeface="MS UI Gothic" panose="020B0600070205080204" pitchFamily="50" charset="-128"/>
                          <a:ea typeface="MS UI Gothic" panose="020B0600070205080204" pitchFamily="50" charset="-128"/>
                        </a:rPr>
                        <a:t>（Ｂ）保険料収納必要総額</a:t>
                      </a:r>
                      <a:endParaRPr kumimoji="1" lang="ja-JP" altLang="en-US" sz="950" b="0" dirty="0">
                        <a:solidFill>
                          <a:schemeClr val="tx1"/>
                        </a:solidFill>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（ｂ）保険料収納必要額</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0840">
                <a:tc>
                  <a:txBody>
                    <a:bodyPr/>
                    <a:lstStyle/>
                    <a:p>
                      <a:r>
                        <a:rPr kumimoji="1" lang="ja-JP" altLang="en-US" sz="950" dirty="0" smtClean="0">
                          <a:latin typeface="MS UI Gothic" panose="020B0600070205080204" pitchFamily="50" charset="-128"/>
                          <a:ea typeface="MS UI Gothic" panose="020B0600070205080204" pitchFamily="50" charset="-128"/>
                        </a:rPr>
                        <a:t>＋高額医療費負担金（国分・都道府県分）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＋特別高額医療費共同事業負担金</a:t>
                      </a:r>
                      <a:endParaRPr kumimoji="1" lang="en-US" altLang="ja-JP" sz="950" dirty="0" smtClean="0">
                        <a:latin typeface="MS UI Gothic" panose="020B0600070205080204" pitchFamily="50" charset="-128"/>
                        <a:ea typeface="MS UI Gothic" panose="020B0600070205080204" pitchFamily="50" charset="-128"/>
                      </a:endParaRPr>
                    </a:p>
                    <a:p>
                      <a:r>
                        <a:rPr lang="ja-JP" altLang="en-US"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地方単独事業の減額調整分</a:t>
                      </a:r>
                      <a:endParaRPr kumimoji="1" lang="en-US" altLang="ja-JP" sz="950" dirty="0" smtClean="0">
                        <a:latin typeface="MS UI Gothic" panose="020B0600070205080204" pitchFamily="50" charset="-128"/>
                        <a:ea typeface="MS UI Gothic" panose="020B0600070205080204" pitchFamily="50" charset="-128"/>
                      </a:endParaRPr>
                    </a:p>
                    <a:p>
                      <a:r>
                        <a:rPr lang="ja-JP" altLang="en-US" sz="950" dirty="0" smtClean="0">
                          <a:latin typeface="MS UI Gothic" panose="020B0600070205080204" pitchFamily="50" charset="-128"/>
                          <a:ea typeface="MS UI Gothic" panose="020B0600070205080204" pitchFamily="50" charset="-128"/>
                        </a:rPr>
                        <a:t>－（前々年度概算前期交付金－前々年度確定前期交付金）－調整金額</a:t>
                      </a:r>
                      <a:endParaRPr lang="en-US" altLang="ja-JP" sz="950" dirty="0" smtClean="0">
                        <a:latin typeface="MS UI Gothic" panose="020B0600070205080204" pitchFamily="50" charset="-128"/>
                        <a:ea typeface="MS UI Gothic" panose="020B0600070205080204" pitchFamily="50" charset="-128"/>
                      </a:endParaRPr>
                    </a:p>
                    <a:p>
                      <a:r>
                        <a:rPr lang="ja-JP" altLang="en-US" sz="950" dirty="0" smtClean="0">
                          <a:latin typeface="MS UI Gothic" panose="020B0600070205080204" pitchFamily="50" charset="-128"/>
                          <a:ea typeface="MS UI Gothic" panose="020B0600070205080204" pitchFamily="50" charset="-128"/>
                        </a:rPr>
                        <a:t>＋（前々年度概算前期納付金－前々年度確定前期納付金）＋調整金額</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ja-JP" sz="950" b="0" kern="1200" dirty="0" smtClean="0">
                          <a:solidFill>
                            <a:srgbClr val="FF0000"/>
                          </a:solidFill>
                          <a:effectLst/>
                          <a:latin typeface="+mn-lt"/>
                          <a:ea typeface="+mn-ea"/>
                          <a:cs typeface="+mn-cs"/>
                        </a:rPr>
                        <a:t>－財政安定化基金積立金（市町村の償還分）</a:t>
                      </a:r>
                    </a:p>
                    <a:p>
                      <a:r>
                        <a:rPr kumimoji="1" lang="ja-JP" altLang="ja-JP" sz="950" b="0" kern="1200" dirty="0" smtClean="0">
                          <a:solidFill>
                            <a:srgbClr val="FF0000"/>
                          </a:solidFill>
                          <a:effectLst/>
                          <a:latin typeface="+mn-lt"/>
                          <a:ea typeface="+mn-ea"/>
                          <a:cs typeface="+mn-cs"/>
                        </a:rPr>
                        <a:t>－財政安定化基金積立金（市町村の拠出分（交付対象市町村のみ拠出する場合））</a:t>
                      </a:r>
                      <a:endParaRPr kumimoji="1" lang="en-US" altLang="ja-JP" sz="950" b="0" kern="120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950" b="0" kern="1200" dirty="0" smtClean="0">
                          <a:solidFill>
                            <a:srgbClr val="FF0000"/>
                          </a:solidFill>
                          <a:effectLst/>
                          <a:latin typeface="+mn-lt"/>
                          <a:ea typeface="+mn-ea"/>
                          <a:cs typeface="+mn-cs"/>
                        </a:rPr>
                        <a:t>－</a:t>
                      </a:r>
                      <a:r>
                        <a:rPr lang="ja-JP" altLang="en-US" sz="950" dirty="0" smtClean="0">
                          <a:solidFill>
                            <a:srgbClr val="FF0000"/>
                          </a:solidFill>
                        </a:rPr>
                        <a:t>財政安定化基金積立金（市町村起因の繰入分）</a:t>
                      </a:r>
                      <a:endParaRPr lang="ja-JP" altLang="en-US" sz="950" dirty="0" smtClean="0">
                        <a:solidFill>
                          <a:srgbClr val="FF0000"/>
                        </a:solidFill>
                        <a:latin typeface="ＭＳ ゴシック" pitchFamily="49" charset="-128"/>
                        <a:ea typeface="ＭＳ ゴシック" pitchFamily="49" charset="-128"/>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＋高額医療費負担金（国分・都道府県分）</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rgbClr val="00B050"/>
                          </a:solidFill>
                          <a:latin typeface="MS UI Gothic" panose="020B0600070205080204" pitchFamily="50" charset="-128"/>
                          <a:ea typeface="MS UI Gothic" panose="020B0600070205080204" pitchFamily="50" charset="-128"/>
                        </a:rPr>
                        <a:t>＋超高額医療費共同事業精算金（還付）　</a:t>
                      </a:r>
                      <a:r>
                        <a:rPr kumimoji="1" lang="en-US" altLang="ja-JP" sz="950" dirty="0" smtClean="0">
                          <a:solidFill>
                            <a:srgbClr val="00B050"/>
                          </a:solidFill>
                          <a:latin typeface="MS UI Gothic" panose="020B0600070205080204" pitchFamily="50" charset="-128"/>
                          <a:ea typeface="MS UI Gothic" panose="020B0600070205080204" pitchFamily="50" charset="-128"/>
                        </a:rPr>
                        <a:t>※3</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保険料収納必要額算定時に療養給付負担金減額調整により反映済み</a:t>
                      </a:r>
                      <a:r>
                        <a:rPr kumimoji="1" lang="en-US" altLang="ja-JP" sz="950" dirty="0" smtClean="0">
                          <a:latin typeface="MS UI Gothic" panose="020B0600070205080204" pitchFamily="50" charset="-128"/>
                          <a:ea typeface="MS UI Gothic" panose="020B060007020508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保険料収納必要額の算定時に精算済み</a:t>
                      </a:r>
                      <a:r>
                        <a:rPr kumimoji="1" lang="en-US" altLang="ja-JP" sz="950" dirty="0" smtClean="0">
                          <a:latin typeface="MS UI Gothic" panose="020B0600070205080204" pitchFamily="50" charset="-128"/>
                          <a:ea typeface="MS UI Gothic" panose="020B0600070205080204" pitchFamily="50" charset="-128"/>
                        </a:rPr>
                        <a:t>】</a:t>
                      </a:r>
                    </a:p>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保険料収納必要額の算定時に精算済み</a:t>
                      </a:r>
                      <a:r>
                        <a:rPr kumimoji="1" lang="en-US" altLang="ja-JP" sz="950" dirty="0" smtClean="0">
                          <a:latin typeface="MS UI Gothic" panose="020B0600070205080204" pitchFamily="50" charset="-128"/>
                          <a:ea typeface="MS UI Gothic" panose="020B0600070205080204" pitchFamily="50" charset="-128"/>
                        </a:rPr>
                        <a:t>】</a:t>
                      </a:r>
                      <a:endParaRPr lang="en-US" altLang="ja-JP" sz="950" b="0" dirty="0" smtClean="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国保連</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138400">
                <a:tc>
                  <a:txBody>
                    <a:bodyPr/>
                    <a:lstStyle/>
                    <a:p>
                      <a:r>
                        <a:rPr kumimoji="1" lang="ja-JP" altLang="en-US" sz="950" dirty="0" smtClean="0">
                          <a:latin typeface="MS UI Gothic" panose="020B0600070205080204" pitchFamily="50" charset="-128"/>
                          <a:ea typeface="MS UI Gothic" panose="020B0600070205080204" pitchFamily="50" charset="-128"/>
                        </a:rPr>
                        <a:t>（Ｃ）納付金算定基礎額</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360000">
                <a:tc>
                  <a:txBody>
                    <a:bodyPr/>
                    <a:lstStyle/>
                    <a:p>
                      <a:r>
                        <a:rPr kumimoji="1" lang="ja-JP" altLang="en-US" sz="950" dirty="0" smtClean="0">
                          <a:latin typeface="MS UI Gothic" panose="020B0600070205080204" pitchFamily="50" charset="-128"/>
                          <a:ea typeface="MS UI Gothic" panose="020B0600070205080204" pitchFamily="50" charset="-128"/>
                        </a:rPr>
                        <a:t>　納付金配分方式（２・３・４方式）に基づき、</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　</a:t>
                      </a:r>
                      <a:r>
                        <a:rPr kumimoji="1" lang="en-US" altLang="ja-JP" sz="950" dirty="0" smtClean="0">
                          <a:latin typeface="MS UI Gothic" panose="020B0600070205080204" pitchFamily="50" charset="-128"/>
                          <a:ea typeface="MS UI Gothic" panose="020B0600070205080204" pitchFamily="50" charset="-128"/>
                        </a:rPr>
                        <a:t>α</a:t>
                      </a:r>
                      <a:r>
                        <a:rPr kumimoji="1" lang="ja-JP" altLang="en-US" sz="950" dirty="0" smtClean="0">
                          <a:latin typeface="MS UI Gothic" panose="020B0600070205080204" pitchFamily="50" charset="-128"/>
                          <a:ea typeface="MS UI Gothic" panose="020B0600070205080204" pitchFamily="50" charset="-128"/>
                        </a:rPr>
                        <a:t>（高額医療費共同負担調整等）</a:t>
                      </a:r>
                      <a:r>
                        <a:rPr kumimoji="1" lang="en-US" altLang="ja-JP" sz="950" dirty="0" smtClean="0">
                          <a:latin typeface="MS UI Gothic" panose="020B0600070205080204" pitchFamily="50" charset="-128"/>
                          <a:ea typeface="MS UI Gothic" panose="020B0600070205080204" pitchFamily="50" charset="-128"/>
                        </a:rPr>
                        <a:t>×β×γ</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a:t>
                      </a:r>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198968">
                <a:tc>
                  <a:txBody>
                    <a:bodyPr/>
                    <a:lstStyle/>
                    <a:p>
                      <a:r>
                        <a:rPr kumimoji="1" lang="ja-JP" altLang="en-US" sz="950" dirty="0" smtClean="0">
                          <a:latin typeface="MS UI Gothic" panose="020B0600070205080204" pitchFamily="50" charset="-128"/>
                          <a:ea typeface="MS UI Gothic" panose="020B0600070205080204" pitchFamily="50" charset="-128"/>
                        </a:rPr>
                        <a:t>（ｃ）各市町村の納付金基礎額</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（ｃ）各市町村の保険収納必要額（納付金基礎額ベース）</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6"/>
                  </a:ext>
                </a:extLst>
              </a:tr>
              <a:tr h="370840">
                <a:tc>
                  <a:txBody>
                    <a:bodyPr/>
                    <a:lstStyle/>
                    <a:p>
                      <a:r>
                        <a:rPr kumimoji="1" lang="ja-JP" altLang="en-US" sz="950" dirty="0" smtClean="0">
                          <a:latin typeface="MS UI Gothic" panose="020B0600070205080204" pitchFamily="50" charset="-128"/>
                          <a:ea typeface="MS UI Gothic" panose="020B0600070205080204" pitchFamily="50" charset="-128"/>
                        </a:rPr>
                        <a:t>－高額医療費負担金（直近過去３年平均</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調整係数）</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－特別高額医療費共同事業費負担金（直近過去３年平均</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調整係数）</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－国・特別調整交付金（都道府県分のうち市町村重点配分分）</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－保険者努力支援制度（都道府県分のうち市町村重点配分分）</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－暫定措置</a:t>
                      </a:r>
                      <a:endParaRPr kumimoji="1" lang="en-US" altLang="ja-JP" sz="950" dirty="0" smtClean="0">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－激変緩和分</a:t>
                      </a:r>
                      <a:r>
                        <a:rPr lang="ja-JP" altLang="en-US" sz="950" dirty="0" smtClean="0">
                          <a:latin typeface="ＭＳ ゴシック" pitchFamily="49" charset="-128"/>
                          <a:ea typeface="ＭＳ ゴシック" pitchFamily="49" charset="-128"/>
                          <a:cs typeface="Times New Roman" pitchFamily="18" charset="0"/>
                        </a:rPr>
                        <a:t>（都道府県繰入金１号分の一部、</a:t>
                      </a:r>
                      <a:r>
                        <a:rPr lang="ja-JP" altLang="en-US" sz="950" dirty="0" smtClean="0">
                          <a:solidFill>
                            <a:srgbClr val="FF0000"/>
                          </a:solidFill>
                          <a:latin typeface="ＭＳ ゴシック" pitchFamily="49" charset="-128"/>
                          <a:ea typeface="ＭＳ ゴシック" pitchFamily="49" charset="-128"/>
                          <a:cs typeface="Times New Roman" pitchFamily="18" charset="0"/>
                        </a:rPr>
                        <a:t>下限割合分</a:t>
                      </a:r>
                      <a:r>
                        <a:rPr lang="ja-JP" altLang="en-US" sz="950" dirty="0" smtClean="0">
                          <a:latin typeface="ＭＳ ゴシック" pitchFamily="49" charset="-128"/>
                          <a:ea typeface="ＭＳ ゴシック" pitchFamily="49" charset="-128"/>
                          <a:cs typeface="Times New Roman" pitchFamily="18" charset="0"/>
                        </a:rPr>
                        <a:t>）（医療分）</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－激変緩和用の特例基金（各市町村への取崩分、医療分）</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－都道府県による地単事業分（都道府県負担分）</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a:t>
                      </a:r>
                      <a:r>
                        <a:rPr lang="ja-JP" altLang="en-US" sz="950" dirty="0" smtClean="0">
                          <a:latin typeface="ＭＳ ゴシック" pitchFamily="49" charset="-128"/>
                          <a:ea typeface="ＭＳ ゴシック" pitchFamily="49" charset="-128"/>
                          <a:cs typeface="Times New Roman" pitchFamily="18" charset="0"/>
                        </a:rPr>
                        <a:t>財政安定化基金積立金（市町村の拠出分</a:t>
                      </a:r>
                      <a:r>
                        <a:rPr lang="ja-JP" altLang="en-US" sz="800" dirty="0" smtClean="0">
                          <a:latin typeface="ＭＳ ゴシック" pitchFamily="49" charset="-128"/>
                          <a:ea typeface="ＭＳ ゴシック" pitchFamily="49" charset="-128"/>
                          <a:cs typeface="Times New Roman" pitchFamily="18" charset="0"/>
                        </a:rPr>
                        <a:t>（交付対象市町村以外も拠出する場合）</a:t>
                      </a:r>
                      <a:r>
                        <a:rPr lang="ja-JP" altLang="en-US" sz="950" dirty="0" smtClean="0">
                          <a:latin typeface="ＭＳ ゴシック" pitchFamily="49" charset="-128"/>
                          <a:ea typeface="ＭＳ ゴシック" pitchFamily="49" charset="-128"/>
                          <a:cs typeface="Times New Roman" pitchFamily="18" charset="0"/>
                        </a:rPr>
                        <a:t>）</a:t>
                      </a:r>
                      <a:endParaRPr kumimoji="1" lang="en-US" altLang="ja-JP" sz="950" dirty="0" smtClean="0">
                        <a:latin typeface="MS UI Gothic" panose="020B0600070205080204" pitchFamily="50" charset="-128"/>
                        <a:ea typeface="MS UI Gothic" panose="020B0600070205080204" pitchFamily="50" charset="-128"/>
                      </a:endParaRPr>
                    </a:p>
                    <a:p>
                      <a:r>
                        <a:rPr lang="ja-JP" altLang="en-US" sz="950" dirty="0" smtClean="0">
                          <a:latin typeface="MS UI Gothic" panose="020B0600070205080204" pitchFamily="50" charset="-128"/>
                          <a:ea typeface="MS UI Gothic" panose="020B0600070205080204" pitchFamily="50" charset="-128"/>
                        </a:rPr>
                        <a:t>＋（前々年度概算前期交付金－前々年度確定前期交付金）＋調整金額</a:t>
                      </a:r>
                      <a:endParaRPr lang="en-US" altLang="ja-JP" sz="950" dirty="0" smtClean="0">
                        <a:latin typeface="MS UI Gothic" panose="020B0600070205080204" pitchFamily="50" charset="-128"/>
                        <a:ea typeface="MS UI Gothic" panose="020B0600070205080204" pitchFamily="50" charset="-128"/>
                      </a:endParaRPr>
                    </a:p>
                    <a:p>
                      <a:r>
                        <a:rPr lang="ja-JP" altLang="en-US" sz="950" dirty="0" smtClean="0">
                          <a:latin typeface="MS UI Gothic" panose="020B0600070205080204" pitchFamily="50" charset="-128"/>
                          <a:ea typeface="MS UI Gothic" panose="020B0600070205080204" pitchFamily="50" charset="-128"/>
                        </a:rPr>
                        <a:t>－（前々年度概算前期納付金－前々年度確定前期納付金）－調整金額</a:t>
                      </a:r>
                      <a:endParaRPr lang="en-US" altLang="ja-JP" sz="950" dirty="0" smtClean="0">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rgbClr val="FF0000"/>
                          </a:solidFill>
                          <a:latin typeface="MS UI Gothic" panose="020B0600070205080204" pitchFamily="50" charset="-128"/>
                          <a:ea typeface="MS UI Gothic" panose="020B0600070205080204" pitchFamily="50" charset="-128"/>
                        </a:rPr>
                        <a:t>＋</a:t>
                      </a:r>
                      <a:r>
                        <a:rPr lang="ja-JP" altLang="en-US" sz="950" dirty="0" smtClean="0">
                          <a:solidFill>
                            <a:srgbClr val="FF0000"/>
                          </a:solidFill>
                        </a:rPr>
                        <a:t>財政安定化基金積立金（市町村起因の繰入分）</a:t>
                      </a:r>
                      <a:endParaRPr lang="ja-JP" altLang="en-US" sz="950" dirty="0" smtClean="0">
                        <a:solidFill>
                          <a:srgbClr val="FF0000"/>
                        </a:solidFill>
                        <a:latin typeface="ＭＳ ゴシック" pitchFamily="49" charset="-128"/>
                        <a:ea typeface="ＭＳ ゴシック" pitchFamily="49"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rgbClr val="FF0000"/>
                          </a:solidFill>
                          <a:latin typeface="MS UI Gothic" panose="020B0600070205080204" pitchFamily="50" charset="-128"/>
                          <a:ea typeface="MS UI Gothic" panose="020B0600070205080204" pitchFamily="50" charset="-128"/>
                        </a:rPr>
                        <a:t>＋</a:t>
                      </a:r>
                      <a:r>
                        <a:rPr lang="ja-JP" altLang="en-US" sz="950" dirty="0" smtClean="0">
                          <a:solidFill>
                            <a:srgbClr val="FF0000"/>
                          </a:solidFill>
                          <a:latin typeface="ＭＳ ゴシック" pitchFamily="49" charset="-128"/>
                          <a:ea typeface="ＭＳ ゴシック" pitchFamily="49" charset="-128"/>
                          <a:cs typeface="Times New Roman" pitchFamily="18" charset="0"/>
                        </a:rPr>
                        <a:t>激変緩和の下限割合超過分</a:t>
                      </a:r>
                      <a:endParaRPr kumimoji="1" lang="en-US" altLang="ja-JP" sz="950" dirty="0" smtClean="0">
                        <a:solidFill>
                          <a:srgbClr val="FF0000"/>
                        </a:solidFill>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＋地方単独事業の減額調整分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＋審査支払手数料</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S UI Gothic" panose="020B0600070205080204" pitchFamily="50" charset="-128"/>
                          <a:ea typeface="MS UI Gothic" panose="020B0600070205080204" pitchFamily="50" charset="-128"/>
                        </a:rPr>
                        <a:t>＋都道府県の事業費等（市</a:t>
                      </a:r>
                      <a:r>
                        <a:rPr kumimoji="1" lang="ja-JP" altLang="en-US" sz="950" dirty="0" smtClean="0">
                          <a:latin typeface="MS UI Gothic" panose="020B0600070205080204" pitchFamily="50" charset="-128"/>
                          <a:ea typeface="MS UI Gothic" panose="020B0600070205080204" pitchFamily="50" charset="-128"/>
                        </a:rPr>
                        <a:t>町村別加算分）</a:t>
                      </a:r>
                      <a:endParaRPr kumimoji="1" lang="en-US" altLang="ja-JP" sz="950" dirty="0" smtClean="0">
                        <a:latin typeface="MS UI Gothic" panose="020B0600070205080204" pitchFamily="50" charset="-128"/>
                        <a:ea typeface="MS UI Gothic" panose="020B0600070205080204" pitchFamily="50" charset="-128"/>
                      </a:endParaRPr>
                    </a:p>
                  </a:txBody>
                  <a:tcPr marL="90000" marR="72000">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－高額医療費負担金</a:t>
                      </a:r>
                      <a:endParaRPr kumimoji="1" lang="en-US" altLang="ja-JP" sz="950" dirty="0" smtClean="0">
                        <a:solidFill>
                          <a:srgbClr val="00B050"/>
                        </a:solidFill>
                        <a:latin typeface="MS UI Gothic" panose="020B0600070205080204" pitchFamily="50" charset="-128"/>
                        <a:ea typeface="MS UI Gothic" panose="020B0600070205080204" pitchFamily="50" charset="-128"/>
                      </a:endParaRPr>
                    </a:p>
                    <a:p>
                      <a:r>
                        <a:rPr kumimoji="1" lang="ja-JP" altLang="en-US" sz="950" dirty="0" smtClean="0">
                          <a:solidFill>
                            <a:srgbClr val="00B050"/>
                          </a:solidFill>
                          <a:latin typeface="MS UI Gothic" panose="020B0600070205080204" pitchFamily="50" charset="-128"/>
                          <a:ea typeface="MS UI Gothic" panose="020B0600070205080204" pitchFamily="50" charset="-128"/>
                        </a:rPr>
                        <a:t>－超高額医療費共同事業精算金　</a:t>
                      </a:r>
                      <a:r>
                        <a:rPr kumimoji="1" lang="en-US" altLang="ja-JP" sz="950" dirty="0" smtClean="0">
                          <a:solidFill>
                            <a:srgbClr val="00B050"/>
                          </a:solidFill>
                          <a:latin typeface="MS UI Gothic" panose="020B0600070205080204" pitchFamily="50" charset="-128"/>
                          <a:ea typeface="MS UI Gothic" panose="020B0600070205080204" pitchFamily="50" charset="-128"/>
                        </a:rPr>
                        <a:t>※3</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－国・特別調整交付金（都道府県分のうち市町村重点配分分）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－保険者努力支援制度（都道府県分のうち市町村重点配分分）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－激変緩和用の特例基金（各市町村への取崩分、医療分）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－都道府県による地単事業分（都道府県負担分）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保険料収納必要額の算定時に精算済み</a:t>
                      </a:r>
                      <a:r>
                        <a:rPr kumimoji="1" lang="en-US" altLang="ja-JP" sz="950" dirty="0" smtClean="0">
                          <a:latin typeface="MS UI Gothic" panose="020B0600070205080204" pitchFamily="50" charset="-128"/>
                          <a:ea typeface="MS UI Gothic" panose="020B0600070205080204" pitchFamily="50" charset="-128"/>
                        </a:rPr>
                        <a:t>】</a:t>
                      </a:r>
                    </a:p>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保険料収納必要額の算定時に精算済み</a:t>
                      </a:r>
                      <a:r>
                        <a:rPr kumimoji="1" lang="en-US" altLang="ja-JP" sz="950" dirty="0" smtClean="0">
                          <a:latin typeface="MS UI Gothic" panose="020B0600070205080204" pitchFamily="50" charset="-128"/>
                          <a:ea typeface="MS UI Gothic" panose="020B0600070205080204" pitchFamily="50" charset="-128"/>
                        </a:rPr>
                        <a:t>】</a:t>
                      </a:r>
                    </a:p>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保険料収納必要額算定時に療養給付負担金減額調整により反映済み</a:t>
                      </a:r>
                      <a:r>
                        <a:rPr kumimoji="1" lang="en-US" altLang="ja-JP" sz="950" dirty="0" smtClean="0">
                          <a:latin typeface="MS UI Gothic" panose="020B0600070205080204" pitchFamily="50" charset="-128"/>
                          <a:ea typeface="MS UI Gothic" panose="020B0600070205080204" pitchFamily="50" charset="-128"/>
                        </a:rPr>
                        <a:t>】</a:t>
                      </a:r>
                    </a:p>
                    <a:p>
                      <a:r>
                        <a:rPr kumimoji="1" lang="ja-JP" altLang="en-US" sz="950" dirty="0" smtClean="0">
                          <a:latin typeface="MS UI Gothic" panose="020B0600070205080204" pitchFamily="50" charset="-128"/>
                          <a:ea typeface="MS UI Gothic" panose="020B0600070205080204" pitchFamily="50" charset="-128"/>
                        </a:rPr>
                        <a:t>＋審査支払手数料</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＋都道府県の事業費等（市町村別加算分）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国保連</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県</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228896">
                <a:tc>
                  <a:txBody>
                    <a:bodyPr/>
                    <a:lstStyle/>
                    <a:p>
                      <a:r>
                        <a:rPr kumimoji="1" lang="ja-JP" altLang="en-US" sz="950" dirty="0" smtClean="0">
                          <a:latin typeface="MS UI Gothic" panose="020B0600070205080204" pitchFamily="50" charset="-128"/>
                          <a:ea typeface="MS UI Gothic" panose="020B0600070205080204" pitchFamily="50" charset="-128"/>
                        </a:rPr>
                        <a:t>（ｄ）各市町村の納付金（医療分、一般分）</a:t>
                      </a:r>
                      <a:endParaRPr kumimoji="1" lang="ja-JP" altLang="en-US" sz="950" dirty="0">
                        <a:solidFill>
                          <a:schemeClr val="tx1"/>
                        </a:solidFill>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（ｄ）各市町村の保険料決算額（医療分、一般分、納付金ベース）</a:t>
                      </a:r>
                      <a:endParaRPr kumimoji="1" lang="ja-JP" altLang="en-US" sz="950" dirty="0">
                        <a:solidFill>
                          <a:schemeClr val="tx1"/>
                        </a:solidFill>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sp>
        <p:nvSpPr>
          <p:cNvPr id="25" name="テキスト ボックス 24"/>
          <p:cNvSpPr txBox="1"/>
          <p:nvPr/>
        </p:nvSpPr>
        <p:spPr>
          <a:xfrm>
            <a:off x="-14067" y="-61950"/>
            <a:ext cx="9906000" cy="400559"/>
          </a:xfrm>
          <a:prstGeom prst="rect">
            <a:avLst/>
          </a:prstGeom>
          <a:noFill/>
        </p:spPr>
        <p:txBody>
          <a:bodyPr wrap="square" rtlCol="0">
            <a:spAutoFit/>
          </a:bodyPr>
          <a:lstStyle/>
          <a:p>
            <a:pPr algn="ctr">
              <a:lnSpc>
                <a:spcPts val="2800"/>
              </a:lnSpc>
              <a:tabLst>
                <a:tab pos="2066925" algn="l"/>
              </a:tabLst>
            </a:pPr>
            <a:r>
              <a:rPr lang="ja-JP" altLang="en-US" dirty="0">
                <a:latin typeface="HGP創英角ｺﾞｼｯｸUB" panose="020B0900000000000000" pitchFamily="50" charset="-128"/>
                <a:ea typeface="HGP創英角ｺﾞｼｯｸUB" panose="020B0900000000000000" pitchFamily="50" charset="-128"/>
              </a:rPr>
              <a:t>激変緩和の丈比べ</a:t>
            </a:r>
            <a:r>
              <a:rPr lang="ja-JP" altLang="en-US" dirty="0" smtClean="0">
                <a:latin typeface="HGP創英角ｺﾞｼｯｸUB" panose="020B0900000000000000" pitchFamily="50" charset="-128"/>
                <a:ea typeface="HGP創英角ｺﾞｼｯｸUB" panose="020B0900000000000000" pitchFamily="50" charset="-128"/>
              </a:rPr>
              <a:t>計算例（納付金額（ｄ）ベースで行う場合・医療分②）</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26" name="テキスト ボックス 25"/>
          <p:cNvSpPr txBox="1"/>
          <p:nvPr/>
        </p:nvSpPr>
        <p:spPr>
          <a:xfrm>
            <a:off x="10103" y="6146720"/>
            <a:ext cx="9844456" cy="738664"/>
          </a:xfrm>
          <a:prstGeom prst="rect">
            <a:avLst/>
          </a:prstGeom>
          <a:noFill/>
        </p:spPr>
        <p:txBody>
          <a:bodyPr wrap="square" rtlCol="0">
            <a:spAutoFit/>
          </a:bodyPr>
          <a:lstStyle/>
          <a:p>
            <a:pPr marL="180975" indent="-180975"/>
            <a:r>
              <a:rPr lang="en-US" altLang="ja-JP" sz="700" dirty="0" smtClean="0">
                <a:latin typeface="+mn-ea"/>
              </a:rPr>
              <a:t>※1</a:t>
            </a:r>
            <a:r>
              <a:rPr lang="ja-JP" altLang="en-US" sz="700" dirty="0" smtClean="0">
                <a:latin typeface="+mn-ea"/>
              </a:rPr>
              <a:t>　確定額と実際の金額の差額にそれぞれの負担割合を乗じて、確定額に置き換えることによる調整額を算出し、平成</a:t>
            </a:r>
            <a:r>
              <a:rPr lang="en-US" altLang="ja-JP" sz="700" dirty="0" smtClean="0">
                <a:latin typeface="+mn-ea"/>
              </a:rPr>
              <a:t>28</a:t>
            </a:r>
            <a:r>
              <a:rPr lang="ja-JP" altLang="en-US" sz="700" dirty="0" smtClean="0">
                <a:latin typeface="+mn-ea"/>
              </a:rPr>
              <a:t>年度における公費の金額を調整する。各負担割合は、療養給付費等負担金は</a:t>
            </a:r>
            <a:r>
              <a:rPr lang="en-US" altLang="ja-JP" sz="700" dirty="0" smtClean="0">
                <a:latin typeface="+mn-ea"/>
              </a:rPr>
              <a:t>32%</a:t>
            </a:r>
            <a:r>
              <a:rPr lang="ja-JP" altLang="en-US" sz="700" dirty="0" err="1" smtClean="0">
                <a:latin typeface="+mn-ea"/>
              </a:rPr>
              <a:t>、</a:t>
            </a:r>
            <a:r>
              <a:rPr lang="ja-JP" altLang="en-US" sz="700" dirty="0" smtClean="0">
                <a:latin typeface="+mn-ea"/>
              </a:rPr>
              <a:t>普通調整交付金は平成</a:t>
            </a:r>
            <a:r>
              <a:rPr lang="en-US" altLang="ja-JP" sz="700" dirty="0" smtClean="0">
                <a:latin typeface="+mn-ea"/>
              </a:rPr>
              <a:t>28</a:t>
            </a:r>
            <a:r>
              <a:rPr lang="ja-JP" altLang="en-US" sz="700" dirty="0" smtClean="0">
                <a:latin typeface="+mn-ea"/>
              </a:rPr>
              <a:t>年度の療養給付費等（療養給付費等負担金を</a:t>
            </a:r>
            <a:r>
              <a:rPr lang="en-US" altLang="ja-JP" sz="700" dirty="0" smtClean="0">
                <a:latin typeface="+mn-ea"/>
              </a:rPr>
              <a:t>32%</a:t>
            </a:r>
            <a:r>
              <a:rPr lang="ja-JP" altLang="en-US" sz="700" dirty="0" smtClean="0">
                <a:latin typeface="+mn-ea"/>
              </a:rPr>
              <a:t>で割り戻して算出）に対する交付割合、都道府県調整交付金（１号分）は平成</a:t>
            </a:r>
            <a:r>
              <a:rPr lang="en-US" altLang="ja-JP" sz="700" dirty="0" smtClean="0">
                <a:latin typeface="+mn-ea"/>
              </a:rPr>
              <a:t>28</a:t>
            </a:r>
            <a:r>
              <a:rPr lang="ja-JP" altLang="en-US" sz="700" dirty="0" smtClean="0">
                <a:latin typeface="+mn-ea"/>
              </a:rPr>
              <a:t>年度の療養給付費等（療養給付費等負担金を</a:t>
            </a:r>
            <a:r>
              <a:rPr lang="en-US" altLang="ja-JP" sz="700" dirty="0" smtClean="0">
                <a:latin typeface="+mn-ea"/>
              </a:rPr>
              <a:t>32%</a:t>
            </a:r>
            <a:r>
              <a:rPr lang="ja-JP" altLang="en-US" sz="700" dirty="0" smtClean="0">
                <a:latin typeface="+mn-ea"/>
              </a:rPr>
              <a:t>で割り戻して算出）に対する交付割合とする。</a:t>
            </a:r>
            <a:endParaRPr kumimoji="1" lang="en-US" altLang="ja-JP" sz="700" dirty="0" smtClean="0">
              <a:latin typeface="+mn-ea"/>
            </a:endParaRPr>
          </a:p>
          <a:p>
            <a:r>
              <a:rPr kumimoji="1" lang="en-US" altLang="ja-JP" sz="700" dirty="0" smtClean="0">
                <a:latin typeface="+mn-ea"/>
              </a:rPr>
              <a:t>※2</a:t>
            </a:r>
            <a:r>
              <a:rPr kumimoji="1" lang="ja-JP" altLang="en-US" sz="700" dirty="0" smtClean="0">
                <a:latin typeface="+mn-ea"/>
              </a:rPr>
              <a:t>　平成</a:t>
            </a:r>
            <a:r>
              <a:rPr lang="en-US" altLang="ja-JP" sz="700" dirty="0" smtClean="0">
                <a:latin typeface="+mn-ea"/>
              </a:rPr>
              <a:t>31</a:t>
            </a:r>
            <a:r>
              <a:rPr kumimoji="1" lang="ja-JP" altLang="en-US" sz="700" dirty="0" smtClean="0">
                <a:latin typeface="+mn-ea"/>
              </a:rPr>
              <a:t>年度の納付金算定においては、対象なし。</a:t>
            </a:r>
            <a:endParaRPr kumimoji="1" lang="en-US" altLang="ja-JP" sz="700" dirty="0" smtClean="0">
              <a:latin typeface="+mn-ea"/>
            </a:endParaRPr>
          </a:p>
          <a:p>
            <a:r>
              <a:rPr lang="en-US" altLang="ja-JP" sz="700" dirty="0" smtClean="0">
                <a:latin typeface="+mn-ea"/>
              </a:rPr>
              <a:t>※3</a:t>
            </a:r>
            <a:r>
              <a:rPr lang="ja-JP" altLang="en-US" sz="700" dirty="0" smtClean="0">
                <a:latin typeface="+mn-ea"/>
              </a:rPr>
              <a:t>　平成</a:t>
            </a:r>
            <a:r>
              <a:rPr lang="en-US" altLang="ja-JP" sz="700" dirty="0" smtClean="0">
                <a:latin typeface="+mn-ea"/>
              </a:rPr>
              <a:t>29</a:t>
            </a:r>
            <a:r>
              <a:rPr lang="ja-JP" altLang="en-US" sz="700" dirty="0" smtClean="0">
                <a:latin typeface="+mn-ea"/>
              </a:rPr>
              <a:t>年度までの制度。</a:t>
            </a:r>
            <a:endParaRPr lang="en-US" altLang="ja-JP" sz="700" dirty="0" smtClean="0">
              <a:latin typeface="+mn-ea"/>
            </a:endParaRPr>
          </a:p>
          <a:p>
            <a:pPr marL="180975" indent="-180975"/>
            <a:r>
              <a:rPr kumimoji="1" lang="ja-JP" altLang="en-US" sz="700" dirty="0" smtClean="0"/>
              <a:t>（注）　</a:t>
            </a:r>
            <a:r>
              <a:rPr lang="ja-JP" altLang="en-US" sz="700" dirty="0" smtClean="0"/>
              <a:t>激変緩和の丈比べにおいて、（ｄ）各市町村の納付金（医療分、一般分）及び</a:t>
            </a:r>
            <a:r>
              <a:rPr lang="en-US" altLang="ja-JP" sz="700" dirty="0" smtClean="0"/>
              <a:t>28</a:t>
            </a:r>
            <a:r>
              <a:rPr lang="ja-JP" altLang="en-US" sz="700" dirty="0" smtClean="0"/>
              <a:t>年度の（ｄ）各市町村の保険料決算額（医療分、一般分、納付金ベース）の算出時に財政安定化基金積立金（各市町村の返済分・補填分）及び広域化等支援基金</a:t>
            </a:r>
            <a:endParaRPr lang="en-US" altLang="ja-JP" sz="700" dirty="0" smtClean="0"/>
          </a:p>
          <a:p>
            <a:pPr marL="180975" indent="-180975"/>
            <a:r>
              <a:rPr lang="ja-JP" altLang="en-US" sz="700" dirty="0"/>
              <a:t>　</a:t>
            </a:r>
            <a:r>
              <a:rPr lang="ja-JP" altLang="en-US" sz="700" dirty="0" smtClean="0"/>
              <a:t>　　（各市町村の返済分）を加算しないため、算式に含まれない。</a:t>
            </a:r>
            <a:endParaRPr lang="ja-JP" altLang="en-US" sz="700" dirty="0"/>
          </a:p>
        </p:txBody>
      </p:sp>
      <p:sp>
        <p:nvSpPr>
          <p:cNvPr id="27" name="スライド番号プレースホルダ 3"/>
          <p:cNvSpPr>
            <a:spLocks noGrp="1"/>
          </p:cNvSpPr>
          <p:nvPr>
            <p:ph type="sldNum" sz="quarter" idx="12"/>
          </p:nvPr>
        </p:nvSpPr>
        <p:spPr>
          <a:xfrm>
            <a:off x="9385358" y="6492934"/>
            <a:ext cx="520642" cy="365066"/>
          </a:xfrm>
          <a:prstGeom prst="rect">
            <a:avLst/>
          </a:prstGeom>
        </p:spPr>
        <p:txBody>
          <a:bodyPr/>
          <a:lstStyle/>
          <a:p>
            <a:fld id="{81C2CD58-23E8-4D2D-84BF-BE1F0EA01ABA}" type="slidenum">
              <a:rPr lang="ja-JP" altLang="en-US" sz="1800" b="1">
                <a:latin typeface="游ゴシック" panose="020B0400000000000000" pitchFamily="50" charset="-128"/>
                <a:ea typeface="游ゴシック" panose="020B0400000000000000" pitchFamily="50" charset="-128"/>
              </a:rPr>
              <a:pPr/>
              <a:t>35</a:t>
            </a:fld>
            <a:endParaRPr lang="ja-JP" altLang="en-US" sz="1800" b="1" dirty="0">
              <a:latin typeface="游ゴシック" panose="020B0400000000000000" pitchFamily="50" charset="-128"/>
              <a:ea typeface="游ゴシック" panose="020B0400000000000000" pitchFamily="50" charset="-128"/>
            </a:endParaRPr>
          </a:p>
        </p:txBody>
      </p:sp>
      <p:sp>
        <p:nvSpPr>
          <p:cNvPr id="28" name="正方形/長方形 27"/>
          <p:cNvSpPr/>
          <p:nvPr/>
        </p:nvSpPr>
        <p:spPr>
          <a:xfrm>
            <a:off x="19830" y="2383993"/>
            <a:ext cx="9844644" cy="602398"/>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033120" y="5930798"/>
            <a:ext cx="3528072" cy="216000"/>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a:t>
            </a:r>
            <a:r>
              <a:rPr lang="ja-JP" altLang="en-US" sz="1000" dirty="0">
                <a:solidFill>
                  <a:schemeClr val="tx1"/>
                </a:solidFill>
              </a:rPr>
              <a:t>紫</a:t>
            </a:r>
            <a:r>
              <a:rPr kumimoji="1" lang="ja-JP" altLang="en-US" sz="1000" dirty="0" smtClean="0">
                <a:solidFill>
                  <a:schemeClr val="tx1"/>
                </a:solidFill>
              </a:rPr>
              <a:t>枠）納付金の仕組みの導入による影響の差異</a:t>
            </a:r>
            <a:endParaRPr kumimoji="1" lang="ja-JP" altLang="en-US" sz="1000" dirty="0">
              <a:solidFill>
                <a:schemeClr val="tx1"/>
              </a:solidFill>
            </a:endParaRPr>
          </a:p>
        </p:txBody>
      </p:sp>
      <p:grpSp>
        <p:nvGrpSpPr>
          <p:cNvPr id="30" name="グループ化 29"/>
          <p:cNvGrpSpPr/>
          <p:nvPr/>
        </p:nvGrpSpPr>
        <p:grpSpPr>
          <a:xfrm>
            <a:off x="1208585" y="5830825"/>
            <a:ext cx="4176464" cy="344207"/>
            <a:chOff x="1208584" y="5627948"/>
            <a:chExt cx="4176464" cy="344207"/>
          </a:xfrm>
        </p:grpSpPr>
        <p:grpSp>
          <p:nvGrpSpPr>
            <p:cNvPr id="31" name="グループ化 30"/>
            <p:cNvGrpSpPr/>
            <p:nvPr/>
          </p:nvGrpSpPr>
          <p:grpSpPr>
            <a:xfrm>
              <a:off x="1208584" y="5627948"/>
              <a:ext cx="4176464" cy="206925"/>
              <a:chOff x="2648744" y="5085184"/>
              <a:chExt cx="4176464" cy="367576"/>
            </a:xfrm>
          </p:grpSpPr>
          <p:grpSp>
            <p:nvGrpSpPr>
              <p:cNvPr id="33" name="グループ化 32"/>
              <p:cNvGrpSpPr/>
              <p:nvPr/>
            </p:nvGrpSpPr>
            <p:grpSpPr>
              <a:xfrm>
                <a:off x="2648744" y="5085184"/>
                <a:ext cx="4176464" cy="360000"/>
                <a:chOff x="2648744" y="5085184"/>
                <a:chExt cx="4176464" cy="360000"/>
              </a:xfrm>
            </p:grpSpPr>
            <p:cxnSp>
              <p:nvCxnSpPr>
                <p:cNvPr id="35" name="直線矢印コネクタ 34"/>
                <p:cNvCxnSpPr/>
                <p:nvPr/>
              </p:nvCxnSpPr>
              <p:spPr>
                <a:xfrm flipV="1">
                  <a:off x="2648744" y="5085184"/>
                  <a:ext cx="0" cy="360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6825208" y="5085184"/>
                  <a:ext cx="0" cy="360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a:xfrm>
                <a:off x="2648744" y="5452760"/>
                <a:ext cx="417646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2" name="テキスト ボックス 31"/>
            <p:cNvSpPr txBox="1"/>
            <p:nvPr/>
          </p:nvSpPr>
          <p:spPr>
            <a:xfrm>
              <a:off x="2072680" y="5695156"/>
              <a:ext cx="2304256" cy="276999"/>
            </a:xfrm>
            <a:prstGeom prst="rect">
              <a:avLst/>
            </a:prstGeom>
            <a:solidFill>
              <a:srgbClr val="FFFF99"/>
            </a:solidFill>
            <a:ln>
              <a:solidFill>
                <a:schemeClr val="accent4">
                  <a:lumMod val="50000"/>
                </a:schemeClr>
              </a:solidFill>
            </a:ln>
          </p:spPr>
          <p:txBody>
            <a:bodyPr wrap="square" rtlCol="0">
              <a:spAutoFit/>
            </a:bodyPr>
            <a:lstStyle/>
            <a:p>
              <a:pPr algn="ctr"/>
              <a:r>
                <a:rPr kumimoji="1" lang="ja-JP" altLang="en-US" sz="1200" b="1" dirty="0" smtClean="0">
                  <a:solidFill>
                    <a:srgbClr val="C00000"/>
                  </a:solidFill>
                </a:rPr>
                <a:t>丈比べ</a:t>
              </a:r>
              <a:endParaRPr kumimoji="1" lang="ja-JP" altLang="en-US" sz="1200" b="1" dirty="0">
                <a:solidFill>
                  <a:srgbClr val="C00000"/>
                </a:solidFill>
              </a:endParaRPr>
            </a:p>
          </p:txBody>
        </p:sp>
      </p:grpSp>
    </p:spTree>
    <p:extLst>
      <p:ext uri="{BB962C8B-B14F-4D97-AF65-F5344CB8AC3E}">
        <p14:creationId xmlns:p14="http://schemas.microsoft.com/office/powerpoint/2010/main" val="36949248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25429" y="31360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aphicFrame>
        <p:nvGraphicFramePr>
          <p:cNvPr id="6" name="表 5"/>
          <p:cNvGraphicFramePr>
            <a:graphicFrameLocks noGrp="1"/>
          </p:cNvGraphicFramePr>
          <p:nvPr>
            <p:extLst/>
          </p:nvPr>
        </p:nvGraphicFramePr>
        <p:xfrm>
          <a:off x="46579" y="567730"/>
          <a:ext cx="9821229" cy="5280660"/>
        </p:xfrm>
        <a:graphic>
          <a:graphicData uri="http://schemas.openxmlformats.org/drawingml/2006/table">
            <a:tbl>
              <a:tblPr firstRow="1" bandRow="1">
                <a:tableStyleId>{1FECB4D8-DB02-4DC6-A0A2-4F2EBAE1DC90}</a:tableStyleId>
              </a:tblPr>
              <a:tblGrid>
                <a:gridCol w="4588193">
                  <a:extLst>
                    <a:ext uri="{9D8B030D-6E8A-4147-A177-3AD203B41FA5}">
                      <a16:colId xmlns:a16="http://schemas.microsoft.com/office/drawing/2014/main" val="20000"/>
                    </a:ext>
                  </a:extLst>
                </a:gridCol>
                <a:gridCol w="4588193">
                  <a:extLst>
                    <a:ext uri="{9D8B030D-6E8A-4147-A177-3AD203B41FA5}">
                      <a16:colId xmlns:a16="http://schemas.microsoft.com/office/drawing/2014/main" val="20001"/>
                    </a:ext>
                  </a:extLst>
                </a:gridCol>
                <a:gridCol w="644843">
                  <a:extLst>
                    <a:ext uri="{9D8B030D-6E8A-4147-A177-3AD203B41FA5}">
                      <a16:colId xmlns:a16="http://schemas.microsoft.com/office/drawing/2014/main" val="20002"/>
                    </a:ext>
                  </a:extLst>
                </a:gridCol>
              </a:tblGrid>
              <a:tr h="273039">
                <a:tc>
                  <a:txBody>
                    <a:bodyPr/>
                    <a:lstStyle/>
                    <a:p>
                      <a:pPr algn="ctr"/>
                      <a:r>
                        <a:rPr kumimoji="1" lang="ja-JP" altLang="en-US" sz="1200" dirty="0" smtClean="0">
                          <a:latin typeface="MS UI Gothic" panose="020B0600070205080204" pitchFamily="50" charset="-128"/>
                          <a:ea typeface="MS UI Gothic" panose="020B0600070205080204" pitchFamily="50" charset="-128"/>
                        </a:rPr>
                        <a:t>後期高齢者支援金等分等に係る納付金算定</a:t>
                      </a:r>
                      <a:endParaRPr kumimoji="1" lang="ja-JP" altLang="en-US" sz="1200" dirty="0">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200" dirty="0" smtClean="0">
                          <a:latin typeface="MS UI Gothic" panose="020B0600070205080204" pitchFamily="50" charset="-128"/>
                          <a:ea typeface="MS UI Gothic" panose="020B0600070205080204" pitchFamily="50" charset="-128"/>
                        </a:rPr>
                        <a:t>平成</a:t>
                      </a:r>
                      <a:r>
                        <a:rPr kumimoji="1" lang="en-US" altLang="ja-JP" sz="1200" dirty="0" smtClean="0">
                          <a:latin typeface="MS UI Gothic" panose="020B0600070205080204" pitchFamily="50" charset="-128"/>
                          <a:ea typeface="MS UI Gothic" panose="020B0600070205080204" pitchFamily="50" charset="-128"/>
                        </a:rPr>
                        <a:t>28</a:t>
                      </a:r>
                      <a:r>
                        <a:rPr kumimoji="1" lang="ja-JP" altLang="en-US" sz="1200" dirty="0" smtClean="0">
                          <a:latin typeface="MS UI Gothic" panose="020B0600070205080204" pitchFamily="50" charset="-128"/>
                          <a:ea typeface="MS UI Gothic" panose="020B0600070205080204" pitchFamily="50" charset="-128"/>
                        </a:rPr>
                        <a:t>年度市町村後期高齢者支援金等決算額</a:t>
                      </a:r>
                      <a:endParaRPr kumimoji="1" lang="ja-JP" altLang="en-US" sz="120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800" dirty="0" smtClean="0">
                          <a:latin typeface="MS UI Gothic" panose="020B0600070205080204" pitchFamily="50" charset="-128"/>
                          <a:ea typeface="MS UI Gothic" panose="020B0600070205080204" pitchFamily="50" charset="-128"/>
                        </a:rPr>
                        <a:t>参考数値</a:t>
                      </a:r>
                      <a:endParaRPr kumimoji="1" lang="ja-JP" altLang="en-US" sz="80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79221">
                <a:tc>
                  <a:txBody>
                    <a:bodyPr/>
                    <a:lstStyle/>
                    <a:p>
                      <a:r>
                        <a:rPr kumimoji="1" lang="ja-JP" altLang="en-US" sz="950" dirty="0" smtClean="0">
                          <a:latin typeface="MS UI Gothic" panose="020B0600070205080204" pitchFamily="50" charset="-128"/>
                          <a:ea typeface="MS UI Gothic" panose="020B0600070205080204" pitchFamily="50" charset="-128"/>
                        </a:rPr>
                        <a:t>＋後期高齢者支援金等（事務費拠出金、前々年度精算分含む、一般分・退職分）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＋病床転換支援金等（事務費拠出金、前々年度精算分含む、一般分・退職分）</a:t>
                      </a:r>
                      <a:endParaRPr kumimoji="1" lang="en-US" altLang="ja-JP" sz="950" dirty="0" smtClean="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＋後期高齢者支援金等（事務費拠出金含む、精算後、一般分・退職分）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＋病床転換支援金等（事務費拠出金含む、精算後、一般分・退職分）</a:t>
                      </a:r>
                      <a:endParaRPr kumimoji="1" lang="en-US" altLang="ja-JP" sz="950" dirty="0" smtClean="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235117">
                <a:tc>
                  <a:txBody>
                    <a:bodyPr/>
                    <a:lstStyle/>
                    <a:p>
                      <a:r>
                        <a:rPr kumimoji="1" lang="ja-JP" altLang="en-US" sz="950" dirty="0" smtClean="0">
                          <a:latin typeface="MS UI Gothic" panose="020B0600070205080204" pitchFamily="50" charset="-128"/>
                          <a:ea typeface="MS UI Gothic" panose="020B0600070205080204" pitchFamily="50" charset="-128"/>
                        </a:rPr>
                        <a:t>（Ａ）後期高齢者支援金等（病床転換支援金等含む、一般分・退職分）</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（ａ）後期高齢者支援金等（病床転換支援金等含む、一般分・退職分）</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9221">
                <a:tc>
                  <a:txBody>
                    <a:bodyPr/>
                    <a:lstStyle/>
                    <a:p>
                      <a:r>
                        <a:rPr kumimoji="1" lang="ja-JP" altLang="en-US" sz="950" dirty="0" smtClean="0">
                          <a:latin typeface="MS UI Gothic" panose="020B0600070205080204" pitchFamily="50" charset="-128"/>
                          <a:ea typeface="MS UI Gothic" panose="020B0600070205080204" pitchFamily="50" charset="-128"/>
                        </a:rPr>
                        <a:t>－後期高齢者支援金（退職分）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－病床転換支援金（退職分）</a:t>
                      </a:r>
                      <a:endParaRPr kumimoji="1" lang="en-US" altLang="ja-JP" sz="950" dirty="0" smtClean="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－後期高齢者支援金（退職分）</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－病床転換支援金（退職分）</a:t>
                      </a:r>
                      <a:endParaRPr kumimoji="1" lang="en-US" altLang="ja-JP" sz="950" dirty="0" smtClean="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療給</a:t>
                      </a:r>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379221">
                <a:tc>
                  <a:txBody>
                    <a:bodyPr/>
                    <a:lstStyle/>
                    <a:p>
                      <a:r>
                        <a:rPr kumimoji="1" lang="ja-JP" altLang="en-US" sz="950" dirty="0" smtClean="0">
                          <a:latin typeface="MS UI Gothic" panose="020B0600070205080204" pitchFamily="50" charset="-128"/>
                          <a:ea typeface="MS UI Gothic" panose="020B0600070205080204" pitchFamily="50" charset="-128"/>
                        </a:rPr>
                        <a:t>（Ａ</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）後期高齢者支援金等（病床転換支援金等含む、一般分）</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（ａ</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）後期高齢者支援金等（病床転換支援金等含む、一般分、</a:t>
                      </a:r>
                      <a:r>
                        <a:rPr kumimoji="1" lang="ja-JP" altLang="en-US" sz="950" u="sng" dirty="0" smtClean="0">
                          <a:solidFill>
                            <a:schemeClr val="tx1"/>
                          </a:solidFill>
                          <a:latin typeface="MS UI Gothic" panose="020B0600070205080204" pitchFamily="50" charset="-128"/>
                          <a:ea typeface="MS UI Gothic" panose="020B0600070205080204" pitchFamily="50" charset="-128"/>
                        </a:rPr>
                        <a:t>確定後期高齢者支援金等額（推計）等、都道府県が示す計算方法による額</a:t>
                      </a:r>
                      <a:r>
                        <a:rPr kumimoji="1" lang="ja-JP" altLang="en-US" sz="950" dirty="0" smtClean="0">
                          <a:latin typeface="MS UI Gothic" panose="020B0600070205080204" pitchFamily="50" charset="-128"/>
                          <a:ea typeface="MS UI Gothic" panose="020B0600070205080204" pitchFamily="50" charset="-128"/>
                        </a:rPr>
                        <a:t>）</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667429">
                <a:tc>
                  <a:txBody>
                    <a:bodyPr/>
                    <a:lstStyle/>
                    <a:p>
                      <a:r>
                        <a:rPr kumimoji="1" lang="ja-JP" altLang="en-US" sz="950" dirty="0" smtClean="0">
                          <a:latin typeface="MS UI Gothic" panose="020B0600070205080204" pitchFamily="50" charset="-128"/>
                          <a:ea typeface="MS UI Gothic" panose="020B0600070205080204" pitchFamily="50" charset="-128"/>
                        </a:rPr>
                        <a:t>－後期高齢者支援金等負担金（病床転換支援金負担金含む、事務費除く）</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－国・普通調整交付金</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－都道府県繰入金（市町村向け除く）</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－激変緩和用の特例基金（取崩分、後期高齢者支援金分）</a:t>
                      </a:r>
                      <a:endParaRPr kumimoji="1" lang="en-US" altLang="ja-JP" sz="950" dirty="0" smtClean="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－後期高齢者支援金等負担金（病床転換支援金負担金含む、事務費除く） </a:t>
                      </a:r>
                      <a:r>
                        <a:rPr kumimoji="1" lang="en-US" altLang="ja-JP" sz="950" dirty="0" smtClean="0">
                          <a:solidFill>
                            <a:srgbClr val="FF0000"/>
                          </a:solidFill>
                          <a:latin typeface="MS UI Gothic" panose="020B0600070205080204" pitchFamily="50" charset="-128"/>
                          <a:ea typeface="MS UI Gothic" panose="020B0600070205080204" pitchFamily="50" charset="-128"/>
                        </a:rPr>
                        <a:t>※1</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－国・普通調整交付金 </a:t>
                      </a:r>
                      <a:r>
                        <a:rPr kumimoji="1" lang="en-US" altLang="ja-JP" sz="950" dirty="0" smtClean="0">
                          <a:solidFill>
                            <a:srgbClr val="FF0000"/>
                          </a:solidFill>
                          <a:latin typeface="MS UI Gothic" panose="020B0600070205080204" pitchFamily="50" charset="-128"/>
                          <a:ea typeface="MS UI Gothic" panose="020B0600070205080204" pitchFamily="50" charset="-128"/>
                        </a:rPr>
                        <a:t>※1</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－都道府県繰入金（市町村向け除く） </a:t>
                      </a:r>
                      <a:r>
                        <a:rPr kumimoji="1" lang="en-US" altLang="ja-JP" sz="950" dirty="0" smtClean="0">
                          <a:solidFill>
                            <a:srgbClr val="FF0000"/>
                          </a:solidFill>
                          <a:latin typeface="MS UI Gothic" panose="020B0600070205080204" pitchFamily="50" charset="-128"/>
                          <a:ea typeface="MS UI Gothic" panose="020B0600070205080204" pitchFamily="50" charset="-128"/>
                        </a:rPr>
                        <a:t>※1</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－激変緩和用の特例基金（取崩分、後期高齢者支援金分）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県</a:t>
                      </a:r>
                      <a:endParaRPr kumimoji="1" lang="en-US" altLang="ja-JP" sz="950" dirty="0" smtClean="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235117">
                <a:tc>
                  <a:txBody>
                    <a:bodyPr/>
                    <a:lstStyle/>
                    <a:p>
                      <a:r>
                        <a:rPr kumimoji="1" lang="ja-JP" altLang="en-US" sz="950" dirty="0" smtClean="0">
                          <a:latin typeface="MS UI Gothic" panose="020B0600070205080204" pitchFamily="50" charset="-128"/>
                          <a:ea typeface="MS UI Gothic" panose="020B0600070205080204" pitchFamily="50" charset="-128"/>
                        </a:rPr>
                        <a:t>（Ｂ）保険料収納必要総額</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（ｂ）保険料収納必要額</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6"/>
                  </a:ext>
                </a:extLst>
              </a:tr>
              <a:tr h="523325">
                <a:tc>
                  <a:txBody>
                    <a:bodyPr/>
                    <a:lstStyle/>
                    <a:p>
                      <a:r>
                        <a:rPr lang="ja-JP" altLang="en-US" sz="950" dirty="0" smtClean="0">
                          <a:latin typeface="MS UI Gothic" panose="020B0600070205080204" pitchFamily="50" charset="-128"/>
                          <a:ea typeface="MS UI Gothic" panose="020B0600070205080204" pitchFamily="50" charset="-128"/>
                        </a:rPr>
                        <a:t>－（前々年度概算後期支援金－前々年度確定後期支援金）－調整金額</a:t>
                      </a:r>
                      <a:endParaRPr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50" dirty="0" smtClean="0">
                          <a:latin typeface="MS UI Gothic" panose="020B0600070205080204" pitchFamily="50" charset="-128"/>
                          <a:ea typeface="MS UI Gothic" panose="020B0600070205080204" pitchFamily="50" charset="-128"/>
                        </a:rPr>
                        <a:t>－（前々年度概算病床転換支援金－前々年度確定病床転換支援金）</a:t>
                      </a:r>
                      <a:endParaRPr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50" dirty="0" smtClean="0">
                          <a:latin typeface="MS UI Gothic" panose="020B0600070205080204" pitchFamily="50" charset="-128"/>
                          <a:ea typeface="MS UI Gothic" panose="020B0600070205080204" pitchFamily="50" charset="-128"/>
                        </a:rPr>
                        <a:t>　－調整金額＋精算分に係る公費</a:t>
                      </a:r>
                      <a:endParaRPr lang="en-US" altLang="ja-JP" sz="950" dirty="0" smtClean="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保険料収納必要額の算定時に精算済み</a:t>
                      </a:r>
                      <a:r>
                        <a:rPr kumimoji="1" lang="en-US" altLang="ja-JP" sz="950" dirty="0" smtClean="0">
                          <a:latin typeface="MS UI Gothic" panose="020B0600070205080204" pitchFamily="50" charset="-128"/>
                          <a:ea typeface="MS UI Gothic" panose="020B060007020508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保険料収納必要額の算定時に精算済み</a:t>
                      </a:r>
                      <a:r>
                        <a:rPr kumimoji="1" lang="en-US" altLang="ja-JP" sz="950" dirty="0" smtClean="0">
                          <a:latin typeface="MS UI Gothic" panose="020B0600070205080204" pitchFamily="50" charset="-128"/>
                          <a:ea typeface="MS UI Gothic" panose="020B0600070205080204" pitchFamily="50" charset="-128"/>
                        </a:rPr>
                        <a:t>】</a:t>
                      </a:r>
                      <a:endParaRPr lang="en-US" altLang="ja-JP" sz="950" dirty="0" smtClean="0">
                        <a:latin typeface="MS UI Gothic" panose="020B0600070205080204" pitchFamily="50" charset="-128"/>
                        <a:ea typeface="MS UI Gothic" panose="020B0600070205080204" pitchFamily="50" charset="-128"/>
                      </a:endParaRPr>
                    </a:p>
                    <a:p>
                      <a:endParaRPr lang="en-US" altLang="ja-JP" sz="950" b="0" dirty="0" smtClean="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235117">
                <a:tc>
                  <a:txBody>
                    <a:bodyPr/>
                    <a:lstStyle/>
                    <a:p>
                      <a:r>
                        <a:rPr kumimoji="1" lang="ja-JP" altLang="en-US" sz="950" dirty="0" smtClean="0">
                          <a:latin typeface="MS UI Gothic" panose="020B0600070205080204" pitchFamily="50" charset="-128"/>
                          <a:ea typeface="MS UI Gothic" panose="020B0600070205080204" pitchFamily="50" charset="-128"/>
                        </a:rPr>
                        <a:t>（Ｃ）納付金算定基礎額</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a:t>
                      </a:r>
                      <a:endParaRPr kumimoji="1" lang="ja-JP" altLang="en-US" sz="950" dirty="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8"/>
                  </a:ext>
                </a:extLst>
              </a:tr>
              <a:tr h="235117">
                <a:tc>
                  <a:txBody>
                    <a:bodyPr/>
                    <a:lstStyle/>
                    <a:p>
                      <a:r>
                        <a:rPr kumimoji="1" lang="ja-JP" altLang="en-US" sz="950" dirty="0" smtClean="0">
                          <a:latin typeface="MS UI Gothic" panose="020B0600070205080204" pitchFamily="50" charset="-128"/>
                          <a:ea typeface="MS UI Gothic" panose="020B0600070205080204" pitchFamily="50" charset="-128"/>
                        </a:rPr>
                        <a:t>　納付金配分方式（２・３・４方式）に基づき、　</a:t>
                      </a:r>
                      <a:r>
                        <a:rPr kumimoji="1" lang="en-US" altLang="ja-JP" sz="950" dirty="0" smtClean="0">
                          <a:latin typeface="MS UI Gothic" panose="020B0600070205080204" pitchFamily="50" charset="-128"/>
                          <a:ea typeface="MS UI Gothic" panose="020B0600070205080204" pitchFamily="50" charset="-128"/>
                        </a:rPr>
                        <a:t>β</a:t>
                      </a:r>
                      <a:r>
                        <a:rPr kumimoji="1" lang="ja-JP" altLang="en-US" sz="950" dirty="0" smtClean="0">
                          <a:latin typeface="MS UI Gothic" panose="020B0600070205080204" pitchFamily="50" charset="-128"/>
                          <a:ea typeface="MS UI Gothic" panose="020B0600070205080204" pitchFamily="50" charset="-128"/>
                        </a:rPr>
                        <a:t>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　</a:t>
                      </a:r>
                      <a:r>
                        <a:rPr kumimoji="1" lang="en-US" altLang="ja-JP" sz="950" dirty="0" smtClean="0">
                          <a:latin typeface="MS UI Gothic" panose="020B0600070205080204" pitchFamily="50" charset="-128"/>
                          <a:ea typeface="MS UI Gothic" panose="020B0600070205080204" pitchFamily="50" charset="-128"/>
                        </a:rPr>
                        <a:t>γ</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a:t>
                      </a:r>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9"/>
                  </a:ext>
                </a:extLst>
              </a:tr>
              <a:tr h="235117">
                <a:tc>
                  <a:txBody>
                    <a:bodyPr/>
                    <a:lstStyle/>
                    <a:p>
                      <a:r>
                        <a:rPr kumimoji="1" lang="ja-JP" altLang="en-US" sz="950" dirty="0" smtClean="0">
                          <a:latin typeface="MS UI Gothic" panose="020B0600070205080204" pitchFamily="50" charset="-128"/>
                          <a:ea typeface="MS UI Gothic" panose="020B0600070205080204" pitchFamily="50" charset="-128"/>
                        </a:rPr>
                        <a:t>（ｃ）各市町村の納付金基礎額</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（ｃ）各市町村の保険料収納必要額（納付金基礎額ベース）　＝　（ｂ）</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0"/>
                  </a:ext>
                </a:extLst>
              </a:tr>
              <a:tr h="1099740">
                <a:tc>
                  <a:txBody>
                    <a:bodyPr/>
                    <a:lstStyle/>
                    <a:p>
                      <a:r>
                        <a:rPr lang="ja-JP" altLang="en-US" sz="950" dirty="0" smtClean="0">
                          <a:latin typeface="MS UI Gothic" panose="020B0600070205080204" pitchFamily="50" charset="-128"/>
                          <a:ea typeface="MS UI Gothic" panose="020B0600070205080204" pitchFamily="50" charset="-128"/>
                        </a:rPr>
                        <a:t>＋（前々年度概算後期支援金－前々年度確定後期支援金）＋調整金額</a:t>
                      </a:r>
                      <a:endParaRPr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50" dirty="0" smtClean="0">
                          <a:latin typeface="MS UI Gothic" panose="020B0600070205080204" pitchFamily="50" charset="-128"/>
                          <a:ea typeface="MS UI Gothic" panose="020B0600070205080204" pitchFamily="50" charset="-128"/>
                        </a:rPr>
                        <a:t>＋（前々年度概算病床転換支援金－前々年度確定病床転換支援金）</a:t>
                      </a:r>
                      <a:endParaRPr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50" dirty="0" smtClean="0">
                          <a:latin typeface="MS UI Gothic" panose="020B0600070205080204" pitchFamily="50" charset="-128"/>
                          <a:ea typeface="MS UI Gothic" panose="020B0600070205080204" pitchFamily="50" charset="-128"/>
                        </a:rPr>
                        <a:t>　＋調整金額－精算分に係る公費</a:t>
                      </a:r>
                      <a:endParaRPr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－暫定措置</a:t>
                      </a:r>
                      <a:endParaRPr kumimoji="1" lang="en-US" altLang="ja-JP" sz="950" dirty="0" smtClean="0">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－激変緩和分</a:t>
                      </a:r>
                      <a:r>
                        <a:rPr kumimoji="1" lang="en-US" altLang="ja-JP" sz="950" dirty="0" smtClean="0">
                          <a:latin typeface="ＭＳ ゴシック" pitchFamily="49" charset="-128"/>
                          <a:ea typeface="ＭＳ ゴシック" pitchFamily="49" charset="-128"/>
                          <a:cs typeface="Times New Roman" pitchFamily="18" charset="0"/>
                        </a:rPr>
                        <a:t>(</a:t>
                      </a:r>
                      <a:r>
                        <a:rPr lang="ja-JP" altLang="en-US" sz="950" dirty="0" smtClean="0">
                          <a:latin typeface="ＭＳ ゴシック" pitchFamily="49" charset="-128"/>
                          <a:ea typeface="ＭＳ ゴシック" pitchFamily="49" charset="-128"/>
                          <a:cs typeface="Times New Roman" pitchFamily="18" charset="0"/>
                        </a:rPr>
                        <a:t>都道府県繰入金１号分の一部、</a:t>
                      </a:r>
                      <a:r>
                        <a:rPr lang="ja-JP" altLang="en-US" sz="950" dirty="0" smtClean="0">
                          <a:solidFill>
                            <a:srgbClr val="FF0000"/>
                          </a:solidFill>
                          <a:latin typeface="ＭＳ ゴシック" pitchFamily="49" charset="-128"/>
                          <a:ea typeface="ＭＳ ゴシック" pitchFamily="49" charset="-128"/>
                          <a:cs typeface="Times New Roman" pitchFamily="18" charset="0"/>
                        </a:rPr>
                        <a:t>下限割合分含む</a:t>
                      </a:r>
                      <a:r>
                        <a:rPr lang="en-US" altLang="ja-JP" sz="950" dirty="0" smtClean="0">
                          <a:solidFill>
                            <a:schemeClr val="tx1"/>
                          </a:solidFill>
                          <a:latin typeface="ＭＳ ゴシック" pitchFamily="49" charset="-128"/>
                          <a:ea typeface="ＭＳ ゴシック" pitchFamily="49" charset="-128"/>
                          <a:cs typeface="Times New Roman" pitchFamily="18" charset="0"/>
                        </a:rPr>
                        <a:t>)</a:t>
                      </a:r>
                      <a:r>
                        <a:rPr lang="en-US" altLang="ja-JP" sz="800" dirty="0" smtClean="0">
                          <a:solidFill>
                            <a:schemeClr val="tx1"/>
                          </a:solidFill>
                          <a:latin typeface="ＭＳ ゴシック" pitchFamily="49" charset="-128"/>
                          <a:ea typeface="ＭＳ ゴシック" pitchFamily="49" charset="-128"/>
                          <a:cs typeface="Times New Roman" pitchFamily="18" charset="0"/>
                        </a:rPr>
                        <a:t>(</a:t>
                      </a:r>
                      <a:r>
                        <a:rPr lang="ja-JP" altLang="en-US" sz="800" dirty="0" smtClean="0">
                          <a:latin typeface="ＭＳ ゴシック" pitchFamily="49" charset="-128"/>
                          <a:ea typeface="ＭＳ ゴシック" pitchFamily="49" charset="-128"/>
                          <a:cs typeface="Times New Roman" pitchFamily="18" charset="0"/>
                        </a:rPr>
                        <a:t>後期高齢者支援分</a:t>
                      </a:r>
                      <a:r>
                        <a:rPr lang="en-US" altLang="ja-JP" sz="800" dirty="0" smtClean="0">
                          <a:latin typeface="ＭＳ ゴシック" pitchFamily="49" charset="-128"/>
                          <a:ea typeface="ＭＳ ゴシック" pitchFamily="49" charset="-128"/>
                          <a:cs typeface="Times New Roman" pitchFamily="18" charset="0"/>
                        </a:rPr>
                        <a:t>)</a:t>
                      </a:r>
                      <a:endParaRPr kumimoji="1" lang="en-US" altLang="ja-JP" sz="950" dirty="0" smtClean="0">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rgbClr val="FF0000"/>
                          </a:solidFill>
                          <a:latin typeface="MS UI Gothic" panose="020B0600070205080204" pitchFamily="50" charset="-128"/>
                          <a:ea typeface="MS UI Gothic" panose="020B0600070205080204" pitchFamily="50" charset="-128"/>
                        </a:rPr>
                        <a:t>－激変緩和用の特例基金（各市町村への取崩分、後期高齢者支援分）</a:t>
                      </a:r>
                      <a:endParaRPr kumimoji="1" lang="en-US" altLang="ja-JP" sz="950" dirty="0" smtClean="0">
                        <a:solidFill>
                          <a:srgbClr val="FF0000"/>
                        </a:solidFill>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rgbClr val="FF0000"/>
                          </a:solidFill>
                          <a:latin typeface="MS UI Gothic" panose="020B0600070205080204" pitchFamily="50" charset="-128"/>
                          <a:ea typeface="MS UI Gothic" panose="020B0600070205080204" pitchFamily="50" charset="-128"/>
                        </a:rPr>
                        <a:t>＋</a:t>
                      </a:r>
                      <a:r>
                        <a:rPr lang="ja-JP" altLang="en-US" sz="950" dirty="0" smtClean="0">
                          <a:solidFill>
                            <a:srgbClr val="FF0000"/>
                          </a:solidFill>
                          <a:latin typeface="ＭＳ ゴシック" pitchFamily="49" charset="-128"/>
                          <a:ea typeface="ＭＳ ゴシック" pitchFamily="49" charset="-128"/>
                          <a:cs typeface="Times New Roman" pitchFamily="18" charset="0"/>
                        </a:rPr>
                        <a:t>激変緩和の下限割合超過分</a:t>
                      </a:r>
                      <a:endParaRPr kumimoji="1" lang="en-US" altLang="ja-JP" sz="950" dirty="0" smtClean="0">
                        <a:solidFill>
                          <a:srgbClr val="FF0000"/>
                        </a:solidFill>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保険料収納必要額の算定時に精算済み</a:t>
                      </a:r>
                      <a:r>
                        <a:rPr kumimoji="1" lang="en-US" altLang="ja-JP" sz="950" dirty="0" smtClean="0">
                          <a:latin typeface="MS UI Gothic" panose="020B0600070205080204" pitchFamily="50" charset="-128"/>
                          <a:ea typeface="MS UI Gothic" panose="020B0600070205080204" pitchFamily="50" charset="-128"/>
                        </a:rPr>
                        <a:t>】</a:t>
                      </a:r>
                    </a:p>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保険料収納必要額の算定時に精算済み</a:t>
                      </a:r>
                      <a:r>
                        <a:rPr kumimoji="1" lang="en-US" altLang="ja-JP" sz="950" dirty="0" smtClean="0">
                          <a:latin typeface="MS UI Gothic" panose="020B0600070205080204" pitchFamily="50" charset="-128"/>
                          <a:ea typeface="MS UI Gothic" panose="020B0600070205080204" pitchFamily="50" charset="-128"/>
                        </a:rPr>
                        <a:t>】</a:t>
                      </a:r>
                      <a:endParaRPr kumimoji="1" lang="en-US" altLang="ja-JP" sz="950" dirty="0" smtClean="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1"/>
                  </a:ext>
                </a:extLst>
              </a:tr>
              <a:tr h="379221">
                <a:tc>
                  <a:txBody>
                    <a:bodyPr/>
                    <a:lstStyle/>
                    <a:p>
                      <a:r>
                        <a:rPr kumimoji="1" lang="ja-JP" altLang="en-US" sz="950" dirty="0" smtClean="0">
                          <a:latin typeface="MS UI Gothic" panose="020B0600070205080204" pitchFamily="50" charset="-128"/>
                          <a:ea typeface="MS UI Gothic" panose="020B0600070205080204" pitchFamily="50" charset="-128"/>
                        </a:rPr>
                        <a:t>（ｄ）各市町村の後期高齢者支援金分（病床転換支援金分含む、一般分）</a:t>
                      </a:r>
                      <a:endParaRPr kumimoji="1" lang="ja-JP" altLang="en-US" sz="950" dirty="0">
                        <a:solidFill>
                          <a:schemeClr val="tx1"/>
                        </a:solidFill>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（ｄ）各市町村の後期高齢者支援金等決算額</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　　（病床転換支援金分含む、一般分）</a:t>
                      </a:r>
                      <a:endParaRPr kumimoji="1" lang="ja-JP" altLang="en-US" sz="950" dirty="0">
                        <a:solidFill>
                          <a:schemeClr val="tx1"/>
                        </a:solidFill>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2"/>
                  </a:ext>
                </a:extLst>
              </a:tr>
            </a:tbl>
          </a:graphicData>
        </a:graphic>
      </p:graphicFrame>
      <p:sp>
        <p:nvSpPr>
          <p:cNvPr id="2" name="テキスト ボックス 1"/>
          <p:cNvSpPr txBox="1"/>
          <p:nvPr/>
        </p:nvSpPr>
        <p:spPr>
          <a:xfrm>
            <a:off x="173176" y="315214"/>
            <a:ext cx="3339376" cy="276999"/>
          </a:xfrm>
          <a:prstGeom prst="rect">
            <a:avLst/>
          </a:prstGeom>
          <a:noFill/>
        </p:spPr>
        <p:txBody>
          <a:bodyPr wrap="none" rtlCol="0">
            <a:spAutoFit/>
          </a:bodyPr>
          <a:lstStyle/>
          <a:p>
            <a:r>
              <a:rPr kumimoji="1" lang="ja-JP" altLang="en-US" sz="1200" b="1" dirty="0" smtClean="0"/>
              <a:t>（後期高齢者支援金等分・病床転換支援金等分）</a:t>
            </a:r>
            <a:endParaRPr kumimoji="1" lang="ja-JP" altLang="en-US" sz="1200" b="1" dirty="0"/>
          </a:p>
        </p:txBody>
      </p:sp>
      <p:sp>
        <p:nvSpPr>
          <p:cNvPr id="14" name="テキスト ボックス 13"/>
          <p:cNvSpPr txBox="1"/>
          <p:nvPr/>
        </p:nvSpPr>
        <p:spPr>
          <a:xfrm>
            <a:off x="-14067" y="-61950"/>
            <a:ext cx="9906000" cy="451406"/>
          </a:xfrm>
          <a:prstGeom prst="rect">
            <a:avLst/>
          </a:prstGeom>
          <a:noFill/>
        </p:spPr>
        <p:txBody>
          <a:bodyPr wrap="square" rtlCol="0">
            <a:spAutoFit/>
          </a:bodyPr>
          <a:lstStyle/>
          <a:p>
            <a:pPr algn="ctr">
              <a:lnSpc>
                <a:spcPts val="2800"/>
              </a:lnSpc>
            </a:pPr>
            <a:r>
              <a:rPr lang="ja-JP" altLang="en-US" dirty="0">
                <a:latin typeface="HGP創英角ｺﾞｼｯｸUB" panose="020B0900000000000000" pitchFamily="50" charset="-128"/>
                <a:ea typeface="HGP創英角ｺﾞｼｯｸUB" panose="020B0900000000000000" pitchFamily="50" charset="-128"/>
              </a:rPr>
              <a:t>激変緩和の丈比べ</a:t>
            </a:r>
            <a:r>
              <a:rPr lang="ja-JP" altLang="en-US" dirty="0" smtClean="0">
                <a:latin typeface="HGP創英角ｺﾞｼｯｸUB" panose="020B0900000000000000" pitchFamily="50" charset="-128"/>
                <a:ea typeface="HGP創英角ｺﾞｼｯｸUB" panose="020B0900000000000000" pitchFamily="50" charset="-128"/>
              </a:rPr>
              <a:t>計算例（納付金額（ｄ）ベースで行う場合・後期高齢者支援金等分）</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15" name="スライド番号プレースホルダ 3"/>
          <p:cNvSpPr>
            <a:spLocks noGrp="1"/>
          </p:cNvSpPr>
          <p:nvPr>
            <p:ph type="sldNum" sz="quarter" idx="12"/>
          </p:nvPr>
        </p:nvSpPr>
        <p:spPr>
          <a:xfrm>
            <a:off x="9376083" y="6492934"/>
            <a:ext cx="520642" cy="365066"/>
          </a:xfrm>
          <a:prstGeom prst="rect">
            <a:avLst/>
          </a:prstGeom>
        </p:spPr>
        <p:txBody>
          <a:bodyPr/>
          <a:lstStyle/>
          <a:p>
            <a:fld id="{81C2CD58-23E8-4D2D-84BF-BE1F0EA01ABA}" type="slidenum">
              <a:rPr lang="ja-JP" altLang="en-US" sz="1800" b="1">
                <a:latin typeface="游ゴシック" panose="020B0400000000000000" pitchFamily="50" charset="-128"/>
                <a:ea typeface="游ゴシック" panose="020B0400000000000000" pitchFamily="50" charset="-128"/>
              </a:rPr>
              <a:pPr/>
              <a:t>36</a:t>
            </a:fld>
            <a:endParaRPr lang="ja-JP" altLang="en-US" sz="1800" b="1" dirty="0">
              <a:latin typeface="游ゴシック" panose="020B0400000000000000" pitchFamily="50" charset="-128"/>
              <a:ea typeface="游ゴシック" panose="020B0400000000000000" pitchFamily="50" charset="-128"/>
            </a:endParaRPr>
          </a:p>
        </p:txBody>
      </p:sp>
      <p:sp>
        <p:nvSpPr>
          <p:cNvPr id="16" name="正方形/長方形 15"/>
          <p:cNvSpPr/>
          <p:nvPr/>
        </p:nvSpPr>
        <p:spPr>
          <a:xfrm>
            <a:off x="33478" y="3645024"/>
            <a:ext cx="9844644" cy="498156"/>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1208585" y="5839825"/>
            <a:ext cx="4176464" cy="430583"/>
            <a:chOff x="1208584" y="5301208"/>
            <a:chExt cx="4176464" cy="430583"/>
          </a:xfrm>
        </p:grpSpPr>
        <p:grpSp>
          <p:nvGrpSpPr>
            <p:cNvPr id="20" name="グループ化 19"/>
            <p:cNvGrpSpPr/>
            <p:nvPr/>
          </p:nvGrpSpPr>
          <p:grpSpPr>
            <a:xfrm>
              <a:off x="1208584" y="5301208"/>
              <a:ext cx="4176464" cy="367576"/>
              <a:chOff x="2648744" y="5085184"/>
              <a:chExt cx="4176464" cy="367576"/>
            </a:xfrm>
          </p:grpSpPr>
          <p:grpSp>
            <p:nvGrpSpPr>
              <p:cNvPr id="22" name="グループ化 21"/>
              <p:cNvGrpSpPr/>
              <p:nvPr/>
            </p:nvGrpSpPr>
            <p:grpSpPr>
              <a:xfrm>
                <a:off x="2648744" y="5085184"/>
                <a:ext cx="4176464" cy="360000"/>
                <a:chOff x="2648744" y="5085184"/>
                <a:chExt cx="4176464" cy="360000"/>
              </a:xfrm>
            </p:grpSpPr>
            <p:cxnSp>
              <p:nvCxnSpPr>
                <p:cNvPr id="24" name="直線矢印コネクタ 23"/>
                <p:cNvCxnSpPr/>
                <p:nvPr/>
              </p:nvCxnSpPr>
              <p:spPr>
                <a:xfrm flipV="1">
                  <a:off x="2648744" y="5085184"/>
                  <a:ext cx="0" cy="360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6825208" y="5085184"/>
                  <a:ext cx="0" cy="360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3" name="直線コネクタ 22"/>
              <p:cNvCxnSpPr/>
              <p:nvPr/>
            </p:nvCxnSpPr>
            <p:spPr>
              <a:xfrm>
                <a:off x="2648744" y="5452760"/>
                <a:ext cx="417646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テキスト ボックス 20"/>
            <p:cNvSpPr txBox="1"/>
            <p:nvPr/>
          </p:nvSpPr>
          <p:spPr>
            <a:xfrm>
              <a:off x="2072680" y="5454792"/>
              <a:ext cx="2304256" cy="276999"/>
            </a:xfrm>
            <a:prstGeom prst="rect">
              <a:avLst/>
            </a:prstGeom>
            <a:solidFill>
              <a:srgbClr val="FFFF99"/>
            </a:solidFill>
            <a:ln>
              <a:solidFill>
                <a:schemeClr val="accent4">
                  <a:lumMod val="50000"/>
                </a:schemeClr>
              </a:solidFill>
            </a:ln>
          </p:spPr>
          <p:txBody>
            <a:bodyPr wrap="square" rtlCol="0">
              <a:spAutoFit/>
            </a:bodyPr>
            <a:lstStyle/>
            <a:p>
              <a:pPr algn="ctr"/>
              <a:r>
                <a:rPr kumimoji="1" lang="ja-JP" altLang="en-US" sz="1200" b="1" dirty="0" smtClean="0">
                  <a:solidFill>
                    <a:srgbClr val="C00000"/>
                  </a:solidFill>
                </a:rPr>
                <a:t>丈比べ</a:t>
              </a:r>
              <a:endParaRPr kumimoji="1" lang="ja-JP" altLang="en-US" sz="1200" b="1" dirty="0">
                <a:solidFill>
                  <a:srgbClr val="C00000"/>
                </a:solidFill>
              </a:endParaRPr>
            </a:p>
          </p:txBody>
        </p:sp>
      </p:grpSp>
      <p:sp>
        <p:nvSpPr>
          <p:cNvPr id="26" name="正方形/長方形 25"/>
          <p:cNvSpPr/>
          <p:nvPr/>
        </p:nvSpPr>
        <p:spPr>
          <a:xfrm>
            <a:off x="6033120" y="5952543"/>
            <a:ext cx="3528072" cy="252000"/>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a:t>
            </a:r>
            <a:r>
              <a:rPr lang="ja-JP" altLang="en-US" sz="1100" dirty="0">
                <a:solidFill>
                  <a:schemeClr val="tx1"/>
                </a:solidFill>
              </a:rPr>
              <a:t>紫</a:t>
            </a:r>
            <a:r>
              <a:rPr kumimoji="1" lang="ja-JP" altLang="en-US" sz="1100" dirty="0" smtClean="0">
                <a:solidFill>
                  <a:schemeClr val="tx1"/>
                </a:solidFill>
              </a:rPr>
              <a:t>枠）納付金の仕組みの導入による影響の差異</a:t>
            </a:r>
            <a:endParaRPr kumimoji="1" lang="ja-JP" altLang="en-US" sz="1100" dirty="0">
              <a:solidFill>
                <a:schemeClr val="tx1"/>
              </a:solidFill>
            </a:endParaRPr>
          </a:p>
        </p:txBody>
      </p:sp>
      <p:sp>
        <p:nvSpPr>
          <p:cNvPr id="17" name="テキスト ボックス 16"/>
          <p:cNvSpPr txBox="1"/>
          <p:nvPr/>
        </p:nvSpPr>
        <p:spPr>
          <a:xfrm>
            <a:off x="-14067" y="6309320"/>
            <a:ext cx="9575259" cy="507831"/>
          </a:xfrm>
          <a:prstGeom prst="rect">
            <a:avLst/>
          </a:prstGeom>
          <a:noFill/>
        </p:spPr>
        <p:txBody>
          <a:bodyPr wrap="square" rtlCol="0">
            <a:spAutoFit/>
          </a:bodyPr>
          <a:lstStyle/>
          <a:p>
            <a:pPr marL="180975" indent="-180975"/>
            <a:r>
              <a:rPr lang="en-US" altLang="ja-JP" sz="900" dirty="0">
                <a:latin typeface="+mn-ea"/>
              </a:rPr>
              <a:t>※1</a:t>
            </a:r>
            <a:r>
              <a:rPr lang="ja-JP" altLang="en-US" sz="900" dirty="0">
                <a:latin typeface="+mn-ea"/>
              </a:rPr>
              <a:t>　確定額と実際の金額の差額</a:t>
            </a:r>
            <a:r>
              <a:rPr lang="ja-JP" altLang="en-US" sz="900" dirty="0" smtClean="0">
                <a:latin typeface="+mn-ea"/>
              </a:rPr>
              <a:t>にそれぞれの負担</a:t>
            </a:r>
            <a:r>
              <a:rPr lang="ja-JP" altLang="en-US" sz="900" dirty="0">
                <a:latin typeface="+mn-ea"/>
              </a:rPr>
              <a:t>割合を乗じて、確定額に置き換えることによる調整額を</a:t>
            </a:r>
            <a:r>
              <a:rPr lang="ja-JP" altLang="en-US" sz="900" dirty="0" smtClean="0">
                <a:latin typeface="+mn-ea"/>
              </a:rPr>
              <a:t>算出し、平成</a:t>
            </a:r>
            <a:r>
              <a:rPr lang="en-US" altLang="ja-JP" sz="900" dirty="0" smtClean="0">
                <a:latin typeface="+mn-ea"/>
              </a:rPr>
              <a:t>28</a:t>
            </a:r>
            <a:r>
              <a:rPr lang="ja-JP" altLang="en-US" sz="900" dirty="0" smtClean="0">
                <a:latin typeface="+mn-ea"/>
              </a:rPr>
              <a:t>年度における公費の金額を調整する</a:t>
            </a:r>
            <a:r>
              <a:rPr lang="ja-JP" altLang="en-US" sz="900" dirty="0">
                <a:latin typeface="+mn-ea"/>
              </a:rPr>
              <a:t>。各負担割合は、療養給付費等負担金は</a:t>
            </a:r>
            <a:r>
              <a:rPr lang="en-US" altLang="ja-JP" sz="900" dirty="0">
                <a:latin typeface="+mn-ea"/>
              </a:rPr>
              <a:t>32%</a:t>
            </a:r>
            <a:r>
              <a:rPr lang="ja-JP" altLang="en-US" sz="900" dirty="0" err="1">
                <a:latin typeface="+mn-ea"/>
              </a:rPr>
              <a:t>、</a:t>
            </a:r>
            <a:r>
              <a:rPr lang="ja-JP" altLang="en-US" sz="900" dirty="0">
                <a:latin typeface="+mn-ea"/>
              </a:rPr>
              <a:t>普通調整交付金は平成</a:t>
            </a:r>
            <a:r>
              <a:rPr lang="en-US" altLang="ja-JP" sz="900" dirty="0">
                <a:latin typeface="+mn-ea"/>
              </a:rPr>
              <a:t>28</a:t>
            </a:r>
            <a:r>
              <a:rPr lang="ja-JP" altLang="en-US" sz="900" dirty="0">
                <a:latin typeface="+mn-ea"/>
              </a:rPr>
              <a:t>年度の療養給付費等（療養給付費等負担金を</a:t>
            </a:r>
            <a:r>
              <a:rPr lang="en-US" altLang="ja-JP" sz="900" dirty="0">
                <a:latin typeface="+mn-ea"/>
              </a:rPr>
              <a:t>32%</a:t>
            </a:r>
            <a:r>
              <a:rPr lang="ja-JP" altLang="en-US" sz="900" dirty="0">
                <a:latin typeface="+mn-ea"/>
              </a:rPr>
              <a:t>で割り戻して算出）に対する交付割合、都道府県調整交付金（１号分）は平成</a:t>
            </a:r>
            <a:r>
              <a:rPr lang="en-US" altLang="ja-JP" sz="900" dirty="0">
                <a:latin typeface="+mn-ea"/>
              </a:rPr>
              <a:t>28</a:t>
            </a:r>
            <a:r>
              <a:rPr lang="ja-JP" altLang="en-US" sz="900" dirty="0">
                <a:latin typeface="+mn-ea"/>
              </a:rPr>
              <a:t>年度の療養給付費等（療養給付費等負担金を</a:t>
            </a:r>
            <a:r>
              <a:rPr lang="en-US" altLang="ja-JP" sz="900" dirty="0">
                <a:latin typeface="+mn-ea"/>
              </a:rPr>
              <a:t>32%</a:t>
            </a:r>
            <a:r>
              <a:rPr lang="ja-JP" altLang="en-US" sz="900" dirty="0">
                <a:latin typeface="+mn-ea"/>
              </a:rPr>
              <a:t>で割り戻して算出）に対する交付割合とする。</a:t>
            </a:r>
            <a:endParaRPr lang="en-US" altLang="ja-JP" sz="900" dirty="0">
              <a:latin typeface="+mn-ea"/>
            </a:endParaRPr>
          </a:p>
        </p:txBody>
      </p:sp>
    </p:spTree>
    <p:extLst>
      <p:ext uri="{BB962C8B-B14F-4D97-AF65-F5344CB8AC3E}">
        <p14:creationId xmlns:p14="http://schemas.microsoft.com/office/powerpoint/2010/main" val="38069615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25429" y="34457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aphicFrame>
        <p:nvGraphicFramePr>
          <p:cNvPr id="6" name="表 5"/>
          <p:cNvGraphicFramePr>
            <a:graphicFrameLocks noGrp="1"/>
          </p:cNvGraphicFramePr>
          <p:nvPr>
            <p:extLst/>
          </p:nvPr>
        </p:nvGraphicFramePr>
        <p:xfrm>
          <a:off x="46579" y="908720"/>
          <a:ext cx="9821229" cy="4470400"/>
        </p:xfrm>
        <a:graphic>
          <a:graphicData uri="http://schemas.openxmlformats.org/drawingml/2006/table">
            <a:tbl>
              <a:tblPr firstRow="1" bandRow="1">
                <a:tableStyleId>{10A1B5D5-9B99-4C35-A422-299274C87663}</a:tableStyleId>
              </a:tblPr>
              <a:tblGrid>
                <a:gridCol w="4588193">
                  <a:extLst>
                    <a:ext uri="{9D8B030D-6E8A-4147-A177-3AD203B41FA5}">
                      <a16:colId xmlns:a16="http://schemas.microsoft.com/office/drawing/2014/main" val="20000"/>
                    </a:ext>
                  </a:extLst>
                </a:gridCol>
                <a:gridCol w="4588193">
                  <a:extLst>
                    <a:ext uri="{9D8B030D-6E8A-4147-A177-3AD203B41FA5}">
                      <a16:colId xmlns:a16="http://schemas.microsoft.com/office/drawing/2014/main" val="20001"/>
                    </a:ext>
                  </a:extLst>
                </a:gridCol>
                <a:gridCol w="644843">
                  <a:extLst>
                    <a:ext uri="{9D8B030D-6E8A-4147-A177-3AD203B41FA5}">
                      <a16:colId xmlns:a16="http://schemas.microsoft.com/office/drawing/2014/main" val="20002"/>
                    </a:ext>
                  </a:extLst>
                </a:gridCol>
              </a:tblGrid>
              <a:tr h="370840">
                <a:tc>
                  <a:txBody>
                    <a:bodyPr/>
                    <a:lstStyle/>
                    <a:p>
                      <a:pPr algn="ctr"/>
                      <a:r>
                        <a:rPr kumimoji="1" lang="ja-JP" altLang="en-US" sz="1200" dirty="0" smtClean="0">
                          <a:latin typeface="MS UI Gothic" panose="020B0600070205080204" pitchFamily="50" charset="-128"/>
                          <a:ea typeface="MS UI Gothic" panose="020B0600070205080204" pitchFamily="50" charset="-128"/>
                        </a:rPr>
                        <a:t>介護納付金分等に係る納付金算定</a:t>
                      </a:r>
                      <a:endParaRPr kumimoji="1" lang="ja-JP" altLang="en-US" sz="1200" dirty="0">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200" dirty="0" smtClean="0">
                          <a:latin typeface="MS UI Gothic" panose="020B0600070205080204" pitchFamily="50" charset="-128"/>
                          <a:ea typeface="MS UI Gothic" panose="020B0600070205080204" pitchFamily="50" charset="-128"/>
                        </a:rPr>
                        <a:t>平成</a:t>
                      </a:r>
                      <a:r>
                        <a:rPr kumimoji="1" lang="en-US" altLang="ja-JP" sz="1200" dirty="0" smtClean="0">
                          <a:latin typeface="MS UI Gothic" panose="020B0600070205080204" pitchFamily="50" charset="-128"/>
                          <a:ea typeface="MS UI Gothic" panose="020B0600070205080204" pitchFamily="50" charset="-128"/>
                        </a:rPr>
                        <a:t>28</a:t>
                      </a:r>
                      <a:r>
                        <a:rPr kumimoji="1" lang="ja-JP" altLang="en-US" sz="1200" dirty="0" smtClean="0">
                          <a:latin typeface="MS UI Gothic" panose="020B0600070205080204" pitchFamily="50" charset="-128"/>
                          <a:ea typeface="MS UI Gothic" panose="020B0600070205080204" pitchFamily="50" charset="-128"/>
                        </a:rPr>
                        <a:t>年度市町村介護納付金決算額</a:t>
                      </a:r>
                      <a:endParaRPr kumimoji="1" lang="ja-JP" altLang="en-US" sz="120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800" dirty="0" smtClean="0">
                          <a:latin typeface="MS UI Gothic" panose="020B0600070205080204" pitchFamily="50" charset="-128"/>
                          <a:ea typeface="MS UI Gothic" panose="020B0600070205080204" pitchFamily="50" charset="-128"/>
                        </a:rPr>
                        <a:t>参考数値</a:t>
                      </a:r>
                      <a:endParaRPr kumimoji="1" lang="ja-JP" altLang="en-US" sz="80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205224">
                <a:tc>
                  <a:txBody>
                    <a:bodyPr/>
                    <a:lstStyle/>
                    <a:p>
                      <a:r>
                        <a:rPr kumimoji="1" lang="ja-JP" altLang="en-US" sz="950" dirty="0" smtClean="0">
                          <a:latin typeface="MS UI Gothic" panose="020B0600070205080204" pitchFamily="50" charset="-128"/>
                          <a:ea typeface="MS UI Gothic" panose="020B0600070205080204" pitchFamily="50" charset="-128"/>
                        </a:rPr>
                        <a:t>＋介護納付金（前々年度精算分含む、一般分・退職分）</a:t>
                      </a:r>
                      <a:endParaRPr kumimoji="1" lang="en-US" altLang="ja-JP" sz="950" dirty="0" smtClean="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＋介護納付金</a:t>
                      </a:r>
                      <a:r>
                        <a:rPr kumimoji="1" lang="ja-JP" altLang="en-US" sz="950" u="sng" dirty="0" smtClean="0">
                          <a:solidFill>
                            <a:schemeClr val="tx1"/>
                          </a:solidFill>
                          <a:latin typeface="MS UI Gothic" panose="020B0600070205080204" pitchFamily="50" charset="-128"/>
                          <a:ea typeface="MS UI Gothic" panose="020B0600070205080204" pitchFamily="50" charset="-128"/>
                        </a:rPr>
                        <a:t>（確定介護納付金額（推計）等、都道府県が示す計算方法による額）</a:t>
                      </a:r>
                      <a:endParaRPr kumimoji="1" lang="en-US" altLang="ja-JP" sz="950" u="sng" dirty="0" smtClean="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135488">
                <a:tc>
                  <a:txBody>
                    <a:bodyPr/>
                    <a:lstStyle/>
                    <a:p>
                      <a:r>
                        <a:rPr kumimoji="1" lang="ja-JP" altLang="en-US" sz="950" dirty="0" smtClean="0">
                          <a:latin typeface="MS UI Gothic" panose="020B0600070205080204" pitchFamily="50" charset="-128"/>
                          <a:ea typeface="MS UI Gothic" panose="020B0600070205080204" pitchFamily="50" charset="-128"/>
                        </a:rPr>
                        <a:t>（Ａ）介護納付金（一般分・退職分）</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（ａ）介護納付金（一般分・退職分）</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0840">
                <a:tc>
                  <a:txBody>
                    <a:bodyPr/>
                    <a:lstStyle/>
                    <a:p>
                      <a:r>
                        <a:rPr kumimoji="1" lang="ja-JP" altLang="en-US" sz="950" dirty="0" smtClean="0">
                          <a:latin typeface="MS UI Gothic" panose="020B0600070205080204" pitchFamily="50" charset="-128"/>
                          <a:ea typeface="MS UI Gothic" panose="020B0600070205080204" pitchFamily="50" charset="-128"/>
                        </a:rPr>
                        <a:t>－介護納付金負担金</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－国・普通調整交付金</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－都道府県繰入金</a:t>
                      </a:r>
                      <a:endParaRPr kumimoji="1"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－激変緩和用の特例基金（取崩分、介護納付金分）</a:t>
                      </a:r>
                      <a:endParaRPr kumimoji="1" lang="en-US" altLang="ja-JP" sz="950" dirty="0" smtClean="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－介護納付金負担金 </a:t>
                      </a:r>
                      <a:r>
                        <a:rPr kumimoji="1" lang="en-US" altLang="ja-JP" sz="950" dirty="0" smtClean="0">
                          <a:solidFill>
                            <a:srgbClr val="FF0000"/>
                          </a:solidFill>
                          <a:latin typeface="MS UI Gothic" panose="020B0600070205080204" pitchFamily="50" charset="-128"/>
                          <a:ea typeface="MS UI Gothic" panose="020B0600070205080204" pitchFamily="50" charset="-128"/>
                        </a:rPr>
                        <a:t>※1</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－国・普通調整交付金 </a:t>
                      </a:r>
                      <a:r>
                        <a:rPr kumimoji="1" lang="en-US" altLang="ja-JP" sz="950" dirty="0" smtClean="0">
                          <a:solidFill>
                            <a:srgbClr val="FF0000"/>
                          </a:solidFill>
                          <a:latin typeface="MS UI Gothic" panose="020B0600070205080204" pitchFamily="50" charset="-128"/>
                          <a:ea typeface="MS UI Gothic" panose="020B0600070205080204" pitchFamily="50" charset="-128"/>
                        </a:rPr>
                        <a:t>※1</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－都道府県繰入金 </a:t>
                      </a:r>
                      <a:r>
                        <a:rPr kumimoji="1" lang="en-US" altLang="ja-JP" sz="950" dirty="0" smtClean="0">
                          <a:solidFill>
                            <a:srgbClr val="FF0000"/>
                          </a:solidFill>
                          <a:latin typeface="MS UI Gothic" panose="020B0600070205080204" pitchFamily="50" charset="-128"/>
                          <a:ea typeface="MS UI Gothic" panose="020B0600070205080204" pitchFamily="50" charset="-128"/>
                        </a:rPr>
                        <a:t>※1</a:t>
                      </a:r>
                      <a:endParaRPr kumimoji="1" lang="en-US" altLang="ja-JP" sz="950" dirty="0" smtClean="0">
                        <a:latin typeface="MS UI Gothic" panose="020B0600070205080204" pitchFamily="50" charset="-128"/>
                        <a:ea typeface="MS UI Gothic" panose="020B0600070205080204" pitchFamily="50" charset="-128"/>
                      </a:endParaRPr>
                    </a:p>
                    <a:p>
                      <a:r>
                        <a:rPr kumimoji="1" lang="ja-JP" altLang="en-US" sz="950" dirty="0" smtClean="0">
                          <a:latin typeface="MS UI Gothic" panose="020B0600070205080204" pitchFamily="50" charset="-128"/>
                          <a:ea typeface="MS UI Gothic" panose="020B0600070205080204" pitchFamily="50" charset="-128"/>
                        </a:rPr>
                        <a:t>－激変緩和用の特例基金（取崩分、介護納付金分）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対象なし</a:t>
                      </a:r>
                      <a:r>
                        <a:rPr kumimoji="1" lang="en-US" altLang="ja-JP" sz="950" dirty="0" smtClean="0">
                          <a:latin typeface="MS UI Gothic" panose="020B0600070205080204" pitchFamily="50" charset="-128"/>
                          <a:ea typeface="MS UI Gothic" panose="020B060007020508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年報</a:t>
                      </a:r>
                      <a:endParaRPr kumimoji="1" lang="en-US" altLang="ja-JP" sz="950" dirty="0" smtClean="0">
                        <a:latin typeface="MS UI Gothic" panose="020B0600070205080204" pitchFamily="50" charset="-128"/>
                        <a:ea typeface="MS UI Gothic" panose="020B0600070205080204" pitchFamily="50" charset="-128"/>
                      </a:endParaRPr>
                    </a:p>
                    <a:p>
                      <a:pPr algn="ctr"/>
                      <a:r>
                        <a:rPr kumimoji="1" lang="ja-JP" altLang="en-US" sz="950" dirty="0" smtClean="0">
                          <a:latin typeface="MS UI Gothic" panose="020B0600070205080204" pitchFamily="50" charset="-128"/>
                          <a:ea typeface="MS UI Gothic" panose="020B0600070205080204" pitchFamily="50" charset="-128"/>
                        </a:rPr>
                        <a:t>県</a:t>
                      </a:r>
                      <a:endParaRPr kumimoji="1" lang="en-US" altLang="ja-JP" sz="950" dirty="0" smtClean="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150296">
                <a:tc>
                  <a:txBody>
                    <a:bodyPr/>
                    <a:lstStyle/>
                    <a:p>
                      <a:r>
                        <a:rPr kumimoji="1" lang="ja-JP" altLang="en-US" sz="950" dirty="0" smtClean="0">
                          <a:latin typeface="MS UI Gothic" panose="020B0600070205080204" pitchFamily="50" charset="-128"/>
                          <a:ea typeface="MS UI Gothic" panose="020B0600070205080204" pitchFamily="50" charset="-128"/>
                        </a:rPr>
                        <a:t>（Ｂ）保険料収納必要総額</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（ｂ）保険料収納必要額</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150296">
                <a:tc>
                  <a:txBody>
                    <a:bodyPr/>
                    <a:lstStyle/>
                    <a:p>
                      <a:r>
                        <a:rPr lang="ja-JP" altLang="en-US" sz="950" b="0" dirty="0" smtClean="0">
                          <a:solidFill>
                            <a:schemeClr val="tx1"/>
                          </a:solidFill>
                          <a:latin typeface="MS UI Gothic" panose="020B0600070205080204" pitchFamily="50" charset="-128"/>
                          <a:ea typeface="MS UI Gothic" panose="020B0600070205080204" pitchFamily="50" charset="-128"/>
                        </a:rPr>
                        <a:t>＋（前々年度概算介護納付金－前々年度確定介護納付金）</a:t>
                      </a:r>
                      <a:endParaRPr lang="en-US" altLang="ja-JP" sz="950" b="0" dirty="0" smtClean="0">
                        <a:solidFill>
                          <a:schemeClr val="tx1"/>
                        </a:solidFill>
                        <a:latin typeface="MS UI Gothic" panose="020B0600070205080204" pitchFamily="50" charset="-128"/>
                        <a:ea typeface="MS UI Gothic" panose="020B0600070205080204" pitchFamily="50" charset="-128"/>
                      </a:endParaRPr>
                    </a:p>
                    <a:p>
                      <a:r>
                        <a:rPr lang="ja-JP" altLang="en-US" sz="950" b="0" dirty="0" smtClean="0">
                          <a:solidFill>
                            <a:schemeClr val="tx1"/>
                          </a:solidFill>
                          <a:latin typeface="MS UI Gothic" panose="020B0600070205080204" pitchFamily="50" charset="-128"/>
                          <a:ea typeface="MS UI Gothic" panose="020B0600070205080204" pitchFamily="50" charset="-128"/>
                        </a:rPr>
                        <a:t>＋調整金額</a:t>
                      </a:r>
                      <a:r>
                        <a:rPr lang="ja-JP" altLang="en-US" sz="950" b="0" u="none" dirty="0" smtClean="0">
                          <a:solidFill>
                            <a:schemeClr val="tx1"/>
                          </a:solidFill>
                          <a:latin typeface="MS UI Gothic" panose="020B0600070205080204" pitchFamily="50" charset="-128"/>
                          <a:ea typeface="MS UI Gothic" panose="020B0600070205080204" pitchFamily="50" charset="-128"/>
                        </a:rPr>
                        <a:t>＋精算分に係る公費</a:t>
                      </a:r>
                      <a:endParaRPr lang="en-US" altLang="ja-JP" sz="950" b="0" u="none" dirty="0" smtClean="0">
                        <a:solidFill>
                          <a:schemeClr val="tx1"/>
                        </a:solidFill>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lang="ja-JP" altLang="en-US" sz="950" dirty="0" smtClean="0">
                          <a:latin typeface="MS UI Gothic" panose="020B0600070205080204" pitchFamily="50" charset="-128"/>
                          <a:ea typeface="MS UI Gothic" panose="020B0600070205080204" pitchFamily="50" charset="-128"/>
                        </a:rPr>
                        <a:t>－</a:t>
                      </a:r>
                      <a:endParaRPr lang="en-US" altLang="ja-JP" sz="950" b="0" dirty="0" smtClean="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150296">
                <a:tc>
                  <a:txBody>
                    <a:bodyPr/>
                    <a:lstStyle/>
                    <a:p>
                      <a:r>
                        <a:rPr kumimoji="1" lang="ja-JP" altLang="en-US" sz="950" dirty="0" smtClean="0">
                          <a:latin typeface="MS UI Gothic" panose="020B0600070205080204" pitchFamily="50" charset="-128"/>
                          <a:ea typeface="MS UI Gothic" panose="020B0600070205080204" pitchFamily="50" charset="-128"/>
                        </a:rPr>
                        <a:t>（Ｃ）納付金算定基礎額　＝　（Ｂ）</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a:t>
                      </a: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6"/>
                  </a:ext>
                </a:extLst>
              </a:tr>
              <a:tr h="150296">
                <a:tc>
                  <a:txBody>
                    <a:bodyPr/>
                    <a:lstStyle/>
                    <a:p>
                      <a:r>
                        <a:rPr kumimoji="1" lang="ja-JP" altLang="en-US" sz="950" dirty="0" smtClean="0">
                          <a:latin typeface="MS UI Gothic" panose="020B0600070205080204" pitchFamily="50" charset="-128"/>
                          <a:ea typeface="MS UI Gothic" panose="020B0600070205080204" pitchFamily="50" charset="-128"/>
                        </a:rPr>
                        <a:t>　納付金配分方式（２・３・４方式）に基づき、　</a:t>
                      </a:r>
                      <a:r>
                        <a:rPr kumimoji="1" lang="en-US" altLang="ja-JP" sz="950" dirty="0" smtClean="0">
                          <a:latin typeface="MS UI Gothic" panose="020B0600070205080204" pitchFamily="50" charset="-128"/>
                          <a:ea typeface="MS UI Gothic" panose="020B0600070205080204" pitchFamily="50" charset="-128"/>
                        </a:rPr>
                        <a:t>β</a:t>
                      </a:r>
                      <a:r>
                        <a:rPr kumimoji="1" lang="ja-JP" altLang="en-US" sz="950" dirty="0" smtClean="0">
                          <a:latin typeface="MS UI Gothic" panose="020B0600070205080204" pitchFamily="50" charset="-128"/>
                          <a:ea typeface="MS UI Gothic" panose="020B0600070205080204" pitchFamily="50" charset="-128"/>
                        </a:rPr>
                        <a:t>　</a:t>
                      </a:r>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　</a:t>
                      </a:r>
                      <a:r>
                        <a:rPr kumimoji="1" lang="en-US" altLang="ja-JP" sz="950" dirty="0" smtClean="0">
                          <a:latin typeface="MS UI Gothic" panose="020B0600070205080204" pitchFamily="50" charset="-128"/>
                          <a:ea typeface="MS UI Gothic" panose="020B0600070205080204" pitchFamily="50" charset="-128"/>
                        </a:rPr>
                        <a:t>γ</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950" dirty="0" smtClean="0">
                          <a:latin typeface="MS UI Gothic" panose="020B0600070205080204" pitchFamily="50" charset="-128"/>
                          <a:ea typeface="MS UI Gothic" panose="020B0600070205080204" pitchFamily="50" charset="-128"/>
                        </a:rPr>
                        <a:t>－</a:t>
                      </a:r>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150296">
                <a:tc>
                  <a:txBody>
                    <a:bodyPr/>
                    <a:lstStyle/>
                    <a:p>
                      <a:r>
                        <a:rPr kumimoji="1" lang="ja-JP" altLang="en-US" sz="950" dirty="0" smtClean="0">
                          <a:latin typeface="MS UI Gothic" panose="020B0600070205080204" pitchFamily="50" charset="-128"/>
                          <a:ea typeface="MS UI Gothic" panose="020B0600070205080204" pitchFamily="50" charset="-128"/>
                        </a:rPr>
                        <a:t>（ｃ）各市町村の納付金基礎額</a:t>
                      </a:r>
                      <a:endParaRPr kumimoji="1" lang="ja-JP" altLang="en-US" sz="95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（ｃ）各市町村の保険料収納必要額（納付金基礎額ベース）　＝　（ｂ）</a:t>
                      </a:r>
                      <a:endParaRPr kumimoji="1" lang="ja-JP" altLang="en-US" sz="950" dirty="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8"/>
                  </a:ext>
                </a:extLst>
              </a:tr>
              <a:tr h="173568">
                <a:tc>
                  <a:txBody>
                    <a:bodyPr/>
                    <a:lstStyle/>
                    <a:p>
                      <a:r>
                        <a:rPr lang="ja-JP" altLang="en-US" sz="950" dirty="0" smtClean="0">
                          <a:latin typeface="MS UI Gothic" panose="020B0600070205080204" pitchFamily="50" charset="-128"/>
                          <a:ea typeface="MS UI Gothic" panose="020B0600070205080204" pitchFamily="50" charset="-128"/>
                        </a:rPr>
                        <a:t>－（前々年度概算介護納付金－前々年度確定介護納付金）</a:t>
                      </a:r>
                    </a:p>
                    <a:p>
                      <a:r>
                        <a:rPr lang="ja-JP" altLang="en-US" sz="950" dirty="0" smtClean="0">
                          <a:latin typeface="MS UI Gothic" panose="020B0600070205080204" pitchFamily="50" charset="-128"/>
                          <a:ea typeface="MS UI Gothic" panose="020B0600070205080204" pitchFamily="50" charset="-128"/>
                        </a:rPr>
                        <a:t>－ 調整金額－精算分に係る公費</a:t>
                      </a:r>
                      <a:endParaRPr lang="en-US" altLang="ja-JP" sz="950" dirty="0" smtClean="0">
                        <a:latin typeface="MS UI Gothic" panose="020B0600070205080204" pitchFamily="50" charset="-128"/>
                        <a:ea typeface="MS UI Gothic"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－暫定措置</a:t>
                      </a:r>
                      <a:endParaRPr kumimoji="1" lang="en-US" altLang="ja-JP" sz="950" dirty="0" smtClean="0">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latin typeface="MS UI Gothic" panose="020B0600070205080204" pitchFamily="50" charset="-128"/>
                          <a:ea typeface="MS UI Gothic" panose="020B0600070205080204" pitchFamily="50" charset="-128"/>
                        </a:rPr>
                        <a:t>－激変緩和分</a:t>
                      </a:r>
                      <a:r>
                        <a:rPr lang="ja-JP" altLang="en-US" sz="950" dirty="0" smtClean="0">
                          <a:latin typeface="ＭＳ ゴシック" pitchFamily="49" charset="-128"/>
                          <a:ea typeface="ＭＳ ゴシック" pitchFamily="49" charset="-128"/>
                          <a:cs typeface="Times New Roman" pitchFamily="18" charset="0"/>
                        </a:rPr>
                        <a:t>（都道府県繰入金１号分の一部、</a:t>
                      </a:r>
                      <a:r>
                        <a:rPr lang="ja-JP" altLang="en-US" sz="950" dirty="0" smtClean="0">
                          <a:solidFill>
                            <a:srgbClr val="FF0000"/>
                          </a:solidFill>
                          <a:latin typeface="ＭＳ ゴシック" pitchFamily="49" charset="-128"/>
                          <a:ea typeface="ＭＳ ゴシック" pitchFamily="49" charset="-128"/>
                          <a:cs typeface="Times New Roman" pitchFamily="18" charset="0"/>
                        </a:rPr>
                        <a:t>下限割合分</a:t>
                      </a:r>
                      <a:r>
                        <a:rPr lang="ja-JP" altLang="en-US" sz="950" dirty="0" smtClean="0">
                          <a:latin typeface="ＭＳ ゴシック" pitchFamily="49" charset="-128"/>
                          <a:ea typeface="ＭＳ ゴシック" pitchFamily="49" charset="-128"/>
                          <a:cs typeface="Times New Roman" pitchFamily="18" charset="0"/>
                        </a:rPr>
                        <a:t>）（介護納付金分）</a:t>
                      </a:r>
                      <a:endParaRPr kumimoji="1" lang="en-US" altLang="ja-JP" sz="950" dirty="0" smtClean="0">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rgbClr val="FF0000"/>
                          </a:solidFill>
                          <a:latin typeface="MS UI Gothic" panose="020B0600070205080204" pitchFamily="50" charset="-128"/>
                          <a:ea typeface="MS UI Gothic" panose="020B0600070205080204" pitchFamily="50" charset="-128"/>
                        </a:rPr>
                        <a:t>－激変緩和用の特例基金（各市町村への取崩分、介護納付金分）</a:t>
                      </a:r>
                      <a:endParaRPr kumimoji="1" lang="en-US" altLang="ja-JP" sz="950" dirty="0" smtClean="0">
                        <a:solidFill>
                          <a:srgbClr val="FF0000"/>
                        </a:solidFill>
                        <a:latin typeface="MS UI Gothic" panose="020B0600070205080204" pitchFamily="50" charset="-128"/>
                        <a:ea typeface="MS UI Gothic"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rgbClr val="FF0000"/>
                          </a:solidFill>
                          <a:latin typeface="MS UI Gothic" panose="020B0600070205080204" pitchFamily="50" charset="-128"/>
                          <a:ea typeface="MS UI Gothic" panose="020B0600070205080204" pitchFamily="50" charset="-128"/>
                        </a:rPr>
                        <a:t>＋</a:t>
                      </a:r>
                      <a:r>
                        <a:rPr lang="ja-JP" altLang="en-US" sz="950" dirty="0" smtClean="0">
                          <a:solidFill>
                            <a:srgbClr val="FF0000"/>
                          </a:solidFill>
                          <a:latin typeface="ＭＳ ゴシック" pitchFamily="49" charset="-128"/>
                          <a:ea typeface="ＭＳ ゴシック" pitchFamily="49" charset="-128"/>
                          <a:cs typeface="Times New Roman" pitchFamily="18" charset="0"/>
                        </a:rPr>
                        <a:t>激変緩和の下限割合超過分</a:t>
                      </a:r>
                      <a:endParaRPr kumimoji="1" lang="en-US" altLang="ja-JP" sz="950" dirty="0" smtClean="0">
                        <a:solidFill>
                          <a:srgbClr val="FF0000"/>
                        </a:solidFill>
                        <a:latin typeface="MS UI Gothic" panose="020B0600070205080204" pitchFamily="50" charset="-128"/>
                        <a:ea typeface="MS UI Gothic" panose="020B0600070205080204" pitchFamily="50" charset="-128"/>
                      </a:endParaRPr>
                    </a:p>
                    <a:p>
                      <a:endParaRPr lang="en-US" altLang="ja-JP" sz="950" dirty="0" smtClean="0">
                        <a:latin typeface="MS UI Gothic" panose="020B0600070205080204" pitchFamily="50" charset="-128"/>
                        <a:ea typeface="MS UI Gothic" panose="020B0600070205080204" pitchFamily="50" charset="-128"/>
                      </a:endParaRPr>
                    </a:p>
                    <a:p>
                      <a:endParaRPr lang="en-US" altLang="ja-JP" sz="950" dirty="0" smtClean="0">
                        <a:latin typeface="MS UI Gothic" panose="020B0600070205080204" pitchFamily="50" charset="-128"/>
                        <a:ea typeface="MS UI Gothic" panose="020B0600070205080204" pitchFamily="50" charset="-128"/>
                      </a:endParaRPr>
                    </a:p>
                    <a:p>
                      <a:endParaRPr lang="ja-JP" altLang="en-US" sz="950" dirty="0" smtClean="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950" dirty="0" smtClean="0">
                          <a:latin typeface="MS UI Gothic" panose="020B0600070205080204" pitchFamily="50" charset="-128"/>
                          <a:ea typeface="MS UI Gothic" panose="020B0600070205080204" pitchFamily="50" charset="-128"/>
                        </a:rPr>
                        <a:t>【</a:t>
                      </a:r>
                      <a:r>
                        <a:rPr kumimoji="1" lang="ja-JP" altLang="en-US" sz="950" dirty="0" smtClean="0">
                          <a:latin typeface="MS UI Gothic" panose="020B0600070205080204" pitchFamily="50" charset="-128"/>
                          <a:ea typeface="MS UI Gothic" panose="020B0600070205080204" pitchFamily="50" charset="-128"/>
                        </a:rPr>
                        <a:t>保険料収納必要額の算定時に精算済み</a:t>
                      </a:r>
                      <a:r>
                        <a:rPr kumimoji="1" lang="en-US" altLang="ja-JP" sz="950" dirty="0" smtClean="0">
                          <a:latin typeface="MS UI Gothic" panose="020B0600070205080204" pitchFamily="50" charset="-128"/>
                          <a:ea typeface="MS UI Gothic" panose="020B0600070205080204" pitchFamily="50" charset="-128"/>
                        </a:rPr>
                        <a:t>】</a:t>
                      </a:r>
                      <a:endParaRPr kumimoji="1" lang="en-US" altLang="ja-JP" sz="950" dirty="0" smtClean="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95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9"/>
                  </a:ext>
                </a:extLst>
              </a:tr>
              <a:tr h="150296">
                <a:tc>
                  <a:txBody>
                    <a:bodyPr/>
                    <a:lstStyle/>
                    <a:p>
                      <a:r>
                        <a:rPr kumimoji="1" lang="ja-JP" altLang="en-US" sz="950" dirty="0" smtClean="0">
                          <a:latin typeface="MS UI Gothic" panose="020B0600070205080204" pitchFamily="50" charset="-128"/>
                          <a:ea typeface="MS UI Gothic" panose="020B0600070205080204" pitchFamily="50" charset="-128"/>
                        </a:rPr>
                        <a:t>（ｄ）各市町村の介護納付金分（一般分・退職分）</a:t>
                      </a:r>
                      <a:endParaRPr kumimoji="1" lang="ja-JP" altLang="en-US" sz="950" dirty="0">
                        <a:solidFill>
                          <a:schemeClr val="tx1"/>
                        </a:solidFill>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r>
                        <a:rPr kumimoji="1" lang="ja-JP" altLang="en-US" sz="950" dirty="0" smtClean="0">
                          <a:latin typeface="MS UI Gothic" panose="020B0600070205080204" pitchFamily="50" charset="-128"/>
                          <a:ea typeface="MS UI Gothic" panose="020B0600070205080204" pitchFamily="50" charset="-128"/>
                        </a:rPr>
                        <a:t>（ｄ）各市町村の介護納付金決算額（一般分・退職分）</a:t>
                      </a:r>
                      <a:endParaRPr kumimoji="1" lang="ja-JP" altLang="en-US" sz="950" dirty="0">
                        <a:solidFill>
                          <a:schemeClr val="tx1"/>
                        </a:solidFill>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950" dirty="0">
                        <a:latin typeface="MS UI Gothic" panose="020B0600070205080204" pitchFamily="50" charset="-128"/>
                        <a:ea typeface="MS UI Gothic" panose="020B060007020508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0"/>
                  </a:ext>
                </a:extLst>
              </a:tr>
            </a:tbl>
          </a:graphicData>
        </a:graphic>
      </p:graphicFrame>
      <p:sp>
        <p:nvSpPr>
          <p:cNvPr id="2" name="テキスト ボックス 1"/>
          <p:cNvSpPr txBox="1"/>
          <p:nvPr/>
        </p:nvSpPr>
        <p:spPr>
          <a:xfrm>
            <a:off x="173176" y="618075"/>
            <a:ext cx="1261884" cy="276999"/>
          </a:xfrm>
          <a:prstGeom prst="rect">
            <a:avLst/>
          </a:prstGeom>
          <a:noFill/>
        </p:spPr>
        <p:txBody>
          <a:bodyPr wrap="none" rtlCol="0">
            <a:spAutoFit/>
          </a:bodyPr>
          <a:lstStyle/>
          <a:p>
            <a:r>
              <a:rPr kumimoji="1" lang="ja-JP" altLang="en-US" sz="1200" b="1" dirty="0" smtClean="0"/>
              <a:t>（介護納付金分）</a:t>
            </a:r>
            <a:endParaRPr kumimoji="1" lang="ja-JP" altLang="en-US" sz="1200" b="1" dirty="0"/>
          </a:p>
        </p:txBody>
      </p:sp>
      <p:sp>
        <p:nvSpPr>
          <p:cNvPr id="15" name="テキスト ボックス 14"/>
          <p:cNvSpPr txBox="1"/>
          <p:nvPr/>
        </p:nvSpPr>
        <p:spPr>
          <a:xfrm>
            <a:off x="-14067" y="-61950"/>
            <a:ext cx="9906000" cy="451406"/>
          </a:xfrm>
          <a:prstGeom prst="rect">
            <a:avLst/>
          </a:prstGeom>
          <a:noFill/>
        </p:spPr>
        <p:txBody>
          <a:bodyPr wrap="square" rtlCol="0">
            <a:spAutoFit/>
          </a:bodyPr>
          <a:lstStyle/>
          <a:p>
            <a:pPr algn="ctr">
              <a:lnSpc>
                <a:spcPts val="2800"/>
              </a:lnSpc>
            </a:pPr>
            <a:r>
              <a:rPr lang="ja-JP" altLang="en-US" dirty="0">
                <a:latin typeface="HGP創英角ｺﾞｼｯｸUB" panose="020B0900000000000000" pitchFamily="50" charset="-128"/>
                <a:ea typeface="HGP創英角ｺﾞｼｯｸUB" panose="020B0900000000000000" pitchFamily="50" charset="-128"/>
              </a:rPr>
              <a:t>激変緩和の丈比べ</a:t>
            </a:r>
            <a:r>
              <a:rPr lang="ja-JP" altLang="en-US" dirty="0" smtClean="0">
                <a:latin typeface="HGP創英角ｺﾞｼｯｸUB" panose="020B0900000000000000" pitchFamily="50" charset="-128"/>
                <a:ea typeface="HGP創英角ｺﾞｼｯｸUB" panose="020B0900000000000000" pitchFamily="50" charset="-128"/>
              </a:rPr>
              <a:t>計算例（納付金額（ｄ）ベースで行う場合・介護納付金分）</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14" name="スライド番号プレースホルダ 3"/>
          <p:cNvSpPr>
            <a:spLocks noGrp="1"/>
          </p:cNvSpPr>
          <p:nvPr>
            <p:ph type="sldNum" sz="quarter" idx="12"/>
          </p:nvPr>
        </p:nvSpPr>
        <p:spPr>
          <a:xfrm>
            <a:off x="9367005" y="6470213"/>
            <a:ext cx="520642" cy="365066"/>
          </a:xfrm>
          <a:prstGeom prst="rect">
            <a:avLst/>
          </a:prstGeom>
        </p:spPr>
        <p:txBody>
          <a:bodyPr/>
          <a:lstStyle/>
          <a:p>
            <a:fld id="{81C2CD58-23E8-4D2D-84BF-BE1F0EA01ABA}" type="slidenum">
              <a:rPr lang="ja-JP" altLang="en-US" sz="1800" b="1">
                <a:latin typeface="游ゴシック" panose="020B0400000000000000" pitchFamily="50" charset="-128"/>
                <a:ea typeface="游ゴシック" panose="020B0400000000000000" pitchFamily="50" charset="-128"/>
              </a:rPr>
              <a:pPr/>
              <a:t>37</a:t>
            </a:fld>
            <a:endParaRPr lang="ja-JP" altLang="en-US" sz="1800" b="1" dirty="0">
              <a:latin typeface="游ゴシック" panose="020B0400000000000000" pitchFamily="50" charset="-128"/>
              <a:ea typeface="游ゴシック" panose="020B0400000000000000" pitchFamily="50" charset="-128"/>
            </a:endParaRPr>
          </a:p>
        </p:txBody>
      </p:sp>
      <p:sp>
        <p:nvSpPr>
          <p:cNvPr id="16" name="正方形/長方形 15"/>
          <p:cNvSpPr/>
          <p:nvPr/>
        </p:nvSpPr>
        <p:spPr>
          <a:xfrm>
            <a:off x="43003" y="3048780"/>
            <a:ext cx="9844644" cy="452869"/>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1208585" y="5416040"/>
            <a:ext cx="4176464" cy="469495"/>
            <a:chOff x="1208584" y="5301208"/>
            <a:chExt cx="4176464" cy="469495"/>
          </a:xfrm>
        </p:grpSpPr>
        <p:grpSp>
          <p:nvGrpSpPr>
            <p:cNvPr id="20" name="グループ化 19"/>
            <p:cNvGrpSpPr/>
            <p:nvPr/>
          </p:nvGrpSpPr>
          <p:grpSpPr>
            <a:xfrm>
              <a:off x="1208584" y="5301208"/>
              <a:ext cx="4176464" cy="367576"/>
              <a:chOff x="2648744" y="5085184"/>
              <a:chExt cx="4176464" cy="367576"/>
            </a:xfrm>
          </p:grpSpPr>
          <p:grpSp>
            <p:nvGrpSpPr>
              <p:cNvPr id="22" name="グループ化 21"/>
              <p:cNvGrpSpPr/>
              <p:nvPr/>
            </p:nvGrpSpPr>
            <p:grpSpPr>
              <a:xfrm>
                <a:off x="2648744" y="5085184"/>
                <a:ext cx="4176464" cy="360000"/>
                <a:chOff x="2648744" y="5085184"/>
                <a:chExt cx="4176464" cy="360000"/>
              </a:xfrm>
            </p:grpSpPr>
            <p:cxnSp>
              <p:nvCxnSpPr>
                <p:cNvPr id="24" name="直線矢印コネクタ 23"/>
                <p:cNvCxnSpPr/>
                <p:nvPr/>
              </p:nvCxnSpPr>
              <p:spPr>
                <a:xfrm flipV="1">
                  <a:off x="2648744" y="5085184"/>
                  <a:ext cx="0" cy="360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6825208" y="5085184"/>
                  <a:ext cx="0" cy="360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3" name="直線コネクタ 22"/>
              <p:cNvCxnSpPr/>
              <p:nvPr/>
            </p:nvCxnSpPr>
            <p:spPr>
              <a:xfrm>
                <a:off x="2648744" y="5452760"/>
                <a:ext cx="417646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テキスト ボックス 20"/>
            <p:cNvSpPr txBox="1"/>
            <p:nvPr/>
          </p:nvSpPr>
          <p:spPr>
            <a:xfrm>
              <a:off x="2072680" y="5493704"/>
              <a:ext cx="2304256" cy="276999"/>
            </a:xfrm>
            <a:prstGeom prst="rect">
              <a:avLst/>
            </a:prstGeom>
            <a:solidFill>
              <a:srgbClr val="FFFF99"/>
            </a:solidFill>
            <a:ln>
              <a:solidFill>
                <a:schemeClr val="accent4">
                  <a:lumMod val="50000"/>
                </a:schemeClr>
              </a:solidFill>
            </a:ln>
          </p:spPr>
          <p:txBody>
            <a:bodyPr wrap="square" rtlCol="0">
              <a:spAutoFit/>
            </a:bodyPr>
            <a:lstStyle/>
            <a:p>
              <a:pPr algn="ctr"/>
              <a:r>
                <a:rPr kumimoji="1" lang="ja-JP" altLang="en-US" sz="1200" b="1" dirty="0" smtClean="0">
                  <a:solidFill>
                    <a:srgbClr val="C00000"/>
                  </a:solidFill>
                </a:rPr>
                <a:t>丈比べ</a:t>
              </a:r>
              <a:endParaRPr kumimoji="1" lang="ja-JP" altLang="en-US" sz="1200" b="1" dirty="0">
                <a:solidFill>
                  <a:srgbClr val="C00000"/>
                </a:solidFill>
              </a:endParaRPr>
            </a:p>
          </p:txBody>
        </p:sp>
      </p:grpSp>
      <p:sp>
        <p:nvSpPr>
          <p:cNvPr id="26" name="正方形/長方形 25"/>
          <p:cNvSpPr/>
          <p:nvPr/>
        </p:nvSpPr>
        <p:spPr>
          <a:xfrm>
            <a:off x="6033120" y="5556271"/>
            <a:ext cx="3528072" cy="252000"/>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a:t>
            </a:r>
            <a:r>
              <a:rPr lang="ja-JP" altLang="en-US" sz="1100" dirty="0">
                <a:solidFill>
                  <a:schemeClr val="tx1"/>
                </a:solidFill>
              </a:rPr>
              <a:t>紫</a:t>
            </a:r>
            <a:r>
              <a:rPr kumimoji="1" lang="ja-JP" altLang="en-US" sz="1100" dirty="0" smtClean="0">
                <a:solidFill>
                  <a:schemeClr val="tx1"/>
                </a:solidFill>
              </a:rPr>
              <a:t>枠）納付金の仕組みの導入による影響の差異</a:t>
            </a:r>
            <a:endParaRPr kumimoji="1" lang="ja-JP" altLang="en-US" sz="1100" dirty="0">
              <a:solidFill>
                <a:schemeClr val="tx1"/>
              </a:solidFill>
            </a:endParaRPr>
          </a:p>
        </p:txBody>
      </p:sp>
      <p:sp>
        <p:nvSpPr>
          <p:cNvPr id="17" name="テキスト ボックス 16"/>
          <p:cNvSpPr txBox="1"/>
          <p:nvPr/>
        </p:nvSpPr>
        <p:spPr>
          <a:xfrm>
            <a:off x="-14068" y="5976593"/>
            <a:ext cx="9920068" cy="507831"/>
          </a:xfrm>
          <a:prstGeom prst="rect">
            <a:avLst/>
          </a:prstGeom>
          <a:noFill/>
        </p:spPr>
        <p:txBody>
          <a:bodyPr wrap="square" rtlCol="0">
            <a:spAutoFit/>
          </a:bodyPr>
          <a:lstStyle/>
          <a:p>
            <a:pPr marL="180975" indent="-180975"/>
            <a:r>
              <a:rPr lang="en-US" altLang="ja-JP" sz="900" dirty="0">
                <a:latin typeface="+mn-ea"/>
              </a:rPr>
              <a:t>※1</a:t>
            </a:r>
            <a:r>
              <a:rPr lang="ja-JP" altLang="en-US" sz="900" dirty="0">
                <a:latin typeface="+mn-ea"/>
              </a:rPr>
              <a:t>　確定額と実際の金額の差額</a:t>
            </a:r>
            <a:r>
              <a:rPr lang="ja-JP" altLang="en-US" sz="900" dirty="0" smtClean="0">
                <a:latin typeface="+mn-ea"/>
              </a:rPr>
              <a:t>にそれぞれの負担</a:t>
            </a:r>
            <a:r>
              <a:rPr lang="ja-JP" altLang="en-US" sz="900" dirty="0">
                <a:latin typeface="+mn-ea"/>
              </a:rPr>
              <a:t>割合を乗じて、確定額に置き換えることに</a:t>
            </a:r>
            <a:r>
              <a:rPr lang="ja-JP" altLang="en-US" sz="900" dirty="0" smtClean="0">
                <a:latin typeface="+mn-ea"/>
              </a:rPr>
              <a:t>よる</a:t>
            </a:r>
            <a:r>
              <a:rPr lang="ja-JP" altLang="en-US" sz="900" dirty="0">
                <a:latin typeface="+mn-ea"/>
              </a:rPr>
              <a:t>調整額を算出し</a:t>
            </a:r>
            <a:r>
              <a:rPr lang="ja-JP" altLang="en-US" sz="900" dirty="0" smtClean="0">
                <a:latin typeface="+mn-ea"/>
              </a:rPr>
              <a:t>、平成</a:t>
            </a:r>
            <a:r>
              <a:rPr lang="en-US" altLang="ja-JP" sz="900" dirty="0" smtClean="0">
                <a:latin typeface="+mn-ea"/>
              </a:rPr>
              <a:t>28</a:t>
            </a:r>
            <a:r>
              <a:rPr lang="ja-JP" altLang="en-US" sz="900" dirty="0" smtClean="0">
                <a:latin typeface="+mn-ea"/>
              </a:rPr>
              <a:t>年度における公費</a:t>
            </a:r>
            <a:r>
              <a:rPr lang="ja-JP" altLang="en-US" sz="900" dirty="0">
                <a:latin typeface="+mn-ea"/>
              </a:rPr>
              <a:t>の金額を調整する</a:t>
            </a:r>
            <a:r>
              <a:rPr lang="ja-JP" altLang="en-US" sz="900" dirty="0" smtClean="0">
                <a:latin typeface="+mn-ea"/>
              </a:rPr>
              <a:t>。各負担</a:t>
            </a:r>
            <a:r>
              <a:rPr lang="ja-JP" altLang="en-US" sz="900" dirty="0">
                <a:latin typeface="+mn-ea"/>
              </a:rPr>
              <a:t>割合は、療養給付費等負担金は</a:t>
            </a:r>
            <a:r>
              <a:rPr lang="en-US" altLang="ja-JP" sz="900" dirty="0">
                <a:latin typeface="+mn-ea"/>
              </a:rPr>
              <a:t>32%</a:t>
            </a:r>
            <a:r>
              <a:rPr lang="ja-JP" altLang="en-US" sz="900" dirty="0" err="1">
                <a:latin typeface="+mn-ea"/>
              </a:rPr>
              <a:t>、</a:t>
            </a:r>
            <a:r>
              <a:rPr lang="ja-JP" altLang="en-US" sz="900" dirty="0">
                <a:latin typeface="+mn-ea"/>
              </a:rPr>
              <a:t>普通調整交付金は平成</a:t>
            </a:r>
            <a:r>
              <a:rPr lang="en-US" altLang="ja-JP" sz="900" dirty="0">
                <a:latin typeface="+mn-ea"/>
              </a:rPr>
              <a:t>28</a:t>
            </a:r>
            <a:r>
              <a:rPr lang="ja-JP" altLang="en-US" sz="900" dirty="0">
                <a:latin typeface="+mn-ea"/>
              </a:rPr>
              <a:t>年度の療養給付費等（療養給付費等負担金を</a:t>
            </a:r>
            <a:r>
              <a:rPr lang="en-US" altLang="ja-JP" sz="900" dirty="0">
                <a:latin typeface="+mn-ea"/>
              </a:rPr>
              <a:t>32%</a:t>
            </a:r>
            <a:r>
              <a:rPr lang="ja-JP" altLang="en-US" sz="900" dirty="0">
                <a:latin typeface="+mn-ea"/>
              </a:rPr>
              <a:t>で割り戻して算出）に対する交付割合、都道府県調整交付金（１号分）は平成</a:t>
            </a:r>
            <a:r>
              <a:rPr lang="en-US" altLang="ja-JP" sz="900" dirty="0">
                <a:latin typeface="+mn-ea"/>
              </a:rPr>
              <a:t>28</a:t>
            </a:r>
            <a:r>
              <a:rPr lang="ja-JP" altLang="en-US" sz="900" dirty="0">
                <a:latin typeface="+mn-ea"/>
              </a:rPr>
              <a:t>年度の療養給付費等（療養給付費等負担金を</a:t>
            </a:r>
            <a:r>
              <a:rPr lang="en-US" altLang="ja-JP" sz="900" dirty="0">
                <a:latin typeface="+mn-ea"/>
              </a:rPr>
              <a:t>32%</a:t>
            </a:r>
            <a:r>
              <a:rPr lang="ja-JP" altLang="en-US" sz="900" dirty="0">
                <a:latin typeface="+mn-ea"/>
              </a:rPr>
              <a:t>で割り戻して算出）に対する交付割合とする。</a:t>
            </a:r>
            <a:endParaRPr lang="en-US" altLang="ja-JP" sz="900" dirty="0">
              <a:latin typeface="+mn-ea"/>
            </a:endParaRPr>
          </a:p>
        </p:txBody>
      </p:sp>
    </p:spTree>
    <p:extLst>
      <p:ext uri="{BB962C8B-B14F-4D97-AF65-F5344CB8AC3E}">
        <p14:creationId xmlns:p14="http://schemas.microsoft.com/office/powerpoint/2010/main" val="3993366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itle 1"/>
          <p:cNvSpPr>
            <a:spLocks noGrp="1"/>
          </p:cNvSpPr>
          <p:nvPr>
            <p:ph type="title"/>
          </p:nvPr>
        </p:nvSpPr>
        <p:spPr>
          <a:xfrm>
            <a:off x="-14607" y="-154495"/>
            <a:ext cx="9906000" cy="590790"/>
          </a:xfrm>
          <a:noFill/>
        </p:spPr>
        <p:txBody>
          <a:bodyPr>
            <a:noAutofit/>
          </a:bodyPr>
          <a:lstStyle/>
          <a:p>
            <a:r>
              <a:rPr lang="ja-JP" altLang="en-US" sz="1800" b="0" dirty="0" smtClean="0">
                <a:solidFill>
                  <a:schemeClr val="tx1"/>
                </a:solidFill>
                <a:latin typeface="HGP創英角ｺﾞｼｯｸUB" panose="020B0900000000000000" pitchFamily="50" charset="-128"/>
                <a:ea typeface="HGP創英角ｺﾞｼｯｸUB" panose="020B0900000000000000" pitchFamily="50" charset="-128"/>
              </a:rPr>
              <a:t>激変緩和措置の一つのモデルと課題</a:t>
            </a:r>
            <a:endParaRPr lang="ja-JP" altLang="en-US" sz="1800" b="0"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50" name="直線コネクタ 49"/>
          <p:cNvCxnSpPr/>
          <p:nvPr/>
        </p:nvCxnSpPr>
        <p:spPr>
          <a:xfrm>
            <a:off x="-36995" y="293255"/>
            <a:ext cx="9906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4" name="テキスト ボックス 13"/>
          <p:cNvSpPr txBox="1"/>
          <p:nvPr/>
        </p:nvSpPr>
        <p:spPr>
          <a:xfrm>
            <a:off x="159382" y="343940"/>
            <a:ext cx="9594000" cy="2554545"/>
          </a:xfrm>
          <a:prstGeom prst="rect">
            <a:avLst/>
          </a:prstGeom>
          <a:noFill/>
          <a:ln>
            <a:solidFill>
              <a:schemeClr val="accent1"/>
            </a:solidFill>
          </a:ln>
        </p:spPr>
        <p:txBody>
          <a:bodyPr wrap="square" rtlCol="0">
            <a:spAutoFit/>
          </a:bodyPr>
          <a:lstStyle/>
          <a:p>
            <a:pPr>
              <a:lnSpc>
                <a:spcPts val="1600"/>
              </a:lnSpc>
            </a:pPr>
            <a:r>
              <a:rPr lang="ja-JP" altLang="en-US" sz="1300" dirty="0" smtClean="0">
                <a:solidFill>
                  <a:prstClr val="black"/>
                </a:solidFill>
                <a:latin typeface="ＭＳ Ｐゴシック"/>
              </a:rPr>
              <a:t>（激変緩和モデルの前提）</a:t>
            </a:r>
            <a:endParaRPr lang="en-US" altLang="ja-JP" sz="1300" dirty="0" smtClean="0">
              <a:solidFill>
                <a:prstClr val="black"/>
              </a:solidFill>
              <a:latin typeface="ＭＳ Ｐゴシック"/>
            </a:endParaRPr>
          </a:p>
          <a:p>
            <a:pPr>
              <a:lnSpc>
                <a:spcPts val="1600"/>
              </a:lnSpc>
            </a:pPr>
            <a:r>
              <a:rPr lang="ja-JP" altLang="en-US" sz="1300" dirty="0">
                <a:solidFill>
                  <a:prstClr val="black"/>
                </a:solidFill>
                <a:latin typeface="ＭＳ Ｐゴシック"/>
              </a:rPr>
              <a:t>　</a:t>
            </a:r>
            <a:r>
              <a:rPr lang="ja-JP" altLang="en-US" sz="1300" dirty="0" smtClean="0">
                <a:solidFill>
                  <a:prstClr val="black"/>
                </a:solidFill>
                <a:latin typeface="ＭＳ Ｐゴシック"/>
              </a:rPr>
              <a:t>①</a:t>
            </a:r>
            <a:r>
              <a:rPr lang="ja-JP" altLang="en-US" sz="1300" dirty="0">
                <a:solidFill>
                  <a:prstClr val="black"/>
                </a:solidFill>
                <a:latin typeface="ＭＳ Ｐゴシック"/>
              </a:rPr>
              <a:t>　「自然増</a:t>
            </a:r>
            <a:r>
              <a:rPr lang="ja-JP" altLang="en-US" sz="1300" dirty="0" smtClean="0">
                <a:solidFill>
                  <a:prstClr val="black"/>
                </a:solidFill>
                <a:latin typeface="ＭＳ Ｐゴシック"/>
              </a:rPr>
              <a:t>＋</a:t>
            </a:r>
            <a:r>
              <a:rPr lang="en-US" altLang="ja-JP" sz="1300" dirty="0" smtClean="0">
                <a:solidFill>
                  <a:prstClr val="black"/>
                </a:solidFill>
                <a:latin typeface="ＭＳ Ｐゴシック"/>
              </a:rPr>
              <a:t>δ</a:t>
            </a:r>
            <a:r>
              <a:rPr lang="ja-JP" altLang="en-US" sz="1300" dirty="0" smtClean="0">
                <a:solidFill>
                  <a:prstClr val="black"/>
                </a:solidFill>
                <a:latin typeface="ＭＳ Ｐゴシック"/>
              </a:rPr>
              <a:t>＝</a:t>
            </a:r>
            <a:r>
              <a:rPr lang="ja-JP" altLang="en-US" sz="1300" dirty="0">
                <a:solidFill>
                  <a:prstClr val="black"/>
                </a:solidFill>
                <a:latin typeface="ＭＳ Ｐゴシック"/>
              </a:rPr>
              <a:t>一定割合」を超えて増加する保険料負担に対し、都道府県繰入金を活用して、一定割合以下に負担を軽減する。</a:t>
            </a:r>
            <a:endParaRPr lang="en-US" altLang="ja-JP" sz="1300" dirty="0">
              <a:solidFill>
                <a:prstClr val="black"/>
              </a:solidFill>
              <a:latin typeface="ＭＳ Ｐゴシック"/>
            </a:endParaRPr>
          </a:p>
          <a:p>
            <a:pPr>
              <a:lnSpc>
                <a:spcPts val="1600"/>
              </a:lnSpc>
            </a:pPr>
            <a:r>
              <a:rPr lang="ja-JP" altLang="en-US" sz="1300" dirty="0">
                <a:solidFill>
                  <a:prstClr val="black"/>
                </a:solidFill>
                <a:latin typeface="ＭＳ Ｐゴシック"/>
              </a:rPr>
              <a:t>　　　⇒　</a:t>
            </a:r>
            <a:r>
              <a:rPr lang="ja-JP" altLang="en-US" sz="1200" dirty="0">
                <a:solidFill>
                  <a:prstClr val="black"/>
                </a:solidFill>
                <a:latin typeface="ＭＳ Ｐ明朝" panose="02020600040205080304" pitchFamily="18" charset="-128"/>
                <a:ea typeface="ＭＳ Ｐ明朝" panose="02020600040205080304" pitchFamily="18" charset="-128"/>
              </a:rPr>
              <a:t> 自然増分</a:t>
            </a:r>
            <a:r>
              <a:rPr lang="ja-JP" altLang="en-US" sz="1200" dirty="0" smtClean="0">
                <a:solidFill>
                  <a:prstClr val="black"/>
                </a:solidFill>
                <a:latin typeface="ＭＳ Ｐ明朝" panose="02020600040205080304" pitchFamily="18" charset="-128"/>
                <a:ea typeface="ＭＳ Ｐ明朝" panose="02020600040205080304" pitchFamily="18" charset="-128"/>
              </a:rPr>
              <a:t>と</a:t>
            </a:r>
            <a:r>
              <a:rPr lang="en-US" altLang="ja-JP" sz="1200" dirty="0">
                <a:solidFill>
                  <a:prstClr val="black"/>
                </a:solidFill>
                <a:latin typeface="ＭＳ Ｐゴシック"/>
              </a:rPr>
              <a:t>δ</a:t>
            </a:r>
            <a:r>
              <a:rPr lang="ja-JP" altLang="en-US" sz="1200" dirty="0" smtClean="0">
                <a:solidFill>
                  <a:prstClr val="black"/>
                </a:solidFill>
                <a:latin typeface="ＭＳ Ｐ明朝" panose="02020600040205080304" pitchFamily="18" charset="-128"/>
                <a:ea typeface="ＭＳ Ｐ明朝" panose="02020600040205080304" pitchFamily="18" charset="-128"/>
              </a:rPr>
              <a:t>分</a:t>
            </a:r>
            <a:r>
              <a:rPr lang="ja-JP" altLang="en-US" sz="1200" dirty="0">
                <a:solidFill>
                  <a:prstClr val="black"/>
                </a:solidFill>
                <a:latin typeface="ＭＳ Ｐ明朝" panose="02020600040205080304" pitchFamily="18" charset="-128"/>
                <a:ea typeface="ＭＳ Ｐ明朝" panose="02020600040205080304" pitchFamily="18" charset="-128"/>
              </a:rPr>
              <a:t>は、激変緩和措置の対象から除かれ、保険料負担となる。</a:t>
            </a:r>
            <a:endParaRPr lang="en-US" altLang="ja-JP" sz="1300" dirty="0">
              <a:solidFill>
                <a:prstClr val="black"/>
              </a:solidFill>
              <a:latin typeface="ＭＳ Ｐ明朝" panose="02020600040205080304" pitchFamily="18" charset="-128"/>
              <a:ea typeface="ＭＳ Ｐ明朝" panose="02020600040205080304" pitchFamily="18" charset="-128"/>
            </a:endParaRPr>
          </a:p>
          <a:p>
            <a:pPr>
              <a:lnSpc>
                <a:spcPts val="1600"/>
              </a:lnSpc>
            </a:pPr>
            <a:r>
              <a:rPr lang="ja-JP" altLang="en-US" sz="1300" dirty="0" smtClean="0">
                <a:solidFill>
                  <a:prstClr val="black"/>
                </a:solidFill>
                <a:latin typeface="ＭＳ Ｐゴシック"/>
              </a:rPr>
              <a:t>　②　</a:t>
            </a:r>
            <a:r>
              <a:rPr lang="ja-JP" altLang="en-US" sz="1300" u="sng" dirty="0" smtClean="0">
                <a:solidFill>
                  <a:prstClr val="black"/>
                </a:solidFill>
                <a:latin typeface="ＭＳ Ｐゴシック"/>
              </a:rPr>
              <a:t>激変</a:t>
            </a:r>
            <a:r>
              <a:rPr lang="ja-JP" altLang="en-US" sz="1300" u="sng" dirty="0">
                <a:solidFill>
                  <a:prstClr val="black"/>
                </a:solidFill>
                <a:latin typeface="ＭＳ Ｐゴシック"/>
              </a:rPr>
              <a:t>緩和措置期間を平成</a:t>
            </a:r>
            <a:r>
              <a:rPr lang="en-US" altLang="ja-JP" sz="1300" u="sng" dirty="0">
                <a:solidFill>
                  <a:prstClr val="black"/>
                </a:solidFill>
                <a:latin typeface="ＭＳ Ｐゴシック"/>
              </a:rPr>
              <a:t>35</a:t>
            </a:r>
            <a:r>
              <a:rPr lang="ja-JP" altLang="en-US" sz="1300" u="sng" dirty="0">
                <a:solidFill>
                  <a:prstClr val="black"/>
                </a:solidFill>
                <a:latin typeface="ＭＳ Ｐゴシック"/>
              </a:rPr>
              <a:t>年度までに限定</a:t>
            </a:r>
            <a:r>
              <a:rPr lang="ja-JP" altLang="en-US" sz="1300" dirty="0">
                <a:solidFill>
                  <a:prstClr val="black"/>
                </a:solidFill>
                <a:latin typeface="ＭＳ Ｐゴシック"/>
              </a:rPr>
              <a:t>している</a:t>
            </a:r>
            <a:r>
              <a:rPr lang="ja-JP" altLang="en-US" sz="1300" dirty="0" smtClean="0">
                <a:solidFill>
                  <a:prstClr val="black"/>
                </a:solidFill>
                <a:latin typeface="ＭＳ Ｐゴシック"/>
              </a:rPr>
              <a:t>。</a:t>
            </a:r>
            <a:endParaRPr lang="en-US" altLang="ja-JP" sz="1300" dirty="0" smtClean="0">
              <a:solidFill>
                <a:prstClr val="black"/>
              </a:solidFill>
              <a:latin typeface="ＭＳ Ｐゴシック"/>
            </a:endParaRPr>
          </a:p>
          <a:p>
            <a:pPr>
              <a:lnSpc>
                <a:spcPts val="1600"/>
              </a:lnSpc>
            </a:pPr>
            <a:r>
              <a:rPr lang="ja-JP" altLang="en-US" sz="1300" dirty="0" smtClean="0">
                <a:solidFill>
                  <a:prstClr val="black"/>
                </a:solidFill>
                <a:latin typeface="ＭＳ Ｐゴシック"/>
              </a:rPr>
              <a:t>　③　</a:t>
            </a:r>
            <a:r>
              <a:rPr lang="en-US" altLang="ja-JP" sz="1300" u="sng" dirty="0" smtClean="0">
                <a:solidFill>
                  <a:prstClr val="black"/>
                </a:solidFill>
                <a:latin typeface="ＭＳ Ｐゴシック"/>
              </a:rPr>
              <a:t>δ</a:t>
            </a:r>
            <a:r>
              <a:rPr lang="ja-JP" altLang="en-US" sz="1300" u="sng" dirty="0" smtClean="0">
                <a:solidFill>
                  <a:prstClr val="black"/>
                </a:solidFill>
                <a:latin typeface="ＭＳ Ｐゴシック"/>
              </a:rPr>
              <a:t>の</a:t>
            </a:r>
            <a:r>
              <a:rPr lang="ja-JP" altLang="en-US" sz="1300" u="sng" dirty="0">
                <a:solidFill>
                  <a:prstClr val="black"/>
                </a:solidFill>
                <a:latin typeface="ＭＳ Ｐゴシック"/>
              </a:rPr>
              <a:t>値を自然増分と同率に設定</a:t>
            </a:r>
            <a:r>
              <a:rPr lang="ja-JP" altLang="en-US" sz="1300" dirty="0">
                <a:solidFill>
                  <a:prstClr val="black"/>
                </a:solidFill>
                <a:latin typeface="ＭＳ Ｐゴシック"/>
              </a:rPr>
              <a:t>している</a:t>
            </a:r>
            <a:r>
              <a:rPr lang="ja-JP" altLang="en-US" sz="1300" dirty="0" smtClean="0">
                <a:solidFill>
                  <a:prstClr val="black"/>
                </a:solidFill>
                <a:latin typeface="ＭＳ Ｐゴシック"/>
              </a:rPr>
              <a:t>。　</a:t>
            </a:r>
            <a:r>
              <a:rPr lang="en-US" altLang="ja-JP" sz="1300" u="sng" dirty="0" smtClean="0">
                <a:solidFill>
                  <a:prstClr val="black"/>
                </a:solidFill>
                <a:latin typeface="ＭＳ Ｐゴシック"/>
              </a:rPr>
              <a:t> δ</a:t>
            </a:r>
            <a:r>
              <a:rPr lang="ja-JP" altLang="en-US" sz="1200" u="sng" dirty="0" smtClean="0">
                <a:solidFill>
                  <a:prstClr val="black"/>
                </a:solidFill>
                <a:latin typeface="ＭＳ Ｐゴシック"/>
              </a:rPr>
              <a:t>の</a:t>
            </a:r>
            <a:r>
              <a:rPr lang="ja-JP" altLang="en-US" sz="1200" u="sng" dirty="0">
                <a:solidFill>
                  <a:prstClr val="black"/>
                </a:solidFill>
                <a:latin typeface="ＭＳ Ｐゴシック"/>
              </a:rPr>
              <a:t>適用は、</a:t>
            </a:r>
            <a:r>
              <a:rPr lang="en-US" altLang="ja-JP" sz="1200" u="sng" dirty="0">
                <a:solidFill>
                  <a:prstClr val="black"/>
                </a:solidFill>
                <a:latin typeface="ＭＳ Ｐゴシック"/>
              </a:rPr>
              <a:t>31</a:t>
            </a:r>
            <a:r>
              <a:rPr lang="ja-JP" altLang="en-US" sz="1200" u="sng" dirty="0">
                <a:solidFill>
                  <a:prstClr val="black"/>
                </a:solidFill>
                <a:latin typeface="ＭＳ Ｐゴシック"/>
              </a:rPr>
              <a:t>年度から</a:t>
            </a:r>
            <a:r>
              <a:rPr lang="ja-JP" altLang="en-US" sz="1200" dirty="0">
                <a:solidFill>
                  <a:prstClr val="black"/>
                </a:solidFill>
                <a:latin typeface="ＭＳ Ｐゴシック"/>
              </a:rPr>
              <a:t>と時期を</a:t>
            </a:r>
            <a:r>
              <a:rPr lang="ja-JP" altLang="en-US" sz="1200" dirty="0" smtClean="0">
                <a:solidFill>
                  <a:prstClr val="black"/>
                </a:solidFill>
                <a:latin typeface="ＭＳ Ｐゴシック"/>
              </a:rPr>
              <a:t>ずらし、</a:t>
            </a:r>
            <a:r>
              <a:rPr lang="ja-JP" altLang="en-US" sz="1200" dirty="0">
                <a:solidFill>
                  <a:prstClr val="black"/>
                </a:solidFill>
                <a:latin typeface="ＭＳ Ｐゴシック"/>
              </a:rPr>
              <a:t>新制度施行直後（</a:t>
            </a:r>
            <a:r>
              <a:rPr lang="en-US" altLang="ja-JP" sz="1200" dirty="0">
                <a:solidFill>
                  <a:prstClr val="black"/>
                </a:solidFill>
                <a:latin typeface="ＭＳ Ｐゴシック"/>
              </a:rPr>
              <a:t>30</a:t>
            </a:r>
            <a:r>
              <a:rPr lang="ja-JP" altLang="en-US" sz="1200" dirty="0">
                <a:solidFill>
                  <a:prstClr val="black"/>
                </a:solidFill>
                <a:latin typeface="ＭＳ Ｐゴシック"/>
              </a:rPr>
              <a:t>年度）の負担増に</a:t>
            </a:r>
            <a:r>
              <a:rPr lang="ja-JP" altLang="en-US" sz="1200" dirty="0" smtClean="0">
                <a:solidFill>
                  <a:prstClr val="black"/>
                </a:solidFill>
                <a:latin typeface="ＭＳ Ｐゴシック"/>
              </a:rPr>
              <a:t>配慮。</a:t>
            </a:r>
            <a:endParaRPr lang="en-US" altLang="ja-JP" sz="1200" dirty="0" smtClean="0">
              <a:solidFill>
                <a:prstClr val="black"/>
              </a:solidFill>
              <a:latin typeface="ＭＳ Ｐゴシック"/>
            </a:endParaRPr>
          </a:p>
          <a:p>
            <a:pPr>
              <a:lnSpc>
                <a:spcPts val="1600"/>
              </a:lnSpc>
            </a:pPr>
            <a:r>
              <a:rPr lang="ja-JP" altLang="en-US" sz="1300" dirty="0" smtClean="0">
                <a:solidFill>
                  <a:prstClr val="black"/>
                </a:solidFill>
                <a:latin typeface="ＭＳ Ｐゴシック"/>
              </a:rPr>
              <a:t>（モデルのメリット）</a:t>
            </a:r>
            <a:endParaRPr lang="en-US" altLang="ja-JP" sz="1300" dirty="0" smtClean="0">
              <a:solidFill>
                <a:prstClr val="black"/>
              </a:solidFill>
              <a:latin typeface="ＭＳ Ｐゴシック"/>
            </a:endParaRPr>
          </a:p>
          <a:p>
            <a:pPr>
              <a:lnSpc>
                <a:spcPts val="1600"/>
              </a:lnSpc>
            </a:pPr>
            <a:r>
              <a:rPr lang="ja-JP" altLang="en-US" sz="1300" dirty="0" smtClean="0">
                <a:solidFill>
                  <a:prstClr val="black"/>
                </a:solidFill>
                <a:latin typeface="ＭＳ Ｐゴシック"/>
              </a:rPr>
              <a:t>　○　激変緩和期間を限定するとともに、医療給付費の自然増分のみに着目して推計するため、激変緩和の所要</a:t>
            </a:r>
            <a:r>
              <a:rPr lang="ja-JP" altLang="en-US" sz="1300" dirty="0">
                <a:solidFill>
                  <a:prstClr val="black"/>
                </a:solidFill>
                <a:latin typeface="ＭＳ Ｐゴシック"/>
              </a:rPr>
              <a:t>額</a:t>
            </a:r>
            <a:r>
              <a:rPr lang="ja-JP" altLang="en-US" sz="1300" dirty="0" smtClean="0">
                <a:solidFill>
                  <a:prstClr val="black"/>
                </a:solidFill>
                <a:latin typeface="ＭＳ Ｐゴシック"/>
              </a:rPr>
              <a:t>を計画しやすい。</a:t>
            </a:r>
            <a:endParaRPr lang="en-US" altLang="ja-JP" sz="1300" dirty="0" smtClean="0">
              <a:solidFill>
                <a:prstClr val="black"/>
              </a:solidFill>
              <a:latin typeface="ＭＳ Ｐゴシック"/>
            </a:endParaRPr>
          </a:p>
          <a:p>
            <a:pPr>
              <a:lnSpc>
                <a:spcPts val="1600"/>
              </a:lnSpc>
            </a:pPr>
            <a:r>
              <a:rPr lang="ja-JP" altLang="en-US" sz="1300" dirty="0" smtClean="0">
                <a:solidFill>
                  <a:prstClr val="black"/>
                </a:solidFill>
                <a:latin typeface="ＭＳ Ｐゴシック"/>
              </a:rPr>
              <a:t>（モデルの課題）</a:t>
            </a:r>
            <a:endParaRPr lang="en-US" altLang="ja-JP" sz="1300" dirty="0" smtClean="0">
              <a:solidFill>
                <a:prstClr val="black"/>
              </a:solidFill>
              <a:latin typeface="ＭＳ Ｐゴシック"/>
            </a:endParaRPr>
          </a:p>
          <a:p>
            <a:pPr>
              <a:lnSpc>
                <a:spcPts val="1600"/>
              </a:lnSpc>
            </a:pPr>
            <a:r>
              <a:rPr lang="ja-JP" altLang="en-US" sz="1300" dirty="0">
                <a:solidFill>
                  <a:prstClr val="black"/>
                </a:solidFill>
                <a:latin typeface="ＭＳ Ｐゴシック"/>
              </a:rPr>
              <a:t>　</a:t>
            </a:r>
            <a:r>
              <a:rPr lang="ja-JP" altLang="en-US" sz="1300" b="1" dirty="0" smtClean="0">
                <a:solidFill>
                  <a:prstClr val="black"/>
                </a:solidFill>
                <a:latin typeface="ＭＳ Ｐゴシック"/>
              </a:rPr>
              <a:t>①　激変緩和期間の強制終了後、</a:t>
            </a:r>
            <a:r>
              <a:rPr lang="en-US" altLang="ja-JP" sz="1300" b="1" dirty="0" smtClean="0">
                <a:solidFill>
                  <a:prstClr val="black"/>
                </a:solidFill>
                <a:latin typeface="ＭＳ Ｐゴシック"/>
              </a:rPr>
              <a:t>36</a:t>
            </a:r>
            <a:r>
              <a:rPr lang="ja-JP" altLang="en-US" sz="1300" b="1" dirty="0" smtClean="0">
                <a:solidFill>
                  <a:prstClr val="black"/>
                </a:solidFill>
                <a:latin typeface="ＭＳ Ｐゴシック"/>
              </a:rPr>
              <a:t>年度に自然</a:t>
            </a:r>
            <a:r>
              <a:rPr lang="ja-JP" altLang="en-US" sz="1300" b="1" dirty="0">
                <a:solidFill>
                  <a:prstClr val="black"/>
                </a:solidFill>
                <a:latin typeface="ＭＳ Ｐゴシック"/>
              </a:rPr>
              <a:t>増分の伸びを</a:t>
            </a:r>
            <a:r>
              <a:rPr lang="ja-JP" altLang="en-US" sz="1300" b="1" dirty="0" smtClean="0">
                <a:solidFill>
                  <a:prstClr val="black"/>
                </a:solidFill>
                <a:latin typeface="ＭＳ Ｐゴシック"/>
              </a:rPr>
              <a:t>超えて著しい</a:t>
            </a:r>
            <a:r>
              <a:rPr lang="ja-JP" altLang="en-US" sz="1300" b="1" dirty="0">
                <a:solidFill>
                  <a:prstClr val="black"/>
                </a:solidFill>
                <a:latin typeface="ＭＳ Ｐゴシック"/>
              </a:rPr>
              <a:t>激変が生じる可能性がある。</a:t>
            </a:r>
            <a:endParaRPr lang="en-US" altLang="ja-JP" sz="1300" b="1" dirty="0">
              <a:solidFill>
                <a:prstClr val="black"/>
              </a:solidFill>
              <a:latin typeface="ＭＳ Ｐゴシック"/>
            </a:endParaRPr>
          </a:p>
          <a:p>
            <a:pPr>
              <a:lnSpc>
                <a:spcPts val="1600"/>
              </a:lnSpc>
            </a:pPr>
            <a:r>
              <a:rPr lang="ja-JP" altLang="en-US" sz="1300" b="1" dirty="0" smtClean="0">
                <a:solidFill>
                  <a:prstClr val="black"/>
                </a:solidFill>
                <a:latin typeface="ＭＳ Ｐゴシック"/>
              </a:rPr>
              <a:t>　②</a:t>
            </a:r>
            <a:r>
              <a:rPr lang="ja-JP" altLang="en-US" sz="1300" b="1" dirty="0">
                <a:solidFill>
                  <a:prstClr val="black"/>
                </a:solidFill>
                <a:latin typeface="ＭＳ Ｐゴシック"/>
              </a:rPr>
              <a:t>　</a:t>
            </a:r>
            <a:r>
              <a:rPr lang="en-US" altLang="ja-JP" sz="1300" b="1" dirty="0" smtClean="0">
                <a:solidFill>
                  <a:prstClr val="black"/>
                </a:solidFill>
                <a:latin typeface="ＭＳ Ｐゴシック"/>
              </a:rPr>
              <a:t>δ</a:t>
            </a:r>
            <a:r>
              <a:rPr lang="ja-JP" altLang="en-US" sz="1300" b="1" dirty="0" smtClean="0">
                <a:solidFill>
                  <a:prstClr val="black"/>
                </a:solidFill>
                <a:latin typeface="ＭＳ Ｐゴシック"/>
              </a:rPr>
              <a:t>の値を</a:t>
            </a:r>
            <a:r>
              <a:rPr lang="ja-JP" altLang="en-US" sz="1300" b="1" dirty="0">
                <a:solidFill>
                  <a:prstClr val="black"/>
                </a:solidFill>
                <a:latin typeface="ＭＳ Ｐゴシック"/>
              </a:rPr>
              <a:t>自然増と</a:t>
            </a:r>
            <a:r>
              <a:rPr lang="ja-JP" altLang="en-US" sz="1300" b="1" dirty="0" smtClean="0">
                <a:solidFill>
                  <a:prstClr val="black"/>
                </a:solidFill>
                <a:latin typeface="ＭＳ Ｐゴシック"/>
              </a:rPr>
              <a:t>同率に設定したことで、毎年度「自然増</a:t>
            </a:r>
            <a:r>
              <a:rPr lang="en-US" altLang="ja-JP" sz="1300" b="1" dirty="0" smtClean="0">
                <a:solidFill>
                  <a:prstClr val="black"/>
                </a:solidFill>
                <a:latin typeface="ＭＳ Ｐゴシック"/>
              </a:rPr>
              <a:t>×</a:t>
            </a:r>
            <a:r>
              <a:rPr lang="ja-JP" altLang="en-US" sz="1300" b="1" dirty="0" smtClean="0">
                <a:solidFill>
                  <a:prstClr val="black"/>
                </a:solidFill>
                <a:latin typeface="ＭＳ Ｐゴシック"/>
              </a:rPr>
              <a:t>２倍」の負担増が生じる。　また、給付費が急増した場合</a:t>
            </a:r>
            <a:r>
              <a:rPr lang="ja-JP" altLang="en-US" sz="1300" b="1" dirty="0" smtClean="0">
                <a:solidFill>
                  <a:prstClr val="black"/>
                </a:solidFill>
              </a:rPr>
              <a:t>に、　</a:t>
            </a:r>
            <a:endParaRPr lang="en-US" altLang="ja-JP" sz="1300" b="1" dirty="0" smtClean="0">
              <a:solidFill>
                <a:prstClr val="black"/>
              </a:solidFill>
            </a:endParaRPr>
          </a:p>
          <a:p>
            <a:pPr>
              <a:lnSpc>
                <a:spcPts val="1600"/>
              </a:lnSpc>
            </a:pPr>
            <a:r>
              <a:rPr lang="ja-JP" altLang="en-US" sz="1300" b="1" dirty="0">
                <a:solidFill>
                  <a:prstClr val="black"/>
                </a:solidFill>
              </a:rPr>
              <a:t>　</a:t>
            </a:r>
            <a:r>
              <a:rPr lang="ja-JP" altLang="en-US" sz="1300" b="1" dirty="0" smtClean="0">
                <a:solidFill>
                  <a:prstClr val="black"/>
                </a:solidFill>
              </a:rPr>
              <a:t>　連動して保険料が急激に増加する可能性がある。</a:t>
            </a:r>
            <a:endParaRPr lang="en-US" altLang="ja-JP" sz="1300" b="1" dirty="0" smtClean="0">
              <a:solidFill>
                <a:prstClr val="black"/>
              </a:solidFill>
            </a:endParaRPr>
          </a:p>
          <a:p>
            <a:pPr>
              <a:lnSpc>
                <a:spcPts val="1600"/>
              </a:lnSpc>
            </a:pPr>
            <a:r>
              <a:rPr lang="ja-JP" altLang="en-US" sz="1300" b="1" dirty="0" smtClean="0">
                <a:solidFill>
                  <a:prstClr val="black"/>
                </a:solidFill>
                <a:latin typeface="ＭＳ Ｐゴシック"/>
              </a:rPr>
              <a:t>　③</a:t>
            </a:r>
            <a:r>
              <a:rPr lang="ja-JP" altLang="en-US" sz="1300" b="1" dirty="0">
                <a:solidFill>
                  <a:prstClr val="black"/>
                </a:solidFill>
                <a:latin typeface="ＭＳ Ｐゴシック"/>
              </a:rPr>
              <a:t>　所得水準が伸びたときの急激な負担増に対応</a:t>
            </a:r>
            <a:r>
              <a:rPr lang="ja-JP" altLang="en-US" sz="1300" b="1" dirty="0" smtClean="0">
                <a:solidFill>
                  <a:prstClr val="black"/>
                </a:solidFill>
                <a:latin typeface="ＭＳ Ｐゴシック"/>
              </a:rPr>
              <a:t>できない可能性がある。</a:t>
            </a:r>
            <a:endParaRPr lang="en-US" altLang="ja-JP" sz="1300" b="1" dirty="0">
              <a:solidFill>
                <a:prstClr val="black"/>
              </a:solidFill>
              <a:latin typeface="ＭＳ Ｐゴシック"/>
            </a:endParaRPr>
          </a:p>
        </p:txBody>
      </p:sp>
      <p:sp>
        <p:nvSpPr>
          <p:cNvPr id="6" name="右矢印 5"/>
          <p:cNvSpPr/>
          <p:nvPr/>
        </p:nvSpPr>
        <p:spPr>
          <a:xfrm>
            <a:off x="1024133" y="3188275"/>
            <a:ext cx="718967" cy="283029"/>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a:solidFill>
                <a:prstClr val="white"/>
              </a:solidFill>
            </a:endParaRPr>
          </a:p>
        </p:txBody>
      </p:sp>
      <p:sp>
        <p:nvSpPr>
          <p:cNvPr id="35" name="テキスト ボックス 34"/>
          <p:cNvSpPr txBox="1"/>
          <p:nvPr/>
        </p:nvSpPr>
        <p:spPr>
          <a:xfrm>
            <a:off x="1855349" y="6632023"/>
            <a:ext cx="9847910" cy="297517"/>
          </a:xfrm>
          <a:prstGeom prst="rect">
            <a:avLst/>
          </a:prstGeom>
          <a:noFill/>
          <a:ln w="19050">
            <a:noFill/>
          </a:ln>
        </p:spPr>
        <p:txBody>
          <a:bodyPr wrap="square" rtlCol="0">
            <a:spAutoFit/>
          </a:bodyPr>
          <a:lstStyle/>
          <a:p>
            <a:pPr>
              <a:lnSpc>
                <a:spcPts val="1600"/>
              </a:lnSpc>
            </a:pPr>
            <a:r>
              <a:rPr lang="en-US" altLang="ja-JP" sz="1050" dirty="0" smtClean="0">
                <a:solidFill>
                  <a:prstClr val="black"/>
                </a:solidFill>
                <a:latin typeface="ＭＳ Ｐ明朝" panose="02020600040205080304" pitchFamily="18" charset="-128"/>
                <a:ea typeface="ＭＳ Ｐ明朝" panose="02020600040205080304" pitchFamily="18" charset="-128"/>
              </a:rPr>
              <a:t>※</a:t>
            </a:r>
            <a:r>
              <a:rPr lang="en-US" altLang="ja-JP" sz="1050" dirty="0">
                <a:solidFill>
                  <a:prstClr val="black"/>
                </a:solidFill>
                <a:latin typeface="ＭＳ Ｐ明朝" panose="02020600040205080304" pitchFamily="18" charset="-128"/>
                <a:ea typeface="ＭＳ Ｐ明朝" panose="02020600040205080304" pitchFamily="18" charset="-128"/>
              </a:rPr>
              <a:t>α</a:t>
            </a:r>
            <a:r>
              <a:rPr lang="ja-JP" altLang="en-US" sz="1050" dirty="0">
                <a:solidFill>
                  <a:prstClr val="black"/>
                </a:solidFill>
                <a:latin typeface="ＭＳ Ｐ明朝" panose="02020600040205080304" pitchFamily="18" charset="-128"/>
                <a:ea typeface="ＭＳ Ｐ明朝" panose="02020600040205080304" pitchFamily="18" charset="-128"/>
              </a:rPr>
              <a:t>＝１、</a:t>
            </a:r>
            <a:r>
              <a:rPr lang="en-US" altLang="ja-JP" sz="1050" dirty="0">
                <a:solidFill>
                  <a:prstClr val="black"/>
                </a:solidFill>
                <a:latin typeface="ＭＳ Ｐ明朝" panose="02020600040205080304" pitchFamily="18" charset="-128"/>
                <a:ea typeface="ＭＳ Ｐ明朝" panose="02020600040205080304" pitchFamily="18" charset="-128"/>
              </a:rPr>
              <a:t>β</a:t>
            </a:r>
            <a:r>
              <a:rPr lang="ja-JP" altLang="en-US" sz="1050" dirty="0">
                <a:solidFill>
                  <a:prstClr val="black"/>
                </a:solidFill>
                <a:latin typeface="ＭＳ Ｐ明朝" panose="02020600040205080304" pitchFamily="18" charset="-128"/>
                <a:ea typeface="ＭＳ Ｐ明朝" panose="02020600040205080304" pitchFamily="18" charset="-128"/>
              </a:rPr>
              <a:t>＝</a:t>
            </a:r>
            <a:r>
              <a:rPr lang="en-US" altLang="ja-JP" sz="1050" dirty="0">
                <a:solidFill>
                  <a:prstClr val="black"/>
                </a:solidFill>
                <a:latin typeface="ＭＳ Ｐ明朝" panose="02020600040205080304" pitchFamily="18" charset="-128"/>
                <a:ea typeface="ＭＳ Ｐ明朝" panose="02020600040205080304" pitchFamily="18" charset="-128"/>
              </a:rPr>
              <a:t>β</a:t>
            </a:r>
            <a:r>
              <a:rPr lang="ja-JP" altLang="en-US" sz="1050" dirty="0">
                <a:solidFill>
                  <a:prstClr val="black"/>
                </a:solidFill>
                <a:latin typeface="ＭＳ Ｐ明朝" panose="02020600040205080304" pitchFamily="18" charset="-128"/>
                <a:ea typeface="ＭＳ Ｐ明朝" panose="02020600040205080304" pitchFamily="18" charset="-128"/>
              </a:rPr>
              <a:t>で固定し、給付費の伸び（毎年度４％ずつ増加）、医療費指数及び前期高齢者交付金が一定であると仮定</a:t>
            </a:r>
            <a:r>
              <a:rPr lang="ja-JP" altLang="en-US" sz="1050" dirty="0" smtClean="0">
                <a:solidFill>
                  <a:prstClr val="black"/>
                </a:solidFill>
                <a:latin typeface="ＭＳ Ｐ明朝" panose="02020600040205080304" pitchFamily="18" charset="-128"/>
                <a:ea typeface="ＭＳ Ｐ明朝" panose="02020600040205080304" pitchFamily="18" charset="-128"/>
              </a:rPr>
              <a:t>。</a:t>
            </a:r>
            <a:endParaRPr lang="en-US" altLang="ja-JP" sz="1050" dirty="0" smtClean="0">
              <a:solidFill>
                <a:prstClr val="black"/>
              </a:solidFill>
              <a:latin typeface="ＭＳ Ｐ明朝" panose="02020600040205080304" pitchFamily="18" charset="-128"/>
              <a:ea typeface="ＭＳ Ｐ明朝" panose="02020600040205080304" pitchFamily="18" charset="-128"/>
            </a:endParaRPr>
          </a:p>
        </p:txBody>
      </p:sp>
      <p:sp>
        <p:nvSpPr>
          <p:cNvPr id="91" name="テキスト ボックス 90"/>
          <p:cNvSpPr txBox="1"/>
          <p:nvPr/>
        </p:nvSpPr>
        <p:spPr>
          <a:xfrm>
            <a:off x="-6965" y="3471264"/>
            <a:ext cx="3670598" cy="246221"/>
          </a:xfrm>
          <a:prstGeom prst="rect">
            <a:avLst/>
          </a:prstGeom>
          <a:noFill/>
        </p:spPr>
        <p:txBody>
          <a:bodyPr wrap="square" rtlCol="0">
            <a:spAutoFit/>
          </a:bodyPr>
          <a:lstStyle/>
          <a:p>
            <a:r>
              <a:rPr lang="ja-JP" altLang="en-US" sz="1000" dirty="0" smtClean="0">
                <a:solidFill>
                  <a:prstClr val="black"/>
                </a:solidFill>
                <a:latin typeface="ＭＳ Ｐゴシック"/>
                <a:cs typeface="メイリオ" panose="020B0604030504040204" pitchFamily="50" charset="-128"/>
              </a:rPr>
              <a:t>★</a:t>
            </a:r>
            <a:r>
              <a:rPr lang="en-US" altLang="ja-JP" sz="1000" dirty="0" smtClean="0">
                <a:solidFill>
                  <a:prstClr val="black"/>
                </a:solidFill>
                <a:latin typeface="ＭＳ Ｐゴシック"/>
                <a:cs typeface="メイリオ" panose="020B0604030504040204" pitchFamily="50" charset="-128"/>
              </a:rPr>
              <a:t>1</a:t>
            </a:r>
            <a:r>
              <a:rPr lang="ja-JP" altLang="en-US" sz="1000" dirty="0" smtClean="0">
                <a:solidFill>
                  <a:prstClr val="black"/>
                </a:solidFill>
                <a:latin typeface="ＭＳ Ｐゴシック"/>
                <a:cs typeface="メイリオ" panose="020B0604030504040204" pitchFamily="50" charset="-128"/>
              </a:rPr>
              <a:t>人当たりの年間保険料額</a:t>
            </a:r>
            <a:endParaRPr lang="ja-JP" altLang="en-US" sz="1000" dirty="0">
              <a:solidFill>
                <a:prstClr val="black"/>
              </a:solidFill>
              <a:latin typeface="ＭＳ Ｐゴシック"/>
              <a:cs typeface="メイリオ" panose="020B0604030504040204" pitchFamily="50" charset="-128"/>
            </a:endParaRPr>
          </a:p>
        </p:txBody>
      </p:sp>
      <p:sp>
        <p:nvSpPr>
          <p:cNvPr id="3" name="正方形/長方形 2"/>
          <p:cNvSpPr/>
          <p:nvPr/>
        </p:nvSpPr>
        <p:spPr>
          <a:xfrm>
            <a:off x="1743101" y="2958962"/>
            <a:ext cx="8010281" cy="733534"/>
          </a:xfrm>
          <a:prstGeom prst="rect">
            <a:avLst/>
          </a:prstGeom>
          <a:solidFill>
            <a:schemeClr val="accent5">
              <a:lumMod val="20000"/>
              <a:lumOff val="80000"/>
            </a:schemeClr>
          </a:solidFill>
        </p:spPr>
        <p:txBody>
          <a:bodyPr wrap="square">
            <a:spAutoFit/>
          </a:bodyPr>
          <a:lstStyle/>
          <a:p>
            <a:pPr>
              <a:lnSpc>
                <a:spcPts val="1700"/>
              </a:lnSpc>
            </a:pPr>
            <a:r>
              <a:rPr lang="ja-JP" altLang="en-US" sz="1300" b="1" dirty="0" smtClean="0">
                <a:solidFill>
                  <a:prstClr val="black"/>
                </a:solidFill>
                <a:latin typeface="ＭＳ Ｐゴシック"/>
              </a:rPr>
              <a:t>・</a:t>
            </a:r>
            <a:r>
              <a:rPr lang="ja-JP" altLang="en-US" sz="1300" b="1" dirty="0">
                <a:solidFill>
                  <a:prstClr val="black"/>
                </a:solidFill>
                <a:latin typeface="ＭＳ Ｐゴシック"/>
              </a:rPr>
              <a:t>　</a:t>
            </a:r>
            <a:r>
              <a:rPr lang="ja-JP" altLang="en-US" sz="1300" b="1" dirty="0" smtClean="0">
                <a:solidFill>
                  <a:prstClr val="black"/>
                </a:solidFill>
                <a:latin typeface="ＭＳ Ｐゴシック"/>
              </a:rPr>
              <a:t>激変緩和措置は、初めから期間を限定せず、</a:t>
            </a:r>
            <a:r>
              <a:rPr lang="ja-JP" altLang="en-US" sz="1300" b="1" dirty="0">
                <a:solidFill>
                  <a:prstClr val="black"/>
                </a:solidFill>
                <a:latin typeface="ＭＳ Ｐゴシック"/>
              </a:rPr>
              <a:t>平成</a:t>
            </a:r>
            <a:r>
              <a:rPr lang="en-US" altLang="ja-JP" sz="1300" b="1" dirty="0">
                <a:solidFill>
                  <a:prstClr val="black"/>
                </a:solidFill>
                <a:latin typeface="ＭＳ Ｐゴシック"/>
              </a:rPr>
              <a:t>35</a:t>
            </a:r>
            <a:r>
              <a:rPr lang="ja-JP" altLang="en-US" sz="1300" b="1" dirty="0">
                <a:solidFill>
                  <a:prstClr val="black"/>
                </a:solidFill>
                <a:latin typeface="ＭＳ Ｐゴシック"/>
              </a:rPr>
              <a:t>年度以降</a:t>
            </a:r>
            <a:r>
              <a:rPr lang="ja-JP" altLang="en-US" sz="1300" b="1" dirty="0" smtClean="0">
                <a:solidFill>
                  <a:prstClr val="black"/>
                </a:solidFill>
                <a:latin typeface="ＭＳ Ｐゴシック"/>
              </a:rPr>
              <a:t>も継続できるよう中長期的な幅を持たせる。</a:t>
            </a:r>
            <a:endParaRPr lang="en-US" altLang="ja-JP" sz="1300" b="1" dirty="0" smtClean="0">
              <a:solidFill>
                <a:prstClr val="black"/>
              </a:solidFill>
              <a:latin typeface="ＭＳ Ｐゴシック"/>
            </a:endParaRPr>
          </a:p>
          <a:p>
            <a:pPr>
              <a:lnSpc>
                <a:spcPts val="1700"/>
              </a:lnSpc>
            </a:pPr>
            <a:r>
              <a:rPr lang="ja-JP" altLang="en-US" sz="1300" b="1" dirty="0" smtClean="0">
                <a:solidFill>
                  <a:prstClr val="black"/>
                </a:solidFill>
                <a:latin typeface="ＭＳ Ｐゴシック"/>
              </a:rPr>
              <a:t>・　一定</a:t>
            </a:r>
            <a:r>
              <a:rPr lang="ja-JP" altLang="en-US" sz="1300" b="1" dirty="0">
                <a:solidFill>
                  <a:prstClr val="black"/>
                </a:solidFill>
                <a:latin typeface="ＭＳ Ｐゴシック"/>
              </a:rPr>
              <a:t>割合</a:t>
            </a:r>
            <a:r>
              <a:rPr lang="ja-JP" altLang="en-US" sz="1300" b="1" dirty="0" smtClean="0">
                <a:solidFill>
                  <a:prstClr val="black"/>
                </a:solidFill>
                <a:latin typeface="ＭＳ Ｐゴシック"/>
              </a:rPr>
              <a:t>の「</a:t>
            </a:r>
            <a:r>
              <a:rPr lang="en-US" altLang="ja-JP" sz="1300" b="1" dirty="0" smtClean="0">
                <a:solidFill>
                  <a:prstClr val="black"/>
                </a:solidFill>
                <a:latin typeface="ＭＳ Ｐゴシック"/>
              </a:rPr>
              <a:t>δ</a:t>
            </a:r>
            <a:r>
              <a:rPr lang="ja-JP" altLang="en-US" sz="1300" b="1" dirty="0" smtClean="0">
                <a:solidFill>
                  <a:prstClr val="black"/>
                </a:solidFill>
                <a:latin typeface="ＭＳ Ｐゴシック"/>
              </a:rPr>
              <a:t>の値」は、自然</a:t>
            </a:r>
            <a:r>
              <a:rPr lang="ja-JP" altLang="en-US" sz="1300" b="1" dirty="0">
                <a:solidFill>
                  <a:prstClr val="black"/>
                </a:solidFill>
                <a:latin typeface="ＭＳ Ｐゴシック"/>
              </a:rPr>
              <a:t>増分より</a:t>
            </a:r>
            <a:r>
              <a:rPr lang="ja-JP" altLang="en-US" sz="1300" b="1" dirty="0" smtClean="0">
                <a:solidFill>
                  <a:prstClr val="black"/>
                </a:solidFill>
                <a:latin typeface="ＭＳ Ｐゴシック"/>
              </a:rPr>
              <a:t>小さい率を設定するなど、緩やかな上昇基調とするよう配慮。</a:t>
            </a:r>
            <a:endParaRPr lang="en-US" altLang="ja-JP" sz="1300" b="1" dirty="0">
              <a:solidFill>
                <a:prstClr val="black"/>
              </a:solidFill>
              <a:latin typeface="ＭＳ Ｐゴシック"/>
            </a:endParaRPr>
          </a:p>
          <a:p>
            <a:pPr>
              <a:lnSpc>
                <a:spcPts val="1600"/>
              </a:lnSpc>
            </a:pPr>
            <a:r>
              <a:rPr lang="ja-JP" altLang="en-US" sz="1300" b="1" dirty="0" smtClean="0">
                <a:solidFill>
                  <a:prstClr val="black"/>
                </a:solidFill>
                <a:latin typeface="ＭＳ Ｐゴシック"/>
              </a:rPr>
              <a:t>・　所得変動に伴う保険料負担の変動も緩和し、年度間の負担の平準化を図る激変緩和措置モデルとする。</a:t>
            </a:r>
            <a:endParaRPr lang="en-US" altLang="ja-JP" sz="1300" b="1" dirty="0">
              <a:solidFill>
                <a:prstClr val="black"/>
              </a:solidFill>
              <a:latin typeface="ＭＳ Ｐゴシック"/>
            </a:endParaRPr>
          </a:p>
        </p:txBody>
      </p:sp>
      <p:sp>
        <p:nvSpPr>
          <p:cNvPr id="157" name="正方形/長方形 156"/>
          <p:cNvSpPr/>
          <p:nvPr/>
        </p:nvSpPr>
        <p:spPr>
          <a:xfrm>
            <a:off x="6417687" y="4312072"/>
            <a:ext cx="995531" cy="13330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58" name="正方形/長方形 157"/>
          <p:cNvSpPr/>
          <p:nvPr/>
        </p:nvSpPr>
        <p:spPr>
          <a:xfrm>
            <a:off x="6417687" y="4443326"/>
            <a:ext cx="987539" cy="13330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0" name="正方形/長方形 9"/>
          <p:cNvSpPr/>
          <p:nvPr/>
        </p:nvSpPr>
        <p:spPr>
          <a:xfrm>
            <a:off x="2505561" y="4571254"/>
            <a:ext cx="6883977" cy="1436514"/>
          </a:xfrm>
          <a:prstGeom prst="rect">
            <a:avLst/>
          </a:prstGeom>
          <a:solidFill>
            <a:srgbClr val="F4FA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角丸四角形 6"/>
          <p:cNvSpPr/>
          <p:nvPr/>
        </p:nvSpPr>
        <p:spPr>
          <a:xfrm>
            <a:off x="2908600" y="4656894"/>
            <a:ext cx="2630078" cy="262421"/>
          </a:xfrm>
          <a:prstGeom prst="roundRect">
            <a:avLst/>
          </a:prstGeom>
          <a:solidFill>
            <a:srgbClr val="FFFF66"/>
          </a:solid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b="1" dirty="0" smtClean="0">
                <a:solidFill>
                  <a:prstClr val="black"/>
                </a:solidFill>
                <a:latin typeface="ＭＳ Ｐゴシック"/>
              </a:rPr>
              <a:t>激変緩和措置の対象</a:t>
            </a:r>
            <a:endParaRPr lang="ja-JP" altLang="en-US" sz="1200" b="1" dirty="0">
              <a:solidFill>
                <a:prstClr val="black"/>
              </a:solidFill>
              <a:latin typeface="ＭＳ Ｐゴシック"/>
            </a:endParaRPr>
          </a:p>
        </p:txBody>
      </p:sp>
      <p:cxnSp>
        <p:nvCxnSpPr>
          <p:cNvPr id="58" name="直線コネクタ 57"/>
          <p:cNvCxnSpPr/>
          <p:nvPr/>
        </p:nvCxnSpPr>
        <p:spPr>
          <a:xfrm>
            <a:off x="328068" y="3661804"/>
            <a:ext cx="0" cy="2750480"/>
          </a:xfrm>
          <a:prstGeom prst="line">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520672" y="6397868"/>
            <a:ext cx="987539" cy="22364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508078" y="6397868"/>
            <a:ext cx="987539" cy="22364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2494095" y="6397868"/>
            <a:ext cx="987539" cy="22364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475663" y="6397868"/>
            <a:ext cx="987539" cy="22364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4463069" y="6397868"/>
            <a:ext cx="987539" cy="22364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H32</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5432410" y="6397868"/>
            <a:ext cx="987539" cy="22364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6419815" y="6397868"/>
            <a:ext cx="987539" cy="22364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H34</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7400756" y="6397868"/>
            <a:ext cx="987539" cy="22364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H35</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8388162" y="6397868"/>
            <a:ext cx="987539" cy="22364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H36</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530363" y="6139142"/>
            <a:ext cx="987539" cy="26660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100,000</a:t>
            </a:r>
            <a:endParaRPr lang="ja-JP" altLang="en-US" sz="1100" dirty="0">
              <a:solidFill>
                <a:prstClr val="black"/>
              </a:solidFill>
            </a:endParaRPr>
          </a:p>
        </p:txBody>
      </p:sp>
      <p:sp>
        <p:nvSpPr>
          <p:cNvPr id="26" name="正方形/長方形 25"/>
          <p:cNvSpPr/>
          <p:nvPr/>
        </p:nvSpPr>
        <p:spPr>
          <a:xfrm>
            <a:off x="1517769" y="6139142"/>
            <a:ext cx="987539" cy="266603"/>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100,000</a:t>
            </a:r>
            <a:endParaRPr lang="ja-JP" altLang="en-US" sz="1100" dirty="0">
              <a:solidFill>
                <a:prstClr val="black"/>
              </a:solidFill>
            </a:endParaRPr>
          </a:p>
        </p:txBody>
      </p:sp>
      <p:sp>
        <p:nvSpPr>
          <p:cNvPr id="28" name="正方形/長方形 27"/>
          <p:cNvSpPr/>
          <p:nvPr/>
        </p:nvSpPr>
        <p:spPr>
          <a:xfrm>
            <a:off x="3485354" y="6139142"/>
            <a:ext cx="987539" cy="266603"/>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100,000</a:t>
            </a:r>
            <a:endParaRPr lang="ja-JP" altLang="en-US" sz="1100" dirty="0">
              <a:solidFill>
                <a:prstClr val="black"/>
              </a:solidFill>
            </a:endParaRPr>
          </a:p>
        </p:txBody>
      </p:sp>
      <p:sp>
        <p:nvSpPr>
          <p:cNvPr id="30" name="正方形/長方形 29"/>
          <p:cNvSpPr/>
          <p:nvPr/>
        </p:nvSpPr>
        <p:spPr>
          <a:xfrm>
            <a:off x="4472760" y="6139142"/>
            <a:ext cx="987539" cy="266603"/>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100,000</a:t>
            </a:r>
            <a:endParaRPr lang="ja-JP" altLang="en-US" sz="1100" dirty="0">
              <a:solidFill>
                <a:prstClr val="black"/>
              </a:solidFill>
            </a:endParaRPr>
          </a:p>
        </p:txBody>
      </p:sp>
      <p:sp>
        <p:nvSpPr>
          <p:cNvPr id="31" name="正方形/長方形 30"/>
          <p:cNvSpPr/>
          <p:nvPr/>
        </p:nvSpPr>
        <p:spPr>
          <a:xfrm>
            <a:off x="5436895" y="6139142"/>
            <a:ext cx="987539" cy="266603"/>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100,000</a:t>
            </a:r>
            <a:endParaRPr lang="ja-JP" altLang="en-US" sz="1100" dirty="0">
              <a:solidFill>
                <a:prstClr val="black"/>
              </a:solidFill>
            </a:endParaRPr>
          </a:p>
        </p:txBody>
      </p:sp>
      <p:sp>
        <p:nvSpPr>
          <p:cNvPr id="32" name="正方形/長方形 31"/>
          <p:cNvSpPr/>
          <p:nvPr/>
        </p:nvSpPr>
        <p:spPr>
          <a:xfrm>
            <a:off x="6424566" y="6139142"/>
            <a:ext cx="987539" cy="266603"/>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100,000</a:t>
            </a:r>
            <a:endParaRPr lang="ja-JP" altLang="en-US" sz="1100" dirty="0">
              <a:solidFill>
                <a:prstClr val="black"/>
              </a:solidFill>
            </a:endParaRPr>
          </a:p>
        </p:txBody>
      </p:sp>
      <p:sp>
        <p:nvSpPr>
          <p:cNvPr id="37" name="正方形/長方形 36"/>
          <p:cNvSpPr/>
          <p:nvPr/>
        </p:nvSpPr>
        <p:spPr>
          <a:xfrm>
            <a:off x="7400756" y="6139142"/>
            <a:ext cx="987539" cy="266603"/>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100,000</a:t>
            </a:r>
            <a:endParaRPr lang="ja-JP" altLang="en-US" sz="1100" dirty="0">
              <a:solidFill>
                <a:prstClr val="black"/>
              </a:solidFill>
            </a:endParaRPr>
          </a:p>
        </p:txBody>
      </p:sp>
      <p:sp>
        <p:nvSpPr>
          <p:cNvPr id="38" name="正方形/長方形 37"/>
          <p:cNvSpPr/>
          <p:nvPr/>
        </p:nvSpPr>
        <p:spPr>
          <a:xfrm>
            <a:off x="8388162" y="6139142"/>
            <a:ext cx="987539" cy="266603"/>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100,000</a:t>
            </a:r>
            <a:endParaRPr lang="ja-JP" altLang="en-US" sz="1100" dirty="0">
              <a:solidFill>
                <a:prstClr val="black"/>
              </a:solidFill>
            </a:endParaRPr>
          </a:p>
        </p:txBody>
      </p:sp>
      <p:sp>
        <p:nvSpPr>
          <p:cNvPr id="48" name="正方形/長方形 47"/>
          <p:cNvSpPr/>
          <p:nvPr/>
        </p:nvSpPr>
        <p:spPr>
          <a:xfrm>
            <a:off x="1516465" y="6007768"/>
            <a:ext cx="987539" cy="133302"/>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4,000</a:t>
            </a:r>
            <a:endParaRPr lang="ja-JP" altLang="en-US" sz="1100" dirty="0">
              <a:solidFill>
                <a:prstClr val="black"/>
              </a:solidFill>
            </a:endParaRPr>
          </a:p>
        </p:txBody>
      </p:sp>
      <p:sp>
        <p:nvSpPr>
          <p:cNvPr id="49" name="正方形/長方形 48"/>
          <p:cNvSpPr/>
          <p:nvPr/>
        </p:nvSpPr>
        <p:spPr>
          <a:xfrm>
            <a:off x="2501940" y="6007768"/>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4,000</a:t>
            </a:r>
            <a:endParaRPr lang="ja-JP" altLang="en-US" sz="1100" dirty="0">
              <a:solidFill>
                <a:prstClr val="black"/>
              </a:solidFill>
            </a:endParaRPr>
          </a:p>
        </p:txBody>
      </p:sp>
      <p:sp>
        <p:nvSpPr>
          <p:cNvPr id="51" name="正方形/長方形 50"/>
          <p:cNvSpPr/>
          <p:nvPr/>
        </p:nvSpPr>
        <p:spPr>
          <a:xfrm>
            <a:off x="3483785" y="6007768"/>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4,000</a:t>
            </a:r>
            <a:endParaRPr lang="ja-JP" altLang="en-US" sz="1100" dirty="0">
              <a:solidFill>
                <a:prstClr val="black"/>
              </a:solidFill>
            </a:endParaRPr>
          </a:p>
        </p:txBody>
      </p:sp>
      <p:sp>
        <p:nvSpPr>
          <p:cNvPr id="52" name="正方形/長方形 51"/>
          <p:cNvSpPr/>
          <p:nvPr/>
        </p:nvSpPr>
        <p:spPr>
          <a:xfrm>
            <a:off x="4471456" y="6007768"/>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4,000</a:t>
            </a:r>
            <a:endParaRPr lang="ja-JP" altLang="en-US" sz="1100" dirty="0">
              <a:solidFill>
                <a:prstClr val="black"/>
              </a:solidFill>
            </a:endParaRPr>
          </a:p>
        </p:txBody>
      </p:sp>
      <p:sp>
        <p:nvSpPr>
          <p:cNvPr id="53" name="正方形/長方形 52"/>
          <p:cNvSpPr/>
          <p:nvPr/>
        </p:nvSpPr>
        <p:spPr>
          <a:xfrm>
            <a:off x="5440665" y="6007768"/>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4,000</a:t>
            </a:r>
            <a:endParaRPr lang="ja-JP" altLang="en-US" sz="1100" dirty="0">
              <a:solidFill>
                <a:prstClr val="black"/>
              </a:solidFill>
            </a:endParaRPr>
          </a:p>
        </p:txBody>
      </p:sp>
      <p:sp>
        <p:nvSpPr>
          <p:cNvPr id="54" name="正方形/長方形 53"/>
          <p:cNvSpPr/>
          <p:nvPr/>
        </p:nvSpPr>
        <p:spPr>
          <a:xfrm>
            <a:off x="6421472" y="6007768"/>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4,000</a:t>
            </a:r>
            <a:endParaRPr lang="ja-JP" altLang="en-US" sz="1100" dirty="0">
              <a:solidFill>
                <a:prstClr val="black"/>
              </a:solidFill>
            </a:endParaRPr>
          </a:p>
        </p:txBody>
      </p:sp>
      <p:sp>
        <p:nvSpPr>
          <p:cNvPr id="55" name="正方形/長方形 54"/>
          <p:cNvSpPr/>
          <p:nvPr/>
        </p:nvSpPr>
        <p:spPr>
          <a:xfrm>
            <a:off x="7400756" y="6007768"/>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4,000</a:t>
            </a:r>
            <a:endParaRPr lang="ja-JP" altLang="en-US" sz="1100" dirty="0">
              <a:solidFill>
                <a:prstClr val="black"/>
              </a:solidFill>
            </a:endParaRPr>
          </a:p>
        </p:txBody>
      </p:sp>
      <p:sp>
        <p:nvSpPr>
          <p:cNvPr id="56" name="正方形/長方形 55"/>
          <p:cNvSpPr/>
          <p:nvPr/>
        </p:nvSpPr>
        <p:spPr>
          <a:xfrm>
            <a:off x="8388162" y="6007768"/>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4,000</a:t>
            </a:r>
            <a:endParaRPr lang="ja-JP" altLang="en-US" sz="1100" dirty="0">
              <a:solidFill>
                <a:prstClr val="black"/>
              </a:solidFill>
            </a:endParaRPr>
          </a:p>
        </p:txBody>
      </p:sp>
      <p:sp>
        <p:nvSpPr>
          <p:cNvPr id="57" name="正方形/長方形 56"/>
          <p:cNvSpPr/>
          <p:nvPr/>
        </p:nvSpPr>
        <p:spPr>
          <a:xfrm>
            <a:off x="2501940" y="5874466"/>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4,160</a:t>
            </a:r>
            <a:endParaRPr lang="ja-JP" altLang="en-US" sz="1100" dirty="0">
              <a:solidFill>
                <a:prstClr val="black"/>
              </a:solidFill>
            </a:endParaRPr>
          </a:p>
        </p:txBody>
      </p:sp>
      <p:sp>
        <p:nvSpPr>
          <p:cNvPr id="60" name="正方形/長方形 59"/>
          <p:cNvSpPr/>
          <p:nvPr/>
        </p:nvSpPr>
        <p:spPr>
          <a:xfrm>
            <a:off x="3483785" y="5874466"/>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4,160</a:t>
            </a:r>
            <a:endParaRPr lang="ja-JP" altLang="en-US" sz="1100" dirty="0">
              <a:solidFill>
                <a:prstClr val="black"/>
              </a:solidFill>
            </a:endParaRPr>
          </a:p>
        </p:txBody>
      </p:sp>
      <p:sp>
        <p:nvSpPr>
          <p:cNvPr id="61" name="正方形/長方形 60"/>
          <p:cNvSpPr/>
          <p:nvPr/>
        </p:nvSpPr>
        <p:spPr>
          <a:xfrm>
            <a:off x="4471456" y="5874466"/>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4,160</a:t>
            </a:r>
            <a:endParaRPr lang="ja-JP" altLang="en-US" sz="1100" dirty="0">
              <a:solidFill>
                <a:prstClr val="black"/>
              </a:solidFill>
            </a:endParaRPr>
          </a:p>
        </p:txBody>
      </p:sp>
      <p:sp>
        <p:nvSpPr>
          <p:cNvPr id="62" name="正方形/長方形 61"/>
          <p:cNvSpPr/>
          <p:nvPr/>
        </p:nvSpPr>
        <p:spPr>
          <a:xfrm>
            <a:off x="5442056" y="5874466"/>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4,160</a:t>
            </a:r>
            <a:endParaRPr lang="ja-JP" altLang="en-US" sz="1100" dirty="0">
              <a:solidFill>
                <a:prstClr val="black"/>
              </a:solidFill>
            </a:endParaRPr>
          </a:p>
        </p:txBody>
      </p:sp>
      <p:sp>
        <p:nvSpPr>
          <p:cNvPr id="64" name="正方形/長方形 63"/>
          <p:cNvSpPr/>
          <p:nvPr/>
        </p:nvSpPr>
        <p:spPr>
          <a:xfrm>
            <a:off x="6421472" y="5874466"/>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4,160</a:t>
            </a:r>
            <a:endParaRPr lang="ja-JP" altLang="en-US" sz="1100" dirty="0">
              <a:solidFill>
                <a:prstClr val="black"/>
              </a:solidFill>
            </a:endParaRPr>
          </a:p>
        </p:txBody>
      </p:sp>
      <p:sp>
        <p:nvSpPr>
          <p:cNvPr id="65" name="正方形/長方形 64"/>
          <p:cNvSpPr/>
          <p:nvPr/>
        </p:nvSpPr>
        <p:spPr>
          <a:xfrm>
            <a:off x="7400756" y="5874466"/>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4,160</a:t>
            </a:r>
            <a:endParaRPr lang="ja-JP" altLang="en-US" sz="1100" dirty="0">
              <a:solidFill>
                <a:prstClr val="black"/>
              </a:solidFill>
            </a:endParaRPr>
          </a:p>
        </p:txBody>
      </p:sp>
      <p:sp>
        <p:nvSpPr>
          <p:cNvPr id="66" name="正方形/長方形 65"/>
          <p:cNvSpPr/>
          <p:nvPr/>
        </p:nvSpPr>
        <p:spPr>
          <a:xfrm>
            <a:off x="8388162" y="5874466"/>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4,160</a:t>
            </a:r>
            <a:endParaRPr lang="ja-JP" altLang="en-US" sz="1100" dirty="0">
              <a:solidFill>
                <a:prstClr val="black"/>
              </a:solidFill>
            </a:endParaRPr>
          </a:p>
        </p:txBody>
      </p:sp>
      <p:sp>
        <p:nvSpPr>
          <p:cNvPr id="67" name="正方形/長方形 66"/>
          <p:cNvSpPr/>
          <p:nvPr/>
        </p:nvSpPr>
        <p:spPr>
          <a:xfrm>
            <a:off x="3483785" y="5742353"/>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68" name="正方形/長方形 67"/>
          <p:cNvSpPr/>
          <p:nvPr/>
        </p:nvSpPr>
        <p:spPr>
          <a:xfrm>
            <a:off x="3483785" y="5613562"/>
            <a:ext cx="987539" cy="13330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69" name="正方形/長方形 68"/>
          <p:cNvSpPr/>
          <p:nvPr/>
        </p:nvSpPr>
        <p:spPr>
          <a:xfrm>
            <a:off x="4471456" y="5742353"/>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70" name="正方形/長方形 69"/>
          <p:cNvSpPr/>
          <p:nvPr/>
        </p:nvSpPr>
        <p:spPr>
          <a:xfrm>
            <a:off x="5440665" y="5742353"/>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71" name="正方形/長方形 70"/>
          <p:cNvSpPr/>
          <p:nvPr/>
        </p:nvSpPr>
        <p:spPr>
          <a:xfrm>
            <a:off x="6421472" y="5742353"/>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72" name="正方形/長方形 71"/>
          <p:cNvSpPr/>
          <p:nvPr/>
        </p:nvSpPr>
        <p:spPr>
          <a:xfrm>
            <a:off x="7400756" y="5742353"/>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73" name="正方形/長方形 72"/>
          <p:cNvSpPr/>
          <p:nvPr/>
        </p:nvSpPr>
        <p:spPr>
          <a:xfrm>
            <a:off x="8388162" y="5742353"/>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74" name="正方形/長方形 73"/>
          <p:cNvSpPr/>
          <p:nvPr/>
        </p:nvSpPr>
        <p:spPr>
          <a:xfrm>
            <a:off x="4466078" y="5615672"/>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4,499</a:t>
            </a:r>
            <a:endParaRPr lang="ja-JP" altLang="en-US" sz="1100" dirty="0">
              <a:solidFill>
                <a:prstClr val="black"/>
              </a:solidFill>
            </a:endParaRPr>
          </a:p>
        </p:txBody>
      </p:sp>
      <p:sp>
        <p:nvSpPr>
          <p:cNvPr id="83" name="正方形/長方形 82"/>
          <p:cNvSpPr/>
          <p:nvPr/>
        </p:nvSpPr>
        <p:spPr>
          <a:xfrm>
            <a:off x="5440665" y="5029813"/>
            <a:ext cx="987539" cy="15996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4,679</a:t>
            </a:r>
            <a:endParaRPr lang="ja-JP" altLang="en-US" sz="1100" dirty="0">
              <a:solidFill>
                <a:prstClr val="black"/>
              </a:solidFill>
            </a:endParaRPr>
          </a:p>
        </p:txBody>
      </p:sp>
      <p:sp>
        <p:nvSpPr>
          <p:cNvPr id="90" name="正方形/長方形 89"/>
          <p:cNvSpPr/>
          <p:nvPr/>
        </p:nvSpPr>
        <p:spPr>
          <a:xfrm>
            <a:off x="4471456" y="5488750"/>
            <a:ext cx="987539" cy="13330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96" name="正方形/長方形 95"/>
          <p:cNvSpPr/>
          <p:nvPr/>
        </p:nvSpPr>
        <p:spPr>
          <a:xfrm>
            <a:off x="5444169" y="5189775"/>
            <a:ext cx="995531" cy="13330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4,499</a:t>
            </a:r>
            <a:endParaRPr lang="ja-JP" altLang="en-US" sz="1100" dirty="0">
              <a:solidFill>
                <a:prstClr val="black"/>
              </a:solidFill>
            </a:endParaRPr>
          </a:p>
        </p:txBody>
      </p:sp>
      <p:sp>
        <p:nvSpPr>
          <p:cNvPr id="100" name="正方形/長方形 99"/>
          <p:cNvSpPr/>
          <p:nvPr/>
        </p:nvSpPr>
        <p:spPr>
          <a:xfrm>
            <a:off x="6416768" y="4874275"/>
            <a:ext cx="987539" cy="15996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4,679</a:t>
            </a:r>
            <a:endParaRPr lang="ja-JP" altLang="en-US" sz="1100" dirty="0">
              <a:solidFill>
                <a:prstClr val="black"/>
              </a:solidFill>
            </a:endParaRPr>
          </a:p>
        </p:txBody>
      </p:sp>
      <p:sp>
        <p:nvSpPr>
          <p:cNvPr id="104" name="正方形/長方形 103"/>
          <p:cNvSpPr/>
          <p:nvPr/>
        </p:nvSpPr>
        <p:spPr>
          <a:xfrm>
            <a:off x="6416768" y="4718253"/>
            <a:ext cx="987539" cy="15996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4,867</a:t>
            </a:r>
            <a:endParaRPr lang="ja-JP" altLang="en-US" sz="1100" dirty="0">
              <a:solidFill>
                <a:prstClr val="black"/>
              </a:solidFill>
            </a:endParaRPr>
          </a:p>
        </p:txBody>
      </p:sp>
      <p:sp>
        <p:nvSpPr>
          <p:cNvPr id="80" name="正方形/長方形 79"/>
          <p:cNvSpPr/>
          <p:nvPr/>
        </p:nvSpPr>
        <p:spPr>
          <a:xfrm>
            <a:off x="4471456" y="5350942"/>
            <a:ext cx="987539" cy="13330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4,499</a:t>
            </a:r>
            <a:endParaRPr lang="ja-JP" altLang="en-US" sz="1100" dirty="0">
              <a:solidFill>
                <a:prstClr val="black"/>
              </a:solidFill>
            </a:endParaRPr>
          </a:p>
        </p:txBody>
      </p:sp>
      <p:sp>
        <p:nvSpPr>
          <p:cNvPr id="79" name="正方形/長方形 78"/>
          <p:cNvSpPr/>
          <p:nvPr/>
        </p:nvSpPr>
        <p:spPr>
          <a:xfrm>
            <a:off x="8388162" y="5610859"/>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4,499</a:t>
            </a:r>
            <a:endParaRPr lang="ja-JP" altLang="en-US" sz="1100" dirty="0">
              <a:solidFill>
                <a:prstClr val="black"/>
              </a:solidFill>
            </a:endParaRPr>
          </a:p>
        </p:txBody>
      </p:sp>
      <p:sp>
        <p:nvSpPr>
          <p:cNvPr id="75" name="正方形/長方形 74"/>
          <p:cNvSpPr/>
          <p:nvPr/>
        </p:nvSpPr>
        <p:spPr>
          <a:xfrm>
            <a:off x="5440665" y="5610859"/>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4,499</a:t>
            </a:r>
            <a:endParaRPr lang="ja-JP" altLang="en-US" sz="1100" dirty="0">
              <a:solidFill>
                <a:prstClr val="black"/>
              </a:solidFill>
            </a:endParaRPr>
          </a:p>
        </p:txBody>
      </p:sp>
      <p:sp>
        <p:nvSpPr>
          <p:cNvPr id="76" name="正方形/長方形 75"/>
          <p:cNvSpPr/>
          <p:nvPr/>
        </p:nvSpPr>
        <p:spPr>
          <a:xfrm>
            <a:off x="6421472" y="5610859"/>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4,499</a:t>
            </a:r>
            <a:endParaRPr lang="ja-JP" altLang="en-US" sz="1100" dirty="0">
              <a:solidFill>
                <a:prstClr val="black"/>
              </a:solidFill>
            </a:endParaRPr>
          </a:p>
        </p:txBody>
      </p:sp>
      <p:sp>
        <p:nvSpPr>
          <p:cNvPr id="82" name="正方形/長方形 81"/>
          <p:cNvSpPr/>
          <p:nvPr/>
        </p:nvSpPr>
        <p:spPr>
          <a:xfrm>
            <a:off x="5440665" y="5455315"/>
            <a:ext cx="987539" cy="15996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4,679</a:t>
            </a:r>
            <a:endParaRPr lang="ja-JP" altLang="en-US" sz="1100" dirty="0">
              <a:solidFill>
                <a:prstClr val="black"/>
              </a:solidFill>
            </a:endParaRPr>
          </a:p>
        </p:txBody>
      </p:sp>
      <p:sp>
        <p:nvSpPr>
          <p:cNvPr id="84" name="正方形/長方形 83"/>
          <p:cNvSpPr/>
          <p:nvPr/>
        </p:nvSpPr>
        <p:spPr>
          <a:xfrm>
            <a:off x="6420423" y="5455315"/>
            <a:ext cx="987539" cy="15996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4,679</a:t>
            </a:r>
            <a:endParaRPr lang="ja-JP" altLang="en-US" sz="1100" dirty="0">
              <a:solidFill>
                <a:prstClr val="black"/>
              </a:solidFill>
            </a:endParaRPr>
          </a:p>
        </p:txBody>
      </p:sp>
      <p:sp>
        <p:nvSpPr>
          <p:cNvPr id="85" name="正方形/長方形 84"/>
          <p:cNvSpPr/>
          <p:nvPr/>
        </p:nvSpPr>
        <p:spPr>
          <a:xfrm>
            <a:off x="7400756" y="5455315"/>
            <a:ext cx="987539" cy="15996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4,679</a:t>
            </a:r>
            <a:endParaRPr lang="ja-JP" altLang="en-US" sz="1100" dirty="0">
              <a:solidFill>
                <a:prstClr val="black"/>
              </a:solidFill>
            </a:endParaRPr>
          </a:p>
        </p:txBody>
      </p:sp>
      <p:sp>
        <p:nvSpPr>
          <p:cNvPr id="86" name="正方形/長方形 85"/>
          <p:cNvSpPr/>
          <p:nvPr/>
        </p:nvSpPr>
        <p:spPr>
          <a:xfrm>
            <a:off x="8388162" y="5455315"/>
            <a:ext cx="987539" cy="15996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4,679</a:t>
            </a:r>
            <a:endParaRPr lang="ja-JP" altLang="en-US" sz="1100" dirty="0">
              <a:solidFill>
                <a:prstClr val="black"/>
              </a:solidFill>
            </a:endParaRPr>
          </a:p>
        </p:txBody>
      </p:sp>
      <p:sp>
        <p:nvSpPr>
          <p:cNvPr id="78" name="正方形/長方形 77"/>
          <p:cNvSpPr/>
          <p:nvPr/>
        </p:nvSpPr>
        <p:spPr>
          <a:xfrm>
            <a:off x="7400756" y="5610859"/>
            <a:ext cx="987539" cy="13330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4,499</a:t>
            </a:r>
            <a:endParaRPr lang="ja-JP" altLang="en-US" sz="1100" dirty="0">
              <a:solidFill>
                <a:prstClr val="black"/>
              </a:solidFill>
            </a:endParaRPr>
          </a:p>
        </p:txBody>
      </p:sp>
      <p:sp>
        <p:nvSpPr>
          <p:cNvPr id="116" name="正方形/長方形 115"/>
          <p:cNvSpPr/>
          <p:nvPr/>
        </p:nvSpPr>
        <p:spPr>
          <a:xfrm>
            <a:off x="5444158" y="5322013"/>
            <a:ext cx="995530" cy="13330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103" name="正方形/長方形 102"/>
          <p:cNvSpPr/>
          <p:nvPr/>
        </p:nvSpPr>
        <p:spPr>
          <a:xfrm>
            <a:off x="6420423" y="5295353"/>
            <a:ext cx="987539" cy="15996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4,867</a:t>
            </a:r>
            <a:endParaRPr lang="ja-JP" altLang="en-US" sz="1100" dirty="0">
              <a:solidFill>
                <a:prstClr val="black"/>
              </a:solidFill>
            </a:endParaRPr>
          </a:p>
        </p:txBody>
      </p:sp>
      <p:sp>
        <p:nvSpPr>
          <p:cNvPr id="117" name="正方形/長方形 116"/>
          <p:cNvSpPr/>
          <p:nvPr/>
        </p:nvSpPr>
        <p:spPr>
          <a:xfrm>
            <a:off x="6417687" y="5029217"/>
            <a:ext cx="995531" cy="13330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4,499</a:t>
            </a:r>
            <a:endParaRPr lang="ja-JP" altLang="en-US" sz="1100" dirty="0">
              <a:solidFill>
                <a:prstClr val="black"/>
              </a:solidFill>
            </a:endParaRPr>
          </a:p>
        </p:txBody>
      </p:sp>
      <p:sp>
        <p:nvSpPr>
          <p:cNvPr id="93" name="正方形/長方形 92"/>
          <p:cNvSpPr/>
          <p:nvPr/>
        </p:nvSpPr>
        <p:spPr>
          <a:xfrm>
            <a:off x="6417687" y="5160471"/>
            <a:ext cx="987539" cy="13330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109" name="正方形/長方形 108"/>
          <p:cNvSpPr/>
          <p:nvPr/>
        </p:nvSpPr>
        <p:spPr>
          <a:xfrm>
            <a:off x="7394401" y="5124424"/>
            <a:ext cx="1002590" cy="170930"/>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5,061</a:t>
            </a:r>
            <a:endParaRPr lang="ja-JP" altLang="en-US" sz="1100" dirty="0">
              <a:solidFill>
                <a:prstClr val="black"/>
              </a:solidFill>
            </a:endParaRPr>
          </a:p>
        </p:txBody>
      </p:sp>
      <p:sp>
        <p:nvSpPr>
          <p:cNvPr id="111" name="正方形/長方形 110"/>
          <p:cNvSpPr/>
          <p:nvPr/>
        </p:nvSpPr>
        <p:spPr>
          <a:xfrm>
            <a:off x="8387309" y="5126990"/>
            <a:ext cx="987539" cy="168364"/>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5,061</a:t>
            </a:r>
            <a:endParaRPr lang="ja-JP" altLang="en-US" sz="1100" dirty="0">
              <a:solidFill>
                <a:prstClr val="black"/>
              </a:solidFill>
            </a:endParaRPr>
          </a:p>
        </p:txBody>
      </p:sp>
      <p:sp>
        <p:nvSpPr>
          <p:cNvPr id="118" name="正方形/長方形 117"/>
          <p:cNvSpPr/>
          <p:nvPr/>
        </p:nvSpPr>
        <p:spPr>
          <a:xfrm>
            <a:off x="7400623" y="4707550"/>
            <a:ext cx="987539" cy="15996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4,679</a:t>
            </a:r>
            <a:endParaRPr lang="ja-JP" altLang="en-US" sz="1100" dirty="0">
              <a:solidFill>
                <a:prstClr val="black"/>
              </a:solidFill>
            </a:endParaRPr>
          </a:p>
        </p:txBody>
      </p:sp>
      <p:sp>
        <p:nvSpPr>
          <p:cNvPr id="120" name="正方形/長方形 119"/>
          <p:cNvSpPr/>
          <p:nvPr/>
        </p:nvSpPr>
        <p:spPr>
          <a:xfrm>
            <a:off x="7401277" y="4862492"/>
            <a:ext cx="995531" cy="13330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4,499</a:t>
            </a:r>
            <a:endParaRPr lang="ja-JP" altLang="en-US" sz="1100" dirty="0">
              <a:solidFill>
                <a:prstClr val="black"/>
              </a:solidFill>
            </a:endParaRPr>
          </a:p>
        </p:txBody>
      </p:sp>
      <p:sp>
        <p:nvSpPr>
          <p:cNvPr id="121" name="正方形/長方形 120"/>
          <p:cNvSpPr/>
          <p:nvPr/>
        </p:nvSpPr>
        <p:spPr>
          <a:xfrm>
            <a:off x="7401391" y="4993746"/>
            <a:ext cx="987539" cy="13330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sp>
        <p:nvSpPr>
          <p:cNvPr id="113" name="正方形/長方形 112"/>
          <p:cNvSpPr/>
          <p:nvPr/>
        </p:nvSpPr>
        <p:spPr>
          <a:xfrm>
            <a:off x="8387309" y="4958626"/>
            <a:ext cx="987539" cy="168364"/>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5,264</a:t>
            </a:r>
            <a:endParaRPr lang="ja-JP" altLang="en-US" sz="1100" dirty="0">
              <a:solidFill>
                <a:prstClr val="black"/>
              </a:solidFill>
            </a:endParaRPr>
          </a:p>
        </p:txBody>
      </p:sp>
      <p:sp>
        <p:nvSpPr>
          <p:cNvPr id="33" name="角丸四角形 32"/>
          <p:cNvSpPr/>
          <p:nvPr/>
        </p:nvSpPr>
        <p:spPr>
          <a:xfrm>
            <a:off x="7231382" y="5870599"/>
            <a:ext cx="1985616" cy="383389"/>
          </a:xfrm>
          <a:prstGeom prst="roundRect">
            <a:avLst>
              <a:gd name="adj" fmla="val 15901"/>
            </a:avLst>
          </a:prstGeom>
          <a:solidFill>
            <a:srgbClr val="CCFF99"/>
          </a:solid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050" b="1" dirty="0" smtClean="0">
                <a:solidFill>
                  <a:prstClr val="black"/>
                </a:solidFill>
                <a:latin typeface="ＭＳ Ｐゴシック"/>
              </a:rPr>
              <a:t>自然増＋</a:t>
            </a:r>
            <a:r>
              <a:rPr lang="en-US" altLang="ja-JP" sz="1050" b="1" dirty="0" smtClean="0">
                <a:solidFill>
                  <a:prstClr val="black"/>
                </a:solidFill>
                <a:latin typeface="ＭＳ Ｐゴシック"/>
              </a:rPr>
              <a:t>δ</a:t>
            </a:r>
            <a:r>
              <a:rPr lang="ja-JP" altLang="en-US" sz="1050" b="1" dirty="0" smtClean="0">
                <a:solidFill>
                  <a:prstClr val="black"/>
                </a:solidFill>
                <a:latin typeface="ＭＳ Ｐゴシック"/>
              </a:rPr>
              <a:t>における</a:t>
            </a:r>
            <a:endParaRPr lang="en-US" altLang="ja-JP" sz="1050" b="1" dirty="0" smtClean="0">
              <a:solidFill>
                <a:prstClr val="black"/>
              </a:solidFill>
              <a:latin typeface="ＭＳ Ｐゴシック"/>
            </a:endParaRPr>
          </a:p>
          <a:p>
            <a:pPr algn="ctr"/>
            <a:r>
              <a:rPr lang="ja-JP" altLang="en-US" sz="1050" b="1" dirty="0" smtClean="0">
                <a:solidFill>
                  <a:srgbClr val="3118E8"/>
                </a:solidFill>
                <a:latin typeface="ＭＳ Ｐゴシック"/>
              </a:rPr>
              <a:t>自然増による保険料増加分</a:t>
            </a:r>
            <a:endParaRPr lang="ja-JP" altLang="en-US" sz="1050" b="1" dirty="0">
              <a:solidFill>
                <a:srgbClr val="3118E8"/>
              </a:solidFill>
              <a:latin typeface="ＭＳ Ｐゴシック"/>
            </a:endParaRPr>
          </a:p>
        </p:txBody>
      </p:sp>
      <p:sp>
        <p:nvSpPr>
          <p:cNvPr id="27" name="正方形/長方形 26"/>
          <p:cNvSpPr/>
          <p:nvPr/>
        </p:nvSpPr>
        <p:spPr>
          <a:xfrm>
            <a:off x="2493652" y="6139142"/>
            <a:ext cx="995878" cy="266603"/>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100,000</a:t>
            </a:r>
            <a:endParaRPr lang="ja-JP" altLang="en-US" sz="1100" dirty="0">
              <a:solidFill>
                <a:prstClr val="black"/>
              </a:solidFill>
            </a:endParaRPr>
          </a:p>
        </p:txBody>
      </p:sp>
      <p:cxnSp>
        <p:nvCxnSpPr>
          <p:cNvPr id="59" name="直線コネクタ 58"/>
          <p:cNvCxnSpPr/>
          <p:nvPr/>
        </p:nvCxnSpPr>
        <p:spPr>
          <a:xfrm flipH="1">
            <a:off x="317750" y="6397374"/>
            <a:ext cx="9480038" cy="0"/>
          </a:xfrm>
          <a:prstGeom prst="line">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493516" y="5857018"/>
            <a:ext cx="990317" cy="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flipH="1">
            <a:off x="3465212" y="5582105"/>
            <a:ext cx="0" cy="28800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a:off x="3460810" y="5599588"/>
            <a:ext cx="975001" cy="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flipH="1">
            <a:off x="4456792" y="5322376"/>
            <a:ext cx="0" cy="28800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4440455" y="5339959"/>
            <a:ext cx="975001" cy="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sp>
        <p:nvSpPr>
          <p:cNvPr id="105" name="正方形/長方形 104"/>
          <p:cNvSpPr/>
          <p:nvPr/>
        </p:nvSpPr>
        <p:spPr>
          <a:xfrm>
            <a:off x="7394401" y="5292915"/>
            <a:ext cx="1002590" cy="162400"/>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4,867</a:t>
            </a:r>
            <a:endParaRPr lang="ja-JP" altLang="en-US" sz="1100" dirty="0">
              <a:solidFill>
                <a:prstClr val="black"/>
              </a:solidFill>
            </a:endParaRPr>
          </a:p>
        </p:txBody>
      </p:sp>
      <p:sp>
        <p:nvSpPr>
          <p:cNvPr id="107" name="正方形/長方形 106"/>
          <p:cNvSpPr/>
          <p:nvPr/>
        </p:nvSpPr>
        <p:spPr>
          <a:xfrm>
            <a:off x="8387309" y="5295353"/>
            <a:ext cx="987539" cy="159962"/>
          </a:xfrm>
          <a:prstGeom prst="rect">
            <a:avLst/>
          </a:prstGeom>
          <a:solidFill>
            <a:srgbClr val="92D05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4,867</a:t>
            </a:r>
            <a:endParaRPr lang="ja-JP" altLang="en-US" sz="1100" dirty="0">
              <a:solidFill>
                <a:prstClr val="black"/>
              </a:solidFill>
            </a:endParaRPr>
          </a:p>
        </p:txBody>
      </p:sp>
      <p:cxnSp>
        <p:nvCxnSpPr>
          <p:cNvPr id="135" name="直線コネクタ 134"/>
          <p:cNvCxnSpPr/>
          <p:nvPr/>
        </p:nvCxnSpPr>
        <p:spPr>
          <a:xfrm>
            <a:off x="5410616" y="5012676"/>
            <a:ext cx="1014000" cy="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a:off x="5427631" y="4998705"/>
            <a:ext cx="0" cy="35144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6405860" y="4681394"/>
            <a:ext cx="0" cy="35144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530305" y="4132709"/>
            <a:ext cx="1975078" cy="430887"/>
          </a:xfrm>
          <a:prstGeom prst="rect">
            <a:avLst/>
          </a:prstGeom>
          <a:solidFill>
            <a:schemeClr val="bg1"/>
          </a:solidFill>
          <a:ln w="38100">
            <a:solidFill>
              <a:srgbClr val="FF0000"/>
            </a:solidFill>
          </a:ln>
        </p:spPr>
        <p:style>
          <a:lnRef idx="1">
            <a:schemeClr val="accent1"/>
          </a:lnRef>
          <a:fillRef idx="0">
            <a:schemeClr val="accent1"/>
          </a:fillRef>
          <a:effectRef idx="0">
            <a:schemeClr val="accent1"/>
          </a:effectRef>
          <a:fontRef idx="minor">
            <a:schemeClr val="tx1"/>
          </a:fontRef>
        </p:style>
        <p:txBody>
          <a:bodyPr wrap="square" rtlCol="0" anchor="ctr">
            <a:spAutoFit/>
          </a:bodyPr>
          <a:lstStyle/>
          <a:p>
            <a:r>
              <a:rPr lang="ja-JP" altLang="en-US" sz="1100" dirty="0" smtClean="0">
                <a:solidFill>
                  <a:prstClr val="black"/>
                </a:solidFill>
                <a:latin typeface="ＭＳ Ｐゴシック"/>
                <a:cs typeface="メイリオ" panose="020B0604030504040204" pitchFamily="50" charset="-128"/>
              </a:rPr>
              <a:t>納付金の仕組み導入等による１人当たり保険料額</a:t>
            </a:r>
            <a:endParaRPr lang="en-US" altLang="ja-JP" sz="1100" dirty="0" smtClean="0">
              <a:solidFill>
                <a:prstClr val="black"/>
              </a:solidFill>
              <a:latin typeface="ＭＳ Ｐゴシック"/>
              <a:cs typeface="メイリオ" panose="020B0604030504040204" pitchFamily="50" charset="-128"/>
            </a:endParaRPr>
          </a:p>
        </p:txBody>
      </p:sp>
      <p:sp>
        <p:nvSpPr>
          <p:cNvPr id="145" name="正方形/長方形 144"/>
          <p:cNvSpPr/>
          <p:nvPr/>
        </p:nvSpPr>
        <p:spPr>
          <a:xfrm>
            <a:off x="3483785" y="4442842"/>
            <a:ext cx="987539" cy="13330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48" name="正方形/長方形 147"/>
          <p:cNvSpPr/>
          <p:nvPr/>
        </p:nvSpPr>
        <p:spPr>
          <a:xfrm>
            <a:off x="4472760" y="4442842"/>
            <a:ext cx="987539" cy="13330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50" name="正方形/長方形 149"/>
          <p:cNvSpPr/>
          <p:nvPr/>
        </p:nvSpPr>
        <p:spPr>
          <a:xfrm>
            <a:off x="4471456" y="4309540"/>
            <a:ext cx="987539" cy="13330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51" name="正方形/長方形 150"/>
          <p:cNvSpPr/>
          <p:nvPr/>
        </p:nvSpPr>
        <p:spPr>
          <a:xfrm>
            <a:off x="5450983" y="4149578"/>
            <a:ext cx="987539" cy="15996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52" name="正方形/長方形 151"/>
          <p:cNvSpPr/>
          <p:nvPr/>
        </p:nvSpPr>
        <p:spPr>
          <a:xfrm>
            <a:off x="5444169" y="4309540"/>
            <a:ext cx="995531" cy="13330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53" name="正方形/長方形 152"/>
          <p:cNvSpPr/>
          <p:nvPr/>
        </p:nvSpPr>
        <p:spPr>
          <a:xfrm>
            <a:off x="5444158" y="4441778"/>
            <a:ext cx="995530" cy="13330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55" name="正方形/長方形 154"/>
          <p:cNvSpPr/>
          <p:nvPr/>
        </p:nvSpPr>
        <p:spPr>
          <a:xfrm>
            <a:off x="6416768" y="4151494"/>
            <a:ext cx="987539" cy="15996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56" name="正方形/長方形 155"/>
          <p:cNvSpPr/>
          <p:nvPr/>
        </p:nvSpPr>
        <p:spPr>
          <a:xfrm>
            <a:off x="6416768" y="3989839"/>
            <a:ext cx="987539" cy="188821"/>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59" name="正方形/長方形 158"/>
          <p:cNvSpPr/>
          <p:nvPr/>
        </p:nvSpPr>
        <p:spPr>
          <a:xfrm>
            <a:off x="7401147" y="3830040"/>
            <a:ext cx="987539" cy="168364"/>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60" name="正方形/長方形 159"/>
          <p:cNvSpPr/>
          <p:nvPr/>
        </p:nvSpPr>
        <p:spPr>
          <a:xfrm>
            <a:off x="7400623" y="4135237"/>
            <a:ext cx="987539" cy="15996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61" name="正方形/長方形 160"/>
          <p:cNvSpPr/>
          <p:nvPr/>
        </p:nvSpPr>
        <p:spPr>
          <a:xfrm>
            <a:off x="7400623" y="3998939"/>
            <a:ext cx="987539" cy="15996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62" name="正方形/長方形 161"/>
          <p:cNvSpPr/>
          <p:nvPr/>
        </p:nvSpPr>
        <p:spPr>
          <a:xfrm>
            <a:off x="7401277" y="4273273"/>
            <a:ext cx="995531" cy="13330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63" name="正方形/長方形 162"/>
          <p:cNvSpPr/>
          <p:nvPr/>
        </p:nvSpPr>
        <p:spPr>
          <a:xfrm>
            <a:off x="7401391" y="4398891"/>
            <a:ext cx="987539" cy="133302"/>
          </a:xfrm>
          <a:prstGeom prst="rect">
            <a:avLst/>
          </a:prstGeom>
          <a:solidFill>
            <a:srgbClr val="F4FA12"/>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r"/>
            <a:endParaRPr lang="ja-JP" altLang="en-US" sz="1100" dirty="0">
              <a:solidFill>
                <a:prstClr val="black"/>
              </a:solidFill>
            </a:endParaRPr>
          </a:p>
        </p:txBody>
      </p:sp>
      <p:sp>
        <p:nvSpPr>
          <p:cNvPr id="114" name="正方形/長方形 113"/>
          <p:cNvSpPr/>
          <p:nvPr/>
        </p:nvSpPr>
        <p:spPr>
          <a:xfrm>
            <a:off x="8387311" y="4074085"/>
            <a:ext cx="987539" cy="168364"/>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5,264</a:t>
            </a:r>
            <a:endParaRPr lang="ja-JP" altLang="en-US" sz="1100" dirty="0">
              <a:solidFill>
                <a:prstClr val="black"/>
              </a:solidFill>
            </a:endParaRPr>
          </a:p>
        </p:txBody>
      </p:sp>
      <p:sp>
        <p:nvSpPr>
          <p:cNvPr id="122" name="正方形/長方形 121"/>
          <p:cNvSpPr/>
          <p:nvPr/>
        </p:nvSpPr>
        <p:spPr>
          <a:xfrm>
            <a:off x="8387311" y="4243995"/>
            <a:ext cx="987539" cy="168364"/>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5,061</a:t>
            </a:r>
            <a:endParaRPr lang="ja-JP" altLang="en-US" sz="1100" dirty="0">
              <a:solidFill>
                <a:prstClr val="black"/>
              </a:solidFill>
            </a:endParaRPr>
          </a:p>
        </p:txBody>
      </p:sp>
      <p:sp>
        <p:nvSpPr>
          <p:cNvPr id="125" name="正方形/長方形 124"/>
          <p:cNvSpPr/>
          <p:nvPr/>
        </p:nvSpPr>
        <p:spPr>
          <a:xfrm>
            <a:off x="8387298" y="4719969"/>
            <a:ext cx="987538" cy="131254"/>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4,499</a:t>
            </a:r>
            <a:endParaRPr lang="ja-JP" altLang="en-US" sz="1100" dirty="0">
              <a:solidFill>
                <a:prstClr val="black"/>
              </a:solidFill>
            </a:endParaRPr>
          </a:p>
        </p:txBody>
      </p:sp>
      <p:sp>
        <p:nvSpPr>
          <p:cNvPr id="123" name="正方形/長方形 122"/>
          <p:cNvSpPr/>
          <p:nvPr/>
        </p:nvSpPr>
        <p:spPr>
          <a:xfrm>
            <a:off x="8387311" y="4568916"/>
            <a:ext cx="987539" cy="15996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a:solidFill>
                  <a:prstClr val="black"/>
                </a:solidFill>
              </a:rPr>
              <a:t>4,679</a:t>
            </a:r>
            <a:endParaRPr lang="ja-JP" altLang="en-US" sz="1100" dirty="0">
              <a:solidFill>
                <a:prstClr val="black"/>
              </a:solidFill>
            </a:endParaRPr>
          </a:p>
        </p:txBody>
      </p:sp>
      <p:sp>
        <p:nvSpPr>
          <p:cNvPr id="124" name="正方形/長方形 123"/>
          <p:cNvSpPr/>
          <p:nvPr/>
        </p:nvSpPr>
        <p:spPr>
          <a:xfrm>
            <a:off x="8387311" y="4410077"/>
            <a:ext cx="987539" cy="15996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4,867</a:t>
            </a:r>
            <a:endParaRPr lang="ja-JP" altLang="en-US" sz="1100" dirty="0">
              <a:solidFill>
                <a:prstClr val="black"/>
              </a:solidFill>
            </a:endParaRPr>
          </a:p>
        </p:txBody>
      </p:sp>
      <p:cxnSp>
        <p:nvCxnSpPr>
          <p:cNvPr id="16" name="直線コネクタ 15"/>
          <p:cNvCxnSpPr/>
          <p:nvPr/>
        </p:nvCxnSpPr>
        <p:spPr>
          <a:xfrm>
            <a:off x="2520010" y="4567640"/>
            <a:ext cx="96946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6" name="正方形/長方形 125"/>
          <p:cNvSpPr/>
          <p:nvPr/>
        </p:nvSpPr>
        <p:spPr>
          <a:xfrm>
            <a:off x="8382065" y="4851717"/>
            <a:ext cx="991158" cy="122883"/>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4,326</a:t>
            </a:r>
            <a:endParaRPr lang="ja-JP" altLang="en-US" sz="1100" dirty="0">
              <a:solidFill>
                <a:prstClr val="black"/>
              </a:solidFill>
            </a:endParaRPr>
          </a:p>
        </p:txBody>
      </p:sp>
      <p:cxnSp>
        <p:nvCxnSpPr>
          <p:cNvPr id="136" name="直線コネクタ 135"/>
          <p:cNvCxnSpPr/>
          <p:nvPr/>
        </p:nvCxnSpPr>
        <p:spPr>
          <a:xfrm>
            <a:off x="6399086" y="4702787"/>
            <a:ext cx="1014000" cy="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sp>
        <p:nvSpPr>
          <p:cNvPr id="170" name="正方形/長方形 169"/>
          <p:cNvSpPr/>
          <p:nvPr/>
        </p:nvSpPr>
        <p:spPr>
          <a:xfrm>
            <a:off x="7401147" y="4380138"/>
            <a:ext cx="987539" cy="168364"/>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5,061</a:t>
            </a:r>
            <a:endParaRPr lang="ja-JP" altLang="en-US" sz="1100" dirty="0">
              <a:solidFill>
                <a:prstClr val="black"/>
              </a:solidFill>
            </a:endParaRPr>
          </a:p>
        </p:txBody>
      </p:sp>
      <p:sp>
        <p:nvSpPr>
          <p:cNvPr id="172" name="正方形/長方形 171"/>
          <p:cNvSpPr/>
          <p:nvPr/>
        </p:nvSpPr>
        <p:spPr>
          <a:xfrm>
            <a:off x="7399638" y="4547035"/>
            <a:ext cx="987539" cy="159962"/>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100" dirty="0" smtClean="0">
                <a:solidFill>
                  <a:prstClr val="black"/>
                </a:solidFill>
              </a:rPr>
              <a:t>4,867</a:t>
            </a:r>
            <a:endParaRPr lang="ja-JP" altLang="en-US" sz="1100" dirty="0">
              <a:solidFill>
                <a:prstClr val="black"/>
              </a:solidFill>
            </a:endParaRPr>
          </a:p>
        </p:txBody>
      </p:sp>
      <p:cxnSp>
        <p:nvCxnSpPr>
          <p:cNvPr id="169" name="直線コネクタ 168"/>
          <p:cNvCxnSpPr/>
          <p:nvPr/>
        </p:nvCxnSpPr>
        <p:spPr>
          <a:xfrm flipV="1">
            <a:off x="7376112" y="4359609"/>
            <a:ext cx="1014000" cy="0"/>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a:xfrm>
            <a:off x="7382440" y="4332393"/>
            <a:ext cx="0" cy="383389"/>
          </a:xfrm>
          <a:prstGeom prst="line">
            <a:avLst/>
          </a:prstGeom>
          <a:ln w="38100">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a:off x="3488572" y="4432770"/>
            <a:ext cx="97500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直線コネクタ 179"/>
          <p:cNvCxnSpPr/>
          <p:nvPr/>
        </p:nvCxnSpPr>
        <p:spPr>
          <a:xfrm>
            <a:off x="4484148" y="4308369"/>
            <a:ext cx="96946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a:off x="5451525" y="4149578"/>
            <a:ext cx="96946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a:xfrm>
            <a:off x="6411741" y="3985556"/>
            <a:ext cx="96946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a:xfrm>
            <a:off x="7401586" y="3830040"/>
            <a:ext cx="96946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5" name="正方形/長方形 114"/>
          <p:cNvSpPr/>
          <p:nvPr/>
        </p:nvSpPr>
        <p:spPr>
          <a:xfrm>
            <a:off x="8387309" y="3631801"/>
            <a:ext cx="987539" cy="447857"/>
          </a:xfrm>
          <a:prstGeom prst="rect">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1400" dirty="0" smtClean="0">
                <a:solidFill>
                  <a:prstClr val="black"/>
                </a:solidFill>
              </a:rPr>
              <a:t>+X</a:t>
            </a:r>
            <a:endParaRPr lang="ja-JP" altLang="en-US" sz="1400" dirty="0">
              <a:solidFill>
                <a:prstClr val="black"/>
              </a:solidFill>
            </a:endParaRPr>
          </a:p>
        </p:txBody>
      </p:sp>
      <p:cxnSp>
        <p:nvCxnSpPr>
          <p:cNvPr id="184" name="直線コネクタ 183"/>
          <p:cNvCxnSpPr/>
          <p:nvPr/>
        </p:nvCxnSpPr>
        <p:spPr>
          <a:xfrm>
            <a:off x="8376301" y="3624181"/>
            <a:ext cx="100732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6" name="直線コネクタ 185"/>
          <p:cNvCxnSpPr/>
          <p:nvPr/>
        </p:nvCxnSpPr>
        <p:spPr>
          <a:xfrm rot="16200000">
            <a:off x="3398082" y="4498565"/>
            <a:ext cx="162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7" name="直線コネクタ 186"/>
          <p:cNvCxnSpPr/>
          <p:nvPr/>
        </p:nvCxnSpPr>
        <p:spPr>
          <a:xfrm rot="16200000">
            <a:off x="4392933" y="4371436"/>
            <a:ext cx="162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直線コネクタ 187"/>
          <p:cNvCxnSpPr/>
          <p:nvPr/>
        </p:nvCxnSpPr>
        <p:spPr>
          <a:xfrm rot="16200000">
            <a:off x="5354617" y="4229539"/>
            <a:ext cx="198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直線コネクタ 188"/>
          <p:cNvCxnSpPr/>
          <p:nvPr/>
        </p:nvCxnSpPr>
        <p:spPr>
          <a:xfrm rot="16200000">
            <a:off x="6305247" y="4065369"/>
            <a:ext cx="198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a:xfrm rot="16200000">
            <a:off x="7291521" y="3904702"/>
            <a:ext cx="198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rot="16200000">
            <a:off x="8261177" y="3724278"/>
            <a:ext cx="252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7478418" y="4511586"/>
            <a:ext cx="1911001" cy="383389"/>
          </a:xfrm>
          <a:prstGeom prst="roundRect">
            <a:avLst>
              <a:gd name="adj" fmla="val 15900"/>
            </a:avLst>
          </a:prstGeom>
          <a:solidFill>
            <a:srgbClr val="FFC000"/>
          </a:solid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050" b="1" dirty="0" smtClean="0">
                <a:solidFill>
                  <a:prstClr val="black"/>
                </a:solidFill>
                <a:latin typeface="ＭＳ Ｐゴシック"/>
              </a:rPr>
              <a:t>自然増＋</a:t>
            </a:r>
            <a:r>
              <a:rPr lang="en-US" altLang="ja-JP" sz="1050" b="1" dirty="0" smtClean="0">
                <a:solidFill>
                  <a:prstClr val="black"/>
                </a:solidFill>
                <a:latin typeface="ＭＳ Ｐゴシック"/>
              </a:rPr>
              <a:t>δ</a:t>
            </a:r>
            <a:r>
              <a:rPr lang="ja-JP" altLang="en-US" sz="1050" b="1" dirty="0" smtClean="0">
                <a:solidFill>
                  <a:prstClr val="black"/>
                </a:solidFill>
                <a:latin typeface="ＭＳ Ｐゴシック"/>
              </a:rPr>
              <a:t>における</a:t>
            </a:r>
            <a:endParaRPr lang="en-US" altLang="ja-JP" sz="1050" b="1" dirty="0" smtClean="0">
              <a:solidFill>
                <a:prstClr val="black"/>
              </a:solidFill>
              <a:latin typeface="ＭＳ Ｐゴシック"/>
            </a:endParaRPr>
          </a:p>
          <a:p>
            <a:pPr algn="ctr"/>
            <a:r>
              <a:rPr lang="en-US" altLang="ja-JP" sz="1050" b="1" dirty="0" smtClean="0">
                <a:solidFill>
                  <a:srgbClr val="3118E8"/>
                </a:solidFill>
                <a:latin typeface="ＭＳ Ｐゴシック"/>
              </a:rPr>
              <a:t>δ</a:t>
            </a:r>
            <a:r>
              <a:rPr lang="ja-JP" altLang="en-US" sz="1050" b="1" dirty="0" smtClean="0">
                <a:solidFill>
                  <a:srgbClr val="3118E8"/>
                </a:solidFill>
                <a:latin typeface="ＭＳ Ｐゴシック"/>
              </a:rPr>
              <a:t>による保険料増加分</a:t>
            </a:r>
            <a:endParaRPr lang="ja-JP" altLang="en-US" sz="1050" b="1" dirty="0">
              <a:solidFill>
                <a:srgbClr val="3118E8"/>
              </a:solidFill>
              <a:latin typeface="ＭＳ Ｐゴシック"/>
            </a:endParaRPr>
          </a:p>
        </p:txBody>
      </p:sp>
      <p:sp>
        <p:nvSpPr>
          <p:cNvPr id="195" name="テキスト ボックス 194"/>
          <p:cNvSpPr txBox="1"/>
          <p:nvPr/>
        </p:nvSpPr>
        <p:spPr>
          <a:xfrm>
            <a:off x="530388" y="5432680"/>
            <a:ext cx="1975077" cy="430887"/>
          </a:xfrm>
          <a:prstGeom prst="rect">
            <a:avLst/>
          </a:prstGeom>
          <a:ln w="38100">
            <a:solidFill>
              <a:srgbClr val="3118E8"/>
            </a:solidFill>
          </a:ln>
        </p:spPr>
        <p:style>
          <a:lnRef idx="1">
            <a:schemeClr val="accent1"/>
          </a:lnRef>
          <a:fillRef idx="0">
            <a:schemeClr val="accent1"/>
          </a:fillRef>
          <a:effectRef idx="0">
            <a:schemeClr val="accent1"/>
          </a:effectRef>
          <a:fontRef idx="minor">
            <a:schemeClr val="tx1"/>
          </a:fontRef>
        </p:style>
        <p:txBody>
          <a:bodyPr wrap="square" rtlCol="0" anchor="ctr">
            <a:spAutoFit/>
          </a:bodyPr>
          <a:lstStyle/>
          <a:p>
            <a:r>
              <a:rPr lang="ja-JP" altLang="en-US" sz="1100" dirty="0" smtClean="0">
                <a:solidFill>
                  <a:prstClr val="black"/>
                </a:solidFill>
                <a:latin typeface="ＭＳ Ｐゴシック"/>
                <a:cs typeface="メイリオ" panose="020B0604030504040204" pitchFamily="50" charset="-128"/>
              </a:rPr>
              <a:t>激変緩和後の１人当たり</a:t>
            </a:r>
            <a:endParaRPr lang="en-US" altLang="ja-JP" sz="1100" dirty="0" smtClean="0">
              <a:solidFill>
                <a:prstClr val="black"/>
              </a:solidFill>
              <a:latin typeface="ＭＳ Ｐゴシック"/>
              <a:cs typeface="メイリオ" panose="020B0604030504040204" pitchFamily="50" charset="-128"/>
            </a:endParaRPr>
          </a:p>
          <a:p>
            <a:r>
              <a:rPr lang="ja-JP" altLang="en-US" sz="1100" dirty="0" smtClean="0">
                <a:solidFill>
                  <a:prstClr val="black"/>
                </a:solidFill>
                <a:latin typeface="ＭＳ Ｐゴシック"/>
                <a:cs typeface="メイリオ" panose="020B0604030504040204" pitchFamily="50" charset="-128"/>
              </a:rPr>
              <a:t>保険料額（＝一定割合）</a:t>
            </a:r>
            <a:endParaRPr lang="en-US" altLang="ja-JP" sz="1100" dirty="0" smtClean="0">
              <a:solidFill>
                <a:prstClr val="black"/>
              </a:solidFill>
              <a:latin typeface="ＭＳ Ｐゴシック"/>
              <a:cs typeface="メイリオ" panose="020B0604030504040204" pitchFamily="50" charset="-128"/>
            </a:endParaRPr>
          </a:p>
        </p:txBody>
      </p:sp>
      <p:cxnSp>
        <p:nvCxnSpPr>
          <p:cNvPr id="5" name="直線矢印コネクタ 4"/>
          <p:cNvCxnSpPr/>
          <p:nvPr/>
        </p:nvCxnSpPr>
        <p:spPr>
          <a:xfrm>
            <a:off x="3400544" y="4398796"/>
            <a:ext cx="0" cy="180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104839" y="4335016"/>
            <a:ext cx="325730" cy="261610"/>
          </a:xfrm>
          <a:prstGeom prst="rect">
            <a:avLst/>
          </a:prstGeom>
          <a:noFill/>
        </p:spPr>
        <p:txBody>
          <a:bodyPr wrap="none" rtlCol="0">
            <a:spAutoFit/>
          </a:bodyPr>
          <a:lstStyle/>
          <a:p>
            <a:r>
              <a:rPr lang="en-US" altLang="ja-JP" sz="1100" b="1" dirty="0" smtClean="0">
                <a:solidFill>
                  <a:srgbClr val="3118E8"/>
                </a:solidFill>
                <a:latin typeface="ＭＳ Ｐゴシック"/>
              </a:rPr>
              <a:t>δ</a:t>
            </a:r>
            <a:endParaRPr lang="ja-JP" altLang="en-US" b="1" dirty="0">
              <a:solidFill>
                <a:srgbClr val="3118E8"/>
              </a:solidFill>
              <a:latin typeface="ＭＳ Ｐゴシック"/>
            </a:endParaRPr>
          </a:p>
        </p:txBody>
      </p:sp>
      <p:sp>
        <p:nvSpPr>
          <p:cNvPr id="138" name="テキスト ボックス 137"/>
          <p:cNvSpPr txBox="1"/>
          <p:nvPr/>
        </p:nvSpPr>
        <p:spPr>
          <a:xfrm>
            <a:off x="7797435" y="3571387"/>
            <a:ext cx="466794" cy="261610"/>
          </a:xfrm>
          <a:prstGeom prst="rect">
            <a:avLst/>
          </a:prstGeom>
          <a:noFill/>
        </p:spPr>
        <p:txBody>
          <a:bodyPr wrap="none" rtlCol="0">
            <a:spAutoFit/>
          </a:bodyPr>
          <a:lstStyle/>
          <a:p>
            <a:r>
              <a:rPr lang="en-US" altLang="ja-JP" sz="1100" b="1" dirty="0" smtClean="0">
                <a:solidFill>
                  <a:srgbClr val="3118E8"/>
                </a:solidFill>
                <a:latin typeface="ＭＳ Ｐゴシック"/>
              </a:rPr>
              <a:t>δ</a:t>
            </a:r>
            <a:r>
              <a:rPr lang="ja-JP" altLang="en-US" sz="1100" b="1" dirty="0" smtClean="0">
                <a:solidFill>
                  <a:srgbClr val="3118E8"/>
                </a:solidFill>
                <a:latin typeface="ＭＳ Ｐゴシック"/>
              </a:rPr>
              <a:t>超</a:t>
            </a:r>
            <a:endParaRPr lang="ja-JP" altLang="en-US" b="1" dirty="0">
              <a:solidFill>
                <a:srgbClr val="3118E8"/>
              </a:solidFill>
              <a:latin typeface="ＭＳ Ｐゴシック"/>
            </a:endParaRPr>
          </a:p>
        </p:txBody>
      </p:sp>
      <p:cxnSp>
        <p:nvCxnSpPr>
          <p:cNvPr id="139" name="直線矢印コネクタ 138"/>
          <p:cNvCxnSpPr/>
          <p:nvPr/>
        </p:nvCxnSpPr>
        <p:spPr>
          <a:xfrm>
            <a:off x="8311736" y="3609484"/>
            <a:ext cx="0" cy="216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41" name="スライド番号プレースホルダー 3"/>
          <p:cNvSpPr txBox="1">
            <a:spLocks/>
          </p:cNvSpPr>
          <p:nvPr/>
        </p:nvSpPr>
        <p:spPr>
          <a:xfrm>
            <a:off x="7594600" y="6479487"/>
            <a:ext cx="2311400" cy="365125"/>
          </a:xfrm>
          <a:prstGeom prst="rect">
            <a:avLst/>
          </a:prstGeom>
        </p:spPr>
        <p:txBody>
          <a:bodyPr vert="horz" lIns="91440" tIns="45720" rIns="91440" bIns="45720" rtlCol="0">
            <a:noAutofit/>
          </a:bodyPr>
          <a:lstStyle>
            <a:lvl1pPr marL="0" indent="0" algn="l" defTabSz="914400" rtl="0" eaLnBrk="1" latinLnBrk="0" hangingPunct="1">
              <a:spcBef>
                <a:spcPct val="20000"/>
              </a:spcBef>
              <a:buFontTx/>
              <a:buNone/>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16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r"/>
            <a:fld id="{30A2E256-B035-4427-B4AF-708B6ED50738}" type="slidenum">
              <a:rPr lang="ja-JP" altLang="en-US" sz="1800" b="1" smtClean="0">
                <a:solidFill>
                  <a:prstClr val="black">
                    <a:tint val="75000"/>
                  </a:prstClr>
                </a:solidFill>
                <a:latin typeface="游ゴシック" panose="020B0400000000000000" pitchFamily="50" charset="-128"/>
                <a:ea typeface="游ゴシック" panose="020B0400000000000000" pitchFamily="50" charset="-128"/>
              </a:rPr>
              <a:pPr algn="r"/>
              <a:t>38</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13059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40293" y="311846"/>
            <a:ext cx="1027500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7" name="Rectangle 29"/>
          <p:cNvSpPr>
            <a:spLocks noChangeArrowheads="1"/>
          </p:cNvSpPr>
          <p:nvPr/>
        </p:nvSpPr>
        <p:spPr bwMode="auto">
          <a:xfrm>
            <a:off x="52330" y="-50282"/>
            <a:ext cx="9785041" cy="39979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799" dirty="0">
                <a:solidFill>
                  <a:prstClr val="black"/>
                </a:solidFill>
                <a:latin typeface="HGP創英角ｺﾞｼｯｸUB" panose="020B0900000000000000" pitchFamily="50" charset="-128"/>
                <a:ea typeface="HGP創英角ｺﾞｼｯｸUB" panose="020B0900000000000000" pitchFamily="50" charset="-128"/>
              </a:rPr>
              <a:t>納付金算定上の係数について</a:t>
            </a:r>
            <a:endParaRPr lang="en-US" altLang="ja-JP" sz="1799" dirty="0">
              <a:solidFill>
                <a:prstClr val="black"/>
              </a:solidFill>
              <a:latin typeface="HGP創英角ｺﾞｼｯｸUB" panose="020B0900000000000000" pitchFamily="50" charset="-128"/>
              <a:ea typeface="HGP創英角ｺﾞｼｯｸUB" panose="020B09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414657260"/>
              </p:ext>
            </p:extLst>
          </p:nvPr>
        </p:nvGraphicFramePr>
        <p:xfrm>
          <a:off x="141929" y="2171612"/>
          <a:ext cx="9605840" cy="4077674"/>
        </p:xfrm>
        <a:graphic>
          <a:graphicData uri="http://schemas.openxmlformats.org/drawingml/2006/table">
            <a:tbl>
              <a:tblPr firstRow="1" bandRow="1">
                <a:tableStyleId>{5940675A-B579-460E-94D1-54222C63F5DA}</a:tableStyleId>
              </a:tblPr>
              <a:tblGrid>
                <a:gridCol w="287816">
                  <a:extLst>
                    <a:ext uri="{9D8B030D-6E8A-4147-A177-3AD203B41FA5}">
                      <a16:colId xmlns:a16="http://schemas.microsoft.com/office/drawing/2014/main" val="20000"/>
                    </a:ext>
                  </a:extLst>
                </a:gridCol>
                <a:gridCol w="1870800">
                  <a:extLst>
                    <a:ext uri="{9D8B030D-6E8A-4147-A177-3AD203B41FA5}">
                      <a16:colId xmlns:a16="http://schemas.microsoft.com/office/drawing/2014/main" val="20001"/>
                    </a:ext>
                  </a:extLst>
                </a:gridCol>
                <a:gridCol w="2482408">
                  <a:extLst>
                    <a:ext uri="{9D8B030D-6E8A-4147-A177-3AD203B41FA5}">
                      <a16:colId xmlns:a16="http://schemas.microsoft.com/office/drawing/2014/main" val="20002"/>
                    </a:ext>
                  </a:extLst>
                </a:gridCol>
                <a:gridCol w="2482408">
                  <a:extLst>
                    <a:ext uri="{9D8B030D-6E8A-4147-A177-3AD203B41FA5}">
                      <a16:colId xmlns:a16="http://schemas.microsoft.com/office/drawing/2014/main" val="2335574684"/>
                    </a:ext>
                  </a:extLst>
                </a:gridCol>
                <a:gridCol w="2482408">
                  <a:extLst>
                    <a:ext uri="{9D8B030D-6E8A-4147-A177-3AD203B41FA5}">
                      <a16:colId xmlns:a16="http://schemas.microsoft.com/office/drawing/2014/main" val="20003"/>
                    </a:ext>
                  </a:extLst>
                </a:gridCol>
              </a:tblGrid>
              <a:tr h="252000">
                <a:tc gridSpan="2">
                  <a:txBody>
                    <a:bodyPr/>
                    <a:lstStyle/>
                    <a:p>
                      <a:pPr algn="l"/>
                      <a:endParaRPr kumimoji="1" lang="ja-JP" altLang="en-US" sz="1200" dirty="0">
                        <a:latin typeface="HG丸ｺﾞｼｯｸM-PRO" panose="020F0600000000000000" pitchFamily="50" charset="-128"/>
                        <a:ea typeface="HG丸ｺﾞｼｯｸM-PRO" panose="020F0600000000000000" pitchFamily="50" charset="-128"/>
                      </a:endParaRPr>
                    </a:p>
                  </a:txBody>
                  <a:tcPr marL="35988" marR="35988" marT="45691" marB="4569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400" dirty="0">
                        <a:latin typeface="+mn-ea"/>
                        <a:ea typeface="+mn-ea"/>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2019</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1</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35976" marB="359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2019</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11</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35976" marB="359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2020</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年１月</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35976" marB="359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52000">
                <a:tc gridSpan="2">
                  <a:txBody>
                    <a:bodyPr/>
                    <a:lstStyle/>
                    <a:p>
                      <a:pPr algn="l"/>
                      <a:endParaRPr kumimoji="1" lang="ja-JP" altLang="en-US" sz="1200" dirty="0">
                        <a:latin typeface="HG丸ｺﾞｼｯｸM-PRO" panose="020F0600000000000000" pitchFamily="50" charset="-128"/>
                        <a:ea typeface="HG丸ｺﾞｼｯｸM-PRO" panose="020F0600000000000000" pitchFamily="50" charset="-128"/>
                      </a:endParaRPr>
                    </a:p>
                  </a:txBody>
                  <a:tcPr marL="35988" marR="35988" marT="45691" marB="4569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本算定</a:t>
                      </a:r>
                      <a:r>
                        <a:rPr kumimoji="1" lang="zh-TW" altLang="en-US" sz="1200" dirty="0" smtClean="0">
                          <a:solidFill>
                            <a:schemeClr val="tx1"/>
                          </a:solidFill>
                          <a:latin typeface="HG丸ｺﾞｼｯｸM-PRO" panose="020F0600000000000000" pitchFamily="50" charset="-128"/>
                          <a:ea typeface="HG丸ｺﾞｼｯｸM-PRO" panose="020F0600000000000000" pitchFamily="50" charset="-128"/>
                        </a:rPr>
                        <a:t>（確定</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係数</a:t>
                      </a:r>
                      <a:r>
                        <a:rPr kumimoji="1" lang="zh-TW"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35976" marB="359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914217"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秋の試算</a:t>
                      </a:r>
                      <a:r>
                        <a:rPr kumimoji="1" lang="zh-TW" altLang="en-US" sz="1200" b="0" dirty="0" smtClean="0">
                          <a:solidFill>
                            <a:schemeClr val="tx1"/>
                          </a:solidFill>
                          <a:latin typeface="HG丸ｺﾞｼｯｸM-PRO" panose="020F0600000000000000" pitchFamily="50" charset="-128"/>
                          <a:ea typeface="HG丸ｺﾞｼｯｸM-PRO" panose="020F0600000000000000" pitchFamily="50" charset="-128"/>
                        </a:rPr>
                        <a:t>（仮係数）</a:t>
                      </a:r>
                    </a:p>
                  </a:txBody>
                  <a:tcPr marL="35988" marR="35988" marT="35976" marB="359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本算定</a:t>
                      </a:r>
                      <a:r>
                        <a:rPr kumimoji="1" lang="zh-TW" altLang="en-US" sz="1200" dirty="0" smtClean="0">
                          <a:solidFill>
                            <a:schemeClr val="tx1"/>
                          </a:solidFill>
                          <a:latin typeface="HG丸ｺﾞｼｯｸM-PRO" panose="020F0600000000000000" pitchFamily="50" charset="-128"/>
                          <a:ea typeface="HG丸ｺﾞｼｯｸM-PRO" panose="020F0600000000000000" pitchFamily="50" charset="-128"/>
                        </a:rPr>
                        <a:t>（確定</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係数</a:t>
                      </a:r>
                      <a:r>
                        <a:rPr kumimoji="1" lang="zh-TW"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35976" marB="359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gridSpan="2">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対象予算</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400" dirty="0">
                        <a:solidFill>
                          <a:schemeClr val="tx1"/>
                        </a:solidFill>
                        <a:latin typeface="+mn-ea"/>
                        <a:ea typeface="+mn-ea"/>
                      </a:endParaRPr>
                    </a:p>
                  </a:txBody>
                  <a:tcPr anchor="ctr">
                    <a:lnL w="38100" cap="flat" cmpd="sng" algn="ctr">
                      <a:solidFill>
                        <a:srgbClr val="00B0F0"/>
                      </a:solidFill>
                      <a:prstDash val="solid"/>
                      <a:round/>
                      <a:headEnd type="none" w="med" len="med"/>
                      <a:tailEnd type="none" w="med" len="med"/>
                    </a:lnL>
                    <a:lnR w="381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217"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2019</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年度予算ベース</a:t>
                      </a:r>
                      <a:endParaRPr kumimoji="1" lang="zh-TW" altLang="en-US" sz="1200" b="0"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marL="0" marR="0" indent="0" algn="ctr" defTabSz="914217"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2020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年度予算ベース</a:t>
                      </a:r>
                      <a:endParaRPr kumimoji="1" lang="zh-TW" altLang="en-US" sz="1200" b="0"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indent="0" algn="ctr" defTabSz="914217" rtl="0" eaLnBrk="1" fontAlgn="auto" latinLnBrk="0" hangingPunct="1">
                        <a:lnSpc>
                          <a:spcPct val="100000"/>
                        </a:lnSpc>
                        <a:spcBef>
                          <a:spcPts val="0"/>
                        </a:spcBef>
                        <a:spcAft>
                          <a:spcPts val="0"/>
                        </a:spcAft>
                        <a:buClrTx/>
                        <a:buSzTx/>
                        <a:buFontTx/>
                        <a:buNone/>
                        <a:tabLst/>
                        <a:defRPr/>
                      </a:pPr>
                      <a:endParaRPr kumimoji="1" lang="zh-TW" altLang="en-US" sz="1200" b="0" dirty="0" smtClean="0">
                        <a:solidFill>
                          <a:schemeClr val="tx1"/>
                        </a:solidFill>
                        <a:latin typeface="HG丸ｺﾞｼｯｸM-PRO" panose="020F0600000000000000" pitchFamily="50" charset="-128"/>
                        <a:ea typeface="HG丸ｺﾞｼｯｸM-PRO" panose="020F0600000000000000" pitchFamily="50" charset="-128"/>
                      </a:endParaRPr>
                    </a:p>
                  </a:txBody>
                  <a:tcPr marL="36012" marR="3601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52000">
                <a:tc gridSpan="2">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追加公費</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4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1,670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r>
                        <a:rPr kumimoji="1" lang="en-US" altLang="ja-JP" sz="900" b="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rgbClr val="FF0000"/>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rgbClr val="FF0000"/>
                          </a:solidFill>
                          <a:latin typeface="HG丸ｺﾞｼｯｸM-PRO" panose="020F0600000000000000" pitchFamily="50" charset="-128"/>
                          <a:ea typeface="HG丸ｺﾞｼｯｸM-PRO" panose="020F0600000000000000" pitchFamily="50" charset="-128"/>
                        </a:rPr>
                        <a:t>1,700</a:t>
                      </a:r>
                      <a:r>
                        <a:rPr kumimoji="1" lang="ja-JP" altLang="en-US" sz="1200" b="0" dirty="0" smtClean="0">
                          <a:solidFill>
                            <a:srgbClr val="FF0000"/>
                          </a:solidFill>
                          <a:latin typeface="HG丸ｺﾞｼｯｸM-PRO" panose="020F0600000000000000" pitchFamily="50" charset="-128"/>
                          <a:ea typeface="HG丸ｺﾞｼｯｸM-PRO" panose="020F0600000000000000" pitchFamily="50" charset="-128"/>
                        </a:rPr>
                        <a:t>億円</a:t>
                      </a:r>
                      <a:r>
                        <a:rPr kumimoji="1" lang="en-US" altLang="ja-JP" sz="900" b="0" dirty="0" smtClean="0">
                          <a:solidFill>
                            <a:srgbClr val="FF0000"/>
                          </a:solidFill>
                          <a:latin typeface="HG丸ｺﾞｼｯｸM-PRO" panose="020F0600000000000000" pitchFamily="50" charset="-128"/>
                          <a:ea typeface="HG丸ｺﾞｼｯｸM-PRO" panose="020F0600000000000000" pitchFamily="50" charset="-128"/>
                        </a:rPr>
                        <a:t>※</a:t>
                      </a:r>
                      <a:endParaRPr kumimoji="1" lang="en-US" altLang="ja-JP" sz="1200" b="0" dirty="0" smtClean="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en-US" altLang="ja-JP" sz="1200" b="0" dirty="0" smtClean="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rowSpan="6">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内訳</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普通調整交付金</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350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rgbClr val="FF0000"/>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rgbClr val="FF0000"/>
                          </a:solidFill>
                          <a:latin typeface="HG丸ｺﾞｼｯｸM-PRO" panose="020F0600000000000000" pitchFamily="50" charset="-128"/>
                          <a:ea typeface="HG丸ｺﾞｼｯｸM-PRO" panose="020F0600000000000000" pitchFamily="50" charset="-128"/>
                        </a:rPr>
                        <a:t>400</a:t>
                      </a:r>
                      <a:r>
                        <a:rPr kumimoji="1" lang="ja-JP" altLang="en-US" sz="1200" b="0" dirty="0" smtClean="0">
                          <a:solidFill>
                            <a:srgbClr val="FF0000"/>
                          </a:solidFill>
                          <a:latin typeface="HG丸ｺﾞｼｯｸM-PRO" panose="020F0600000000000000" pitchFamily="50" charset="-128"/>
                          <a:ea typeface="HG丸ｺﾞｼｯｸM-PRO" panose="020F0600000000000000" pitchFamily="50" charset="-128"/>
                        </a:rPr>
                        <a:t>億円</a:t>
                      </a:r>
                      <a:endParaRPr kumimoji="1" lang="ja-JP" altLang="en-US" sz="1200" b="0" dirty="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ja-JP" altLang="en-US" sz="1200" b="0" dirty="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vMerge="1">
                  <a:txBody>
                    <a:bodyPr/>
                    <a:lstStyle/>
                    <a:p>
                      <a:endParaRPr kumimoji="1" lang="ja-JP" altLang="en-US"/>
                    </a:p>
                  </a:txBody>
                  <a:tcPr/>
                </a:tc>
                <a:tc>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暫定措置</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250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rgbClr val="FF0000"/>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rgbClr val="FF0000"/>
                          </a:solidFill>
                          <a:latin typeface="HG丸ｺﾞｼｯｸM-PRO" panose="020F0600000000000000" pitchFamily="50" charset="-128"/>
                          <a:ea typeface="HG丸ｺﾞｼｯｸM-PRO" panose="020F0600000000000000" pitchFamily="50" charset="-128"/>
                        </a:rPr>
                        <a:t>200</a:t>
                      </a:r>
                      <a:r>
                        <a:rPr kumimoji="1" lang="ja-JP" altLang="en-US" sz="1200" b="0" dirty="0" smtClean="0">
                          <a:solidFill>
                            <a:srgbClr val="FF0000"/>
                          </a:solidFill>
                          <a:latin typeface="HG丸ｺﾞｼｯｸM-PRO" panose="020F0600000000000000" pitchFamily="50" charset="-128"/>
                          <a:ea typeface="HG丸ｺﾞｼｯｸM-PRO" panose="020F0600000000000000" pitchFamily="50" charset="-128"/>
                        </a:rPr>
                        <a:t>億円</a:t>
                      </a:r>
                      <a:endParaRPr kumimoji="1" lang="ja-JP" altLang="en-US" sz="1200" b="0" dirty="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ja-JP" altLang="en-US" sz="1200" b="0" dirty="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32000">
                <a:tc vMerge="1">
                  <a:txBody>
                    <a:bodyPr/>
                    <a:lstStyle/>
                    <a:p>
                      <a:pPr algn="ctr"/>
                      <a:endParaRPr kumimoji="1" lang="ja-JP" altLang="en-US" sz="1400" dirty="0">
                        <a:solidFill>
                          <a:schemeClr val="tx1"/>
                        </a:solidFill>
                        <a:latin typeface="+mn-ea"/>
                        <a:ea typeface="+mn-ea"/>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特別調整交付金</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100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億円（子ども）</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100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億円（子ども）</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rgbClr val="FF0000"/>
                          </a:solidFill>
                          <a:latin typeface="HG丸ｺﾞｼｯｸM-PRO" panose="020F0600000000000000" pitchFamily="50" charset="-128"/>
                          <a:ea typeface="HG丸ｺﾞｼｯｸM-PRO" panose="020F0600000000000000" pitchFamily="50" charset="-128"/>
                        </a:rPr>
                        <a:t>約</a:t>
                      </a:r>
                      <a:r>
                        <a:rPr lang="en-US" altLang="ja-JP" sz="1100" dirty="0" smtClean="0">
                          <a:solidFill>
                            <a:srgbClr val="FF0000"/>
                          </a:solidFill>
                          <a:latin typeface="HG丸ｺﾞｼｯｸM-PRO" panose="020F0600000000000000" pitchFamily="50" charset="-128"/>
                          <a:ea typeface="HG丸ｺﾞｼｯｸM-PRO" panose="020F0600000000000000" pitchFamily="50" charset="-128"/>
                        </a:rPr>
                        <a:t>100</a:t>
                      </a:r>
                      <a:r>
                        <a:rPr lang="ja-JP" altLang="en-US" sz="1100" dirty="0" smtClean="0">
                          <a:solidFill>
                            <a:srgbClr val="FF0000"/>
                          </a:solidFill>
                          <a:latin typeface="HG丸ｺﾞｼｯｸM-PRO" panose="020F0600000000000000" pitchFamily="50" charset="-128"/>
                          <a:ea typeface="HG丸ｺﾞｼｯｸM-PRO" panose="020F0600000000000000" pitchFamily="50" charset="-128"/>
                        </a:rPr>
                        <a:t>億円（精神、非自発分）</a:t>
                      </a:r>
                      <a:r>
                        <a:rPr lang="en-US" altLang="ja-JP" sz="900" dirty="0" smtClean="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900" b="0" dirty="0" smtClean="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ja-JP" altLang="en-US" sz="1200" b="0" dirty="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vMerge="1">
                  <a:txBody>
                    <a:bodyPr/>
                    <a:lstStyle/>
                    <a:p>
                      <a:pPr algn="ctr"/>
                      <a:endParaRPr kumimoji="1" lang="ja-JP" altLang="en-US" sz="1300" dirty="0">
                        <a:solidFill>
                          <a:schemeClr val="tx1"/>
                        </a:solidFill>
                        <a:latin typeface="+mn-ea"/>
                        <a:ea typeface="+mn-ea"/>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保険者努力（都道府県）</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500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500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ja-JP" altLang="en-US" sz="1200" b="0" dirty="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57083">
                <a:tc vMerge="1">
                  <a:txBody>
                    <a:bodyPr/>
                    <a:lstStyle/>
                    <a:p>
                      <a:pPr algn="ctr"/>
                      <a:endParaRPr kumimoji="1" lang="ja-JP" altLang="en-US" sz="1300" dirty="0">
                        <a:solidFill>
                          <a:schemeClr val="tx1"/>
                        </a:solidFill>
                        <a:latin typeface="+mn-ea"/>
                        <a:ea typeface="+mn-ea"/>
                      </a:endParaRPr>
                    </a:p>
                  </a:txBody>
                  <a:tcPr anchor="ctr">
                    <a:lnR w="12700" cap="flat" cmpd="sng" algn="ctr">
                      <a:solidFill>
                        <a:schemeClr val="tx1"/>
                      </a:solidFill>
                      <a:prstDash val="solid"/>
                      <a:round/>
                      <a:headEnd type="none" w="med" len="med"/>
                      <a:tailEnd type="none" w="med" len="med"/>
                    </a:lnR>
                  </a:tcPr>
                </a:tc>
                <a:tc>
                  <a:txBody>
                    <a:bodyPr/>
                    <a:lstStyle/>
                    <a:p>
                      <a:pPr marL="0" marR="0" indent="0" algn="ctr" defTabSz="914217"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保険者努力（市町村）</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412</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（別途特調より約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88</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0" marR="0"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500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（一部特調より配分）</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0" marR="0"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ja-JP" altLang="en-US" sz="1200" b="0" dirty="0">
                        <a:solidFill>
                          <a:srgbClr val="FF0000"/>
                        </a:solidFill>
                        <a:latin typeface="HG丸ｺﾞｼｯｸM-PRO" panose="020F0600000000000000" pitchFamily="50" charset="-128"/>
                        <a:ea typeface="HG丸ｺﾞｼｯｸM-PRO" panose="020F0600000000000000" pitchFamily="50" charset="-128"/>
                      </a:endParaRPr>
                    </a:p>
                  </a:txBody>
                  <a:tcPr marL="0" marR="0"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vMerge="1">
                  <a:txBody>
                    <a:bodyPr/>
                    <a:lstStyle/>
                    <a:p>
                      <a:pPr algn="ctr"/>
                      <a:endParaRPr kumimoji="1" lang="ja-JP" altLang="en-US" sz="1200" b="1" dirty="0">
                        <a:solidFill>
                          <a:schemeClr val="tx1"/>
                        </a:solidFill>
                        <a:latin typeface="+mn-ea"/>
                        <a:ea typeface="+mn-ea"/>
                      </a:endParaRPr>
                    </a:p>
                  </a:txBody>
                  <a:tcPr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914217"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特別高額医療費共同事業</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60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約</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60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億円</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ja-JP" altLang="en-US" sz="1200" b="0" dirty="0">
                        <a:solidFill>
                          <a:srgbClr val="FF0000"/>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900000">
                <a:tc gridSpan="2">
                  <a:txBody>
                    <a:bodyPr/>
                    <a:lstStyle/>
                    <a:p>
                      <a:pPr marL="0" marR="0" indent="0" algn="ctr" defTabSz="914217"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その他</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indent="0" algn="ctr" defTabSz="914217" rtl="0" eaLnBrk="1" fontAlgn="auto" latinLnBrk="0" hangingPunct="1">
                        <a:lnSpc>
                          <a:spcPct val="100000"/>
                        </a:lnSpc>
                        <a:spcBef>
                          <a:spcPts val="0"/>
                        </a:spcBef>
                        <a:spcAft>
                          <a:spcPts val="0"/>
                        </a:spcAft>
                        <a:buClrTx/>
                        <a:buSzTx/>
                        <a:buFontTx/>
                        <a:buNone/>
                        <a:tabLst/>
                        <a:defRPr/>
                      </a:pPr>
                      <a:endParaRPr kumimoji="1" lang="en-US" altLang="ja-JP" sz="1200" b="1" dirty="0" smtClean="0">
                        <a:solidFill>
                          <a:schemeClr val="tx1"/>
                        </a:solidFill>
                        <a:latin typeface="+mn-ea"/>
                        <a:ea typeface="+mn-ea"/>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068" rtl="0" eaLnBrk="1" fontAlgn="auto" latinLnBrk="0" hangingPunct="1">
                        <a:lnSpc>
                          <a:spcPct val="100000"/>
                        </a:lnSpc>
                        <a:spcBef>
                          <a:spcPts val="0"/>
                        </a:spcBef>
                        <a:spcAft>
                          <a:spcPts val="0"/>
                        </a:spcAft>
                        <a:buClrTx/>
                        <a:buSzTx/>
                        <a:buFontTx/>
                        <a:buNone/>
                        <a:tabLst/>
                        <a:defRPr/>
                      </a:pPr>
                      <a:r>
                        <a:rPr kumimoji="0" lang="ja-JP" altLang="en-US" sz="11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特調による追加激変緩和措置として 　</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068"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確保した一定額（</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100</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億円）を提示</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068"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・前期高齢者交付金等がほぼ確定額に</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marL="85725" marR="0" lvl="0" indent="-85725" algn="l" defTabSz="914068"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・保険者努力支援制度の交付見込額</a:t>
                      </a:r>
                      <a:r>
                        <a:rPr kumimoji="1" lang="en-US" altLang="ja-JP" sz="11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baseline="0" dirty="0" smtClean="0">
                          <a:solidFill>
                            <a:schemeClr val="tx1"/>
                          </a:solidFill>
                          <a:latin typeface="HG丸ｺﾞｼｯｸM-PRO" panose="020F0600000000000000" pitchFamily="50" charset="-128"/>
                          <a:ea typeface="HG丸ｺﾞｼｯｸM-PRO" panose="020F0600000000000000" pitchFamily="50" charset="-128"/>
                        </a:rPr>
                        <a:t>を提示</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5725" indent="-85725" algn="l"/>
                      <a:r>
                        <a:rPr kumimoji="0" lang="ja-JP" altLang="en-US" sz="1100" kern="100" dirty="0" smtClean="0">
                          <a:latin typeface="HG丸ｺﾞｼｯｸM-PRO" panose="020F0600000000000000" pitchFamily="50" charset="-128"/>
                          <a:ea typeface="HG丸ｺﾞｼｯｸM-PRO" panose="020F0600000000000000" pitchFamily="50" charset="-128"/>
                          <a:cs typeface="Times New Roman"/>
                        </a:rPr>
                        <a:t>・</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特調による追加激変緩和措置として確保した一定額</a:t>
                      </a:r>
                      <a:r>
                        <a:rPr kumimoji="1" lang="ja-JP" altLang="en-US" sz="1100" dirty="0" smtClean="0">
                          <a:solidFill>
                            <a:srgbClr val="FF0000"/>
                          </a:solidFill>
                          <a:latin typeface="HG丸ｺﾞｼｯｸM-PRO" panose="020F0600000000000000" pitchFamily="50" charset="-128"/>
                          <a:ea typeface="HG丸ｺﾞｼｯｸM-PRO" panose="020F0600000000000000" pitchFamily="50" charset="-128"/>
                        </a:rPr>
                        <a:t>（８０億円）</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を提示</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marL="85725" indent="-85725" algn="l"/>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・保険者努力支援制度は</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9</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月に評価を行い、交付見込額</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速報値</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を提示</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068"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・前期高齢者交付金等がほぼ確定額に</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marL="85725" marR="0" lvl="0" indent="-85725" algn="l" defTabSz="914068"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・保険者努力支援制度の交付見込額</a:t>
                      </a:r>
                      <a:r>
                        <a:rPr kumimoji="1" lang="en-US" altLang="ja-JP" sz="11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baseline="0" dirty="0" smtClean="0">
                          <a:solidFill>
                            <a:schemeClr val="tx1"/>
                          </a:solidFill>
                          <a:latin typeface="HG丸ｺﾞｼｯｸM-PRO" panose="020F0600000000000000" pitchFamily="50" charset="-128"/>
                          <a:ea typeface="HG丸ｺﾞｼｯｸM-PRO" panose="020F0600000000000000" pitchFamily="50" charset="-128"/>
                        </a:rPr>
                        <a:t>を提示</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txBody>
                  <a:tcPr marL="35988" marR="35988" marT="45691" marB="4569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1" name="テキスト ボックス 10"/>
          <p:cNvSpPr txBox="1"/>
          <p:nvPr/>
        </p:nvSpPr>
        <p:spPr>
          <a:xfrm>
            <a:off x="56456" y="6212309"/>
            <a:ext cx="10020692" cy="553998"/>
          </a:xfrm>
          <a:prstGeom prst="rect">
            <a:avLst/>
          </a:prstGeom>
          <a:noFill/>
        </p:spPr>
        <p:txBody>
          <a:bodyPr wrap="none" rtlCol="0">
            <a:spAutoFit/>
          </a:bodyPr>
          <a:lstStyle/>
          <a:p>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　昨年度</a:t>
            </a:r>
            <a:r>
              <a:rPr lang="ja-JP" altLang="en-US" sz="1000" dirty="0">
                <a:latin typeface="HG丸ｺﾞｼｯｸM-PRO" panose="020F0600000000000000" pitchFamily="50" charset="-128"/>
                <a:ea typeface="HG丸ｺﾞｼｯｸM-PRO" panose="020F0600000000000000" pitchFamily="50" charset="-128"/>
              </a:rPr>
              <a:t>は</a:t>
            </a:r>
            <a:r>
              <a:rPr lang="ja-JP" altLang="en-US" sz="1000" dirty="0" smtClean="0">
                <a:latin typeface="HG丸ｺﾞｼｯｸM-PRO" panose="020F0600000000000000" pitchFamily="50" charset="-128"/>
                <a:ea typeface="HG丸ｺﾞｼｯｸM-PRO" panose="020F0600000000000000" pitchFamily="50" charset="-128"/>
              </a:rPr>
              <a:t>、精神</a:t>
            </a:r>
            <a:r>
              <a:rPr lang="ja-JP" altLang="en-US" sz="1000" dirty="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非自発的失業に係る財政支援（</a:t>
            </a:r>
            <a:r>
              <a:rPr lang="ja-JP" altLang="en-US" sz="1000" dirty="0">
                <a:latin typeface="HG丸ｺﾞｼｯｸM-PRO" panose="020F0600000000000000" pitchFamily="50" charset="-128"/>
                <a:ea typeface="HG丸ｺﾞｼｯｸM-PRO" panose="020F0600000000000000" pitchFamily="50" charset="-128"/>
              </a:rPr>
              <a:t>約</a:t>
            </a:r>
            <a:r>
              <a:rPr lang="en-US" altLang="ja-JP" sz="1000" dirty="0">
                <a:latin typeface="HG丸ｺﾞｼｯｸM-PRO" panose="020F0600000000000000" pitchFamily="50" charset="-128"/>
                <a:ea typeface="HG丸ｺﾞｼｯｸM-PRO" panose="020F0600000000000000" pitchFamily="50" charset="-128"/>
              </a:rPr>
              <a:t>100</a:t>
            </a:r>
            <a:r>
              <a:rPr lang="ja-JP" altLang="en-US" sz="1000" dirty="0">
                <a:latin typeface="HG丸ｺﾞｼｯｸM-PRO" panose="020F0600000000000000" pitchFamily="50" charset="-128"/>
                <a:ea typeface="HG丸ｺﾞｼｯｸM-PRO" panose="020F0600000000000000" pitchFamily="50" charset="-128"/>
              </a:rPr>
              <a:t>億円）に</a:t>
            </a:r>
            <a:r>
              <a:rPr lang="ja-JP" altLang="en-US" sz="1000" dirty="0" smtClean="0">
                <a:latin typeface="HG丸ｺﾞｼｯｸM-PRO" panose="020F0600000000000000" pitchFamily="50" charset="-128"/>
                <a:ea typeface="HG丸ｺﾞｼｯｸM-PRO" panose="020F0600000000000000" pitchFamily="50" charset="-128"/>
              </a:rPr>
              <a:t>ついて、実績データがなかったため、係数として交付見込み額に反映させておらず、総額</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を</a:t>
            </a:r>
            <a:r>
              <a:rPr lang="en-US" altLang="ja-JP" sz="1000" dirty="0" smtClean="0">
                <a:latin typeface="HG丸ｺﾞｼｯｸM-PRO" panose="020F0600000000000000" pitchFamily="50" charset="-128"/>
                <a:ea typeface="HG丸ｺﾞｼｯｸM-PRO" panose="020F0600000000000000" pitchFamily="50" charset="-128"/>
              </a:rPr>
              <a:t>1,670</a:t>
            </a:r>
            <a:r>
              <a:rPr lang="ja-JP" altLang="en-US" sz="1000" dirty="0" smtClean="0">
                <a:latin typeface="HG丸ｺﾞｼｯｸM-PRO" panose="020F0600000000000000" pitchFamily="50" charset="-128"/>
                <a:ea typeface="HG丸ｺﾞｼｯｸM-PRO" panose="020F0600000000000000" pitchFamily="50" charset="-128"/>
              </a:rPr>
              <a:t>億（</a:t>
            </a:r>
            <a:r>
              <a:rPr lang="en-US" altLang="ja-JP" sz="1000" dirty="0" smtClean="0">
                <a:latin typeface="HG丸ｺﾞｼｯｸM-PRO" panose="020F0600000000000000" pitchFamily="50" charset="-128"/>
                <a:ea typeface="HG丸ｺﾞｼｯｸM-PRO" panose="020F0600000000000000" pitchFamily="50" charset="-128"/>
              </a:rPr>
              <a:t>1,770</a:t>
            </a:r>
            <a:r>
              <a:rPr lang="ja-JP" altLang="en-US" sz="1000" dirty="0" smtClean="0">
                <a:latin typeface="HG丸ｺﾞｼｯｸM-PRO" panose="020F0600000000000000" pitchFamily="50" charset="-128"/>
                <a:ea typeface="HG丸ｺﾞｼｯｸM-PRO" panose="020F0600000000000000" pitchFamily="50" charset="-128"/>
              </a:rPr>
              <a:t>億－</a:t>
            </a:r>
            <a:r>
              <a:rPr lang="en-US" altLang="ja-JP" sz="1000" dirty="0" smtClean="0">
                <a:latin typeface="HG丸ｺﾞｼｯｸM-PRO" panose="020F0600000000000000" pitchFamily="50" charset="-128"/>
                <a:ea typeface="HG丸ｺﾞｼｯｸM-PRO" panose="020F0600000000000000" pitchFamily="50" charset="-128"/>
              </a:rPr>
              <a:t>100</a:t>
            </a:r>
            <a:r>
              <a:rPr lang="ja-JP" altLang="en-US" sz="1000" dirty="0" smtClean="0">
                <a:latin typeface="HG丸ｺﾞｼｯｸM-PRO" panose="020F0600000000000000" pitchFamily="50" charset="-128"/>
                <a:ea typeface="HG丸ｺﾞｼｯｸM-PRO" panose="020F0600000000000000" pitchFamily="50" charset="-128"/>
              </a:rPr>
              <a:t>億）としていたが、今年度より昨年度の実績データをもとに係数として交付見込み額に反映させているため総額を</a:t>
            </a:r>
            <a:r>
              <a:rPr lang="en-US" altLang="ja-JP" sz="1000" dirty="0" smtClean="0">
                <a:latin typeface="HG丸ｺﾞｼｯｸM-PRO" panose="020F0600000000000000" pitchFamily="50" charset="-128"/>
                <a:ea typeface="HG丸ｺﾞｼｯｸM-PRO" panose="020F0600000000000000" pitchFamily="50" charset="-128"/>
              </a:rPr>
              <a:t>1,700</a:t>
            </a:r>
            <a:r>
              <a:rPr lang="ja-JP" altLang="en-US" sz="1000" dirty="0" smtClean="0">
                <a:latin typeface="HG丸ｺﾞｼｯｸM-PRO" panose="020F0600000000000000" pitchFamily="50" charset="-128"/>
                <a:ea typeface="HG丸ｺﾞｼｯｸM-PRO" panose="020F0600000000000000" pitchFamily="50" charset="-128"/>
              </a:rPr>
              <a:t>億としている。</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なお、</a:t>
            </a:r>
            <a:r>
              <a:rPr lang="en-US" altLang="ja-JP" sz="1000" dirty="0" smtClean="0">
                <a:latin typeface="HG丸ｺﾞｼｯｸM-PRO" panose="020F0600000000000000" pitchFamily="50" charset="-128"/>
                <a:ea typeface="HG丸ｺﾞｼｯｸM-PRO" panose="020F0600000000000000" pitchFamily="50" charset="-128"/>
              </a:rPr>
              <a:t>2020</a:t>
            </a:r>
            <a:r>
              <a:rPr lang="ja-JP" altLang="en-US" sz="1000" dirty="0" smtClean="0">
                <a:latin typeface="HG丸ｺﾞｼｯｸM-PRO" panose="020F0600000000000000" pitchFamily="50" charset="-128"/>
                <a:ea typeface="HG丸ｺﾞｼｯｸM-PRO" panose="020F0600000000000000" pitchFamily="50" charset="-128"/>
              </a:rPr>
              <a:t>年度の予算総額については、今後予算編成過程で決定する。（</a:t>
            </a:r>
            <a:r>
              <a:rPr lang="en-US" altLang="ja-JP" sz="1000" dirty="0" smtClean="0">
                <a:latin typeface="HG丸ｺﾞｼｯｸM-PRO" panose="020F0600000000000000" pitchFamily="50" charset="-128"/>
                <a:ea typeface="HG丸ｺﾞｼｯｸM-PRO" panose="020F0600000000000000" pitchFamily="50" charset="-128"/>
              </a:rPr>
              <a:t>2019</a:t>
            </a:r>
            <a:r>
              <a:rPr lang="ja-JP" altLang="en-US" sz="1000" dirty="0" smtClean="0">
                <a:latin typeface="HG丸ｺﾞｼｯｸM-PRO" panose="020F0600000000000000" pitchFamily="50" charset="-128"/>
                <a:ea typeface="HG丸ｺﾞｼｯｸM-PRO" panose="020F0600000000000000" pitchFamily="50" charset="-128"/>
              </a:rPr>
              <a:t>年度と同規模を維持）</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143081" y="355327"/>
            <a:ext cx="9605840" cy="1780102"/>
          </a:xfrm>
          <a:prstGeom prst="rect">
            <a:avLst/>
          </a:prstGeom>
          <a:solidFill>
            <a:schemeClr val="accent5">
              <a:lumMod val="20000"/>
              <a:lumOff val="80000"/>
            </a:schemeClr>
          </a:solidFill>
          <a:ln>
            <a:solidFill>
              <a:schemeClr val="accent1"/>
            </a:solidFill>
          </a:ln>
        </p:spPr>
        <p:txBody>
          <a:bodyPr wrap="square">
            <a:spAutoFit/>
          </a:bodyPr>
          <a:lstStyle/>
          <a:p>
            <a:pPr algn="just"/>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2020</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年度の予算総額は</a:t>
            </a:r>
            <a:r>
              <a:rPr lang="en-US" altLang="ja-JP" sz="1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2019</a:t>
            </a:r>
            <a:r>
              <a:rPr lang="ja-JP" altLang="en-US" sz="1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年度と同規模を維持し、追加激変緩和も一</a:t>
            </a:r>
            <a:r>
              <a:rPr lang="ja-JP" altLang="en-US" sz="14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定額（</a:t>
            </a:r>
            <a:r>
              <a:rPr lang="en-US" altLang="ja-JP" sz="14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80</a:t>
            </a:r>
            <a:r>
              <a:rPr lang="ja-JP" altLang="en-US" sz="14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億）を</a:t>
            </a:r>
            <a:r>
              <a:rPr lang="ja-JP" altLang="en-US" sz="1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維持</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することとした</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保険給付費等の推計に当たっては国が示す係数を参考として推計を行うこととなるため、</a:t>
            </a:r>
            <a:r>
              <a:rPr lang="en-US" altLang="ja-JP" sz="1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10</a:t>
            </a:r>
            <a:r>
              <a:rPr lang="ja-JP" altLang="en-US" sz="14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月下旬に仮係数を</a:t>
            </a:r>
            <a:endParaRPr lang="en-US" altLang="ja-JP" sz="14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4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4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お示し</a:t>
            </a:r>
            <a:r>
              <a:rPr lang="ja-JP" altLang="en-US" sz="1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し、</a:t>
            </a:r>
            <a:r>
              <a:rPr lang="en-US" altLang="ja-JP" sz="1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12</a:t>
            </a:r>
            <a:r>
              <a:rPr lang="ja-JP" altLang="en-US" sz="1400" b="1" u="sng"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月下旬を</a:t>
            </a:r>
            <a:r>
              <a:rPr lang="ja-JP" altLang="en-US" sz="1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目途に確定係数を提示</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する予定。</a:t>
            </a:r>
            <a:endPar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都道府県向け</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の特例調整交付金（暫定措置）</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特別調整交付金（追加激変緩和、</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子ども特調</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400" dirty="0"/>
              <a:t>経営努力分（</a:t>
            </a:r>
            <a:r>
              <a:rPr lang="ja-JP" altLang="ja-JP" sz="1400" dirty="0" smtClean="0"/>
              <a:t>経過</a:t>
            </a:r>
            <a:endParaRPr lang="en-US" altLang="ja-JP" sz="1400" dirty="0" smtClean="0"/>
          </a:p>
          <a:p>
            <a:pPr algn="just"/>
            <a:r>
              <a:rPr lang="ja-JP" altLang="en-US" sz="1400" dirty="0" smtClean="0"/>
              <a:t>　 </a:t>
            </a:r>
            <a:r>
              <a:rPr lang="ja-JP" altLang="ja-JP" sz="1400" dirty="0" smtClean="0"/>
              <a:t>措置</a:t>
            </a:r>
            <a:r>
              <a:rPr lang="ja-JP" altLang="ja-JP" sz="1400" dirty="0"/>
              <a:t>）</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は</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確定係数の額</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と</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実際</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の交付額が基本的に</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一致</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するが、その他の係数について</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は変動</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する</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可能性</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が高い</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こと </a:t>
            </a:r>
            <a:endParaRPr lang="en-US"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に留意する</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都道府県は、国が係数通知で示す基準の考え方を参考に、都道府県統一の算定条件を定めて都道府県が予め決定</a:t>
            </a:r>
            <a:endPar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すべき係数を設定する。設定された係数及びその考え方については、市町村に示すことを基本とする。</a:t>
            </a:r>
          </a:p>
        </p:txBody>
      </p:sp>
      <p:sp>
        <p:nvSpPr>
          <p:cNvPr id="4" name="スライド番号プレースホルダー 3"/>
          <p:cNvSpPr>
            <a:spLocks noGrp="1"/>
          </p:cNvSpPr>
          <p:nvPr>
            <p:ph type="sldNum" sz="quarter" idx="12"/>
          </p:nvPr>
        </p:nvSpPr>
        <p:spPr>
          <a:xfrm>
            <a:off x="7593755" y="6483160"/>
            <a:ext cx="2310659" cy="365125"/>
          </a:xfrm>
        </p:spPr>
        <p:txBody>
          <a:bodyPr/>
          <a:lstStyle/>
          <a:p>
            <a:fld id="{7F45C69D-8598-4FF0-8DD8-9E06C6E7C936}" type="slidenum">
              <a:rPr lang="ja-JP" altLang="en-US" sz="1800" b="1">
                <a:latin typeface="游ゴシック" panose="020B0400000000000000" pitchFamily="50" charset="-128"/>
                <a:ea typeface="游ゴシック" panose="020B0400000000000000" pitchFamily="50" charset="-128"/>
              </a:rPr>
              <a:t>3</a:t>
            </a:fld>
            <a:endParaRPr lang="ja-JP" altLang="en-US" sz="1800" b="1">
              <a:latin typeface="游ゴシック" panose="020B0400000000000000" pitchFamily="50" charset="-128"/>
              <a:ea typeface="游ゴシック" panose="020B0400000000000000" pitchFamily="50" charset="-128"/>
            </a:endParaRPr>
          </a:p>
        </p:txBody>
      </p:sp>
      <p:sp>
        <p:nvSpPr>
          <p:cNvPr id="3" name="正方形/長方形 2"/>
          <p:cNvSpPr/>
          <p:nvPr/>
        </p:nvSpPr>
        <p:spPr>
          <a:xfrm>
            <a:off x="7507981" y="3107716"/>
            <a:ext cx="2152996" cy="2069869"/>
          </a:xfrm>
          <a:prstGeom prst="rect">
            <a:avLst/>
          </a:prstGeom>
          <a:solidFill>
            <a:schemeClr val="accent6">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同左</a:t>
            </a:r>
          </a:p>
        </p:txBody>
      </p:sp>
    </p:spTree>
    <p:extLst>
      <p:ext uri="{BB962C8B-B14F-4D97-AF65-F5344CB8AC3E}">
        <p14:creationId xmlns:p14="http://schemas.microsoft.com/office/powerpoint/2010/main" val="16569089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二等辺三角形 1"/>
          <p:cNvSpPr/>
          <p:nvPr/>
        </p:nvSpPr>
        <p:spPr>
          <a:xfrm flipV="1">
            <a:off x="1727604" y="4418915"/>
            <a:ext cx="1030026" cy="493157"/>
          </a:xfrm>
          <a:custGeom>
            <a:avLst/>
            <a:gdLst>
              <a:gd name="connsiteX0" fmla="*/ 0 w 161925"/>
              <a:gd name="connsiteY0" fmla="*/ 104775 h 104775"/>
              <a:gd name="connsiteX1" fmla="*/ 80963 w 161925"/>
              <a:gd name="connsiteY1" fmla="*/ 0 h 104775"/>
              <a:gd name="connsiteX2" fmla="*/ 161925 w 161925"/>
              <a:gd name="connsiteY2" fmla="*/ 104775 h 104775"/>
              <a:gd name="connsiteX3" fmla="*/ 0 w 161925"/>
              <a:gd name="connsiteY3" fmla="*/ 104775 h 104775"/>
              <a:gd name="connsiteX0" fmla="*/ 0 w 161925"/>
              <a:gd name="connsiteY0" fmla="*/ 333375 h 333375"/>
              <a:gd name="connsiteX1" fmla="*/ 128588 w 161925"/>
              <a:gd name="connsiteY1" fmla="*/ 0 h 333375"/>
              <a:gd name="connsiteX2" fmla="*/ 161925 w 161925"/>
              <a:gd name="connsiteY2" fmla="*/ 333375 h 333375"/>
              <a:gd name="connsiteX3" fmla="*/ 0 w 161925"/>
              <a:gd name="connsiteY3" fmla="*/ 333375 h 333375"/>
              <a:gd name="connsiteX0" fmla="*/ 0 w 485775"/>
              <a:gd name="connsiteY0" fmla="*/ 333375 h 333375"/>
              <a:gd name="connsiteX1" fmla="*/ 128588 w 485775"/>
              <a:gd name="connsiteY1" fmla="*/ 0 h 333375"/>
              <a:gd name="connsiteX2" fmla="*/ 485775 w 485775"/>
              <a:gd name="connsiteY2" fmla="*/ 257175 h 333375"/>
              <a:gd name="connsiteX3" fmla="*/ 0 w 485775"/>
              <a:gd name="connsiteY3" fmla="*/ 333375 h 333375"/>
              <a:gd name="connsiteX0" fmla="*/ 0 w 495300"/>
              <a:gd name="connsiteY0" fmla="*/ 390525 h 390525"/>
              <a:gd name="connsiteX1" fmla="*/ 138113 w 495300"/>
              <a:gd name="connsiteY1" fmla="*/ 0 h 390525"/>
              <a:gd name="connsiteX2" fmla="*/ 495300 w 495300"/>
              <a:gd name="connsiteY2" fmla="*/ 257175 h 390525"/>
              <a:gd name="connsiteX3" fmla="*/ 0 w 495300"/>
              <a:gd name="connsiteY3" fmla="*/ 390525 h 390525"/>
              <a:gd name="connsiteX0" fmla="*/ 0 w 523875"/>
              <a:gd name="connsiteY0" fmla="*/ 381000 h 381000"/>
              <a:gd name="connsiteX1" fmla="*/ 166688 w 523875"/>
              <a:gd name="connsiteY1" fmla="*/ 0 h 381000"/>
              <a:gd name="connsiteX2" fmla="*/ 523875 w 523875"/>
              <a:gd name="connsiteY2" fmla="*/ 257175 h 381000"/>
              <a:gd name="connsiteX3" fmla="*/ 0 w 523875"/>
              <a:gd name="connsiteY3" fmla="*/ 381000 h 381000"/>
              <a:gd name="connsiteX0" fmla="*/ 0 w 523875"/>
              <a:gd name="connsiteY0" fmla="*/ 419100 h 419100"/>
              <a:gd name="connsiteX1" fmla="*/ 166688 w 523875"/>
              <a:gd name="connsiteY1" fmla="*/ 0 h 419100"/>
              <a:gd name="connsiteX2" fmla="*/ 523875 w 523875"/>
              <a:gd name="connsiteY2" fmla="*/ 295275 h 419100"/>
              <a:gd name="connsiteX3" fmla="*/ 0 w 523875"/>
              <a:gd name="connsiteY3" fmla="*/ 419100 h 419100"/>
              <a:gd name="connsiteX0" fmla="*/ 0 w 514350"/>
              <a:gd name="connsiteY0" fmla="*/ 428625 h 428625"/>
              <a:gd name="connsiteX1" fmla="*/ 157163 w 514350"/>
              <a:gd name="connsiteY1" fmla="*/ 0 h 428625"/>
              <a:gd name="connsiteX2" fmla="*/ 514350 w 514350"/>
              <a:gd name="connsiteY2" fmla="*/ 295275 h 428625"/>
              <a:gd name="connsiteX3" fmla="*/ 0 w 514350"/>
              <a:gd name="connsiteY3" fmla="*/ 428625 h 428625"/>
              <a:gd name="connsiteX0" fmla="*/ 0 w 523875"/>
              <a:gd name="connsiteY0" fmla="*/ 421482 h 421482"/>
              <a:gd name="connsiteX1" fmla="*/ 166688 w 523875"/>
              <a:gd name="connsiteY1" fmla="*/ 0 h 421482"/>
              <a:gd name="connsiteX2" fmla="*/ 523875 w 523875"/>
              <a:gd name="connsiteY2" fmla="*/ 295275 h 421482"/>
              <a:gd name="connsiteX3" fmla="*/ 0 w 523875"/>
              <a:gd name="connsiteY3" fmla="*/ 421482 h 421482"/>
              <a:gd name="connsiteX0" fmla="*/ 0 w 514350"/>
              <a:gd name="connsiteY0" fmla="*/ 423863 h 423863"/>
              <a:gd name="connsiteX1" fmla="*/ 157163 w 514350"/>
              <a:gd name="connsiteY1" fmla="*/ 0 h 423863"/>
              <a:gd name="connsiteX2" fmla="*/ 514350 w 514350"/>
              <a:gd name="connsiteY2" fmla="*/ 295275 h 423863"/>
              <a:gd name="connsiteX3" fmla="*/ 0 w 514350"/>
              <a:gd name="connsiteY3" fmla="*/ 423863 h 423863"/>
              <a:gd name="connsiteX0" fmla="*/ 0 w 511969"/>
              <a:gd name="connsiteY0" fmla="*/ 433388 h 433388"/>
              <a:gd name="connsiteX1" fmla="*/ 154782 w 511969"/>
              <a:gd name="connsiteY1" fmla="*/ 0 h 433388"/>
              <a:gd name="connsiteX2" fmla="*/ 511969 w 511969"/>
              <a:gd name="connsiteY2" fmla="*/ 295275 h 433388"/>
              <a:gd name="connsiteX3" fmla="*/ 0 w 511969"/>
              <a:gd name="connsiteY3" fmla="*/ 433388 h 433388"/>
              <a:gd name="connsiteX0" fmla="*/ 0 w 511969"/>
              <a:gd name="connsiteY0" fmla="*/ 428626 h 428626"/>
              <a:gd name="connsiteX1" fmla="*/ 161926 w 511969"/>
              <a:gd name="connsiteY1" fmla="*/ 0 h 428626"/>
              <a:gd name="connsiteX2" fmla="*/ 511969 w 511969"/>
              <a:gd name="connsiteY2" fmla="*/ 290513 h 428626"/>
              <a:gd name="connsiteX3" fmla="*/ 0 w 511969"/>
              <a:gd name="connsiteY3" fmla="*/ 428626 h 428626"/>
              <a:gd name="connsiteX0" fmla="*/ 0 w 509588"/>
              <a:gd name="connsiteY0" fmla="*/ 428626 h 428626"/>
              <a:gd name="connsiteX1" fmla="*/ 161926 w 509588"/>
              <a:gd name="connsiteY1" fmla="*/ 0 h 428626"/>
              <a:gd name="connsiteX2" fmla="*/ 509588 w 509588"/>
              <a:gd name="connsiteY2" fmla="*/ 297656 h 428626"/>
              <a:gd name="connsiteX3" fmla="*/ 0 w 509588"/>
              <a:gd name="connsiteY3" fmla="*/ 428626 h 428626"/>
              <a:gd name="connsiteX0" fmla="*/ 0 w 516731"/>
              <a:gd name="connsiteY0" fmla="*/ 428626 h 428626"/>
              <a:gd name="connsiteX1" fmla="*/ 161926 w 516731"/>
              <a:gd name="connsiteY1" fmla="*/ 0 h 428626"/>
              <a:gd name="connsiteX2" fmla="*/ 516731 w 516731"/>
              <a:gd name="connsiteY2" fmla="*/ 295275 h 428626"/>
              <a:gd name="connsiteX3" fmla="*/ 0 w 516731"/>
              <a:gd name="connsiteY3" fmla="*/ 428626 h 428626"/>
              <a:gd name="connsiteX0" fmla="*/ 0 w 516731"/>
              <a:gd name="connsiteY0" fmla="*/ 421482 h 421482"/>
              <a:gd name="connsiteX1" fmla="*/ 171451 w 516731"/>
              <a:gd name="connsiteY1" fmla="*/ 0 h 421482"/>
              <a:gd name="connsiteX2" fmla="*/ 516731 w 516731"/>
              <a:gd name="connsiteY2" fmla="*/ 288131 h 421482"/>
              <a:gd name="connsiteX3" fmla="*/ 0 w 516731"/>
              <a:gd name="connsiteY3" fmla="*/ 421482 h 421482"/>
              <a:gd name="connsiteX0" fmla="*/ 0 w 539591"/>
              <a:gd name="connsiteY0" fmla="*/ 421482 h 421482"/>
              <a:gd name="connsiteX1" fmla="*/ 171451 w 539591"/>
              <a:gd name="connsiteY1" fmla="*/ 0 h 421482"/>
              <a:gd name="connsiteX2" fmla="*/ 539591 w 539591"/>
              <a:gd name="connsiteY2" fmla="*/ 280511 h 421482"/>
              <a:gd name="connsiteX3" fmla="*/ 0 w 539591"/>
              <a:gd name="connsiteY3" fmla="*/ 421482 h 421482"/>
              <a:gd name="connsiteX0" fmla="*/ 0 w 768191"/>
              <a:gd name="connsiteY0" fmla="*/ 611982 h 611982"/>
              <a:gd name="connsiteX1" fmla="*/ 400051 w 768191"/>
              <a:gd name="connsiteY1" fmla="*/ 0 h 611982"/>
              <a:gd name="connsiteX2" fmla="*/ 768191 w 768191"/>
              <a:gd name="connsiteY2" fmla="*/ 280511 h 611982"/>
              <a:gd name="connsiteX3" fmla="*/ 0 w 768191"/>
              <a:gd name="connsiteY3" fmla="*/ 611982 h 611982"/>
              <a:gd name="connsiteX0" fmla="*/ 0 w 853916"/>
              <a:gd name="connsiteY0" fmla="*/ 611982 h 611982"/>
              <a:gd name="connsiteX1" fmla="*/ 400051 w 853916"/>
              <a:gd name="connsiteY1" fmla="*/ 0 h 611982"/>
              <a:gd name="connsiteX2" fmla="*/ 853916 w 853916"/>
              <a:gd name="connsiteY2" fmla="*/ 251936 h 611982"/>
              <a:gd name="connsiteX3" fmla="*/ 0 w 853916"/>
              <a:gd name="connsiteY3" fmla="*/ 611982 h 611982"/>
              <a:gd name="connsiteX0" fmla="*/ 0 w 815816"/>
              <a:gd name="connsiteY0" fmla="*/ 611982 h 611982"/>
              <a:gd name="connsiteX1" fmla="*/ 400051 w 815816"/>
              <a:gd name="connsiteY1" fmla="*/ 0 h 611982"/>
              <a:gd name="connsiteX2" fmla="*/ 815816 w 815816"/>
              <a:gd name="connsiteY2" fmla="*/ 270986 h 611982"/>
              <a:gd name="connsiteX3" fmla="*/ 0 w 815816"/>
              <a:gd name="connsiteY3" fmla="*/ 611982 h 611982"/>
              <a:gd name="connsiteX0" fmla="*/ 0 w 815816"/>
              <a:gd name="connsiteY0" fmla="*/ 640557 h 640557"/>
              <a:gd name="connsiteX1" fmla="*/ 400051 w 815816"/>
              <a:gd name="connsiteY1" fmla="*/ 0 h 640557"/>
              <a:gd name="connsiteX2" fmla="*/ 815816 w 815816"/>
              <a:gd name="connsiteY2" fmla="*/ 299561 h 640557"/>
              <a:gd name="connsiteX3" fmla="*/ 0 w 815816"/>
              <a:gd name="connsiteY3" fmla="*/ 640557 h 640557"/>
              <a:gd name="connsiteX0" fmla="*/ 0 w 739616"/>
              <a:gd name="connsiteY0" fmla="*/ 421482 h 421482"/>
              <a:gd name="connsiteX1" fmla="*/ 323851 w 739616"/>
              <a:gd name="connsiteY1" fmla="*/ 0 h 421482"/>
              <a:gd name="connsiteX2" fmla="*/ 739616 w 739616"/>
              <a:gd name="connsiteY2" fmla="*/ 299561 h 421482"/>
              <a:gd name="connsiteX3" fmla="*/ 0 w 739616"/>
              <a:gd name="connsiteY3" fmla="*/ 421482 h 421482"/>
              <a:gd name="connsiteX0" fmla="*/ 0 w 501491"/>
              <a:gd name="connsiteY0" fmla="*/ 421482 h 509111"/>
              <a:gd name="connsiteX1" fmla="*/ 323851 w 501491"/>
              <a:gd name="connsiteY1" fmla="*/ 0 h 509111"/>
              <a:gd name="connsiteX2" fmla="*/ 501491 w 501491"/>
              <a:gd name="connsiteY2" fmla="*/ 509111 h 509111"/>
              <a:gd name="connsiteX3" fmla="*/ 0 w 501491"/>
              <a:gd name="connsiteY3" fmla="*/ 421482 h 509111"/>
              <a:gd name="connsiteX0" fmla="*/ 0 w 501491"/>
              <a:gd name="connsiteY0" fmla="*/ 335757 h 423386"/>
              <a:gd name="connsiteX1" fmla="*/ 342901 w 501491"/>
              <a:gd name="connsiteY1" fmla="*/ 0 h 423386"/>
              <a:gd name="connsiteX2" fmla="*/ 501491 w 501491"/>
              <a:gd name="connsiteY2" fmla="*/ 423386 h 423386"/>
              <a:gd name="connsiteX3" fmla="*/ 0 w 501491"/>
              <a:gd name="connsiteY3" fmla="*/ 335757 h 423386"/>
              <a:gd name="connsiteX0" fmla="*/ 0 w 472916"/>
              <a:gd name="connsiteY0" fmla="*/ 335757 h 423386"/>
              <a:gd name="connsiteX1" fmla="*/ 314326 w 472916"/>
              <a:gd name="connsiteY1" fmla="*/ 0 h 423386"/>
              <a:gd name="connsiteX2" fmla="*/ 472916 w 472916"/>
              <a:gd name="connsiteY2" fmla="*/ 423386 h 423386"/>
              <a:gd name="connsiteX3" fmla="*/ 0 w 472916"/>
              <a:gd name="connsiteY3" fmla="*/ 335757 h 423386"/>
              <a:gd name="connsiteX0" fmla="*/ 0 w 501491"/>
              <a:gd name="connsiteY0" fmla="*/ 335757 h 451961"/>
              <a:gd name="connsiteX1" fmla="*/ 314326 w 501491"/>
              <a:gd name="connsiteY1" fmla="*/ 0 h 451961"/>
              <a:gd name="connsiteX2" fmla="*/ 501491 w 501491"/>
              <a:gd name="connsiteY2" fmla="*/ 451961 h 451961"/>
              <a:gd name="connsiteX3" fmla="*/ 0 w 501491"/>
              <a:gd name="connsiteY3" fmla="*/ 335757 h 451961"/>
              <a:gd name="connsiteX0" fmla="*/ 0 w 533241"/>
              <a:gd name="connsiteY0" fmla="*/ 335757 h 451961"/>
              <a:gd name="connsiteX1" fmla="*/ 314326 w 533241"/>
              <a:gd name="connsiteY1" fmla="*/ 0 h 451961"/>
              <a:gd name="connsiteX2" fmla="*/ 533241 w 533241"/>
              <a:gd name="connsiteY2" fmla="*/ 451961 h 451961"/>
              <a:gd name="connsiteX3" fmla="*/ 0 w 533241"/>
              <a:gd name="connsiteY3" fmla="*/ 335757 h 451961"/>
              <a:gd name="connsiteX0" fmla="*/ 0 w 533241"/>
              <a:gd name="connsiteY0" fmla="*/ 335757 h 451961"/>
              <a:gd name="connsiteX1" fmla="*/ 333376 w 533241"/>
              <a:gd name="connsiteY1" fmla="*/ 0 h 451961"/>
              <a:gd name="connsiteX2" fmla="*/ 533241 w 533241"/>
              <a:gd name="connsiteY2" fmla="*/ 451961 h 451961"/>
              <a:gd name="connsiteX3" fmla="*/ 0 w 533241"/>
              <a:gd name="connsiteY3" fmla="*/ 335757 h 451961"/>
              <a:gd name="connsiteX0" fmla="*/ 0 w 533241"/>
              <a:gd name="connsiteY0" fmla="*/ 354807 h 471011"/>
              <a:gd name="connsiteX1" fmla="*/ 320676 w 533241"/>
              <a:gd name="connsiteY1" fmla="*/ 0 h 471011"/>
              <a:gd name="connsiteX2" fmla="*/ 533241 w 533241"/>
              <a:gd name="connsiteY2" fmla="*/ 471011 h 471011"/>
              <a:gd name="connsiteX3" fmla="*/ 0 w 533241"/>
              <a:gd name="connsiteY3" fmla="*/ 354807 h 471011"/>
              <a:gd name="connsiteX0" fmla="*/ 0 w 533241"/>
              <a:gd name="connsiteY0" fmla="*/ 354807 h 471011"/>
              <a:gd name="connsiteX1" fmla="*/ 334964 w 533241"/>
              <a:gd name="connsiteY1" fmla="*/ 0 h 471011"/>
              <a:gd name="connsiteX2" fmla="*/ 533241 w 533241"/>
              <a:gd name="connsiteY2" fmla="*/ 471011 h 471011"/>
              <a:gd name="connsiteX3" fmla="*/ 0 w 533241"/>
              <a:gd name="connsiteY3" fmla="*/ 354807 h 471011"/>
              <a:gd name="connsiteX0" fmla="*/ 0 w 533241"/>
              <a:gd name="connsiteY0" fmla="*/ 364332 h 480536"/>
              <a:gd name="connsiteX1" fmla="*/ 315914 w 533241"/>
              <a:gd name="connsiteY1" fmla="*/ 0 h 480536"/>
              <a:gd name="connsiteX2" fmla="*/ 533241 w 533241"/>
              <a:gd name="connsiteY2" fmla="*/ 480536 h 480536"/>
              <a:gd name="connsiteX3" fmla="*/ 0 w 533241"/>
              <a:gd name="connsiteY3" fmla="*/ 364332 h 480536"/>
              <a:gd name="connsiteX0" fmla="*/ 0 w 542766"/>
              <a:gd name="connsiteY0" fmla="*/ 345282 h 480536"/>
              <a:gd name="connsiteX1" fmla="*/ 325439 w 542766"/>
              <a:gd name="connsiteY1" fmla="*/ 0 h 480536"/>
              <a:gd name="connsiteX2" fmla="*/ 542766 w 542766"/>
              <a:gd name="connsiteY2" fmla="*/ 480536 h 480536"/>
              <a:gd name="connsiteX3" fmla="*/ 0 w 542766"/>
              <a:gd name="connsiteY3" fmla="*/ 345282 h 480536"/>
              <a:gd name="connsiteX0" fmla="*/ 0 w 542766"/>
              <a:gd name="connsiteY0" fmla="*/ 364332 h 499586"/>
              <a:gd name="connsiteX1" fmla="*/ 325439 w 542766"/>
              <a:gd name="connsiteY1" fmla="*/ 0 h 499586"/>
              <a:gd name="connsiteX2" fmla="*/ 542766 w 542766"/>
              <a:gd name="connsiteY2" fmla="*/ 499586 h 499586"/>
              <a:gd name="connsiteX3" fmla="*/ 0 w 542766"/>
              <a:gd name="connsiteY3" fmla="*/ 364332 h 499586"/>
              <a:gd name="connsiteX0" fmla="*/ 0 w 523716"/>
              <a:gd name="connsiteY0" fmla="*/ 373857 h 499586"/>
              <a:gd name="connsiteX1" fmla="*/ 306389 w 523716"/>
              <a:gd name="connsiteY1" fmla="*/ 0 h 499586"/>
              <a:gd name="connsiteX2" fmla="*/ 523716 w 523716"/>
              <a:gd name="connsiteY2" fmla="*/ 499586 h 499586"/>
              <a:gd name="connsiteX3" fmla="*/ 0 w 523716"/>
              <a:gd name="connsiteY3" fmla="*/ 373857 h 499586"/>
              <a:gd name="connsiteX0" fmla="*/ 0 w 1100491"/>
              <a:gd name="connsiteY0" fmla="*/ 373857 h 682466"/>
              <a:gd name="connsiteX1" fmla="*/ 306389 w 1100491"/>
              <a:gd name="connsiteY1" fmla="*/ 0 h 682466"/>
              <a:gd name="connsiteX2" fmla="*/ 1100491 w 1100491"/>
              <a:gd name="connsiteY2" fmla="*/ 682466 h 682466"/>
              <a:gd name="connsiteX3" fmla="*/ 0 w 1100491"/>
              <a:gd name="connsiteY3" fmla="*/ 373857 h 682466"/>
              <a:gd name="connsiteX0" fmla="*/ 0 w 1578793"/>
              <a:gd name="connsiteY0" fmla="*/ 275383 h 682466"/>
              <a:gd name="connsiteX1" fmla="*/ 784691 w 1578793"/>
              <a:gd name="connsiteY1" fmla="*/ 0 h 682466"/>
              <a:gd name="connsiteX2" fmla="*/ 1578793 w 1578793"/>
              <a:gd name="connsiteY2" fmla="*/ 682466 h 682466"/>
              <a:gd name="connsiteX3" fmla="*/ 0 w 1578793"/>
              <a:gd name="connsiteY3" fmla="*/ 275383 h 682466"/>
              <a:gd name="connsiteX0" fmla="*/ 0 w 1480319"/>
              <a:gd name="connsiteY0" fmla="*/ 261316 h 682466"/>
              <a:gd name="connsiteX1" fmla="*/ 686217 w 1480319"/>
              <a:gd name="connsiteY1" fmla="*/ 0 h 682466"/>
              <a:gd name="connsiteX2" fmla="*/ 1480319 w 1480319"/>
              <a:gd name="connsiteY2" fmla="*/ 682466 h 682466"/>
              <a:gd name="connsiteX3" fmla="*/ 0 w 1480319"/>
              <a:gd name="connsiteY3" fmla="*/ 261316 h 682466"/>
              <a:gd name="connsiteX0" fmla="*/ 0 w 1578793"/>
              <a:gd name="connsiteY0" fmla="*/ 261316 h 682466"/>
              <a:gd name="connsiteX1" fmla="*/ 784691 w 1578793"/>
              <a:gd name="connsiteY1" fmla="*/ 0 h 682466"/>
              <a:gd name="connsiteX2" fmla="*/ 1578793 w 1578793"/>
              <a:gd name="connsiteY2" fmla="*/ 682466 h 682466"/>
              <a:gd name="connsiteX3" fmla="*/ 0 w 1578793"/>
              <a:gd name="connsiteY3" fmla="*/ 261316 h 682466"/>
              <a:gd name="connsiteX0" fmla="*/ 0 w 1578793"/>
              <a:gd name="connsiteY0" fmla="*/ 219113 h 640263"/>
              <a:gd name="connsiteX1" fmla="*/ 770624 w 1578793"/>
              <a:gd name="connsiteY1" fmla="*/ 0 h 640263"/>
              <a:gd name="connsiteX2" fmla="*/ 1578793 w 1578793"/>
              <a:gd name="connsiteY2" fmla="*/ 640263 h 640263"/>
              <a:gd name="connsiteX3" fmla="*/ 0 w 1578793"/>
              <a:gd name="connsiteY3" fmla="*/ 219113 h 640263"/>
              <a:gd name="connsiteX0" fmla="*/ 0 w 1607368"/>
              <a:gd name="connsiteY0" fmla="*/ 219113 h 630738"/>
              <a:gd name="connsiteX1" fmla="*/ 770624 w 1607368"/>
              <a:gd name="connsiteY1" fmla="*/ 0 h 630738"/>
              <a:gd name="connsiteX2" fmla="*/ 1607368 w 1607368"/>
              <a:gd name="connsiteY2" fmla="*/ 630738 h 630738"/>
              <a:gd name="connsiteX3" fmla="*/ 0 w 1607368"/>
              <a:gd name="connsiteY3" fmla="*/ 219113 h 630738"/>
              <a:gd name="connsiteX0" fmla="*/ 0 w 1607368"/>
              <a:gd name="connsiteY0" fmla="*/ 244513 h 656138"/>
              <a:gd name="connsiteX1" fmla="*/ 808724 w 1607368"/>
              <a:gd name="connsiteY1" fmla="*/ 0 h 656138"/>
              <a:gd name="connsiteX2" fmla="*/ 1607368 w 1607368"/>
              <a:gd name="connsiteY2" fmla="*/ 656138 h 656138"/>
              <a:gd name="connsiteX3" fmla="*/ 0 w 1607368"/>
              <a:gd name="connsiteY3" fmla="*/ 244513 h 656138"/>
              <a:gd name="connsiteX0" fmla="*/ 0 w 1607368"/>
              <a:gd name="connsiteY0" fmla="*/ 244513 h 675188"/>
              <a:gd name="connsiteX1" fmla="*/ 808724 w 1607368"/>
              <a:gd name="connsiteY1" fmla="*/ 0 h 675188"/>
              <a:gd name="connsiteX2" fmla="*/ 1607368 w 1607368"/>
              <a:gd name="connsiteY2" fmla="*/ 675188 h 675188"/>
              <a:gd name="connsiteX3" fmla="*/ 0 w 1607368"/>
              <a:gd name="connsiteY3" fmla="*/ 244513 h 675188"/>
              <a:gd name="connsiteX0" fmla="*/ 0 w 1607368"/>
              <a:gd name="connsiteY0" fmla="*/ 202310 h 632985"/>
              <a:gd name="connsiteX1" fmla="*/ 766521 w 1607368"/>
              <a:gd name="connsiteY1" fmla="*/ 0 h 632985"/>
              <a:gd name="connsiteX2" fmla="*/ 1607368 w 1607368"/>
              <a:gd name="connsiteY2" fmla="*/ 632985 h 632985"/>
              <a:gd name="connsiteX3" fmla="*/ 0 w 1607368"/>
              <a:gd name="connsiteY3" fmla="*/ 202310 h 632985"/>
              <a:gd name="connsiteX0" fmla="*/ 0 w 1565165"/>
              <a:gd name="connsiteY0" fmla="*/ 202310 h 590782"/>
              <a:gd name="connsiteX1" fmla="*/ 766521 w 1565165"/>
              <a:gd name="connsiteY1" fmla="*/ 0 h 590782"/>
              <a:gd name="connsiteX2" fmla="*/ 1565165 w 1565165"/>
              <a:gd name="connsiteY2" fmla="*/ 590782 h 590782"/>
              <a:gd name="connsiteX3" fmla="*/ 0 w 1565165"/>
              <a:gd name="connsiteY3" fmla="*/ 202310 h 590782"/>
              <a:gd name="connsiteX0" fmla="*/ 0 w 1508894"/>
              <a:gd name="connsiteY0" fmla="*/ 216377 h 590782"/>
              <a:gd name="connsiteX1" fmla="*/ 710250 w 1508894"/>
              <a:gd name="connsiteY1" fmla="*/ 0 h 590782"/>
              <a:gd name="connsiteX2" fmla="*/ 1508894 w 1508894"/>
              <a:gd name="connsiteY2" fmla="*/ 590782 h 590782"/>
              <a:gd name="connsiteX3" fmla="*/ 0 w 1508894"/>
              <a:gd name="connsiteY3" fmla="*/ 216377 h 590782"/>
              <a:gd name="connsiteX0" fmla="*/ 0 w 1508894"/>
              <a:gd name="connsiteY0" fmla="*/ 216377 h 632985"/>
              <a:gd name="connsiteX1" fmla="*/ 710250 w 1508894"/>
              <a:gd name="connsiteY1" fmla="*/ 0 h 632985"/>
              <a:gd name="connsiteX2" fmla="*/ 1508894 w 1508894"/>
              <a:gd name="connsiteY2" fmla="*/ 632985 h 632985"/>
              <a:gd name="connsiteX3" fmla="*/ 0 w 1508894"/>
              <a:gd name="connsiteY3" fmla="*/ 216377 h 632985"/>
              <a:gd name="connsiteX0" fmla="*/ 0 w 1551097"/>
              <a:gd name="connsiteY0" fmla="*/ 216377 h 647053"/>
              <a:gd name="connsiteX1" fmla="*/ 710250 w 1551097"/>
              <a:gd name="connsiteY1" fmla="*/ 0 h 647053"/>
              <a:gd name="connsiteX2" fmla="*/ 1551097 w 1551097"/>
              <a:gd name="connsiteY2" fmla="*/ 647053 h 647053"/>
              <a:gd name="connsiteX3" fmla="*/ 0 w 1551097"/>
              <a:gd name="connsiteY3" fmla="*/ 216377 h 647053"/>
              <a:gd name="connsiteX0" fmla="*/ 0 w 1563797"/>
              <a:gd name="connsiteY0" fmla="*/ 254477 h 647053"/>
              <a:gd name="connsiteX1" fmla="*/ 722950 w 1563797"/>
              <a:gd name="connsiteY1" fmla="*/ 0 h 647053"/>
              <a:gd name="connsiteX2" fmla="*/ 1563797 w 1563797"/>
              <a:gd name="connsiteY2" fmla="*/ 647053 h 647053"/>
              <a:gd name="connsiteX3" fmla="*/ 0 w 1563797"/>
              <a:gd name="connsiteY3" fmla="*/ 254477 h 647053"/>
              <a:gd name="connsiteX0" fmla="*/ 0 w 1601897"/>
              <a:gd name="connsiteY0" fmla="*/ 254477 h 697853"/>
              <a:gd name="connsiteX1" fmla="*/ 722950 w 1601897"/>
              <a:gd name="connsiteY1" fmla="*/ 0 h 697853"/>
              <a:gd name="connsiteX2" fmla="*/ 1601897 w 1601897"/>
              <a:gd name="connsiteY2" fmla="*/ 697853 h 697853"/>
              <a:gd name="connsiteX3" fmla="*/ 0 w 1601897"/>
              <a:gd name="connsiteY3" fmla="*/ 254477 h 697853"/>
              <a:gd name="connsiteX0" fmla="*/ 0 w 1601897"/>
              <a:gd name="connsiteY0" fmla="*/ 223997 h 667373"/>
              <a:gd name="connsiteX1" fmla="*/ 745810 w 1601897"/>
              <a:gd name="connsiteY1" fmla="*/ 0 h 667373"/>
              <a:gd name="connsiteX2" fmla="*/ 1601897 w 1601897"/>
              <a:gd name="connsiteY2" fmla="*/ 667373 h 667373"/>
              <a:gd name="connsiteX3" fmla="*/ 0 w 1601897"/>
              <a:gd name="connsiteY3" fmla="*/ 223997 h 667373"/>
              <a:gd name="connsiteX0" fmla="*/ 0 w 1639997"/>
              <a:gd name="connsiteY0" fmla="*/ 208757 h 667373"/>
              <a:gd name="connsiteX1" fmla="*/ 783910 w 1639997"/>
              <a:gd name="connsiteY1" fmla="*/ 0 h 667373"/>
              <a:gd name="connsiteX2" fmla="*/ 1639997 w 1639997"/>
              <a:gd name="connsiteY2" fmla="*/ 667373 h 667373"/>
              <a:gd name="connsiteX3" fmla="*/ 0 w 1639997"/>
              <a:gd name="connsiteY3" fmla="*/ 208757 h 667373"/>
              <a:gd name="connsiteX0" fmla="*/ 0 w 1639997"/>
              <a:gd name="connsiteY0" fmla="*/ 143038 h 601654"/>
              <a:gd name="connsiteX1" fmla="*/ 1357332 w 1639997"/>
              <a:gd name="connsiteY1" fmla="*/ 0 h 601654"/>
              <a:gd name="connsiteX2" fmla="*/ 1639997 w 1639997"/>
              <a:gd name="connsiteY2" fmla="*/ 601654 h 601654"/>
              <a:gd name="connsiteX3" fmla="*/ 0 w 1639997"/>
              <a:gd name="connsiteY3" fmla="*/ 143038 h 601654"/>
              <a:gd name="connsiteX0" fmla="*/ 0 w 1531512"/>
              <a:gd name="connsiteY0" fmla="*/ 287619 h 601654"/>
              <a:gd name="connsiteX1" fmla="*/ 1248847 w 1531512"/>
              <a:gd name="connsiteY1" fmla="*/ 0 h 601654"/>
              <a:gd name="connsiteX2" fmla="*/ 1531512 w 1531512"/>
              <a:gd name="connsiteY2" fmla="*/ 601654 h 601654"/>
              <a:gd name="connsiteX3" fmla="*/ 0 w 1531512"/>
              <a:gd name="connsiteY3" fmla="*/ 287619 h 601654"/>
              <a:gd name="connsiteX0" fmla="*/ 0 w 1500516"/>
              <a:gd name="connsiteY0" fmla="*/ 287619 h 641085"/>
              <a:gd name="connsiteX1" fmla="*/ 1248847 w 1500516"/>
              <a:gd name="connsiteY1" fmla="*/ 0 h 641085"/>
              <a:gd name="connsiteX2" fmla="*/ 1500516 w 1500516"/>
              <a:gd name="connsiteY2" fmla="*/ 641085 h 641085"/>
              <a:gd name="connsiteX3" fmla="*/ 0 w 1500516"/>
              <a:gd name="connsiteY3" fmla="*/ 287619 h 641085"/>
              <a:gd name="connsiteX0" fmla="*/ 0 w 1547010"/>
              <a:gd name="connsiteY0" fmla="*/ 287619 h 680516"/>
              <a:gd name="connsiteX1" fmla="*/ 1248847 w 1547010"/>
              <a:gd name="connsiteY1" fmla="*/ 0 h 680516"/>
              <a:gd name="connsiteX2" fmla="*/ 1547010 w 1547010"/>
              <a:gd name="connsiteY2" fmla="*/ 680516 h 680516"/>
              <a:gd name="connsiteX3" fmla="*/ 0 w 1547010"/>
              <a:gd name="connsiteY3" fmla="*/ 287619 h 680516"/>
            </a:gdLst>
            <a:ahLst/>
            <a:cxnLst>
              <a:cxn ang="0">
                <a:pos x="connsiteX0" y="connsiteY0"/>
              </a:cxn>
              <a:cxn ang="0">
                <a:pos x="connsiteX1" y="connsiteY1"/>
              </a:cxn>
              <a:cxn ang="0">
                <a:pos x="connsiteX2" y="connsiteY2"/>
              </a:cxn>
              <a:cxn ang="0">
                <a:pos x="connsiteX3" y="connsiteY3"/>
              </a:cxn>
            </a:cxnLst>
            <a:rect l="l" t="t" r="r" b="b"/>
            <a:pathLst>
              <a:path w="1547010" h="680516">
                <a:moveTo>
                  <a:pt x="0" y="287619"/>
                </a:moveTo>
                <a:lnTo>
                  <a:pt x="1248847" y="0"/>
                </a:lnTo>
                <a:lnTo>
                  <a:pt x="1547010" y="680516"/>
                </a:lnTo>
                <a:lnTo>
                  <a:pt x="0" y="287619"/>
                </a:lnTo>
                <a:close/>
              </a:path>
            </a:pathLst>
          </a:cu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07" name="二等辺三角形 1"/>
          <p:cNvSpPr/>
          <p:nvPr/>
        </p:nvSpPr>
        <p:spPr>
          <a:xfrm>
            <a:off x="3205686" y="2879007"/>
            <a:ext cx="878038" cy="638874"/>
          </a:xfrm>
          <a:custGeom>
            <a:avLst/>
            <a:gdLst>
              <a:gd name="connsiteX0" fmla="*/ 0 w 161925"/>
              <a:gd name="connsiteY0" fmla="*/ 104775 h 104775"/>
              <a:gd name="connsiteX1" fmla="*/ 80963 w 161925"/>
              <a:gd name="connsiteY1" fmla="*/ 0 h 104775"/>
              <a:gd name="connsiteX2" fmla="*/ 161925 w 161925"/>
              <a:gd name="connsiteY2" fmla="*/ 104775 h 104775"/>
              <a:gd name="connsiteX3" fmla="*/ 0 w 161925"/>
              <a:gd name="connsiteY3" fmla="*/ 104775 h 104775"/>
              <a:gd name="connsiteX0" fmla="*/ 0 w 161925"/>
              <a:gd name="connsiteY0" fmla="*/ 333375 h 333375"/>
              <a:gd name="connsiteX1" fmla="*/ 128588 w 161925"/>
              <a:gd name="connsiteY1" fmla="*/ 0 h 333375"/>
              <a:gd name="connsiteX2" fmla="*/ 161925 w 161925"/>
              <a:gd name="connsiteY2" fmla="*/ 333375 h 333375"/>
              <a:gd name="connsiteX3" fmla="*/ 0 w 161925"/>
              <a:gd name="connsiteY3" fmla="*/ 333375 h 333375"/>
              <a:gd name="connsiteX0" fmla="*/ 0 w 485775"/>
              <a:gd name="connsiteY0" fmla="*/ 333375 h 333375"/>
              <a:gd name="connsiteX1" fmla="*/ 128588 w 485775"/>
              <a:gd name="connsiteY1" fmla="*/ 0 h 333375"/>
              <a:gd name="connsiteX2" fmla="*/ 485775 w 485775"/>
              <a:gd name="connsiteY2" fmla="*/ 257175 h 333375"/>
              <a:gd name="connsiteX3" fmla="*/ 0 w 485775"/>
              <a:gd name="connsiteY3" fmla="*/ 333375 h 333375"/>
              <a:gd name="connsiteX0" fmla="*/ 0 w 495300"/>
              <a:gd name="connsiteY0" fmla="*/ 390525 h 390525"/>
              <a:gd name="connsiteX1" fmla="*/ 138113 w 495300"/>
              <a:gd name="connsiteY1" fmla="*/ 0 h 390525"/>
              <a:gd name="connsiteX2" fmla="*/ 495300 w 495300"/>
              <a:gd name="connsiteY2" fmla="*/ 257175 h 390525"/>
              <a:gd name="connsiteX3" fmla="*/ 0 w 495300"/>
              <a:gd name="connsiteY3" fmla="*/ 390525 h 390525"/>
              <a:gd name="connsiteX0" fmla="*/ 0 w 523875"/>
              <a:gd name="connsiteY0" fmla="*/ 381000 h 381000"/>
              <a:gd name="connsiteX1" fmla="*/ 166688 w 523875"/>
              <a:gd name="connsiteY1" fmla="*/ 0 h 381000"/>
              <a:gd name="connsiteX2" fmla="*/ 523875 w 523875"/>
              <a:gd name="connsiteY2" fmla="*/ 257175 h 381000"/>
              <a:gd name="connsiteX3" fmla="*/ 0 w 523875"/>
              <a:gd name="connsiteY3" fmla="*/ 381000 h 381000"/>
              <a:gd name="connsiteX0" fmla="*/ 0 w 523875"/>
              <a:gd name="connsiteY0" fmla="*/ 419100 h 419100"/>
              <a:gd name="connsiteX1" fmla="*/ 166688 w 523875"/>
              <a:gd name="connsiteY1" fmla="*/ 0 h 419100"/>
              <a:gd name="connsiteX2" fmla="*/ 523875 w 523875"/>
              <a:gd name="connsiteY2" fmla="*/ 295275 h 419100"/>
              <a:gd name="connsiteX3" fmla="*/ 0 w 523875"/>
              <a:gd name="connsiteY3" fmla="*/ 419100 h 419100"/>
              <a:gd name="connsiteX0" fmla="*/ 0 w 514350"/>
              <a:gd name="connsiteY0" fmla="*/ 428625 h 428625"/>
              <a:gd name="connsiteX1" fmla="*/ 157163 w 514350"/>
              <a:gd name="connsiteY1" fmla="*/ 0 h 428625"/>
              <a:gd name="connsiteX2" fmla="*/ 514350 w 514350"/>
              <a:gd name="connsiteY2" fmla="*/ 295275 h 428625"/>
              <a:gd name="connsiteX3" fmla="*/ 0 w 514350"/>
              <a:gd name="connsiteY3" fmla="*/ 428625 h 428625"/>
              <a:gd name="connsiteX0" fmla="*/ 0 w 523875"/>
              <a:gd name="connsiteY0" fmla="*/ 421482 h 421482"/>
              <a:gd name="connsiteX1" fmla="*/ 166688 w 523875"/>
              <a:gd name="connsiteY1" fmla="*/ 0 h 421482"/>
              <a:gd name="connsiteX2" fmla="*/ 523875 w 523875"/>
              <a:gd name="connsiteY2" fmla="*/ 295275 h 421482"/>
              <a:gd name="connsiteX3" fmla="*/ 0 w 523875"/>
              <a:gd name="connsiteY3" fmla="*/ 421482 h 421482"/>
              <a:gd name="connsiteX0" fmla="*/ 0 w 514350"/>
              <a:gd name="connsiteY0" fmla="*/ 423863 h 423863"/>
              <a:gd name="connsiteX1" fmla="*/ 157163 w 514350"/>
              <a:gd name="connsiteY1" fmla="*/ 0 h 423863"/>
              <a:gd name="connsiteX2" fmla="*/ 514350 w 514350"/>
              <a:gd name="connsiteY2" fmla="*/ 295275 h 423863"/>
              <a:gd name="connsiteX3" fmla="*/ 0 w 514350"/>
              <a:gd name="connsiteY3" fmla="*/ 423863 h 423863"/>
              <a:gd name="connsiteX0" fmla="*/ 0 w 511969"/>
              <a:gd name="connsiteY0" fmla="*/ 433388 h 433388"/>
              <a:gd name="connsiteX1" fmla="*/ 154782 w 511969"/>
              <a:gd name="connsiteY1" fmla="*/ 0 h 433388"/>
              <a:gd name="connsiteX2" fmla="*/ 511969 w 511969"/>
              <a:gd name="connsiteY2" fmla="*/ 295275 h 433388"/>
              <a:gd name="connsiteX3" fmla="*/ 0 w 511969"/>
              <a:gd name="connsiteY3" fmla="*/ 433388 h 433388"/>
              <a:gd name="connsiteX0" fmla="*/ 0 w 511969"/>
              <a:gd name="connsiteY0" fmla="*/ 428626 h 428626"/>
              <a:gd name="connsiteX1" fmla="*/ 161926 w 511969"/>
              <a:gd name="connsiteY1" fmla="*/ 0 h 428626"/>
              <a:gd name="connsiteX2" fmla="*/ 511969 w 511969"/>
              <a:gd name="connsiteY2" fmla="*/ 290513 h 428626"/>
              <a:gd name="connsiteX3" fmla="*/ 0 w 511969"/>
              <a:gd name="connsiteY3" fmla="*/ 428626 h 428626"/>
              <a:gd name="connsiteX0" fmla="*/ 0 w 509588"/>
              <a:gd name="connsiteY0" fmla="*/ 428626 h 428626"/>
              <a:gd name="connsiteX1" fmla="*/ 161926 w 509588"/>
              <a:gd name="connsiteY1" fmla="*/ 0 h 428626"/>
              <a:gd name="connsiteX2" fmla="*/ 509588 w 509588"/>
              <a:gd name="connsiteY2" fmla="*/ 297656 h 428626"/>
              <a:gd name="connsiteX3" fmla="*/ 0 w 509588"/>
              <a:gd name="connsiteY3" fmla="*/ 428626 h 428626"/>
              <a:gd name="connsiteX0" fmla="*/ 0 w 516731"/>
              <a:gd name="connsiteY0" fmla="*/ 428626 h 428626"/>
              <a:gd name="connsiteX1" fmla="*/ 161926 w 516731"/>
              <a:gd name="connsiteY1" fmla="*/ 0 h 428626"/>
              <a:gd name="connsiteX2" fmla="*/ 516731 w 516731"/>
              <a:gd name="connsiteY2" fmla="*/ 295275 h 428626"/>
              <a:gd name="connsiteX3" fmla="*/ 0 w 516731"/>
              <a:gd name="connsiteY3" fmla="*/ 428626 h 428626"/>
              <a:gd name="connsiteX0" fmla="*/ 0 w 516731"/>
              <a:gd name="connsiteY0" fmla="*/ 421482 h 421482"/>
              <a:gd name="connsiteX1" fmla="*/ 171451 w 516731"/>
              <a:gd name="connsiteY1" fmla="*/ 0 h 421482"/>
              <a:gd name="connsiteX2" fmla="*/ 516731 w 516731"/>
              <a:gd name="connsiteY2" fmla="*/ 288131 h 421482"/>
              <a:gd name="connsiteX3" fmla="*/ 0 w 516731"/>
              <a:gd name="connsiteY3" fmla="*/ 421482 h 421482"/>
              <a:gd name="connsiteX0" fmla="*/ 0 w 539591"/>
              <a:gd name="connsiteY0" fmla="*/ 421482 h 421482"/>
              <a:gd name="connsiteX1" fmla="*/ 171451 w 539591"/>
              <a:gd name="connsiteY1" fmla="*/ 0 h 421482"/>
              <a:gd name="connsiteX2" fmla="*/ 539591 w 539591"/>
              <a:gd name="connsiteY2" fmla="*/ 280511 h 421482"/>
              <a:gd name="connsiteX3" fmla="*/ 0 w 539591"/>
              <a:gd name="connsiteY3" fmla="*/ 421482 h 421482"/>
              <a:gd name="connsiteX0" fmla="*/ 0 w 453866"/>
              <a:gd name="connsiteY0" fmla="*/ 421482 h 421482"/>
              <a:gd name="connsiteX1" fmla="*/ 171451 w 453866"/>
              <a:gd name="connsiteY1" fmla="*/ 0 h 421482"/>
              <a:gd name="connsiteX2" fmla="*/ 453866 w 453866"/>
              <a:gd name="connsiteY2" fmla="*/ 242411 h 421482"/>
              <a:gd name="connsiteX3" fmla="*/ 0 w 453866"/>
              <a:gd name="connsiteY3" fmla="*/ 421482 h 421482"/>
              <a:gd name="connsiteX0" fmla="*/ 0 w 491966"/>
              <a:gd name="connsiteY0" fmla="*/ 421482 h 421482"/>
              <a:gd name="connsiteX1" fmla="*/ 171451 w 491966"/>
              <a:gd name="connsiteY1" fmla="*/ 0 h 421482"/>
              <a:gd name="connsiteX2" fmla="*/ 491966 w 491966"/>
              <a:gd name="connsiteY2" fmla="*/ 248761 h 421482"/>
              <a:gd name="connsiteX3" fmla="*/ 0 w 491966"/>
              <a:gd name="connsiteY3" fmla="*/ 421482 h 421482"/>
              <a:gd name="connsiteX0" fmla="*/ 0 w 498316"/>
              <a:gd name="connsiteY0" fmla="*/ 421482 h 421482"/>
              <a:gd name="connsiteX1" fmla="*/ 171451 w 498316"/>
              <a:gd name="connsiteY1" fmla="*/ 0 h 421482"/>
              <a:gd name="connsiteX2" fmla="*/ 498316 w 498316"/>
              <a:gd name="connsiteY2" fmla="*/ 280511 h 421482"/>
              <a:gd name="connsiteX3" fmla="*/ 0 w 498316"/>
              <a:gd name="connsiteY3" fmla="*/ 421482 h 421482"/>
              <a:gd name="connsiteX0" fmla="*/ 0 w 498316"/>
              <a:gd name="connsiteY0" fmla="*/ 421482 h 421482"/>
              <a:gd name="connsiteX1" fmla="*/ 142876 w 498316"/>
              <a:gd name="connsiteY1" fmla="*/ 0 h 421482"/>
              <a:gd name="connsiteX2" fmla="*/ 498316 w 498316"/>
              <a:gd name="connsiteY2" fmla="*/ 280511 h 421482"/>
              <a:gd name="connsiteX3" fmla="*/ 0 w 498316"/>
              <a:gd name="connsiteY3" fmla="*/ 421482 h 421482"/>
              <a:gd name="connsiteX0" fmla="*/ 0 w 745966"/>
              <a:gd name="connsiteY0" fmla="*/ 640557 h 640557"/>
              <a:gd name="connsiteX1" fmla="*/ 390526 w 745966"/>
              <a:gd name="connsiteY1" fmla="*/ 0 h 640557"/>
              <a:gd name="connsiteX2" fmla="*/ 745966 w 745966"/>
              <a:gd name="connsiteY2" fmla="*/ 280511 h 640557"/>
              <a:gd name="connsiteX3" fmla="*/ 0 w 745966"/>
              <a:gd name="connsiteY3" fmla="*/ 640557 h 640557"/>
              <a:gd name="connsiteX0" fmla="*/ 0 w 745966"/>
              <a:gd name="connsiteY0" fmla="*/ 640557 h 640557"/>
              <a:gd name="connsiteX1" fmla="*/ 390526 w 745966"/>
              <a:gd name="connsiteY1" fmla="*/ 0 h 640557"/>
              <a:gd name="connsiteX2" fmla="*/ 745966 w 745966"/>
              <a:gd name="connsiteY2" fmla="*/ 280511 h 640557"/>
              <a:gd name="connsiteX3" fmla="*/ 0 w 745966"/>
              <a:gd name="connsiteY3" fmla="*/ 640557 h 640557"/>
              <a:gd name="connsiteX0" fmla="*/ 0 w 750606"/>
              <a:gd name="connsiteY0" fmla="*/ 640557 h 649272"/>
              <a:gd name="connsiteX1" fmla="*/ 390526 w 750606"/>
              <a:gd name="connsiteY1" fmla="*/ 0 h 649272"/>
              <a:gd name="connsiteX2" fmla="*/ 745966 w 750606"/>
              <a:gd name="connsiteY2" fmla="*/ 280511 h 649272"/>
              <a:gd name="connsiteX3" fmla="*/ 553322 w 750606"/>
              <a:gd name="connsiteY3" fmla="*/ 365382 h 649272"/>
              <a:gd name="connsiteX4" fmla="*/ 0 w 750606"/>
              <a:gd name="connsiteY4" fmla="*/ 640557 h 649272"/>
              <a:gd name="connsiteX0" fmla="*/ 0 w 777882"/>
              <a:gd name="connsiteY0" fmla="*/ 640557 h 653451"/>
              <a:gd name="connsiteX1" fmla="*/ 390526 w 777882"/>
              <a:gd name="connsiteY1" fmla="*/ 0 h 653451"/>
              <a:gd name="connsiteX2" fmla="*/ 745966 w 777882"/>
              <a:gd name="connsiteY2" fmla="*/ 280511 h 653451"/>
              <a:gd name="connsiteX3" fmla="*/ 696197 w 777882"/>
              <a:gd name="connsiteY3" fmla="*/ 470157 h 653451"/>
              <a:gd name="connsiteX4" fmla="*/ 0 w 777882"/>
              <a:gd name="connsiteY4" fmla="*/ 640557 h 653451"/>
              <a:gd name="connsiteX0" fmla="*/ 0 w 788940"/>
              <a:gd name="connsiteY0" fmla="*/ 640557 h 653451"/>
              <a:gd name="connsiteX1" fmla="*/ 390526 w 788940"/>
              <a:gd name="connsiteY1" fmla="*/ 0 h 653451"/>
              <a:gd name="connsiteX2" fmla="*/ 745966 w 788940"/>
              <a:gd name="connsiteY2" fmla="*/ 280511 h 653451"/>
              <a:gd name="connsiteX3" fmla="*/ 696197 w 788940"/>
              <a:gd name="connsiteY3" fmla="*/ 470157 h 653451"/>
              <a:gd name="connsiteX4" fmla="*/ 0 w 788940"/>
              <a:gd name="connsiteY4" fmla="*/ 640557 h 653451"/>
              <a:gd name="connsiteX0" fmla="*/ 0 w 915706"/>
              <a:gd name="connsiteY0" fmla="*/ 640557 h 653451"/>
              <a:gd name="connsiteX1" fmla="*/ 390526 w 915706"/>
              <a:gd name="connsiteY1" fmla="*/ 0 h 653451"/>
              <a:gd name="connsiteX2" fmla="*/ 745966 w 915706"/>
              <a:gd name="connsiteY2" fmla="*/ 280511 h 653451"/>
              <a:gd name="connsiteX3" fmla="*/ 915272 w 915706"/>
              <a:gd name="connsiteY3" fmla="*/ 298706 h 653451"/>
              <a:gd name="connsiteX4" fmla="*/ 696197 w 915706"/>
              <a:gd name="connsiteY4" fmla="*/ 470157 h 653451"/>
              <a:gd name="connsiteX5" fmla="*/ 0 w 915706"/>
              <a:gd name="connsiteY5" fmla="*/ 640557 h 653451"/>
              <a:gd name="connsiteX0" fmla="*/ 0 w 915272"/>
              <a:gd name="connsiteY0" fmla="*/ 640557 h 653451"/>
              <a:gd name="connsiteX1" fmla="*/ 390526 w 915272"/>
              <a:gd name="connsiteY1" fmla="*/ 0 h 653451"/>
              <a:gd name="connsiteX2" fmla="*/ 915272 w 915272"/>
              <a:gd name="connsiteY2" fmla="*/ 298706 h 653451"/>
              <a:gd name="connsiteX3" fmla="*/ 696197 w 915272"/>
              <a:gd name="connsiteY3" fmla="*/ 470157 h 653451"/>
              <a:gd name="connsiteX4" fmla="*/ 0 w 915272"/>
              <a:gd name="connsiteY4" fmla="*/ 640557 h 653451"/>
              <a:gd name="connsiteX0" fmla="*/ 0 w 905747"/>
              <a:gd name="connsiteY0" fmla="*/ 640557 h 653451"/>
              <a:gd name="connsiteX1" fmla="*/ 390526 w 905747"/>
              <a:gd name="connsiteY1" fmla="*/ 0 h 653451"/>
              <a:gd name="connsiteX2" fmla="*/ 905747 w 905747"/>
              <a:gd name="connsiteY2" fmla="*/ 327281 h 653451"/>
              <a:gd name="connsiteX3" fmla="*/ 696197 w 905747"/>
              <a:gd name="connsiteY3" fmla="*/ 470157 h 653451"/>
              <a:gd name="connsiteX4" fmla="*/ 0 w 905747"/>
              <a:gd name="connsiteY4" fmla="*/ 640557 h 653451"/>
              <a:gd name="connsiteX0" fmla="*/ 0 w 905747"/>
              <a:gd name="connsiteY0" fmla="*/ 678657 h 691551"/>
              <a:gd name="connsiteX1" fmla="*/ 361951 w 905747"/>
              <a:gd name="connsiteY1" fmla="*/ 0 h 691551"/>
              <a:gd name="connsiteX2" fmla="*/ 905747 w 905747"/>
              <a:gd name="connsiteY2" fmla="*/ 365381 h 691551"/>
              <a:gd name="connsiteX3" fmla="*/ 696197 w 905747"/>
              <a:gd name="connsiteY3" fmla="*/ 508257 h 691551"/>
              <a:gd name="connsiteX4" fmla="*/ 0 w 905747"/>
              <a:gd name="connsiteY4" fmla="*/ 678657 h 691551"/>
              <a:gd name="connsiteX0" fmla="*/ 0 w 753347"/>
              <a:gd name="connsiteY0" fmla="*/ 621507 h 638874"/>
              <a:gd name="connsiteX1" fmla="*/ 209551 w 753347"/>
              <a:gd name="connsiteY1" fmla="*/ 0 h 638874"/>
              <a:gd name="connsiteX2" fmla="*/ 753347 w 753347"/>
              <a:gd name="connsiteY2" fmla="*/ 365381 h 638874"/>
              <a:gd name="connsiteX3" fmla="*/ 543797 w 753347"/>
              <a:gd name="connsiteY3" fmla="*/ 508257 h 638874"/>
              <a:gd name="connsiteX4" fmla="*/ 0 w 753347"/>
              <a:gd name="connsiteY4" fmla="*/ 621507 h 638874"/>
              <a:gd name="connsiteX0" fmla="*/ 0 w 810497"/>
              <a:gd name="connsiteY0" fmla="*/ 621507 h 638874"/>
              <a:gd name="connsiteX1" fmla="*/ 266701 w 810497"/>
              <a:gd name="connsiteY1" fmla="*/ 0 h 638874"/>
              <a:gd name="connsiteX2" fmla="*/ 810497 w 810497"/>
              <a:gd name="connsiteY2" fmla="*/ 365381 h 638874"/>
              <a:gd name="connsiteX3" fmla="*/ 600947 w 810497"/>
              <a:gd name="connsiteY3" fmla="*/ 508257 h 638874"/>
              <a:gd name="connsiteX4" fmla="*/ 0 w 810497"/>
              <a:gd name="connsiteY4" fmla="*/ 621507 h 6388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0497" h="638874">
                <a:moveTo>
                  <a:pt x="0" y="621507"/>
                </a:moveTo>
                <a:lnTo>
                  <a:pt x="266701" y="0"/>
                </a:lnTo>
                <a:cubicBezTo>
                  <a:pt x="438441" y="109094"/>
                  <a:pt x="638757" y="256287"/>
                  <a:pt x="810497" y="365381"/>
                </a:cubicBezTo>
                <a:cubicBezTo>
                  <a:pt x="802202" y="396989"/>
                  <a:pt x="731267" y="451282"/>
                  <a:pt x="600947" y="508257"/>
                </a:cubicBezTo>
                <a:cubicBezTo>
                  <a:pt x="476619" y="568265"/>
                  <a:pt x="27133" y="682404"/>
                  <a:pt x="0" y="621507"/>
                </a:cubicBez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89" name="二等辺三角形 1"/>
          <p:cNvSpPr/>
          <p:nvPr/>
        </p:nvSpPr>
        <p:spPr>
          <a:xfrm>
            <a:off x="5984734" y="2221646"/>
            <a:ext cx="991545" cy="653451"/>
          </a:xfrm>
          <a:custGeom>
            <a:avLst/>
            <a:gdLst>
              <a:gd name="connsiteX0" fmla="*/ 0 w 161925"/>
              <a:gd name="connsiteY0" fmla="*/ 104775 h 104775"/>
              <a:gd name="connsiteX1" fmla="*/ 80963 w 161925"/>
              <a:gd name="connsiteY1" fmla="*/ 0 h 104775"/>
              <a:gd name="connsiteX2" fmla="*/ 161925 w 161925"/>
              <a:gd name="connsiteY2" fmla="*/ 104775 h 104775"/>
              <a:gd name="connsiteX3" fmla="*/ 0 w 161925"/>
              <a:gd name="connsiteY3" fmla="*/ 104775 h 104775"/>
              <a:gd name="connsiteX0" fmla="*/ 0 w 161925"/>
              <a:gd name="connsiteY0" fmla="*/ 333375 h 333375"/>
              <a:gd name="connsiteX1" fmla="*/ 128588 w 161925"/>
              <a:gd name="connsiteY1" fmla="*/ 0 h 333375"/>
              <a:gd name="connsiteX2" fmla="*/ 161925 w 161925"/>
              <a:gd name="connsiteY2" fmla="*/ 333375 h 333375"/>
              <a:gd name="connsiteX3" fmla="*/ 0 w 161925"/>
              <a:gd name="connsiteY3" fmla="*/ 333375 h 333375"/>
              <a:gd name="connsiteX0" fmla="*/ 0 w 485775"/>
              <a:gd name="connsiteY0" fmla="*/ 333375 h 333375"/>
              <a:gd name="connsiteX1" fmla="*/ 128588 w 485775"/>
              <a:gd name="connsiteY1" fmla="*/ 0 h 333375"/>
              <a:gd name="connsiteX2" fmla="*/ 485775 w 485775"/>
              <a:gd name="connsiteY2" fmla="*/ 257175 h 333375"/>
              <a:gd name="connsiteX3" fmla="*/ 0 w 485775"/>
              <a:gd name="connsiteY3" fmla="*/ 333375 h 333375"/>
              <a:gd name="connsiteX0" fmla="*/ 0 w 495300"/>
              <a:gd name="connsiteY0" fmla="*/ 390525 h 390525"/>
              <a:gd name="connsiteX1" fmla="*/ 138113 w 495300"/>
              <a:gd name="connsiteY1" fmla="*/ 0 h 390525"/>
              <a:gd name="connsiteX2" fmla="*/ 495300 w 495300"/>
              <a:gd name="connsiteY2" fmla="*/ 257175 h 390525"/>
              <a:gd name="connsiteX3" fmla="*/ 0 w 495300"/>
              <a:gd name="connsiteY3" fmla="*/ 390525 h 390525"/>
              <a:gd name="connsiteX0" fmla="*/ 0 w 523875"/>
              <a:gd name="connsiteY0" fmla="*/ 381000 h 381000"/>
              <a:gd name="connsiteX1" fmla="*/ 166688 w 523875"/>
              <a:gd name="connsiteY1" fmla="*/ 0 h 381000"/>
              <a:gd name="connsiteX2" fmla="*/ 523875 w 523875"/>
              <a:gd name="connsiteY2" fmla="*/ 257175 h 381000"/>
              <a:gd name="connsiteX3" fmla="*/ 0 w 523875"/>
              <a:gd name="connsiteY3" fmla="*/ 381000 h 381000"/>
              <a:gd name="connsiteX0" fmla="*/ 0 w 523875"/>
              <a:gd name="connsiteY0" fmla="*/ 419100 h 419100"/>
              <a:gd name="connsiteX1" fmla="*/ 166688 w 523875"/>
              <a:gd name="connsiteY1" fmla="*/ 0 h 419100"/>
              <a:gd name="connsiteX2" fmla="*/ 523875 w 523875"/>
              <a:gd name="connsiteY2" fmla="*/ 295275 h 419100"/>
              <a:gd name="connsiteX3" fmla="*/ 0 w 523875"/>
              <a:gd name="connsiteY3" fmla="*/ 419100 h 419100"/>
              <a:gd name="connsiteX0" fmla="*/ 0 w 514350"/>
              <a:gd name="connsiteY0" fmla="*/ 428625 h 428625"/>
              <a:gd name="connsiteX1" fmla="*/ 157163 w 514350"/>
              <a:gd name="connsiteY1" fmla="*/ 0 h 428625"/>
              <a:gd name="connsiteX2" fmla="*/ 514350 w 514350"/>
              <a:gd name="connsiteY2" fmla="*/ 295275 h 428625"/>
              <a:gd name="connsiteX3" fmla="*/ 0 w 514350"/>
              <a:gd name="connsiteY3" fmla="*/ 428625 h 428625"/>
              <a:gd name="connsiteX0" fmla="*/ 0 w 523875"/>
              <a:gd name="connsiteY0" fmla="*/ 421482 h 421482"/>
              <a:gd name="connsiteX1" fmla="*/ 166688 w 523875"/>
              <a:gd name="connsiteY1" fmla="*/ 0 h 421482"/>
              <a:gd name="connsiteX2" fmla="*/ 523875 w 523875"/>
              <a:gd name="connsiteY2" fmla="*/ 295275 h 421482"/>
              <a:gd name="connsiteX3" fmla="*/ 0 w 523875"/>
              <a:gd name="connsiteY3" fmla="*/ 421482 h 421482"/>
              <a:gd name="connsiteX0" fmla="*/ 0 w 514350"/>
              <a:gd name="connsiteY0" fmla="*/ 423863 h 423863"/>
              <a:gd name="connsiteX1" fmla="*/ 157163 w 514350"/>
              <a:gd name="connsiteY1" fmla="*/ 0 h 423863"/>
              <a:gd name="connsiteX2" fmla="*/ 514350 w 514350"/>
              <a:gd name="connsiteY2" fmla="*/ 295275 h 423863"/>
              <a:gd name="connsiteX3" fmla="*/ 0 w 514350"/>
              <a:gd name="connsiteY3" fmla="*/ 423863 h 423863"/>
              <a:gd name="connsiteX0" fmla="*/ 0 w 511969"/>
              <a:gd name="connsiteY0" fmla="*/ 433388 h 433388"/>
              <a:gd name="connsiteX1" fmla="*/ 154782 w 511969"/>
              <a:gd name="connsiteY1" fmla="*/ 0 h 433388"/>
              <a:gd name="connsiteX2" fmla="*/ 511969 w 511969"/>
              <a:gd name="connsiteY2" fmla="*/ 295275 h 433388"/>
              <a:gd name="connsiteX3" fmla="*/ 0 w 511969"/>
              <a:gd name="connsiteY3" fmla="*/ 433388 h 433388"/>
              <a:gd name="connsiteX0" fmla="*/ 0 w 511969"/>
              <a:gd name="connsiteY0" fmla="*/ 428626 h 428626"/>
              <a:gd name="connsiteX1" fmla="*/ 161926 w 511969"/>
              <a:gd name="connsiteY1" fmla="*/ 0 h 428626"/>
              <a:gd name="connsiteX2" fmla="*/ 511969 w 511969"/>
              <a:gd name="connsiteY2" fmla="*/ 290513 h 428626"/>
              <a:gd name="connsiteX3" fmla="*/ 0 w 511969"/>
              <a:gd name="connsiteY3" fmla="*/ 428626 h 428626"/>
              <a:gd name="connsiteX0" fmla="*/ 0 w 509588"/>
              <a:gd name="connsiteY0" fmla="*/ 428626 h 428626"/>
              <a:gd name="connsiteX1" fmla="*/ 161926 w 509588"/>
              <a:gd name="connsiteY1" fmla="*/ 0 h 428626"/>
              <a:gd name="connsiteX2" fmla="*/ 509588 w 509588"/>
              <a:gd name="connsiteY2" fmla="*/ 297656 h 428626"/>
              <a:gd name="connsiteX3" fmla="*/ 0 w 509588"/>
              <a:gd name="connsiteY3" fmla="*/ 428626 h 428626"/>
              <a:gd name="connsiteX0" fmla="*/ 0 w 516731"/>
              <a:gd name="connsiteY0" fmla="*/ 428626 h 428626"/>
              <a:gd name="connsiteX1" fmla="*/ 161926 w 516731"/>
              <a:gd name="connsiteY1" fmla="*/ 0 h 428626"/>
              <a:gd name="connsiteX2" fmla="*/ 516731 w 516731"/>
              <a:gd name="connsiteY2" fmla="*/ 295275 h 428626"/>
              <a:gd name="connsiteX3" fmla="*/ 0 w 516731"/>
              <a:gd name="connsiteY3" fmla="*/ 428626 h 428626"/>
              <a:gd name="connsiteX0" fmla="*/ 0 w 516731"/>
              <a:gd name="connsiteY0" fmla="*/ 421482 h 421482"/>
              <a:gd name="connsiteX1" fmla="*/ 171451 w 516731"/>
              <a:gd name="connsiteY1" fmla="*/ 0 h 421482"/>
              <a:gd name="connsiteX2" fmla="*/ 516731 w 516731"/>
              <a:gd name="connsiteY2" fmla="*/ 288131 h 421482"/>
              <a:gd name="connsiteX3" fmla="*/ 0 w 516731"/>
              <a:gd name="connsiteY3" fmla="*/ 421482 h 421482"/>
              <a:gd name="connsiteX0" fmla="*/ 0 w 539591"/>
              <a:gd name="connsiteY0" fmla="*/ 421482 h 421482"/>
              <a:gd name="connsiteX1" fmla="*/ 171451 w 539591"/>
              <a:gd name="connsiteY1" fmla="*/ 0 h 421482"/>
              <a:gd name="connsiteX2" fmla="*/ 539591 w 539591"/>
              <a:gd name="connsiteY2" fmla="*/ 280511 h 421482"/>
              <a:gd name="connsiteX3" fmla="*/ 0 w 539591"/>
              <a:gd name="connsiteY3" fmla="*/ 421482 h 421482"/>
              <a:gd name="connsiteX0" fmla="*/ 0 w 453866"/>
              <a:gd name="connsiteY0" fmla="*/ 421482 h 421482"/>
              <a:gd name="connsiteX1" fmla="*/ 171451 w 453866"/>
              <a:gd name="connsiteY1" fmla="*/ 0 h 421482"/>
              <a:gd name="connsiteX2" fmla="*/ 453866 w 453866"/>
              <a:gd name="connsiteY2" fmla="*/ 242411 h 421482"/>
              <a:gd name="connsiteX3" fmla="*/ 0 w 453866"/>
              <a:gd name="connsiteY3" fmla="*/ 421482 h 421482"/>
              <a:gd name="connsiteX0" fmla="*/ 0 w 491966"/>
              <a:gd name="connsiteY0" fmla="*/ 421482 h 421482"/>
              <a:gd name="connsiteX1" fmla="*/ 171451 w 491966"/>
              <a:gd name="connsiteY1" fmla="*/ 0 h 421482"/>
              <a:gd name="connsiteX2" fmla="*/ 491966 w 491966"/>
              <a:gd name="connsiteY2" fmla="*/ 248761 h 421482"/>
              <a:gd name="connsiteX3" fmla="*/ 0 w 491966"/>
              <a:gd name="connsiteY3" fmla="*/ 421482 h 421482"/>
              <a:gd name="connsiteX0" fmla="*/ 0 w 498316"/>
              <a:gd name="connsiteY0" fmla="*/ 421482 h 421482"/>
              <a:gd name="connsiteX1" fmla="*/ 171451 w 498316"/>
              <a:gd name="connsiteY1" fmla="*/ 0 h 421482"/>
              <a:gd name="connsiteX2" fmla="*/ 498316 w 498316"/>
              <a:gd name="connsiteY2" fmla="*/ 280511 h 421482"/>
              <a:gd name="connsiteX3" fmla="*/ 0 w 498316"/>
              <a:gd name="connsiteY3" fmla="*/ 421482 h 421482"/>
              <a:gd name="connsiteX0" fmla="*/ 0 w 498316"/>
              <a:gd name="connsiteY0" fmla="*/ 421482 h 421482"/>
              <a:gd name="connsiteX1" fmla="*/ 142876 w 498316"/>
              <a:gd name="connsiteY1" fmla="*/ 0 h 421482"/>
              <a:gd name="connsiteX2" fmla="*/ 498316 w 498316"/>
              <a:gd name="connsiteY2" fmla="*/ 280511 h 421482"/>
              <a:gd name="connsiteX3" fmla="*/ 0 w 498316"/>
              <a:gd name="connsiteY3" fmla="*/ 421482 h 421482"/>
              <a:gd name="connsiteX0" fmla="*/ 0 w 745966"/>
              <a:gd name="connsiteY0" fmla="*/ 640557 h 640557"/>
              <a:gd name="connsiteX1" fmla="*/ 390526 w 745966"/>
              <a:gd name="connsiteY1" fmla="*/ 0 h 640557"/>
              <a:gd name="connsiteX2" fmla="*/ 745966 w 745966"/>
              <a:gd name="connsiteY2" fmla="*/ 280511 h 640557"/>
              <a:gd name="connsiteX3" fmla="*/ 0 w 745966"/>
              <a:gd name="connsiteY3" fmla="*/ 640557 h 640557"/>
              <a:gd name="connsiteX0" fmla="*/ 0 w 745966"/>
              <a:gd name="connsiteY0" fmla="*/ 640557 h 640557"/>
              <a:gd name="connsiteX1" fmla="*/ 390526 w 745966"/>
              <a:gd name="connsiteY1" fmla="*/ 0 h 640557"/>
              <a:gd name="connsiteX2" fmla="*/ 745966 w 745966"/>
              <a:gd name="connsiteY2" fmla="*/ 280511 h 640557"/>
              <a:gd name="connsiteX3" fmla="*/ 0 w 745966"/>
              <a:gd name="connsiteY3" fmla="*/ 640557 h 640557"/>
              <a:gd name="connsiteX0" fmla="*/ 0 w 750606"/>
              <a:gd name="connsiteY0" fmla="*/ 640557 h 649272"/>
              <a:gd name="connsiteX1" fmla="*/ 390526 w 750606"/>
              <a:gd name="connsiteY1" fmla="*/ 0 h 649272"/>
              <a:gd name="connsiteX2" fmla="*/ 745966 w 750606"/>
              <a:gd name="connsiteY2" fmla="*/ 280511 h 649272"/>
              <a:gd name="connsiteX3" fmla="*/ 553322 w 750606"/>
              <a:gd name="connsiteY3" fmla="*/ 365382 h 649272"/>
              <a:gd name="connsiteX4" fmla="*/ 0 w 750606"/>
              <a:gd name="connsiteY4" fmla="*/ 640557 h 649272"/>
              <a:gd name="connsiteX0" fmla="*/ 0 w 777882"/>
              <a:gd name="connsiteY0" fmla="*/ 640557 h 653451"/>
              <a:gd name="connsiteX1" fmla="*/ 390526 w 777882"/>
              <a:gd name="connsiteY1" fmla="*/ 0 h 653451"/>
              <a:gd name="connsiteX2" fmla="*/ 745966 w 777882"/>
              <a:gd name="connsiteY2" fmla="*/ 280511 h 653451"/>
              <a:gd name="connsiteX3" fmla="*/ 696197 w 777882"/>
              <a:gd name="connsiteY3" fmla="*/ 470157 h 653451"/>
              <a:gd name="connsiteX4" fmla="*/ 0 w 777882"/>
              <a:gd name="connsiteY4" fmla="*/ 640557 h 653451"/>
              <a:gd name="connsiteX0" fmla="*/ 0 w 788940"/>
              <a:gd name="connsiteY0" fmla="*/ 640557 h 653451"/>
              <a:gd name="connsiteX1" fmla="*/ 390526 w 788940"/>
              <a:gd name="connsiteY1" fmla="*/ 0 h 653451"/>
              <a:gd name="connsiteX2" fmla="*/ 745966 w 788940"/>
              <a:gd name="connsiteY2" fmla="*/ 280511 h 653451"/>
              <a:gd name="connsiteX3" fmla="*/ 696197 w 788940"/>
              <a:gd name="connsiteY3" fmla="*/ 470157 h 653451"/>
              <a:gd name="connsiteX4" fmla="*/ 0 w 788940"/>
              <a:gd name="connsiteY4" fmla="*/ 640557 h 653451"/>
              <a:gd name="connsiteX0" fmla="*/ 0 w 915706"/>
              <a:gd name="connsiteY0" fmla="*/ 640557 h 653451"/>
              <a:gd name="connsiteX1" fmla="*/ 390526 w 915706"/>
              <a:gd name="connsiteY1" fmla="*/ 0 h 653451"/>
              <a:gd name="connsiteX2" fmla="*/ 745966 w 915706"/>
              <a:gd name="connsiteY2" fmla="*/ 280511 h 653451"/>
              <a:gd name="connsiteX3" fmla="*/ 915272 w 915706"/>
              <a:gd name="connsiteY3" fmla="*/ 298706 h 653451"/>
              <a:gd name="connsiteX4" fmla="*/ 696197 w 915706"/>
              <a:gd name="connsiteY4" fmla="*/ 470157 h 653451"/>
              <a:gd name="connsiteX5" fmla="*/ 0 w 915706"/>
              <a:gd name="connsiteY5" fmla="*/ 640557 h 653451"/>
              <a:gd name="connsiteX0" fmla="*/ 0 w 915272"/>
              <a:gd name="connsiteY0" fmla="*/ 640557 h 653451"/>
              <a:gd name="connsiteX1" fmla="*/ 390526 w 915272"/>
              <a:gd name="connsiteY1" fmla="*/ 0 h 653451"/>
              <a:gd name="connsiteX2" fmla="*/ 915272 w 915272"/>
              <a:gd name="connsiteY2" fmla="*/ 298706 h 653451"/>
              <a:gd name="connsiteX3" fmla="*/ 696197 w 915272"/>
              <a:gd name="connsiteY3" fmla="*/ 470157 h 653451"/>
              <a:gd name="connsiteX4" fmla="*/ 0 w 915272"/>
              <a:gd name="connsiteY4" fmla="*/ 640557 h 653451"/>
              <a:gd name="connsiteX0" fmla="*/ 0 w 905747"/>
              <a:gd name="connsiteY0" fmla="*/ 640557 h 653451"/>
              <a:gd name="connsiteX1" fmla="*/ 390526 w 905747"/>
              <a:gd name="connsiteY1" fmla="*/ 0 h 653451"/>
              <a:gd name="connsiteX2" fmla="*/ 905747 w 905747"/>
              <a:gd name="connsiteY2" fmla="*/ 327281 h 653451"/>
              <a:gd name="connsiteX3" fmla="*/ 696197 w 905747"/>
              <a:gd name="connsiteY3" fmla="*/ 470157 h 653451"/>
              <a:gd name="connsiteX4" fmla="*/ 0 w 905747"/>
              <a:gd name="connsiteY4" fmla="*/ 640557 h 653451"/>
              <a:gd name="connsiteX0" fmla="*/ 0 w 915272"/>
              <a:gd name="connsiteY0" fmla="*/ 640557 h 653451"/>
              <a:gd name="connsiteX1" fmla="*/ 390526 w 915272"/>
              <a:gd name="connsiteY1" fmla="*/ 0 h 653451"/>
              <a:gd name="connsiteX2" fmla="*/ 915272 w 915272"/>
              <a:gd name="connsiteY2" fmla="*/ 270131 h 653451"/>
              <a:gd name="connsiteX3" fmla="*/ 696197 w 915272"/>
              <a:gd name="connsiteY3" fmla="*/ 470157 h 653451"/>
              <a:gd name="connsiteX4" fmla="*/ 0 w 915272"/>
              <a:gd name="connsiteY4" fmla="*/ 640557 h 653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272" h="653451">
                <a:moveTo>
                  <a:pt x="0" y="640557"/>
                </a:moveTo>
                <a:lnTo>
                  <a:pt x="390526" y="0"/>
                </a:lnTo>
                <a:cubicBezTo>
                  <a:pt x="562266" y="109094"/>
                  <a:pt x="743532" y="161037"/>
                  <a:pt x="915272" y="270131"/>
                </a:cubicBezTo>
                <a:cubicBezTo>
                  <a:pt x="906977" y="301739"/>
                  <a:pt x="826517" y="413182"/>
                  <a:pt x="696197" y="470157"/>
                </a:cubicBezTo>
                <a:cubicBezTo>
                  <a:pt x="571869" y="530165"/>
                  <a:pt x="27133" y="701454"/>
                  <a:pt x="0" y="640557"/>
                </a:cubicBez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88" name="二等辺三角形 1"/>
          <p:cNvSpPr/>
          <p:nvPr/>
        </p:nvSpPr>
        <p:spPr>
          <a:xfrm>
            <a:off x="7726638" y="1790864"/>
            <a:ext cx="966441" cy="407039"/>
          </a:xfrm>
          <a:custGeom>
            <a:avLst/>
            <a:gdLst>
              <a:gd name="connsiteX0" fmla="*/ 0 w 161925"/>
              <a:gd name="connsiteY0" fmla="*/ 104775 h 104775"/>
              <a:gd name="connsiteX1" fmla="*/ 80963 w 161925"/>
              <a:gd name="connsiteY1" fmla="*/ 0 h 104775"/>
              <a:gd name="connsiteX2" fmla="*/ 161925 w 161925"/>
              <a:gd name="connsiteY2" fmla="*/ 104775 h 104775"/>
              <a:gd name="connsiteX3" fmla="*/ 0 w 161925"/>
              <a:gd name="connsiteY3" fmla="*/ 104775 h 104775"/>
              <a:gd name="connsiteX0" fmla="*/ 0 w 161925"/>
              <a:gd name="connsiteY0" fmla="*/ 333375 h 333375"/>
              <a:gd name="connsiteX1" fmla="*/ 128588 w 161925"/>
              <a:gd name="connsiteY1" fmla="*/ 0 h 333375"/>
              <a:gd name="connsiteX2" fmla="*/ 161925 w 161925"/>
              <a:gd name="connsiteY2" fmla="*/ 333375 h 333375"/>
              <a:gd name="connsiteX3" fmla="*/ 0 w 161925"/>
              <a:gd name="connsiteY3" fmla="*/ 333375 h 333375"/>
              <a:gd name="connsiteX0" fmla="*/ 0 w 485775"/>
              <a:gd name="connsiteY0" fmla="*/ 333375 h 333375"/>
              <a:gd name="connsiteX1" fmla="*/ 128588 w 485775"/>
              <a:gd name="connsiteY1" fmla="*/ 0 h 333375"/>
              <a:gd name="connsiteX2" fmla="*/ 485775 w 485775"/>
              <a:gd name="connsiteY2" fmla="*/ 257175 h 333375"/>
              <a:gd name="connsiteX3" fmla="*/ 0 w 485775"/>
              <a:gd name="connsiteY3" fmla="*/ 333375 h 333375"/>
              <a:gd name="connsiteX0" fmla="*/ 0 w 495300"/>
              <a:gd name="connsiteY0" fmla="*/ 390525 h 390525"/>
              <a:gd name="connsiteX1" fmla="*/ 138113 w 495300"/>
              <a:gd name="connsiteY1" fmla="*/ 0 h 390525"/>
              <a:gd name="connsiteX2" fmla="*/ 495300 w 495300"/>
              <a:gd name="connsiteY2" fmla="*/ 257175 h 390525"/>
              <a:gd name="connsiteX3" fmla="*/ 0 w 495300"/>
              <a:gd name="connsiteY3" fmla="*/ 390525 h 390525"/>
              <a:gd name="connsiteX0" fmla="*/ 0 w 523875"/>
              <a:gd name="connsiteY0" fmla="*/ 381000 h 381000"/>
              <a:gd name="connsiteX1" fmla="*/ 166688 w 523875"/>
              <a:gd name="connsiteY1" fmla="*/ 0 h 381000"/>
              <a:gd name="connsiteX2" fmla="*/ 523875 w 523875"/>
              <a:gd name="connsiteY2" fmla="*/ 257175 h 381000"/>
              <a:gd name="connsiteX3" fmla="*/ 0 w 523875"/>
              <a:gd name="connsiteY3" fmla="*/ 381000 h 381000"/>
              <a:gd name="connsiteX0" fmla="*/ 0 w 523875"/>
              <a:gd name="connsiteY0" fmla="*/ 419100 h 419100"/>
              <a:gd name="connsiteX1" fmla="*/ 166688 w 523875"/>
              <a:gd name="connsiteY1" fmla="*/ 0 h 419100"/>
              <a:gd name="connsiteX2" fmla="*/ 523875 w 523875"/>
              <a:gd name="connsiteY2" fmla="*/ 295275 h 419100"/>
              <a:gd name="connsiteX3" fmla="*/ 0 w 523875"/>
              <a:gd name="connsiteY3" fmla="*/ 419100 h 419100"/>
              <a:gd name="connsiteX0" fmla="*/ 0 w 514350"/>
              <a:gd name="connsiteY0" fmla="*/ 428625 h 428625"/>
              <a:gd name="connsiteX1" fmla="*/ 157163 w 514350"/>
              <a:gd name="connsiteY1" fmla="*/ 0 h 428625"/>
              <a:gd name="connsiteX2" fmla="*/ 514350 w 514350"/>
              <a:gd name="connsiteY2" fmla="*/ 295275 h 428625"/>
              <a:gd name="connsiteX3" fmla="*/ 0 w 514350"/>
              <a:gd name="connsiteY3" fmla="*/ 428625 h 428625"/>
              <a:gd name="connsiteX0" fmla="*/ 0 w 523875"/>
              <a:gd name="connsiteY0" fmla="*/ 421482 h 421482"/>
              <a:gd name="connsiteX1" fmla="*/ 166688 w 523875"/>
              <a:gd name="connsiteY1" fmla="*/ 0 h 421482"/>
              <a:gd name="connsiteX2" fmla="*/ 523875 w 523875"/>
              <a:gd name="connsiteY2" fmla="*/ 295275 h 421482"/>
              <a:gd name="connsiteX3" fmla="*/ 0 w 523875"/>
              <a:gd name="connsiteY3" fmla="*/ 421482 h 421482"/>
              <a:gd name="connsiteX0" fmla="*/ 0 w 514350"/>
              <a:gd name="connsiteY0" fmla="*/ 423863 h 423863"/>
              <a:gd name="connsiteX1" fmla="*/ 157163 w 514350"/>
              <a:gd name="connsiteY1" fmla="*/ 0 h 423863"/>
              <a:gd name="connsiteX2" fmla="*/ 514350 w 514350"/>
              <a:gd name="connsiteY2" fmla="*/ 295275 h 423863"/>
              <a:gd name="connsiteX3" fmla="*/ 0 w 514350"/>
              <a:gd name="connsiteY3" fmla="*/ 423863 h 423863"/>
              <a:gd name="connsiteX0" fmla="*/ 0 w 511969"/>
              <a:gd name="connsiteY0" fmla="*/ 433388 h 433388"/>
              <a:gd name="connsiteX1" fmla="*/ 154782 w 511969"/>
              <a:gd name="connsiteY1" fmla="*/ 0 h 433388"/>
              <a:gd name="connsiteX2" fmla="*/ 511969 w 511969"/>
              <a:gd name="connsiteY2" fmla="*/ 295275 h 433388"/>
              <a:gd name="connsiteX3" fmla="*/ 0 w 511969"/>
              <a:gd name="connsiteY3" fmla="*/ 433388 h 433388"/>
              <a:gd name="connsiteX0" fmla="*/ 0 w 511969"/>
              <a:gd name="connsiteY0" fmla="*/ 428626 h 428626"/>
              <a:gd name="connsiteX1" fmla="*/ 161926 w 511969"/>
              <a:gd name="connsiteY1" fmla="*/ 0 h 428626"/>
              <a:gd name="connsiteX2" fmla="*/ 511969 w 511969"/>
              <a:gd name="connsiteY2" fmla="*/ 290513 h 428626"/>
              <a:gd name="connsiteX3" fmla="*/ 0 w 511969"/>
              <a:gd name="connsiteY3" fmla="*/ 428626 h 428626"/>
              <a:gd name="connsiteX0" fmla="*/ 0 w 509588"/>
              <a:gd name="connsiteY0" fmla="*/ 428626 h 428626"/>
              <a:gd name="connsiteX1" fmla="*/ 161926 w 509588"/>
              <a:gd name="connsiteY1" fmla="*/ 0 h 428626"/>
              <a:gd name="connsiteX2" fmla="*/ 509588 w 509588"/>
              <a:gd name="connsiteY2" fmla="*/ 297656 h 428626"/>
              <a:gd name="connsiteX3" fmla="*/ 0 w 509588"/>
              <a:gd name="connsiteY3" fmla="*/ 428626 h 428626"/>
              <a:gd name="connsiteX0" fmla="*/ 0 w 516731"/>
              <a:gd name="connsiteY0" fmla="*/ 428626 h 428626"/>
              <a:gd name="connsiteX1" fmla="*/ 161926 w 516731"/>
              <a:gd name="connsiteY1" fmla="*/ 0 h 428626"/>
              <a:gd name="connsiteX2" fmla="*/ 516731 w 516731"/>
              <a:gd name="connsiteY2" fmla="*/ 295275 h 428626"/>
              <a:gd name="connsiteX3" fmla="*/ 0 w 516731"/>
              <a:gd name="connsiteY3" fmla="*/ 428626 h 428626"/>
              <a:gd name="connsiteX0" fmla="*/ 0 w 516731"/>
              <a:gd name="connsiteY0" fmla="*/ 421482 h 421482"/>
              <a:gd name="connsiteX1" fmla="*/ 171451 w 516731"/>
              <a:gd name="connsiteY1" fmla="*/ 0 h 421482"/>
              <a:gd name="connsiteX2" fmla="*/ 516731 w 516731"/>
              <a:gd name="connsiteY2" fmla="*/ 288131 h 421482"/>
              <a:gd name="connsiteX3" fmla="*/ 0 w 516731"/>
              <a:gd name="connsiteY3" fmla="*/ 421482 h 421482"/>
              <a:gd name="connsiteX0" fmla="*/ 0 w 539591"/>
              <a:gd name="connsiteY0" fmla="*/ 421482 h 421482"/>
              <a:gd name="connsiteX1" fmla="*/ 171451 w 539591"/>
              <a:gd name="connsiteY1" fmla="*/ 0 h 421482"/>
              <a:gd name="connsiteX2" fmla="*/ 539591 w 539591"/>
              <a:gd name="connsiteY2" fmla="*/ 280511 h 421482"/>
              <a:gd name="connsiteX3" fmla="*/ 0 w 539591"/>
              <a:gd name="connsiteY3" fmla="*/ 421482 h 421482"/>
              <a:gd name="connsiteX0" fmla="*/ 0 w 453866"/>
              <a:gd name="connsiteY0" fmla="*/ 421482 h 421482"/>
              <a:gd name="connsiteX1" fmla="*/ 171451 w 453866"/>
              <a:gd name="connsiteY1" fmla="*/ 0 h 421482"/>
              <a:gd name="connsiteX2" fmla="*/ 453866 w 453866"/>
              <a:gd name="connsiteY2" fmla="*/ 242411 h 421482"/>
              <a:gd name="connsiteX3" fmla="*/ 0 w 453866"/>
              <a:gd name="connsiteY3" fmla="*/ 421482 h 421482"/>
              <a:gd name="connsiteX0" fmla="*/ 0 w 491966"/>
              <a:gd name="connsiteY0" fmla="*/ 421482 h 421482"/>
              <a:gd name="connsiteX1" fmla="*/ 171451 w 491966"/>
              <a:gd name="connsiteY1" fmla="*/ 0 h 421482"/>
              <a:gd name="connsiteX2" fmla="*/ 491966 w 491966"/>
              <a:gd name="connsiteY2" fmla="*/ 248761 h 421482"/>
              <a:gd name="connsiteX3" fmla="*/ 0 w 491966"/>
              <a:gd name="connsiteY3" fmla="*/ 421482 h 421482"/>
              <a:gd name="connsiteX0" fmla="*/ 0 w 498316"/>
              <a:gd name="connsiteY0" fmla="*/ 421482 h 421482"/>
              <a:gd name="connsiteX1" fmla="*/ 171451 w 498316"/>
              <a:gd name="connsiteY1" fmla="*/ 0 h 421482"/>
              <a:gd name="connsiteX2" fmla="*/ 498316 w 498316"/>
              <a:gd name="connsiteY2" fmla="*/ 280511 h 421482"/>
              <a:gd name="connsiteX3" fmla="*/ 0 w 498316"/>
              <a:gd name="connsiteY3" fmla="*/ 421482 h 421482"/>
              <a:gd name="connsiteX0" fmla="*/ 0 w 498316"/>
              <a:gd name="connsiteY0" fmla="*/ 421482 h 421482"/>
              <a:gd name="connsiteX1" fmla="*/ 142876 w 498316"/>
              <a:gd name="connsiteY1" fmla="*/ 0 h 421482"/>
              <a:gd name="connsiteX2" fmla="*/ 498316 w 498316"/>
              <a:gd name="connsiteY2" fmla="*/ 280511 h 421482"/>
              <a:gd name="connsiteX3" fmla="*/ 0 w 498316"/>
              <a:gd name="connsiteY3" fmla="*/ 421482 h 421482"/>
              <a:gd name="connsiteX0" fmla="*/ 0 w 745966"/>
              <a:gd name="connsiteY0" fmla="*/ 640557 h 640557"/>
              <a:gd name="connsiteX1" fmla="*/ 390526 w 745966"/>
              <a:gd name="connsiteY1" fmla="*/ 0 h 640557"/>
              <a:gd name="connsiteX2" fmla="*/ 745966 w 745966"/>
              <a:gd name="connsiteY2" fmla="*/ 280511 h 640557"/>
              <a:gd name="connsiteX3" fmla="*/ 0 w 745966"/>
              <a:gd name="connsiteY3" fmla="*/ 640557 h 640557"/>
              <a:gd name="connsiteX0" fmla="*/ 0 w 745966"/>
              <a:gd name="connsiteY0" fmla="*/ 640557 h 640557"/>
              <a:gd name="connsiteX1" fmla="*/ 390526 w 745966"/>
              <a:gd name="connsiteY1" fmla="*/ 0 h 640557"/>
              <a:gd name="connsiteX2" fmla="*/ 745966 w 745966"/>
              <a:gd name="connsiteY2" fmla="*/ 280511 h 640557"/>
              <a:gd name="connsiteX3" fmla="*/ 0 w 745966"/>
              <a:gd name="connsiteY3" fmla="*/ 640557 h 640557"/>
              <a:gd name="connsiteX0" fmla="*/ 0 w 750606"/>
              <a:gd name="connsiteY0" fmla="*/ 640557 h 649272"/>
              <a:gd name="connsiteX1" fmla="*/ 390526 w 750606"/>
              <a:gd name="connsiteY1" fmla="*/ 0 h 649272"/>
              <a:gd name="connsiteX2" fmla="*/ 745966 w 750606"/>
              <a:gd name="connsiteY2" fmla="*/ 280511 h 649272"/>
              <a:gd name="connsiteX3" fmla="*/ 553322 w 750606"/>
              <a:gd name="connsiteY3" fmla="*/ 365382 h 649272"/>
              <a:gd name="connsiteX4" fmla="*/ 0 w 750606"/>
              <a:gd name="connsiteY4" fmla="*/ 640557 h 649272"/>
              <a:gd name="connsiteX0" fmla="*/ 0 w 777882"/>
              <a:gd name="connsiteY0" fmla="*/ 640557 h 653451"/>
              <a:gd name="connsiteX1" fmla="*/ 390526 w 777882"/>
              <a:gd name="connsiteY1" fmla="*/ 0 h 653451"/>
              <a:gd name="connsiteX2" fmla="*/ 745966 w 777882"/>
              <a:gd name="connsiteY2" fmla="*/ 280511 h 653451"/>
              <a:gd name="connsiteX3" fmla="*/ 696197 w 777882"/>
              <a:gd name="connsiteY3" fmla="*/ 470157 h 653451"/>
              <a:gd name="connsiteX4" fmla="*/ 0 w 777882"/>
              <a:gd name="connsiteY4" fmla="*/ 640557 h 653451"/>
              <a:gd name="connsiteX0" fmla="*/ 0 w 788940"/>
              <a:gd name="connsiteY0" fmla="*/ 640557 h 653451"/>
              <a:gd name="connsiteX1" fmla="*/ 390526 w 788940"/>
              <a:gd name="connsiteY1" fmla="*/ 0 h 653451"/>
              <a:gd name="connsiteX2" fmla="*/ 745966 w 788940"/>
              <a:gd name="connsiteY2" fmla="*/ 280511 h 653451"/>
              <a:gd name="connsiteX3" fmla="*/ 696197 w 788940"/>
              <a:gd name="connsiteY3" fmla="*/ 470157 h 653451"/>
              <a:gd name="connsiteX4" fmla="*/ 0 w 788940"/>
              <a:gd name="connsiteY4" fmla="*/ 640557 h 653451"/>
              <a:gd name="connsiteX0" fmla="*/ 0 w 915706"/>
              <a:gd name="connsiteY0" fmla="*/ 640557 h 653451"/>
              <a:gd name="connsiteX1" fmla="*/ 390526 w 915706"/>
              <a:gd name="connsiteY1" fmla="*/ 0 h 653451"/>
              <a:gd name="connsiteX2" fmla="*/ 745966 w 915706"/>
              <a:gd name="connsiteY2" fmla="*/ 280511 h 653451"/>
              <a:gd name="connsiteX3" fmla="*/ 915272 w 915706"/>
              <a:gd name="connsiteY3" fmla="*/ 298706 h 653451"/>
              <a:gd name="connsiteX4" fmla="*/ 696197 w 915706"/>
              <a:gd name="connsiteY4" fmla="*/ 470157 h 653451"/>
              <a:gd name="connsiteX5" fmla="*/ 0 w 915706"/>
              <a:gd name="connsiteY5" fmla="*/ 640557 h 653451"/>
              <a:gd name="connsiteX0" fmla="*/ 0 w 915272"/>
              <a:gd name="connsiteY0" fmla="*/ 640557 h 653451"/>
              <a:gd name="connsiteX1" fmla="*/ 390526 w 915272"/>
              <a:gd name="connsiteY1" fmla="*/ 0 h 653451"/>
              <a:gd name="connsiteX2" fmla="*/ 915272 w 915272"/>
              <a:gd name="connsiteY2" fmla="*/ 298706 h 653451"/>
              <a:gd name="connsiteX3" fmla="*/ 696197 w 915272"/>
              <a:gd name="connsiteY3" fmla="*/ 470157 h 653451"/>
              <a:gd name="connsiteX4" fmla="*/ 0 w 915272"/>
              <a:gd name="connsiteY4" fmla="*/ 640557 h 653451"/>
              <a:gd name="connsiteX0" fmla="*/ 0 w 905747"/>
              <a:gd name="connsiteY0" fmla="*/ 640557 h 653451"/>
              <a:gd name="connsiteX1" fmla="*/ 390526 w 905747"/>
              <a:gd name="connsiteY1" fmla="*/ 0 h 653451"/>
              <a:gd name="connsiteX2" fmla="*/ 905747 w 905747"/>
              <a:gd name="connsiteY2" fmla="*/ 327281 h 653451"/>
              <a:gd name="connsiteX3" fmla="*/ 696197 w 905747"/>
              <a:gd name="connsiteY3" fmla="*/ 470157 h 653451"/>
              <a:gd name="connsiteX4" fmla="*/ 0 w 905747"/>
              <a:gd name="connsiteY4" fmla="*/ 640557 h 653451"/>
              <a:gd name="connsiteX0" fmla="*/ 0 w 892099"/>
              <a:gd name="connsiteY0" fmla="*/ 572319 h 590919"/>
              <a:gd name="connsiteX1" fmla="*/ 376878 w 892099"/>
              <a:gd name="connsiteY1" fmla="*/ 0 h 590919"/>
              <a:gd name="connsiteX2" fmla="*/ 892099 w 892099"/>
              <a:gd name="connsiteY2" fmla="*/ 327281 h 590919"/>
              <a:gd name="connsiteX3" fmla="*/ 682549 w 892099"/>
              <a:gd name="connsiteY3" fmla="*/ 470157 h 590919"/>
              <a:gd name="connsiteX4" fmla="*/ 0 w 892099"/>
              <a:gd name="connsiteY4" fmla="*/ 572319 h 590919"/>
              <a:gd name="connsiteX0" fmla="*/ 0 w 892099"/>
              <a:gd name="connsiteY0" fmla="*/ 476785 h 495385"/>
              <a:gd name="connsiteX1" fmla="*/ 363230 w 892099"/>
              <a:gd name="connsiteY1" fmla="*/ 0 h 495385"/>
              <a:gd name="connsiteX2" fmla="*/ 892099 w 892099"/>
              <a:gd name="connsiteY2" fmla="*/ 231747 h 495385"/>
              <a:gd name="connsiteX3" fmla="*/ 682549 w 892099"/>
              <a:gd name="connsiteY3" fmla="*/ 374623 h 495385"/>
              <a:gd name="connsiteX4" fmla="*/ 0 w 892099"/>
              <a:gd name="connsiteY4" fmla="*/ 476785 h 495385"/>
              <a:gd name="connsiteX0" fmla="*/ 0 w 892099"/>
              <a:gd name="connsiteY0" fmla="*/ 422194 h 440794"/>
              <a:gd name="connsiteX1" fmla="*/ 376878 w 892099"/>
              <a:gd name="connsiteY1" fmla="*/ 0 h 440794"/>
              <a:gd name="connsiteX2" fmla="*/ 892099 w 892099"/>
              <a:gd name="connsiteY2" fmla="*/ 177156 h 440794"/>
              <a:gd name="connsiteX3" fmla="*/ 682549 w 892099"/>
              <a:gd name="connsiteY3" fmla="*/ 320032 h 440794"/>
              <a:gd name="connsiteX4" fmla="*/ 0 w 892099"/>
              <a:gd name="connsiteY4" fmla="*/ 422194 h 440794"/>
              <a:gd name="connsiteX0" fmla="*/ 0 w 892099"/>
              <a:gd name="connsiteY0" fmla="*/ 340307 h 358907"/>
              <a:gd name="connsiteX1" fmla="*/ 390526 w 892099"/>
              <a:gd name="connsiteY1" fmla="*/ 0 h 358907"/>
              <a:gd name="connsiteX2" fmla="*/ 892099 w 892099"/>
              <a:gd name="connsiteY2" fmla="*/ 95269 h 358907"/>
              <a:gd name="connsiteX3" fmla="*/ 682549 w 892099"/>
              <a:gd name="connsiteY3" fmla="*/ 238145 h 358907"/>
              <a:gd name="connsiteX4" fmla="*/ 0 w 892099"/>
              <a:gd name="connsiteY4" fmla="*/ 340307 h 358907"/>
              <a:gd name="connsiteX0" fmla="*/ 0 w 892099"/>
              <a:gd name="connsiteY0" fmla="*/ 394899 h 413499"/>
              <a:gd name="connsiteX1" fmla="*/ 390526 w 892099"/>
              <a:gd name="connsiteY1" fmla="*/ 0 h 413499"/>
              <a:gd name="connsiteX2" fmla="*/ 892099 w 892099"/>
              <a:gd name="connsiteY2" fmla="*/ 149861 h 413499"/>
              <a:gd name="connsiteX3" fmla="*/ 682549 w 892099"/>
              <a:gd name="connsiteY3" fmla="*/ 292737 h 413499"/>
              <a:gd name="connsiteX4" fmla="*/ 0 w 892099"/>
              <a:gd name="connsiteY4" fmla="*/ 394899 h 413499"/>
              <a:gd name="connsiteX0" fmla="*/ 0 w 892099"/>
              <a:gd name="connsiteY0" fmla="*/ 394899 h 407039"/>
              <a:gd name="connsiteX1" fmla="*/ 390526 w 892099"/>
              <a:gd name="connsiteY1" fmla="*/ 0 h 407039"/>
              <a:gd name="connsiteX2" fmla="*/ 892099 w 892099"/>
              <a:gd name="connsiteY2" fmla="*/ 149861 h 407039"/>
              <a:gd name="connsiteX3" fmla="*/ 682549 w 892099"/>
              <a:gd name="connsiteY3" fmla="*/ 210850 h 407039"/>
              <a:gd name="connsiteX4" fmla="*/ 0 w 892099"/>
              <a:gd name="connsiteY4" fmla="*/ 394899 h 407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2099" h="407039">
                <a:moveTo>
                  <a:pt x="0" y="394899"/>
                </a:moveTo>
                <a:lnTo>
                  <a:pt x="390526" y="0"/>
                </a:lnTo>
                <a:lnTo>
                  <a:pt x="892099" y="149861"/>
                </a:lnTo>
                <a:cubicBezTo>
                  <a:pt x="883804" y="181469"/>
                  <a:pt x="812869" y="153875"/>
                  <a:pt x="682549" y="210850"/>
                </a:cubicBezTo>
                <a:cubicBezTo>
                  <a:pt x="558221" y="270858"/>
                  <a:pt x="27133" y="455796"/>
                  <a:pt x="0" y="394899"/>
                </a:cubicBez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23" name="二等辺三角形 1"/>
          <p:cNvSpPr/>
          <p:nvPr/>
        </p:nvSpPr>
        <p:spPr>
          <a:xfrm flipV="1">
            <a:off x="4973731" y="3764233"/>
            <a:ext cx="613102" cy="521126"/>
          </a:xfrm>
          <a:custGeom>
            <a:avLst/>
            <a:gdLst>
              <a:gd name="connsiteX0" fmla="*/ 0 w 161925"/>
              <a:gd name="connsiteY0" fmla="*/ 104775 h 104775"/>
              <a:gd name="connsiteX1" fmla="*/ 80963 w 161925"/>
              <a:gd name="connsiteY1" fmla="*/ 0 h 104775"/>
              <a:gd name="connsiteX2" fmla="*/ 161925 w 161925"/>
              <a:gd name="connsiteY2" fmla="*/ 104775 h 104775"/>
              <a:gd name="connsiteX3" fmla="*/ 0 w 161925"/>
              <a:gd name="connsiteY3" fmla="*/ 104775 h 104775"/>
              <a:gd name="connsiteX0" fmla="*/ 0 w 161925"/>
              <a:gd name="connsiteY0" fmla="*/ 333375 h 333375"/>
              <a:gd name="connsiteX1" fmla="*/ 128588 w 161925"/>
              <a:gd name="connsiteY1" fmla="*/ 0 h 333375"/>
              <a:gd name="connsiteX2" fmla="*/ 161925 w 161925"/>
              <a:gd name="connsiteY2" fmla="*/ 333375 h 333375"/>
              <a:gd name="connsiteX3" fmla="*/ 0 w 161925"/>
              <a:gd name="connsiteY3" fmla="*/ 333375 h 333375"/>
              <a:gd name="connsiteX0" fmla="*/ 0 w 485775"/>
              <a:gd name="connsiteY0" fmla="*/ 333375 h 333375"/>
              <a:gd name="connsiteX1" fmla="*/ 128588 w 485775"/>
              <a:gd name="connsiteY1" fmla="*/ 0 h 333375"/>
              <a:gd name="connsiteX2" fmla="*/ 485775 w 485775"/>
              <a:gd name="connsiteY2" fmla="*/ 257175 h 333375"/>
              <a:gd name="connsiteX3" fmla="*/ 0 w 485775"/>
              <a:gd name="connsiteY3" fmla="*/ 333375 h 333375"/>
              <a:gd name="connsiteX0" fmla="*/ 0 w 495300"/>
              <a:gd name="connsiteY0" fmla="*/ 390525 h 390525"/>
              <a:gd name="connsiteX1" fmla="*/ 138113 w 495300"/>
              <a:gd name="connsiteY1" fmla="*/ 0 h 390525"/>
              <a:gd name="connsiteX2" fmla="*/ 495300 w 495300"/>
              <a:gd name="connsiteY2" fmla="*/ 257175 h 390525"/>
              <a:gd name="connsiteX3" fmla="*/ 0 w 495300"/>
              <a:gd name="connsiteY3" fmla="*/ 390525 h 390525"/>
              <a:gd name="connsiteX0" fmla="*/ 0 w 523875"/>
              <a:gd name="connsiteY0" fmla="*/ 381000 h 381000"/>
              <a:gd name="connsiteX1" fmla="*/ 166688 w 523875"/>
              <a:gd name="connsiteY1" fmla="*/ 0 h 381000"/>
              <a:gd name="connsiteX2" fmla="*/ 523875 w 523875"/>
              <a:gd name="connsiteY2" fmla="*/ 257175 h 381000"/>
              <a:gd name="connsiteX3" fmla="*/ 0 w 523875"/>
              <a:gd name="connsiteY3" fmla="*/ 381000 h 381000"/>
              <a:gd name="connsiteX0" fmla="*/ 0 w 523875"/>
              <a:gd name="connsiteY0" fmla="*/ 419100 h 419100"/>
              <a:gd name="connsiteX1" fmla="*/ 166688 w 523875"/>
              <a:gd name="connsiteY1" fmla="*/ 0 h 419100"/>
              <a:gd name="connsiteX2" fmla="*/ 523875 w 523875"/>
              <a:gd name="connsiteY2" fmla="*/ 295275 h 419100"/>
              <a:gd name="connsiteX3" fmla="*/ 0 w 523875"/>
              <a:gd name="connsiteY3" fmla="*/ 419100 h 419100"/>
              <a:gd name="connsiteX0" fmla="*/ 0 w 514350"/>
              <a:gd name="connsiteY0" fmla="*/ 428625 h 428625"/>
              <a:gd name="connsiteX1" fmla="*/ 157163 w 514350"/>
              <a:gd name="connsiteY1" fmla="*/ 0 h 428625"/>
              <a:gd name="connsiteX2" fmla="*/ 514350 w 514350"/>
              <a:gd name="connsiteY2" fmla="*/ 295275 h 428625"/>
              <a:gd name="connsiteX3" fmla="*/ 0 w 514350"/>
              <a:gd name="connsiteY3" fmla="*/ 428625 h 428625"/>
              <a:gd name="connsiteX0" fmla="*/ 0 w 523875"/>
              <a:gd name="connsiteY0" fmla="*/ 421482 h 421482"/>
              <a:gd name="connsiteX1" fmla="*/ 166688 w 523875"/>
              <a:gd name="connsiteY1" fmla="*/ 0 h 421482"/>
              <a:gd name="connsiteX2" fmla="*/ 523875 w 523875"/>
              <a:gd name="connsiteY2" fmla="*/ 295275 h 421482"/>
              <a:gd name="connsiteX3" fmla="*/ 0 w 523875"/>
              <a:gd name="connsiteY3" fmla="*/ 421482 h 421482"/>
              <a:gd name="connsiteX0" fmla="*/ 0 w 514350"/>
              <a:gd name="connsiteY0" fmla="*/ 423863 h 423863"/>
              <a:gd name="connsiteX1" fmla="*/ 157163 w 514350"/>
              <a:gd name="connsiteY1" fmla="*/ 0 h 423863"/>
              <a:gd name="connsiteX2" fmla="*/ 514350 w 514350"/>
              <a:gd name="connsiteY2" fmla="*/ 295275 h 423863"/>
              <a:gd name="connsiteX3" fmla="*/ 0 w 514350"/>
              <a:gd name="connsiteY3" fmla="*/ 423863 h 423863"/>
              <a:gd name="connsiteX0" fmla="*/ 0 w 511969"/>
              <a:gd name="connsiteY0" fmla="*/ 433388 h 433388"/>
              <a:gd name="connsiteX1" fmla="*/ 154782 w 511969"/>
              <a:gd name="connsiteY1" fmla="*/ 0 h 433388"/>
              <a:gd name="connsiteX2" fmla="*/ 511969 w 511969"/>
              <a:gd name="connsiteY2" fmla="*/ 295275 h 433388"/>
              <a:gd name="connsiteX3" fmla="*/ 0 w 511969"/>
              <a:gd name="connsiteY3" fmla="*/ 433388 h 433388"/>
              <a:gd name="connsiteX0" fmla="*/ 0 w 511969"/>
              <a:gd name="connsiteY0" fmla="*/ 428626 h 428626"/>
              <a:gd name="connsiteX1" fmla="*/ 161926 w 511969"/>
              <a:gd name="connsiteY1" fmla="*/ 0 h 428626"/>
              <a:gd name="connsiteX2" fmla="*/ 511969 w 511969"/>
              <a:gd name="connsiteY2" fmla="*/ 290513 h 428626"/>
              <a:gd name="connsiteX3" fmla="*/ 0 w 511969"/>
              <a:gd name="connsiteY3" fmla="*/ 428626 h 428626"/>
              <a:gd name="connsiteX0" fmla="*/ 0 w 509588"/>
              <a:gd name="connsiteY0" fmla="*/ 428626 h 428626"/>
              <a:gd name="connsiteX1" fmla="*/ 161926 w 509588"/>
              <a:gd name="connsiteY1" fmla="*/ 0 h 428626"/>
              <a:gd name="connsiteX2" fmla="*/ 509588 w 509588"/>
              <a:gd name="connsiteY2" fmla="*/ 297656 h 428626"/>
              <a:gd name="connsiteX3" fmla="*/ 0 w 509588"/>
              <a:gd name="connsiteY3" fmla="*/ 428626 h 428626"/>
              <a:gd name="connsiteX0" fmla="*/ 0 w 516731"/>
              <a:gd name="connsiteY0" fmla="*/ 428626 h 428626"/>
              <a:gd name="connsiteX1" fmla="*/ 161926 w 516731"/>
              <a:gd name="connsiteY1" fmla="*/ 0 h 428626"/>
              <a:gd name="connsiteX2" fmla="*/ 516731 w 516731"/>
              <a:gd name="connsiteY2" fmla="*/ 295275 h 428626"/>
              <a:gd name="connsiteX3" fmla="*/ 0 w 516731"/>
              <a:gd name="connsiteY3" fmla="*/ 428626 h 428626"/>
              <a:gd name="connsiteX0" fmla="*/ 0 w 516731"/>
              <a:gd name="connsiteY0" fmla="*/ 421482 h 421482"/>
              <a:gd name="connsiteX1" fmla="*/ 171451 w 516731"/>
              <a:gd name="connsiteY1" fmla="*/ 0 h 421482"/>
              <a:gd name="connsiteX2" fmla="*/ 516731 w 516731"/>
              <a:gd name="connsiteY2" fmla="*/ 288131 h 421482"/>
              <a:gd name="connsiteX3" fmla="*/ 0 w 516731"/>
              <a:gd name="connsiteY3" fmla="*/ 421482 h 421482"/>
              <a:gd name="connsiteX0" fmla="*/ 0 w 539591"/>
              <a:gd name="connsiteY0" fmla="*/ 421482 h 421482"/>
              <a:gd name="connsiteX1" fmla="*/ 171451 w 539591"/>
              <a:gd name="connsiteY1" fmla="*/ 0 h 421482"/>
              <a:gd name="connsiteX2" fmla="*/ 539591 w 539591"/>
              <a:gd name="connsiteY2" fmla="*/ 280511 h 421482"/>
              <a:gd name="connsiteX3" fmla="*/ 0 w 539591"/>
              <a:gd name="connsiteY3" fmla="*/ 421482 h 421482"/>
              <a:gd name="connsiteX0" fmla="*/ 0 w 768191"/>
              <a:gd name="connsiteY0" fmla="*/ 611982 h 611982"/>
              <a:gd name="connsiteX1" fmla="*/ 400051 w 768191"/>
              <a:gd name="connsiteY1" fmla="*/ 0 h 611982"/>
              <a:gd name="connsiteX2" fmla="*/ 768191 w 768191"/>
              <a:gd name="connsiteY2" fmla="*/ 280511 h 611982"/>
              <a:gd name="connsiteX3" fmla="*/ 0 w 768191"/>
              <a:gd name="connsiteY3" fmla="*/ 611982 h 611982"/>
              <a:gd name="connsiteX0" fmla="*/ 0 w 853916"/>
              <a:gd name="connsiteY0" fmla="*/ 611982 h 611982"/>
              <a:gd name="connsiteX1" fmla="*/ 400051 w 853916"/>
              <a:gd name="connsiteY1" fmla="*/ 0 h 611982"/>
              <a:gd name="connsiteX2" fmla="*/ 853916 w 853916"/>
              <a:gd name="connsiteY2" fmla="*/ 251936 h 611982"/>
              <a:gd name="connsiteX3" fmla="*/ 0 w 853916"/>
              <a:gd name="connsiteY3" fmla="*/ 611982 h 611982"/>
              <a:gd name="connsiteX0" fmla="*/ 0 w 815816"/>
              <a:gd name="connsiteY0" fmla="*/ 611982 h 611982"/>
              <a:gd name="connsiteX1" fmla="*/ 400051 w 815816"/>
              <a:gd name="connsiteY1" fmla="*/ 0 h 611982"/>
              <a:gd name="connsiteX2" fmla="*/ 815816 w 815816"/>
              <a:gd name="connsiteY2" fmla="*/ 270986 h 611982"/>
              <a:gd name="connsiteX3" fmla="*/ 0 w 815816"/>
              <a:gd name="connsiteY3" fmla="*/ 611982 h 611982"/>
              <a:gd name="connsiteX0" fmla="*/ 0 w 815816"/>
              <a:gd name="connsiteY0" fmla="*/ 640557 h 640557"/>
              <a:gd name="connsiteX1" fmla="*/ 400051 w 815816"/>
              <a:gd name="connsiteY1" fmla="*/ 0 h 640557"/>
              <a:gd name="connsiteX2" fmla="*/ 815816 w 815816"/>
              <a:gd name="connsiteY2" fmla="*/ 299561 h 640557"/>
              <a:gd name="connsiteX3" fmla="*/ 0 w 815816"/>
              <a:gd name="connsiteY3" fmla="*/ 640557 h 640557"/>
              <a:gd name="connsiteX0" fmla="*/ 0 w 739616"/>
              <a:gd name="connsiteY0" fmla="*/ 421482 h 421482"/>
              <a:gd name="connsiteX1" fmla="*/ 323851 w 739616"/>
              <a:gd name="connsiteY1" fmla="*/ 0 h 421482"/>
              <a:gd name="connsiteX2" fmla="*/ 739616 w 739616"/>
              <a:gd name="connsiteY2" fmla="*/ 299561 h 421482"/>
              <a:gd name="connsiteX3" fmla="*/ 0 w 739616"/>
              <a:gd name="connsiteY3" fmla="*/ 421482 h 421482"/>
              <a:gd name="connsiteX0" fmla="*/ 0 w 501491"/>
              <a:gd name="connsiteY0" fmla="*/ 421482 h 509111"/>
              <a:gd name="connsiteX1" fmla="*/ 323851 w 501491"/>
              <a:gd name="connsiteY1" fmla="*/ 0 h 509111"/>
              <a:gd name="connsiteX2" fmla="*/ 501491 w 501491"/>
              <a:gd name="connsiteY2" fmla="*/ 509111 h 509111"/>
              <a:gd name="connsiteX3" fmla="*/ 0 w 501491"/>
              <a:gd name="connsiteY3" fmla="*/ 421482 h 509111"/>
              <a:gd name="connsiteX0" fmla="*/ 0 w 501491"/>
              <a:gd name="connsiteY0" fmla="*/ 335757 h 423386"/>
              <a:gd name="connsiteX1" fmla="*/ 342901 w 501491"/>
              <a:gd name="connsiteY1" fmla="*/ 0 h 423386"/>
              <a:gd name="connsiteX2" fmla="*/ 501491 w 501491"/>
              <a:gd name="connsiteY2" fmla="*/ 423386 h 423386"/>
              <a:gd name="connsiteX3" fmla="*/ 0 w 501491"/>
              <a:gd name="connsiteY3" fmla="*/ 335757 h 423386"/>
              <a:gd name="connsiteX0" fmla="*/ 0 w 472916"/>
              <a:gd name="connsiteY0" fmla="*/ 335757 h 423386"/>
              <a:gd name="connsiteX1" fmla="*/ 314326 w 472916"/>
              <a:gd name="connsiteY1" fmla="*/ 0 h 423386"/>
              <a:gd name="connsiteX2" fmla="*/ 472916 w 472916"/>
              <a:gd name="connsiteY2" fmla="*/ 423386 h 423386"/>
              <a:gd name="connsiteX3" fmla="*/ 0 w 472916"/>
              <a:gd name="connsiteY3" fmla="*/ 335757 h 423386"/>
              <a:gd name="connsiteX0" fmla="*/ 0 w 501491"/>
              <a:gd name="connsiteY0" fmla="*/ 335757 h 451961"/>
              <a:gd name="connsiteX1" fmla="*/ 314326 w 501491"/>
              <a:gd name="connsiteY1" fmla="*/ 0 h 451961"/>
              <a:gd name="connsiteX2" fmla="*/ 501491 w 501491"/>
              <a:gd name="connsiteY2" fmla="*/ 451961 h 451961"/>
              <a:gd name="connsiteX3" fmla="*/ 0 w 501491"/>
              <a:gd name="connsiteY3" fmla="*/ 335757 h 451961"/>
              <a:gd name="connsiteX0" fmla="*/ 0 w 533241"/>
              <a:gd name="connsiteY0" fmla="*/ 335757 h 451961"/>
              <a:gd name="connsiteX1" fmla="*/ 314326 w 533241"/>
              <a:gd name="connsiteY1" fmla="*/ 0 h 451961"/>
              <a:gd name="connsiteX2" fmla="*/ 533241 w 533241"/>
              <a:gd name="connsiteY2" fmla="*/ 451961 h 451961"/>
              <a:gd name="connsiteX3" fmla="*/ 0 w 533241"/>
              <a:gd name="connsiteY3" fmla="*/ 335757 h 451961"/>
              <a:gd name="connsiteX0" fmla="*/ 0 w 533241"/>
              <a:gd name="connsiteY0" fmla="*/ 335757 h 451961"/>
              <a:gd name="connsiteX1" fmla="*/ 333376 w 533241"/>
              <a:gd name="connsiteY1" fmla="*/ 0 h 451961"/>
              <a:gd name="connsiteX2" fmla="*/ 533241 w 533241"/>
              <a:gd name="connsiteY2" fmla="*/ 451961 h 451961"/>
              <a:gd name="connsiteX3" fmla="*/ 0 w 533241"/>
              <a:gd name="connsiteY3" fmla="*/ 335757 h 451961"/>
              <a:gd name="connsiteX0" fmla="*/ 0 w 533241"/>
              <a:gd name="connsiteY0" fmla="*/ 354807 h 471011"/>
              <a:gd name="connsiteX1" fmla="*/ 320676 w 533241"/>
              <a:gd name="connsiteY1" fmla="*/ 0 h 471011"/>
              <a:gd name="connsiteX2" fmla="*/ 533241 w 533241"/>
              <a:gd name="connsiteY2" fmla="*/ 471011 h 471011"/>
              <a:gd name="connsiteX3" fmla="*/ 0 w 533241"/>
              <a:gd name="connsiteY3" fmla="*/ 354807 h 471011"/>
              <a:gd name="connsiteX0" fmla="*/ 0 w 533241"/>
              <a:gd name="connsiteY0" fmla="*/ 354807 h 471011"/>
              <a:gd name="connsiteX1" fmla="*/ 334964 w 533241"/>
              <a:gd name="connsiteY1" fmla="*/ 0 h 471011"/>
              <a:gd name="connsiteX2" fmla="*/ 533241 w 533241"/>
              <a:gd name="connsiteY2" fmla="*/ 471011 h 471011"/>
              <a:gd name="connsiteX3" fmla="*/ 0 w 533241"/>
              <a:gd name="connsiteY3" fmla="*/ 354807 h 471011"/>
              <a:gd name="connsiteX0" fmla="*/ 0 w 533241"/>
              <a:gd name="connsiteY0" fmla="*/ 364332 h 480536"/>
              <a:gd name="connsiteX1" fmla="*/ 315914 w 533241"/>
              <a:gd name="connsiteY1" fmla="*/ 0 h 480536"/>
              <a:gd name="connsiteX2" fmla="*/ 533241 w 533241"/>
              <a:gd name="connsiteY2" fmla="*/ 480536 h 480536"/>
              <a:gd name="connsiteX3" fmla="*/ 0 w 533241"/>
              <a:gd name="connsiteY3" fmla="*/ 364332 h 480536"/>
              <a:gd name="connsiteX0" fmla="*/ 0 w 542766"/>
              <a:gd name="connsiteY0" fmla="*/ 345282 h 480536"/>
              <a:gd name="connsiteX1" fmla="*/ 325439 w 542766"/>
              <a:gd name="connsiteY1" fmla="*/ 0 h 480536"/>
              <a:gd name="connsiteX2" fmla="*/ 542766 w 542766"/>
              <a:gd name="connsiteY2" fmla="*/ 480536 h 480536"/>
              <a:gd name="connsiteX3" fmla="*/ 0 w 542766"/>
              <a:gd name="connsiteY3" fmla="*/ 345282 h 480536"/>
              <a:gd name="connsiteX0" fmla="*/ 0 w 542766"/>
              <a:gd name="connsiteY0" fmla="*/ 364332 h 499586"/>
              <a:gd name="connsiteX1" fmla="*/ 325439 w 542766"/>
              <a:gd name="connsiteY1" fmla="*/ 0 h 499586"/>
              <a:gd name="connsiteX2" fmla="*/ 542766 w 542766"/>
              <a:gd name="connsiteY2" fmla="*/ 499586 h 499586"/>
              <a:gd name="connsiteX3" fmla="*/ 0 w 542766"/>
              <a:gd name="connsiteY3" fmla="*/ 364332 h 499586"/>
              <a:gd name="connsiteX0" fmla="*/ 0 w 523716"/>
              <a:gd name="connsiteY0" fmla="*/ 373857 h 499586"/>
              <a:gd name="connsiteX1" fmla="*/ 306389 w 523716"/>
              <a:gd name="connsiteY1" fmla="*/ 0 h 499586"/>
              <a:gd name="connsiteX2" fmla="*/ 523716 w 523716"/>
              <a:gd name="connsiteY2" fmla="*/ 499586 h 499586"/>
              <a:gd name="connsiteX3" fmla="*/ 0 w 523716"/>
              <a:gd name="connsiteY3" fmla="*/ 373857 h 499586"/>
              <a:gd name="connsiteX0" fmla="*/ 0 w 523716"/>
              <a:gd name="connsiteY0" fmla="*/ 373857 h 547211"/>
              <a:gd name="connsiteX1" fmla="*/ 306389 w 523716"/>
              <a:gd name="connsiteY1" fmla="*/ 0 h 547211"/>
              <a:gd name="connsiteX2" fmla="*/ 523716 w 523716"/>
              <a:gd name="connsiteY2" fmla="*/ 547211 h 547211"/>
              <a:gd name="connsiteX3" fmla="*/ 0 w 523716"/>
              <a:gd name="connsiteY3" fmla="*/ 373857 h 547211"/>
              <a:gd name="connsiteX0" fmla="*/ 0 w 509648"/>
              <a:gd name="connsiteY0" fmla="*/ 324177 h 547211"/>
              <a:gd name="connsiteX1" fmla="*/ 292321 w 509648"/>
              <a:gd name="connsiteY1" fmla="*/ 0 h 547211"/>
              <a:gd name="connsiteX2" fmla="*/ 509648 w 509648"/>
              <a:gd name="connsiteY2" fmla="*/ 547211 h 547211"/>
              <a:gd name="connsiteX3" fmla="*/ 0 w 509648"/>
              <a:gd name="connsiteY3" fmla="*/ 324177 h 547211"/>
              <a:gd name="connsiteX0" fmla="*/ 0 w 411175"/>
              <a:gd name="connsiteY0" fmla="*/ 324177 h 464412"/>
              <a:gd name="connsiteX1" fmla="*/ 292321 w 411175"/>
              <a:gd name="connsiteY1" fmla="*/ 0 h 464412"/>
              <a:gd name="connsiteX2" fmla="*/ 411175 w 411175"/>
              <a:gd name="connsiteY2" fmla="*/ 464412 h 464412"/>
              <a:gd name="connsiteX3" fmla="*/ 0 w 411175"/>
              <a:gd name="connsiteY3" fmla="*/ 324177 h 464412"/>
              <a:gd name="connsiteX0" fmla="*/ 0 w 411175"/>
              <a:gd name="connsiteY0" fmla="*/ 390417 h 530652"/>
              <a:gd name="connsiteX1" fmla="*/ 278254 w 411175"/>
              <a:gd name="connsiteY1" fmla="*/ 0 h 530652"/>
              <a:gd name="connsiteX2" fmla="*/ 411175 w 411175"/>
              <a:gd name="connsiteY2" fmla="*/ 530652 h 530652"/>
              <a:gd name="connsiteX3" fmla="*/ 0 w 411175"/>
              <a:gd name="connsiteY3" fmla="*/ 390417 h 530652"/>
              <a:gd name="connsiteX0" fmla="*/ 0 w 453378"/>
              <a:gd name="connsiteY0" fmla="*/ 440097 h 530652"/>
              <a:gd name="connsiteX1" fmla="*/ 320457 w 453378"/>
              <a:gd name="connsiteY1" fmla="*/ 0 h 530652"/>
              <a:gd name="connsiteX2" fmla="*/ 453378 w 453378"/>
              <a:gd name="connsiteY2" fmla="*/ 530652 h 530652"/>
              <a:gd name="connsiteX3" fmla="*/ 0 w 453378"/>
              <a:gd name="connsiteY3" fmla="*/ 440097 h 530652"/>
              <a:gd name="connsiteX0" fmla="*/ 0 w 481514"/>
              <a:gd name="connsiteY0" fmla="*/ 440097 h 580332"/>
              <a:gd name="connsiteX1" fmla="*/ 320457 w 481514"/>
              <a:gd name="connsiteY1" fmla="*/ 0 h 580332"/>
              <a:gd name="connsiteX2" fmla="*/ 481514 w 481514"/>
              <a:gd name="connsiteY2" fmla="*/ 580332 h 580332"/>
              <a:gd name="connsiteX3" fmla="*/ 0 w 481514"/>
              <a:gd name="connsiteY3" fmla="*/ 440097 h 580332"/>
              <a:gd name="connsiteX0" fmla="*/ 0 w 523717"/>
              <a:gd name="connsiteY0" fmla="*/ 440097 h 613452"/>
              <a:gd name="connsiteX1" fmla="*/ 320457 w 523717"/>
              <a:gd name="connsiteY1" fmla="*/ 0 h 613452"/>
              <a:gd name="connsiteX2" fmla="*/ 523717 w 523717"/>
              <a:gd name="connsiteY2" fmla="*/ 613452 h 613452"/>
              <a:gd name="connsiteX3" fmla="*/ 0 w 523717"/>
              <a:gd name="connsiteY3" fmla="*/ 440097 h 613452"/>
              <a:gd name="connsiteX0" fmla="*/ 0 w 537365"/>
              <a:gd name="connsiteY0" fmla="*/ 440097 h 613452"/>
              <a:gd name="connsiteX1" fmla="*/ 334105 w 537365"/>
              <a:gd name="connsiteY1" fmla="*/ 0 h 613452"/>
              <a:gd name="connsiteX2" fmla="*/ 537365 w 537365"/>
              <a:gd name="connsiteY2" fmla="*/ 613452 h 613452"/>
              <a:gd name="connsiteX3" fmla="*/ 0 w 537365"/>
              <a:gd name="connsiteY3" fmla="*/ 440097 h 613452"/>
              <a:gd name="connsiteX0" fmla="*/ 0 w 537365"/>
              <a:gd name="connsiteY0" fmla="*/ 488293 h 613452"/>
              <a:gd name="connsiteX1" fmla="*/ 334105 w 537365"/>
              <a:gd name="connsiteY1" fmla="*/ 0 h 613452"/>
              <a:gd name="connsiteX2" fmla="*/ 537365 w 537365"/>
              <a:gd name="connsiteY2" fmla="*/ 613452 h 613452"/>
              <a:gd name="connsiteX3" fmla="*/ 0 w 537365"/>
              <a:gd name="connsiteY3" fmla="*/ 488293 h 613452"/>
              <a:gd name="connsiteX0" fmla="*/ 0 w 565940"/>
              <a:gd name="connsiteY0" fmla="*/ 465868 h 613452"/>
              <a:gd name="connsiteX1" fmla="*/ 362680 w 565940"/>
              <a:gd name="connsiteY1" fmla="*/ 0 h 613452"/>
              <a:gd name="connsiteX2" fmla="*/ 565940 w 565940"/>
              <a:gd name="connsiteY2" fmla="*/ 613452 h 613452"/>
              <a:gd name="connsiteX3" fmla="*/ 0 w 565940"/>
              <a:gd name="connsiteY3" fmla="*/ 465868 h 613452"/>
            </a:gdLst>
            <a:ahLst/>
            <a:cxnLst>
              <a:cxn ang="0">
                <a:pos x="connsiteX0" y="connsiteY0"/>
              </a:cxn>
              <a:cxn ang="0">
                <a:pos x="connsiteX1" y="connsiteY1"/>
              </a:cxn>
              <a:cxn ang="0">
                <a:pos x="connsiteX2" y="connsiteY2"/>
              </a:cxn>
              <a:cxn ang="0">
                <a:pos x="connsiteX3" y="connsiteY3"/>
              </a:cxn>
            </a:cxnLst>
            <a:rect l="l" t="t" r="r" b="b"/>
            <a:pathLst>
              <a:path w="565940" h="613452">
                <a:moveTo>
                  <a:pt x="0" y="465868"/>
                </a:moveTo>
                <a:lnTo>
                  <a:pt x="362680" y="0"/>
                </a:lnTo>
                <a:lnTo>
                  <a:pt x="565940" y="613452"/>
                </a:lnTo>
                <a:lnTo>
                  <a:pt x="0" y="465868"/>
                </a:lnTo>
                <a:close/>
              </a:path>
            </a:pathLst>
          </a:cu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dirty="0">
              <a:solidFill>
                <a:prstClr val="white"/>
              </a:solidFill>
            </a:endParaRPr>
          </a:p>
        </p:txBody>
      </p:sp>
      <p:cxnSp>
        <p:nvCxnSpPr>
          <p:cNvPr id="3" name="直線コネクタ 2"/>
          <p:cNvCxnSpPr/>
          <p:nvPr/>
        </p:nvCxnSpPr>
        <p:spPr>
          <a:xfrm>
            <a:off x="7140922" y="1447956"/>
            <a:ext cx="0" cy="402819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7" name="Title 1"/>
          <p:cNvSpPr>
            <a:spLocks noGrp="1"/>
          </p:cNvSpPr>
          <p:nvPr>
            <p:ph type="title"/>
          </p:nvPr>
        </p:nvSpPr>
        <p:spPr>
          <a:xfrm>
            <a:off x="1" y="-242446"/>
            <a:ext cx="9906000" cy="760975"/>
          </a:xfrm>
          <a:noFill/>
        </p:spPr>
        <p:txBody>
          <a:bodyPr>
            <a:noAutofit/>
          </a:bodyPr>
          <a:lstStyle/>
          <a:p>
            <a:r>
              <a:rPr lang="ja-JP" altLang="en-US" sz="1800" b="0" dirty="0" smtClean="0">
                <a:solidFill>
                  <a:schemeClr val="tx1"/>
                </a:solidFill>
                <a:latin typeface="HGP創英角ｺﾞｼｯｸUB" panose="020B0900000000000000" pitchFamily="50" charset="-128"/>
                <a:ea typeface="HGP創英角ｺﾞｼｯｸUB" panose="020B0900000000000000" pitchFamily="50" charset="-128"/>
              </a:rPr>
              <a:t>激変緩和措置モデル（イメージ）</a:t>
            </a:r>
            <a:endParaRPr lang="ja-JP" altLang="en-US" sz="1800" b="0"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50" name="直線コネクタ 49"/>
          <p:cNvCxnSpPr/>
          <p:nvPr/>
        </p:nvCxnSpPr>
        <p:spPr>
          <a:xfrm>
            <a:off x="-37176" y="293255"/>
            <a:ext cx="9906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0" name="直線コネクタ 19"/>
          <p:cNvCxnSpPr/>
          <p:nvPr/>
        </p:nvCxnSpPr>
        <p:spPr>
          <a:xfrm>
            <a:off x="8945945" y="1788088"/>
            <a:ext cx="1" cy="1116000"/>
          </a:xfrm>
          <a:prstGeom prst="line">
            <a:avLst/>
          </a:prstGeom>
          <a:ln w="79375">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a:off x="8072845" y="2277509"/>
            <a:ext cx="0" cy="828000"/>
          </a:xfrm>
          <a:prstGeom prst="line">
            <a:avLst/>
          </a:prstGeom>
          <a:ln w="79375">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flipH="1">
            <a:off x="7132667" y="2685130"/>
            <a:ext cx="0" cy="684000"/>
          </a:xfrm>
          <a:prstGeom prst="line">
            <a:avLst/>
          </a:prstGeom>
          <a:ln w="79375">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6232183" y="3076384"/>
            <a:ext cx="0" cy="467727"/>
          </a:xfrm>
          <a:prstGeom prst="line">
            <a:avLst/>
          </a:prstGeom>
          <a:ln w="79375">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H="1">
            <a:off x="5323792" y="3415229"/>
            <a:ext cx="0" cy="396000"/>
          </a:xfrm>
          <a:prstGeom prst="line">
            <a:avLst/>
          </a:prstGeom>
          <a:ln w="79375">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H="1">
            <a:off x="4380312" y="3717999"/>
            <a:ext cx="0" cy="288000"/>
          </a:xfrm>
          <a:prstGeom prst="line">
            <a:avLst/>
          </a:prstGeom>
          <a:ln w="79375">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2535367" y="4281282"/>
            <a:ext cx="0" cy="180000"/>
          </a:xfrm>
          <a:prstGeom prst="line">
            <a:avLst/>
          </a:prstGeom>
          <a:ln w="79375">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a:off x="3432034" y="3993057"/>
            <a:ext cx="0" cy="266217"/>
          </a:xfrm>
          <a:prstGeom prst="line">
            <a:avLst/>
          </a:prstGeom>
          <a:ln w="79375">
            <a:solidFill>
              <a:srgbClr val="3118E8"/>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rot="5400000">
            <a:off x="499333" y="2236864"/>
            <a:ext cx="0" cy="195001"/>
          </a:xfrm>
          <a:prstGeom prst="line">
            <a:avLst/>
          </a:prstGeom>
          <a:ln w="79375">
            <a:solidFill>
              <a:srgbClr val="C00000"/>
            </a:solidFill>
          </a:ln>
        </p:spPr>
        <p:style>
          <a:lnRef idx="1">
            <a:schemeClr val="accent1"/>
          </a:lnRef>
          <a:fillRef idx="0">
            <a:schemeClr val="accent1"/>
          </a:fillRef>
          <a:effectRef idx="0">
            <a:schemeClr val="accent1"/>
          </a:effectRef>
          <a:fontRef idx="minor">
            <a:schemeClr val="tx1"/>
          </a:fontRef>
        </p:style>
      </p:cxnSp>
      <p:sp>
        <p:nvSpPr>
          <p:cNvPr id="66" name="スライド番号プレースホルダー 1"/>
          <p:cNvSpPr txBox="1">
            <a:spLocks/>
          </p:cNvSpPr>
          <p:nvPr/>
        </p:nvSpPr>
        <p:spPr>
          <a:xfrm>
            <a:off x="7393382" y="6491523"/>
            <a:ext cx="2504017" cy="365066"/>
          </a:xfrm>
          <a:prstGeom prst="rect">
            <a:avLst/>
          </a:prstGeom>
        </p:spPr>
        <p:txBody>
          <a:bodyPr vert="horz" lIns="91425" tIns="45713" rIns="91425" bIns="45713"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z="1800" b="1">
                <a:solidFill>
                  <a:prstClr val="black">
                    <a:tint val="75000"/>
                  </a:prstClr>
                </a:solidFill>
                <a:latin typeface="游ゴシック" panose="020B0400000000000000" pitchFamily="50" charset="-128"/>
                <a:ea typeface="游ゴシック" panose="020B0400000000000000" pitchFamily="50" charset="-128"/>
              </a:rPr>
              <a:pPr/>
              <a:t>39</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cxnSp>
        <p:nvCxnSpPr>
          <p:cNvPr id="84" name="直線コネクタ 83"/>
          <p:cNvCxnSpPr/>
          <p:nvPr/>
        </p:nvCxnSpPr>
        <p:spPr>
          <a:xfrm>
            <a:off x="3350106" y="4092396"/>
            <a:ext cx="0" cy="180000"/>
          </a:xfrm>
          <a:prstGeom prst="line">
            <a:avLst/>
          </a:prstGeom>
          <a:ln w="381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a:off x="4291175" y="3858970"/>
            <a:ext cx="0" cy="180000"/>
          </a:xfrm>
          <a:prstGeom prst="line">
            <a:avLst/>
          </a:prstGeom>
          <a:ln w="381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5236373" y="3630482"/>
            <a:ext cx="0" cy="180000"/>
          </a:xfrm>
          <a:prstGeom prst="line">
            <a:avLst/>
          </a:prstGeom>
          <a:ln w="381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6142495" y="3392079"/>
            <a:ext cx="0" cy="180000"/>
          </a:xfrm>
          <a:prstGeom prst="line">
            <a:avLst/>
          </a:prstGeom>
          <a:ln w="381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7044010" y="3157475"/>
            <a:ext cx="0" cy="211661"/>
          </a:xfrm>
          <a:prstGeom prst="line">
            <a:avLst/>
          </a:prstGeom>
          <a:ln w="381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7985768" y="2921789"/>
            <a:ext cx="0" cy="180000"/>
          </a:xfrm>
          <a:prstGeom prst="line">
            <a:avLst/>
          </a:prstGeom>
          <a:ln w="381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8857557" y="2701684"/>
            <a:ext cx="0" cy="180000"/>
          </a:xfrm>
          <a:prstGeom prst="line">
            <a:avLst/>
          </a:prstGeom>
          <a:ln w="381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a:off x="2535366" y="2686444"/>
            <a:ext cx="6368856" cy="1593572"/>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91" name="テキスト ボックス 90"/>
          <p:cNvSpPr txBox="1"/>
          <p:nvPr/>
        </p:nvSpPr>
        <p:spPr>
          <a:xfrm>
            <a:off x="61468" y="1390705"/>
            <a:ext cx="3683135" cy="261610"/>
          </a:xfrm>
          <a:prstGeom prst="rect">
            <a:avLst/>
          </a:prstGeom>
          <a:noFill/>
        </p:spPr>
        <p:txBody>
          <a:bodyPr wrap="square" rtlCol="0">
            <a:spAutoFit/>
          </a:bodyPr>
          <a:lstStyle/>
          <a:p>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人当たりの年間保険料額</a:t>
            </a:r>
            <a:endPar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2" name="二等辺三角形 131"/>
          <p:cNvSpPr/>
          <p:nvPr/>
        </p:nvSpPr>
        <p:spPr>
          <a:xfrm>
            <a:off x="363407" y="1707544"/>
            <a:ext cx="198621" cy="158053"/>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34" name="円/楕円 133"/>
          <p:cNvSpPr/>
          <p:nvPr/>
        </p:nvSpPr>
        <p:spPr>
          <a:xfrm>
            <a:off x="372822" y="1970154"/>
            <a:ext cx="198621" cy="18334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テキスト ボックス 16"/>
          <p:cNvSpPr txBox="1"/>
          <p:nvPr/>
        </p:nvSpPr>
        <p:spPr>
          <a:xfrm>
            <a:off x="577264" y="1663169"/>
            <a:ext cx="2183802" cy="276999"/>
          </a:xfrm>
          <a:prstGeom prst="rect">
            <a:avLst/>
          </a:prstGeom>
          <a:noFill/>
        </p:spPr>
        <p:txBody>
          <a:bodyPr wrap="square" rtlCol="0">
            <a:spAutoFit/>
          </a:bodyPr>
          <a:lstStyle/>
          <a:p>
            <a:r>
              <a:rPr lang="ja-JP" altLang="en-US" sz="1200" dirty="0" smtClean="0">
                <a:solidFill>
                  <a:prstClr val="black"/>
                </a:solidFill>
              </a:rPr>
              <a:t>所得水準が一定の市町村</a:t>
            </a:r>
            <a:endParaRPr lang="ja-JP" altLang="en-US" sz="1200" dirty="0">
              <a:solidFill>
                <a:prstClr val="black"/>
              </a:solidFill>
            </a:endParaRPr>
          </a:p>
        </p:txBody>
      </p:sp>
      <p:sp>
        <p:nvSpPr>
          <p:cNvPr id="151" name="テキスト ボックス 150"/>
          <p:cNvSpPr txBox="1"/>
          <p:nvPr/>
        </p:nvSpPr>
        <p:spPr>
          <a:xfrm>
            <a:off x="284329" y="2194965"/>
            <a:ext cx="2973998" cy="276999"/>
          </a:xfrm>
          <a:prstGeom prst="rect">
            <a:avLst/>
          </a:prstGeom>
          <a:noFill/>
          <a:ln w="12700">
            <a:noFill/>
            <a:prstDash val="sysDot"/>
          </a:ln>
        </p:spPr>
        <p:txBody>
          <a:bodyPr wrap="square" rtlCol="0" anchor="ctr">
            <a:spAutoFit/>
          </a:bodyPr>
          <a:lstStyle/>
          <a:p>
            <a:r>
              <a:rPr lang="ja-JP" altLang="en-US" sz="1200" dirty="0">
                <a:solidFill>
                  <a:prstClr val="black"/>
                </a:solidFill>
                <a:latin typeface="ＭＳ Ｐゴシック"/>
                <a:cs typeface="メイリオ" panose="020B0604030504040204" pitchFamily="50" charset="-128"/>
              </a:rPr>
              <a:t>　</a:t>
            </a:r>
            <a:r>
              <a:rPr lang="ja-JP" altLang="en-US" sz="1200" dirty="0" smtClean="0">
                <a:solidFill>
                  <a:prstClr val="black"/>
                </a:solidFill>
                <a:latin typeface="ＭＳ Ｐゴシック"/>
                <a:cs typeface="メイリオ" panose="020B0604030504040204" pitchFamily="50" charset="-128"/>
              </a:rPr>
              <a:t>  　一定割合＝自然増＋</a:t>
            </a:r>
            <a:r>
              <a:rPr lang="en-US" altLang="ja-JP" sz="1200" dirty="0" smtClean="0">
                <a:solidFill>
                  <a:prstClr val="black"/>
                </a:solidFill>
                <a:latin typeface="ＭＳ Ｐゴシック"/>
                <a:cs typeface="メイリオ" panose="020B0604030504040204" pitchFamily="50" charset="-128"/>
              </a:rPr>
              <a:t>δ</a:t>
            </a:r>
            <a:r>
              <a:rPr lang="ja-JP" altLang="en-US" sz="1200" dirty="0" smtClean="0">
                <a:solidFill>
                  <a:prstClr val="black"/>
                </a:solidFill>
                <a:latin typeface="ＭＳ Ｐゴシック"/>
                <a:cs typeface="メイリオ" panose="020B0604030504040204" pitchFamily="50" charset="-128"/>
              </a:rPr>
              <a:t>（</a:t>
            </a:r>
            <a:r>
              <a:rPr lang="en-US" altLang="ja-JP" sz="1200" dirty="0" smtClean="0">
                <a:solidFill>
                  <a:prstClr val="black"/>
                </a:solidFill>
                <a:latin typeface="ＭＳ Ｐゴシック"/>
                <a:cs typeface="メイリオ" panose="020B0604030504040204" pitchFamily="50" charset="-128"/>
              </a:rPr>
              <a:t>%</a:t>
            </a:r>
            <a:r>
              <a:rPr lang="ja-JP" altLang="en-US" sz="1200" dirty="0" smtClean="0">
                <a:solidFill>
                  <a:prstClr val="black"/>
                </a:solidFill>
                <a:latin typeface="ＭＳ Ｐゴシック"/>
                <a:cs typeface="メイリオ" panose="020B0604030504040204" pitchFamily="50" charset="-128"/>
              </a:rPr>
              <a:t>）</a:t>
            </a:r>
            <a:endParaRPr lang="ja-JP" altLang="en-US" sz="1200" dirty="0">
              <a:solidFill>
                <a:prstClr val="black"/>
              </a:solidFill>
              <a:latin typeface="ＭＳ Ｐゴシック"/>
              <a:cs typeface="メイリオ" panose="020B0604030504040204" pitchFamily="50" charset="-128"/>
            </a:endParaRPr>
          </a:p>
        </p:txBody>
      </p:sp>
      <p:sp>
        <p:nvSpPr>
          <p:cNvPr id="136" name="テキスト ボックス 135"/>
          <p:cNvSpPr txBox="1"/>
          <p:nvPr/>
        </p:nvSpPr>
        <p:spPr>
          <a:xfrm>
            <a:off x="575309" y="1948636"/>
            <a:ext cx="2172001" cy="276999"/>
          </a:xfrm>
          <a:prstGeom prst="rect">
            <a:avLst/>
          </a:prstGeom>
          <a:noFill/>
        </p:spPr>
        <p:txBody>
          <a:bodyPr wrap="square" rtlCol="0">
            <a:spAutoFit/>
          </a:bodyPr>
          <a:lstStyle/>
          <a:p>
            <a:r>
              <a:rPr lang="ja-JP" altLang="en-US" sz="1200" dirty="0" smtClean="0">
                <a:solidFill>
                  <a:prstClr val="black"/>
                </a:solidFill>
              </a:rPr>
              <a:t>所得水準が変動する市町村</a:t>
            </a:r>
            <a:endParaRPr lang="ja-JP" altLang="en-US" sz="1200" dirty="0">
              <a:solidFill>
                <a:prstClr val="black"/>
              </a:solidFill>
            </a:endParaRPr>
          </a:p>
        </p:txBody>
      </p:sp>
      <p:cxnSp>
        <p:nvCxnSpPr>
          <p:cNvPr id="260" name="直線矢印コネクタ 259"/>
          <p:cNvCxnSpPr/>
          <p:nvPr/>
        </p:nvCxnSpPr>
        <p:spPr>
          <a:xfrm>
            <a:off x="2391250" y="6014962"/>
            <a:ext cx="4692279" cy="5039"/>
          </a:xfrm>
          <a:prstGeom prst="straightConnector1">
            <a:avLst/>
          </a:prstGeom>
          <a:ln w="38100">
            <a:solidFill>
              <a:srgbClr val="FFC000"/>
            </a:solidFill>
            <a:headEnd type="oval" w="lg" len="med"/>
            <a:tailEnd type="arrow" w="lg" len="med"/>
          </a:ln>
        </p:spPr>
        <p:style>
          <a:lnRef idx="1">
            <a:schemeClr val="accent1"/>
          </a:lnRef>
          <a:fillRef idx="0">
            <a:schemeClr val="accent1"/>
          </a:fillRef>
          <a:effectRef idx="0">
            <a:schemeClr val="accent1"/>
          </a:effectRef>
          <a:fontRef idx="minor">
            <a:schemeClr val="tx1"/>
          </a:fontRef>
        </p:style>
      </p:cxnSp>
      <p:sp>
        <p:nvSpPr>
          <p:cNvPr id="261" name="テキスト ボックス 260"/>
          <p:cNvSpPr txBox="1"/>
          <p:nvPr/>
        </p:nvSpPr>
        <p:spPr>
          <a:xfrm>
            <a:off x="2360587" y="6089540"/>
            <a:ext cx="4698187" cy="433729"/>
          </a:xfrm>
          <a:prstGeom prst="rect">
            <a:avLst/>
          </a:prstGeom>
          <a:noFill/>
        </p:spPr>
        <p:txBody>
          <a:bodyPr wrap="square" rtlCol="0">
            <a:spAutoFit/>
          </a:bodyPr>
          <a:lstStyle/>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都道府県繰入金と特例基金を激変緩和財源として活用できる期間（</a:t>
            </a:r>
            <a:r>
              <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特例</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基金</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は繰入金減少分の補填に活用する）</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2" name="直線矢印コネクタ 261"/>
          <p:cNvCxnSpPr/>
          <p:nvPr/>
        </p:nvCxnSpPr>
        <p:spPr>
          <a:xfrm>
            <a:off x="7120313" y="6014956"/>
            <a:ext cx="2587466" cy="0"/>
          </a:xfrm>
          <a:prstGeom prst="straightConnector1">
            <a:avLst/>
          </a:prstGeom>
          <a:ln w="38100">
            <a:solidFill>
              <a:srgbClr val="0070C0"/>
            </a:solidFill>
            <a:headEnd type="oval" w="lg" len="med"/>
            <a:tailEnd type="arrow" w="lg" len="med"/>
          </a:ln>
        </p:spPr>
        <p:style>
          <a:lnRef idx="1">
            <a:schemeClr val="accent1"/>
          </a:lnRef>
          <a:fillRef idx="0">
            <a:schemeClr val="accent1"/>
          </a:fillRef>
          <a:effectRef idx="0">
            <a:schemeClr val="accent1"/>
          </a:effectRef>
          <a:fontRef idx="minor">
            <a:schemeClr val="tx1"/>
          </a:fontRef>
        </p:style>
      </p:cxnSp>
      <p:sp>
        <p:nvSpPr>
          <p:cNvPr id="263" name="テキスト ボックス 262"/>
          <p:cNvSpPr txBox="1"/>
          <p:nvPr/>
        </p:nvSpPr>
        <p:spPr>
          <a:xfrm>
            <a:off x="7058773" y="6119508"/>
            <a:ext cx="2723015" cy="604123"/>
          </a:xfrm>
          <a:prstGeom prst="rect">
            <a:avLst/>
          </a:prstGeom>
          <a:noFill/>
        </p:spPr>
        <p:txBody>
          <a:bodyPr wrap="square" rtlCol="0">
            <a:spAutoFit/>
          </a:bodyPr>
          <a:lstStyle/>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都道府県繰入金のみを激変緩和財源として活用する期間</a:t>
            </a:r>
            <a:endPar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4" name="直線コネクタ 263"/>
          <p:cNvCxnSpPr/>
          <p:nvPr/>
        </p:nvCxnSpPr>
        <p:spPr>
          <a:xfrm>
            <a:off x="252311" y="1616778"/>
            <a:ext cx="0" cy="3914473"/>
          </a:xfrm>
          <a:prstGeom prst="line">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65" name="直線コネクタ 264"/>
          <p:cNvCxnSpPr/>
          <p:nvPr/>
        </p:nvCxnSpPr>
        <p:spPr>
          <a:xfrm flipH="1">
            <a:off x="233287" y="5513894"/>
            <a:ext cx="9449358" cy="0"/>
          </a:xfrm>
          <a:prstGeom prst="line">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66" name="直線コネクタ 265"/>
          <p:cNvCxnSpPr/>
          <p:nvPr/>
        </p:nvCxnSpPr>
        <p:spPr>
          <a:xfrm>
            <a:off x="2499682" y="5422677"/>
            <a:ext cx="0" cy="182970"/>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267" name="直線コネクタ 266"/>
          <p:cNvCxnSpPr/>
          <p:nvPr/>
        </p:nvCxnSpPr>
        <p:spPr>
          <a:xfrm>
            <a:off x="3425906" y="5422677"/>
            <a:ext cx="0" cy="182970"/>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268" name="直線コネクタ 267"/>
          <p:cNvCxnSpPr/>
          <p:nvPr/>
        </p:nvCxnSpPr>
        <p:spPr>
          <a:xfrm>
            <a:off x="4379814" y="5422677"/>
            <a:ext cx="0" cy="182970"/>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269" name="直線コネクタ 268"/>
          <p:cNvCxnSpPr/>
          <p:nvPr/>
        </p:nvCxnSpPr>
        <p:spPr>
          <a:xfrm>
            <a:off x="5323298" y="5422677"/>
            <a:ext cx="0" cy="182970"/>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270" name="直線コネクタ 269"/>
          <p:cNvCxnSpPr/>
          <p:nvPr/>
        </p:nvCxnSpPr>
        <p:spPr>
          <a:xfrm>
            <a:off x="6249524" y="5440894"/>
            <a:ext cx="0" cy="182970"/>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271" name="テキスト ボックス 270"/>
          <p:cNvSpPr txBox="1"/>
          <p:nvPr/>
        </p:nvSpPr>
        <p:spPr>
          <a:xfrm>
            <a:off x="188948" y="5619387"/>
            <a:ext cx="1129892" cy="340787"/>
          </a:xfrm>
          <a:prstGeom prst="rect">
            <a:avLst/>
          </a:prstGeom>
          <a:noFill/>
        </p:spPr>
        <p:txBody>
          <a:bodyPr wrap="square" rtlCol="0">
            <a:spAutoFit/>
          </a:bodyPr>
          <a:lstStyle/>
          <a:p>
            <a:r>
              <a:rPr lang="en-US" altLang="ja-JP" sz="1600" dirty="0" smtClean="0">
                <a:solidFill>
                  <a:prstClr val="black"/>
                </a:solidFill>
              </a:rPr>
              <a:t>H2</a:t>
            </a:r>
            <a:r>
              <a:rPr lang="en-US" altLang="ja-JP" sz="1600" dirty="0">
                <a:solidFill>
                  <a:prstClr val="black"/>
                </a:solidFill>
              </a:rPr>
              <a:t>8</a:t>
            </a:r>
            <a:r>
              <a:rPr lang="ja-JP" altLang="en-US" sz="1400" dirty="0" smtClean="0">
                <a:solidFill>
                  <a:prstClr val="black"/>
                </a:solidFill>
              </a:rPr>
              <a:t>年度</a:t>
            </a:r>
            <a:endParaRPr lang="ja-JP" altLang="en-US" sz="1600" dirty="0">
              <a:solidFill>
                <a:prstClr val="black"/>
              </a:solidFill>
            </a:endParaRPr>
          </a:p>
        </p:txBody>
      </p:sp>
      <p:cxnSp>
        <p:nvCxnSpPr>
          <p:cNvPr id="272" name="直線コネクタ 271"/>
          <p:cNvCxnSpPr/>
          <p:nvPr/>
        </p:nvCxnSpPr>
        <p:spPr>
          <a:xfrm>
            <a:off x="1555948" y="5431092"/>
            <a:ext cx="0" cy="202361"/>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273" name="直線コネクタ 272"/>
          <p:cNvCxnSpPr/>
          <p:nvPr/>
        </p:nvCxnSpPr>
        <p:spPr>
          <a:xfrm>
            <a:off x="643147" y="5431092"/>
            <a:ext cx="0" cy="202361"/>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274" name="テキスト ボックス 273"/>
          <p:cNvSpPr txBox="1"/>
          <p:nvPr/>
        </p:nvSpPr>
        <p:spPr>
          <a:xfrm>
            <a:off x="2021889" y="5619387"/>
            <a:ext cx="1129892" cy="340787"/>
          </a:xfrm>
          <a:prstGeom prst="rect">
            <a:avLst/>
          </a:prstGeom>
          <a:noFill/>
        </p:spPr>
        <p:txBody>
          <a:bodyPr wrap="square" rtlCol="0">
            <a:spAutoFit/>
          </a:bodyPr>
          <a:lstStyle/>
          <a:p>
            <a:r>
              <a:rPr lang="en-US" altLang="ja-JP" sz="1600" dirty="0" smtClean="0">
                <a:solidFill>
                  <a:prstClr val="black"/>
                </a:solidFill>
              </a:rPr>
              <a:t>H30</a:t>
            </a:r>
            <a:r>
              <a:rPr lang="ja-JP" altLang="en-US" sz="1400" dirty="0" smtClean="0">
                <a:solidFill>
                  <a:prstClr val="black"/>
                </a:solidFill>
              </a:rPr>
              <a:t>年度</a:t>
            </a:r>
            <a:endParaRPr lang="ja-JP" altLang="en-US" sz="1600" dirty="0">
              <a:solidFill>
                <a:prstClr val="black"/>
              </a:solidFill>
            </a:endParaRPr>
          </a:p>
        </p:txBody>
      </p:sp>
      <p:sp>
        <p:nvSpPr>
          <p:cNvPr id="275" name="テキスト ボックス 274"/>
          <p:cNvSpPr txBox="1"/>
          <p:nvPr/>
        </p:nvSpPr>
        <p:spPr>
          <a:xfrm>
            <a:off x="2962328" y="5619387"/>
            <a:ext cx="1129892" cy="340787"/>
          </a:xfrm>
          <a:prstGeom prst="rect">
            <a:avLst/>
          </a:prstGeom>
          <a:noFill/>
        </p:spPr>
        <p:txBody>
          <a:bodyPr wrap="square" rtlCol="0">
            <a:spAutoFit/>
          </a:bodyPr>
          <a:lstStyle/>
          <a:p>
            <a:r>
              <a:rPr lang="en-US" altLang="ja-JP" sz="1600" dirty="0" smtClean="0">
                <a:solidFill>
                  <a:prstClr val="black"/>
                </a:solidFill>
              </a:rPr>
              <a:t>H31</a:t>
            </a:r>
            <a:r>
              <a:rPr lang="ja-JP" altLang="en-US" sz="1400" dirty="0" smtClean="0">
                <a:solidFill>
                  <a:prstClr val="black"/>
                </a:solidFill>
              </a:rPr>
              <a:t>年度</a:t>
            </a:r>
            <a:endParaRPr lang="ja-JP" altLang="en-US" sz="1600" dirty="0">
              <a:solidFill>
                <a:prstClr val="black"/>
              </a:solidFill>
            </a:endParaRPr>
          </a:p>
        </p:txBody>
      </p:sp>
      <p:sp>
        <p:nvSpPr>
          <p:cNvPr id="276" name="テキスト ボックス 275"/>
          <p:cNvSpPr txBox="1"/>
          <p:nvPr/>
        </p:nvSpPr>
        <p:spPr>
          <a:xfrm>
            <a:off x="4785288" y="5619387"/>
            <a:ext cx="1129892" cy="340787"/>
          </a:xfrm>
          <a:prstGeom prst="rect">
            <a:avLst/>
          </a:prstGeom>
          <a:noFill/>
        </p:spPr>
        <p:txBody>
          <a:bodyPr wrap="square" rtlCol="0">
            <a:spAutoFit/>
          </a:bodyPr>
          <a:lstStyle/>
          <a:p>
            <a:r>
              <a:rPr lang="en-US" altLang="ja-JP" sz="1600" dirty="0" smtClean="0">
                <a:solidFill>
                  <a:prstClr val="black"/>
                </a:solidFill>
              </a:rPr>
              <a:t>H33</a:t>
            </a:r>
            <a:r>
              <a:rPr lang="ja-JP" altLang="en-US" sz="1400" dirty="0" smtClean="0">
                <a:solidFill>
                  <a:prstClr val="black"/>
                </a:solidFill>
              </a:rPr>
              <a:t>年度</a:t>
            </a:r>
            <a:endParaRPr lang="ja-JP" altLang="en-US" sz="1600" dirty="0">
              <a:solidFill>
                <a:prstClr val="black"/>
              </a:solidFill>
            </a:endParaRPr>
          </a:p>
        </p:txBody>
      </p:sp>
      <p:sp>
        <p:nvSpPr>
          <p:cNvPr id="277" name="テキスト ボックス 276"/>
          <p:cNvSpPr txBox="1"/>
          <p:nvPr/>
        </p:nvSpPr>
        <p:spPr>
          <a:xfrm>
            <a:off x="5762222" y="5638564"/>
            <a:ext cx="1129892" cy="340787"/>
          </a:xfrm>
          <a:prstGeom prst="rect">
            <a:avLst/>
          </a:prstGeom>
          <a:noFill/>
        </p:spPr>
        <p:txBody>
          <a:bodyPr wrap="square" rtlCol="0">
            <a:spAutoFit/>
          </a:bodyPr>
          <a:lstStyle/>
          <a:p>
            <a:r>
              <a:rPr lang="en-US" altLang="ja-JP" sz="1600" dirty="0" smtClean="0">
                <a:solidFill>
                  <a:prstClr val="black"/>
                </a:solidFill>
              </a:rPr>
              <a:t>H34</a:t>
            </a:r>
            <a:r>
              <a:rPr lang="ja-JP" altLang="en-US" sz="1400" dirty="0" smtClean="0">
                <a:solidFill>
                  <a:prstClr val="black"/>
                </a:solidFill>
              </a:rPr>
              <a:t>年度</a:t>
            </a:r>
            <a:endParaRPr lang="ja-JP" altLang="en-US" sz="1600" dirty="0">
              <a:solidFill>
                <a:prstClr val="black"/>
              </a:solidFill>
            </a:endParaRPr>
          </a:p>
        </p:txBody>
      </p:sp>
      <p:sp>
        <p:nvSpPr>
          <p:cNvPr id="278" name="テキスト ボックス 277"/>
          <p:cNvSpPr txBox="1"/>
          <p:nvPr/>
        </p:nvSpPr>
        <p:spPr>
          <a:xfrm>
            <a:off x="3911173" y="5623869"/>
            <a:ext cx="1129892" cy="340787"/>
          </a:xfrm>
          <a:prstGeom prst="rect">
            <a:avLst/>
          </a:prstGeom>
          <a:noFill/>
        </p:spPr>
        <p:txBody>
          <a:bodyPr wrap="square" rtlCol="0">
            <a:spAutoFit/>
          </a:bodyPr>
          <a:lstStyle/>
          <a:p>
            <a:r>
              <a:rPr lang="en-US" altLang="ja-JP" sz="1600" dirty="0" smtClean="0">
                <a:solidFill>
                  <a:prstClr val="black"/>
                </a:solidFill>
              </a:rPr>
              <a:t>H32</a:t>
            </a:r>
            <a:r>
              <a:rPr lang="ja-JP" altLang="en-US" sz="1400" dirty="0" smtClean="0">
                <a:solidFill>
                  <a:prstClr val="black"/>
                </a:solidFill>
              </a:rPr>
              <a:t>年度</a:t>
            </a:r>
            <a:endParaRPr lang="ja-JP" altLang="en-US" sz="1600" dirty="0">
              <a:solidFill>
                <a:prstClr val="black"/>
              </a:solidFill>
            </a:endParaRPr>
          </a:p>
        </p:txBody>
      </p:sp>
      <p:sp>
        <p:nvSpPr>
          <p:cNvPr id="279" name="テキスト ボックス 278"/>
          <p:cNvSpPr txBox="1"/>
          <p:nvPr/>
        </p:nvSpPr>
        <p:spPr>
          <a:xfrm>
            <a:off x="8904225" y="1507234"/>
            <a:ext cx="1129892" cy="307777"/>
          </a:xfrm>
          <a:prstGeom prst="rect">
            <a:avLst/>
          </a:prstGeom>
          <a:noFill/>
        </p:spPr>
        <p:txBody>
          <a:bodyPr wrap="square" rtlCol="0">
            <a:spAutoFit/>
          </a:bodyPr>
          <a:lstStyle/>
          <a:p>
            <a:r>
              <a:rPr lang="ja-JP" altLang="en-US" sz="1400" dirty="0">
                <a:solidFill>
                  <a:prstClr val="black"/>
                </a:solidFill>
              </a:rPr>
              <a:t>一定</a:t>
            </a:r>
            <a:r>
              <a:rPr lang="ja-JP" altLang="en-US" sz="1400" dirty="0" smtClean="0">
                <a:solidFill>
                  <a:prstClr val="black"/>
                </a:solidFill>
              </a:rPr>
              <a:t>割合</a:t>
            </a:r>
            <a:endParaRPr lang="ja-JP" altLang="en-US" sz="1400" dirty="0">
              <a:solidFill>
                <a:prstClr val="black"/>
              </a:solidFill>
            </a:endParaRPr>
          </a:p>
        </p:txBody>
      </p:sp>
      <p:sp>
        <p:nvSpPr>
          <p:cNvPr id="280" name="テキスト ボックス 279"/>
          <p:cNvSpPr txBox="1"/>
          <p:nvPr/>
        </p:nvSpPr>
        <p:spPr>
          <a:xfrm>
            <a:off x="6475347" y="4020954"/>
            <a:ext cx="3375473" cy="1200329"/>
          </a:xfrm>
          <a:prstGeom prst="rect">
            <a:avLst/>
          </a:prstGeom>
          <a:solidFill>
            <a:schemeClr val="bg1"/>
          </a:solidFill>
          <a:ln w="12700">
            <a:solidFill>
              <a:schemeClr val="tx1"/>
            </a:solidFill>
            <a:prstDash val="sysDot"/>
          </a:ln>
        </p:spPr>
        <p:txBody>
          <a:bodyPr wrap="square" rtlCol="0">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①市町村財政調整基金の活用による平準化</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②実際の保険料引き下げ幅の縮減</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市町村において実際の保険料率を引き</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下げるときは、慎重な検討が必要。</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都道府県</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繰入金の活用</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については市町村と</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協議のうえ対応</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81" name="直線コネクタ 280"/>
          <p:cNvCxnSpPr/>
          <p:nvPr/>
        </p:nvCxnSpPr>
        <p:spPr>
          <a:xfrm>
            <a:off x="7138559" y="5440894"/>
            <a:ext cx="0" cy="182970"/>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282" name="テキスト ボックス 281"/>
          <p:cNvSpPr txBox="1"/>
          <p:nvPr/>
        </p:nvSpPr>
        <p:spPr>
          <a:xfrm>
            <a:off x="1096475" y="5619387"/>
            <a:ext cx="1129892" cy="340787"/>
          </a:xfrm>
          <a:prstGeom prst="rect">
            <a:avLst/>
          </a:prstGeom>
          <a:noFill/>
        </p:spPr>
        <p:txBody>
          <a:bodyPr wrap="square" rtlCol="0">
            <a:spAutoFit/>
          </a:bodyPr>
          <a:lstStyle/>
          <a:p>
            <a:r>
              <a:rPr lang="en-US" altLang="ja-JP" sz="1600" dirty="0" smtClean="0">
                <a:solidFill>
                  <a:prstClr val="black"/>
                </a:solidFill>
              </a:rPr>
              <a:t>H29</a:t>
            </a:r>
            <a:r>
              <a:rPr lang="ja-JP" altLang="en-US" sz="1400" dirty="0" smtClean="0">
                <a:solidFill>
                  <a:prstClr val="black"/>
                </a:solidFill>
              </a:rPr>
              <a:t>年度</a:t>
            </a:r>
            <a:endParaRPr lang="ja-JP" altLang="en-US" sz="1600" dirty="0">
              <a:solidFill>
                <a:prstClr val="black"/>
              </a:solidFill>
            </a:endParaRPr>
          </a:p>
        </p:txBody>
      </p:sp>
      <p:sp>
        <p:nvSpPr>
          <p:cNvPr id="283" name="テキスト ボックス 282"/>
          <p:cNvSpPr txBox="1"/>
          <p:nvPr/>
        </p:nvSpPr>
        <p:spPr>
          <a:xfrm>
            <a:off x="6627161" y="5638918"/>
            <a:ext cx="1129892" cy="340787"/>
          </a:xfrm>
          <a:prstGeom prst="rect">
            <a:avLst/>
          </a:prstGeom>
          <a:noFill/>
        </p:spPr>
        <p:txBody>
          <a:bodyPr wrap="square" rtlCol="0">
            <a:spAutoFit/>
          </a:bodyPr>
          <a:lstStyle/>
          <a:p>
            <a:r>
              <a:rPr lang="en-US" altLang="ja-JP" sz="1600" dirty="0" smtClean="0">
                <a:solidFill>
                  <a:prstClr val="black"/>
                </a:solidFill>
              </a:rPr>
              <a:t>H35</a:t>
            </a:r>
            <a:r>
              <a:rPr lang="ja-JP" altLang="en-US" sz="1400" dirty="0" smtClean="0">
                <a:solidFill>
                  <a:prstClr val="black"/>
                </a:solidFill>
              </a:rPr>
              <a:t>年度</a:t>
            </a:r>
            <a:endParaRPr lang="ja-JP" altLang="en-US" sz="1600" dirty="0">
              <a:solidFill>
                <a:prstClr val="black"/>
              </a:solidFill>
            </a:endParaRPr>
          </a:p>
        </p:txBody>
      </p:sp>
      <p:cxnSp>
        <p:nvCxnSpPr>
          <p:cNvPr id="284" name="直線コネクタ 283"/>
          <p:cNvCxnSpPr/>
          <p:nvPr/>
        </p:nvCxnSpPr>
        <p:spPr>
          <a:xfrm>
            <a:off x="8049455" y="5440894"/>
            <a:ext cx="0" cy="182970"/>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285" name="テキスト ボックス 284"/>
          <p:cNvSpPr txBox="1"/>
          <p:nvPr/>
        </p:nvSpPr>
        <p:spPr>
          <a:xfrm>
            <a:off x="7597327" y="5638564"/>
            <a:ext cx="1129892" cy="340787"/>
          </a:xfrm>
          <a:prstGeom prst="rect">
            <a:avLst/>
          </a:prstGeom>
          <a:noFill/>
        </p:spPr>
        <p:txBody>
          <a:bodyPr wrap="square" rtlCol="0">
            <a:spAutoFit/>
          </a:bodyPr>
          <a:lstStyle/>
          <a:p>
            <a:r>
              <a:rPr lang="en-US" altLang="ja-JP" sz="1600" dirty="0" smtClean="0">
                <a:solidFill>
                  <a:prstClr val="black"/>
                </a:solidFill>
              </a:rPr>
              <a:t>H36</a:t>
            </a:r>
            <a:r>
              <a:rPr lang="ja-JP" altLang="en-US" sz="1400" dirty="0" smtClean="0">
                <a:solidFill>
                  <a:prstClr val="black"/>
                </a:solidFill>
              </a:rPr>
              <a:t>年度</a:t>
            </a:r>
            <a:endParaRPr lang="ja-JP" altLang="en-US" sz="1600" dirty="0">
              <a:solidFill>
                <a:prstClr val="black"/>
              </a:solidFill>
            </a:endParaRPr>
          </a:p>
        </p:txBody>
      </p:sp>
      <p:cxnSp>
        <p:nvCxnSpPr>
          <p:cNvPr id="286" name="直線コネクタ 285"/>
          <p:cNvCxnSpPr/>
          <p:nvPr/>
        </p:nvCxnSpPr>
        <p:spPr>
          <a:xfrm>
            <a:off x="9033193" y="5440894"/>
            <a:ext cx="0" cy="182970"/>
          </a:xfrm>
          <a:prstGeom prst="line">
            <a:avLst/>
          </a:prstGeom>
          <a:ln w="34925">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287" name="テキスト ボックス 286"/>
          <p:cNvSpPr txBox="1"/>
          <p:nvPr/>
        </p:nvSpPr>
        <p:spPr>
          <a:xfrm>
            <a:off x="8576826" y="5638564"/>
            <a:ext cx="1129892" cy="340787"/>
          </a:xfrm>
          <a:prstGeom prst="rect">
            <a:avLst/>
          </a:prstGeom>
          <a:noFill/>
        </p:spPr>
        <p:txBody>
          <a:bodyPr wrap="square" rtlCol="0">
            <a:spAutoFit/>
          </a:bodyPr>
          <a:lstStyle/>
          <a:p>
            <a:r>
              <a:rPr lang="en-US" altLang="ja-JP" sz="1600" dirty="0" smtClean="0">
                <a:solidFill>
                  <a:prstClr val="black"/>
                </a:solidFill>
              </a:rPr>
              <a:t>H37</a:t>
            </a:r>
            <a:r>
              <a:rPr lang="ja-JP" altLang="en-US" sz="1400" dirty="0" smtClean="0">
                <a:solidFill>
                  <a:prstClr val="black"/>
                </a:solidFill>
              </a:rPr>
              <a:t>年度</a:t>
            </a:r>
            <a:endParaRPr lang="ja-JP" altLang="en-US" sz="1600" dirty="0">
              <a:solidFill>
                <a:prstClr val="black"/>
              </a:solidFill>
            </a:endParaRPr>
          </a:p>
        </p:txBody>
      </p:sp>
      <p:sp>
        <p:nvSpPr>
          <p:cNvPr id="289" name="テキスト ボックス 288"/>
          <p:cNvSpPr txBox="1"/>
          <p:nvPr/>
        </p:nvSpPr>
        <p:spPr>
          <a:xfrm>
            <a:off x="9083526" y="2641532"/>
            <a:ext cx="920292" cy="309807"/>
          </a:xfrm>
          <a:prstGeom prst="rect">
            <a:avLst/>
          </a:prstGeom>
          <a:noFill/>
        </p:spPr>
        <p:txBody>
          <a:bodyPr wrap="square" rtlCol="0">
            <a:spAutoFit/>
          </a:bodyPr>
          <a:lstStyle/>
          <a:p>
            <a:r>
              <a:rPr lang="ja-JP" altLang="en-US" sz="1400" dirty="0">
                <a:solidFill>
                  <a:prstClr val="black"/>
                </a:solidFill>
              </a:rPr>
              <a:t>自然増</a:t>
            </a:r>
          </a:p>
        </p:txBody>
      </p:sp>
      <p:sp>
        <p:nvSpPr>
          <p:cNvPr id="156" name="円弧 155"/>
          <p:cNvSpPr/>
          <p:nvPr/>
        </p:nvSpPr>
        <p:spPr>
          <a:xfrm flipV="1">
            <a:off x="5950633" y="3844333"/>
            <a:ext cx="1061427" cy="829881"/>
          </a:xfrm>
          <a:prstGeom prst="arc">
            <a:avLst>
              <a:gd name="adj1" fmla="val 11383814"/>
              <a:gd name="adj2" fmla="val 16347717"/>
            </a:avLst>
          </a:prstGeom>
          <a:ln w="57150">
            <a:solidFill>
              <a:srgbClr val="FF6600"/>
            </a:solidFill>
            <a:headEnd type="triangle" w="med" len="sm"/>
            <a:tailEnd type="oval"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9" name="二等辺三角形 8"/>
          <p:cNvSpPr/>
          <p:nvPr/>
        </p:nvSpPr>
        <p:spPr>
          <a:xfrm>
            <a:off x="2485903" y="2117754"/>
            <a:ext cx="5716561" cy="2082022"/>
          </a:xfrm>
          <a:custGeom>
            <a:avLst/>
            <a:gdLst>
              <a:gd name="connsiteX0" fmla="*/ 0 w 5035235"/>
              <a:gd name="connsiteY0" fmla="*/ 649462 h 649462"/>
              <a:gd name="connsiteX1" fmla="*/ 2517618 w 5035235"/>
              <a:gd name="connsiteY1" fmla="*/ 0 h 649462"/>
              <a:gd name="connsiteX2" fmla="*/ 5035235 w 5035235"/>
              <a:gd name="connsiteY2" fmla="*/ 649462 h 649462"/>
              <a:gd name="connsiteX3" fmla="*/ 0 w 5035235"/>
              <a:gd name="connsiteY3" fmla="*/ 649462 h 649462"/>
              <a:gd name="connsiteX0" fmla="*/ 0 w 5517835"/>
              <a:gd name="connsiteY0" fmla="*/ 1917700 h 1917700"/>
              <a:gd name="connsiteX1" fmla="*/ 2517618 w 5517835"/>
              <a:gd name="connsiteY1" fmla="*/ 1268238 h 1917700"/>
              <a:gd name="connsiteX2" fmla="*/ 5517835 w 5517835"/>
              <a:gd name="connsiteY2" fmla="*/ 0 h 1917700"/>
              <a:gd name="connsiteX3" fmla="*/ 0 w 5517835"/>
              <a:gd name="connsiteY3" fmla="*/ 1917700 h 1917700"/>
              <a:gd name="connsiteX0" fmla="*/ 0 w 5174935"/>
              <a:gd name="connsiteY0" fmla="*/ 1295400 h 1295400"/>
              <a:gd name="connsiteX1" fmla="*/ 2174718 w 5174935"/>
              <a:gd name="connsiteY1" fmla="*/ 1268238 h 1295400"/>
              <a:gd name="connsiteX2" fmla="*/ 5174935 w 5174935"/>
              <a:gd name="connsiteY2" fmla="*/ 0 h 1295400"/>
              <a:gd name="connsiteX3" fmla="*/ 0 w 5174935"/>
              <a:gd name="connsiteY3" fmla="*/ 1295400 h 1295400"/>
              <a:gd name="connsiteX0" fmla="*/ 60482 w 5235417"/>
              <a:gd name="connsiteY0" fmla="*/ 1295400 h 2296938"/>
              <a:gd name="connsiteX1" fmla="*/ 0 w 5235417"/>
              <a:gd name="connsiteY1" fmla="*/ 2296938 h 2296938"/>
              <a:gd name="connsiteX2" fmla="*/ 5235417 w 5235417"/>
              <a:gd name="connsiteY2" fmla="*/ 0 h 2296938"/>
              <a:gd name="connsiteX3" fmla="*/ 60482 w 5235417"/>
              <a:gd name="connsiteY3" fmla="*/ 1295400 h 2296938"/>
              <a:gd name="connsiteX0" fmla="*/ 9682 w 5235417"/>
              <a:gd name="connsiteY0" fmla="*/ 1409700 h 2296938"/>
              <a:gd name="connsiteX1" fmla="*/ 0 w 5235417"/>
              <a:gd name="connsiteY1" fmla="*/ 2296938 h 2296938"/>
              <a:gd name="connsiteX2" fmla="*/ 5235417 w 5235417"/>
              <a:gd name="connsiteY2" fmla="*/ 0 h 2296938"/>
              <a:gd name="connsiteX3" fmla="*/ 9682 w 5235417"/>
              <a:gd name="connsiteY3" fmla="*/ 1409700 h 2296938"/>
              <a:gd name="connsiteX0" fmla="*/ 9682 w 5235417"/>
              <a:gd name="connsiteY0" fmla="*/ 1346200 h 2296938"/>
              <a:gd name="connsiteX1" fmla="*/ 0 w 5235417"/>
              <a:gd name="connsiteY1" fmla="*/ 2296938 h 2296938"/>
              <a:gd name="connsiteX2" fmla="*/ 5235417 w 5235417"/>
              <a:gd name="connsiteY2" fmla="*/ 0 h 2296938"/>
              <a:gd name="connsiteX3" fmla="*/ 9682 w 5235417"/>
              <a:gd name="connsiteY3" fmla="*/ 1346200 h 2296938"/>
              <a:gd name="connsiteX0" fmla="*/ 9682 w 5235417"/>
              <a:gd name="connsiteY0" fmla="*/ 1346200 h 2296938"/>
              <a:gd name="connsiteX1" fmla="*/ 0 w 5235417"/>
              <a:gd name="connsiteY1" fmla="*/ 2296938 h 2296938"/>
              <a:gd name="connsiteX2" fmla="*/ 5235417 w 5235417"/>
              <a:gd name="connsiteY2" fmla="*/ 0 h 2296938"/>
              <a:gd name="connsiteX3" fmla="*/ 9682 w 5235417"/>
              <a:gd name="connsiteY3" fmla="*/ 1346200 h 2296938"/>
              <a:gd name="connsiteX0" fmla="*/ 211 w 5264046"/>
              <a:gd name="connsiteY0" fmla="*/ 1333500 h 2296938"/>
              <a:gd name="connsiteX1" fmla="*/ 28629 w 5264046"/>
              <a:gd name="connsiteY1" fmla="*/ 2296938 h 2296938"/>
              <a:gd name="connsiteX2" fmla="*/ 5264046 w 5264046"/>
              <a:gd name="connsiteY2" fmla="*/ 0 h 2296938"/>
              <a:gd name="connsiteX3" fmla="*/ 211 w 5264046"/>
              <a:gd name="connsiteY3" fmla="*/ 1333500 h 2296938"/>
              <a:gd name="connsiteX0" fmla="*/ 9682 w 5273517"/>
              <a:gd name="connsiteY0" fmla="*/ 1333500 h 2347738"/>
              <a:gd name="connsiteX1" fmla="*/ 0 w 5273517"/>
              <a:gd name="connsiteY1" fmla="*/ 2347738 h 2347738"/>
              <a:gd name="connsiteX2" fmla="*/ 5273517 w 5273517"/>
              <a:gd name="connsiteY2" fmla="*/ 0 h 2347738"/>
              <a:gd name="connsiteX3" fmla="*/ 9682 w 5273517"/>
              <a:gd name="connsiteY3" fmla="*/ 1333500 h 2347738"/>
              <a:gd name="connsiteX0" fmla="*/ 15302 w 5279137"/>
              <a:gd name="connsiteY0" fmla="*/ 1333500 h 2347738"/>
              <a:gd name="connsiteX1" fmla="*/ 5620 w 5279137"/>
              <a:gd name="connsiteY1" fmla="*/ 2347738 h 2347738"/>
              <a:gd name="connsiteX2" fmla="*/ 5279137 w 5279137"/>
              <a:gd name="connsiteY2" fmla="*/ 0 h 2347738"/>
              <a:gd name="connsiteX3" fmla="*/ 15302 w 5279137"/>
              <a:gd name="connsiteY3" fmla="*/ 1333500 h 2347738"/>
              <a:gd name="connsiteX0" fmla="*/ 9682 w 5273517"/>
              <a:gd name="connsiteY0" fmla="*/ 1333500 h 2347738"/>
              <a:gd name="connsiteX1" fmla="*/ 0 w 5273517"/>
              <a:gd name="connsiteY1" fmla="*/ 2347738 h 2347738"/>
              <a:gd name="connsiteX2" fmla="*/ 5273517 w 5273517"/>
              <a:gd name="connsiteY2" fmla="*/ 0 h 2347738"/>
              <a:gd name="connsiteX3" fmla="*/ 9682 w 5273517"/>
              <a:gd name="connsiteY3" fmla="*/ 1333500 h 2347738"/>
              <a:gd name="connsiteX0" fmla="*/ 9682 w 5273517"/>
              <a:gd name="connsiteY0" fmla="*/ 1352899 h 2367137"/>
              <a:gd name="connsiteX1" fmla="*/ 0 w 5273517"/>
              <a:gd name="connsiteY1" fmla="*/ 2367137 h 2367137"/>
              <a:gd name="connsiteX2" fmla="*/ 5273517 w 5273517"/>
              <a:gd name="connsiteY2" fmla="*/ 19399 h 2367137"/>
              <a:gd name="connsiteX3" fmla="*/ 5251293 w 5273517"/>
              <a:gd name="connsiteY3" fmla="*/ 0 h 2367137"/>
              <a:gd name="connsiteX4" fmla="*/ 9682 w 5273517"/>
              <a:gd name="connsiteY4" fmla="*/ 1352899 h 2367137"/>
              <a:gd name="connsiteX0" fmla="*/ 9682 w 5273517"/>
              <a:gd name="connsiteY0" fmla="*/ 1333500 h 2347738"/>
              <a:gd name="connsiteX1" fmla="*/ 0 w 5273517"/>
              <a:gd name="connsiteY1" fmla="*/ 2347738 h 2347738"/>
              <a:gd name="connsiteX2" fmla="*/ 5273517 w 5273517"/>
              <a:gd name="connsiteY2" fmla="*/ 0 h 2347738"/>
              <a:gd name="connsiteX3" fmla="*/ 4851243 w 5273517"/>
              <a:gd name="connsiteY3" fmla="*/ 104426 h 2347738"/>
              <a:gd name="connsiteX4" fmla="*/ 9682 w 5273517"/>
              <a:gd name="connsiteY4" fmla="*/ 1333500 h 2347738"/>
              <a:gd name="connsiteX0" fmla="*/ 9682 w 4863942"/>
              <a:gd name="connsiteY0" fmla="*/ 1229074 h 2243312"/>
              <a:gd name="connsiteX1" fmla="*/ 0 w 4863942"/>
              <a:gd name="connsiteY1" fmla="*/ 2243312 h 2243312"/>
              <a:gd name="connsiteX2" fmla="*/ 4863942 w 4863942"/>
              <a:gd name="connsiteY2" fmla="*/ 95599 h 2243312"/>
              <a:gd name="connsiteX3" fmla="*/ 4851243 w 4863942"/>
              <a:gd name="connsiteY3" fmla="*/ 0 h 2243312"/>
              <a:gd name="connsiteX4" fmla="*/ 9682 w 4863942"/>
              <a:gd name="connsiteY4" fmla="*/ 1229074 h 2243312"/>
              <a:gd name="connsiteX0" fmla="*/ 439 w 4854699"/>
              <a:gd name="connsiteY0" fmla="*/ 1229074 h 2100437"/>
              <a:gd name="connsiteX1" fmla="*/ 9751 w 4854699"/>
              <a:gd name="connsiteY1" fmla="*/ 2100437 h 2100437"/>
              <a:gd name="connsiteX2" fmla="*/ 4854699 w 4854699"/>
              <a:gd name="connsiteY2" fmla="*/ 95599 h 2100437"/>
              <a:gd name="connsiteX3" fmla="*/ 4842000 w 4854699"/>
              <a:gd name="connsiteY3" fmla="*/ 0 h 2100437"/>
              <a:gd name="connsiteX4" fmla="*/ 439 w 4854699"/>
              <a:gd name="connsiteY4" fmla="*/ 1229074 h 2100437"/>
              <a:gd name="connsiteX0" fmla="*/ 439 w 4854699"/>
              <a:gd name="connsiteY0" fmla="*/ 1229074 h 2005187"/>
              <a:gd name="connsiteX1" fmla="*/ 9751 w 4854699"/>
              <a:gd name="connsiteY1" fmla="*/ 2005187 h 2005187"/>
              <a:gd name="connsiteX2" fmla="*/ 4854699 w 4854699"/>
              <a:gd name="connsiteY2" fmla="*/ 95599 h 2005187"/>
              <a:gd name="connsiteX3" fmla="*/ 4842000 w 4854699"/>
              <a:gd name="connsiteY3" fmla="*/ 0 h 2005187"/>
              <a:gd name="connsiteX4" fmla="*/ 439 w 4854699"/>
              <a:gd name="connsiteY4" fmla="*/ 1229074 h 2005187"/>
              <a:gd name="connsiteX0" fmla="*/ 439 w 4842000"/>
              <a:gd name="connsiteY0" fmla="*/ 1229074 h 2005187"/>
              <a:gd name="connsiteX1" fmla="*/ 9751 w 4842000"/>
              <a:gd name="connsiteY1" fmla="*/ 2005187 h 2005187"/>
              <a:gd name="connsiteX2" fmla="*/ 4842000 w 4842000"/>
              <a:gd name="connsiteY2" fmla="*/ 0 h 2005187"/>
              <a:gd name="connsiteX3" fmla="*/ 439 w 4842000"/>
              <a:gd name="connsiteY3" fmla="*/ 1229074 h 2005187"/>
              <a:gd name="connsiteX0" fmla="*/ 439 w 4823006"/>
              <a:gd name="connsiteY0" fmla="*/ 1286224 h 2062337"/>
              <a:gd name="connsiteX1" fmla="*/ 9751 w 4823006"/>
              <a:gd name="connsiteY1" fmla="*/ 2062337 h 2062337"/>
              <a:gd name="connsiteX2" fmla="*/ 4823006 w 4823006"/>
              <a:gd name="connsiteY2" fmla="*/ 0 h 2062337"/>
              <a:gd name="connsiteX3" fmla="*/ 439 w 4823006"/>
              <a:gd name="connsiteY3" fmla="*/ 1286224 h 2062337"/>
              <a:gd name="connsiteX0" fmla="*/ 439 w 4917974"/>
              <a:gd name="connsiteY0" fmla="*/ 1314799 h 2090912"/>
              <a:gd name="connsiteX1" fmla="*/ 9751 w 4917974"/>
              <a:gd name="connsiteY1" fmla="*/ 2090912 h 2090912"/>
              <a:gd name="connsiteX2" fmla="*/ 4917974 w 4917974"/>
              <a:gd name="connsiteY2" fmla="*/ 0 h 2090912"/>
              <a:gd name="connsiteX3" fmla="*/ 439 w 4917974"/>
              <a:gd name="connsiteY3" fmla="*/ 1314799 h 2090912"/>
              <a:gd name="connsiteX0" fmla="*/ 439 w 4984452"/>
              <a:gd name="connsiteY0" fmla="*/ 1333849 h 2109962"/>
              <a:gd name="connsiteX1" fmla="*/ 9751 w 4984452"/>
              <a:gd name="connsiteY1" fmla="*/ 2109962 h 2109962"/>
              <a:gd name="connsiteX2" fmla="*/ 4984452 w 4984452"/>
              <a:gd name="connsiteY2" fmla="*/ 0 h 2109962"/>
              <a:gd name="connsiteX3" fmla="*/ 439 w 4984452"/>
              <a:gd name="connsiteY3" fmla="*/ 1333849 h 2109962"/>
              <a:gd name="connsiteX0" fmla="*/ 439 w 4984452"/>
              <a:gd name="connsiteY0" fmla="*/ 1305274 h 2109962"/>
              <a:gd name="connsiteX1" fmla="*/ 9751 w 4984452"/>
              <a:gd name="connsiteY1" fmla="*/ 2109962 h 2109962"/>
              <a:gd name="connsiteX2" fmla="*/ 4984452 w 4984452"/>
              <a:gd name="connsiteY2" fmla="*/ 0 h 2109962"/>
              <a:gd name="connsiteX3" fmla="*/ 439 w 4984452"/>
              <a:gd name="connsiteY3" fmla="*/ 1305274 h 2109962"/>
              <a:gd name="connsiteX0" fmla="*/ 439 w 4984452"/>
              <a:gd name="connsiteY0" fmla="*/ 1305274 h 2148062"/>
              <a:gd name="connsiteX1" fmla="*/ 9751 w 4984452"/>
              <a:gd name="connsiteY1" fmla="*/ 2148062 h 2148062"/>
              <a:gd name="connsiteX2" fmla="*/ 4984452 w 4984452"/>
              <a:gd name="connsiteY2" fmla="*/ 0 h 2148062"/>
              <a:gd name="connsiteX3" fmla="*/ 439 w 4984452"/>
              <a:gd name="connsiteY3" fmla="*/ 1305274 h 2148062"/>
              <a:gd name="connsiteX0" fmla="*/ 28675 w 4974701"/>
              <a:gd name="connsiteY0" fmla="*/ 1297654 h 2148062"/>
              <a:gd name="connsiteX1" fmla="*/ 0 w 4974701"/>
              <a:gd name="connsiteY1" fmla="*/ 2148062 h 2148062"/>
              <a:gd name="connsiteX2" fmla="*/ 4974701 w 4974701"/>
              <a:gd name="connsiteY2" fmla="*/ 0 h 2148062"/>
              <a:gd name="connsiteX3" fmla="*/ 28675 w 4974701"/>
              <a:gd name="connsiteY3" fmla="*/ 1297654 h 2148062"/>
              <a:gd name="connsiteX0" fmla="*/ 769 w 4977185"/>
              <a:gd name="connsiteY0" fmla="*/ 1312894 h 2148062"/>
              <a:gd name="connsiteX1" fmla="*/ 2484 w 4977185"/>
              <a:gd name="connsiteY1" fmla="*/ 2148062 h 2148062"/>
              <a:gd name="connsiteX2" fmla="*/ 4977185 w 4977185"/>
              <a:gd name="connsiteY2" fmla="*/ 0 h 2148062"/>
              <a:gd name="connsiteX3" fmla="*/ 769 w 4977185"/>
              <a:gd name="connsiteY3" fmla="*/ 1312894 h 2148062"/>
              <a:gd name="connsiteX0" fmla="*/ 769 w 4977185"/>
              <a:gd name="connsiteY0" fmla="*/ 1267174 h 2148062"/>
              <a:gd name="connsiteX1" fmla="*/ 2484 w 4977185"/>
              <a:gd name="connsiteY1" fmla="*/ 2148062 h 2148062"/>
              <a:gd name="connsiteX2" fmla="*/ 4977185 w 4977185"/>
              <a:gd name="connsiteY2" fmla="*/ 0 h 2148062"/>
              <a:gd name="connsiteX3" fmla="*/ 769 w 4977185"/>
              <a:gd name="connsiteY3" fmla="*/ 1267174 h 2148062"/>
              <a:gd name="connsiteX0" fmla="*/ 769 w 4977185"/>
              <a:gd name="connsiteY0" fmla="*/ 1267174 h 2148062"/>
              <a:gd name="connsiteX1" fmla="*/ 2484 w 4977185"/>
              <a:gd name="connsiteY1" fmla="*/ 2148062 h 2148062"/>
              <a:gd name="connsiteX2" fmla="*/ 2417654 w 4977185"/>
              <a:gd name="connsiteY2" fmla="*/ 1095253 h 2148062"/>
              <a:gd name="connsiteX3" fmla="*/ 4977185 w 4977185"/>
              <a:gd name="connsiteY3" fmla="*/ 0 h 2148062"/>
              <a:gd name="connsiteX4" fmla="*/ 769 w 4977185"/>
              <a:gd name="connsiteY4" fmla="*/ 1267174 h 2148062"/>
              <a:gd name="connsiteX0" fmla="*/ 769 w 4977185"/>
              <a:gd name="connsiteY0" fmla="*/ 1267174 h 2148062"/>
              <a:gd name="connsiteX1" fmla="*/ 2484 w 4977185"/>
              <a:gd name="connsiteY1" fmla="*/ 2148062 h 2148062"/>
              <a:gd name="connsiteX2" fmla="*/ 2655074 w 4977185"/>
              <a:gd name="connsiteY2" fmla="*/ 1219078 h 2148062"/>
              <a:gd name="connsiteX3" fmla="*/ 4977185 w 4977185"/>
              <a:gd name="connsiteY3" fmla="*/ 0 h 2148062"/>
              <a:gd name="connsiteX4" fmla="*/ 769 w 4977185"/>
              <a:gd name="connsiteY4" fmla="*/ 1267174 h 2148062"/>
              <a:gd name="connsiteX0" fmla="*/ 769 w 4977185"/>
              <a:gd name="connsiteY0" fmla="*/ 1267174 h 2148062"/>
              <a:gd name="connsiteX1" fmla="*/ 2484 w 4977185"/>
              <a:gd name="connsiteY1" fmla="*/ 2148062 h 2148062"/>
              <a:gd name="connsiteX2" fmla="*/ 917159 w 4977185"/>
              <a:gd name="connsiteY2" fmla="*/ 1800103 h 2148062"/>
              <a:gd name="connsiteX3" fmla="*/ 2655074 w 4977185"/>
              <a:gd name="connsiteY3" fmla="*/ 1219078 h 2148062"/>
              <a:gd name="connsiteX4" fmla="*/ 4977185 w 4977185"/>
              <a:gd name="connsiteY4" fmla="*/ 0 h 2148062"/>
              <a:gd name="connsiteX5" fmla="*/ 769 w 4977185"/>
              <a:gd name="connsiteY5" fmla="*/ 1267174 h 2148062"/>
              <a:gd name="connsiteX0" fmla="*/ 769 w 4977185"/>
              <a:gd name="connsiteY0" fmla="*/ 1267174 h 2148062"/>
              <a:gd name="connsiteX1" fmla="*/ 2484 w 4977185"/>
              <a:gd name="connsiteY1" fmla="*/ 2148062 h 2148062"/>
              <a:gd name="connsiteX2" fmla="*/ 945649 w 4977185"/>
              <a:gd name="connsiteY2" fmla="*/ 1866778 h 2148062"/>
              <a:gd name="connsiteX3" fmla="*/ 2655074 w 4977185"/>
              <a:gd name="connsiteY3" fmla="*/ 1219078 h 2148062"/>
              <a:gd name="connsiteX4" fmla="*/ 4977185 w 4977185"/>
              <a:gd name="connsiteY4" fmla="*/ 0 h 2148062"/>
              <a:gd name="connsiteX5" fmla="*/ 769 w 4977185"/>
              <a:gd name="connsiteY5" fmla="*/ 1267174 h 2148062"/>
              <a:gd name="connsiteX0" fmla="*/ 769 w 4977185"/>
              <a:gd name="connsiteY0" fmla="*/ 1267174 h 2148062"/>
              <a:gd name="connsiteX1" fmla="*/ 2484 w 4977185"/>
              <a:gd name="connsiteY1" fmla="*/ 2148062 h 2148062"/>
              <a:gd name="connsiteX2" fmla="*/ 945649 w 4977185"/>
              <a:gd name="connsiteY2" fmla="*/ 1866778 h 2148062"/>
              <a:gd name="connsiteX3" fmla="*/ 2655074 w 4977185"/>
              <a:gd name="connsiteY3" fmla="*/ 1219078 h 2148062"/>
              <a:gd name="connsiteX4" fmla="*/ 4977185 w 4977185"/>
              <a:gd name="connsiteY4" fmla="*/ 0 h 2148062"/>
              <a:gd name="connsiteX5" fmla="*/ 4336008 w 4977185"/>
              <a:gd name="connsiteY5" fmla="*/ 152278 h 2148062"/>
              <a:gd name="connsiteX6" fmla="*/ 769 w 4977185"/>
              <a:gd name="connsiteY6" fmla="*/ 1267174 h 2148062"/>
              <a:gd name="connsiteX0" fmla="*/ 769 w 4977185"/>
              <a:gd name="connsiteY0" fmla="*/ 1267174 h 2148062"/>
              <a:gd name="connsiteX1" fmla="*/ 2484 w 4977185"/>
              <a:gd name="connsiteY1" fmla="*/ 2148062 h 2148062"/>
              <a:gd name="connsiteX2" fmla="*/ 945649 w 4977185"/>
              <a:gd name="connsiteY2" fmla="*/ 1866778 h 2148062"/>
              <a:gd name="connsiteX3" fmla="*/ 2655074 w 4977185"/>
              <a:gd name="connsiteY3" fmla="*/ 1219078 h 2148062"/>
              <a:gd name="connsiteX4" fmla="*/ 4977185 w 4977185"/>
              <a:gd name="connsiteY4" fmla="*/ 0 h 2148062"/>
              <a:gd name="connsiteX5" fmla="*/ 4336008 w 4977185"/>
              <a:gd name="connsiteY5" fmla="*/ 114178 h 2148062"/>
              <a:gd name="connsiteX6" fmla="*/ 769 w 4977185"/>
              <a:gd name="connsiteY6" fmla="*/ 1267174 h 2148062"/>
              <a:gd name="connsiteX0" fmla="*/ 769 w 4977185"/>
              <a:gd name="connsiteY0" fmla="*/ 1267174 h 2148062"/>
              <a:gd name="connsiteX1" fmla="*/ 2484 w 4977185"/>
              <a:gd name="connsiteY1" fmla="*/ 2148062 h 2148062"/>
              <a:gd name="connsiteX2" fmla="*/ 945649 w 4977185"/>
              <a:gd name="connsiteY2" fmla="*/ 1866778 h 2148062"/>
              <a:gd name="connsiteX3" fmla="*/ 2655074 w 4977185"/>
              <a:gd name="connsiteY3" fmla="*/ 1219078 h 2148062"/>
              <a:gd name="connsiteX4" fmla="*/ 4364498 w 4977185"/>
              <a:gd name="connsiteY4" fmla="*/ 314203 h 2148062"/>
              <a:gd name="connsiteX5" fmla="*/ 4977185 w 4977185"/>
              <a:gd name="connsiteY5" fmla="*/ 0 h 2148062"/>
              <a:gd name="connsiteX6" fmla="*/ 4336008 w 4977185"/>
              <a:gd name="connsiteY6" fmla="*/ 114178 h 2148062"/>
              <a:gd name="connsiteX7" fmla="*/ 769 w 4977185"/>
              <a:gd name="connsiteY7" fmla="*/ 1267174 h 2148062"/>
              <a:gd name="connsiteX0" fmla="*/ 769 w 4977185"/>
              <a:gd name="connsiteY0" fmla="*/ 1267174 h 2148062"/>
              <a:gd name="connsiteX1" fmla="*/ 2484 w 4977185"/>
              <a:gd name="connsiteY1" fmla="*/ 2148062 h 2148062"/>
              <a:gd name="connsiteX2" fmla="*/ 945649 w 4977185"/>
              <a:gd name="connsiteY2" fmla="*/ 1866778 h 2148062"/>
              <a:gd name="connsiteX3" fmla="*/ 2655074 w 4977185"/>
              <a:gd name="connsiteY3" fmla="*/ 1219078 h 2148062"/>
              <a:gd name="connsiteX4" fmla="*/ 4383492 w 4977185"/>
              <a:gd name="connsiteY4" fmla="*/ 380878 h 2148062"/>
              <a:gd name="connsiteX5" fmla="*/ 4977185 w 4977185"/>
              <a:gd name="connsiteY5" fmla="*/ 0 h 2148062"/>
              <a:gd name="connsiteX6" fmla="*/ 4336008 w 4977185"/>
              <a:gd name="connsiteY6" fmla="*/ 114178 h 2148062"/>
              <a:gd name="connsiteX7" fmla="*/ 769 w 4977185"/>
              <a:gd name="connsiteY7" fmla="*/ 1267174 h 2148062"/>
              <a:gd name="connsiteX0" fmla="*/ 769 w 4977185"/>
              <a:gd name="connsiteY0" fmla="*/ 1267174 h 1957562"/>
              <a:gd name="connsiteX1" fmla="*/ 2484 w 4977185"/>
              <a:gd name="connsiteY1" fmla="*/ 1957562 h 1957562"/>
              <a:gd name="connsiteX2" fmla="*/ 945649 w 4977185"/>
              <a:gd name="connsiteY2" fmla="*/ 1866778 h 1957562"/>
              <a:gd name="connsiteX3" fmla="*/ 2655074 w 4977185"/>
              <a:gd name="connsiteY3" fmla="*/ 1219078 h 1957562"/>
              <a:gd name="connsiteX4" fmla="*/ 4383492 w 4977185"/>
              <a:gd name="connsiteY4" fmla="*/ 380878 h 1957562"/>
              <a:gd name="connsiteX5" fmla="*/ 4977185 w 4977185"/>
              <a:gd name="connsiteY5" fmla="*/ 0 h 1957562"/>
              <a:gd name="connsiteX6" fmla="*/ 4336008 w 4977185"/>
              <a:gd name="connsiteY6" fmla="*/ 114178 h 1957562"/>
              <a:gd name="connsiteX7" fmla="*/ 769 w 4977185"/>
              <a:gd name="connsiteY7" fmla="*/ 1267174 h 1957562"/>
              <a:gd name="connsiteX0" fmla="*/ 769 w 4977185"/>
              <a:gd name="connsiteY0" fmla="*/ 1267174 h 1957562"/>
              <a:gd name="connsiteX1" fmla="*/ 2484 w 4977185"/>
              <a:gd name="connsiteY1" fmla="*/ 1957562 h 1957562"/>
              <a:gd name="connsiteX2" fmla="*/ 945649 w 4977185"/>
              <a:gd name="connsiteY2" fmla="*/ 1676278 h 1957562"/>
              <a:gd name="connsiteX3" fmla="*/ 2655074 w 4977185"/>
              <a:gd name="connsiteY3" fmla="*/ 1219078 h 1957562"/>
              <a:gd name="connsiteX4" fmla="*/ 4383492 w 4977185"/>
              <a:gd name="connsiteY4" fmla="*/ 380878 h 1957562"/>
              <a:gd name="connsiteX5" fmla="*/ 4977185 w 4977185"/>
              <a:gd name="connsiteY5" fmla="*/ 0 h 1957562"/>
              <a:gd name="connsiteX6" fmla="*/ 4336008 w 4977185"/>
              <a:gd name="connsiteY6" fmla="*/ 114178 h 1957562"/>
              <a:gd name="connsiteX7" fmla="*/ 769 w 4977185"/>
              <a:gd name="connsiteY7" fmla="*/ 1267174 h 1957562"/>
              <a:gd name="connsiteX0" fmla="*/ 769 w 4977185"/>
              <a:gd name="connsiteY0" fmla="*/ 1267174 h 1957562"/>
              <a:gd name="connsiteX1" fmla="*/ 2484 w 4977185"/>
              <a:gd name="connsiteY1" fmla="*/ 1957562 h 1957562"/>
              <a:gd name="connsiteX2" fmla="*/ 945649 w 4977185"/>
              <a:gd name="connsiteY2" fmla="*/ 1676278 h 1957562"/>
              <a:gd name="connsiteX3" fmla="*/ 2655074 w 4977185"/>
              <a:gd name="connsiteY3" fmla="*/ 1219078 h 1957562"/>
              <a:gd name="connsiteX4" fmla="*/ 2695656 w 4977185"/>
              <a:gd name="connsiteY4" fmla="*/ 1093892 h 1957562"/>
              <a:gd name="connsiteX5" fmla="*/ 4383492 w 4977185"/>
              <a:gd name="connsiteY5" fmla="*/ 380878 h 1957562"/>
              <a:gd name="connsiteX6" fmla="*/ 4977185 w 4977185"/>
              <a:gd name="connsiteY6" fmla="*/ 0 h 1957562"/>
              <a:gd name="connsiteX7" fmla="*/ 4336008 w 4977185"/>
              <a:gd name="connsiteY7" fmla="*/ 114178 h 1957562"/>
              <a:gd name="connsiteX8" fmla="*/ 769 w 4977185"/>
              <a:gd name="connsiteY8" fmla="*/ 1267174 h 1957562"/>
              <a:gd name="connsiteX0" fmla="*/ 769 w 4977185"/>
              <a:gd name="connsiteY0" fmla="*/ 1267174 h 1957562"/>
              <a:gd name="connsiteX1" fmla="*/ 2484 w 4977185"/>
              <a:gd name="connsiteY1" fmla="*/ 1957562 h 1957562"/>
              <a:gd name="connsiteX2" fmla="*/ 945649 w 4977185"/>
              <a:gd name="connsiteY2" fmla="*/ 1676278 h 1957562"/>
              <a:gd name="connsiteX3" fmla="*/ 2655074 w 4977185"/>
              <a:gd name="connsiteY3" fmla="*/ 1117478 h 1957562"/>
              <a:gd name="connsiteX4" fmla="*/ 2695656 w 4977185"/>
              <a:gd name="connsiteY4" fmla="*/ 1093892 h 1957562"/>
              <a:gd name="connsiteX5" fmla="*/ 4383492 w 4977185"/>
              <a:gd name="connsiteY5" fmla="*/ 380878 h 1957562"/>
              <a:gd name="connsiteX6" fmla="*/ 4977185 w 4977185"/>
              <a:gd name="connsiteY6" fmla="*/ 0 h 1957562"/>
              <a:gd name="connsiteX7" fmla="*/ 4336008 w 4977185"/>
              <a:gd name="connsiteY7" fmla="*/ 114178 h 1957562"/>
              <a:gd name="connsiteX8" fmla="*/ 769 w 4977185"/>
              <a:gd name="connsiteY8" fmla="*/ 1267174 h 1957562"/>
              <a:gd name="connsiteX0" fmla="*/ 769 w 4977185"/>
              <a:gd name="connsiteY0" fmla="*/ 1267174 h 1957562"/>
              <a:gd name="connsiteX1" fmla="*/ 2484 w 4977185"/>
              <a:gd name="connsiteY1" fmla="*/ 1957562 h 1957562"/>
              <a:gd name="connsiteX2" fmla="*/ 945649 w 4977185"/>
              <a:gd name="connsiteY2" fmla="*/ 1676278 h 1957562"/>
              <a:gd name="connsiteX3" fmla="*/ 2655074 w 4977185"/>
              <a:gd name="connsiteY3" fmla="*/ 1117478 h 1957562"/>
              <a:gd name="connsiteX4" fmla="*/ 4383492 w 4977185"/>
              <a:gd name="connsiteY4" fmla="*/ 380878 h 1957562"/>
              <a:gd name="connsiteX5" fmla="*/ 4977185 w 4977185"/>
              <a:gd name="connsiteY5" fmla="*/ 0 h 1957562"/>
              <a:gd name="connsiteX6" fmla="*/ 4336008 w 4977185"/>
              <a:gd name="connsiteY6" fmla="*/ 114178 h 1957562"/>
              <a:gd name="connsiteX7" fmla="*/ 769 w 4977185"/>
              <a:gd name="connsiteY7" fmla="*/ 1267174 h 1957562"/>
              <a:gd name="connsiteX0" fmla="*/ 769 w 4977185"/>
              <a:gd name="connsiteY0" fmla="*/ 1267174 h 1957562"/>
              <a:gd name="connsiteX1" fmla="*/ 2484 w 4977185"/>
              <a:gd name="connsiteY1" fmla="*/ 1957562 h 1957562"/>
              <a:gd name="connsiteX2" fmla="*/ 945649 w 4977185"/>
              <a:gd name="connsiteY2" fmla="*/ 1676278 h 1957562"/>
              <a:gd name="connsiteX3" fmla="*/ 2655074 w 4977185"/>
              <a:gd name="connsiteY3" fmla="*/ 1117478 h 1957562"/>
              <a:gd name="connsiteX4" fmla="*/ 4358167 w 4977185"/>
              <a:gd name="connsiteY4" fmla="*/ 330078 h 1957562"/>
              <a:gd name="connsiteX5" fmla="*/ 4977185 w 4977185"/>
              <a:gd name="connsiteY5" fmla="*/ 0 h 1957562"/>
              <a:gd name="connsiteX6" fmla="*/ 4336008 w 4977185"/>
              <a:gd name="connsiteY6" fmla="*/ 114178 h 1957562"/>
              <a:gd name="connsiteX7" fmla="*/ 769 w 4977185"/>
              <a:gd name="connsiteY7" fmla="*/ 1267174 h 1957562"/>
              <a:gd name="connsiteX0" fmla="*/ 769 w 5129134"/>
              <a:gd name="connsiteY0" fmla="*/ 1330674 h 2021062"/>
              <a:gd name="connsiteX1" fmla="*/ 2484 w 5129134"/>
              <a:gd name="connsiteY1" fmla="*/ 2021062 h 2021062"/>
              <a:gd name="connsiteX2" fmla="*/ 945649 w 5129134"/>
              <a:gd name="connsiteY2" fmla="*/ 1739778 h 2021062"/>
              <a:gd name="connsiteX3" fmla="*/ 2655074 w 5129134"/>
              <a:gd name="connsiteY3" fmla="*/ 1180978 h 2021062"/>
              <a:gd name="connsiteX4" fmla="*/ 4358167 w 5129134"/>
              <a:gd name="connsiteY4" fmla="*/ 393578 h 2021062"/>
              <a:gd name="connsiteX5" fmla="*/ 5129134 w 5129134"/>
              <a:gd name="connsiteY5" fmla="*/ 0 h 2021062"/>
              <a:gd name="connsiteX6" fmla="*/ 4336008 w 5129134"/>
              <a:gd name="connsiteY6" fmla="*/ 177678 h 2021062"/>
              <a:gd name="connsiteX7" fmla="*/ 769 w 5129134"/>
              <a:gd name="connsiteY7" fmla="*/ 1330674 h 2021062"/>
              <a:gd name="connsiteX0" fmla="*/ 769 w 5192446"/>
              <a:gd name="connsiteY0" fmla="*/ 1330674 h 2021062"/>
              <a:gd name="connsiteX1" fmla="*/ 2484 w 5192446"/>
              <a:gd name="connsiteY1" fmla="*/ 2021062 h 2021062"/>
              <a:gd name="connsiteX2" fmla="*/ 945649 w 5192446"/>
              <a:gd name="connsiteY2" fmla="*/ 1739778 h 2021062"/>
              <a:gd name="connsiteX3" fmla="*/ 2655074 w 5192446"/>
              <a:gd name="connsiteY3" fmla="*/ 1180978 h 2021062"/>
              <a:gd name="connsiteX4" fmla="*/ 4358167 w 5192446"/>
              <a:gd name="connsiteY4" fmla="*/ 393578 h 2021062"/>
              <a:gd name="connsiteX5" fmla="*/ 5192446 w 5192446"/>
              <a:gd name="connsiteY5" fmla="*/ 0 h 2021062"/>
              <a:gd name="connsiteX6" fmla="*/ 4336008 w 5192446"/>
              <a:gd name="connsiteY6" fmla="*/ 177678 h 2021062"/>
              <a:gd name="connsiteX7" fmla="*/ 769 w 5192446"/>
              <a:gd name="connsiteY7" fmla="*/ 1330674 h 2021062"/>
              <a:gd name="connsiteX0" fmla="*/ 769 w 5192446"/>
              <a:gd name="connsiteY0" fmla="*/ 1368774 h 2059162"/>
              <a:gd name="connsiteX1" fmla="*/ 2484 w 5192446"/>
              <a:gd name="connsiteY1" fmla="*/ 2059162 h 2059162"/>
              <a:gd name="connsiteX2" fmla="*/ 945649 w 5192446"/>
              <a:gd name="connsiteY2" fmla="*/ 1777878 h 2059162"/>
              <a:gd name="connsiteX3" fmla="*/ 2655074 w 5192446"/>
              <a:gd name="connsiteY3" fmla="*/ 1219078 h 2059162"/>
              <a:gd name="connsiteX4" fmla="*/ 4358167 w 5192446"/>
              <a:gd name="connsiteY4" fmla="*/ 431678 h 2059162"/>
              <a:gd name="connsiteX5" fmla="*/ 5192446 w 5192446"/>
              <a:gd name="connsiteY5" fmla="*/ 0 h 2059162"/>
              <a:gd name="connsiteX6" fmla="*/ 4336008 w 5192446"/>
              <a:gd name="connsiteY6" fmla="*/ 215778 h 2059162"/>
              <a:gd name="connsiteX7" fmla="*/ 769 w 5192446"/>
              <a:gd name="connsiteY7" fmla="*/ 1368774 h 2059162"/>
              <a:gd name="connsiteX0" fmla="*/ 769 w 5192446"/>
              <a:gd name="connsiteY0" fmla="*/ 1368774 h 2059162"/>
              <a:gd name="connsiteX1" fmla="*/ 2484 w 5192446"/>
              <a:gd name="connsiteY1" fmla="*/ 2059162 h 2059162"/>
              <a:gd name="connsiteX2" fmla="*/ 945649 w 5192446"/>
              <a:gd name="connsiteY2" fmla="*/ 1777878 h 2059162"/>
              <a:gd name="connsiteX3" fmla="*/ 2655074 w 5192446"/>
              <a:gd name="connsiteY3" fmla="*/ 1219078 h 2059162"/>
              <a:gd name="connsiteX4" fmla="*/ 4309153 w 5192446"/>
              <a:gd name="connsiteY4" fmla="*/ 507878 h 2059162"/>
              <a:gd name="connsiteX5" fmla="*/ 5192446 w 5192446"/>
              <a:gd name="connsiteY5" fmla="*/ 0 h 2059162"/>
              <a:gd name="connsiteX6" fmla="*/ 4336008 w 5192446"/>
              <a:gd name="connsiteY6" fmla="*/ 215778 h 2059162"/>
              <a:gd name="connsiteX7" fmla="*/ 769 w 5192446"/>
              <a:gd name="connsiteY7" fmla="*/ 1368774 h 2059162"/>
              <a:gd name="connsiteX0" fmla="*/ 769 w 5192446"/>
              <a:gd name="connsiteY0" fmla="*/ 1368774 h 2059162"/>
              <a:gd name="connsiteX1" fmla="*/ 2484 w 5192446"/>
              <a:gd name="connsiteY1" fmla="*/ 2059162 h 2059162"/>
              <a:gd name="connsiteX2" fmla="*/ 945649 w 5192446"/>
              <a:gd name="connsiteY2" fmla="*/ 1777878 h 2059162"/>
              <a:gd name="connsiteX3" fmla="*/ 2655074 w 5192446"/>
              <a:gd name="connsiteY3" fmla="*/ 1219078 h 2059162"/>
              <a:gd name="connsiteX4" fmla="*/ 4309153 w 5192446"/>
              <a:gd name="connsiteY4" fmla="*/ 507878 h 2059162"/>
              <a:gd name="connsiteX5" fmla="*/ 5192446 w 5192446"/>
              <a:gd name="connsiteY5" fmla="*/ 0 h 2059162"/>
              <a:gd name="connsiteX6" fmla="*/ 4336008 w 5192446"/>
              <a:gd name="connsiteY6" fmla="*/ 215778 h 2059162"/>
              <a:gd name="connsiteX7" fmla="*/ 769 w 5192446"/>
              <a:gd name="connsiteY7" fmla="*/ 1368774 h 2059162"/>
              <a:gd name="connsiteX0" fmla="*/ 13318 w 5204995"/>
              <a:gd name="connsiteY0" fmla="*/ 1368774 h 2082022"/>
              <a:gd name="connsiteX1" fmla="*/ 0 w 5204995"/>
              <a:gd name="connsiteY1" fmla="*/ 2082022 h 2082022"/>
              <a:gd name="connsiteX2" fmla="*/ 958198 w 5204995"/>
              <a:gd name="connsiteY2" fmla="*/ 1777878 h 2082022"/>
              <a:gd name="connsiteX3" fmla="*/ 2667623 w 5204995"/>
              <a:gd name="connsiteY3" fmla="*/ 1219078 h 2082022"/>
              <a:gd name="connsiteX4" fmla="*/ 4321702 w 5204995"/>
              <a:gd name="connsiteY4" fmla="*/ 507878 h 2082022"/>
              <a:gd name="connsiteX5" fmla="*/ 5204995 w 5204995"/>
              <a:gd name="connsiteY5" fmla="*/ 0 h 2082022"/>
              <a:gd name="connsiteX6" fmla="*/ 4348557 w 5204995"/>
              <a:gd name="connsiteY6" fmla="*/ 215778 h 2082022"/>
              <a:gd name="connsiteX7" fmla="*/ 13318 w 5204995"/>
              <a:gd name="connsiteY7" fmla="*/ 1368774 h 2082022"/>
              <a:gd name="connsiteX0" fmla="*/ 13318 w 5204995"/>
              <a:gd name="connsiteY0" fmla="*/ 1368774 h 2082022"/>
              <a:gd name="connsiteX1" fmla="*/ 0 w 5204995"/>
              <a:gd name="connsiteY1" fmla="*/ 2082022 h 2082022"/>
              <a:gd name="connsiteX2" fmla="*/ 958198 w 5204995"/>
              <a:gd name="connsiteY2" fmla="*/ 1777878 h 2082022"/>
              <a:gd name="connsiteX3" fmla="*/ 2667623 w 5204995"/>
              <a:gd name="connsiteY3" fmla="*/ 1219078 h 2082022"/>
              <a:gd name="connsiteX4" fmla="*/ 4321702 w 5204995"/>
              <a:gd name="connsiteY4" fmla="*/ 507878 h 2082022"/>
              <a:gd name="connsiteX5" fmla="*/ 5204995 w 5204995"/>
              <a:gd name="connsiteY5" fmla="*/ 0 h 2082022"/>
              <a:gd name="connsiteX6" fmla="*/ 4348557 w 5204995"/>
              <a:gd name="connsiteY6" fmla="*/ 215778 h 2082022"/>
              <a:gd name="connsiteX7" fmla="*/ 13318 w 5204995"/>
              <a:gd name="connsiteY7" fmla="*/ 1368774 h 2082022"/>
              <a:gd name="connsiteX0" fmla="*/ 13318 w 5204995"/>
              <a:gd name="connsiteY0" fmla="*/ 1368774 h 2082022"/>
              <a:gd name="connsiteX1" fmla="*/ 0 w 5204995"/>
              <a:gd name="connsiteY1" fmla="*/ 2082022 h 2082022"/>
              <a:gd name="connsiteX2" fmla="*/ 980747 w 5204995"/>
              <a:gd name="connsiteY2" fmla="*/ 1815978 h 2082022"/>
              <a:gd name="connsiteX3" fmla="*/ 2667623 w 5204995"/>
              <a:gd name="connsiteY3" fmla="*/ 1219078 h 2082022"/>
              <a:gd name="connsiteX4" fmla="*/ 4321702 w 5204995"/>
              <a:gd name="connsiteY4" fmla="*/ 507878 h 2082022"/>
              <a:gd name="connsiteX5" fmla="*/ 5204995 w 5204995"/>
              <a:gd name="connsiteY5" fmla="*/ 0 h 2082022"/>
              <a:gd name="connsiteX6" fmla="*/ 4348557 w 5204995"/>
              <a:gd name="connsiteY6" fmla="*/ 215778 h 2082022"/>
              <a:gd name="connsiteX7" fmla="*/ 13318 w 5204995"/>
              <a:gd name="connsiteY7" fmla="*/ 1368774 h 2082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04995" h="2082022">
                <a:moveTo>
                  <a:pt x="13318" y="1368774"/>
                </a:moveTo>
                <a:cubicBezTo>
                  <a:pt x="10091" y="1685687"/>
                  <a:pt x="3227" y="1758759"/>
                  <a:pt x="0" y="2082022"/>
                </a:cubicBezTo>
                <a:cubicBezTo>
                  <a:pt x="326915" y="2011121"/>
                  <a:pt x="661348" y="1917359"/>
                  <a:pt x="980747" y="1815978"/>
                </a:cubicBezTo>
                <a:lnTo>
                  <a:pt x="2667623" y="1219078"/>
                </a:lnTo>
                <a:cubicBezTo>
                  <a:pt x="3218983" y="982011"/>
                  <a:pt x="3770342" y="783045"/>
                  <a:pt x="4321702" y="507878"/>
                </a:cubicBezTo>
                <a:lnTo>
                  <a:pt x="5204995" y="0"/>
                </a:lnTo>
                <a:lnTo>
                  <a:pt x="4348557" y="215778"/>
                </a:lnTo>
                <a:lnTo>
                  <a:pt x="13318" y="1368774"/>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0" name="二等辺三角形 1"/>
          <p:cNvSpPr/>
          <p:nvPr/>
        </p:nvSpPr>
        <p:spPr>
          <a:xfrm>
            <a:off x="6096773" y="2143969"/>
            <a:ext cx="599132" cy="447664"/>
          </a:xfrm>
          <a:custGeom>
            <a:avLst/>
            <a:gdLst>
              <a:gd name="connsiteX0" fmla="*/ 0 w 161925"/>
              <a:gd name="connsiteY0" fmla="*/ 104775 h 104775"/>
              <a:gd name="connsiteX1" fmla="*/ 80963 w 161925"/>
              <a:gd name="connsiteY1" fmla="*/ 0 h 104775"/>
              <a:gd name="connsiteX2" fmla="*/ 161925 w 161925"/>
              <a:gd name="connsiteY2" fmla="*/ 104775 h 104775"/>
              <a:gd name="connsiteX3" fmla="*/ 0 w 161925"/>
              <a:gd name="connsiteY3" fmla="*/ 104775 h 104775"/>
              <a:gd name="connsiteX0" fmla="*/ 0 w 161925"/>
              <a:gd name="connsiteY0" fmla="*/ 333375 h 333375"/>
              <a:gd name="connsiteX1" fmla="*/ 128588 w 161925"/>
              <a:gd name="connsiteY1" fmla="*/ 0 h 333375"/>
              <a:gd name="connsiteX2" fmla="*/ 161925 w 161925"/>
              <a:gd name="connsiteY2" fmla="*/ 333375 h 333375"/>
              <a:gd name="connsiteX3" fmla="*/ 0 w 161925"/>
              <a:gd name="connsiteY3" fmla="*/ 333375 h 333375"/>
              <a:gd name="connsiteX0" fmla="*/ 0 w 485775"/>
              <a:gd name="connsiteY0" fmla="*/ 333375 h 333375"/>
              <a:gd name="connsiteX1" fmla="*/ 128588 w 485775"/>
              <a:gd name="connsiteY1" fmla="*/ 0 h 333375"/>
              <a:gd name="connsiteX2" fmla="*/ 485775 w 485775"/>
              <a:gd name="connsiteY2" fmla="*/ 257175 h 333375"/>
              <a:gd name="connsiteX3" fmla="*/ 0 w 485775"/>
              <a:gd name="connsiteY3" fmla="*/ 333375 h 333375"/>
              <a:gd name="connsiteX0" fmla="*/ 0 w 495300"/>
              <a:gd name="connsiteY0" fmla="*/ 390525 h 390525"/>
              <a:gd name="connsiteX1" fmla="*/ 138113 w 495300"/>
              <a:gd name="connsiteY1" fmla="*/ 0 h 390525"/>
              <a:gd name="connsiteX2" fmla="*/ 495300 w 495300"/>
              <a:gd name="connsiteY2" fmla="*/ 257175 h 390525"/>
              <a:gd name="connsiteX3" fmla="*/ 0 w 495300"/>
              <a:gd name="connsiteY3" fmla="*/ 390525 h 390525"/>
              <a:gd name="connsiteX0" fmla="*/ 0 w 523875"/>
              <a:gd name="connsiteY0" fmla="*/ 381000 h 381000"/>
              <a:gd name="connsiteX1" fmla="*/ 166688 w 523875"/>
              <a:gd name="connsiteY1" fmla="*/ 0 h 381000"/>
              <a:gd name="connsiteX2" fmla="*/ 523875 w 523875"/>
              <a:gd name="connsiteY2" fmla="*/ 257175 h 381000"/>
              <a:gd name="connsiteX3" fmla="*/ 0 w 523875"/>
              <a:gd name="connsiteY3" fmla="*/ 381000 h 381000"/>
              <a:gd name="connsiteX0" fmla="*/ 0 w 523875"/>
              <a:gd name="connsiteY0" fmla="*/ 419100 h 419100"/>
              <a:gd name="connsiteX1" fmla="*/ 166688 w 523875"/>
              <a:gd name="connsiteY1" fmla="*/ 0 h 419100"/>
              <a:gd name="connsiteX2" fmla="*/ 523875 w 523875"/>
              <a:gd name="connsiteY2" fmla="*/ 295275 h 419100"/>
              <a:gd name="connsiteX3" fmla="*/ 0 w 523875"/>
              <a:gd name="connsiteY3" fmla="*/ 419100 h 419100"/>
              <a:gd name="connsiteX0" fmla="*/ 0 w 514350"/>
              <a:gd name="connsiteY0" fmla="*/ 428625 h 428625"/>
              <a:gd name="connsiteX1" fmla="*/ 157163 w 514350"/>
              <a:gd name="connsiteY1" fmla="*/ 0 h 428625"/>
              <a:gd name="connsiteX2" fmla="*/ 514350 w 514350"/>
              <a:gd name="connsiteY2" fmla="*/ 295275 h 428625"/>
              <a:gd name="connsiteX3" fmla="*/ 0 w 514350"/>
              <a:gd name="connsiteY3" fmla="*/ 428625 h 428625"/>
              <a:gd name="connsiteX0" fmla="*/ 0 w 523875"/>
              <a:gd name="connsiteY0" fmla="*/ 421482 h 421482"/>
              <a:gd name="connsiteX1" fmla="*/ 166688 w 523875"/>
              <a:gd name="connsiteY1" fmla="*/ 0 h 421482"/>
              <a:gd name="connsiteX2" fmla="*/ 523875 w 523875"/>
              <a:gd name="connsiteY2" fmla="*/ 295275 h 421482"/>
              <a:gd name="connsiteX3" fmla="*/ 0 w 523875"/>
              <a:gd name="connsiteY3" fmla="*/ 421482 h 421482"/>
              <a:gd name="connsiteX0" fmla="*/ 0 w 514350"/>
              <a:gd name="connsiteY0" fmla="*/ 423863 h 423863"/>
              <a:gd name="connsiteX1" fmla="*/ 157163 w 514350"/>
              <a:gd name="connsiteY1" fmla="*/ 0 h 423863"/>
              <a:gd name="connsiteX2" fmla="*/ 514350 w 514350"/>
              <a:gd name="connsiteY2" fmla="*/ 295275 h 423863"/>
              <a:gd name="connsiteX3" fmla="*/ 0 w 514350"/>
              <a:gd name="connsiteY3" fmla="*/ 423863 h 423863"/>
              <a:gd name="connsiteX0" fmla="*/ 0 w 511969"/>
              <a:gd name="connsiteY0" fmla="*/ 433388 h 433388"/>
              <a:gd name="connsiteX1" fmla="*/ 154782 w 511969"/>
              <a:gd name="connsiteY1" fmla="*/ 0 h 433388"/>
              <a:gd name="connsiteX2" fmla="*/ 511969 w 511969"/>
              <a:gd name="connsiteY2" fmla="*/ 295275 h 433388"/>
              <a:gd name="connsiteX3" fmla="*/ 0 w 511969"/>
              <a:gd name="connsiteY3" fmla="*/ 433388 h 433388"/>
              <a:gd name="connsiteX0" fmla="*/ 0 w 511969"/>
              <a:gd name="connsiteY0" fmla="*/ 428626 h 428626"/>
              <a:gd name="connsiteX1" fmla="*/ 161926 w 511969"/>
              <a:gd name="connsiteY1" fmla="*/ 0 h 428626"/>
              <a:gd name="connsiteX2" fmla="*/ 511969 w 511969"/>
              <a:gd name="connsiteY2" fmla="*/ 290513 h 428626"/>
              <a:gd name="connsiteX3" fmla="*/ 0 w 511969"/>
              <a:gd name="connsiteY3" fmla="*/ 428626 h 428626"/>
              <a:gd name="connsiteX0" fmla="*/ 0 w 509588"/>
              <a:gd name="connsiteY0" fmla="*/ 428626 h 428626"/>
              <a:gd name="connsiteX1" fmla="*/ 161926 w 509588"/>
              <a:gd name="connsiteY1" fmla="*/ 0 h 428626"/>
              <a:gd name="connsiteX2" fmla="*/ 509588 w 509588"/>
              <a:gd name="connsiteY2" fmla="*/ 297656 h 428626"/>
              <a:gd name="connsiteX3" fmla="*/ 0 w 509588"/>
              <a:gd name="connsiteY3" fmla="*/ 428626 h 428626"/>
              <a:gd name="connsiteX0" fmla="*/ 0 w 516731"/>
              <a:gd name="connsiteY0" fmla="*/ 428626 h 428626"/>
              <a:gd name="connsiteX1" fmla="*/ 161926 w 516731"/>
              <a:gd name="connsiteY1" fmla="*/ 0 h 428626"/>
              <a:gd name="connsiteX2" fmla="*/ 516731 w 516731"/>
              <a:gd name="connsiteY2" fmla="*/ 295275 h 428626"/>
              <a:gd name="connsiteX3" fmla="*/ 0 w 516731"/>
              <a:gd name="connsiteY3" fmla="*/ 428626 h 428626"/>
              <a:gd name="connsiteX0" fmla="*/ 0 w 516731"/>
              <a:gd name="connsiteY0" fmla="*/ 421482 h 421482"/>
              <a:gd name="connsiteX1" fmla="*/ 171451 w 516731"/>
              <a:gd name="connsiteY1" fmla="*/ 0 h 421482"/>
              <a:gd name="connsiteX2" fmla="*/ 516731 w 516731"/>
              <a:gd name="connsiteY2" fmla="*/ 288131 h 421482"/>
              <a:gd name="connsiteX3" fmla="*/ 0 w 516731"/>
              <a:gd name="connsiteY3" fmla="*/ 421482 h 421482"/>
              <a:gd name="connsiteX0" fmla="*/ 0 w 539591"/>
              <a:gd name="connsiteY0" fmla="*/ 421482 h 421482"/>
              <a:gd name="connsiteX1" fmla="*/ 171451 w 539591"/>
              <a:gd name="connsiteY1" fmla="*/ 0 h 421482"/>
              <a:gd name="connsiteX2" fmla="*/ 539591 w 539591"/>
              <a:gd name="connsiteY2" fmla="*/ 280511 h 421482"/>
              <a:gd name="connsiteX3" fmla="*/ 0 w 539591"/>
              <a:gd name="connsiteY3" fmla="*/ 421482 h 421482"/>
              <a:gd name="connsiteX0" fmla="*/ 0 w 768191"/>
              <a:gd name="connsiteY0" fmla="*/ 611982 h 611982"/>
              <a:gd name="connsiteX1" fmla="*/ 400051 w 768191"/>
              <a:gd name="connsiteY1" fmla="*/ 0 h 611982"/>
              <a:gd name="connsiteX2" fmla="*/ 768191 w 768191"/>
              <a:gd name="connsiteY2" fmla="*/ 280511 h 611982"/>
              <a:gd name="connsiteX3" fmla="*/ 0 w 768191"/>
              <a:gd name="connsiteY3" fmla="*/ 611982 h 611982"/>
              <a:gd name="connsiteX0" fmla="*/ 0 w 853916"/>
              <a:gd name="connsiteY0" fmla="*/ 611982 h 611982"/>
              <a:gd name="connsiteX1" fmla="*/ 400051 w 853916"/>
              <a:gd name="connsiteY1" fmla="*/ 0 h 611982"/>
              <a:gd name="connsiteX2" fmla="*/ 853916 w 853916"/>
              <a:gd name="connsiteY2" fmla="*/ 251936 h 611982"/>
              <a:gd name="connsiteX3" fmla="*/ 0 w 853916"/>
              <a:gd name="connsiteY3" fmla="*/ 611982 h 611982"/>
              <a:gd name="connsiteX0" fmla="*/ 0 w 815816"/>
              <a:gd name="connsiteY0" fmla="*/ 611982 h 611982"/>
              <a:gd name="connsiteX1" fmla="*/ 400051 w 815816"/>
              <a:gd name="connsiteY1" fmla="*/ 0 h 611982"/>
              <a:gd name="connsiteX2" fmla="*/ 815816 w 815816"/>
              <a:gd name="connsiteY2" fmla="*/ 270986 h 611982"/>
              <a:gd name="connsiteX3" fmla="*/ 0 w 815816"/>
              <a:gd name="connsiteY3" fmla="*/ 611982 h 611982"/>
              <a:gd name="connsiteX0" fmla="*/ 0 w 815816"/>
              <a:gd name="connsiteY0" fmla="*/ 640557 h 640557"/>
              <a:gd name="connsiteX1" fmla="*/ 400051 w 815816"/>
              <a:gd name="connsiteY1" fmla="*/ 0 h 640557"/>
              <a:gd name="connsiteX2" fmla="*/ 815816 w 815816"/>
              <a:gd name="connsiteY2" fmla="*/ 299561 h 640557"/>
              <a:gd name="connsiteX3" fmla="*/ 0 w 815816"/>
              <a:gd name="connsiteY3" fmla="*/ 640557 h 640557"/>
              <a:gd name="connsiteX0" fmla="*/ 0 w 831719"/>
              <a:gd name="connsiteY0" fmla="*/ 640557 h 640557"/>
              <a:gd name="connsiteX1" fmla="*/ 400051 w 831719"/>
              <a:gd name="connsiteY1" fmla="*/ 0 h 640557"/>
              <a:gd name="connsiteX2" fmla="*/ 831719 w 831719"/>
              <a:gd name="connsiteY2" fmla="*/ 347269 h 640557"/>
              <a:gd name="connsiteX3" fmla="*/ 0 w 831719"/>
              <a:gd name="connsiteY3" fmla="*/ 640557 h 640557"/>
              <a:gd name="connsiteX0" fmla="*/ 0 w 831719"/>
              <a:gd name="connsiteY0" fmla="*/ 680314 h 680314"/>
              <a:gd name="connsiteX1" fmla="*/ 400051 w 831719"/>
              <a:gd name="connsiteY1" fmla="*/ 0 h 680314"/>
              <a:gd name="connsiteX2" fmla="*/ 831719 w 831719"/>
              <a:gd name="connsiteY2" fmla="*/ 347269 h 680314"/>
              <a:gd name="connsiteX3" fmla="*/ 0 w 831719"/>
              <a:gd name="connsiteY3" fmla="*/ 680314 h 680314"/>
              <a:gd name="connsiteX0" fmla="*/ 0 w 831719"/>
              <a:gd name="connsiteY0" fmla="*/ 704168 h 704168"/>
              <a:gd name="connsiteX1" fmla="*/ 368246 w 831719"/>
              <a:gd name="connsiteY1" fmla="*/ 0 h 704168"/>
              <a:gd name="connsiteX2" fmla="*/ 831719 w 831719"/>
              <a:gd name="connsiteY2" fmla="*/ 371123 h 704168"/>
              <a:gd name="connsiteX3" fmla="*/ 0 w 831719"/>
              <a:gd name="connsiteY3" fmla="*/ 704168 h 704168"/>
              <a:gd name="connsiteX0" fmla="*/ 0 w 879427"/>
              <a:gd name="connsiteY0" fmla="*/ 704168 h 704168"/>
              <a:gd name="connsiteX1" fmla="*/ 368246 w 879427"/>
              <a:gd name="connsiteY1" fmla="*/ 0 h 704168"/>
              <a:gd name="connsiteX2" fmla="*/ 879427 w 879427"/>
              <a:gd name="connsiteY2" fmla="*/ 339318 h 704168"/>
              <a:gd name="connsiteX3" fmla="*/ 0 w 879427"/>
              <a:gd name="connsiteY3" fmla="*/ 704168 h 704168"/>
              <a:gd name="connsiteX0" fmla="*/ 0 w 879427"/>
              <a:gd name="connsiteY0" fmla="*/ 699406 h 699406"/>
              <a:gd name="connsiteX1" fmla="*/ 325384 w 879427"/>
              <a:gd name="connsiteY1" fmla="*/ 0 h 699406"/>
              <a:gd name="connsiteX2" fmla="*/ 879427 w 879427"/>
              <a:gd name="connsiteY2" fmla="*/ 334556 h 699406"/>
              <a:gd name="connsiteX3" fmla="*/ 0 w 879427"/>
              <a:gd name="connsiteY3" fmla="*/ 699406 h 699406"/>
              <a:gd name="connsiteX0" fmla="*/ 22241 w 901668"/>
              <a:gd name="connsiteY0" fmla="*/ 699406 h 727505"/>
              <a:gd name="connsiteX1" fmla="*/ 8 w 901668"/>
              <a:gd name="connsiteY1" fmla="*/ 726747 h 727505"/>
              <a:gd name="connsiteX2" fmla="*/ 347625 w 901668"/>
              <a:gd name="connsiteY2" fmla="*/ 0 h 727505"/>
              <a:gd name="connsiteX3" fmla="*/ 901668 w 901668"/>
              <a:gd name="connsiteY3" fmla="*/ 334556 h 727505"/>
              <a:gd name="connsiteX4" fmla="*/ 22241 w 901668"/>
              <a:gd name="connsiteY4" fmla="*/ 699406 h 727505"/>
              <a:gd name="connsiteX0" fmla="*/ 0 w 917527"/>
              <a:gd name="connsiteY0" fmla="*/ 747031 h 747031"/>
              <a:gd name="connsiteX1" fmla="*/ 15867 w 917527"/>
              <a:gd name="connsiteY1" fmla="*/ 726747 h 747031"/>
              <a:gd name="connsiteX2" fmla="*/ 363484 w 917527"/>
              <a:gd name="connsiteY2" fmla="*/ 0 h 747031"/>
              <a:gd name="connsiteX3" fmla="*/ 917527 w 917527"/>
              <a:gd name="connsiteY3" fmla="*/ 334556 h 747031"/>
              <a:gd name="connsiteX4" fmla="*/ 0 w 917527"/>
              <a:gd name="connsiteY4" fmla="*/ 747031 h 747031"/>
              <a:gd name="connsiteX0" fmla="*/ 901660 w 901660"/>
              <a:gd name="connsiteY0" fmla="*/ 334556 h 726747"/>
              <a:gd name="connsiteX1" fmla="*/ 0 w 901660"/>
              <a:gd name="connsiteY1" fmla="*/ 726747 h 726747"/>
              <a:gd name="connsiteX2" fmla="*/ 347617 w 901660"/>
              <a:gd name="connsiteY2" fmla="*/ 0 h 726747"/>
              <a:gd name="connsiteX3" fmla="*/ 901660 w 901660"/>
              <a:gd name="connsiteY3" fmla="*/ 334556 h 726747"/>
              <a:gd name="connsiteX0" fmla="*/ 962620 w 962620"/>
              <a:gd name="connsiteY0" fmla="*/ 334556 h 757227"/>
              <a:gd name="connsiteX1" fmla="*/ 0 w 962620"/>
              <a:gd name="connsiteY1" fmla="*/ 757227 h 757227"/>
              <a:gd name="connsiteX2" fmla="*/ 408577 w 962620"/>
              <a:gd name="connsiteY2" fmla="*/ 0 h 757227"/>
              <a:gd name="connsiteX3" fmla="*/ 962620 w 962620"/>
              <a:gd name="connsiteY3" fmla="*/ 334556 h 757227"/>
              <a:gd name="connsiteX0" fmla="*/ 962620 w 962620"/>
              <a:gd name="connsiteY0" fmla="*/ 320268 h 742939"/>
              <a:gd name="connsiteX1" fmla="*/ 0 w 962620"/>
              <a:gd name="connsiteY1" fmla="*/ 742939 h 742939"/>
              <a:gd name="connsiteX2" fmla="*/ 418102 w 962620"/>
              <a:gd name="connsiteY2" fmla="*/ 0 h 742939"/>
              <a:gd name="connsiteX3" fmla="*/ 962620 w 962620"/>
              <a:gd name="connsiteY3" fmla="*/ 320268 h 742939"/>
              <a:gd name="connsiteX0" fmla="*/ 867370 w 867370"/>
              <a:gd name="connsiteY0" fmla="*/ 310743 h 742939"/>
              <a:gd name="connsiteX1" fmla="*/ 0 w 867370"/>
              <a:gd name="connsiteY1" fmla="*/ 742939 h 742939"/>
              <a:gd name="connsiteX2" fmla="*/ 418102 w 867370"/>
              <a:gd name="connsiteY2" fmla="*/ 0 h 742939"/>
              <a:gd name="connsiteX3" fmla="*/ 867370 w 867370"/>
              <a:gd name="connsiteY3" fmla="*/ 310743 h 742939"/>
              <a:gd name="connsiteX0" fmla="*/ 886420 w 886420"/>
              <a:gd name="connsiteY0" fmla="*/ 282168 h 742939"/>
              <a:gd name="connsiteX1" fmla="*/ 0 w 886420"/>
              <a:gd name="connsiteY1" fmla="*/ 742939 h 742939"/>
              <a:gd name="connsiteX2" fmla="*/ 418102 w 886420"/>
              <a:gd name="connsiteY2" fmla="*/ 0 h 742939"/>
              <a:gd name="connsiteX3" fmla="*/ 886420 w 886420"/>
              <a:gd name="connsiteY3" fmla="*/ 282168 h 742939"/>
              <a:gd name="connsiteX0" fmla="*/ 886420 w 886420"/>
              <a:gd name="connsiteY0" fmla="*/ 282168 h 742939"/>
              <a:gd name="connsiteX1" fmla="*/ 280035 w 886420"/>
              <a:gd name="connsiteY1" fmla="*/ 585459 h 742939"/>
              <a:gd name="connsiteX2" fmla="*/ 0 w 886420"/>
              <a:gd name="connsiteY2" fmla="*/ 742939 h 742939"/>
              <a:gd name="connsiteX3" fmla="*/ 418102 w 886420"/>
              <a:gd name="connsiteY3" fmla="*/ 0 h 742939"/>
              <a:gd name="connsiteX4" fmla="*/ 886420 w 886420"/>
              <a:gd name="connsiteY4" fmla="*/ 282168 h 742939"/>
              <a:gd name="connsiteX0" fmla="*/ 886420 w 886420"/>
              <a:gd name="connsiteY0" fmla="*/ 282168 h 742939"/>
              <a:gd name="connsiteX1" fmla="*/ 308610 w 886420"/>
              <a:gd name="connsiteY1" fmla="*/ 661659 h 742939"/>
              <a:gd name="connsiteX2" fmla="*/ 0 w 886420"/>
              <a:gd name="connsiteY2" fmla="*/ 742939 h 742939"/>
              <a:gd name="connsiteX3" fmla="*/ 418102 w 886420"/>
              <a:gd name="connsiteY3" fmla="*/ 0 h 742939"/>
              <a:gd name="connsiteX4" fmla="*/ 886420 w 886420"/>
              <a:gd name="connsiteY4" fmla="*/ 282168 h 742939"/>
              <a:gd name="connsiteX0" fmla="*/ 1101685 w 1101685"/>
              <a:gd name="connsiteY0" fmla="*/ 282168 h 890259"/>
              <a:gd name="connsiteX1" fmla="*/ 523875 w 1101685"/>
              <a:gd name="connsiteY1" fmla="*/ 661659 h 890259"/>
              <a:gd name="connsiteX2" fmla="*/ 0 w 1101685"/>
              <a:gd name="connsiteY2" fmla="*/ 890259 h 890259"/>
              <a:gd name="connsiteX3" fmla="*/ 215265 w 1101685"/>
              <a:gd name="connsiteY3" fmla="*/ 742939 h 890259"/>
              <a:gd name="connsiteX4" fmla="*/ 633367 w 1101685"/>
              <a:gd name="connsiteY4" fmla="*/ 0 h 890259"/>
              <a:gd name="connsiteX5" fmla="*/ 1101685 w 1101685"/>
              <a:gd name="connsiteY5" fmla="*/ 282168 h 890259"/>
              <a:gd name="connsiteX0" fmla="*/ 887710 w 887710"/>
              <a:gd name="connsiteY0" fmla="*/ 282168 h 788534"/>
              <a:gd name="connsiteX1" fmla="*/ 309900 w 887710"/>
              <a:gd name="connsiteY1" fmla="*/ 661659 h 788534"/>
              <a:gd name="connsiteX2" fmla="*/ 1290 w 887710"/>
              <a:gd name="connsiteY2" fmla="*/ 742939 h 788534"/>
              <a:gd name="connsiteX3" fmla="*/ 419392 w 887710"/>
              <a:gd name="connsiteY3" fmla="*/ 0 h 788534"/>
              <a:gd name="connsiteX4" fmla="*/ 887710 w 887710"/>
              <a:gd name="connsiteY4" fmla="*/ 282168 h 788534"/>
              <a:gd name="connsiteX0" fmla="*/ 886420 w 886420"/>
              <a:gd name="connsiteY0" fmla="*/ 282168 h 742939"/>
              <a:gd name="connsiteX1" fmla="*/ 0 w 886420"/>
              <a:gd name="connsiteY1" fmla="*/ 742939 h 742939"/>
              <a:gd name="connsiteX2" fmla="*/ 418102 w 886420"/>
              <a:gd name="connsiteY2" fmla="*/ 0 h 742939"/>
              <a:gd name="connsiteX3" fmla="*/ 886420 w 886420"/>
              <a:gd name="connsiteY3" fmla="*/ 282168 h 742939"/>
              <a:gd name="connsiteX0" fmla="*/ 648295 w 648295"/>
              <a:gd name="connsiteY0" fmla="*/ 282168 h 447664"/>
              <a:gd name="connsiteX1" fmla="*/ 0 w 648295"/>
              <a:gd name="connsiteY1" fmla="*/ 447664 h 447664"/>
              <a:gd name="connsiteX2" fmla="*/ 179977 w 648295"/>
              <a:gd name="connsiteY2" fmla="*/ 0 h 447664"/>
              <a:gd name="connsiteX3" fmla="*/ 648295 w 648295"/>
              <a:gd name="connsiteY3" fmla="*/ 282168 h 447664"/>
              <a:gd name="connsiteX0" fmla="*/ 600670 w 600670"/>
              <a:gd name="connsiteY0" fmla="*/ 282168 h 438139"/>
              <a:gd name="connsiteX1" fmla="*/ 0 w 600670"/>
              <a:gd name="connsiteY1" fmla="*/ 438139 h 438139"/>
              <a:gd name="connsiteX2" fmla="*/ 132352 w 600670"/>
              <a:gd name="connsiteY2" fmla="*/ 0 h 438139"/>
              <a:gd name="connsiteX3" fmla="*/ 600670 w 600670"/>
              <a:gd name="connsiteY3" fmla="*/ 282168 h 438139"/>
              <a:gd name="connsiteX0" fmla="*/ 553045 w 553045"/>
              <a:gd name="connsiteY0" fmla="*/ 291693 h 438139"/>
              <a:gd name="connsiteX1" fmla="*/ 0 w 553045"/>
              <a:gd name="connsiteY1" fmla="*/ 438139 h 438139"/>
              <a:gd name="connsiteX2" fmla="*/ 132352 w 553045"/>
              <a:gd name="connsiteY2" fmla="*/ 0 h 438139"/>
              <a:gd name="connsiteX3" fmla="*/ 553045 w 553045"/>
              <a:gd name="connsiteY3" fmla="*/ 291693 h 438139"/>
              <a:gd name="connsiteX0" fmla="*/ 553045 w 553045"/>
              <a:gd name="connsiteY0" fmla="*/ 301218 h 447664"/>
              <a:gd name="connsiteX1" fmla="*/ 0 w 553045"/>
              <a:gd name="connsiteY1" fmla="*/ 447664 h 447664"/>
              <a:gd name="connsiteX2" fmla="*/ 179977 w 553045"/>
              <a:gd name="connsiteY2" fmla="*/ 0 h 447664"/>
              <a:gd name="connsiteX3" fmla="*/ 553045 w 553045"/>
              <a:gd name="connsiteY3" fmla="*/ 301218 h 447664"/>
              <a:gd name="connsiteX0" fmla="*/ 553045 w 553045"/>
              <a:gd name="connsiteY0" fmla="*/ 301218 h 447664"/>
              <a:gd name="connsiteX1" fmla="*/ 0 w 553045"/>
              <a:gd name="connsiteY1" fmla="*/ 447664 h 447664"/>
              <a:gd name="connsiteX2" fmla="*/ 141877 w 553045"/>
              <a:gd name="connsiteY2" fmla="*/ 0 h 447664"/>
              <a:gd name="connsiteX3" fmla="*/ 553045 w 553045"/>
              <a:gd name="connsiteY3" fmla="*/ 301218 h 447664"/>
              <a:gd name="connsiteX0" fmla="*/ 553045 w 553045"/>
              <a:gd name="connsiteY0" fmla="*/ 301218 h 447664"/>
              <a:gd name="connsiteX1" fmla="*/ 0 w 553045"/>
              <a:gd name="connsiteY1" fmla="*/ 447664 h 447664"/>
              <a:gd name="connsiteX2" fmla="*/ 170452 w 553045"/>
              <a:gd name="connsiteY2" fmla="*/ 0 h 447664"/>
              <a:gd name="connsiteX3" fmla="*/ 553045 w 553045"/>
              <a:gd name="connsiteY3" fmla="*/ 301218 h 447664"/>
            </a:gdLst>
            <a:ahLst/>
            <a:cxnLst>
              <a:cxn ang="0">
                <a:pos x="connsiteX0" y="connsiteY0"/>
              </a:cxn>
              <a:cxn ang="0">
                <a:pos x="connsiteX1" y="connsiteY1"/>
              </a:cxn>
              <a:cxn ang="0">
                <a:pos x="connsiteX2" y="connsiteY2"/>
              </a:cxn>
              <a:cxn ang="0">
                <a:pos x="connsiteX3" y="connsiteY3"/>
              </a:cxn>
            </a:cxnLst>
            <a:rect l="l" t="t" r="r" b="b"/>
            <a:pathLst>
              <a:path w="553045" h="447664">
                <a:moveTo>
                  <a:pt x="553045" y="301218"/>
                </a:moveTo>
                <a:lnTo>
                  <a:pt x="0" y="447664"/>
                </a:lnTo>
                <a:lnTo>
                  <a:pt x="170452" y="0"/>
                </a:lnTo>
                <a:lnTo>
                  <a:pt x="553045" y="301218"/>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295" name="フリーフォーム 294"/>
          <p:cNvSpPr/>
          <p:nvPr/>
        </p:nvSpPr>
        <p:spPr>
          <a:xfrm>
            <a:off x="2470113" y="1759514"/>
            <a:ext cx="6482711" cy="2493274"/>
          </a:xfrm>
          <a:custGeom>
            <a:avLst/>
            <a:gdLst>
              <a:gd name="connsiteX0" fmla="*/ 0 w 6048375"/>
              <a:gd name="connsiteY0" fmla="*/ 2495550 h 2495550"/>
              <a:gd name="connsiteX1" fmla="*/ 4667250 w 6048375"/>
              <a:gd name="connsiteY1" fmla="*/ 1066800 h 2495550"/>
              <a:gd name="connsiteX2" fmla="*/ 6048375 w 6048375"/>
              <a:gd name="connsiteY2" fmla="*/ 0 h 2495550"/>
              <a:gd name="connsiteX0" fmla="*/ 0 w 6048375"/>
              <a:gd name="connsiteY0" fmla="*/ 2495550 h 2495550"/>
              <a:gd name="connsiteX1" fmla="*/ 2609850 w 6048375"/>
              <a:gd name="connsiteY1" fmla="*/ 2009775 h 2495550"/>
              <a:gd name="connsiteX2" fmla="*/ 4667250 w 6048375"/>
              <a:gd name="connsiteY2" fmla="*/ 1066800 h 2495550"/>
              <a:gd name="connsiteX3" fmla="*/ 6048375 w 6048375"/>
              <a:gd name="connsiteY3" fmla="*/ 0 h 2495550"/>
              <a:gd name="connsiteX0" fmla="*/ 0 w 6048375"/>
              <a:gd name="connsiteY0" fmla="*/ 2495550 h 2495550"/>
              <a:gd name="connsiteX1" fmla="*/ 752475 w 6048375"/>
              <a:gd name="connsiteY1" fmla="*/ 2371725 h 2495550"/>
              <a:gd name="connsiteX2" fmla="*/ 2609850 w 6048375"/>
              <a:gd name="connsiteY2" fmla="*/ 2009775 h 2495550"/>
              <a:gd name="connsiteX3" fmla="*/ 4667250 w 6048375"/>
              <a:gd name="connsiteY3" fmla="*/ 1066800 h 2495550"/>
              <a:gd name="connsiteX4" fmla="*/ 6048375 w 6048375"/>
              <a:gd name="connsiteY4" fmla="*/ 0 h 2495550"/>
              <a:gd name="connsiteX0" fmla="*/ 0 w 6048375"/>
              <a:gd name="connsiteY0" fmla="*/ 2495550 h 2495550"/>
              <a:gd name="connsiteX1" fmla="*/ 752475 w 6048375"/>
              <a:gd name="connsiteY1" fmla="*/ 2371725 h 2495550"/>
              <a:gd name="connsiteX2" fmla="*/ 2609850 w 6048375"/>
              <a:gd name="connsiteY2" fmla="*/ 2009775 h 2495550"/>
              <a:gd name="connsiteX3" fmla="*/ 4667250 w 6048375"/>
              <a:gd name="connsiteY3" fmla="*/ 1066800 h 2495550"/>
              <a:gd name="connsiteX4" fmla="*/ 6048375 w 6048375"/>
              <a:gd name="connsiteY4" fmla="*/ 0 h 2495550"/>
              <a:gd name="connsiteX0" fmla="*/ 0 w 6048375"/>
              <a:gd name="connsiteY0" fmla="*/ 2495550 h 2495550"/>
              <a:gd name="connsiteX1" fmla="*/ 752475 w 6048375"/>
              <a:gd name="connsiteY1" fmla="*/ 2371725 h 2495550"/>
              <a:gd name="connsiteX2" fmla="*/ 2609850 w 6048375"/>
              <a:gd name="connsiteY2" fmla="*/ 2009775 h 2495550"/>
              <a:gd name="connsiteX3" fmla="*/ 4667250 w 6048375"/>
              <a:gd name="connsiteY3" fmla="*/ 1066800 h 2495550"/>
              <a:gd name="connsiteX4" fmla="*/ 6048375 w 6048375"/>
              <a:gd name="connsiteY4" fmla="*/ 0 h 2495550"/>
              <a:gd name="connsiteX0" fmla="*/ 0 w 6048375"/>
              <a:gd name="connsiteY0" fmla="*/ 2495550 h 2495550"/>
              <a:gd name="connsiteX1" fmla="*/ 752475 w 6048375"/>
              <a:gd name="connsiteY1" fmla="*/ 2371725 h 2495550"/>
              <a:gd name="connsiteX2" fmla="*/ 2628900 w 6048375"/>
              <a:gd name="connsiteY2" fmla="*/ 1943100 h 2495550"/>
              <a:gd name="connsiteX3" fmla="*/ 4667250 w 6048375"/>
              <a:gd name="connsiteY3" fmla="*/ 1066800 h 2495550"/>
              <a:gd name="connsiteX4" fmla="*/ 6048375 w 6048375"/>
              <a:gd name="connsiteY4" fmla="*/ 0 h 2495550"/>
              <a:gd name="connsiteX0" fmla="*/ 0 w 6048375"/>
              <a:gd name="connsiteY0" fmla="*/ 2495550 h 2495550"/>
              <a:gd name="connsiteX1" fmla="*/ 752475 w 6048375"/>
              <a:gd name="connsiteY1" fmla="*/ 2371725 h 2495550"/>
              <a:gd name="connsiteX2" fmla="*/ 2667000 w 6048375"/>
              <a:gd name="connsiteY2" fmla="*/ 1885950 h 2495550"/>
              <a:gd name="connsiteX3" fmla="*/ 4667250 w 6048375"/>
              <a:gd name="connsiteY3" fmla="*/ 1066800 h 2495550"/>
              <a:gd name="connsiteX4" fmla="*/ 6048375 w 6048375"/>
              <a:gd name="connsiteY4" fmla="*/ 0 h 2495550"/>
              <a:gd name="connsiteX0" fmla="*/ 0 w 6048375"/>
              <a:gd name="connsiteY0" fmla="*/ 2495550 h 2495550"/>
              <a:gd name="connsiteX1" fmla="*/ 752475 w 6048375"/>
              <a:gd name="connsiteY1" fmla="*/ 2371725 h 2495550"/>
              <a:gd name="connsiteX2" fmla="*/ 2667000 w 6048375"/>
              <a:gd name="connsiteY2" fmla="*/ 1885950 h 2495550"/>
              <a:gd name="connsiteX3" fmla="*/ 4667250 w 6048375"/>
              <a:gd name="connsiteY3" fmla="*/ 1066800 h 2495550"/>
              <a:gd name="connsiteX4" fmla="*/ 6048375 w 6048375"/>
              <a:gd name="connsiteY4" fmla="*/ 0 h 2495550"/>
              <a:gd name="connsiteX0" fmla="*/ 0 w 6048375"/>
              <a:gd name="connsiteY0" fmla="*/ 2495550 h 2495550"/>
              <a:gd name="connsiteX1" fmla="*/ 752475 w 6048375"/>
              <a:gd name="connsiteY1" fmla="*/ 2371725 h 2495550"/>
              <a:gd name="connsiteX2" fmla="*/ 2667000 w 6048375"/>
              <a:gd name="connsiteY2" fmla="*/ 1885950 h 2495550"/>
              <a:gd name="connsiteX3" fmla="*/ 4657725 w 6048375"/>
              <a:gd name="connsiteY3" fmla="*/ 990600 h 2495550"/>
              <a:gd name="connsiteX4" fmla="*/ 6048375 w 6048375"/>
              <a:gd name="connsiteY4" fmla="*/ 0 h 2495550"/>
              <a:gd name="connsiteX0" fmla="*/ 0 w 6048375"/>
              <a:gd name="connsiteY0" fmla="*/ 2495550 h 2495550"/>
              <a:gd name="connsiteX1" fmla="*/ 752475 w 6048375"/>
              <a:gd name="connsiteY1" fmla="*/ 2371725 h 2495550"/>
              <a:gd name="connsiteX2" fmla="*/ 2667000 w 6048375"/>
              <a:gd name="connsiteY2" fmla="*/ 1885950 h 2495550"/>
              <a:gd name="connsiteX3" fmla="*/ 4619625 w 6048375"/>
              <a:gd name="connsiteY3" fmla="*/ 933450 h 2495550"/>
              <a:gd name="connsiteX4" fmla="*/ 6048375 w 6048375"/>
              <a:gd name="connsiteY4" fmla="*/ 0 h 2495550"/>
              <a:gd name="connsiteX0" fmla="*/ 0 w 6048375"/>
              <a:gd name="connsiteY0" fmla="*/ 2495550 h 2495550"/>
              <a:gd name="connsiteX1" fmla="*/ 752475 w 6048375"/>
              <a:gd name="connsiteY1" fmla="*/ 2371725 h 2495550"/>
              <a:gd name="connsiteX2" fmla="*/ 2667000 w 6048375"/>
              <a:gd name="connsiteY2" fmla="*/ 1781175 h 2495550"/>
              <a:gd name="connsiteX3" fmla="*/ 4619625 w 6048375"/>
              <a:gd name="connsiteY3" fmla="*/ 933450 h 2495550"/>
              <a:gd name="connsiteX4" fmla="*/ 6048375 w 6048375"/>
              <a:gd name="connsiteY4" fmla="*/ 0 h 2495550"/>
              <a:gd name="connsiteX0" fmla="*/ 0 w 6115050"/>
              <a:gd name="connsiteY0" fmla="*/ 2447925 h 2447925"/>
              <a:gd name="connsiteX1" fmla="*/ 752475 w 6115050"/>
              <a:gd name="connsiteY1" fmla="*/ 2324100 h 2447925"/>
              <a:gd name="connsiteX2" fmla="*/ 2667000 w 6115050"/>
              <a:gd name="connsiteY2" fmla="*/ 1733550 h 2447925"/>
              <a:gd name="connsiteX3" fmla="*/ 4619625 w 6115050"/>
              <a:gd name="connsiteY3" fmla="*/ 885825 h 2447925"/>
              <a:gd name="connsiteX4" fmla="*/ 6115050 w 6115050"/>
              <a:gd name="connsiteY4" fmla="*/ 0 h 2447925"/>
              <a:gd name="connsiteX0" fmla="*/ 0 w 6115050"/>
              <a:gd name="connsiteY0" fmla="*/ 2447925 h 2447925"/>
              <a:gd name="connsiteX1" fmla="*/ 752475 w 6115050"/>
              <a:gd name="connsiteY1" fmla="*/ 2324100 h 2447925"/>
              <a:gd name="connsiteX2" fmla="*/ 2667000 w 6115050"/>
              <a:gd name="connsiteY2" fmla="*/ 1733550 h 2447925"/>
              <a:gd name="connsiteX3" fmla="*/ 4610100 w 6115050"/>
              <a:gd name="connsiteY3" fmla="*/ 923925 h 2447925"/>
              <a:gd name="connsiteX4" fmla="*/ 6115050 w 6115050"/>
              <a:gd name="connsiteY4" fmla="*/ 0 h 2447925"/>
              <a:gd name="connsiteX0" fmla="*/ 0 w 6115050"/>
              <a:gd name="connsiteY0" fmla="*/ 2447925 h 2447925"/>
              <a:gd name="connsiteX1" fmla="*/ 752475 w 6115050"/>
              <a:gd name="connsiteY1" fmla="*/ 2324100 h 2447925"/>
              <a:gd name="connsiteX2" fmla="*/ 2667000 w 6115050"/>
              <a:gd name="connsiteY2" fmla="*/ 1733550 h 2447925"/>
              <a:gd name="connsiteX3" fmla="*/ 4648200 w 6115050"/>
              <a:gd name="connsiteY3" fmla="*/ 981075 h 2447925"/>
              <a:gd name="connsiteX4" fmla="*/ 6115050 w 6115050"/>
              <a:gd name="connsiteY4" fmla="*/ 0 h 2447925"/>
              <a:gd name="connsiteX0" fmla="*/ 0 w 6200775"/>
              <a:gd name="connsiteY0" fmla="*/ 2352675 h 2352675"/>
              <a:gd name="connsiteX1" fmla="*/ 752475 w 6200775"/>
              <a:gd name="connsiteY1" fmla="*/ 2228850 h 2352675"/>
              <a:gd name="connsiteX2" fmla="*/ 2667000 w 6200775"/>
              <a:gd name="connsiteY2" fmla="*/ 1638300 h 2352675"/>
              <a:gd name="connsiteX3" fmla="*/ 4648200 w 6200775"/>
              <a:gd name="connsiteY3" fmla="*/ 885825 h 2352675"/>
              <a:gd name="connsiteX4" fmla="*/ 6200775 w 6200775"/>
              <a:gd name="connsiteY4" fmla="*/ 0 h 2352675"/>
              <a:gd name="connsiteX0" fmla="*/ 0 w 6200775"/>
              <a:gd name="connsiteY0" fmla="*/ 2352675 h 2352675"/>
              <a:gd name="connsiteX1" fmla="*/ 752475 w 6200775"/>
              <a:gd name="connsiteY1" fmla="*/ 2228850 h 2352675"/>
              <a:gd name="connsiteX2" fmla="*/ 2695575 w 6200775"/>
              <a:gd name="connsiteY2" fmla="*/ 1685925 h 2352675"/>
              <a:gd name="connsiteX3" fmla="*/ 4648200 w 6200775"/>
              <a:gd name="connsiteY3" fmla="*/ 885825 h 2352675"/>
              <a:gd name="connsiteX4" fmla="*/ 6200775 w 6200775"/>
              <a:gd name="connsiteY4" fmla="*/ 0 h 2352675"/>
              <a:gd name="connsiteX0" fmla="*/ 0 w 6200775"/>
              <a:gd name="connsiteY0" fmla="*/ 2352675 h 2352675"/>
              <a:gd name="connsiteX1" fmla="*/ 752475 w 6200775"/>
              <a:gd name="connsiteY1" fmla="*/ 2228850 h 2352675"/>
              <a:gd name="connsiteX2" fmla="*/ 2695575 w 6200775"/>
              <a:gd name="connsiteY2" fmla="*/ 1685925 h 2352675"/>
              <a:gd name="connsiteX3" fmla="*/ 4743450 w 6200775"/>
              <a:gd name="connsiteY3" fmla="*/ 914400 h 2352675"/>
              <a:gd name="connsiteX4" fmla="*/ 6200775 w 6200775"/>
              <a:gd name="connsiteY4" fmla="*/ 0 h 2352675"/>
              <a:gd name="connsiteX0" fmla="*/ 0 w 6286500"/>
              <a:gd name="connsiteY0" fmla="*/ 2247900 h 2247900"/>
              <a:gd name="connsiteX1" fmla="*/ 752475 w 6286500"/>
              <a:gd name="connsiteY1" fmla="*/ 2124075 h 2247900"/>
              <a:gd name="connsiteX2" fmla="*/ 2695575 w 6286500"/>
              <a:gd name="connsiteY2" fmla="*/ 1581150 h 2247900"/>
              <a:gd name="connsiteX3" fmla="*/ 4743450 w 6286500"/>
              <a:gd name="connsiteY3" fmla="*/ 809625 h 2247900"/>
              <a:gd name="connsiteX4" fmla="*/ 6286500 w 6286500"/>
              <a:gd name="connsiteY4" fmla="*/ 0 h 2247900"/>
              <a:gd name="connsiteX0" fmla="*/ 0 w 6286500"/>
              <a:gd name="connsiteY0" fmla="*/ 2247900 h 2247900"/>
              <a:gd name="connsiteX1" fmla="*/ 752475 w 6286500"/>
              <a:gd name="connsiteY1" fmla="*/ 2124075 h 2247900"/>
              <a:gd name="connsiteX2" fmla="*/ 2695575 w 6286500"/>
              <a:gd name="connsiteY2" fmla="*/ 1581150 h 2247900"/>
              <a:gd name="connsiteX3" fmla="*/ 4743450 w 6286500"/>
              <a:gd name="connsiteY3" fmla="*/ 809625 h 2247900"/>
              <a:gd name="connsiteX4" fmla="*/ 6286500 w 6286500"/>
              <a:gd name="connsiteY4" fmla="*/ 0 h 2247900"/>
              <a:gd name="connsiteX0" fmla="*/ 0 w 6286500"/>
              <a:gd name="connsiteY0" fmla="*/ 2247900 h 2247900"/>
              <a:gd name="connsiteX1" fmla="*/ 752475 w 6286500"/>
              <a:gd name="connsiteY1" fmla="*/ 2124075 h 2247900"/>
              <a:gd name="connsiteX2" fmla="*/ 2695575 w 6286500"/>
              <a:gd name="connsiteY2" fmla="*/ 1581150 h 2247900"/>
              <a:gd name="connsiteX3" fmla="*/ 4743450 w 6286500"/>
              <a:gd name="connsiteY3" fmla="*/ 809625 h 2247900"/>
              <a:gd name="connsiteX4" fmla="*/ 6286500 w 6286500"/>
              <a:gd name="connsiteY4" fmla="*/ 0 h 2247900"/>
              <a:gd name="connsiteX0" fmla="*/ 0 w 6134100"/>
              <a:gd name="connsiteY0" fmla="*/ 2600325 h 2600325"/>
              <a:gd name="connsiteX1" fmla="*/ 752475 w 6134100"/>
              <a:gd name="connsiteY1" fmla="*/ 2476500 h 2600325"/>
              <a:gd name="connsiteX2" fmla="*/ 2695575 w 6134100"/>
              <a:gd name="connsiteY2" fmla="*/ 1933575 h 2600325"/>
              <a:gd name="connsiteX3" fmla="*/ 4743450 w 6134100"/>
              <a:gd name="connsiteY3" fmla="*/ 1162050 h 2600325"/>
              <a:gd name="connsiteX4" fmla="*/ 6134100 w 6134100"/>
              <a:gd name="connsiteY4" fmla="*/ 0 h 2600325"/>
              <a:gd name="connsiteX0" fmla="*/ 0 w 6134100"/>
              <a:gd name="connsiteY0" fmla="*/ 2657475 h 2657475"/>
              <a:gd name="connsiteX1" fmla="*/ 752475 w 6134100"/>
              <a:gd name="connsiteY1" fmla="*/ 2533650 h 2657475"/>
              <a:gd name="connsiteX2" fmla="*/ 2695575 w 6134100"/>
              <a:gd name="connsiteY2" fmla="*/ 1990725 h 2657475"/>
              <a:gd name="connsiteX3" fmla="*/ 4743450 w 6134100"/>
              <a:gd name="connsiteY3" fmla="*/ 1219200 h 2657475"/>
              <a:gd name="connsiteX4" fmla="*/ 6134100 w 6134100"/>
              <a:gd name="connsiteY4" fmla="*/ 0 h 2657475"/>
              <a:gd name="connsiteX0" fmla="*/ 0 w 6124575"/>
              <a:gd name="connsiteY0" fmla="*/ 2714625 h 2714625"/>
              <a:gd name="connsiteX1" fmla="*/ 752475 w 6124575"/>
              <a:gd name="connsiteY1" fmla="*/ 2590800 h 2714625"/>
              <a:gd name="connsiteX2" fmla="*/ 2695575 w 6124575"/>
              <a:gd name="connsiteY2" fmla="*/ 2047875 h 2714625"/>
              <a:gd name="connsiteX3" fmla="*/ 4743450 w 6124575"/>
              <a:gd name="connsiteY3" fmla="*/ 1276350 h 2714625"/>
              <a:gd name="connsiteX4" fmla="*/ 6124575 w 6124575"/>
              <a:gd name="connsiteY4" fmla="*/ 0 h 2714625"/>
              <a:gd name="connsiteX0" fmla="*/ 0 w 6124575"/>
              <a:gd name="connsiteY0" fmla="*/ 2714625 h 2714625"/>
              <a:gd name="connsiteX1" fmla="*/ 752475 w 6124575"/>
              <a:gd name="connsiteY1" fmla="*/ 2590800 h 2714625"/>
              <a:gd name="connsiteX2" fmla="*/ 2695575 w 6124575"/>
              <a:gd name="connsiteY2" fmla="*/ 2047875 h 2714625"/>
              <a:gd name="connsiteX3" fmla="*/ 4733925 w 6124575"/>
              <a:gd name="connsiteY3" fmla="*/ 1057275 h 2714625"/>
              <a:gd name="connsiteX4" fmla="*/ 6124575 w 6124575"/>
              <a:gd name="connsiteY4" fmla="*/ 0 h 2714625"/>
              <a:gd name="connsiteX0" fmla="*/ 0 w 6124575"/>
              <a:gd name="connsiteY0" fmla="*/ 2714625 h 2714625"/>
              <a:gd name="connsiteX1" fmla="*/ 752475 w 6124575"/>
              <a:gd name="connsiteY1" fmla="*/ 2590800 h 2714625"/>
              <a:gd name="connsiteX2" fmla="*/ 2695575 w 6124575"/>
              <a:gd name="connsiteY2" fmla="*/ 2047875 h 2714625"/>
              <a:gd name="connsiteX3" fmla="*/ 4733925 w 6124575"/>
              <a:gd name="connsiteY3" fmla="*/ 1057275 h 2714625"/>
              <a:gd name="connsiteX4" fmla="*/ 6124575 w 6124575"/>
              <a:gd name="connsiteY4" fmla="*/ 0 h 2714625"/>
              <a:gd name="connsiteX0" fmla="*/ 0 w 6124575"/>
              <a:gd name="connsiteY0" fmla="*/ 2714625 h 2714625"/>
              <a:gd name="connsiteX1" fmla="*/ 752475 w 6124575"/>
              <a:gd name="connsiteY1" fmla="*/ 2590800 h 2714625"/>
              <a:gd name="connsiteX2" fmla="*/ 2695575 w 6124575"/>
              <a:gd name="connsiteY2" fmla="*/ 2047875 h 2714625"/>
              <a:gd name="connsiteX3" fmla="*/ 4733925 w 6124575"/>
              <a:gd name="connsiteY3" fmla="*/ 1057275 h 2714625"/>
              <a:gd name="connsiteX4" fmla="*/ 6124575 w 6124575"/>
              <a:gd name="connsiteY4" fmla="*/ 0 h 2714625"/>
              <a:gd name="connsiteX0" fmla="*/ 0 w 6124575"/>
              <a:gd name="connsiteY0" fmla="*/ 2714625 h 2714625"/>
              <a:gd name="connsiteX1" fmla="*/ 752475 w 6124575"/>
              <a:gd name="connsiteY1" fmla="*/ 2590800 h 2714625"/>
              <a:gd name="connsiteX2" fmla="*/ 2695575 w 6124575"/>
              <a:gd name="connsiteY2" fmla="*/ 2047875 h 2714625"/>
              <a:gd name="connsiteX3" fmla="*/ 4733925 w 6124575"/>
              <a:gd name="connsiteY3" fmla="*/ 1057275 h 2714625"/>
              <a:gd name="connsiteX4" fmla="*/ 6124575 w 6124575"/>
              <a:gd name="connsiteY4" fmla="*/ 0 h 2714625"/>
              <a:gd name="connsiteX0" fmla="*/ 0 w 6124575"/>
              <a:gd name="connsiteY0" fmla="*/ 2714625 h 2714625"/>
              <a:gd name="connsiteX1" fmla="*/ 752475 w 6124575"/>
              <a:gd name="connsiteY1" fmla="*/ 2590800 h 2714625"/>
              <a:gd name="connsiteX2" fmla="*/ 2714625 w 6124575"/>
              <a:gd name="connsiteY2" fmla="*/ 1857375 h 2714625"/>
              <a:gd name="connsiteX3" fmla="*/ 4733925 w 6124575"/>
              <a:gd name="connsiteY3" fmla="*/ 1057275 h 2714625"/>
              <a:gd name="connsiteX4" fmla="*/ 6124575 w 6124575"/>
              <a:gd name="connsiteY4" fmla="*/ 0 h 2714625"/>
              <a:gd name="connsiteX0" fmla="*/ 0 w 6124575"/>
              <a:gd name="connsiteY0" fmla="*/ 2714625 h 2714625"/>
              <a:gd name="connsiteX1" fmla="*/ 752475 w 6124575"/>
              <a:gd name="connsiteY1" fmla="*/ 2590800 h 2714625"/>
              <a:gd name="connsiteX2" fmla="*/ 2705100 w 6124575"/>
              <a:gd name="connsiteY2" fmla="*/ 1819275 h 2714625"/>
              <a:gd name="connsiteX3" fmla="*/ 4733925 w 6124575"/>
              <a:gd name="connsiteY3" fmla="*/ 1057275 h 2714625"/>
              <a:gd name="connsiteX4" fmla="*/ 6124575 w 6124575"/>
              <a:gd name="connsiteY4" fmla="*/ 0 h 2714625"/>
              <a:gd name="connsiteX0" fmla="*/ 0 w 6124575"/>
              <a:gd name="connsiteY0" fmla="*/ 2714625 h 2714625"/>
              <a:gd name="connsiteX1" fmla="*/ 752475 w 6124575"/>
              <a:gd name="connsiteY1" fmla="*/ 2590800 h 2714625"/>
              <a:gd name="connsiteX2" fmla="*/ 2705100 w 6124575"/>
              <a:gd name="connsiteY2" fmla="*/ 1819275 h 2714625"/>
              <a:gd name="connsiteX3" fmla="*/ 4695825 w 6124575"/>
              <a:gd name="connsiteY3" fmla="*/ 923925 h 2714625"/>
              <a:gd name="connsiteX4" fmla="*/ 6124575 w 6124575"/>
              <a:gd name="connsiteY4" fmla="*/ 0 h 2714625"/>
              <a:gd name="connsiteX0" fmla="*/ 0 w 6124575"/>
              <a:gd name="connsiteY0" fmla="*/ 2714625 h 2714625"/>
              <a:gd name="connsiteX1" fmla="*/ 752475 w 6124575"/>
              <a:gd name="connsiteY1" fmla="*/ 2590800 h 2714625"/>
              <a:gd name="connsiteX2" fmla="*/ 2705100 w 6124575"/>
              <a:gd name="connsiteY2" fmla="*/ 1819275 h 2714625"/>
              <a:gd name="connsiteX3" fmla="*/ 6124575 w 6124575"/>
              <a:gd name="connsiteY3" fmla="*/ 0 h 2714625"/>
              <a:gd name="connsiteX0" fmla="*/ 0 w 6124575"/>
              <a:gd name="connsiteY0" fmla="*/ 2714625 h 2714625"/>
              <a:gd name="connsiteX1" fmla="*/ 752475 w 6124575"/>
              <a:gd name="connsiteY1" fmla="*/ 2590800 h 2714625"/>
              <a:gd name="connsiteX2" fmla="*/ 2857500 w 6124575"/>
              <a:gd name="connsiteY2" fmla="*/ 1876425 h 2714625"/>
              <a:gd name="connsiteX3" fmla="*/ 6124575 w 6124575"/>
              <a:gd name="connsiteY3" fmla="*/ 0 h 2714625"/>
              <a:gd name="connsiteX0" fmla="*/ 0 w 6124575"/>
              <a:gd name="connsiteY0" fmla="*/ 2714625 h 2714625"/>
              <a:gd name="connsiteX1" fmla="*/ 2857500 w 6124575"/>
              <a:gd name="connsiteY1" fmla="*/ 1876425 h 2714625"/>
              <a:gd name="connsiteX2" fmla="*/ 6124575 w 6124575"/>
              <a:gd name="connsiteY2" fmla="*/ 0 h 2714625"/>
              <a:gd name="connsiteX0" fmla="*/ 0 w 5915025"/>
              <a:gd name="connsiteY0" fmla="*/ 2790825 h 2790825"/>
              <a:gd name="connsiteX1" fmla="*/ 2647950 w 5915025"/>
              <a:gd name="connsiteY1" fmla="*/ 1876425 h 2790825"/>
              <a:gd name="connsiteX2" fmla="*/ 5915025 w 5915025"/>
              <a:gd name="connsiteY2" fmla="*/ 0 h 2790825"/>
              <a:gd name="connsiteX0" fmla="*/ 0 w 5915025"/>
              <a:gd name="connsiteY0" fmla="*/ 2790825 h 2790825"/>
              <a:gd name="connsiteX1" fmla="*/ 3067050 w 5915025"/>
              <a:gd name="connsiteY1" fmla="*/ 1838325 h 2790825"/>
              <a:gd name="connsiteX2" fmla="*/ 5915025 w 5915025"/>
              <a:gd name="connsiteY2" fmla="*/ 0 h 2790825"/>
              <a:gd name="connsiteX0" fmla="*/ 0 w 5915025"/>
              <a:gd name="connsiteY0" fmla="*/ 2886075 h 2886075"/>
              <a:gd name="connsiteX1" fmla="*/ 3067050 w 5915025"/>
              <a:gd name="connsiteY1" fmla="*/ 1933575 h 2886075"/>
              <a:gd name="connsiteX2" fmla="*/ 5915025 w 5915025"/>
              <a:gd name="connsiteY2" fmla="*/ 0 h 2886075"/>
              <a:gd name="connsiteX0" fmla="*/ 0 w 5915025"/>
              <a:gd name="connsiteY0" fmla="*/ 2886075 h 2886075"/>
              <a:gd name="connsiteX1" fmla="*/ 3067050 w 5915025"/>
              <a:gd name="connsiteY1" fmla="*/ 1933575 h 2886075"/>
              <a:gd name="connsiteX2" fmla="*/ 5915025 w 5915025"/>
              <a:gd name="connsiteY2" fmla="*/ 0 h 2886075"/>
              <a:gd name="connsiteX0" fmla="*/ 0 w 5915025"/>
              <a:gd name="connsiteY0" fmla="*/ 2886075 h 2886075"/>
              <a:gd name="connsiteX1" fmla="*/ 3019425 w 5915025"/>
              <a:gd name="connsiteY1" fmla="*/ 1771650 h 2886075"/>
              <a:gd name="connsiteX2" fmla="*/ 5915025 w 5915025"/>
              <a:gd name="connsiteY2" fmla="*/ 0 h 2886075"/>
              <a:gd name="connsiteX0" fmla="*/ 0 w 6272107"/>
              <a:gd name="connsiteY0" fmla="*/ 2956520 h 2956520"/>
              <a:gd name="connsiteX1" fmla="*/ 3019425 w 6272107"/>
              <a:gd name="connsiteY1" fmla="*/ 1842095 h 2956520"/>
              <a:gd name="connsiteX2" fmla="*/ 6096848 w 6272107"/>
              <a:gd name="connsiteY2" fmla="*/ 156541 h 2956520"/>
              <a:gd name="connsiteX3" fmla="*/ 5915025 w 6272107"/>
              <a:gd name="connsiteY3" fmla="*/ 70445 h 2956520"/>
              <a:gd name="connsiteX0" fmla="*/ 0 w 6096848"/>
              <a:gd name="connsiteY0" fmla="*/ 2799979 h 2799979"/>
              <a:gd name="connsiteX1" fmla="*/ 3019425 w 6096848"/>
              <a:gd name="connsiteY1" fmla="*/ 1685554 h 2799979"/>
              <a:gd name="connsiteX2" fmla="*/ 6096848 w 6096848"/>
              <a:gd name="connsiteY2" fmla="*/ 0 h 2799979"/>
              <a:gd name="connsiteX0" fmla="*/ 0 w 6096848"/>
              <a:gd name="connsiteY0" fmla="*/ 2799979 h 2799979"/>
              <a:gd name="connsiteX1" fmla="*/ 3019425 w 6096848"/>
              <a:gd name="connsiteY1" fmla="*/ 1685554 h 2799979"/>
              <a:gd name="connsiteX2" fmla="*/ 6096848 w 6096848"/>
              <a:gd name="connsiteY2" fmla="*/ 0 h 2799979"/>
              <a:gd name="connsiteX0" fmla="*/ 0 w 6096848"/>
              <a:gd name="connsiteY0" fmla="*/ 2799979 h 2799979"/>
              <a:gd name="connsiteX1" fmla="*/ 3971925 w 6096848"/>
              <a:gd name="connsiteY1" fmla="*/ 1418854 h 2799979"/>
              <a:gd name="connsiteX2" fmla="*/ 6096848 w 6096848"/>
              <a:gd name="connsiteY2" fmla="*/ 0 h 2799979"/>
              <a:gd name="connsiteX0" fmla="*/ 0 w 6096848"/>
              <a:gd name="connsiteY0" fmla="*/ 2799979 h 2799979"/>
              <a:gd name="connsiteX1" fmla="*/ 3971925 w 6096848"/>
              <a:gd name="connsiteY1" fmla="*/ 1418854 h 2799979"/>
              <a:gd name="connsiteX2" fmla="*/ 6096848 w 6096848"/>
              <a:gd name="connsiteY2" fmla="*/ 0 h 2799979"/>
              <a:gd name="connsiteX0" fmla="*/ 0 w 6096848"/>
              <a:gd name="connsiteY0" fmla="*/ 2799979 h 2799979"/>
              <a:gd name="connsiteX1" fmla="*/ 3971925 w 6096848"/>
              <a:gd name="connsiteY1" fmla="*/ 1418854 h 2799979"/>
              <a:gd name="connsiteX2" fmla="*/ 6096848 w 6096848"/>
              <a:gd name="connsiteY2" fmla="*/ 0 h 2799979"/>
              <a:gd name="connsiteX0" fmla="*/ 0 w 6173048"/>
              <a:gd name="connsiteY0" fmla="*/ 2723779 h 2723779"/>
              <a:gd name="connsiteX1" fmla="*/ 3971925 w 6173048"/>
              <a:gd name="connsiteY1" fmla="*/ 1342654 h 2723779"/>
              <a:gd name="connsiteX2" fmla="*/ 6173048 w 6173048"/>
              <a:gd name="connsiteY2" fmla="*/ 0 h 2723779"/>
              <a:gd name="connsiteX0" fmla="*/ 0 w 6160348"/>
              <a:gd name="connsiteY0" fmla="*/ 2647579 h 2647579"/>
              <a:gd name="connsiteX1" fmla="*/ 3959225 w 6160348"/>
              <a:gd name="connsiteY1" fmla="*/ 1342654 h 2647579"/>
              <a:gd name="connsiteX2" fmla="*/ 6160348 w 6160348"/>
              <a:gd name="connsiteY2" fmla="*/ 0 h 2647579"/>
              <a:gd name="connsiteX0" fmla="*/ 0 w 6160348"/>
              <a:gd name="connsiteY0" fmla="*/ 2647579 h 2647579"/>
              <a:gd name="connsiteX1" fmla="*/ 3908425 w 6160348"/>
              <a:gd name="connsiteY1" fmla="*/ 1291854 h 2647579"/>
              <a:gd name="connsiteX2" fmla="*/ 6160348 w 6160348"/>
              <a:gd name="connsiteY2" fmla="*/ 0 h 2647579"/>
              <a:gd name="connsiteX0" fmla="*/ 0 w 6160348"/>
              <a:gd name="connsiteY0" fmla="*/ 2647579 h 2647579"/>
              <a:gd name="connsiteX1" fmla="*/ 3908425 w 6160348"/>
              <a:gd name="connsiteY1" fmla="*/ 1291854 h 2647579"/>
              <a:gd name="connsiteX2" fmla="*/ 6160348 w 6160348"/>
              <a:gd name="connsiteY2" fmla="*/ 0 h 2647579"/>
              <a:gd name="connsiteX0" fmla="*/ 0 w 6160348"/>
              <a:gd name="connsiteY0" fmla="*/ 2533279 h 2533279"/>
              <a:gd name="connsiteX1" fmla="*/ 3908425 w 6160348"/>
              <a:gd name="connsiteY1" fmla="*/ 1177554 h 2533279"/>
              <a:gd name="connsiteX2" fmla="*/ 6160348 w 6160348"/>
              <a:gd name="connsiteY2" fmla="*/ 0 h 2533279"/>
              <a:gd name="connsiteX0" fmla="*/ 0 w 6160348"/>
              <a:gd name="connsiteY0" fmla="*/ 2533279 h 2533279"/>
              <a:gd name="connsiteX1" fmla="*/ 3908425 w 6160348"/>
              <a:gd name="connsiteY1" fmla="*/ 1177554 h 2533279"/>
              <a:gd name="connsiteX2" fmla="*/ 6160348 w 6160348"/>
              <a:gd name="connsiteY2" fmla="*/ 0 h 2533279"/>
              <a:gd name="connsiteX0" fmla="*/ 0 w 6071448"/>
              <a:gd name="connsiteY0" fmla="*/ 2495179 h 2495179"/>
              <a:gd name="connsiteX1" fmla="*/ 3819525 w 6071448"/>
              <a:gd name="connsiteY1" fmla="*/ 1177554 h 2495179"/>
              <a:gd name="connsiteX2" fmla="*/ 6071448 w 6071448"/>
              <a:gd name="connsiteY2" fmla="*/ 0 h 2495179"/>
              <a:gd name="connsiteX0" fmla="*/ 0 w 6109548"/>
              <a:gd name="connsiteY0" fmla="*/ 2444379 h 2444379"/>
              <a:gd name="connsiteX1" fmla="*/ 3819525 w 6109548"/>
              <a:gd name="connsiteY1" fmla="*/ 1126754 h 2444379"/>
              <a:gd name="connsiteX2" fmla="*/ 6109548 w 6109548"/>
              <a:gd name="connsiteY2" fmla="*/ 0 h 2444379"/>
              <a:gd name="connsiteX0" fmla="*/ 0 w 6109548"/>
              <a:gd name="connsiteY0" fmla="*/ 2444379 h 2444379"/>
              <a:gd name="connsiteX1" fmla="*/ 3819525 w 6109548"/>
              <a:gd name="connsiteY1" fmla="*/ 1126754 h 2444379"/>
              <a:gd name="connsiteX2" fmla="*/ 6109548 w 6109548"/>
              <a:gd name="connsiteY2" fmla="*/ 0 h 2444379"/>
              <a:gd name="connsiteX0" fmla="*/ 0 w 6109548"/>
              <a:gd name="connsiteY0" fmla="*/ 2444379 h 2444379"/>
              <a:gd name="connsiteX1" fmla="*/ 3819525 w 6109548"/>
              <a:gd name="connsiteY1" fmla="*/ 1126754 h 2444379"/>
              <a:gd name="connsiteX2" fmla="*/ 6109548 w 6109548"/>
              <a:gd name="connsiteY2" fmla="*/ 0 h 2444379"/>
              <a:gd name="connsiteX0" fmla="*/ 0 w 5970489"/>
              <a:gd name="connsiteY0" fmla="*/ 2431679 h 2431679"/>
              <a:gd name="connsiteX1" fmla="*/ 3819525 w 5970489"/>
              <a:gd name="connsiteY1" fmla="*/ 1114054 h 2431679"/>
              <a:gd name="connsiteX2" fmla="*/ 5970489 w 5970489"/>
              <a:gd name="connsiteY2" fmla="*/ 0 h 2431679"/>
              <a:gd name="connsiteX0" fmla="*/ 0 w 5856713"/>
              <a:gd name="connsiteY0" fmla="*/ 2406279 h 2406279"/>
              <a:gd name="connsiteX1" fmla="*/ 3705749 w 5856713"/>
              <a:gd name="connsiteY1" fmla="*/ 1114054 h 2406279"/>
              <a:gd name="connsiteX2" fmla="*/ 5856713 w 5856713"/>
              <a:gd name="connsiteY2" fmla="*/ 0 h 2406279"/>
              <a:gd name="connsiteX0" fmla="*/ 0 w 5919922"/>
              <a:gd name="connsiteY0" fmla="*/ 2418979 h 2418979"/>
              <a:gd name="connsiteX1" fmla="*/ 3768958 w 5919922"/>
              <a:gd name="connsiteY1" fmla="*/ 1114054 h 2418979"/>
              <a:gd name="connsiteX2" fmla="*/ 5919922 w 5919922"/>
              <a:gd name="connsiteY2" fmla="*/ 0 h 2418979"/>
              <a:gd name="connsiteX0" fmla="*/ 0 w 5938885"/>
              <a:gd name="connsiteY0" fmla="*/ 2447554 h 2447554"/>
              <a:gd name="connsiteX1" fmla="*/ 3768958 w 5938885"/>
              <a:gd name="connsiteY1" fmla="*/ 1142629 h 2447554"/>
              <a:gd name="connsiteX2" fmla="*/ 5938885 w 5938885"/>
              <a:gd name="connsiteY2" fmla="*/ 0 h 2447554"/>
              <a:gd name="connsiteX0" fmla="*/ 0 w 5888318"/>
              <a:gd name="connsiteY0" fmla="*/ 2485654 h 2485654"/>
              <a:gd name="connsiteX1" fmla="*/ 3718391 w 5888318"/>
              <a:gd name="connsiteY1" fmla="*/ 1142629 h 2485654"/>
              <a:gd name="connsiteX2" fmla="*/ 5888318 w 5888318"/>
              <a:gd name="connsiteY2" fmla="*/ 0 h 2485654"/>
              <a:gd name="connsiteX0" fmla="*/ 0 w 5926243"/>
              <a:gd name="connsiteY0" fmla="*/ 2485654 h 2485654"/>
              <a:gd name="connsiteX1" fmla="*/ 3756316 w 5926243"/>
              <a:gd name="connsiteY1" fmla="*/ 1142629 h 2485654"/>
              <a:gd name="connsiteX2" fmla="*/ 5926243 w 5926243"/>
              <a:gd name="connsiteY2" fmla="*/ 0 h 2485654"/>
              <a:gd name="connsiteX0" fmla="*/ 0 w 5956583"/>
              <a:gd name="connsiteY0" fmla="*/ 2493274 h 2493274"/>
              <a:gd name="connsiteX1" fmla="*/ 3786656 w 5956583"/>
              <a:gd name="connsiteY1" fmla="*/ 1142629 h 2493274"/>
              <a:gd name="connsiteX2" fmla="*/ 5956583 w 5956583"/>
              <a:gd name="connsiteY2" fmla="*/ 0 h 2493274"/>
            </a:gdLst>
            <a:ahLst/>
            <a:cxnLst>
              <a:cxn ang="0">
                <a:pos x="connsiteX0" y="connsiteY0"/>
              </a:cxn>
              <a:cxn ang="0">
                <a:pos x="connsiteX1" y="connsiteY1"/>
              </a:cxn>
              <a:cxn ang="0">
                <a:pos x="connsiteX2" y="connsiteY2"/>
              </a:cxn>
            </a:cxnLst>
            <a:rect l="l" t="t" r="r" b="b"/>
            <a:pathLst>
              <a:path w="5956583" h="2493274">
                <a:moveTo>
                  <a:pt x="0" y="2493274"/>
                </a:moveTo>
                <a:cubicBezTo>
                  <a:pt x="595312" y="2318649"/>
                  <a:pt x="2765894" y="1633167"/>
                  <a:pt x="3786656" y="1142629"/>
                </a:cubicBezTo>
                <a:cubicBezTo>
                  <a:pt x="4441358" y="844241"/>
                  <a:pt x="5588283" y="257175"/>
                  <a:pt x="5956583" y="0"/>
                </a:cubicBezTo>
              </a:path>
            </a:pathLst>
          </a:custGeom>
          <a:ln w="762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prstClr val="black"/>
              </a:solidFill>
            </a:endParaRPr>
          </a:p>
        </p:txBody>
      </p:sp>
      <p:sp>
        <p:nvSpPr>
          <p:cNvPr id="80" name="テキスト ボックス 79"/>
          <p:cNvSpPr txBox="1"/>
          <p:nvPr/>
        </p:nvSpPr>
        <p:spPr>
          <a:xfrm>
            <a:off x="82799" y="330751"/>
            <a:ext cx="9716575" cy="954107"/>
          </a:xfrm>
          <a:prstGeom prst="rect">
            <a:avLst/>
          </a:prstGeom>
          <a:noFill/>
          <a:ln>
            <a:solidFill>
              <a:schemeClr val="accent1"/>
            </a:solidFill>
          </a:ln>
        </p:spPr>
        <p:txBody>
          <a:bodyPr wrap="square" rtlCol="0">
            <a:spAutoFit/>
          </a:bodyPr>
          <a:lstStyle/>
          <a:p>
            <a:pPr marL="144000" indent="-144000"/>
            <a:r>
              <a:rPr lang="ja-JP" altLang="en-US" sz="1300" b="1" dirty="0" smtClean="0">
                <a:solidFill>
                  <a:prstClr val="black"/>
                </a:solidFill>
                <a:latin typeface="ＭＳ Ｐゴシック"/>
              </a:rPr>
              <a:t>○　新制度の円滑な施行の観点から、納付金の仕組みの導入等による激変緩和措置は、①初めから措置対象期間を限定せず、②給付費の増加や所得の変動による負担増も緩和し、年度間の平準化を図りつつ、③緩やかに上昇するような、</a:t>
            </a:r>
            <a:r>
              <a:rPr lang="ja-JP" altLang="en-US" sz="1300" b="1" u="sng" dirty="0" smtClean="0">
                <a:solidFill>
                  <a:srgbClr val="FF0000"/>
                </a:solidFill>
                <a:latin typeface="ＭＳ Ｐゴシック"/>
              </a:rPr>
              <a:t>都道府県と市町村の相互協力による複合的・総合的な対策を講じる</a:t>
            </a:r>
            <a:r>
              <a:rPr lang="ja-JP" altLang="en-US" sz="1300" b="1" dirty="0" smtClean="0">
                <a:solidFill>
                  <a:prstClr val="black"/>
                </a:solidFill>
                <a:latin typeface="ＭＳ Ｐゴシック"/>
              </a:rPr>
              <a:t>必要がある。</a:t>
            </a:r>
            <a:endParaRPr lang="en-US" altLang="ja-JP" sz="1300" b="1" dirty="0">
              <a:solidFill>
                <a:prstClr val="black"/>
              </a:solidFill>
              <a:latin typeface="ＭＳ Ｐゴシック"/>
            </a:endParaRPr>
          </a:p>
          <a:p>
            <a:endParaRPr lang="en-US" altLang="ja-JP" sz="500" b="1" dirty="0" smtClean="0">
              <a:solidFill>
                <a:prstClr val="black"/>
              </a:solidFill>
              <a:latin typeface="ＭＳ Ｐゴシック"/>
            </a:endParaRPr>
          </a:p>
          <a:p>
            <a:r>
              <a:rPr lang="ja-JP" altLang="en-US" sz="1200" dirty="0" smtClean="0">
                <a:solidFill>
                  <a:prstClr val="black"/>
                </a:solidFill>
                <a:latin typeface="ＭＳ Ｐゴシック"/>
              </a:rPr>
              <a:t>　</a:t>
            </a:r>
            <a:r>
              <a:rPr lang="en-US" altLang="ja-JP" sz="1200" dirty="0" smtClean="0">
                <a:solidFill>
                  <a:prstClr val="black"/>
                </a:solidFill>
                <a:latin typeface="ＭＳ Ｐゴシック"/>
              </a:rPr>
              <a:t>※</a:t>
            </a:r>
            <a:r>
              <a:rPr lang="ja-JP" altLang="en-US" sz="1200" dirty="0" smtClean="0">
                <a:solidFill>
                  <a:prstClr val="black"/>
                </a:solidFill>
                <a:latin typeface="ＭＳ Ｐゴシック"/>
              </a:rPr>
              <a:t>　納付</a:t>
            </a:r>
            <a:r>
              <a:rPr lang="ja-JP" altLang="en-US" sz="1200" dirty="0">
                <a:solidFill>
                  <a:prstClr val="black"/>
                </a:solidFill>
                <a:latin typeface="ＭＳ Ｐゴシック"/>
              </a:rPr>
              <a:t>金算定の仕組みでは、年度間の所得変動による保険料の変動が均されるよう過去３年平均の１人当たり所得を活用</a:t>
            </a:r>
            <a:r>
              <a:rPr lang="ja-JP" altLang="en-US" sz="1200" dirty="0" smtClean="0">
                <a:solidFill>
                  <a:prstClr val="black"/>
                </a:solidFill>
                <a:latin typeface="ＭＳ Ｐゴシック"/>
              </a:rPr>
              <a:t>。</a:t>
            </a:r>
            <a:endParaRPr lang="en-US" altLang="ja-JP" sz="1200" dirty="0">
              <a:solidFill>
                <a:prstClr val="black"/>
              </a:solidFill>
              <a:latin typeface="ＭＳ Ｐゴシック"/>
            </a:endParaRPr>
          </a:p>
        </p:txBody>
      </p:sp>
      <p:sp>
        <p:nvSpPr>
          <p:cNvPr id="81" name="正方形/長方形 80"/>
          <p:cNvSpPr/>
          <p:nvPr/>
        </p:nvSpPr>
        <p:spPr>
          <a:xfrm>
            <a:off x="133282" y="6513562"/>
            <a:ext cx="9008490" cy="276999"/>
          </a:xfrm>
          <a:prstGeom prst="rect">
            <a:avLst/>
          </a:prstGeom>
          <a:solidFill>
            <a:schemeClr val="bg1"/>
          </a:solidFill>
        </p:spPr>
        <p:txBody>
          <a:bodyPr wrap="square">
            <a:spAutoFit/>
          </a:bodyPr>
          <a:lstStyle/>
          <a:p>
            <a:r>
              <a:rPr lang="en-US" altLang="ja-JP" sz="1200" dirty="0">
                <a:solidFill>
                  <a:prstClr val="black"/>
                </a:solidFill>
                <a:latin typeface="ＭＳ Ｐゴシック"/>
              </a:rPr>
              <a:t>※α</a:t>
            </a:r>
            <a:r>
              <a:rPr lang="ja-JP" altLang="en-US" sz="1200" dirty="0">
                <a:solidFill>
                  <a:prstClr val="black"/>
                </a:solidFill>
                <a:latin typeface="ＭＳ Ｐゴシック"/>
              </a:rPr>
              <a:t>＝１、</a:t>
            </a:r>
            <a:r>
              <a:rPr lang="en-US" altLang="ja-JP" sz="1200" dirty="0">
                <a:solidFill>
                  <a:prstClr val="black"/>
                </a:solidFill>
                <a:latin typeface="ＭＳ Ｐゴシック"/>
              </a:rPr>
              <a:t>β</a:t>
            </a:r>
            <a:r>
              <a:rPr lang="ja-JP" altLang="en-US" sz="1200" dirty="0">
                <a:solidFill>
                  <a:prstClr val="black"/>
                </a:solidFill>
                <a:latin typeface="ＭＳ Ｐゴシック"/>
              </a:rPr>
              <a:t>＝</a:t>
            </a:r>
            <a:r>
              <a:rPr lang="en-US" altLang="ja-JP" sz="1200" dirty="0">
                <a:solidFill>
                  <a:prstClr val="black"/>
                </a:solidFill>
                <a:latin typeface="ＭＳ Ｐゴシック"/>
              </a:rPr>
              <a:t>β</a:t>
            </a:r>
            <a:r>
              <a:rPr lang="ja-JP" altLang="en-US" sz="1200" dirty="0">
                <a:solidFill>
                  <a:prstClr val="black"/>
                </a:solidFill>
                <a:latin typeface="ＭＳ Ｐゴシック"/>
              </a:rPr>
              <a:t>で固定し、給付費の伸び、医療費指数及び前期高齢者交付金が一定であると仮定。 </a:t>
            </a:r>
            <a:endParaRPr lang="en-US" altLang="ja-JP" sz="1200" dirty="0">
              <a:solidFill>
                <a:prstClr val="black"/>
              </a:solidFill>
              <a:latin typeface="ＭＳ Ｐゴシック"/>
            </a:endParaRPr>
          </a:p>
        </p:txBody>
      </p:sp>
      <p:cxnSp>
        <p:nvCxnSpPr>
          <p:cNvPr id="87" name="直線矢印コネクタ 86"/>
          <p:cNvCxnSpPr/>
          <p:nvPr/>
        </p:nvCxnSpPr>
        <p:spPr>
          <a:xfrm>
            <a:off x="5843223" y="3198449"/>
            <a:ext cx="0" cy="1100611"/>
          </a:xfrm>
          <a:prstGeom prst="straightConnector1">
            <a:avLst/>
          </a:prstGeom>
          <a:ln w="57150">
            <a:solidFill>
              <a:srgbClr val="FF6600"/>
            </a:solidFill>
            <a:headEnd type="arrow" w="med" len="sm"/>
            <a:tailEnd type="arrow" w="med" len="sm"/>
          </a:ln>
        </p:spPr>
        <p:style>
          <a:lnRef idx="1">
            <a:schemeClr val="accent1"/>
          </a:lnRef>
          <a:fillRef idx="0">
            <a:schemeClr val="accent1"/>
          </a:fillRef>
          <a:effectRef idx="0">
            <a:schemeClr val="accent1"/>
          </a:effectRef>
          <a:fontRef idx="minor">
            <a:schemeClr val="tx1"/>
          </a:fontRef>
        </p:style>
      </p:cxnSp>
      <p:sp>
        <p:nvSpPr>
          <p:cNvPr id="116" name="円/楕円 115"/>
          <p:cNvSpPr/>
          <p:nvPr/>
        </p:nvSpPr>
        <p:spPr>
          <a:xfrm>
            <a:off x="5615508" y="3051999"/>
            <a:ext cx="468000" cy="1332000"/>
          </a:xfrm>
          <a:prstGeom prst="ellipse">
            <a:avLst/>
          </a:prstGeom>
          <a:noFill/>
          <a:ln w="38100">
            <a:solidFill>
              <a:srgbClr val="0070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68" name="直線コネクタ 67"/>
          <p:cNvCxnSpPr/>
          <p:nvPr/>
        </p:nvCxnSpPr>
        <p:spPr>
          <a:xfrm>
            <a:off x="2378753" y="2582229"/>
            <a:ext cx="0" cy="108000"/>
          </a:xfrm>
          <a:prstGeom prst="line">
            <a:avLst/>
          </a:prstGeom>
          <a:ln w="79375">
            <a:solidFill>
              <a:srgbClr val="3118E8"/>
            </a:solidFill>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583628" y="3706623"/>
            <a:ext cx="1092000" cy="769441"/>
          </a:xfrm>
          <a:prstGeom prst="rect">
            <a:avLst/>
          </a:prstGeom>
          <a:noFill/>
        </p:spPr>
        <p:txBody>
          <a:bodyPr wrap="square" rtlCol="0">
            <a:spAutoFit/>
          </a:bodyPr>
          <a:lstStyle/>
          <a:p>
            <a:r>
              <a:rPr lang="ja-JP" altLang="en-US" sz="1100" dirty="0" smtClean="0">
                <a:solidFill>
                  <a:prstClr val="black"/>
                </a:solidFill>
              </a:rPr>
              <a:t>激変緩和後の一人当たり保</a:t>
            </a:r>
            <a:r>
              <a:rPr lang="ja-JP" altLang="en-US" sz="1100" dirty="0" smtClean="0">
                <a:solidFill>
                  <a:prstClr val="black"/>
                </a:solidFill>
                <a:latin typeface="ＭＳ Ｐゴシック"/>
              </a:rPr>
              <a:t>険料額</a:t>
            </a:r>
            <a:endParaRPr lang="en-US" altLang="ja-JP" sz="1100" dirty="0" smtClean="0">
              <a:solidFill>
                <a:prstClr val="black"/>
              </a:solidFill>
              <a:latin typeface="ＭＳ Ｐゴシック"/>
            </a:endParaRPr>
          </a:p>
          <a:p>
            <a:r>
              <a:rPr lang="ja-JP" altLang="en-US" sz="1100" dirty="0" smtClean="0">
                <a:solidFill>
                  <a:prstClr val="black"/>
                </a:solidFill>
                <a:latin typeface="ＭＳ Ｐゴシック"/>
              </a:rPr>
              <a:t>＝一定割合</a:t>
            </a:r>
            <a:endParaRPr lang="ja-JP" altLang="en-US" sz="1100" dirty="0">
              <a:solidFill>
                <a:prstClr val="black"/>
              </a:solidFill>
              <a:latin typeface="ＭＳ Ｐゴシック"/>
            </a:endParaRPr>
          </a:p>
        </p:txBody>
      </p:sp>
      <p:cxnSp>
        <p:nvCxnSpPr>
          <p:cNvPr id="4" name="直線コネクタ 3"/>
          <p:cNvCxnSpPr>
            <a:endCxn id="78" idx="3"/>
          </p:cNvCxnSpPr>
          <p:nvPr/>
        </p:nvCxnSpPr>
        <p:spPr>
          <a:xfrm flipH="1" flipV="1">
            <a:off x="1675632" y="4091342"/>
            <a:ext cx="1286697" cy="1054"/>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92" name="グラフ 91"/>
          <p:cNvGraphicFramePr>
            <a:graphicFrameLocks/>
          </p:cNvGraphicFramePr>
          <p:nvPr>
            <p:extLst/>
          </p:nvPr>
        </p:nvGraphicFramePr>
        <p:xfrm>
          <a:off x="218580" y="1284858"/>
          <a:ext cx="9325093" cy="3713386"/>
        </p:xfrm>
        <a:graphic>
          <a:graphicData uri="http://schemas.openxmlformats.org/drawingml/2006/chart">
            <c:chart xmlns:c="http://schemas.openxmlformats.org/drawingml/2006/chart" xmlns:r="http://schemas.openxmlformats.org/officeDocument/2006/relationships" r:id="rId3"/>
          </a:graphicData>
        </a:graphic>
      </p:graphicFrame>
      <p:sp>
        <p:nvSpPr>
          <p:cNvPr id="144" name="角丸四角形吹き出し 143"/>
          <p:cNvSpPr/>
          <p:nvPr/>
        </p:nvSpPr>
        <p:spPr>
          <a:xfrm>
            <a:off x="3948931" y="1872533"/>
            <a:ext cx="2184266" cy="648103"/>
          </a:xfrm>
          <a:prstGeom prst="wedgeRoundRectCallout">
            <a:avLst>
              <a:gd name="adj1" fmla="val -2770"/>
              <a:gd name="adj2" fmla="val 147789"/>
              <a:gd name="adj3" fmla="val 16667"/>
            </a:avLst>
          </a:prstGeom>
          <a:solidFill>
            <a:schemeClr val="bg1">
              <a:alpha val="80000"/>
            </a:schemeClr>
          </a:solidFill>
          <a:ln>
            <a:solidFill>
              <a:srgbClr val="FFC000"/>
            </a:solid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dirty="0" smtClean="0">
                <a:solidFill>
                  <a:prstClr val="black"/>
                </a:solidFill>
              </a:rPr>
              <a:t>都道府県繰入金による</a:t>
            </a:r>
            <a:endParaRPr lang="en-US" altLang="ja-JP" sz="1400" b="1" dirty="0" smtClean="0">
              <a:solidFill>
                <a:prstClr val="black"/>
              </a:solidFill>
            </a:endParaRPr>
          </a:p>
          <a:p>
            <a:pPr algn="ctr"/>
            <a:r>
              <a:rPr lang="ja-JP" altLang="en-US" sz="1400" b="1" dirty="0" smtClean="0">
                <a:solidFill>
                  <a:prstClr val="black"/>
                </a:solidFill>
              </a:rPr>
              <a:t>激変緩和措置の対象</a:t>
            </a:r>
            <a:endParaRPr lang="ja-JP" altLang="en-US" sz="1400" b="1" dirty="0">
              <a:solidFill>
                <a:prstClr val="black"/>
              </a:solidFill>
            </a:endParaRPr>
          </a:p>
        </p:txBody>
      </p:sp>
      <p:sp>
        <p:nvSpPr>
          <p:cNvPr id="85" name="テキスト ボックス 84"/>
          <p:cNvSpPr txBox="1"/>
          <p:nvPr/>
        </p:nvSpPr>
        <p:spPr>
          <a:xfrm>
            <a:off x="6421343" y="3714422"/>
            <a:ext cx="3612772" cy="276999"/>
          </a:xfrm>
          <a:prstGeom prst="rect">
            <a:avLst/>
          </a:prstGeom>
          <a:solidFill>
            <a:schemeClr val="bg1"/>
          </a:solidFill>
          <a:ln w="12700">
            <a:noFill/>
            <a:prstDash val="sysDot"/>
          </a:ln>
        </p:spPr>
        <p:txBody>
          <a:bodyPr wrap="square" rtlCol="0">
            <a:spAutoFit/>
          </a:bodyPr>
          <a:lstStyle/>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◆一定割合を下回る激変への対応</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市町村</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3" name="テキスト ボックス 162"/>
          <p:cNvSpPr txBox="1"/>
          <p:nvPr/>
        </p:nvSpPr>
        <p:spPr>
          <a:xfrm>
            <a:off x="587761" y="2879831"/>
            <a:ext cx="1989001" cy="507831"/>
          </a:xfrm>
          <a:prstGeom prst="rect">
            <a:avLst/>
          </a:prstGeom>
          <a:noFill/>
          <a:ln w="9525">
            <a:solidFill>
              <a:schemeClr val="accent1"/>
            </a:solidFill>
            <a:prstDash val="sysDot"/>
          </a:ln>
        </p:spPr>
        <p:txBody>
          <a:bodyPr wrap="square" rtlCol="0" anchor="ctr">
            <a:spAutoFit/>
          </a:bodyPr>
          <a:lstStyle/>
          <a:p>
            <a:r>
              <a:rPr lang="en-US" altLang="ja-JP" sz="900" dirty="0" smtClean="0">
                <a:solidFill>
                  <a:prstClr val="black"/>
                </a:solidFill>
                <a:latin typeface="ＭＳ Ｐゴシック"/>
              </a:rPr>
              <a:t>δ</a:t>
            </a:r>
            <a:r>
              <a:rPr lang="ja-JP" altLang="en-US" sz="900" dirty="0" smtClean="0">
                <a:solidFill>
                  <a:prstClr val="black"/>
                </a:solidFill>
                <a:latin typeface="ＭＳ Ｐゴシック"/>
              </a:rPr>
              <a:t>の値を金額で固定</a:t>
            </a:r>
            <a:r>
              <a:rPr lang="ja-JP" altLang="en-US" sz="900" dirty="0">
                <a:solidFill>
                  <a:prstClr val="black"/>
                </a:solidFill>
                <a:latin typeface="ＭＳ Ｐゴシック"/>
              </a:rPr>
              <a:t>（　</a:t>
            </a:r>
            <a:r>
              <a:rPr lang="ja-JP" altLang="en-US" sz="900" dirty="0" smtClean="0">
                <a:solidFill>
                  <a:prstClr val="black"/>
                </a:solidFill>
                <a:latin typeface="ＭＳ Ｐゴシック"/>
              </a:rPr>
              <a:t>）すると</a:t>
            </a:r>
            <a:endParaRPr lang="en-US" altLang="ja-JP" sz="900" dirty="0" smtClean="0">
              <a:solidFill>
                <a:prstClr val="black"/>
              </a:solidFill>
              <a:latin typeface="ＭＳ Ｐゴシック"/>
            </a:endParaRPr>
          </a:p>
          <a:p>
            <a:r>
              <a:rPr lang="ja-JP" altLang="en-US" sz="900" dirty="0" smtClean="0">
                <a:solidFill>
                  <a:prstClr val="black"/>
                </a:solidFill>
                <a:latin typeface="ＭＳ Ｐゴシック"/>
              </a:rPr>
              <a:t>平行線</a:t>
            </a:r>
            <a:r>
              <a:rPr lang="ja-JP" altLang="en-US" sz="900" dirty="0">
                <a:solidFill>
                  <a:prstClr val="black"/>
                </a:solidFill>
                <a:latin typeface="ＭＳ Ｐゴシック"/>
              </a:rPr>
              <a:t>に</a:t>
            </a:r>
            <a:r>
              <a:rPr lang="ja-JP" altLang="en-US" sz="900" dirty="0" smtClean="0">
                <a:solidFill>
                  <a:prstClr val="black"/>
                </a:solidFill>
                <a:latin typeface="ＭＳ Ｐゴシック"/>
              </a:rPr>
              <a:t>なり、激変緩和措置は、終わらない。</a:t>
            </a:r>
            <a:endParaRPr lang="ja-JP" altLang="en-US" sz="900" dirty="0">
              <a:solidFill>
                <a:prstClr val="black"/>
              </a:solidFill>
              <a:latin typeface="ＭＳ Ｐゴシック"/>
            </a:endParaRPr>
          </a:p>
        </p:txBody>
      </p:sp>
      <p:cxnSp>
        <p:nvCxnSpPr>
          <p:cNvPr id="124" name="直線コネクタ 123"/>
          <p:cNvCxnSpPr/>
          <p:nvPr/>
        </p:nvCxnSpPr>
        <p:spPr>
          <a:xfrm>
            <a:off x="1784648" y="2965160"/>
            <a:ext cx="0" cy="108000"/>
          </a:xfrm>
          <a:prstGeom prst="line">
            <a:avLst/>
          </a:prstGeom>
          <a:ln w="38100">
            <a:solidFill>
              <a:schemeClr val="accent5"/>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85597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グラフ 39"/>
          <p:cNvGraphicFramePr>
            <a:graphicFrameLocks/>
          </p:cNvGraphicFramePr>
          <p:nvPr>
            <p:extLst/>
          </p:nvPr>
        </p:nvGraphicFramePr>
        <p:xfrm>
          <a:off x="597564" y="2348880"/>
          <a:ext cx="8158542" cy="2845224"/>
        </p:xfrm>
        <a:graphic>
          <a:graphicData uri="http://schemas.openxmlformats.org/drawingml/2006/chart">
            <c:chart xmlns:c="http://schemas.openxmlformats.org/drawingml/2006/chart" xmlns:r="http://schemas.openxmlformats.org/officeDocument/2006/relationships" r:id="rId3"/>
          </a:graphicData>
        </a:graphic>
      </p:graphicFrame>
      <p:sp>
        <p:nvSpPr>
          <p:cNvPr id="77" name="Title 1"/>
          <p:cNvSpPr>
            <a:spLocks noGrp="1"/>
          </p:cNvSpPr>
          <p:nvPr>
            <p:ph type="title"/>
          </p:nvPr>
        </p:nvSpPr>
        <p:spPr>
          <a:xfrm>
            <a:off x="184" y="-256507"/>
            <a:ext cx="9906000" cy="760975"/>
          </a:xfrm>
          <a:noFill/>
        </p:spPr>
        <p:txBody>
          <a:bodyPr>
            <a:noAutofit/>
          </a:bodyPr>
          <a:lstStyle/>
          <a:p>
            <a:r>
              <a:rPr lang="ja-JP" altLang="en-US" sz="1800" b="0" dirty="0" smtClean="0">
                <a:solidFill>
                  <a:schemeClr val="tx1"/>
                </a:solidFill>
                <a:latin typeface="HGP創英角ｺﾞｼｯｸUB" panose="020B0900000000000000" pitchFamily="50" charset="-128"/>
                <a:ea typeface="HGP創英角ｺﾞｼｯｸUB" panose="020B0900000000000000" pitchFamily="50" charset="-128"/>
              </a:rPr>
              <a:t>都道府県繰入金（１号分）を活用した激変緩和措置のイメージ</a:t>
            </a:r>
            <a:endParaRPr lang="ja-JP" altLang="en-US" sz="1800" b="0"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50" name="直線コネクタ 49"/>
          <p:cNvCxnSpPr/>
          <p:nvPr/>
        </p:nvCxnSpPr>
        <p:spPr>
          <a:xfrm>
            <a:off x="-36995" y="278328"/>
            <a:ext cx="9906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91" name="テキスト ボックス 90"/>
          <p:cNvSpPr txBox="1"/>
          <p:nvPr/>
        </p:nvSpPr>
        <p:spPr>
          <a:xfrm>
            <a:off x="1219114" y="2247159"/>
            <a:ext cx="7776890" cy="261610"/>
          </a:xfrm>
          <a:prstGeom prst="rect">
            <a:avLst/>
          </a:prstGeom>
          <a:noFill/>
        </p:spPr>
        <p:txBody>
          <a:bodyPr wrap="square" rtlCol="0">
            <a:spAutoFit/>
          </a:bodyPr>
          <a:lstStyle/>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年度市町村毎の１人当たり年間保険料変動額（</a:t>
            </a:r>
            <a:r>
              <a:rPr lang="ja-JP" altLang="en-US" sz="1100" dirty="0">
                <a:solidFill>
                  <a:prstClr val="black"/>
                </a:solidFill>
                <a:latin typeface="ＭＳ Ｐゴシック"/>
              </a:rPr>
              <a:t>各市町村の被保険者数は同じと</a:t>
            </a:r>
            <a:r>
              <a:rPr lang="ja-JP" altLang="en-US" sz="1100" dirty="0" smtClean="0">
                <a:solidFill>
                  <a:prstClr val="black"/>
                </a:solidFill>
                <a:latin typeface="ＭＳ Ｐゴシック"/>
              </a:rPr>
              <a:t>仮定</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454587" y="4484853"/>
            <a:ext cx="390000" cy="432000"/>
          </a:xfrm>
          <a:prstGeom prst="rect">
            <a:avLst/>
          </a:prstGeom>
          <a:pattFill prst="diagBrick">
            <a:fgClr>
              <a:srgbClr val="FFC000"/>
            </a:fgClr>
            <a:bgClr>
              <a:schemeClr val="bg1"/>
            </a:bgClr>
          </a:patt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C000"/>
              </a:solidFill>
            </a:endParaRPr>
          </a:p>
        </p:txBody>
      </p:sp>
      <p:sp>
        <p:nvSpPr>
          <p:cNvPr id="64" name="正方形/長方形 63"/>
          <p:cNvSpPr/>
          <p:nvPr/>
        </p:nvSpPr>
        <p:spPr>
          <a:xfrm>
            <a:off x="2053783" y="4493017"/>
            <a:ext cx="390000" cy="216000"/>
          </a:xfrm>
          <a:prstGeom prst="rect">
            <a:avLst/>
          </a:prstGeom>
          <a:pattFill prst="diagBrick">
            <a:fgClr>
              <a:srgbClr val="FFC000"/>
            </a:fgClr>
            <a:bgClr>
              <a:schemeClr val="bg1"/>
            </a:bgClr>
          </a:patt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C000"/>
              </a:solidFill>
            </a:endParaRPr>
          </a:p>
        </p:txBody>
      </p:sp>
      <p:cxnSp>
        <p:nvCxnSpPr>
          <p:cNvPr id="32" name="直線コネクタ 31"/>
          <p:cNvCxnSpPr/>
          <p:nvPr/>
        </p:nvCxnSpPr>
        <p:spPr>
          <a:xfrm>
            <a:off x="1336776" y="4482173"/>
            <a:ext cx="745095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1100096" y="3759710"/>
            <a:ext cx="775611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角丸四角形 74"/>
          <p:cNvSpPr/>
          <p:nvPr/>
        </p:nvSpPr>
        <p:spPr>
          <a:xfrm>
            <a:off x="1367214" y="4411044"/>
            <a:ext cx="1170000" cy="576983"/>
          </a:xfrm>
          <a:prstGeom prst="round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8" name="テキスト ボックス 77"/>
          <p:cNvSpPr txBox="1"/>
          <p:nvPr/>
        </p:nvSpPr>
        <p:spPr>
          <a:xfrm>
            <a:off x="8771401" y="4268459"/>
            <a:ext cx="1118524" cy="461665"/>
          </a:xfrm>
          <a:prstGeom prst="rect">
            <a:avLst/>
          </a:prstGeom>
          <a:noFill/>
        </p:spPr>
        <p:txBody>
          <a:bodyPr wrap="square" rtlCol="0">
            <a:spAutoFit/>
          </a:bodyPr>
          <a:lstStyle/>
          <a:p>
            <a:r>
              <a:rPr lang="ja-JP" altLang="en-US" sz="1200" b="1" dirty="0">
                <a:solidFill>
                  <a:srgbClr val="FF0000"/>
                </a:solidFill>
              </a:rPr>
              <a:t>激変緩和</a:t>
            </a:r>
            <a:r>
              <a:rPr lang="ja-JP" altLang="en-US" sz="1200" b="1" dirty="0" smtClean="0">
                <a:solidFill>
                  <a:srgbClr val="FF0000"/>
                </a:solidFill>
              </a:rPr>
              <a:t>の</a:t>
            </a:r>
            <a:endParaRPr lang="en-US" altLang="ja-JP" sz="1200" b="1" dirty="0" smtClean="0">
              <a:solidFill>
                <a:srgbClr val="FF0000"/>
              </a:solidFill>
            </a:endParaRPr>
          </a:p>
          <a:p>
            <a:r>
              <a:rPr lang="ja-JP" altLang="en-US" sz="1200" b="1" dirty="0" smtClean="0">
                <a:solidFill>
                  <a:srgbClr val="FF0000"/>
                </a:solidFill>
              </a:rPr>
              <a:t>下限割合</a:t>
            </a:r>
            <a:endParaRPr lang="ja-JP" altLang="en-US" sz="1200" b="1" dirty="0">
              <a:solidFill>
                <a:srgbClr val="FF0000"/>
              </a:solidFill>
            </a:endParaRPr>
          </a:p>
        </p:txBody>
      </p:sp>
      <p:sp>
        <p:nvSpPr>
          <p:cNvPr id="82" name="テキスト ボックス 81"/>
          <p:cNvSpPr txBox="1"/>
          <p:nvPr/>
        </p:nvSpPr>
        <p:spPr>
          <a:xfrm>
            <a:off x="8787683" y="2961060"/>
            <a:ext cx="1118524" cy="461665"/>
          </a:xfrm>
          <a:prstGeom prst="rect">
            <a:avLst/>
          </a:prstGeom>
          <a:noFill/>
        </p:spPr>
        <p:txBody>
          <a:bodyPr wrap="square" rtlCol="0">
            <a:spAutoFit/>
          </a:bodyPr>
          <a:lstStyle/>
          <a:p>
            <a:r>
              <a:rPr lang="ja-JP" altLang="en-US" sz="1200" b="1" dirty="0">
                <a:solidFill>
                  <a:prstClr val="black"/>
                </a:solidFill>
              </a:rPr>
              <a:t>激変緩和</a:t>
            </a:r>
            <a:r>
              <a:rPr lang="ja-JP" altLang="en-US" sz="1200" b="1" dirty="0" smtClean="0">
                <a:solidFill>
                  <a:prstClr val="black"/>
                </a:solidFill>
              </a:rPr>
              <a:t>の</a:t>
            </a:r>
            <a:endParaRPr lang="en-US" altLang="ja-JP" sz="1200" b="1" dirty="0" smtClean="0">
              <a:solidFill>
                <a:prstClr val="black"/>
              </a:solidFill>
            </a:endParaRPr>
          </a:p>
          <a:p>
            <a:r>
              <a:rPr lang="ja-JP" altLang="en-US" sz="1200" b="1" dirty="0" smtClean="0">
                <a:solidFill>
                  <a:prstClr val="black"/>
                </a:solidFill>
              </a:rPr>
              <a:t>一定割合</a:t>
            </a:r>
            <a:endParaRPr lang="ja-JP" altLang="en-US" sz="1200" b="1" dirty="0">
              <a:solidFill>
                <a:prstClr val="black"/>
              </a:solidFill>
            </a:endParaRPr>
          </a:p>
        </p:txBody>
      </p:sp>
      <p:sp>
        <p:nvSpPr>
          <p:cNvPr id="92" name="正方形/長方形 91"/>
          <p:cNvSpPr/>
          <p:nvPr/>
        </p:nvSpPr>
        <p:spPr>
          <a:xfrm>
            <a:off x="8234544" y="2645199"/>
            <a:ext cx="409500" cy="519242"/>
          </a:xfrm>
          <a:prstGeom prst="rect">
            <a:avLst/>
          </a:prstGeom>
          <a:pattFill prst="dotDmnd">
            <a:fgClr>
              <a:srgbClr val="00B050"/>
            </a:fgClr>
            <a:bgClr>
              <a:schemeClr val="bg1"/>
            </a:bgClr>
          </a:pattFill>
          <a:ln>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4" name="正方形/長方形 93"/>
          <p:cNvSpPr/>
          <p:nvPr/>
        </p:nvSpPr>
        <p:spPr>
          <a:xfrm>
            <a:off x="7616554" y="2806535"/>
            <a:ext cx="409500" cy="385202"/>
          </a:xfrm>
          <a:prstGeom prst="rect">
            <a:avLst/>
          </a:prstGeom>
          <a:pattFill prst="dotDmnd">
            <a:fgClr>
              <a:srgbClr val="00B050"/>
            </a:fgClr>
            <a:bgClr>
              <a:schemeClr val="bg1"/>
            </a:bgClr>
          </a:pattFill>
          <a:ln>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8" name="テキスト ボックス 87"/>
          <p:cNvSpPr txBox="1"/>
          <p:nvPr/>
        </p:nvSpPr>
        <p:spPr>
          <a:xfrm>
            <a:off x="3838760" y="2701659"/>
            <a:ext cx="2842430" cy="261610"/>
          </a:xfrm>
          <a:prstGeom prst="rect">
            <a:avLst/>
          </a:prstGeom>
          <a:solidFill>
            <a:schemeClr val="bg1"/>
          </a:solidFill>
          <a:ln>
            <a:solidFill>
              <a:schemeClr val="tx1"/>
            </a:solidFill>
            <a:prstDash val="sysDot"/>
          </a:ln>
        </p:spPr>
        <p:txBody>
          <a:bodyPr wrap="square" rtlCol="0">
            <a:spAutoFit/>
          </a:bodyPr>
          <a:lstStyle/>
          <a:p>
            <a:r>
              <a:rPr lang="ja-JP" altLang="en-US" sz="1100" dirty="0" smtClean="0">
                <a:solidFill>
                  <a:prstClr val="black"/>
                </a:solidFill>
              </a:rPr>
              <a:t>都道府県繰入金（</a:t>
            </a:r>
            <a:r>
              <a:rPr lang="ja-JP" altLang="en-US" sz="1100" dirty="0">
                <a:solidFill>
                  <a:prstClr val="black"/>
                </a:solidFill>
              </a:rPr>
              <a:t>１</a:t>
            </a:r>
            <a:r>
              <a:rPr lang="ja-JP" altLang="en-US" sz="1100" dirty="0" smtClean="0">
                <a:solidFill>
                  <a:prstClr val="black"/>
                </a:solidFill>
              </a:rPr>
              <a:t>号分）による激変緩和</a:t>
            </a:r>
            <a:endParaRPr lang="ja-JP" altLang="en-US" sz="1100" dirty="0">
              <a:solidFill>
                <a:prstClr val="black"/>
              </a:solidFill>
            </a:endParaRPr>
          </a:p>
        </p:txBody>
      </p:sp>
      <p:sp>
        <p:nvSpPr>
          <p:cNvPr id="105" name="テキスト ボックス 104"/>
          <p:cNvSpPr txBox="1"/>
          <p:nvPr/>
        </p:nvSpPr>
        <p:spPr>
          <a:xfrm>
            <a:off x="23011" y="332327"/>
            <a:ext cx="9828000" cy="1938992"/>
          </a:xfrm>
          <a:prstGeom prst="rect">
            <a:avLst/>
          </a:prstGeom>
          <a:noFill/>
          <a:ln>
            <a:solidFill>
              <a:schemeClr val="accent1"/>
            </a:solidFill>
          </a:ln>
        </p:spPr>
        <p:txBody>
          <a:bodyPr wrap="square" rtlCol="0">
            <a:spAutoFit/>
          </a:bodyPr>
          <a:lstStyle/>
          <a:p>
            <a:pPr marL="144000" indent="-144000">
              <a:lnSpc>
                <a:spcPts val="1600"/>
              </a:lnSpc>
            </a:pPr>
            <a:r>
              <a:rPr lang="ja-JP" altLang="en-US" sz="1300" dirty="0">
                <a:solidFill>
                  <a:prstClr val="black"/>
                </a:solidFill>
                <a:latin typeface="ＭＳ Ｐゴシック"/>
              </a:rPr>
              <a:t>○　これまで激変緩和の議論においては、納付金の仕組みの導入等による保険料負担の増加に着目し、その増加抑制の対策に重点的</a:t>
            </a:r>
            <a:r>
              <a:rPr lang="ja-JP" altLang="en-US" sz="1300" dirty="0" smtClean="0">
                <a:solidFill>
                  <a:prstClr val="black"/>
                </a:solidFill>
                <a:latin typeface="ＭＳ Ｐゴシック"/>
              </a:rPr>
              <a:t>に整理</a:t>
            </a:r>
            <a:r>
              <a:rPr lang="ja-JP" altLang="en-US" sz="1300" dirty="0">
                <a:solidFill>
                  <a:prstClr val="black"/>
                </a:solidFill>
                <a:latin typeface="ＭＳ Ｐゴシック"/>
              </a:rPr>
              <a:t>してきたが、</a:t>
            </a:r>
            <a:r>
              <a:rPr lang="ja-JP" altLang="en-US" sz="1300" u="sng" dirty="0">
                <a:solidFill>
                  <a:prstClr val="black"/>
                </a:solidFill>
                <a:latin typeface="ＭＳ Ｐゴシック"/>
              </a:rPr>
              <a:t>医療費水準の調整や前期高齢者交付金の都道府県単位化等により保険料負担が大幅に減少する市町村も存在する</a:t>
            </a:r>
            <a:r>
              <a:rPr lang="ja-JP" altLang="en-US" sz="1300" dirty="0">
                <a:solidFill>
                  <a:prstClr val="black"/>
                </a:solidFill>
                <a:latin typeface="ＭＳ Ｐゴシック"/>
              </a:rPr>
              <a:t>。</a:t>
            </a:r>
            <a:endParaRPr lang="en-US" altLang="ja-JP" sz="1300" dirty="0">
              <a:solidFill>
                <a:prstClr val="black"/>
              </a:solidFill>
              <a:latin typeface="ＭＳ Ｐゴシック"/>
            </a:endParaRPr>
          </a:p>
          <a:p>
            <a:pPr marL="144000" indent="-144000">
              <a:lnSpc>
                <a:spcPts val="1600"/>
              </a:lnSpc>
            </a:pPr>
            <a:r>
              <a:rPr lang="ja-JP" altLang="en-US" sz="1300" dirty="0">
                <a:solidFill>
                  <a:prstClr val="black"/>
                </a:solidFill>
                <a:latin typeface="ＭＳ Ｐゴシック"/>
              </a:rPr>
              <a:t>○　こうした市町村間の負担の格差が大きな都道府県においては、都道府県繰入金（</a:t>
            </a:r>
            <a:r>
              <a:rPr lang="en-US" altLang="ja-JP" sz="1300" dirty="0">
                <a:solidFill>
                  <a:prstClr val="black"/>
                </a:solidFill>
                <a:latin typeface="ＭＳ Ｐゴシック"/>
              </a:rPr>
              <a:t>1</a:t>
            </a:r>
            <a:r>
              <a:rPr lang="ja-JP" altLang="en-US" sz="1300" dirty="0">
                <a:solidFill>
                  <a:prstClr val="black"/>
                </a:solidFill>
                <a:latin typeface="ＭＳ Ｐゴシック"/>
              </a:rPr>
              <a:t>号分）を活用して激変緩和を行うことが考えられるが</a:t>
            </a:r>
            <a:r>
              <a:rPr lang="ja-JP" altLang="en-US" sz="1300" dirty="0" smtClean="0">
                <a:solidFill>
                  <a:prstClr val="black"/>
                </a:solidFill>
                <a:latin typeface="ＭＳ Ｐゴシック"/>
              </a:rPr>
              <a:t>、１号</a:t>
            </a:r>
            <a:r>
              <a:rPr lang="ja-JP" altLang="en-US" sz="1300" dirty="0">
                <a:solidFill>
                  <a:prstClr val="black"/>
                </a:solidFill>
                <a:latin typeface="ＭＳ Ｐゴシック"/>
              </a:rPr>
              <a:t>繰入金を一律に減算する現在想定する方法のみによっては、前期高齢者交付金の影響等を十分に調整しきれないため、医療費</a:t>
            </a:r>
            <a:r>
              <a:rPr lang="ja-JP" altLang="en-US" sz="1300" dirty="0" smtClean="0">
                <a:solidFill>
                  <a:prstClr val="black"/>
                </a:solidFill>
                <a:latin typeface="ＭＳ Ｐゴシック"/>
              </a:rPr>
              <a:t>適正化</a:t>
            </a:r>
            <a:r>
              <a:rPr lang="ja-JP" altLang="en-US" sz="1300" dirty="0">
                <a:solidFill>
                  <a:prstClr val="black"/>
                </a:solidFill>
                <a:latin typeface="ＭＳ Ｐゴシック"/>
              </a:rPr>
              <a:t>インセンティブを損なわない範囲で、</a:t>
            </a:r>
            <a:r>
              <a:rPr lang="ja-JP" altLang="en-US" sz="1300" u="sng" dirty="0">
                <a:solidFill>
                  <a:srgbClr val="C00000"/>
                </a:solidFill>
                <a:latin typeface="ＭＳ Ｐゴシック"/>
              </a:rPr>
              <a:t>一定の下限割合を定め、それを下回って負担が減少する個別の市町村に対し、１号繰入金の</a:t>
            </a:r>
            <a:r>
              <a:rPr lang="ja-JP" altLang="en-US" sz="1300" u="sng" dirty="0" smtClean="0">
                <a:solidFill>
                  <a:srgbClr val="C00000"/>
                </a:solidFill>
                <a:latin typeface="ＭＳ Ｐゴシック"/>
              </a:rPr>
              <a:t>配分額</a:t>
            </a:r>
            <a:r>
              <a:rPr lang="ja-JP" altLang="en-US" sz="1300" u="sng" dirty="0">
                <a:solidFill>
                  <a:srgbClr val="C00000"/>
                </a:solidFill>
                <a:latin typeface="ＭＳ Ｐゴシック"/>
              </a:rPr>
              <a:t>を薄める一方で、保険料が大幅に増加する個別市町村に分厚く重点配分</a:t>
            </a:r>
            <a:r>
              <a:rPr lang="ja-JP" altLang="en-US" sz="1300" u="sng" dirty="0" smtClean="0">
                <a:solidFill>
                  <a:srgbClr val="C00000"/>
                </a:solidFill>
                <a:latin typeface="ＭＳ Ｐゴシック"/>
              </a:rPr>
              <a:t>する財政</a:t>
            </a:r>
            <a:r>
              <a:rPr lang="ja-JP" altLang="en-US" sz="1300" u="sng" dirty="0">
                <a:solidFill>
                  <a:srgbClr val="C00000"/>
                </a:solidFill>
                <a:latin typeface="ＭＳ Ｐゴシック"/>
              </a:rPr>
              <a:t>調整機能を持たせる</a:t>
            </a:r>
            <a:r>
              <a:rPr lang="ja-JP" altLang="en-US" sz="1300" dirty="0">
                <a:solidFill>
                  <a:prstClr val="black"/>
                </a:solidFill>
                <a:latin typeface="ＭＳ Ｐゴシック"/>
              </a:rPr>
              <a:t>。これは都道府県</a:t>
            </a:r>
            <a:r>
              <a:rPr lang="ja-JP" altLang="en-US" sz="1300" dirty="0" smtClean="0">
                <a:solidFill>
                  <a:prstClr val="black"/>
                </a:solidFill>
                <a:latin typeface="ＭＳ Ｐゴシック"/>
              </a:rPr>
              <a:t>単位化に伴う市町村間</a:t>
            </a:r>
            <a:r>
              <a:rPr lang="ja-JP" altLang="en-US" sz="1300" dirty="0">
                <a:solidFill>
                  <a:prstClr val="black"/>
                </a:solidFill>
                <a:latin typeface="ＭＳ Ｐゴシック"/>
              </a:rPr>
              <a:t>の助け合いの仕組みであり、具体的には都道府県繰入金の配分による財政調整機能として、保険給付費等交付金</a:t>
            </a:r>
            <a:r>
              <a:rPr lang="ja-JP" altLang="en-US" sz="1300" dirty="0" smtClean="0">
                <a:solidFill>
                  <a:prstClr val="black"/>
                </a:solidFill>
                <a:latin typeface="ＭＳ Ｐゴシック"/>
              </a:rPr>
              <a:t>ガイドラインの</a:t>
            </a:r>
            <a:r>
              <a:rPr lang="ja-JP" altLang="en-US" sz="1300" dirty="0">
                <a:solidFill>
                  <a:prstClr val="black"/>
                </a:solidFill>
                <a:latin typeface="ＭＳ Ｐゴシック"/>
              </a:rPr>
              <a:t>中に記載する。</a:t>
            </a:r>
            <a:endParaRPr lang="en-US" altLang="ja-JP" sz="1300" dirty="0">
              <a:solidFill>
                <a:prstClr val="black"/>
              </a:solidFill>
              <a:latin typeface="ＭＳ Ｐゴシック"/>
            </a:endParaRPr>
          </a:p>
          <a:p>
            <a:pPr marL="144000" indent="-144000">
              <a:lnSpc>
                <a:spcPts val="1600"/>
              </a:lnSpc>
            </a:pPr>
            <a:r>
              <a:rPr lang="ja-JP" altLang="en-US" sz="1300" dirty="0">
                <a:solidFill>
                  <a:prstClr val="black"/>
                </a:solidFill>
                <a:latin typeface="ＭＳ Ｐゴシック"/>
              </a:rPr>
              <a:t>○　</a:t>
            </a:r>
            <a:r>
              <a:rPr lang="ja-JP" altLang="en-US" sz="1300" u="sng" dirty="0">
                <a:solidFill>
                  <a:prstClr val="black"/>
                </a:solidFill>
                <a:latin typeface="ＭＳ Ｐゴシック"/>
              </a:rPr>
              <a:t>下限割合の設定方法としては、例えば、分かりやすく一定割合と同率（一定割合・下限割合ともに</a:t>
            </a:r>
            <a:r>
              <a:rPr lang="en-US" altLang="ja-JP" sz="1300" u="sng" dirty="0">
                <a:solidFill>
                  <a:prstClr val="black"/>
                </a:solidFill>
                <a:latin typeface="ＭＳ Ｐゴシック"/>
              </a:rPr>
              <a:t>±</a:t>
            </a:r>
            <a:r>
              <a:rPr lang="ja-JP" altLang="en-US" sz="1300" u="sng" dirty="0">
                <a:solidFill>
                  <a:prstClr val="black"/>
                </a:solidFill>
                <a:latin typeface="ＭＳ Ｐゴシック"/>
              </a:rPr>
              <a:t>２％等）とすること</a:t>
            </a:r>
            <a:r>
              <a:rPr lang="ja-JP" altLang="en-US" sz="1300" dirty="0">
                <a:solidFill>
                  <a:prstClr val="black"/>
                </a:solidFill>
                <a:latin typeface="ＭＳ Ｐゴシック"/>
              </a:rPr>
              <a:t>が考えられる。　　　　　</a:t>
            </a:r>
            <a:endParaRPr lang="en-US" altLang="ja-JP" sz="1300" dirty="0">
              <a:solidFill>
                <a:prstClr val="black"/>
              </a:solidFill>
              <a:latin typeface="ＭＳ Ｐゴシック"/>
            </a:endParaRPr>
          </a:p>
        </p:txBody>
      </p:sp>
      <p:cxnSp>
        <p:nvCxnSpPr>
          <p:cNvPr id="28" name="直線コネクタ 27"/>
          <p:cNvCxnSpPr/>
          <p:nvPr/>
        </p:nvCxnSpPr>
        <p:spPr>
          <a:xfrm>
            <a:off x="1336523" y="3191737"/>
            <a:ext cx="7413776"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8676522" y="3532988"/>
            <a:ext cx="1547444" cy="415498"/>
          </a:xfrm>
          <a:prstGeom prst="rect">
            <a:avLst/>
          </a:prstGeom>
          <a:ln w="9525">
            <a:noFill/>
            <a:prstDash val="sysDash"/>
          </a:ln>
        </p:spPr>
        <p:style>
          <a:lnRef idx="1">
            <a:schemeClr val="accent1"/>
          </a:lnRef>
          <a:fillRef idx="0">
            <a:schemeClr val="accent1"/>
          </a:fillRef>
          <a:effectRef idx="0">
            <a:schemeClr val="accent1"/>
          </a:effectRef>
          <a:fontRef idx="minor">
            <a:schemeClr val="tx1"/>
          </a:fontRef>
        </p:style>
        <p:txBody>
          <a:bodyPr wrap="square" lIns="180000" rtlCol="0" anchor="ctr">
            <a:spAutoFit/>
          </a:bodyPr>
          <a:lstStyle/>
          <a:p>
            <a:r>
              <a:rPr lang="en-US" altLang="ja-JP" sz="1050" dirty="0" smtClean="0">
                <a:solidFill>
                  <a:prstClr val="black"/>
                </a:solidFill>
                <a:latin typeface="ＭＳ Ｐゴシック"/>
                <a:cs typeface="メイリオ" panose="020B0604030504040204" pitchFamily="50" charset="-128"/>
              </a:rPr>
              <a:t>28</a:t>
            </a:r>
            <a:r>
              <a:rPr lang="ja-JP" altLang="en-US" sz="1050" dirty="0" smtClean="0">
                <a:solidFill>
                  <a:prstClr val="black"/>
                </a:solidFill>
                <a:latin typeface="ＭＳ Ｐゴシック"/>
                <a:cs typeface="メイリオ" panose="020B0604030504040204" pitchFamily="50" charset="-128"/>
              </a:rPr>
              <a:t>年度の</a:t>
            </a:r>
            <a:r>
              <a:rPr lang="en-US" altLang="ja-JP" sz="1050" dirty="0" smtClean="0">
                <a:solidFill>
                  <a:prstClr val="black"/>
                </a:solidFill>
                <a:latin typeface="ＭＳ Ｐゴシック"/>
                <a:cs typeface="メイリオ" panose="020B0604030504040204" pitchFamily="50" charset="-128"/>
              </a:rPr>
              <a:t>1</a:t>
            </a:r>
            <a:r>
              <a:rPr lang="ja-JP" altLang="en-US" sz="1050" dirty="0" smtClean="0">
                <a:solidFill>
                  <a:prstClr val="black"/>
                </a:solidFill>
                <a:latin typeface="ＭＳ Ｐゴシック"/>
                <a:cs typeface="メイリオ" panose="020B0604030504040204" pitchFamily="50" charset="-128"/>
              </a:rPr>
              <a:t>人</a:t>
            </a:r>
            <a:endParaRPr lang="en-US" altLang="ja-JP" sz="1050" dirty="0" smtClean="0">
              <a:solidFill>
                <a:prstClr val="black"/>
              </a:solidFill>
              <a:latin typeface="ＭＳ Ｐゴシック"/>
              <a:cs typeface="メイリオ" panose="020B0604030504040204" pitchFamily="50" charset="-128"/>
            </a:endParaRPr>
          </a:p>
          <a:p>
            <a:r>
              <a:rPr lang="ja-JP" altLang="en-US" sz="1050" dirty="0" smtClean="0">
                <a:solidFill>
                  <a:prstClr val="black"/>
                </a:solidFill>
                <a:latin typeface="ＭＳ Ｐゴシック"/>
                <a:cs typeface="メイリオ" panose="020B0604030504040204" pitchFamily="50" charset="-128"/>
              </a:rPr>
              <a:t>当たり保険料</a:t>
            </a:r>
            <a:r>
              <a:rPr lang="ja-JP" altLang="en-US" sz="1050" dirty="0">
                <a:solidFill>
                  <a:prstClr val="black"/>
                </a:solidFill>
                <a:latin typeface="ＭＳ Ｐゴシック"/>
                <a:cs typeface="メイリオ" panose="020B0604030504040204" pitchFamily="50" charset="-128"/>
              </a:rPr>
              <a:t>額</a:t>
            </a:r>
            <a:endParaRPr lang="en-US" altLang="ja-JP" sz="1050" dirty="0" smtClean="0">
              <a:solidFill>
                <a:prstClr val="black"/>
              </a:solidFill>
              <a:latin typeface="ＭＳ Ｐゴシック"/>
              <a:cs typeface="メイリオ" panose="020B0604030504040204" pitchFamily="50" charset="-128"/>
            </a:endParaRPr>
          </a:p>
        </p:txBody>
      </p:sp>
      <p:sp>
        <p:nvSpPr>
          <p:cNvPr id="31" name="スライド番号プレースホルダー 1"/>
          <p:cNvSpPr txBox="1">
            <a:spLocks/>
          </p:cNvSpPr>
          <p:nvPr/>
        </p:nvSpPr>
        <p:spPr>
          <a:xfrm>
            <a:off x="7405809" y="6493760"/>
            <a:ext cx="2504017" cy="365066"/>
          </a:xfrm>
          <a:prstGeom prst="rect">
            <a:avLst/>
          </a:prstGeom>
        </p:spPr>
        <p:txBody>
          <a:bodyPr vert="horz" lIns="91425" tIns="45713" rIns="91425" bIns="45713"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z="1800" b="1">
                <a:solidFill>
                  <a:prstClr val="black">
                    <a:tint val="75000"/>
                  </a:prstClr>
                </a:solidFill>
                <a:latin typeface="游ゴシック" panose="020B0400000000000000" pitchFamily="50" charset="-128"/>
                <a:ea typeface="游ゴシック" panose="020B0400000000000000" pitchFamily="50" charset="-128"/>
              </a:rPr>
              <a:pPr/>
              <a:t>40</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
        <p:nvSpPr>
          <p:cNvPr id="33" name="正方形/長方形 32"/>
          <p:cNvSpPr/>
          <p:nvPr/>
        </p:nvSpPr>
        <p:spPr>
          <a:xfrm>
            <a:off x="6998019" y="2963269"/>
            <a:ext cx="409500" cy="216000"/>
          </a:xfrm>
          <a:prstGeom prst="rect">
            <a:avLst/>
          </a:prstGeom>
          <a:pattFill prst="dotDmnd">
            <a:fgClr>
              <a:srgbClr val="00B050"/>
            </a:fgClr>
            <a:bgClr>
              <a:schemeClr val="bg1"/>
            </a:bgClr>
          </a:pattFill>
          <a:ln>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正方形/長方形 1"/>
          <p:cNvSpPr/>
          <p:nvPr/>
        </p:nvSpPr>
        <p:spPr>
          <a:xfrm>
            <a:off x="1454499" y="5845364"/>
            <a:ext cx="7189412" cy="864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 name="直角三角形 2"/>
          <p:cNvSpPr/>
          <p:nvPr/>
        </p:nvSpPr>
        <p:spPr>
          <a:xfrm flipV="1">
            <a:off x="1454451" y="5845365"/>
            <a:ext cx="1082583" cy="431610"/>
          </a:xfrm>
          <a:prstGeom prst="rtTriangle">
            <a:avLst/>
          </a:prstGeom>
          <a:pattFill prst="diagBrick">
            <a:fgClr>
              <a:srgbClr val="FFC000"/>
            </a:fgClr>
            <a:bgClr>
              <a:schemeClr val="bg1"/>
            </a:bgClr>
          </a:patt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34" name="直角三角形 33"/>
          <p:cNvSpPr/>
          <p:nvPr/>
        </p:nvSpPr>
        <p:spPr>
          <a:xfrm flipH="1">
            <a:off x="7023572" y="5194598"/>
            <a:ext cx="1620295" cy="658333"/>
          </a:xfrm>
          <a:prstGeom prst="rtTriangle">
            <a:avLst/>
          </a:prstGeom>
          <a:pattFill prst="dotDmnd">
            <a:fgClr>
              <a:srgbClr val="00B050"/>
            </a:fgClr>
            <a:bgClr>
              <a:schemeClr val="bg1"/>
            </a:bgClr>
          </a:pattFill>
          <a:ln>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5" name="直線コネクタ 4"/>
          <p:cNvCxnSpPr>
            <a:endCxn id="3" idx="2"/>
          </p:cNvCxnSpPr>
          <p:nvPr/>
        </p:nvCxnSpPr>
        <p:spPr>
          <a:xfrm flipH="1">
            <a:off x="1454628" y="5845858"/>
            <a:ext cx="1082584" cy="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a:endCxn id="3" idx="0"/>
          </p:cNvCxnSpPr>
          <p:nvPr/>
        </p:nvCxnSpPr>
        <p:spPr>
          <a:xfrm>
            <a:off x="1454450" y="5845858"/>
            <a:ext cx="0" cy="43161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線コネクタ 8"/>
          <p:cNvCxnSpPr>
            <a:endCxn id="3" idx="4"/>
          </p:cNvCxnSpPr>
          <p:nvPr/>
        </p:nvCxnSpPr>
        <p:spPr>
          <a:xfrm flipV="1">
            <a:off x="1454451" y="5845365"/>
            <a:ext cx="1082583" cy="4316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3" idx="4"/>
            <a:endCxn id="34" idx="4"/>
          </p:cNvCxnSpPr>
          <p:nvPr/>
        </p:nvCxnSpPr>
        <p:spPr>
          <a:xfrm>
            <a:off x="2537240" y="5845365"/>
            <a:ext cx="4486535" cy="70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7031442" y="5187559"/>
            <a:ext cx="1626487" cy="6577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34" idx="0"/>
          </p:cNvCxnSpPr>
          <p:nvPr/>
        </p:nvCxnSpPr>
        <p:spPr>
          <a:xfrm>
            <a:off x="8643862" y="5194104"/>
            <a:ext cx="0" cy="15152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4" idx="2"/>
          </p:cNvCxnSpPr>
          <p:nvPr/>
        </p:nvCxnSpPr>
        <p:spPr>
          <a:xfrm flipH="1">
            <a:off x="6998090" y="5852437"/>
            <a:ext cx="1646025"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1454450" y="6689782"/>
            <a:ext cx="72014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2" idx="1"/>
          </p:cNvCxnSpPr>
          <p:nvPr/>
        </p:nvCxnSpPr>
        <p:spPr>
          <a:xfrm>
            <a:off x="1454450" y="6277364"/>
            <a:ext cx="0" cy="4124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flipH="1">
            <a:off x="1336704" y="6699307"/>
            <a:ext cx="7620151" cy="0"/>
          </a:xfrm>
          <a:prstGeom prst="line">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1367032" y="5325910"/>
            <a:ext cx="0" cy="1383454"/>
          </a:xfrm>
          <a:prstGeom prst="line">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cxnSp>
      <p:sp>
        <p:nvSpPr>
          <p:cNvPr id="76" name="角丸四角形 75"/>
          <p:cNvSpPr/>
          <p:nvPr/>
        </p:nvSpPr>
        <p:spPr>
          <a:xfrm>
            <a:off x="805113" y="5116525"/>
            <a:ext cx="1124345" cy="288000"/>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00" dirty="0" smtClean="0">
                <a:solidFill>
                  <a:prstClr val="black"/>
                </a:solidFill>
                <a:latin typeface="ＭＳ Ｐゴシック"/>
              </a:rPr>
              <a:t>繰入金配分額</a:t>
            </a:r>
            <a:endParaRPr lang="ja-JP" altLang="en-US" sz="900" dirty="0">
              <a:solidFill>
                <a:prstClr val="black"/>
              </a:solidFill>
              <a:latin typeface="ＭＳ Ｐゴシック"/>
            </a:endParaRPr>
          </a:p>
        </p:txBody>
      </p:sp>
      <p:sp>
        <p:nvSpPr>
          <p:cNvPr id="41" name="四角形吹き出し 40"/>
          <p:cNvSpPr/>
          <p:nvPr/>
        </p:nvSpPr>
        <p:spPr>
          <a:xfrm>
            <a:off x="2672367" y="4695990"/>
            <a:ext cx="2085236" cy="584073"/>
          </a:xfrm>
          <a:prstGeom prst="wedgeRectCallout">
            <a:avLst>
              <a:gd name="adj1" fmla="val -71596"/>
              <a:gd name="adj2" fmla="val -37002"/>
            </a:avLst>
          </a:prstGeom>
          <a:pattFill prst="diagBrick">
            <a:fgClr>
              <a:srgbClr val="FFFF66"/>
            </a:fgClr>
            <a:bgClr>
              <a:schemeClr val="bg1"/>
            </a:bgClr>
          </a:patt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prstClr val="black"/>
                </a:solidFill>
                <a:latin typeface="ＭＳ Ｐゴシック"/>
              </a:rPr>
              <a:t>年齢調整後医療費指数が低く、</a:t>
            </a:r>
            <a:r>
              <a:rPr lang="en-US" altLang="ja-JP" sz="1000" dirty="0" smtClean="0">
                <a:solidFill>
                  <a:prstClr val="black"/>
                </a:solidFill>
                <a:latin typeface="ＭＳ Ｐゴシック"/>
              </a:rPr>
              <a:t>1</a:t>
            </a:r>
            <a:r>
              <a:rPr lang="ja-JP" altLang="en-US" sz="1000" dirty="0" smtClean="0">
                <a:solidFill>
                  <a:prstClr val="black"/>
                </a:solidFill>
                <a:latin typeface="ＭＳ Ｐゴシック"/>
              </a:rPr>
              <a:t>人当たり前期交付金等が増加</a:t>
            </a:r>
            <a:endParaRPr lang="ja-JP" altLang="en-US" sz="1000" dirty="0">
              <a:solidFill>
                <a:prstClr val="black"/>
              </a:solidFill>
              <a:latin typeface="ＭＳ Ｐゴシック"/>
            </a:endParaRPr>
          </a:p>
        </p:txBody>
      </p:sp>
      <p:cxnSp>
        <p:nvCxnSpPr>
          <p:cNvPr id="6" name="直線コネクタ 5"/>
          <p:cNvCxnSpPr/>
          <p:nvPr/>
        </p:nvCxnSpPr>
        <p:spPr>
          <a:xfrm>
            <a:off x="1454451" y="6596097"/>
            <a:ext cx="7203345"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6866235" y="2556888"/>
            <a:ext cx="1900050" cy="722347"/>
          </a:xfrm>
          <a:prstGeom prst="round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0" name="右矢印 99"/>
          <p:cNvSpPr/>
          <p:nvPr/>
        </p:nvSpPr>
        <p:spPr>
          <a:xfrm>
            <a:off x="6696125" y="2749600"/>
            <a:ext cx="424065" cy="159604"/>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a:solidFill>
                <a:prstClr val="white"/>
              </a:solidFill>
            </a:endParaRPr>
          </a:p>
        </p:txBody>
      </p:sp>
      <p:cxnSp>
        <p:nvCxnSpPr>
          <p:cNvPr id="10" name="直線コネクタ 9"/>
          <p:cNvCxnSpPr/>
          <p:nvPr/>
        </p:nvCxnSpPr>
        <p:spPr>
          <a:xfrm flipH="1" flipV="1">
            <a:off x="1698323" y="5559919"/>
            <a:ext cx="1009" cy="289043"/>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7541528" y="5648075"/>
            <a:ext cx="109200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1454499" y="6610999"/>
            <a:ext cx="7189412" cy="72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四角形吹き出し 37"/>
          <p:cNvSpPr/>
          <p:nvPr/>
        </p:nvSpPr>
        <p:spPr>
          <a:xfrm>
            <a:off x="3838749" y="6019800"/>
            <a:ext cx="4287055" cy="433536"/>
          </a:xfrm>
          <a:prstGeom prst="wedgeRectCallout">
            <a:avLst>
              <a:gd name="adj1" fmla="val -19790"/>
              <a:gd name="adj2" fmla="val 90326"/>
            </a:avLst>
          </a:prstGeom>
          <a:ln w="1270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200" b="1" dirty="0">
                <a:solidFill>
                  <a:srgbClr val="3118E8"/>
                </a:solidFill>
                <a:latin typeface="ＭＳ Ｐゴシック"/>
              </a:rPr>
              <a:t>都道府県繰入金（</a:t>
            </a:r>
            <a:r>
              <a:rPr lang="en-US" altLang="ja-JP" sz="1200" b="1" dirty="0">
                <a:solidFill>
                  <a:srgbClr val="3118E8"/>
                </a:solidFill>
                <a:latin typeface="ＭＳ Ｐゴシック"/>
              </a:rPr>
              <a:t>1</a:t>
            </a:r>
            <a:r>
              <a:rPr lang="ja-JP" altLang="en-US" sz="1200" b="1" dirty="0">
                <a:solidFill>
                  <a:srgbClr val="3118E8"/>
                </a:solidFill>
                <a:latin typeface="ＭＳ Ｐゴシック"/>
              </a:rPr>
              <a:t>号分</a:t>
            </a:r>
            <a:r>
              <a:rPr lang="ja-JP" altLang="en-US" sz="1200" b="1" dirty="0" smtClean="0">
                <a:solidFill>
                  <a:srgbClr val="3118E8"/>
                </a:solidFill>
                <a:latin typeface="ＭＳ Ｐゴシック"/>
              </a:rPr>
              <a:t>）を広く薄く定率で減算する場合</a:t>
            </a:r>
            <a:endParaRPr lang="en-US" altLang="ja-JP" sz="1200" b="1" dirty="0" smtClean="0">
              <a:solidFill>
                <a:srgbClr val="3118E8"/>
              </a:solidFill>
              <a:latin typeface="ＭＳ Ｐゴシック"/>
            </a:endParaRPr>
          </a:p>
        </p:txBody>
      </p:sp>
      <p:sp>
        <p:nvSpPr>
          <p:cNvPr id="4" name="右中かっこ 3"/>
          <p:cNvSpPr/>
          <p:nvPr/>
        </p:nvSpPr>
        <p:spPr>
          <a:xfrm>
            <a:off x="8750346" y="5184765"/>
            <a:ext cx="168402" cy="684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53" name="直線コネクタ 52"/>
          <p:cNvCxnSpPr/>
          <p:nvPr/>
        </p:nvCxnSpPr>
        <p:spPr>
          <a:xfrm>
            <a:off x="1698143" y="5559425"/>
            <a:ext cx="6435001" cy="0"/>
          </a:xfrm>
          <a:prstGeom prst="line">
            <a:avLst/>
          </a:prstGeom>
          <a:ln w="38100">
            <a:solidFill>
              <a:srgbClr val="FFC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4" name="角丸四角形 53"/>
          <p:cNvSpPr/>
          <p:nvPr/>
        </p:nvSpPr>
        <p:spPr>
          <a:xfrm>
            <a:off x="3081809" y="5376774"/>
            <a:ext cx="3373030" cy="374391"/>
          </a:xfrm>
          <a:prstGeom prst="roundRect">
            <a:avLst/>
          </a:prstGeom>
          <a:solidFill>
            <a:srgbClr val="CCFF99"/>
          </a:solidFill>
          <a:ln>
            <a:solidFill>
              <a:srgbClr val="FFC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b="1" dirty="0" smtClean="0">
                <a:solidFill>
                  <a:srgbClr val="3118E8"/>
                </a:solidFill>
                <a:latin typeface="ＭＳ Ｐゴシック"/>
              </a:rPr>
              <a:t>都道府県繰入金（１号分）の重点配分による</a:t>
            </a:r>
            <a:endParaRPr lang="en-US" altLang="ja-JP" sz="1200" b="1" dirty="0" smtClean="0">
              <a:solidFill>
                <a:srgbClr val="3118E8"/>
              </a:solidFill>
              <a:latin typeface="ＭＳ Ｐゴシック"/>
            </a:endParaRPr>
          </a:p>
          <a:p>
            <a:pPr algn="ctr"/>
            <a:r>
              <a:rPr lang="ja-JP" altLang="en-US" sz="1200" b="1" dirty="0" smtClean="0">
                <a:solidFill>
                  <a:srgbClr val="3118E8"/>
                </a:solidFill>
                <a:latin typeface="ＭＳ Ｐゴシック"/>
              </a:rPr>
              <a:t>財政調整</a:t>
            </a:r>
            <a:endParaRPr lang="ja-JP" altLang="en-US" sz="1200" b="1" dirty="0">
              <a:solidFill>
                <a:srgbClr val="3118E8"/>
              </a:solidFill>
              <a:latin typeface="ＭＳ Ｐゴシック"/>
            </a:endParaRPr>
          </a:p>
        </p:txBody>
      </p:sp>
      <p:sp>
        <p:nvSpPr>
          <p:cNvPr id="57" name="円弧 56"/>
          <p:cNvSpPr/>
          <p:nvPr/>
        </p:nvSpPr>
        <p:spPr>
          <a:xfrm>
            <a:off x="8332915" y="5724275"/>
            <a:ext cx="663001" cy="864000"/>
          </a:xfrm>
          <a:prstGeom prst="arc">
            <a:avLst>
              <a:gd name="adj1" fmla="val 15595039"/>
              <a:gd name="adj2" fmla="val 5335433"/>
            </a:avLst>
          </a:prstGeom>
          <a:ln w="38100">
            <a:solidFill>
              <a:schemeClr val="accent5">
                <a:lumMod val="40000"/>
                <a:lumOff val="60000"/>
              </a:schemeClr>
            </a:solidFill>
            <a:head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52" name="テキスト ボックス 51"/>
          <p:cNvSpPr txBox="1"/>
          <p:nvPr/>
        </p:nvSpPr>
        <p:spPr>
          <a:xfrm>
            <a:off x="8767695" y="5134270"/>
            <a:ext cx="1547444" cy="738664"/>
          </a:xfrm>
          <a:prstGeom prst="rect">
            <a:avLst/>
          </a:prstGeom>
          <a:ln w="9525">
            <a:noFill/>
            <a:prstDash val="sysDash"/>
          </a:ln>
        </p:spPr>
        <p:style>
          <a:lnRef idx="1">
            <a:schemeClr val="accent1"/>
          </a:lnRef>
          <a:fillRef idx="0">
            <a:schemeClr val="accent1"/>
          </a:fillRef>
          <a:effectRef idx="0">
            <a:schemeClr val="accent1"/>
          </a:effectRef>
          <a:fontRef idx="minor">
            <a:schemeClr val="tx1"/>
          </a:fontRef>
        </p:style>
        <p:txBody>
          <a:bodyPr wrap="square" lIns="180000" rtlCol="0" anchor="ctr">
            <a:spAutoFit/>
          </a:bodyPr>
          <a:lstStyle/>
          <a:p>
            <a:r>
              <a:rPr lang="ja-JP" altLang="en-US" sz="1050" dirty="0" smtClean="0">
                <a:solidFill>
                  <a:prstClr val="black"/>
                </a:solidFill>
                <a:latin typeface="ＭＳ Ｐゴシック"/>
                <a:cs typeface="メイリオ" panose="020B0604030504040204" pitchFamily="50" charset="-128"/>
              </a:rPr>
              <a:t>１号繰入金の</a:t>
            </a:r>
            <a:endParaRPr lang="en-US" altLang="ja-JP" sz="1050" dirty="0" smtClean="0">
              <a:solidFill>
                <a:prstClr val="black"/>
              </a:solidFill>
              <a:latin typeface="ＭＳ Ｐゴシック"/>
              <a:cs typeface="メイリオ" panose="020B0604030504040204" pitchFamily="50" charset="-128"/>
            </a:endParaRPr>
          </a:p>
          <a:p>
            <a:r>
              <a:rPr lang="ja-JP" altLang="en-US" sz="1050" dirty="0" smtClean="0">
                <a:solidFill>
                  <a:prstClr val="black"/>
                </a:solidFill>
                <a:latin typeface="ＭＳ Ｐゴシック"/>
                <a:cs typeface="メイリオ" panose="020B0604030504040204" pitchFamily="50" charset="-128"/>
              </a:rPr>
              <a:t>定率減算と</a:t>
            </a:r>
            <a:endParaRPr lang="en-US" altLang="ja-JP" sz="1050" dirty="0" smtClean="0">
              <a:solidFill>
                <a:prstClr val="black"/>
              </a:solidFill>
              <a:latin typeface="ＭＳ Ｐゴシック"/>
              <a:cs typeface="メイリオ" panose="020B0604030504040204" pitchFamily="50" charset="-128"/>
            </a:endParaRPr>
          </a:p>
          <a:p>
            <a:r>
              <a:rPr lang="ja-JP" altLang="en-US" sz="1050" dirty="0" smtClean="0">
                <a:solidFill>
                  <a:prstClr val="black"/>
                </a:solidFill>
                <a:latin typeface="ＭＳ Ｐゴシック"/>
                <a:cs typeface="メイリオ" panose="020B0604030504040204" pitchFamily="50" charset="-128"/>
              </a:rPr>
              <a:t>重点配分に</a:t>
            </a:r>
            <a:endParaRPr lang="en-US" altLang="ja-JP" sz="1050" dirty="0" smtClean="0">
              <a:solidFill>
                <a:prstClr val="black"/>
              </a:solidFill>
              <a:latin typeface="ＭＳ Ｐゴシック"/>
              <a:cs typeface="メイリオ" panose="020B0604030504040204" pitchFamily="50" charset="-128"/>
            </a:endParaRPr>
          </a:p>
          <a:p>
            <a:r>
              <a:rPr lang="ja-JP" altLang="en-US" sz="1050" dirty="0" smtClean="0">
                <a:solidFill>
                  <a:prstClr val="black"/>
                </a:solidFill>
                <a:latin typeface="ＭＳ Ｐゴシック"/>
                <a:cs typeface="メイリオ" panose="020B0604030504040204" pitchFamily="50" charset="-128"/>
              </a:rPr>
              <a:t>よる財政調整</a:t>
            </a:r>
            <a:endParaRPr lang="en-US" altLang="ja-JP" sz="1050" dirty="0" smtClean="0">
              <a:solidFill>
                <a:prstClr val="black"/>
              </a:solidFill>
              <a:latin typeface="ＭＳ Ｐゴシック"/>
              <a:cs typeface="メイリオ" panose="020B0604030504040204" pitchFamily="50" charset="-128"/>
            </a:endParaRPr>
          </a:p>
        </p:txBody>
      </p:sp>
    </p:spTree>
    <p:extLst>
      <p:ext uri="{BB962C8B-B14F-4D97-AF65-F5344CB8AC3E}">
        <p14:creationId xmlns:p14="http://schemas.microsoft.com/office/powerpoint/2010/main" val="42574728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32520" y="2636912"/>
            <a:ext cx="8602539" cy="1000076"/>
          </a:xfrm>
          <a:gradFill>
            <a:gsLst>
              <a:gs pos="0">
                <a:schemeClr val="bg1"/>
              </a:gs>
              <a:gs pos="50000">
                <a:schemeClr val="bg1"/>
              </a:gs>
              <a:gs pos="100000">
                <a:srgbClr val="FFFF00"/>
              </a:gs>
            </a:gsLst>
            <a:lin ang="5400000" scaled="0"/>
          </a:gradFill>
        </p:spPr>
        <p:txBody>
          <a:bodyPr>
            <a:normAutofit/>
          </a:bodyPr>
          <a:lstStyle/>
          <a:p>
            <a:r>
              <a:rPr lang="ja-JP" altLang="en-US" sz="2800" b="1" dirty="0">
                <a:latin typeface="メイリオ" panose="020B0604030504040204" pitchFamily="50" charset="-128"/>
                <a:ea typeface="メイリオ" panose="020B0604030504040204" pitchFamily="50" charset="-128"/>
              </a:rPr>
              <a:t>退職被保険者等に係る納付金</a:t>
            </a:r>
            <a:endParaRPr lang="ja-JP" altLang="en-US" sz="2800" b="1" dirty="0">
              <a:latin typeface="+mn-ea"/>
              <a:ea typeface="+mn-ea"/>
            </a:endParaRPr>
          </a:p>
        </p:txBody>
      </p:sp>
      <p:sp>
        <p:nvSpPr>
          <p:cNvPr id="3" name="スライド番号プレースホルダー 2"/>
          <p:cNvSpPr>
            <a:spLocks noGrp="1"/>
          </p:cNvSpPr>
          <p:nvPr>
            <p:ph type="sldNum" sz="quarter" idx="12"/>
          </p:nvPr>
        </p:nvSpPr>
        <p:spPr/>
        <p:txBody>
          <a:bodyPr/>
          <a:lstStyle/>
          <a:p>
            <a:fld id="{43F36172-A6ED-4A8C-83C3-3EDD7338BAA1}" type="slidenum">
              <a:rPr kumimoji="1" lang="ja-JP" altLang="en-US" smtClean="0"/>
              <a:t>41</a:t>
            </a:fld>
            <a:endParaRPr kumimoji="1" lang="ja-JP" altLang="en-US" dirty="0"/>
          </a:p>
        </p:txBody>
      </p:sp>
    </p:spTree>
    <p:extLst>
      <p:ext uri="{BB962C8B-B14F-4D97-AF65-F5344CB8AC3E}">
        <p14:creationId xmlns:p14="http://schemas.microsoft.com/office/powerpoint/2010/main" val="7808054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02993" y="6477278"/>
            <a:ext cx="2311400" cy="365125"/>
          </a:xfrm>
        </p:spPr>
        <p:txBody>
          <a:bodyPr/>
          <a:lstStyle/>
          <a:p>
            <a:fld id="{31D6D22E-128E-4E46-9378-6FE72742C74C}" type="slidenum">
              <a:rPr lang="ja-JP" altLang="en-US" sz="1800" b="1" smtClean="0">
                <a:solidFill>
                  <a:prstClr val="black">
                    <a:tint val="75000"/>
                  </a:prstClr>
                </a:solidFill>
                <a:latin typeface="游ゴシック" panose="020B0400000000000000" pitchFamily="50" charset="-128"/>
                <a:ea typeface="游ゴシック" panose="020B0400000000000000" pitchFamily="50" charset="-128"/>
              </a:rPr>
              <a:pPr/>
              <a:t>42</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
        <p:nvSpPr>
          <p:cNvPr id="8" name="Rectangle 19"/>
          <p:cNvSpPr>
            <a:spLocks noChangeArrowheads="1"/>
          </p:cNvSpPr>
          <p:nvPr/>
        </p:nvSpPr>
        <p:spPr bwMode="auto">
          <a:xfrm>
            <a:off x="2" y="-32492"/>
            <a:ext cx="9905999" cy="548680"/>
          </a:xfrm>
          <a:prstGeom prst="rect">
            <a:avLst/>
          </a:prstGeom>
          <a:noFill/>
          <a:ln w="28575">
            <a:noFill/>
            <a:miter lim="800000"/>
            <a:headEnd/>
            <a:tailEnd/>
          </a:ln>
        </p:spPr>
        <p:txBody>
          <a:bodyPr wrap="square" anchor="ctr">
            <a:noAutofit/>
          </a:bodyPr>
          <a:lstStyle/>
          <a:p>
            <a:pPr algn="ctr"/>
            <a:r>
              <a:rPr lang="ja-JP" altLang="en-US" b="1" dirty="0" smtClean="0">
                <a:latin typeface="メイリオ" panose="020B0604030504040204" pitchFamily="50" charset="-128"/>
                <a:ea typeface="メイリオ" panose="020B0604030504040204" pitchFamily="50" charset="-128"/>
              </a:rPr>
              <a:t>退職被保険者等に係る国保事業費納付金の市町村別精算方法等</a:t>
            </a:r>
            <a:endParaRPr lang="en-US" altLang="ja-JP" b="1" dirty="0" smtClean="0">
              <a:latin typeface="メイリオ" panose="020B0604030504040204" pitchFamily="50" charset="-128"/>
              <a:ea typeface="メイリオ" panose="020B0604030504040204" pitchFamily="50" charset="-128"/>
            </a:endParaRPr>
          </a:p>
        </p:txBody>
      </p:sp>
      <p:cxnSp>
        <p:nvCxnSpPr>
          <p:cNvPr id="9" name="直線コネクタ 8"/>
          <p:cNvCxnSpPr/>
          <p:nvPr/>
        </p:nvCxnSpPr>
        <p:spPr>
          <a:xfrm>
            <a:off x="-43540" y="404108"/>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4" name="正方形/長方形 13"/>
          <p:cNvSpPr/>
          <p:nvPr/>
        </p:nvSpPr>
        <p:spPr>
          <a:xfrm>
            <a:off x="128463" y="1884768"/>
            <a:ext cx="9577063" cy="2011340"/>
          </a:xfrm>
          <a:prstGeom prst="rect">
            <a:avLst/>
          </a:prstGeom>
          <a:noFill/>
          <a:ln w="38100">
            <a:solidFill>
              <a:srgbClr val="CC0000"/>
            </a:solidFill>
          </a:ln>
          <a:effectLst/>
        </p:spPr>
        <p:style>
          <a:lnRef idx="1">
            <a:schemeClr val="accent6"/>
          </a:lnRef>
          <a:fillRef idx="2">
            <a:schemeClr val="accent6"/>
          </a:fillRef>
          <a:effectRef idx="1">
            <a:schemeClr val="accent6"/>
          </a:effectRef>
          <a:fontRef idx="minor">
            <a:schemeClr val="dk1"/>
          </a:fontRef>
        </p:style>
        <p:txBody>
          <a:bodyPr lIns="83978" tIns="41989" rIns="83978" bIns="41989" rtlCol="0" anchor="ctr"/>
          <a:lstStyle/>
          <a:p>
            <a:pPr algn="ctr"/>
            <a:endParaRPr lang="en-US" altLang="ja-JP" sz="1200" dirty="0">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30427" y="3994670"/>
            <a:ext cx="9575099" cy="2571951"/>
          </a:xfrm>
          <a:prstGeom prst="rect">
            <a:avLst/>
          </a:prstGeom>
          <a:noFill/>
          <a:ln w="25400">
            <a:solidFill>
              <a:srgbClr val="00CC00"/>
            </a:solidFill>
            <a:prstDash val="sysDot"/>
          </a:ln>
          <a:effectLst/>
        </p:spPr>
        <p:style>
          <a:lnRef idx="1">
            <a:schemeClr val="accent3"/>
          </a:lnRef>
          <a:fillRef idx="2">
            <a:schemeClr val="accent3"/>
          </a:fillRef>
          <a:effectRef idx="1">
            <a:schemeClr val="accent3"/>
          </a:effectRef>
          <a:fontRef idx="minor">
            <a:schemeClr val="dk1"/>
          </a:fontRef>
        </p:style>
        <p:txBody>
          <a:bodyPr lIns="83978" tIns="41989" rIns="83978" bIns="41989" rtlCol="0" anchor="ctr"/>
          <a:lstStyle/>
          <a:p>
            <a:pPr algn="ctr"/>
            <a:endParaRPr lang="ja-JP" altLang="en-US" sz="1400" b="1" dirty="0">
              <a:latin typeface="游ゴシック" panose="020B0400000000000000" pitchFamily="50" charset="-128"/>
              <a:ea typeface="游ゴシック" panose="020B0400000000000000" pitchFamily="50" charset="-128"/>
            </a:endParaRPr>
          </a:p>
        </p:txBody>
      </p:sp>
      <p:sp>
        <p:nvSpPr>
          <p:cNvPr id="19" name="テキスト ボックス 18"/>
          <p:cNvSpPr txBox="1"/>
          <p:nvPr/>
        </p:nvSpPr>
        <p:spPr>
          <a:xfrm>
            <a:off x="153322" y="1964651"/>
            <a:ext cx="9475321" cy="338554"/>
          </a:xfrm>
          <a:prstGeom prst="rect">
            <a:avLst/>
          </a:prstGeom>
          <a:noFill/>
        </p:spPr>
        <p:txBody>
          <a:bodyPr wrap="square" rtlCol="0">
            <a:spAutoFit/>
          </a:bodyPr>
          <a:lstStyle/>
          <a:p>
            <a:r>
              <a:rPr lang="en-US" altLang="ja-JP" sz="1600" b="1" u="sng" dirty="0" smtClean="0">
                <a:latin typeface="游ゴシック" panose="020B0400000000000000" pitchFamily="50" charset="-128"/>
                <a:ea typeface="游ゴシック" panose="020B0400000000000000" pitchFamily="50" charset="-128"/>
              </a:rPr>
              <a:t>【</a:t>
            </a:r>
            <a:r>
              <a:rPr lang="ja-JP" altLang="en-US" sz="1600" b="1" u="sng" dirty="0" smtClean="0">
                <a:latin typeface="游ゴシック" panose="020B0400000000000000" pitchFamily="50" charset="-128"/>
                <a:ea typeface="游ゴシック" panose="020B0400000000000000" pitchFamily="50" charset="-128"/>
              </a:rPr>
              <a:t>退職納付金の個別精算を行わない場合</a:t>
            </a:r>
            <a:r>
              <a:rPr lang="en-US" altLang="ja-JP" sz="1600" b="1" u="sng" dirty="0" smtClean="0">
                <a:latin typeface="游ゴシック" panose="020B0400000000000000" pitchFamily="50" charset="-128"/>
                <a:ea typeface="游ゴシック" panose="020B0400000000000000" pitchFamily="50" charset="-128"/>
              </a:rPr>
              <a:t>】</a:t>
            </a:r>
            <a:endParaRPr lang="ja-JP" altLang="en-US" sz="1600" dirty="0" smtClean="0">
              <a:latin typeface="游ゴシック" panose="020B0400000000000000" pitchFamily="50" charset="-128"/>
              <a:ea typeface="游ゴシック" panose="020B0400000000000000" pitchFamily="50" charset="-128"/>
            </a:endParaRPr>
          </a:p>
        </p:txBody>
      </p:sp>
      <p:sp>
        <p:nvSpPr>
          <p:cNvPr id="20" name="テキスト ボックス 19"/>
          <p:cNvSpPr txBox="1"/>
          <p:nvPr/>
        </p:nvSpPr>
        <p:spPr>
          <a:xfrm>
            <a:off x="182691" y="2272428"/>
            <a:ext cx="8877733" cy="307777"/>
          </a:xfrm>
          <a:prstGeom prst="rect">
            <a:avLst/>
          </a:prstGeom>
          <a:noFill/>
        </p:spPr>
        <p:txBody>
          <a:bodyPr wrap="square" rtlCol="0">
            <a:spAutoFit/>
          </a:bodyPr>
          <a:lstStyle/>
          <a:p>
            <a:r>
              <a:rPr lang="ja-JP" altLang="en-US" sz="1400" b="1" dirty="0" smtClean="0">
                <a:solidFill>
                  <a:srgbClr val="CC0000"/>
                </a:solidFill>
                <a:latin typeface="游ゴシック" panose="020B0400000000000000" pitchFamily="50" charset="-128"/>
                <a:ea typeface="游ゴシック" panose="020B0400000000000000" pitchFamily="50" charset="-128"/>
              </a:rPr>
              <a:t>（１）療給交付金が増額された場合（都道府県の収入過多）</a:t>
            </a:r>
          </a:p>
        </p:txBody>
      </p:sp>
      <p:sp>
        <p:nvSpPr>
          <p:cNvPr id="21" name="テキスト ボックス 20"/>
          <p:cNvSpPr txBox="1"/>
          <p:nvPr/>
        </p:nvSpPr>
        <p:spPr>
          <a:xfrm>
            <a:off x="335858" y="2550504"/>
            <a:ext cx="9234285" cy="276999"/>
          </a:xfrm>
          <a:prstGeom prst="rect">
            <a:avLst/>
          </a:prstGeom>
          <a:noFill/>
        </p:spPr>
        <p:txBody>
          <a:bodyPr wrap="square" rtlCol="0">
            <a:spAutoFit/>
          </a:bodyPr>
          <a:lstStyle/>
          <a:p>
            <a:r>
              <a:rPr lang="ja-JP" altLang="en-US" sz="1200" dirty="0" smtClean="0">
                <a:latin typeface="游ゴシック" panose="020B0400000000000000" pitchFamily="50" charset="-128"/>
                <a:ea typeface="游ゴシック" panose="020B0400000000000000" pitchFamily="50" charset="-128"/>
              </a:rPr>
              <a:t>⇒　都道府県の剰余金として、繰越や基金への積立を行う。将来的に、年度間の財政調整に活用することが考えられる。</a:t>
            </a:r>
          </a:p>
        </p:txBody>
      </p:sp>
      <p:sp>
        <p:nvSpPr>
          <p:cNvPr id="22" name="テキスト ボックス 21"/>
          <p:cNvSpPr txBox="1"/>
          <p:nvPr/>
        </p:nvSpPr>
        <p:spPr>
          <a:xfrm>
            <a:off x="182691" y="2936317"/>
            <a:ext cx="8877733" cy="307777"/>
          </a:xfrm>
          <a:prstGeom prst="rect">
            <a:avLst/>
          </a:prstGeom>
          <a:noFill/>
        </p:spPr>
        <p:txBody>
          <a:bodyPr wrap="square" rtlCol="0">
            <a:spAutoFit/>
          </a:bodyPr>
          <a:lstStyle/>
          <a:p>
            <a:r>
              <a:rPr lang="ja-JP" altLang="en-US" sz="1400" b="1" dirty="0" smtClean="0">
                <a:solidFill>
                  <a:srgbClr val="0000FF"/>
                </a:solidFill>
                <a:latin typeface="游ゴシック" panose="020B0400000000000000" pitchFamily="50" charset="-128"/>
                <a:ea typeface="游ゴシック" panose="020B0400000000000000" pitchFamily="50" charset="-128"/>
              </a:rPr>
              <a:t>（２）療給交付金が減額された場合（都道府県の収入不足）</a:t>
            </a:r>
          </a:p>
        </p:txBody>
      </p:sp>
      <p:sp>
        <p:nvSpPr>
          <p:cNvPr id="23" name="テキスト ボックス 22"/>
          <p:cNvSpPr txBox="1"/>
          <p:nvPr/>
        </p:nvSpPr>
        <p:spPr>
          <a:xfrm>
            <a:off x="327227" y="3219851"/>
            <a:ext cx="9301416" cy="276999"/>
          </a:xfrm>
          <a:prstGeom prst="rect">
            <a:avLst/>
          </a:prstGeom>
          <a:noFill/>
        </p:spPr>
        <p:txBody>
          <a:bodyPr wrap="square" rtlCol="0">
            <a:spAutoFit/>
          </a:bodyPr>
          <a:lstStyle/>
          <a:p>
            <a:r>
              <a:rPr lang="ja-JP" altLang="en-US" sz="1200" dirty="0" smtClean="0">
                <a:latin typeface="游ゴシック" panose="020B0400000000000000" pitchFamily="50" charset="-128"/>
                <a:ea typeface="游ゴシック" panose="020B0400000000000000" pitchFamily="50" charset="-128"/>
              </a:rPr>
              <a:t>⇒　当該不足分を翌々年度以降の退職納付金で都道府県内の全市町村から集める。</a:t>
            </a:r>
            <a:endParaRPr lang="ja-JP" altLang="en-US" sz="1200" dirty="0">
              <a:latin typeface="游ゴシック" panose="020B0400000000000000" pitchFamily="50" charset="-128"/>
              <a:ea typeface="游ゴシック" panose="020B0400000000000000" pitchFamily="50" charset="-128"/>
            </a:endParaRPr>
          </a:p>
        </p:txBody>
      </p:sp>
      <p:sp>
        <p:nvSpPr>
          <p:cNvPr id="26" name="テキスト ボックス 25"/>
          <p:cNvSpPr txBox="1"/>
          <p:nvPr/>
        </p:nvSpPr>
        <p:spPr>
          <a:xfrm>
            <a:off x="130426" y="4074554"/>
            <a:ext cx="9472327" cy="307777"/>
          </a:xfrm>
          <a:prstGeom prst="rect">
            <a:avLst/>
          </a:prstGeom>
          <a:noFill/>
        </p:spPr>
        <p:txBody>
          <a:bodyPr wrap="square" rtlCol="0">
            <a:spAutoFit/>
          </a:bodyPr>
          <a:lstStyle/>
          <a:p>
            <a:r>
              <a:rPr lang="en-US" altLang="ja-JP" sz="1400" b="1" u="sng" dirty="0" smtClean="0">
                <a:latin typeface="游ゴシック" panose="020B0400000000000000" pitchFamily="50" charset="-128"/>
                <a:ea typeface="游ゴシック" panose="020B0400000000000000" pitchFamily="50" charset="-128"/>
              </a:rPr>
              <a:t>【</a:t>
            </a:r>
            <a:r>
              <a:rPr lang="ja-JP" altLang="en-US" sz="1400" b="1" u="sng" dirty="0" smtClean="0">
                <a:latin typeface="游ゴシック" panose="020B0400000000000000" pitchFamily="50" charset="-128"/>
                <a:ea typeface="游ゴシック" panose="020B0400000000000000" pitchFamily="50" charset="-128"/>
              </a:rPr>
              <a:t>退職納付金の個別精算を行う場合</a:t>
            </a:r>
            <a:r>
              <a:rPr lang="en-US" altLang="ja-JP" sz="1400" dirty="0" smtClean="0">
                <a:latin typeface="游ゴシック" panose="020B0400000000000000" pitchFamily="50" charset="-128"/>
                <a:ea typeface="游ゴシック" panose="020B0400000000000000" pitchFamily="50" charset="-128"/>
              </a:rPr>
              <a:t>】</a:t>
            </a:r>
            <a:r>
              <a:rPr lang="ja-JP" altLang="en-US" sz="1200" dirty="0" smtClean="0">
                <a:latin typeface="游ゴシック" panose="020B0400000000000000" pitchFamily="50" charset="-128"/>
                <a:ea typeface="游ゴシック" panose="020B0400000000000000" pitchFamily="50" charset="-128"/>
              </a:rPr>
              <a:t>（</a:t>
            </a:r>
            <a:r>
              <a:rPr lang="en-US" altLang="ja-JP" sz="1200" dirty="0" smtClean="0">
                <a:latin typeface="游ゴシック" panose="020B0400000000000000" pitchFamily="50" charset="-128"/>
                <a:ea typeface="游ゴシック" panose="020B0400000000000000" pitchFamily="50" charset="-128"/>
              </a:rPr>
              <a:t>※</a:t>
            </a:r>
            <a:r>
              <a:rPr lang="ja-JP" altLang="en-US" sz="1200" dirty="0" smtClean="0">
                <a:latin typeface="游ゴシック" panose="020B0400000000000000" pitchFamily="50" charset="-128"/>
                <a:ea typeface="游ゴシック" panose="020B0400000000000000" pitchFamily="50" charset="-128"/>
              </a:rPr>
              <a:t>都道府県と市町村とで協議し合意することが</a:t>
            </a:r>
            <a:r>
              <a:rPr lang="ja-JP" altLang="en-US" sz="1200" dirty="0">
                <a:latin typeface="游ゴシック" panose="020B0400000000000000" pitchFamily="50" charset="-128"/>
                <a:ea typeface="游ゴシック" panose="020B0400000000000000" pitchFamily="50" charset="-128"/>
              </a:rPr>
              <a:t>必要</a:t>
            </a:r>
            <a:r>
              <a:rPr lang="ja-JP" altLang="en-US" sz="1200" dirty="0" smtClean="0">
                <a:latin typeface="游ゴシック" panose="020B0400000000000000" pitchFamily="50" charset="-128"/>
                <a:ea typeface="游ゴシック" panose="020B0400000000000000" pitchFamily="50" charset="-128"/>
              </a:rPr>
              <a:t>）</a:t>
            </a:r>
          </a:p>
        </p:txBody>
      </p:sp>
      <p:sp>
        <p:nvSpPr>
          <p:cNvPr id="16" name="テキスト ボックス 15"/>
          <p:cNvSpPr txBox="1"/>
          <p:nvPr/>
        </p:nvSpPr>
        <p:spPr>
          <a:xfrm>
            <a:off x="151664" y="4348642"/>
            <a:ext cx="8877733" cy="307777"/>
          </a:xfrm>
          <a:prstGeom prst="rect">
            <a:avLst/>
          </a:prstGeom>
          <a:noFill/>
          <a:ln>
            <a:noFill/>
          </a:ln>
        </p:spPr>
        <p:txBody>
          <a:bodyPr wrap="square" rtlCol="0">
            <a:spAutoFit/>
          </a:bodyPr>
          <a:lstStyle/>
          <a:p>
            <a:r>
              <a:rPr lang="ja-JP" altLang="en-US" sz="1400" b="1" dirty="0" smtClean="0">
                <a:solidFill>
                  <a:srgbClr val="CC0000"/>
                </a:solidFill>
                <a:latin typeface="游ゴシック" panose="020B0400000000000000" pitchFamily="50" charset="-128"/>
                <a:ea typeface="游ゴシック" panose="020B0400000000000000" pitchFamily="50" charset="-128"/>
              </a:rPr>
              <a:t>（１）療給交付金が増額された場合（都道府県の収入過多＝市町村への還付が発生）</a:t>
            </a:r>
          </a:p>
        </p:txBody>
      </p:sp>
      <p:sp>
        <p:nvSpPr>
          <p:cNvPr id="17" name="テキスト ボックス 16"/>
          <p:cNvSpPr txBox="1"/>
          <p:nvPr/>
        </p:nvSpPr>
        <p:spPr>
          <a:xfrm>
            <a:off x="335858" y="4631072"/>
            <a:ext cx="9390905" cy="646331"/>
          </a:xfrm>
          <a:prstGeom prst="rect">
            <a:avLst/>
          </a:prstGeom>
          <a:noFill/>
        </p:spPr>
        <p:txBody>
          <a:bodyPr wrap="square" rtlCol="0">
            <a:spAutoFit/>
          </a:bodyPr>
          <a:lstStyle/>
          <a:p>
            <a:r>
              <a:rPr lang="ja-JP" altLang="en-US" sz="1200" dirty="0" smtClean="0">
                <a:latin typeface="游ゴシック" panose="020B0400000000000000" pitchFamily="50" charset="-128"/>
                <a:ea typeface="游ゴシック" panose="020B0400000000000000" pitchFamily="50" charset="-128"/>
              </a:rPr>
              <a:t>⇒　還付対象市町村において、翌年度以降に支払う退職納付金がある場合には、当該退職納付金と還付額の相殺は可能である。</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　「翌年度退職納付金＜還付額」となり相殺しきれない還付額は、別途還付を行うことも考えられる。</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　（退職納付金と相殺せず別途還付を行うことも可能）</a:t>
            </a:r>
          </a:p>
        </p:txBody>
      </p:sp>
      <p:sp>
        <p:nvSpPr>
          <p:cNvPr id="18" name="テキスト ボックス 17"/>
          <p:cNvSpPr txBox="1"/>
          <p:nvPr/>
        </p:nvSpPr>
        <p:spPr>
          <a:xfrm>
            <a:off x="149793" y="5395636"/>
            <a:ext cx="8910632" cy="307777"/>
          </a:xfrm>
          <a:prstGeom prst="rect">
            <a:avLst/>
          </a:prstGeom>
          <a:noFill/>
        </p:spPr>
        <p:txBody>
          <a:bodyPr wrap="square" rtlCol="0">
            <a:spAutoFit/>
          </a:bodyPr>
          <a:lstStyle/>
          <a:p>
            <a:r>
              <a:rPr lang="ja-JP" altLang="en-US" sz="1400" b="1" dirty="0" smtClean="0">
                <a:solidFill>
                  <a:srgbClr val="0000FF"/>
                </a:solidFill>
                <a:latin typeface="游ゴシック" panose="020B0400000000000000" pitchFamily="50" charset="-128"/>
                <a:ea typeface="游ゴシック" panose="020B0400000000000000" pitchFamily="50" charset="-128"/>
              </a:rPr>
              <a:t>（２）療給交付金が減額された場合（都道府県の収入不足＝市町村から追加納付が発生）</a:t>
            </a:r>
          </a:p>
        </p:txBody>
      </p:sp>
      <p:sp>
        <p:nvSpPr>
          <p:cNvPr id="24" name="テキスト ボックス 23"/>
          <p:cNvSpPr txBox="1"/>
          <p:nvPr/>
        </p:nvSpPr>
        <p:spPr>
          <a:xfrm>
            <a:off x="327227" y="5656240"/>
            <a:ext cx="9301416" cy="830997"/>
          </a:xfrm>
          <a:prstGeom prst="rect">
            <a:avLst/>
          </a:prstGeom>
          <a:noFill/>
        </p:spPr>
        <p:txBody>
          <a:bodyPr wrap="square" rtlCol="0">
            <a:spAutoFit/>
          </a:bodyPr>
          <a:lstStyle/>
          <a:p>
            <a:r>
              <a:rPr lang="ja-JP" altLang="en-US" sz="1200" dirty="0" smtClean="0">
                <a:latin typeface="游ゴシック" panose="020B0400000000000000" pitchFamily="50" charset="-128"/>
                <a:ea typeface="游ゴシック" panose="020B0400000000000000" pitchFamily="50" charset="-128"/>
              </a:rPr>
              <a:t>⇒　追加納付対象市町村に対して、翌年度以降の退職納付金に追加納付相当額を加算して徴収すること</a:t>
            </a:r>
            <a:r>
              <a:rPr lang="ja-JP" altLang="en-US" sz="1200" dirty="0">
                <a:latin typeface="游ゴシック" panose="020B0400000000000000" pitchFamily="50" charset="-128"/>
                <a:ea typeface="游ゴシック" panose="020B0400000000000000" pitchFamily="50" charset="-128"/>
              </a:rPr>
              <a:t>は</a:t>
            </a:r>
            <a:r>
              <a:rPr lang="ja-JP" altLang="en-US" sz="1200" dirty="0" smtClean="0">
                <a:latin typeface="游ゴシック" panose="020B0400000000000000" pitchFamily="50" charset="-128"/>
                <a:ea typeface="游ゴシック" panose="020B0400000000000000" pitchFamily="50" charset="-128"/>
              </a:rPr>
              <a:t>可能である。</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　（加算前の当該納付金が０となる場合にも加算することが可能）</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　加算しない場合、別途追加徴収を行うことも可能。</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　　</a:t>
            </a:r>
            <a:r>
              <a:rPr lang="en-US" altLang="ja-JP" sz="1000" dirty="0" smtClean="0">
                <a:latin typeface="游ゴシック" panose="020B0400000000000000" pitchFamily="50" charset="-128"/>
                <a:ea typeface="游ゴシック" panose="020B0400000000000000" pitchFamily="50" charset="-128"/>
              </a:rPr>
              <a:t>※</a:t>
            </a:r>
            <a:r>
              <a:rPr lang="ja-JP" altLang="en-US" sz="1000" dirty="0" smtClean="0">
                <a:latin typeface="游ゴシック" panose="020B0400000000000000" pitchFamily="50" charset="-128"/>
                <a:ea typeface="游ゴシック" panose="020B0400000000000000" pitchFamily="50" charset="-128"/>
              </a:rPr>
              <a:t>追加納付対象市町村は、前年度中に退職納付金を上回る保険料収納があったことから、当該余剰財源を元に追加納付を行うことが可能である。</a:t>
            </a:r>
            <a:endParaRPr lang="ja-JP" altLang="en-US" sz="1000" dirty="0">
              <a:latin typeface="游ゴシック" panose="020B0400000000000000" pitchFamily="50" charset="-128"/>
              <a:ea typeface="游ゴシック" panose="020B0400000000000000" pitchFamily="50" charset="-128"/>
            </a:endParaRPr>
          </a:p>
        </p:txBody>
      </p:sp>
      <p:sp>
        <p:nvSpPr>
          <p:cNvPr id="2" name="正方形/長方形 1"/>
          <p:cNvSpPr/>
          <p:nvPr/>
        </p:nvSpPr>
        <p:spPr>
          <a:xfrm>
            <a:off x="128462" y="525231"/>
            <a:ext cx="9577063" cy="1239346"/>
          </a:xfrm>
          <a:prstGeom prst="rect">
            <a:avLst/>
          </a:prstGeom>
          <a:ln w="38100">
            <a:solidFill>
              <a:srgbClr val="CC0000"/>
            </a:solidFill>
          </a:ln>
        </p:spPr>
        <p:txBody>
          <a:bodyPr wrap="square" lIns="108000" tIns="144000" rIns="108000" bIns="108000">
            <a:spAutoFit/>
          </a:bodyPr>
          <a:lstStyle/>
          <a:p>
            <a:pPr marL="180975" indent="-180975"/>
            <a:r>
              <a:rPr lang="ja-JP" altLang="en-US" sz="1600" b="1" dirty="0" smtClean="0">
                <a:solidFill>
                  <a:prstClr val="black"/>
                </a:solidFill>
                <a:latin typeface="メイリオ" panose="020B0604030504040204" pitchFamily="50" charset="-128"/>
                <a:ea typeface="メイリオ" panose="020B0604030504040204" pitchFamily="50" charset="-128"/>
              </a:rPr>
              <a:t>〇　退職被</a:t>
            </a:r>
            <a:r>
              <a:rPr lang="ja-JP" altLang="en-US" sz="1600" b="1" dirty="0">
                <a:solidFill>
                  <a:prstClr val="black"/>
                </a:solidFill>
                <a:latin typeface="メイリオ" panose="020B0604030504040204" pitchFamily="50" charset="-128"/>
                <a:ea typeface="メイリオ" panose="020B0604030504040204" pitchFamily="50" charset="-128"/>
              </a:rPr>
              <a:t>保険者等に係る納付</a:t>
            </a:r>
            <a:r>
              <a:rPr lang="ja-JP" altLang="en-US" sz="1600" b="1" dirty="0" smtClean="0">
                <a:solidFill>
                  <a:prstClr val="black"/>
                </a:solidFill>
                <a:latin typeface="メイリオ" panose="020B0604030504040204" pitchFamily="50" charset="-128"/>
                <a:ea typeface="メイリオ" panose="020B0604030504040204" pitchFamily="50" charset="-128"/>
              </a:rPr>
              <a:t>金（退職納付金）は</a:t>
            </a:r>
            <a:r>
              <a:rPr lang="ja-JP" altLang="en-US" sz="1600" b="1" dirty="0">
                <a:solidFill>
                  <a:prstClr val="black"/>
                </a:solidFill>
                <a:latin typeface="メイリオ" panose="020B0604030504040204" pitchFamily="50" charset="-128"/>
                <a:ea typeface="メイリオ" panose="020B0604030504040204" pitchFamily="50" charset="-128"/>
              </a:rPr>
              <a:t>、一般被保険者に係る納付金額を基に計算した市町村標準</a:t>
            </a:r>
            <a:r>
              <a:rPr lang="ja-JP" altLang="en-US" sz="1600" b="1" dirty="0" smtClean="0">
                <a:solidFill>
                  <a:prstClr val="black"/>
                </a:solidFill>
                <a:latin typeface="メイリオ" panose="020B0604030504040204" pitchFamily="50" charset="-128"/>
                <a:ea typeface="メイリオ" panose="020B0604030504040204" pitchFamily="50" charset="-128"/>
              </a:rPr>
              <a:t>保険料率に</a:t>
            </a:r>
            <a:r>
              <a:rPr lang="ja-JP" altLang="en-US" sz="1600" b="1" dirty="0">
                <a:solidFill>
                  <a:prstClr val="black"/>
                </a:solidFill>
                <a:latin typeface="メイリオ" panose="020B0604030504040204" pitchFamily="50" charset="-128"/>
                <a:ea typeface="メイリオ" panose="020B0604030504040204" pitchFamily="50" charset="-128"/>
              </a:rPr>
              <a:t>基づき</a:t>
            </a:r>
            <a:r>
              <a:rPr lang="ja-JP" altLang="en-US" sz="1600" b="1" dirty="0" smtClean="0">
                <a:solidFill>
                  <a:prstClr val="black"/>
                </a:solidFill>
                <a:latin typeface="メイリオ" panose="020B0604030504040204" pitchFamily="50" charset="-128"/>
                <a:ea typeface="メイリオ" panose="020B0604030504040204" pitchFamily="50" charset="-128"/>
              </a:rPr>
              <a:t>算定される。</a:t>
            </a:r>
            <a:endParaRPr lang="en-US" altLang="ja-JP" sz="1600" b="1" dirty="0" smtClean="0">
              <a:solidFill>
                <a:prstClr val="black"/>
              </a:solidFill>
              <a:latin typeface="メイリオ" panose="020B0604030504040204" pitchFamily="50" charset="-128"/>
              <a:ea typeface="メイリオ" panose="020B0604030504040204" pitchFamily="50" charset="-128"/>
            </a:endParaRPr>
          </a:p>
          <a:p>
            <a:pPr marL="180975" indent="-180975"/>
            <a:r>
              <a:rPr lang="ja-JP" altLang="en-US" sz="1600" b="1" dirty="0" smtClean="0">
                <a:solidFill>
                  <a:prstClr val="black"/>
                </a:solidFill>
                <a:latin typeface="メイリオ" panose="020B0604030504040204" pitchFamily="50" charset="-128"/>
                <a:ea typeface="メイリオ" panose="020B0604030504040204" pitchFamily="50" charset="-128"/>
              </a:rPr>
              <a:t>〇　一般被</a:t>
            </a:r>
            <a:r>
              <a:rPr lang="ja-JP" altLang="en-US" sz="1600" b="1" dirty="0">
                <a:solidFill>
                  <a:prstClr val="black"/>
                </a:solidFill>
                <a:latin typeface="メイリオ" panose="020B0604030504040204" pitchFamily="50" charset="-128"/>
                <a:ea typeface="メイリオ" panose="020B0604030504040204" pitchFamily="50" charset="-128"/>
              </a:rPr>
              <a:t>保険者に係る納付金額の算定にあたっては、退職分を除外して算定</a:t>
            </a:r>
            <a:r>
              <a:rPr lang="ja-JP" altLang="en-US" sz="1600" b="1" dirty="0" smtClean="0">
                <a:solidFill>
                  <a:prstClr val="black"/>
                </a:solidFill>
                <a:latin typeface="メイリオ" panose="020B0604030504040204" pitchFamily="50" charset="-128"/>
                <a:ea typeface="メイリオ" panose="020B0604030504040204" pitchFamily="50" charset="-128"/>
              </a:rPr>
              <a:t>する</a:t>
            </a:r>
            <a:r>
              <a:rPr lang="ja-JP" altLang="en-US" sz="1600" b="1" dirty="0">
                <a:solidFill>
                  <a:prstClr val="black"/>
                </a:solidFill>
                <a:latin typeface="メイリオ" panose="020B0604030504040204" pitchFamily="50" charset="-128"/>
                <a:ea typeface="メイリオ" panose="020B0604030504040204" pitchFamily="50" charset="-128"/>
              </a:rPr>
              <a:t>ため、</a:t>
            </a:r>
            <a:r>
              <a:rPr lang="ja-JP" altLang="en-US" sz="1600" b="1" dirty="0">
                <a:solidFill>
                  <a:srgbClr val="CC0000"/>
                </a:solidFill>
                <a:latin typeface="メイリオ" panose="020B0604030504040204" pitchFamily="50" charset="-128"/>
                <a:ea typeface="メイリオ" panose="020B0604030504040204" pitchFamily="50" charset="-128"/>
              </a:rPr>
              <a:t>療養給付費等交付金の精算</a:t>
            </a:r>
            <a:r>
              <a:rPr lang="ja-JP" altLang="en-US" sz="1600" b="1" dirty="0" smtClean="0">
                <a:solidFill>
                  <a:srgbClr val="CC0000"/>
                </a:solidFill>
                <a:latin typeface="メイリオ" panose="020B0604030504040204" pitchFamily="50" charset="-128"/>
                <a:ea typeface="メイリオ" panose="020B0604030504040204" pitchFamily="50" charset="-128"/>
              </a:rPr>
              <a:t>額を</a:t>
            </a:r>
            <a:r>
              <a:rPr lang="ja-JP" altLang="en-US" sz="1600" b="1" dirty="0">
                <a:solidFill>
                  <a:srgbClr val="CC0000"/>
                </a:solidFill>
                <a:latin typeface="メイリオ" panose="020B0604030504040204" pitchFamily="50" charset="-128"/>
                <a:ea typeface="メイリオ" panose="020B0604030504040204" pitchFamily="50" charset="-128"/>
              </a:rPr>
              <a:t>一般被保険者に係る納付金の算定過程において加減算する</a:t>
            </a:r>
            <a:r>
              <a:rPr lang="ja-JP" altLang="en-US" sz="1600" b="1" dirty="0" smtClean="0">
                <a:solidFill>
                  <a:srgbClr val="CC0000"/>
                </a:solidFill>
                <a:latin typeface="メイリオ" panose="020B0604030504040204" pitchFamily="50" charset="-128"/>
                <a:ea typeface="メイリオ" panose="020B0604030504040204" pitchFamily="50" charset="-128"/>
              </a:rPr>
              <a:t>ことは</a:t>
            </a:r>
            <a:r>
              <a:rPr lang="ja-JP" altLang="en-US" sz="1600" b="1" dirty="0">
                <a:solidFill>
                  <a:srgbClr val="CC0000"/>
                </a:solidFill>
                <a:latin typeface="メイリオ" panose="020B0604030504040204" pitchFamily="50" charset="-128"/>
                <a:ea typeface="メイリオ" panose="020B0604030504040204" pitchFamily="50" charset="-128"/>
              </a:rPr>
              <a:t>できない。</a:t>
            </a:r>
          </a:p>
        </p:txBody>
      </p:sp>
    </p:spTree>
    <p:extLst>
      <p:ext uri="{BB962C8B-B14F-4D97-AF65-F5344CB8AC3E}">
        <p14:creationId xmlns:p14="http://schemas.microsoft.com/office/powerpoint/2010/main" val="37063595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28464" y="79035"/>
            <a:ext cx="9649072" cy="660950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【算定政令】</a:t>
            </a:r>
            <a:endParaRPr kumimoji="0" lang="ja-JP" altLang="ja-JP"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国民健康保険事業費納付金の額</a:t>
            </a:r>
            <a:r>
              <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en-US" altLang="ja-JP"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第八条　法第七十五条の七第一項の規定により毎年度都道府県が当該都道府県内の各市町村から徴収する国民健康保険事業費納付金の額</a:t>
            </a:r>
            <a:r>
              <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第十二条</a:t>
            </a:r>
            <a:endPar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第二号及び第十三条第五号において「納付金額」という。</a:t>
            </a:r>
            <a:r>
              <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は、当該年度における当該市町村に係る第一号から第四号までに掲げる額の合算額から</a:t>
            </a:r>
            <a:endPar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同年度における当該市町村に係る第五号に掲げる額を</a:t>
            </a:r>
            <a:r>
              <a:rPr kumimoji="0" lang="ja-JP" altLang="en-US" sz="1050" b="0" i="0" u="sng" strike="noStrike" cap="none" normalizeH="0" baseline="0" dirty="0" smtClean="0">
                <a:ln>
                  <a:noFill/>
                </a:ln>
                <a:solidFill>
                  <a:srgbClr val="FF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控除した額</a:t>
            </a: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とする。</a:t>
            </a:r>
            <a:endParaRPr kumimoji="0" lang="ja-JP"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一　一般納付金基礎額</a:t>
            </a:r>
            <a:endParaRPr kumimoji="0" lang="ja-JP"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二　後期高齢者支援金等納付金基礎額</a:t>
            </a:r>
            <a:endParaRPr kumimoji="0" lang="ja-JP"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三　介護納付金納付金基礎額</a:t>
            </a:r>
            <a:endParaRPr kumimoji="0" lang="ja-JP"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四　市町村別納付金加算額</a:t>
            </a:r>
            <a:endParaRPr kumimoji="0" lang="ja-JP"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五　市町村別納付金減算額</a:t>
            </a:r>
            <a:endParaRPr kumimoji="0" lang="ja-JP"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市町村別納付金加算額</a:t>
            </a:r>
            <a:r>
              <a:rPr kumimoji="0" lang="en-US" altLang="ja-JP"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第十二条　第八条第四号の市町村別納付金加算額は、当該年度における当該市町村に係る次に掲げる額の合算額とする</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一　法第七十条第一項の規定により国が当該市町村が属する都道府県に対して負担する額について、同条第二項の規定の適用がないものとして算定した額から同項の規定を適用して算定した額を控除した額のうち当該市町村に係る額の見込額として厚生労働省令で定めるところにより算定される</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二　その他当該都道府県の国民健康保険に関する特別会計において負担する国民健康保険事業に要する費用に充てるものとして当該市町村の納付金額に加えるべき</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市町村別納付金減算額</a:t>
            </a:r>
            <a:r>
              <a:rPr kumimoji="0" lang="en-US" altLang="ja-JP"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第十三条　第八条第五号の市町村別納付金減算額は、当該年度における当該市町村に係る次に掲げる額の合算額とする</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一　イ又はロに掲げる額のうち都道府県が定めるいずれかの</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イ　次に掲げる額の合算</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１</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　法第七十条第三項の規定による負担金</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当該市町村に係る部分に限る。</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の</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２</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　法第七十二条の二第二項の規定による繰入金</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当該市町村に係る部分に限る。</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の</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ロ　</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零</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二　イ又はロに掲げる額のうち都道府県が定めるいずれかの</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イ　法第八十一条の三第四項の規定による負担金</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当該市町村に係る部分に限る。</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の</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ロ　</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零</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三　法第七十二条第一項の規定による調整交付金</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当該市町村に割り当てられる部分に限る。</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の額及び同条第三項の規定による交付金</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当該市町村に割り当てられる部分に限る。</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の額の合算</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四　法第七十二条の二第一項の規定による繰入金</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当該市町村に割り当てられる部分に限る。</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の</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五　その他当該都道府県の国民健康保険に関する特別会計において負担する国民健康保険事業に要する費用のための収入のうち当該市町村の納付金額の減額に充てるものとして当該市町村の納付金額から控除すべき</a:t>
            </a:r>
            <a:r>
              <a:rPr kumimoji="0" lang="ja-JP" altLang="en-US" sz="1050" dirty="0" smtClean="0">
                <a:latin typeface="游ゴシック" panose="020B0400000000000000" pitchFamily="50" charset="-128"/>
                <a:ea typeface="游ゴシック" panose="020B0400000000000000" pitchFamily="50" charset="-128"/>
                <a:cs typeface="ＭＳ Ｐゴシック" panose="020B0600070205080204" pitchFamily="50" charset="-128"/>
              </a:rPr>
              <a:t>額</a:t>
            </a:r>
            <a:endPar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退職被保険者等所属都道府県の療養給付費等負担金等の特例</a:t>
            </a:r>
            <a:r>
              <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en-US" altLang="ja-JP"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附則第四条　退職被保険者等所属都道府県及び退職被保険者等所属市町村について、第二条、第四条、第四条の三、第四条の四、第八条から</a:t>
            </a:r>
            <a:endPar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第十条まで、第二十条、第二十四条及び第二十七条の規定を適用する場合においては、これらの規定のうち次の表の上欄に掲げる規定中同表の</a:t>
            </a:r>
            <a:endParaRPr kumimoji="0" lang="en-US" altLang="ja-JP"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中欄に掲げる字句は、それぞれ同表の下欄に掲げる字句とする。</a:t>
            </a:r>
            <a:endParaRPr kumimoji="0" lang="ja-JP"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ja-JP"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第八条　</a:t>
            </a:r>
            <a:r>
              <a:rPr kumimoji="0" lang="ja-JP" altLang="en-US" sz="1050" b="0" i="0" u="sng" strike="noStrike" cap="none" normalizeH="0" baseline="0" dirty="0" smtClean="0">
                <a:ln>
                  <a:noFill/>
                </a:ln>
                <a:solidFill>
                  <a:srgbClr val="FF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控除した額</a:t>
            </a: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　⇒　控除した額に同年度における当該市町村に係る</a:t>
            </a:r>
            <a:r>
              <a:rPr kumimoji="0" lang="ja-JP" altLang="en-US" sz="1050" b="0" i="0" u="none" strike="noStrike" cap="none" normalizeH="0" baseline="0" dirty="0" smtClean="0">
                <a:ln>
                  <a:noFill/>
                </a:ln>
                <a:solidFill>
                  <a:srgbClr val="FF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退職被保険者等納付金調整額</a:t>
            </a:r>
            <a:r>
              <a:rPr kumimoji="0" lang="ja-JP" altLang="en-US" sz="105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を加えた額</a:t>
            </a:r>
            <a:endParaRPr kumimoji="0" lang="ja-JP" altLang="en-US" sz="500" b="0" i="0" u="none" strike="noStrike" cap="none" normalizeH="0" baseline="0" dirty="0" smtClean="0">
              <a:ln>
                <a:noFill/>
              </a:ln>
              <a:solidFill>
                <a:schemeClr val="tx1"/>
              </a:solidFill>
              <a:effectLst/>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fld id="{53BF2397-3737-4E86-9587-15052BE202A3}" type="slidenum">
              <a:rPr kumimoji="1" lang="ja-JP" altLang="en-US" sz="1800" b="1" smtClean="0">
                <a:latin typeface="游ゴシック" panose="020B0400000000000000" pitchFamily="50" charset="-128"/>
                <a:ea typeface="游ゴシック" panose="020B0400000000000000" pitchFamily="50" charset="-128"/>
              </a:rPr>
              <a:t>43</a:t>
            </a:fld>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5964383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8464" y="332656"/>
            <a:ext cx="9505056" cy="3701013"/>
          </a:xfrm>
          <a:prstGeom prst="rect">
            <a:avLst/>
          </a:prstGeom>
          <a:ln>
            <a:solidFill>
              <a:schemeClr val="tx1"/>
            </a:solidFill>
          </a:ln>
        </p:spPr>
        <p:txBody>
          <a:bodyPr wrap="square">
            <a:spAutoFit/>
          </a:bodyPr>
          <a:lstStyle/>
          <a:p>
            <a:pPr lvl="0" eaLnBrk="0" fontAlgn="base" hangingPunct="0">
              <a:spcBef>
                <a:spcPct val="0"/>
              </a:spcBef>
              <a:spcAft>
                <a:spcPct val="0"/>
              </a:spcAft>
            </a:pPr>
            <a:r>
              <a:rPr kumimoji="0" lang="en-US" altLang="ja-JP" sz="140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400" dirty="0">
                <a:latin typeface="游ゴシック" panose="020B0400000000000000" pitchFamily="50" charset="-128"/>
                <a:ea typeface="游ゴシック" panose="020B0400000000000000" pitchFamily="50" charset="-128"/>
                <a:cs typeface="ＭＳ Ｐゴシック" panose="020B0600070205080204" pitchFamily="50" charset="-128"/>
              </a:rPr>
              <a:t>算定省令</a:t>
            </a:r>
            <a:r>
              <a:rPr kumimoji="0" lang="en-US" altLang="ja-JP" sz="1400" dirty="0">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en-US" altLang="ja-JP" sz="1400" dirty="0"/>
          </a:p>
          <a:p>
            <a:pPr lvl="0" eaLnBrk="0" fontAlgn="base" hangingPunct="0">
              <a:spcBef>
                <a:spcPct val="0"/>
              </a:spcBef>
              <a:spcAft>
                <a:spcPct val="0"/>
              </a:spcAft>
            </a:pP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退職被保険者等納付金調整額</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en-US" altLang="ja-JP" sz="1050" dirty="0"/>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第三条　算定政令附則第四条第一項の規定により読み替えられた算定政令第八条の</a:t>
            </a:r>
            <a:r>
              <a:rPr kumimoji="0" lang="ja-JP" altLang="en-US" sz="1050" dirty="0">
                <a:solidFill>
                  <a:srgbClr val="FF0000"/>
                </a:solidFill>
                <a:latin typeface="游ゴシック" panose="020B0400000000000000" pitchFamily="50" charset="-128"/>
                <a:ea typeface="游ゴシック" panose="020B0400000000000000" pitchFamily="50" charset="-128"/>
                <a:cs typeface="ＭＳ Ｐゴシック" panose="020B0600070205080204" pitchFamily="50" charset="-128"/>
              </a:rPr>
              <a:t>退職被保険者等納付金調整額</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は、当該年度における当該市町村に</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係る次に掲げる額の合算額に相当する額とする。</a:t>
            </a:r>
            <a:endParaRPr kumimoji="0" lang="ja-JP" altLang="en-US" sz="1050" dirty="0"/>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一　退職被保険者等一般納付金調整</a:t>
            </a:r>
            <a:endParaRPr kumimoji="0" lang="ja-JP" altLang="en-US" sz="1050" dirty="0"/>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二　退職被保険者等後期高齢者支援金等納付金調整額</a:t>
            </a:r>
            <a:endParaRPr kumimoji="0" lang="ja-JP" altLang="en-US" sz="1050" dirty="0"/>
          </a:p>
          <a:p>
            <a:pPr lvl="0" eaLnBrk="0" fontAlgn="base" hangingPunct="0">
              <a:spcBef>
                <a:spcPct val="0"/>
              </a:spcBef>
              <a:spcAft>
                <a:spcPct val="0"/>
              </a:spcAft>
            </a:pPr>
            <a:r>
              <a:rPr kumimoji="0" lang="ja-JP" altLang="en-US" sz="1050" dirty="0">
                <a:latin typeface="Times New Roman" panose="02020603050405020304" pitchFamily="18" charset="0"/>
                <a:cs typeface="Times New Roman" panose="02020603050405020304" pitchFamily="18" charset="0"/>
              </a:rPr>
              <a:t> </a:t>
            </a:r>
            <a:endParaRPr kumimoji="0" lang="ja-JP" altLang="en-US" sz="1050" dirty="0"/>
          </a:p>
          <a:p>
            <a:pPr lvl="0" eaLnBrk="0" fontAlgn="base" hangingPunct="0">
              <a:spcBef>
                <a:spcPct val="0"/>
              </a:spcBef>
              <a:spcAft>
                <a:spcPct val="0"/>
              </a:spcAft>
            </a:pP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退職被保険者等一般納付金調整額</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endParaRPr kumimoji="0" lang="en-US" altLang="ja-JP" sz="1050" dirty="0"/>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第四条　前条第一号の退職被保険者等一般納付金調整額は、退職被保険者等一般納付金所得割額、退職被保険者等一般納付金資産割額、</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退職被保険者等一般納付金均等割額及び退職被保険者等一般納付金平等割額の合算額に退職被保険者等一般納付金標準収納割合を乗じて得た額とする。</a:t>
            </a:r>
            <a:endParaRPr kumimoji="0" lang="ja-JP" altLang="en-US" sz="1050" dirty="0"/>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２　前項の退職被保険者等一般納付金所得割額は、各退職被保険者等所属市町村につき、第二十七条第四項の規定により算定される基礎市町村標準所得割</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　率に当該年度における当該退職被保険者等所属市町村に係る退職被保険者等の基礎控除後の総所得金額等の総額の見込額を乗じて得た額とする。</a:t>
            </a:r>
            <a:endParaRPr kumimoji="0" lang="ja-JP" altLang="en-US" sz="1050" dirty="0"/>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３　第一項の退職被保険者等一般納付金資産割額は、各退職被保険者等所属市町村につき、第二十七条第五項の規定により算定される基礎市町村標準資産</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　割率に当該年度における当該退職被保険者等所属市町村に係る退職被保険者等の固定資産税額等の総額の見込額を乗じて得た額</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基礎市町村標準保険料率</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　を第二十七条第一項第二号又は第三号のいずれかに掲げるものとする場合にあっては零</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とする。</a:t>
            </a:r>
            <a:endParaRPr kumimoji="0" lang="ja-JP" altLang="en-US" sz="1050" dirty="0"/>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４　第一項の退職被保険者等一般納付金均等割額は、各退職被保険者等所属市町村につき、第二十七条第六項の規定により算定される基礎市町村標準均等</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　割額に当該年度における当該退職被保険者等所属市町村に係る退職被保険者等の被保険者数の見込数を乗じて得た額とする。</a:t>
            </a:r>
            <a:endParaRPr kumimoji="0" lang="ja-JP" altLang="en-US" sz="1050" dirty="0"/>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５　第一項の退職被保険者等一般納付金平等割額は、各退職被保険者等所属市町村につき、第二十七条第七項の規定により算定される基礎市町村標準平等</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　割額に当該年度における当該退職被保険者等所属市町村に係る退職被保険者等が属する世帯の見込数を乗じて得た額</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基礎市町村標準保険料率を第二十七</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　条第一項第三号に掲げるものとする場合にあっては零</a:t>
            </a:r>
            <a:r>
              <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とする。</a:t>
            </a:r>
            <a:endParaRPr kumimoji="0" lang="ja-JP" altLang="en-US" sz="1050" dirty="0"/>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６　第一項の退職被保険者等一般納付金標準収納割合は、各退職被保険者等所属市町村につき、当該退職被保険者等所属市町村において賦課される保険料</a:t>
            </a:r>
            <a:endParaRPr kumimoji="0" lang="en-US" altLang="ja-JP" sz="1050" dirty="0">
              <a:latin typeface="游ゴシック" panose="020B0400000000000000" pitchFamily="50" charset="-128"/>
              <a:ea typeface="游ゴシック" panose="020B0400000000000000" pitchFamily="50" charset="-128"/>
              <a:cs typeface="ＭＳ Ｐゴシック" panose="020B0600070205080204" pitchFamily="50" charset="-128"/>
            </a:endParaRPr>
          </a:p>
          <a:p>
            <a:pPr lvl="0" eaLnBrk="0" fontAlgn="base" hangingPunct="0">
              <a:spcBef>
                <a:spcPct val="0"/>
              </a:spcBef>
              <a:spcAft>
                <a:spcPct val="0"/>
              </a:spcAft>
            </a:pPr>
            <a:r>
              <a:rPr kumimoji="0" lang="ja-JP" altLang="en-US" sz="1050" dirty="0">
                <a:latin typeface="游ゴシック" panose="020B0400000000000000" pitchFamily="50" charset="-128"/>
                <a:ea typeface="游ゴシック" panose="020B0400000000000000" pitchFamily="50" charset="-128"/>
                <a:cs typeface="ＭＳ Ｐゴシック" panose="020B0600070205080204" pitchFamily="50" charset="-128"/>
              </a:rPr>
              <a:t>　の総額に対する当該退職被保険者等所属市町村において収納される保険料の総額の割合として標準的な水準とする。</a:t>
            </a:r>
            <a:endParaRPr kumimoji="0" lang="ja-JP" altLang="en-US" sz="1050" dirty="0">
              <a:latin typeface="Arial" panose="020B0604020202020204" pitchFamily="34" charset="0"/>
            </a:endParaRPr>
          </a:p>
        </p:txBody>
      </p:sp>
      <p:sp>
        <p:nvSpPr>
          <p:cNvPr id="2" name="スライド番号プレースホルダー 1"/>
          <p:cNvSpPr>
            <a:spLocks noGrp="1"/>
          </p:cNvSpPr>
          <p:nvPr>
            <p:ph type="sldNum" sz="quarter" idx="12"/>
          </p:nvPr>
        </p:nvSpPr>
        <p:spPr>
          <a:xfrm>
            <a:off x="7590730" y="6492875"/>
            <a:ext cx="2311400" cy="365125"/>
          </a:xfrm>
        </p:spPr>
        <p:txBody>
          <a:bodyPr/>
          <a:lstStyle/>
          <a:p>
            <a:fld id="{53BF2397-3737-4E86-9587-15052BE202A3}" type="slidenum">
              <a:rPr kumimoji="1" lang="ja-JP" altLang="en-US" sz="1800" b="1" smtClean="0">
                <a:latin typeface="游ゴシック" panose="020B0400000000000000" pitchFamily="50" charset="-128"/>
                <a:ea typeface="游ゴシック" panose="020B0400000000000000" pitchFamily="50" charset="-128"/>
              </a:rPr>
              <a:t>44</a:t>
            </a:fld>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4101171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32520" y="2636912"/>
            <a:ext cx="8602539" cy="1000076"/>
          </a:xfrm>
          <a:gradFill>
            <a:gsLst>
              <a:gs pos="0">
                <a:schemeClr val="bg1"/>
              </a:gs>
              <a:gs pos="50000">
                <a:schemeClr val="bg1"/>
              </a:gs>
              <a:gs pos="100000">
                <a:srgbClr val="FFFF00"/>
              </a:gs>
            </a:gsLst>
            <a:lin ang="5400000" scaled="0"/>
          </a:gradFill>
        </p:spPr>
        <p:txBody>
          <a:bodyPr>
            <a:normAutofit/>
          </a:bodyPr>
          <a:lstStyle/>
          <a:p>
            <a:r>
              <a:rPr lang="ja-JP" altLang="en-US" sz="2800" b="1" dirty="0" smtClean="0">
                <a:latin typeface="メイリオ" panose="020B0604030504040204" pitchFamily="50" charset="-128"/>
                <a:ea typeface="メイリオ" panose="020B0604030504040204" pitchFamily="50" charset="-128"/>
              </a:rPr>
              <a:t>保険料</a:t>
            </a:r>
            <a:r>
              <a:rPr lang="ja-JP" altLang="en-US" sz="2800" b="1" dirty="0">
                <a:latin typeface="メイリオ" panose="020B0604030504040204" pitchFamily="50" charset="-128"/>
                <a:ea typeface="メイリオ" panose="020B0604030504040204" pitchFamily="50" charset="-128"/>
              </a:rPr>
              <a:t>水準の統一に向けて</a:t>
            </a:r>
            <a:endParaRPr lang="ja-JP" altLang="en-US" sz="2800" b="1" dirty="0">
              <a:latin typeface="+mn-ea"/>
              <a:ea typeface="+mn-ea"/>
            </a:endParaRPr>
          </a:p>
        </p:txBody>
      </p:sp>
      <p:sp>
        <p:nvSpPr>
          <p:cNvPr id="3" name="スライド番号プレースホルダー 2"/>
          <p:cNvSpPr>
            <a:spLocks noGrp="1"/>
          </p:cNvSpPr>
          <p:nvPr>
            <p:ph type="sldNum" sz="quarter" idx="12"/>
          </p:nvPr>
        </p:nvSpPr>
        <p:spPr/>
        <p:txBody>
          <a:bodyPr/>
          <a:lstStyle/>
          <a:p>
            <a:fld id="{43F36172-A6ED-4A8C-83C3-3EDD7338BAA1}" type="slidenum">
              <a:rPr kumimoji="1" lang="ja-JP" altLang="en-US" smtClean="0"/>
              <a:t>45</a:t>
            </a:fld>
            <a:endParaRPr kumimoji="1" lang="ja-JP" altLang="en-US" dirty="0"/>
          </a:p>
        </p:txBody>
      </p:sp>
    </p:spTree>
    <p:extLst>
      <p:ext uri="{BB962C8B-B14F-4D97-AF65-F5344CB8AC3E}">
        <p14:creationId xmlns:p14="http://schemas.microsoft.com/office/powerpoint/2010/main" val="30202130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84" y="-350772"/>
            <a:ext cx="9901239" cy="1142451"/>
          </a:xfrm>
        </p:spPr>
        <p:txBody>
          <a:bodyPr>
            <a:noAutofit/>
          </a:bodyPr>
          <a:lstStyle/>
          <a:p>
            <a:r>
              <a:rPr lang="en-US" altLang="ja-JP" sz="1799" b="1" dirty="0">
                <a:latin typeface="游ゴシック" panose="020B0400000000000000" pitchFamily="50" charset="-128"/>
                <a:ea typeface="游ゴシック" panose="020B0400000000000000" pitchFamily="50" charset="-128"/>
              </a:rPr>
              <a:t>α</a:t>
            </a:r>
            <a:r>
              <a:rPr lang="ja-JP" altLang="en-US" sz="1799" b="1" dirty="0">
                <a:latin typeface="游ゴシック" panose="020B0400000000000000" pitchFamily="50" charset="-128"/>
                <a:ea typeface="游ゴシック" panose="020B0400000000000000" pitchFamily="50" charset="-128"/>
              </a:rPr>
              <a:t>（医療費指数反映係数</a:t>
            </a:r>
            <a:r>
              <a:rPr lang="ja-JP" altLang="en-US" sz="1799" b="1" dirty="0" smtClean="0">
                <a:latin typeface="游ゴシック" panose="020B0400000000000000" pitchFamily="50" charset="-128"/>
                <a:ea typeface="游ゴシック" panose="020B0400000000000000" pitchFamily="50" charset="-128"/>
              </a:rPr>
              <a:t>）の</a:t>
            </a:r>
            <a:r>
              <a:rPr lang="ja-JP" altLang="en-US" sz="1799" b="1" dirty="0">
                <a:latin typeface="游ゴシック" panose="020B0400000000000000" pitchFamily="50" charset="-128"/>
                <a:ea typeface="游ゴシック" panose="020B0400000000000000" pitchFamily="50" charset="-128"/>
              </a:rPr>
              <a:t>設定状況</a:t>
            </a:r>
            <a:r>
              <a:rPr lang="ja-JP" altLang="en-US" sz="1799" b="1" dirty="0" smtClean="0">
                <a:latin typeface="游ゴシック" panose="020B0400000000000000" pitchFamily="50" charset="-128"/>
                <a:ea typeface="游ゴシック" panose="020B0400000000000000" pitchFamily="50" charset="-128"/>
              </a:rPr>
              <a:t>（令和２年度仮算定）</a:t>
            </a:r>
            <a:endParaRPr lang="ja-JP" altLang="en-US" sz="1200" b="1" dirty="0">
              <a:latin typeface="游ゴシック" panose="020B0400000000000000" pitchFamily="50" charset="-128"/>
              <a:ea typeface="游ゴシック" panose="020B0400000000000000" pitchFamily="50" charset="-128"/>
            </a:endParaRPr>
          </a:p>
        </p:txBody>
      </p:sp>
      <p:graphicFrame>
        <p:nvGraphicFramePr>
          <p:cNvPr id="4" name="コンテンツ プレースホルダー 3"/>
          <p:cNvGraphicFramePr>
            <a:graphicFrameLocks noGrp="1"/>
          </p:cNvGraphicFramePr>
          <p:nvPr>
            <p:ph idx="1"/>
            <p:extLst/>
          </p:nvPr>
        </p:nvGraphicFramePr>
        <p:xfrm>
          <a:off x="244064" y="1172754"/>
          <a:ext cx="4608574" cy="36066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a:graphicFrameLocks/>
          </p:cNvGraphicFramePr>
          <p:nvPr>
            <p:extLst/>
          </p:nvPr>
        </p:nvGraphicFramePr>
        <p:xfrm>
          <a:off x="4449189" y="1976074"/>
          <a:ext cx="5302039" cy="41744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表 10"/>
          <p:cNvGraphicFramePr>
            <a:graphicFrameLocks noGrp="1"/>
          </p:cNvGraphicFramePr>
          <p:nvPr>
            <p:extLst/>
          </p:nvPr>
        </p:nvGraphicFramePr>
        <p:xfrm>
          <a:off x="4220949" y="1412776"/>
          <a:ext cx="5389593" cy="2237598"/>
        </p:xfrm>
        <a:graphic>
          <a:graphicData uri="http://schemas.openxmlformats.org/drawingml/2006/table">
            <a:tbl>
              <a:tblPr firstRow="1" bandRow="1">
                <a:tableStyleId>{5C22544A-7EE6-4342-B048-85BDC9FD1C3A}</a:tableStyleId>
              </a:tblPr>
              <a:tblGrid>
                <a:gridCol w="1429593">
                  <a:extLst>
                    <a:ext uri="{9D8B030D-6E8A-4147-A177-3AD203B41FA5}">
                      <a16:colId xmlns:a16="http://schemas.microsoft.com/office/drawing/2014/main" val="20000"/>
                    </a:ext>
                  </a:extLst>
                </a:gridCol>
                <a:gridCol w="792000">
                  <a:extLst>
                    <a:ext uri="{9D8B030D-6E8A-4147-A177-3AD203B41FA5}">
                      <a16:colId xmlns:a16="http://schemas.microsoft.com/office/drawing/2014/main" val="20001"/>
                    </a:ext>
                  </a:extLst>
                </a:gridCol>
                <a:gridCol w="792000">
                  <a:extLst>
                    <a:ext uri="{9D8B030D-6E8A-4147-A177-3AD203B41FA5}">
                      <a16:colId xmlns:a16="http://schemas.microsoft.com/office/drawing/2014/main" val="20002"/>
                    </a:ext>
                  </a:extLst>
                </a:gridCol>
                <a:gridCol w="792000">
                  <a:extLst>
                    <a:ext uri="{9D8B030D-6E8A-4147-A177-3AD203B41FA5}">
                      <a16:colId xmlns:a16="http://schemas.microsoft.com/office/drawing/2014/main" val="1684618100"/>
                    </a:ext>
                  </a:extLst>
                </a:gridCol>
                <a:gridCol w="792000">
                  <a:extLst>
                    <a:ext uri="{9D8B030D-6E8A-4147-A177-3AD203B41FA5}">
                      <a16:colId xmlns:a16="http://schemas.microsoft.com/office/drawing/2014/main" val="20003"/>
                    </a:ext>
                  </a:extLst>
                </a:gridCol>
                <a:gridCol w="792000">
                  <a:extLst>
                    <a:ext uri="{9D8B030D-6E8A-4147-A177-3AD203B41FA5}">
                      <a16:colId xmlns:a16="http://schemas.microsoft.com/office/drawing/2014/main" val="20004"/>
                    </a:ext>
                  </a:extLst>
                </a:gridCol>
              </a:tblGrid>
              <a:tr h="359867">
                <a:tc>
                  <a:txBody>
                    <a:bodyPr/>
                    <a:lstStyle/>
                    <a:p>
                      <a:pPr algn="ctr"/>
                      <a:r>
                        <a:rPr kumimoji="1" lang="en-US" altLang="ja-JP" sz="1600" b="1" dirty="0" smtClean="0">
                          <a:solidFill>
                            <a:schemeClr val="tx1"/>
                          </a:solidFill>
                          <a:latin typeface="游ゴシック" panose="020B0400000000000000" pitchFamily="50" charset="-128"/>
                          <a:ea typeface="游ゴシック" panose="020B0400000000000000" pitchFamily="50" charset="-128"/>
                        </a:rPr>
                        <a:t>α</a:t>
                      </a:r>
                      <a:endParaRPr kumimoji="1" lang="ja-JP" altLang="en-US" sz="1600" b="1" dirty="0">
                        <a:solidFill>
                          <a:schemeClr val="tx1"/>
                        </a:solidFill>
                        <a:latin typeface="游ゴシック" panose="020B0400000000000000" pitchFamily="50" charset="-128"/>
                        <a:ea typeface="游ゴシック" panose="020B0400000000000000" pitchFamily="50" charset="-128"/>
                      </a:endParaRPr>
                    </a:p>
                  </a:txBody>
                  <a:tcPr marL="99012" marR="99012" marT="45698" marB="4569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600" b="1" dirty="0" smtClean="0">
                          <a:solidFill>
                            <a:schemeClr val="tx1"/>
                          </a:solidFill>
                          <a:latin typeface="游ゴシック" panose="020B0400000000000000" pitchFamily="50" charset="-128"/>
                          <a:ea typeface="游ゴシック" panose="020B0400000000000000" pitchFamily="50" charset="-128"/>
                        </a:rPr>
                        <a:t>1</a:t>
                      </a:r>
                      <a:endParaRPr kumimoji="1" lang="ja-JP" altLang="en-US" sz="1600" b="1" dirty="0">
                        <a:solidFill>
                          <a:schemeClr val="tx1"/>
                        </a:solidFill>
                        <a:latin typeface="游ゴシック" panose="020B0400000000000000" pitchFamily="50" charset="-128"/>
                        <a:ea typeface="游ゴシック" panose="020B0400000000000000" pitchFamily="50" charset="-128"/>
                      </a:endParaRPr>
                    </a:p>
                  </a:txBody>
                  <a:tcPr marL="99012" marR="99012" marT="45698" marB="4569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600" b="1" dirty="0" smtClean="0">
                          <a:solidFill>
                            <a:schemeClr val="tx1"/>
                          </a:solidFill>
                          <a:latin typeface="游ゴシック" panose="020B0400000000000000" pitchFamily="50" charset="-128"/>
                          <a:ea typeface="游ゴシック" panose="020B0400000000000000" pitchFamily="50" charset="-128"/>
                        </a:rPr>
                        <a:t>0.9</a:t>
                      </a:r>
                      <a:endParaRPr kumimoji="1" lang="ja-JP" altLang="en-US" sz="1600" b="1" dirty="0">
                        <a:solidFill>
                          <a:schemeClr val="tx1"/>
                        </a:solidFill>
                        <a:latin typeface="游ゴシック" panose="020B0400000000000000" pitchFamily="50" charset="-128"/>
                        <a:ea typeface="游ゴシック" panose="020B0400000000000000" pitchFamily="50" charset="-128"/>
                      </a:endParaRPr>
                    </a:p>
                  </a:txBody>
                  <a:tcPr marL="99012" marR="99012" marT="45698" marB="4569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600" b="1" dirty="0" smtClean="0">
                          <a:solidFill>
                            <a:schemeClr val="tx1"/>
                          </a:solidFill>
                          <a:latin typeface="游ゴシック" panose="020B0400000000000000" pitchFamily="50" charset="-128"/>
                          <a:ea typeface="游ゴシック" panose="020B0400000000000000" pitchFamily="50" charset="-128"/>
                        </a:rPr>
                        <a:t>0.7</a:t>
                      </a:r>
                      <a:endParaRPr kumimoji="1" lang="ja-JP" altLang="en-US" sz="1600" b="1" dirty="0">
                        <a:solidFill>
                          <a:schemeClr val="tx1"/>
                        </a:solidFill>
                        <a:latin typeface="游ゴシック" panose="020B0400000000000000" pitchFamily="50" charset="-128"/>
                        <a:ea typeface="游ゴシック" panose="020B0400000000000000" pitchFamily="50" charset="-128"/>
                      </a:endParaRPr>
                    </a:p>
                  </a:txBody>
                  <a:tcPr marL="99012" marR="99012" marT="45698" marB="4569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600" b="1" dirty="0" smtClean="0">
                          <a:solidFill>
                            <a:schemeClr val="tx1"/>
                          </a:solidFill>
                          <a:latin typeface="游ゴシック" panose="020B0400000000000000" pitchFamily="50" charset="-128"/>
                          <a:ea typeface="游ゴシック" panose="020B0400000000000000" pitchFamily="50" charset="-128"/>
                        </a:rPr>
                        <a:t>0.5</a:t>
                      </a:r>
                      <a:endParaRPr kumimoji="1" lang="ja-JP" altLang="en-US" sz="1600" b="1" dirty="0">
                        <a:solidFill>
                          <a:schemeClr val="tx1"/>
                        </a:solidFill>
                        <a:latin typeface="游ゴシック" panose="020B0400000000000000" pitchFamily="50" charset="-128"/>
                        <a:ea typeface="游ゴシック" panose="020B0400000000000000" pitchFamily="50" charset="-128"/>
                      </a:endParaRPr>
                    </a:p>
                  </a:txBody>
                  <a:tcPr marL="99012" marR="99012" marT="45698" marB="4569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600" b="1" dirty="0" smtClean="0">
                          <a:solidFill>
                            <a:schemeClr val="tx1"/>
                          </a:solidFill>
                          <a:latin typeface="游ゴシック" panose="020B0400000000000000" pitchFamily="50" charset="-128"/>
                          <a:ea typeface="游ゴシック" panose="020B0400000000000000" pitchFamily="50" charset="-128"/>
                        </a:rPr>
                        <a:t>0</a:t>
                      </a:r>
                      <a:endParaRPr kumimoji="1" lang="ja-JP" altLang="en-US" sz="1600" b="1" dirty="0">
                        <a:solidFill>
                          <a:schemeClr val="tx1"/>
                        </a:solidFill>
                        <a:latin typeface="游ゴシック" panose="020B0400000000000000" pitchFamily="50" charset="-128"/>
                        <a:ea typeface="游ゴシック" panose="020B0400000000000000" pitchFamily="50" charset="-128"/>
                      </a:endParaRPr>
                    </a:p>
                  </a:txBody>
                  <a:tcPr marL="99012" marR="99012" marT="45698" marB="4569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432885">
                <a:tc>
                  <a:txBody>
                    <a:bodyPr/>
                    <a:lstStyle/>
                    <a:p>
                      <a:pPr algn="ctr"/>
                      <a:r>
                        <a:rPr kumimoji="1" lang="en-US" altLang="ja-JP" sz="1400" b="1" dirty="0" smtClean="0">
                          <a:latin typeface="游ゴシック" panose="020B0400000000000000" pitchFamily="50" charset="-128"/>
                          <a:ea typeface="游ゴシック" panose="020B0400000000000000" pitchFamily="50" charset="-128"/>
                        </a:rPr>
                        <a:t>H30</a:t>
                      </a:r>
                      <a:r>
                        <a:rPr kumimoji="1" lang="ja-JP" altLang="en-US" sz="1400" b="1" dirty="0" smtClean="0">
                          <a:latin typeface="游ゴシック" panose="020B0400000000000000" pitchFamily="50" charset="-128"/>
                          <a:ea typeface="游ゴシック" panose="020B0400000000000000" pitchFamily="50" charset="-128"/>
                        </a:rPr>
                        <a:t>都道府県数</a:t>
                      </a:r>
                      <a:endParaRPr kumimoji="1" lang="ja-JP" altLang="en-US" sz="14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40</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1</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2</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4</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32885">
                <a:tc>
                  <a:txBody>
                    <a:bodyPr/>
                    <a:lstStyle/>
                    <a:p>
                      <a:pPr algn="ctr"/>
                      <a:r>
                        <a:rPr kumimoji="1" lang="en-US" altLang="ja-JP" sz="1400" b="1" dirty="0" smtClean="0">
                          <a:latin typeface="游ゴシック" panose="020B0400000000000000" pitchFamily="50" charset="-128"/>
                          <a:ea typeface="游ゴシック" panose="020B0400000000000000" pitchFamily="50" charset="-128"/>
                        </a:rPr>
                        <a:t>H31</a:t>
                      </a:r>
                      <a:r>
                        <a:rPr kumimoji="1" lang="ja-JP" altLang="en-US" sz="1400" b="1" dirty="0" smtClean="0">
                          <a:latin typeface="游ゴシック" panose="020B0400000000000000" pitchFamily="50" charset="-128"/>
                          <a:ea typeface="游ゴシック" panose="020B0400000000000000" pitchFamily="50" charset="-128"/>
                        </a:rPr>
                        <a:t>都道府県数</a:t>
                      </a:r>
                      <a:endParaRPr kumimoji="1" lang="ja-JP" altLang="en-US" sz="14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39</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1</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1</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2</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4</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2625613"/>
                  </a:ext>
                </a:extLst>
              </a:tr>
              <a:tr h="432885">
                <a:tc>
                  <a:txBody>
                    <a:bodyPr/>
                    <a:lstStyle/>
                    <a:p>
                      <a:pPr algn="ctr"/>
                      <a:r>
                        <a:rPr kumimoji="1" lang="ja-JP" altLang="en-US" sz="1400" b="1" dirty="0" smtClean="0">
                          <a:latin typeface="游ゴシック" panose="020B0400000000000000" pitchFamily="50" charset="-128"/>
                          <a:ea typeface="游ゴシック" panose="020B0400000000000000" pitchFamily="50" charset="-128"/>
                        </a:rPr>
                        <a:t>Ｒ</a:t>
                      </a:r>
                      <a:r>
                        <a:rPr kumimoji="1" lang="en-US" altLang="ja-JP" sz="1400" b="1" dirty="0" smtClean="0">
                          <a:latin typeface="游ゴシック" panose="020B0400000000000000" pitchFamily="50" charset="-128"/>
                          <a:ea typeface="游ゴシック" panose="020B0400000000000000" pitchFamily="50" charset="-128"/>
                        </a:rPr>
                        <a:t>2</a:t>
                      </a:r>
                      <a:r>
                        <a:rPr kumimoji="1" lang="ja-JP" altLang="en-US" sz="1400" b="1" dirty="0" smtClean="0">
                          <a:latin typeface="游ゴシック" panose="020B0400000000000000" pitchFamily="50" charset="-128"/>
                          <a:ea typeface="游ゴシック" panose="020B0400000000000000" pitchFamily="50" charset="-128"/>
                        </a:rPr>
                        <a:t>都道府県数</a:t>
                      </a:r>
                      <a:endParaRPr kumimoji="1" lang="ja-JP" altLang="en-US" sz="14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39</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latin typeface="游ゴシック" panose="020B0400000000000000" pitchFamily="50" charset="-128"/>
                          <a:ea typeface="游ゴシック" panose="020B0400000000000000" pitchFamily="50" charset="-128"/>
                        </a:rPr>
                        <a:t>０</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latin typeface="游ゴシック" panose="020B0400000000000000" pitchFamily="50" charset="-128"/>
                          <a:ea typeface="游ゴシック" panose="020B0400000000000000" pitchFamily="50" charset="-128"/>
                        </a:rPr>
                        <a:t>２</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2</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游ゴシック" panose="020B0400000000000000" pitchFamily="50" charset="-128"/>
                          <a:ea typeface="游ゴシック" panose="020B0400000000000000" pitchFamily="50" charset="-128"/>
                        </a:rPr>
                        <a:t>4</a:t>
                      </a: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5776866"/>
                  </a:ext>
                </a:extLst>
              </a:tr>
              <a:tr h="578920">
                <a:tc>
                  <a:txBody>
                    <a:bodyPr/>
                    <a:lstStyle/>
                    <a:p>
                      <a:pPr algn="ctr"/>
                      <a:endParaRPr kumimoji="1" lang="ja-JP" altLang="en-US" sz="14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6350" cap="flat" cmpd="sng" algn="ctr">
                      <a:solidFill>
                        <a:schemeClr val="tx1"/>
                      </a:solidFill>
                      <a:prstDash val="solid"/>
                      <a:round/>
                      <a:headEnd type="none" w="med" len="med"/>
                      <a:tailEnd type="none" w="med" len="med"/>
                    </a:lnBlToTr>
                    <a:solidFill>
                      <a:schemeClr val="bg1"/>
                    </a:solidFill>
                  </a:tcPr>
                </a:tc>
                <a:tc>
                  <a:txBody>
                    <a:bodyPr/>
                    <a:lstStyle/>
                    <a:p>
                      <a:pPr algn="ctr"/>
                      <a:endParaRPr kumimoji="1" lang="ja-JP" altLang="en-US" sz="16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err="1" smtClean="0">
                          <a:latin typeface="游ゴシック" panose="020B0400000000000000" pitchFamily="50" charset="-128"/>
                          <a:ea typeface="游ゴシック" panose="020B0400000000000000" pitchFamily="50" charset="-128"/>
                        </a:rPr>
                        <a:t>ー</a:t>
                      </a:r>
                      <a:endParaRPr kumimoji="1" lang="ja-JP" altLang="en-US" sz="800" b="1" dirty="0" smtClean="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1" dirty="0" smtClean="0">
                          <a:latin typeface="游ゴシック" panose="020B0400000000000000" pitchFamily="50" charset="-128"/>
                          <a:ea typeface="游ゴシック" panose="020B0400000000000000" pitchFamily="50" charset="-128"/>
                        </a:rPr>
                        <a:t>三重県、</a:t>
                      </a:r>
                      <a:endParaRPr kumimoji="1" lang="en-US" altLang="ja-JP" sz="800" b="1" dirty="0" smtClean="0">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smtClean="0">
                          <a:latin typeface="游ゴシック" panose="020B0400000000000000" pitchFamily="50" charset="-128"/>
                          <a:ea typeface="游ゴシック" panose="020B0400000000000000" pitchFamily="50" charset="-128"/>
                        </a:rPr>
                        <a:t>群馬県（</a:t>
                      </a:r>
                      <a:r>
                        <a:rPr kumimoji="1" lang="en-US" altLang="ja-JP" sz="800" b="1" dirty="0" smtClean="0">
                          <a:latin typeface="游ゴシック" panose="020B0400000000000000" pitchFamily="50" charset="-128"/>
                          <a:ea typeface="游ゴシック" panose="020B0400000000000000" pitchFamily="50" charset="-128"/>
                        </a:rPr>
                        <a:t>0.75</a:t>
                      </a:r>
                      <a:r>
                        <a:rPr kumimoji="1" lang="ja-JP" altLang="en-US" sz="800" b="1" dirty="0" smtClean="0">
                          <a:latin typeface="游ゴシック" panose="020B0400000000000000" pitchFamily="50" charset="-128"/>
                          <a:ea typeface="游ゴシック" panose="020B0400000000000000" pitchFamily="50" charset="-128"/>
                        </a:rPr>
                        <a:t>）</a:t>
                      </a:r>
                    </a:p>
                  </a:txBody>
                  <a:tcPr marL="0" marR="0"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1" dirty="0" smtClean="0">
                          <a:latin typeface="游ゴシック" panose="020B0400000000000000" pitchFamily="50" charset="-128"/>
                          <a:ea typeface="游ゴシック" panose="020B0400000000000000" pitchFamily="50" charset="-128"/>
                        </a:rPr>
                        <a:t>北海道、</a:t>
                      </a:r>
                      <a:endParaRPr kumimoji="1" lang="en-US" altLang="ja-JP" sz="800" b="1" dirty="0" smtClean="0">
                        <a:latin typeface="游ゴシック" panose="020B0400000000000000" pitchFamily="50" charset="-128"/>
                        <a:ea typeface="游ゴシック" panose="020B0400000000000000" pitchFamily="50" charset="-128"/>
                      </a:endParaRPr>
                    </a:p>
                    <a:p>
                      <a:pPr algn="l"/>
                      <a:r>
                        <a:rPr kumimoji="1" lang="ja-JP" altLang="en-US" sz="800" b="1" dirty="0" smtClean="0">
                          <a:latin typeface="游ゴシック" panose="020B0400000000000000" pitchFamily="50" charset="-128"/>
                          <a:ea typeface="游ゴシック" panose="020B0400000000000000" pitchFamily="50" charset="-128"/>
                        </a:rPr>
                        <a:t>　宮城県</a:t>
                      </a:r>
                      <a:endParaRPr kumimoji="1" lang="ja-JP" altLang="en-US" sz="8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1" dirty="0" smtClean="0">
                          <a:latin typeface="游ゴシック" panose="020B0400000000000000" pitchFamily="50" charset="-128"/>
                          <a:ea typeface="游ゴシック" panose="020B0400000000000000" pitchFamily="50" charset="-128"/>
                        </a:rPr>
                        <a:t>滋賀県、</a:t>
                      </a:r>
                      <a:endParaRPr kumimoji="1" lang="en-US" altLang="ja-JP" sz="800" b="1" dirty="0" smtClean="0">
                        <a:latin typeface="游ゴシック" panose="020B0400000000000000" pitchFamily="50" charset="-128"/>
                        <a:ea typeface="游ゴシック" panose="020B0400000000000000" pitchFamily="50" charset="-128"/>
                      </a:endParaRPr>
                    </a:p>
                    <a:p>
                      <a:pPr algn="ctr"/>
                      <a:r>
                        <a:rPr kumimoji="1" lang="ja-JP" altLang="en-US" sz="800" b="1" dirty="0" smtClean="0">
                          <a:latin typeface="游ゴシック" panose="020B0400000000000000" pitchFamily="50" charset="-128"/>
                          <a:ea typeface="游ゴシック" panose="020B0400000000000000" pitchFamily="50" charset="-128"/>
                        </a:rPr>
                        <a:t>大阪府、</a:t>
                      </a:r>
                      <a:endParaRPr kumimoji="1" lang="en-US" altLang="ja-JP" sz="800" b="1" dirty="0" smtClean="0">
                        <a:latin typeface="游ゴシック" panose="020B0400000000000000" pitchFamily="50" charset="-128"/>
                        <a:ea typeface="游ゴシック" panose="020B0400000000000000" pitchFamily="50" charset="-128"/>
                      </a:endParaRPr>
                    </a:p>
                    <a:p>
                      <a:pPr algn="ctr"/>
                      <a:r>
                        <a:rPr kumimoji="1" lang="ja-JP" altLang="en-US" sz="800" b="1" dirty="0" smtClean="0">
                          <a:latin typeface="游ゴシック" panose="020B0400000000000000" pitchFamily="50" charset="-128"/>
                          <a:ea typeface="游ゴシック" panose="020B0400000000000000" pitchFamily="50" charset="-128"/>
                        </a:rPr>
                        <a:t>奈良県、</a:t>
                      </a:r>
                      <a:endParaRPr kumimoji="1" lang="en-US" altLang="ja-JP" sz="800" b="1" dirty="0" smtClean="0">
                        <a:latin typeface="游ゴシック" panose="020B0400000000000000" pitchFamily="50" charset="-128"/>
                        <a:ea typeface="游ゴシック" panose="020B0400000000000000" pitchFamily="50" charset="-128"/>
                      </a:endParaRPr>
                    </a:p>
                    <a:p>
                      <a:pPr algn="l"/>
                      <a:r>
                        <a:rPr kumimoji="1" lang="ja-JP" altLang="en-US" sz="800" b="1" dirty="0" smtClean="0">
                          <a:latin typeface="游ゴシック" panose="020B0400000000000000" pitchFamily="50" charset="-128"/>
                          <a:ea typeface="游ゴシック" panose="020B0400000000000000" pitchFamily="50" charset="-128"/>
                        </a:rPr>
                        <a:t>　広島県</a:t>
                      </a:r>
                      <a:endParaRPr kumimoji="1" lang="ja-JP" altLang="en-US" sz="800" b="1" dirty="0">
                        <a:latin typeface="游ゴシック" panose="020B0400000000000000" pitchFamily="50" charset="-128"/>
                        <a:ea typeface="游ゴシック" panose="020B0400000000000000" pitchFamily="50" charset="-128"/>
                      </a:endParaRPr>
                    </a:p>
                  </a:txBody>
                  <a:tcPr marL="99012" marR="99012"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327933"/>
                  </a:ext>
                </a:extLst>
              </a:tr>
            </a:tbl>
          </a:graphicData>
        </a:graphic>
      </p:graphicFrame>
      <p:cxnSp>
        <p:nvCxnSpPr>
          <p:cNvPr id="8" name="直線コネクタ 7"/>
          <p:cNvCxnSpPr/>
          <p:nvPr/>
        </p:nvCxnSpPr>
        <p:spPr>
          <a:xfrm>
            <a:off x="-68625" y="615825"/>
            <a:ext cx="10276648"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四角形吹き出し 4"/>
          <p:cNvSpPr/>
          <p:nvPr/>
        </p:nvSpPr>
        <p:spPr bwMode="auto">
          <a:xfrm>
            <a:off x="4579295" y="3912358"/>
            <a:ext cx="1991709" cy="720314"/>
          </a:xfrm>
          <a:prstGeom prst="wedgeRectCallout">
            <a:avLst>
              <a:gd name="adj1" fmla="val 16034"/>
              <a:gd name="adj2" fmla="val -86854"/>
            </a:avLst>
          </a:prstGeom>
          <a:noFill/>
          <a:ln w="9525">
            <a:noFill/>
            <a:round/>
            <a:headEnd/>
            <a:tailEnd/>
          </a:ln>
        </p:spPr>
        <p:txBody>
          <a:bodyPr wrap="none" rtlCol="0" anchor="ctr"/>
          <a:lstStyle/>
          <a:p>
            <a:r>
              <a:rPr lang="ja-JP" altLang="en-US" sz="1100" b="1" dirty="0">
                <a:latin typeface="游ゴシック" panose="020B0400000000000000" pitchFamily="50" charset="-128"/>
                <a:ea typeface="游ゴシック" panose="020B0400000000000000" pitchFamily="50" charset="-128"/>
              </a:rPr>
              <a:t>　　　　　　</a:t>
            </a:r>
            <a:r>
              <a:rPr lang="en-US" altLang="ja-JP" sz="1100" b="1" dirty="0">
                <a:latin typeface="游ゴシック" panose="020B0400000000000000" pitchFamily="50" charset="-128"/>
                <a:ea typeface="游ゴシック" panose="020B0400000000000000" pitchFamily="50" charset="-128"/>
              </a:rPr>
              <a:t>α</a:t>
            </a:r>
            <a:r>
              <a:rPr lang="ja-JP" altLang="en-US" sz="1100" b="1" dirty="0">
                <a:latin typeface="游ゴシック" panose="020B0400000000000000" pitchFamily="50" charset="-128"/>
                <a:ea typeface="游ゴシック" panose="020B0400000000000000" pitchFamily="50" charset="-128"/>
              </a:rPr>
              <a:t>＝１</a:t>
            </a:r>
            <a:endParaRPr lang="en-US" altLang="ja-JP" sz="1100" b="1" dirty="0">
              <a:latin typeface="游ゴシック" panose="020B0400000000000000" pitchFamily="50" charset="-128"/>
              <a:ea typeface="游ゴシック" panose="020B0400000000000000" pitchFamily="50" charset="-128"/>
            </a:endParaRPr>
          </a:p>
          <a:p>
            <a:r>
              <a:rPr lang="ja-JP" altLang="en-US" sz="1100" b="1" dirty="0">
                <a:latin typeface="游ゴシック" panose="020B0400000000000000" pitchFamily="50" charset="-128"/>
                <a:ea typeface="游ゴシック" panose="020B0400000000000000" pitchFamily="50" charset="-128"/>
              </a:rPr>
              <a:t>市町村の年齢調整後医療費</a:t>
            </a:r>
            <a:endParaRPr lang="en-US" altLang="ja-JP" sz="1100" b="1" dirty="0">
              <a:latin typeface="游ゴシック" panose="020B0400000000000000" pitchFamily="50" charset="-128"/>
              <a:ea typeface="游ゴシック" panose="020B0400000000000000" pitchFamily="50" charset="-128"/>
            </a:endParaRPr>
          </a:p>
          <a:p>
            <a:r>
              <a:rPr lang="ja-JP" altLang="en-US" sz="1100" b="1" dirty="0">
                <a:latin typeface="游ゴシック" panose="020B0400000000000000" pitchFamily="50" charset="-128"/>
                <a:ea typeface="游ゴシック" panose="020B0400000000000000" pitchFamily="50" charset="-128"/>
              </a:rPr>
              <a:t>水準を納付金の配分に反映</a:t>
            </a:r>
          </a:p>
        </p:txBody>
      </p:sp>
      <p:sp>
        <p:nvSpPr>
          <p:cNvPr id="7" name="テキスト ボックス 6"/>
          <p:cNvSpPr txBox="1"/>
          <p:nvPr/>
        </p:nvSpPr>
        <p:spPr>
          <a:xfrm>
            <a:off x="149697" y="690539"/>
            <a:ext cx="9578186" cy="415498"/>
          </a:xfrm>
          <a:prstGeom prst="rect">
            <a:avLst/>
          </a:prstGeom>
          <a:noFill/>
          <a:ln w="19050">
            <a:solidFill>
              <a:srgbClr val="007BC6"/>
            </a:solidFill>
          </a:ln>
        </p:spPr>
        <p:txBody>
          <a:bodyPr wrap="square" rtlCol="0">
            <a:spAutoFit/>
          </a:bodyPr>
          <a:lstStyle/>
          <a:p>
            <a:pPr>
              <a:lnSpc>
                <a:spcPct val="150000"/>
              </a:lnSpc>
            </a:pPr>
            <a:r>
              <a:rPr lang="ja-JP" altLang="en-US" sz="1400" b="1" dirty="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α</a:t>
            </a:r>
            <a:r>
              <a:rPr lang="ja-JP" altLang="en-US" sz="1400" b="1" dirty="0" smtClean="0">
                <a:latin typeface="游ゴシック" panose="020B0400000000000000" pitchFamily="50" charset="-128"/>
                <a:ea typeface="游ゴシック" panose="020B0400000000000000" pitchFamily="50" charset="-128"/>
              </a:rPr>
              <a:t>）</a:t>
            </a:r>
            <a:r>
              <a:rPr lang="en-US" altLang="ja-JP" sz="1400" b="1" dirty="0" smtClean="0">
                <a:latin typeface="游ゴシック" panose="020B0400000000000000" pitchFamily="50" charset="-128"/>
                <a:ea typeface="游ゴシック" panose="020B0400000000000000" pitchFamily="50" charset="-128"/>
              </a:rPr>
              <a:t>:  </a:t>
            </a:r>
            <a:r>
              <a:rPr lang="ja-JP" altLang="en-US" sz="1400" b="1" dirty="0" smtClean="0">
                <a:latin typeface="游ゴシック" panose="020B0400000000000000" pitchFamily="50" charset="-128"/>
                <a:ea typeface="游ゴシック" panose="020B0400000000000000" pitchFamily="50" charset="-128"/>
              </a:rPr>
              <a:t>納付</a:t>
            </a:r>
            <a:r>
              <a:rPr lang="ja-JP" altLang="en-US" sz="1400" b="1" dirty="0">
                <a:latin typeface="游ゴシック" panose="020B0400000000000000" pitchFamily="50" charset="-128"/>
                <a:ea typeface="游ゴシック" panose="020B0400000000000000" pitchFamily="50" charset="-128"/>
              </a:rPr>
              <a:t>金の算定に当たって、年齢調整後の医療費水準</a:t>
            </a:r>
            <a:r>
              <a:rPr lang="ja-JP" altLang="en-US" sz="1400" b="1" dirty="0" smtClean="0">
                <a:latin typeface="游ゴシック" panose="020B0400000000000000" pitchFamily="50" charset="-128"/>
                <a:ea typeface="游ゴシック" panose="020B0400000000000000" pitchFamily="50" charset="-128"/>
              </a:rPr>
              <a:t>をどの</a:t>
            </a:r>
            <a:r>
              <a:rPr lang="ja-JP" altLang="en-US" sz="1400" b="1" dirty="0">
                <a:latin typeface="游ゴシック" panose="020B0400000000000000" pitchFamily="50" charset="-128"/>
                <a:ea typeface="游ゴシック" panose="020B0400000000000000" pitchFamily="50" charset="-128"/>
              </a:rPr>
              <a:t>程度反映するかを調整する</a:t>
            </a:r>
            <a:r>
              <a:rPr lang="ja-JP" altLang="en-US" sz="1400" b="1" dirty="0" smtClean="0">
                <a:latin typeface="游ゴシック" panose="020B0400000000000000" pitchFamily="50" charset="-128"/>
                <a:ea typeface="游ゴシック" panose="020B0400000000000000" pitchFamily="50" charset="-128"/>
              </a:rPr>
              <a:t>係数</a:t>
            </a:r>
            <a:endParaRPr lang="ja-JP" altLang="en-US" sz="1400" b="1" dirty="0">
              <a:latin typeface="游ゴシック" panose="020B0400000000000000" pitchFamily="50" charset="-128"/>
              <a:ea typeface="游ゴシック" panose="020B0400000000000000" pitchFamily="50" charset="-128"/>
            </a:endParaRPr>
          </a:p>
        </p:txBody>
      </p:sp>
      <p:sp>
        <p:nvSpPr>
          <p:cNvPr id="9" name="左右矢印 8"/>
          <p:cNvSpPr/>
          <p:nvPr/>
        </p:nvSpPr>
        <p:spPr bwMode="auto">
          <a:xfrm>
            <a:off x="5781553" y="3717252"/>
            <a:ext cx="3628329" cy="314085"/>
          </a:xfrm>
          <a:prstGeom prst="leftRightArrow">
            <a:avLst/>
          </a:prstGeom>
          <a:gradFill flip="none" rotWithShape="1">
            <a:gsLst>
              <a:gs pos="16000">
                <a:srgbClr val="007BC6"/>
              </a:gs>
              <a:gs pos="50000">
                <a:schemeClr val="accent1">
                  <a:tint val="44500"/>
                  <a:satMod val="160000"/>
                </a:schemeClr>
              </a:gs>
              <a:gs pos="100000">
                <a:schemeClr val="accent1">
                  <a:tint val="23500"/>
                  <a:satMod val="160000"/>
                </a:schemeClr>
              </a:gs>
            </a:gsLst>
            <a:lin ang="0" scaled="1"/>
            <a:tileRect/>
          </a:gradFill>
          <a:ln w="9525">
            <a:noFill/>
            <a:round/>
            <a:headEnd/>
            <a:tailEnd/>
          </a:ln>
        </p:spPr>
        <p:txBody>
          <a:bodyPr wrap="none" rtlCol="0" anchor="ctr"/>
          <a:lstStyle/>
          <a:p>
            <a:pPr algn="ctr"/>
            <a:endParaRPr lang="ja-JP" altLang="en-US" sz="1799"/>
          </a:p>
        </p:txBody>
      </p:sp>
      <p:sp>
        <p:nvSpPr>
          <p:cNvPr id="12" name="スライド番号プレースホルダー 11"/>
          <p:cNvSpPr>
            <a:spLocks noGrp="1"/>
          </p:cNvSpPr>
          <p:nvPr>
            <p:ph type="sldNum" sz="quarter" idx="12"/>
          </p:nvPr>
        </p:nvSpPr>
        <p:spPr>
          <a:xfrm>
            <a:off x="7592964" y="6501224"/>
            <a:ext cx="2310659" cy="365125"/>
          </a:xfrm>
        </p:spPr>
        <p:txBody>
          <a:bodyPr/>
          <a:lstStyle/>
          <a:p>
            <a:fld id="{43F36172-A6ED-4A8C-83C3-3EDD7338BAA1}" type="slidenum">
              <a:rPr lang="ja-JP" altLang="en-US" sz="1800" b="1">
                <a:latin typeface="游ゴシック" panose="020B0400000000000000" pitchFamily="50" charset="-128"/>
                <a:ea typeface="游ゴシック" panose="020B0400000000000000" pitchFamily="50" charset="-128"/>
              </a:rPr>
              <a:t>46</a:t>
            </a:fld>
            <a:endParaRPr lang="ja-JP" altLang="en-US" sz="1800" b="1">
              <a:latin typeface="游ゴシック" panose="020B0400000000000000" pitchFamily="50" charset="-128"/>
              <a:ea typeface="游ゴシック" panose="020B0400000000000000" pitchFamily="50" charset="-128"/>
            </a:endParaRPr>
          </a:p>
        </p:txBody>
      </p:sp>
      <p:sp>
        <p:nvSpPr>
          <p:cNvPr id="10" name="四角形吹き出し 9"/>
          <p:cNvSpPr/>
          <p:nvPr/>
        </p:nvSpPr>
        <p:spPr bwMode="auto">
          <a:xfrm>
            <a:off x="7388156" y="3912358"/>
            <a:ext cx="2461388" cy="720314"/>
          </a:xfrm>
          <a:prstGeom prst="wedgeRectCallout">
            <a:avLst>
              <a:gd name="adj1" fmla="val 14841"/>
              <a:gd name="adj2" fmla="val -81428"/>
            </a:avLst>
          </a:prstGeom>
          <a:noFill/>
          <a:ln w="9525">
            <a:noFill/>
            <a:round/>
            <a:headEnd/>
            <a:tailEnd/>
          </a:ln>
        </p:spPr>
        <p:txBody>
          <a:bodyPr wrap="none" rtlCol="0" anchor="ctr"/>
          <a:lstStyle/>
          <a:p>
            <a:pPr algn="ctr"/>
            <a:r>
              <a:rPr lang="en-US" altLang="ja-JP" sz="1100" b="1" dirty="0">
                <a:latin typeface="游ゴシック" panose="020B0400000000000000" pitchFamily="50" charset="-128"/>
                <a:ea typeface="游ゴシック" panose="020B0400000000000000" pitchFamily="50" charset="-128"/>
              </a:rPr>
              <a:t>α</a:t>
            </a:r>
            <a:r>
              <a:rPr lang="ja-JP" altLang="en-US" sz="1100" b="1" dirty="0">
                <a:latin typeface="游ゴシック" panose="020B0400000000000000" pitchFamily="50" charset="-128"/>
                <a:ea typeface="游ゴシック" panose="020B0400000000000000" pitchFamily="50" charset="-128"/>
              </a:rPr>
              <a:t>＝０</a:t>
            </a:r>
            <a:endParaRPr lang="en-US" altLang="ja-JP" sz="1100" b="1" dirty="0">
              <a:latin typeface="游ゴシック" panose="020B0400000000000000" pitchFamily="50" charset="-128"/>
              <a:ea typeface="游ゴシック" panose="020B0400000000000000" pitchFamily="50" charset="-128"/>
            </a:endParaRPr>
          </a:p>
          <a:p>
            <a:pPr algn="ctr"/>
            <a:r>
              <a:rPr lang="ja-JP" altLang="en-US" sz="1100" b="1" dirty="0">
                <a:latin typeface="游ゴシック" panose="020B0400000000000000" pitchFamily="50" charset="-128"/>
                <a:ea typeface="游ゴシック" panose="020B0400000000000000" pitchFamily="50" charset="-128"/>
              </a:rPr>
              <a:t>市町村の年齢調整後医療費</a:t>
            </a:r>
            <a:endParaRPr lang="en-US" altLang="ja-JP" sz="1100" b="1" dirty="0">
              <a:latin typeface="游ゴシック" panose="020B0400000000000000" pitchFamily="50" charset="-128"/>
              <a:ea typeface="游ゴシック" panose="020B0400000000000000" pitchFamily="50" charset="-128"/>
            </a:endParaRPr>
          </a:p>
          <a:p>
            <a:pPr algn="ctr"/>
            <a:r>
              <a:rPr lang="ja-JP" altLang="en-US" sz="1100" b="1" dirty="0">
                <a:latin typeface="游ゴシック" panose="020B0400000000000000" pitchFamily="50" charset="-128"/>
                <a:ea typeface="游ゴシック" panose="020B0400000000000000" pitchFamily="50" charset="-128"/>
              </a:rPr>
              <a:t>　　　水準を納付金の配分に反映しない</a:t>
            </a:r>
          </a:p>
        </p:txBody>
      </p:sp>
      <p:sp>
        <p:nvSpPr>
          <p:cNvPr id="17" name="角丸四角形 16"/>
          <p:cNvSpPr/>
          <p:nvPr/>
        </p:nvSpPr>
        <p:spPr>
          <a:xfrm>
            <a:off x="4664968" y="344297"/>
            <a:ext cx="5894147" cy="265804"/>
          </a:xfrm>
          <a:prstGeom prst="roundRect">
            <a:avLst/>
          </a:prstGeom>
          <a:noFill/>
          <a:ln w="3175">
            <a:noFill/>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r>
              <a:rPr kumimoji="0" lang="ja-JP" altLang="en-US" sz="1200" dirty="0" smtClean="0">
                <a:solidFill>
                  <a:schemeClr val="tx1"/>
                </a:solidFill>
                <a:latin typeface="ＭＳ ゴシック" panose="020B0609070205080204" pitchFamily="49" charset="-128"/>
                <a:ea typeface="ＭＳ ゴシック" panose="020B0609070205080204" pitchFamily="49" charset="-128"/>
              </a:rPr>
              <a:t>（</a:t>
            </a:r>
            <a:r>
              <a:rPr kumimoji="0" lang="en-US" altLang="ja-JP" sz="1200" dirty="0" smtClean="0">
                <a:solidFill>
                  <a:schemeClr val="tx1"/>
                </a:solidFill>
                <a:latin typeface="ＭＳ ゴシック" panose="020B0609070205080204" pitchFamily="49" charset="-128"/>
                <a:ea typeface="ＭＳ ゴシック" panose="020B0609070205080204" pitchFamily="49" charset="-128"/>
              </a:rPr>
              <a:t>2019</a:t>
            </a:r>
            <a:r>
              <a:rPr kumimoji="0" lang="ja-JP" altLang="en-US" sz="1200" dirty="0" smtClean="0">
                <a:solidFill>
                  <a:schemeClr val="tx1"/>
                </a:solidFill>
                <a:latin typeface="ＭＳ ゴシック" panose="020B0609070205080204" pitchFamily="49" charset="-128"/>
                <a:ea typeface="ＭＳ ゴシック" panose="020B0609070205080204" pitchFamily="49" charset="-128"/>
              </a:rPr>
              <a:t>年ブロック会議時の</a:t>
            </a:r>
            <a:r>
              <a:rPr kumimoji="0" lang="ja-JP" altLang="en-US" sz="1200" dirty="0">
                <a:solidFill>
                  <a:schemeClr val="tx1"/>
                </a:solidFill>
                <a:latin typeface="ＭＳ ゴシック" panose="020B0609070205080204" pitchFamily="49" charset="-128"/>
                <a:ea typeface="ＭＳ ゴシック" panose="020B0609070205080204" pitchFamily="49" charset="-128"/>
              </a:rPr>
              <a:t>都道府県ヒアリングの結果</a:t>
            </a:r>
            <a:r>
              <a:rPr kumimoji="0" lang="ja-JP" altLang="en-US" sz="1200" dirty="0" smtClean="0">
                <a:solidFill>
                  <a:schemeClr val="tx1"/>
                </a:solidFill>
                <a:latin typeface="ＭＳ ゴシック" panose="020B0609070205080204" pitchFamily="49" charset="-128"/>
                <a:ea typeface="ＭＳ ゴシック" panose="020B0609070205080204" pitchFamily="49" charset="-128"/>
              </a:rPr>
              <a:t>を参考に</a:t>
            </a:r>
            <a:r>
              <a:rPr kumimoji="0" lang="ja-JP" altLang="en-US" sz="1200" dirty="0">
                <a:solidFill>
                  <a:schemeClr val="tx1"/>
                </a:solidFill>
                <a:latin typeface="ＭＳ ゴシック" panose="020B0609070205080204" pitchFamily="49" charset="-128"/>
                <a:ea typeface="ＭＳ ゴシック" panose="020B0609070205080204" pitchFamily="49" charset="-128"/>
              </a:rPr>
              <a:t>作成）</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145041" y="4639244"/>
            <a:ext cx="9673968" cy="1793532"/>
          </a:xfrm>
          <a:prstGeom prst="rect">
            <a:avLst/>
          </a:prstGeom>
          <a:noFill/>
          <a:ln w="6350">
            <a:solidFill>
              <a:schemeClr val="tx1"/>
            </a:solidFill>
            <a:prstDash val="dash"/>
          </a:ln>
        </p:spPr>
        <p:txBody>
          <a:bodyPr wrap="square" rtlCol="0" anchor="ctr">
            <a:spAutoFit/>
          </a:bodyPr>
          <a:lstStyle/>
          <a:p>
            <a:r>
              <a:rPr lang="en-US" altLang="ja-JP" sz="1400" dirty="0" smtClean="0">
                <a:latin typeface="游ゴシック" panose="020B0400000000000000" pitchFamily="50" charset="-128"/>
                <a:ea typeface="游ゴシック" panose="020B0400000000000000" pitchFamily="50" charset="-128"/>
              </a:rPr>
              <a:t>【</a:t>
            </a:r>
            <a:r>
              <a:rPr lang="ja-JP" altLang="en-US" sz="1400" dirty="0" smtClean="0">
                <a:latin typeface="游ゴシック" panose="020B0400000000000000" pitchFamily="50" charset="-128"/>
                <a:ea typeface="游ゴシック" panose="020B0400000000000000" pitchFamily="50" charset="-128"/>
              </a:rPr>
              <a:t>（参考）令和６年度までの検討状況</a:t>
            </a:r>
            <a:r>
              <a:rPr lang="en-US" altLang="ja-JP" sz="1400" dirty="0" smtClean="0">
                <a:latin typeface="游ゴシック" panose="020B0400000000000000" pitchFamily="50" charset="-128"/>
                <a:ea typeface="游ゴシック" panose="020B0400000000000000" pitchFamily="50" charset="-128"/>
              </a:rPr>
              <a:t>】</a:t>
            </a:r>
          </a:p>
          <a:p>
            <a:pPr>
              <a:spcBef>
                <a:spcPts val="600"/>
              </a:spcBef>
            </a:pPr>
            <a:r>
              <a:rPr lang="ja-JP" altLang="en-US" sz="1400" dirty="0" smtClean="0">
                <a:latin typeface="游ゴシック" panose="020B0400000000000000" pitchFamily="50" charset="-128"/>
                <a:ea typeface="游ゴシック" panose="020B0400000000000000" pitchFamily="50" charset="-128"/>
              </a:rPr>
              <a:t>・　上記の都道府県の他にも、将来的に医療費水準の差異を反映しない算定方法</a:t>
            </a:r>
            <a:r>
              <a:rPr lang="en-US" altLang="ja-JP" sz="1400" dirty="0" smtClean="0">
                <a:latin typeface="游ゴシック" panose="020B0400000000000000" pitchFamily="50" charset="-128"/>
                <a:ea typeface="游ゴシック" panose="020B0400000000000000" pitchFamily="50" charset="-128"/>
              </a:rPr>
              <a:t>(α</a:t>
            </a:r>
            <a:r>
              <a:rPr lang="ja-JP" altLang="en-US" sz="1400" dirty="0" smtClean="0">
                <a:latin typeface="游ゴシック" panose="020B0400000000000000" pitchFamily="50" charset="-128"/>
                <a:ea typeface="游ゴシック" panose="020B0400000000000000" pitchFamily="50" charset="-128"/>
              </a:rPr>
              <a:t>＝０）の導入に向け、段階的な</a:t>
            </a:r>
            <a:endParaRPr lang="en-US" altLang="ja-JP" sz="1400" dirty="0" smtClean="0">
              <a:latin typeface="游ゴシック" panose="020B0400000000000000" pitchFamily="50" charset="-128"/>
              <a:ea typeface="游ゴシック" panose="020B0400000000000000" pitchFamily="50" charset="-128"/>
            </a:endParaRPr>
          </a:p>
          <a:p>
            <a:r>
              <a:rPr lang="ja-JP" altLang="en-US" sz="1400" dirty="0">
                <a:latin typeface="游ゴシック" panose="020B0400000000000000" pitchFamily="50" charset="-128"/>
                <a:ea typeface="游ゴシック" panose="020B0400000000000000" pitchFamily="50" charset="-128"/>
              </a:rPr>
              <a:t>　</a:t>
            </a:r>
            <a:r>
              <a:rPr lang="ja-JP" altLang="en-US" sz="1400" dirty="0" smtClean="0">
                <a:latin typeface="游ゴシック" panose="020B0400000000000000" pitchFamily="50" charset="-128"/>
                <a:ea typeface="游ゴシック" panose="020B0400000000000000" pitchFamily="50" charset="-128"/>
              </a:rPr>
              <a:t>変更を検討している都道府県が複数存在。</a:t>
            </a:r>
            <a:endParaRPr lang="en-US" altLang="ja-JP" sz="1400" dirty="0" smtClean="0">
              <a:latin typeface="游ゴシック" panose="020B0400000000000000" pitchFamily="50" charset="-128"/>
              <a:ea typeface="游ゴシック" panose="020B0400000000000000" pitchFamily="50" charset="-128"/>
            </a:endParaRPr>
          </a:p>
          <a:p>
            <a:pPr>
              <a:spcBef>
                <a:spcPts val="600"/>
              </a:spcBef>
            </a:pPr>
            <a:r>
              <a:rPr lang="ja-JP" altLang="en-US" sz="1200" dirty="0" smtClean="0">
                <a:latin typeface="游ゴシック" panose="020B0400000000000000" pitchFamily="50" charset="-128"/>
                <a:ea typeface="游ゴシック" panose="020B0400000000000000" pitchFamily="50" charset="-128"/>
              </a:rPr>
              <a:t>　　（例</a:t>
            </a:r>
            <a:r>
              <a:rPr lang="ja-JP" altLang="en-US" sz="1200" dirty="0">
                <a:latin typeface="游ゴシック" panose="020B0400000000000000" pitchFamily="50" charset="-128"/>
                <a:ea typeface="游ゴシック" panose="020B0400000000000000" pitchFamily="50" charset="-128"/>
              </a:rPr>
              <a:t>）</a:t>
            </a:r>
            <a:r>
              <a:rPr lang="en-US" altLang="ja-JP" sz="1200" dirty="0">
                <a:latin typeface="游ゴシック" panose="020B0400000000000000" pitchFamily="50" charset="-128"/>
                <a:ea typeface="游ゴシック" panose="020B0400000000000000" pitchFamily="50" charset="-128"/>
              </a:rPr>
              <a:t>R</a:t>
            </a:r>
            <a:r>
              <a:rPr lang="ja-JP" altLang="en-US" sz="1200" dirty="0">
                <a:latin typeface="游ゴシック" panose="020B0400000000000000" pitchFamily="50" charset="-128"/>
                <a:ea typeface="游ゴシック" panose="020B0400000000000000" pitchFamily="50" charset="-128"/>
              </a:rPr>
              <a:t>６年の運営方針の改訂等に</a:t>
            </a:r>
            <a:r>
              <a:rPr lang="ja-JP" altLang="en-US" sz="1200" dirty="0" smtClean="0">
                <a:latin typeface="游ゴシック" panose="020B0400000000000000" pitchFamily="50" charset="-128"/>
                <a:ea typeface="游ゴシック" panose="020B0400000000000000" pitchFamily="50" charset="-128"/>
              </a:rPr>
              <a:t>合わせて徐々</a:t>
            </a:r>
            <a:r>
              <a:rPr lang="ja-JP" altLang="en-US" sz="1200" dirty="0">
                <a:latin typeface="游ゴシック" panose="020B0400000000000000" pitchFamily="50" charset="-128"/>
                <a:ea typeface="游ゴシック" panose="020B0400000000000000" pitchFamily="50" charset="-128"/>
              </a:rPr>
              <a:t>に</a:t>
            </a:r>
            <a:r>
              <a:rPr lang="en-US" altLang="ja-JP" sz="1200" dirty="0">
                <a:latin typeface="游ゴシック" panose="020B0400000000000000" pitchFamily="50" charset="-128"/>
                <a:ea typeface="游ゴシック" panose="020B0400000000000000" pitchFamily="50" charset="-128"/>
              </a:rPr>
              <a:t>α</a:t>
            </a:r>
            <a:r>
              <a:rPr lang="ja-JP" altLang="en-US" sz="1200" dirty="0">
                <a:latin typeface="游ゴシック" panose="020B0400000000000000" pitchFamily="50" charset="-128"/>
                <a:ea typeface="游ゴシック" panose="020B0400000000000000" pitchFamily="50" charset="-128"/>
              </a:rPr>
              <a:t>＝０に近づけていき（例：</a:t>
            </a:r>
            <a:r>
              <a:rPr lang="en-US" altLang="ja-JP" sz="1200" dirty="0">
                <a:latin typeface="游ゴシック" panose="020B0400000000000000" pitchFamily="50" charset="-128"/>
                <a:ea typeface="游ゴシック" panose="020B0400000000000000" pitchFamily="50" charset="-128"/>
              </a:rPr>
              <a:t>0.7</a:t>
            </a:r>
            <a:r>
              <a:rPr lang="ja-JP" altLang="en-US" sz="1200" dirty="0" err="1">
                <a:latin typeface="游ゴシック" panose="020B0400000000000000" pitchFamily="50" charset="-128"/>
                <a:ea typeface="游ゴシック" panose="020B0400000000000000" pitchFamily="50" charset="-128"/>
              </a:rPr>
              <a:t>、</a:t>
            </a:r>
            <a:r>
              <a:rPr lang="en-US" altLang="ja-JP" sz="1200" dirty="0">
                <a:latin typeface="游ゴシック" panose="020B0400000000000000" pitchFamily="50" charset="-128"/>
                <a:ea typeface="游ゴシック" panose="020B0400000000000000" pitchFamily="50" charset="-128"/>
              </a:rPr>
              <a:t>0.5</a:t>
            </a:r>
            <a:r>
              <a:rPr lang="ja-JP" altLang="en-US" sz="1200" dirty="0" err="1">
                <a:latin typeface="游ゴシック" panose="020B0400000000000000" pitchFamily="50" charset="-128"/>
                <a:ea typeface="游ゴシック" panose="020B0400000000000000" pitchFamily="50" charset="-128"/>
              </a:rPr>
              <a:t>、</a:t>
            </a:r>
            <a:r>
              <a:rPr lang="en-US" altLang="ja-JP" sz="1200" dirty="0">
                <a:latin typeface="游ゴシック" panose="020B0400000000000000" pitchFamily="50" charset="-128"/>
                <a:ea typeface="游ゴシック" panose="020B0400000000000000" pitchFamily="50" charset="-128"/>
              </a:rPr>
              <a:t>0.2</a:t>
            </a:r>
            <a:r>
              <a:rPr lang="ja-JP" altLang="en-US" sz="1200" dirty="0" smtClean="0">
                <a:latin typeface="游ゴシック" panose="020B0400000000000000" pitchFamily="50" charset="-128"/>
                <a:ea typeface="游ゴシック" panose="020B0400000000000000" pitchFamily="50" charset="-128"/>
              </a:rPr>
              <a:t>）Ｒ</a:t>
            </a:r>
            <a:r>
              <a:rPr lang="ja-JP" altLang="en-US" sz="1200" dirty="0">
                <a:latin typeface="游ゴシック" panose="020B0400000000000000" pitchFamily="50" charset="-128"/>
                <a:ea typeface="游ゴシック" panose="020B0400000000000000" pitchFamily="50" charset="-128"/>
              </a:rPr>
              <a:t>６年以降、</a:t>
            </a:r>
            <a:r>
              <a:rPr lang="en-US" altLang="ja-JP" sz="1200" dirty="0">
                <a:latin typeface="游ゴシック" panose="020B0400000000000000" pitchFamily="50" charset="-128"/>
                <a:ea typeface="游ゴシック" panose="020B0400000000000000" pitchFamily="50" charset="-128"/>
              </a:rPr>
              <a:t>α</a:t>
            </a:r>
            <a:r>
              <a:rPr lang="ja-JP" altLang="en-US" sz="1200" dirty="0">
                <a:latin typeface="游ゴシック" panose="020B0400000000000000" pitchFamily="50" charset="-128"/>
                <a:ea typeface="游ゴシック" panose="020B0400000000000000" pitchFamily="50" charset="-128"/>
              </a:rPr>
              <a:t>＝０</a:t>
            </a:r>
            <a:r>
              <a:rPr lang="ja-JP" altLang="en-US" sz="1200" dirty="0" smtClean="0">
                <a:latin typeface="游ゴシック" panose="020B0400000000000000" pitchFamily="50" charset="-128"/>
                <a:ea typeface="游ゴシック" panose="020B0400000000000000" pitchFamily="50" charset="-128"/>
              </a:rPr>
              <a:t>とする</a:t>
            </a:r>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等</a:t>
            </a:r>
            <a:endParaRPr lang="ja-JP" altLang="en-US" sz="1200" dirty="0">
              <a:latin typeface="游ゴシック" panose="020B0400000000000000" pitchFamily="50" charset="-128"/>
              <a:ea typeface="游ゴシック" panose="020B0400000000000000" pitchFamily="50" charset="-128"/>
            </a:endParaRPr>
          </a:p>
          <a:p>
            <a:endParaRPr lang="en-US" altLang="ja-JP" sz="1400" dirty="0" smtClean="0">
              <a:latin typeface="游ゴシック" panose="020B0400000000000000" pitchFamily="50" charset="-128"/>
              <a:ea typeface="游ゴシック" panose="020B0400000000000000" pitchFamily="50" charset="-128"/>
            </a:endParaRPr>
          </a:p>
          <a:p>
            <a:r>
              <a:rPr lang="ja-JP" altLang="en-US" sz="1400" dirty="0" smtClean="0">
                <a:latin typeface="游ゴシック" panose="020B0400000000000000" pitchFamily="50" charset="-128"/>
                <a:ea typeface="游ゴシック" panose="020B0400000000000000" pitchFamily="50" charset="-128"/>
              </a:rPr>
              <a:t>・　その他、現状、具体的な期限は定まっていないが、令和２年末の運営方針の改訂に合わせ、保険料統一に向けた</a:t>
            </a:r>
            <a:endParaRPr lang="en-US" altLang="ja-JP" sz="1400" dirty="0" smtClean="0">
              <a:latin typeface="游ゴシック" panose="020B0400000000000000" pitchFamily="50" charset="-128"/>
              <a:ea typeface="游ゴシック" panose="020B0400000000000000" pitchFamily="50" charset="-128"/>
            </a:endParaRPr>
          </a:p>
          <a:p>
            <a:r>
              <a:rPr lang="ja-JP" altLang="en-US" sz="1400" dirty="0" smtClean="0">
                <a:latin typeface="游ゴシック" panose="020B0400000000000000" pitchFamily="50" charset="-128"/>
                <a:ea typeface="游ゴシック" panose="020B0400000000000000" pitchFamily="50" charset="-128"/>
              </a:rPr>
              <a:t>　ロードマップ等の作成を検討している都道府県も存在。</a:t>
            </a:r>
            <a:endParaRPr lang="en-US" altLang="ja-JP" sz="14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491630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82" y="-78093"/>
            <a:ext cx="9899651" cy="451262"/>
          </a:xfrm>
          <a:prstGeom prst="rect">
            <a:avLst/>
          </a:prstGeom>
          <a:noFill/>
        </p:spPr>
        <p:txBody>
          <a:bodyPr wrap="square" rtlCol="0">
            <a:spAutoFit/>
          </a:bodyPr>
          <a:lstStyle/>
          <a:p>
            <a:pPr algn="ctr">
              <a:lnSpc>
                <a:spcPts val="2797"/>
              </a:lnSpc>
            </a:pPr>
            <a:r>
              <a:rPr lang="ja-JP" altLang="en-US" sz="1799" dirty="0">
                <a:latin typeface="HGP創英角ｺﾞｼｯｸUB" panose="020B0900000000000000" pitchFamily="50" charset="-128"/>
                <a:ea typeface="HGP創英角ｺﾞｼｯｸUB" panose="020B0900000000000000" pitchFamily="50" charset="-128"/>
              </a:rPr>
              <a:t>保険料水準の統一に向けた課題</a:t>
            </a:r>
          </a:p>
        </p:txBody>
      </p:sp>
      <p:cxnSp>
        <p:nvCxnSpPr>
          <p:cNvPr id="7" name="直線コネクタ 6"/>
          <p:cNvCxnSpPr/>
          <p:nvPr/>
        </p:nvCxnSpPr>
        <p:spPr>
          <a:xfrm>
            <a:off x="-40334" y="305632"/>
            <a:ext cx="10275003"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 name="正方形/長方形 1"/>
          <p:cNvSpPr/>
          <p:nvPr/>
        </p:nvSpPr>
        <p:spPr>
          <a:xfrm>
            <a:off x="183224" y="2087385"/>
            <a:ext cx="9570926" cy="307580"/>
          </a:xfrm>
          <a:prstGeom prst="rect">
            <a:avLst/>
          </a:prstGeom>
          <a:ln w="28575">
            <a:noFill/>
            <a:prstDash val="sysDot"/>
          </a:ln>
        </p:spPr>
        <p:txBody>
          <a:bodyPr wrap="square">
            <a:spAutoFit/>
          </a:bodyPr>
          <a:lstStyle/>
          <a:p>
            <a:pPr lvl="0"/>
            <a:r>
              <a:rPr lang="ja-JP" altLang="en-US" sz="1400" b="1" dirty="0">
                <a:latin typeface="HG丸ｺﾞｼｯｸM-PRO" panose="020F0600000000000000" pitchFamily="50" charset="-128"/>
                <a:ea typeface="HG丸ｺﾞｼｯｸM-PRO" panose="020F0600000000000000" pitchFamily="50" charset="-128"/>
              </a:rPr>
              <a:t>①　医療費水準に関する課題</a:t>
            </a:r>
            <a:endParaRPr lang="en-US" altLang="ja-JP" sz="1400" b="1" dirty="0">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55198" y="388115"/>
            <a:ext cx="9785724" cy="791492"/>
          </a:xfrm>
          <a:prstGeom prst="rect">
            <a:avLst/>
          </a:prstGeom>
          <a:ln>
            <a:solidFill>
              <a:sysClr val="windowText" lastClr="000000"/>
            </a:solidFill>
            <a:prstDash val="solid"/>
          </a:ln>
        </p:spPr>
        <p:txBody>
          <a:bodyPr vert="horz" lIns="91375" tIns="45688" rIns="91375" bIns="45688"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15835" indent="-575560" algn="l">
              <a:lnSpc>
                <a:spcPts val="1899"/>
              </a:lnSpc>
              <a:spcBef>
                <a:spcPts val="600"/>
              </a:spcBef>
            </a:pPr>
            <a:r>
              <a:rPr lang="ja-JP" altLang="en-US" sz="1400" dirty="0">
                <a:solidFill>
                  <a:sysClr val="windowText" lastClr="000000"/>
                </a:solidFill>
                <a:latin typeface="HG丸ｺﾞｼｯｸM-PRO" panose="020F0600000000000000" pitchFamily="50" charset="-128"/>
                <a:ea typeface="HG丸ｺﾞｼｯｸM-PRO" panose="020F0600000000000000" pitchFamily="50" charset="-128"/>
              </a:rPr>
              <a:t>○　国は、納付金等算定ガイドラインにおいて、将来的に保険料水準の統一（同一都道府県内において、同じ所得水準・同じ世帯構成であれば、同じ保険料水準）を目指す、こととしている。</a:t>
            </a:r>
            <a:endParaRPr lang="en-US" altLang="ja-JP" sz="1400" dirty="0">
              <a:solidFill>
                <a:sysClr val="windowText" lastClr="000000"/>
              </a:solidFill>
              <a:latin typeface="HG丸ｺﾞｼｯｸM-PRO" panose="020F0600000000000000" pitchFamily="50" charset="-128"/>
              <a:ea typeface="HG丸ｺﾞｼｯｸM-PRO" panose="020F0600000000000000" pitchFamily="50" charset="-128"/>
            </a:endParaRPr>
          </a:p>
          <a:p>
            <a:pPr marL="215835" indent="-575560" algn="l">
              <a:lnSpc>
                <a:spcPts val="1899"/>
              </a:lnSpc>
              <a:spcBef>
                <a:spcPts val="600"/>
              </a:spcBef>
            </a:pPr>
            <a:r>
              <a:rPr lang="ja-JP" altLang="en-US" sz="1400" dirty="0">
                <a:solidFill>
                  <a:sysClr val="windowText" lastClr="000000"/>
                </a:solidFill>
                <a:latin typeface="HG丸ｺﾞｼｯｸM-PRO" panose="020F0600000000000000" pitchFamily="50" charset="-128"/>
                <a:ea typeface="HG丸ｺﾞｼｯｸM-PRO" panose="020F0600000000000000" pitchFamily="50" charset="-128"/>
              </a:rPr>
              <a:t>○　各都道府県における保険料水準の統一に向けた状況と課題は、次のとおり。</a:t>
            </a:r>
            <a:endParaRPr lang="en-US" altLang="ja-JP" sz="14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418680" y="2381198"/>
            <a:ext cx="9355055" cy="523052"/>
          </a:xfrm>
          <a:prstGeom prst="rect">
            <a:avLst/>
          </a:prstGeom>
          <a:solidFill>
            <a:schemeClr val="accent6">
              <a:lumMod val="20000"/>
              <a:lumOff val="80000"/>
            </a:schemeClr>
          </a:solidFill>
          <a:ln w="12700">
            <a:solidFill>
              <a:schemeClr val="tx1"/>
            </a:solidFill>
            <a:prstDash val="dash"/>
          </a:ln>
        </p:spPr>
        <p:txBody>
          <a:bodyPr wrap="square">
            <a:spAutoFit/>
          </a:bodyPr>
          <a:lstStyle/>
          <a:p>
            <a:r>
              <a:rPr lang="ja-JP" altLang="en-US" sz="1400" dirty="0">
                <a:latin typeface="HG丸ｺﾞｼｯｸM-PRO" panose="020F0600000000000000" pitchFamily="50" charset="-128"/>
                <a:ea typeface="HG丸ｺﾞｼｯｸM-PRO" panose="020F0600000000000000" pitchFamily="50" charset="-128"/>
              </a:rPr>
              <a:t>・　</a:t>
            </a:r>
            <a:r>
              <a:rPr lang="ja-JP" altLang="ja-JP" sz="1400" dirty="0">
                <a:latin typeface="HG丸ｺﾞｼｯｸM-PRO" panose="020F0600000000000000" pitchFamily="50" charset="-128"/>
                <a:ea typeface="HG丸ｺﾞｼｯｸM-PRO" panose="020F0600000000000000" pitchFamily="50" charset="-128"/>
              </a:rPr>
              <a:t>将来に</a:t>
            </a:r>
            <a:r>
              <a:rPr lang="ja-JP" altLang="en-US" sz="1400" dirty="0">
                <a:latin typeface="HG丸ｺﾞｼｯｸM-PRO" panose="020F0600000000000000" pitchFamily="50" charset="-128"/>
                <a:ea typeface="HG丸ｺﾞｼｯｸM-PRO" panose="020F0600000000000000" pitchFamily="50" charset="-128"/>
              </a:rPr>
              <a:t>わた</a:t>
            </a:r>
            <a:r>
              <a:rPr lang="ja-JP" altLang="ja-JP" sz="1400" dirty="0">
                <a:latin typeface="HG丸ｺﾞｼｯｸM-PRO" panose="020F0600000000000000" pitchFamily="50" charset="-128"/>
                <a:ea typeface="HG丸ｺﾞｼｯｸM-PRO" panose="020F0600000000000000" pitchFamily="50" charset="-128"/>
              </a:rPr>
              <a:t>る医療費適正化インセンティブ</a:t>
            </a:r>
            <a:r>
              <a:rPr lang="ja-JP" altLang="en-US" sz="1400" dirty="0">
                <a:latin typeface="HG丸ｺﾞｼｯｸM-PRO" panose="020F0600000000000000" pitchFamily="50" charset="-128"/>
                <a:ea typeface="HG丸ｺﾞｼｯｸM-PRO" panose="020F0600000000000000" pitchFamily="50" charset="-128"/>
              </a:rPr>
              <a:t>の確保</a:t>
            </a:r>
            <a:endParaRPr lang="en-US" altLang="ja-JP" sz="1400" dirty="0">
              <a:latin typeface="HG丸ｺﾞｼｯｸM-PRO" panose="020F0600000000000000" pitchFamily="50" charset="-128"/>
              <a:ea typeface="HG丸ｺﾞｼｯｸM-PRO" panose="020F0600000000000000" pitchFamily="50" charset="-128"/>
            </a:endParaRPr>
          </a:p>
          <a:p>
            <a:pPr lvl="0"/>
            <a:r>
              <a:rPr lang="ja-JP" altLang="en-US" sz="1400" dirty="0">
                <a:latin typeface="HG丸ｺﾞｼｯｸM-PRO" panose="020F0600000000000000" pitchFamily="50" charset="-128"/>
                <a:ea typeface="HG丸ｺﾞｼｯｸM-PRO" panose="020F0600000000000000" pitchFamily="50" charset="-128"/>
              </a:rPr>
              <a:t>・　</a:t>
            </a:r>
            <a:r>
              <a:rPr lang="ja-JP" altLang="ja-JP" sz="1400" dirty="0">
                <a:latin typeface="HG丸ｺﾞｼｯｸM-PRO" panose="020F0600000000000000" pitchFamily="50" charset="-128"/>
                <a:ea typeface="HG丸ｺﾞｼｯｸM-PRO" panose="020F0600000000000000" pitchFamily="50" charset="-128"/>
              </a:rPr>
              <a:t>医療費水準の平準化</a:t>
            </a:r>
            <a:r>
              <a:rPr lang="ja-JP" altLang="en-US" sz="1400" dirty="0">
                <a:latin typeface="HG丸ｺﾞｼｯｸM-PRO" panose="020F0600000000000000" pitchFamily="50" charset="-128"/>
                <a:ea typeface="HG丸ｺﾞｼｯｸM-PRO" panose="020F0600000000000000" pitchFamily="50" charset="-128"/>
              </a:rPr>
              <a:t>・均</a:t>
            </a:r>
            <a:r>
              <a:rPr lang="ja-JP" altLang="en-US" sz="1400" dirty="0" err="1">
                <a:latin typeface="HG丸ｺﾞｼｯｸM-PRO" panose="020F0600000000000000" pitchFamily="50" charset="-128"/>
                <a:ea typeface="HG丸ｺﾞｼｯｸM-PRO" panose="020F0600000000000000" pitchFamily="50" charset="-128"/>
              </a:rPr>
              <a:t>てん化</a:t>
            </a:r>
            <a:endParaRPr lang="ja-JP" altLang="ja-JP" sz="1400" dirty="0">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183224" y="2857659"/>
            <a:ext cx="9570926" cy="953495"/>
          </a:xfrm>
          <a:prstGeom prst="rect">
            <a:avLst/>
          </a:prstGeom>
          <a:ln w="28575">
            <a:noFill/>
            <a:prstDash val="sysDot"/>
          </a:ln>
        </p:spPr>
        <p:txBody>
          <a:bodyPr wrap="square">
            <a:spAutoFit/>
          </a:bodyPr>
          <a:lstStyle/>
          <a:p>
            <a:pPr marL="185608" indent="169744"/>
            <a:r>
              <a:rPr lang="en-US" altLang="ja-JP" sz="1400" dirty="0">
                <a:latin typeface="HG丸ｺﾞｼｯｸM-PRO" panose="020F0600000000000000" pitchFamily="50" charset="-128"/>
                <a:ea typeface="HG丸ｺﾞｼｯｸM-PRO" panose="020F0600000000000000" pitchFamily="50" charset="-128"/>
              </a:rPr>
              <a:t>α=0</a:t>
            </a:r>
            <a:r>
              <a:rPr lang="ja-JP" altLang="en-US" sz="1400" dirty="0">
                <a:latin typeface="HG丸ｺﾞｼｯｸM-PRO" panose="020F0600000000000000" pitchFamily="50" charset="-128"/>
                <a:ea typeface="HG丸ｺﾞｼｯｸM-PRO" panose="020F0600000000000000" pitchFamily="50" charset="-128"/>
              </a:rPr>
              <a:t>とすることによって、医療費水準によらず、保険料水準を統一することが可能。ただし、市町村の納得を得るためには、都道府県内の各市町村の医療費水準がある程度平準化されることが重要。また、</a:t>
            </a:r>
            <a:r>
              <a:rPr lang="en-US" altLang="ja-JP" sz="1400" dirty="0">
                <a:latin typeface="HG丸ｺﾞｼｯｸM-PRO" panose="020F0600000000000000" pitchFamily="50" charset="-128"/>
                <a:ea typeface="HG丸ｺﾞｼｯｸM-PRO" panose="020F0600000000000000" pitchFamily="50" charset="-128"/>
              </a:rPr>
              <a:t>α=0</a:t>
            </a:r>
            <a:r>
              <a:rPr lang="ja-JP" altLang="en-US" sz="1400" dirty="0">
                <a:latin typeface="HG丸ｺﾞｼｯｸM-PRO" panose="020F0600000000000000" pitchFamily="50" charset="-128"/>
                <a:ea typeface="HG丸ｺﾞｼｯｸM-PRO" panose="020F0600000000000000" pitchFamily="50" charset="-128"/>
              </a:rPr>
              <a:t>を設定した場合には、将来にわたり、医療費適正化インセンティブをどのように図るべきか、都道府県の役割として、今後検討が必要。</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183226" y="3777780"/>
            <a:ext cx="9735290" cy="307580"/>
          </a:xfrm>
          <a:prstGeom prst="rect">
            <a:avLst/>
          </a:prstGeom>
          <a:ln w="28575">
            <a:noFill/>
            <a:prstDash val="sysDot"/>
          </a:ln>
        </p:spPr>
        <p:txBody>
          <a:bodyPr wrap="square">
            <a:spAutoFit/>
          </a:bodyPr>
          <a:lstStyle/>
          <a:p>
            <a:pPr lvl="0"/>
            <a:r>
              <a:rPr lang="ja-JP" altLang="en-US" sz="1400" b="1" dirty="0">
                <a:latin typeface="HG丸ｺﾞｼｯｸM-PRO" panose="020F0600000000000000" pitchFamily="50" charset="-128"/>
                <a:ea typeface="HG丸ｺﾞｼｯｸM-PRO" panose="020F0600000000000000" pitchFamily="50" charset="-128"/>
              </a:rPr>
              <a:t>②　保険料算定方法に関する課題</a:t>
            </a:r>
            <a:endParaRPr lang="en-US" altLang="ja-JP" sz="1400" b="1" dirty="0">
              <a:latin typeface="HG丸ｺﾞｼｯｸM-PRO" panose="020F0600000000000000" pitchFamily="50" charset="-128"/>
              <a:ea typeface="HG丸ｺﾞｼｯｸM-PRO" panose="020F0600000000000000" pitchFamily="50" charset="-128"/>
            </a:endParaRPr>
          </a:p>
        </p:txBody>
      </p:sp>
      <p:sp>
        <p:nvSpPr>
          <p:cNvPr id="22" name="正方形/長方形 21"/>
          <p:cNvSpPr/>
          <p:nvPr/>
        </p:nvSpPr>
        <p:spPr>
          <a:xfrm>
            <a:off x="183228" y="4591702"/>
            <a:ext cx="9705657" cy="307580"/>
          </a:xfrm>
          <a:prstGeom prst="rect">
            <a:avLst/>
          </a:prstGeom>
          <a:ln w="28575">
            <a:noFill/>
            <a:prstDash val="sysDot"/>
          </a:ln>
        </p:spPr>
        <p:txBody>
          <a:bodyPr wrap="square">
            <a:spAutoFit/>
          </a:bodyPr>
          <a:lstStyle/>
          <a:p>
            <a:pPr indent="355351"/>
            <a:r>
              <a:rPr lang="ja-JP" altLang="en-US" sz="1400" dirty="0">
                <a:latin typeface="HG丸ｺﾞｼｯｸM-PRO" panose="020F0600000000000000" pitchFamily="50" charset="-128"/>
                <a:ea typeface="HG丸ｺﾞｼｯｸM-PRO" panose="020F0600000000000000" pitchFamily="50" charset="-128"/>
              </a:rPr>
              <a:t>都道府県と市町村との協議の場において、あるべき姿の議論が必要。</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418678" y="4081014"/>
            <a:ext cx="9335472" cy="522884"/>
          </a:xfrm>
          <a:prstGeom prst="rect">
            <a:avLst/>
          </a:prstGeom>
          <a:solidFill>
            <a:schemeClr val="accent6">
              <a:lumMod val="20000"/>
              <a:lumOff val="80000"/>
            </a:schemeClr>
          </a:solidFill>
          <a:ln w="12700">
            <a:solidFill>
              <a:schemeClr val="tx1"/>
            </a:solidFill>
            <a:prstDash val="dash"/>
          </a:ln>
        </p:spPr>
        <p:txBody>
          <a:bodyPr wrap="square">
            <a:spAutoFit/>
          </a:bodyPr>
          <a:lstStyle/>
          <a:p>
            <a:pPr lvl="0"/>
            <a:r>
              <a:rPr lang="ja-JP" altLang="en-US" sz="1400" dirty="0">
                <a:latin typeface="HG丸ｺﾞｼｯｸM-PRO" panose="020F0600000000000000" pitchFamily="50" charset="-128"/>
                <a:ea typeface="HG丸ｺﾞｼｯｸM-PRO" panose="020F0600000000000000" pitchFamily="50" charset="-128"/>
              </a:rPr>
              <a:t>・　</a:t>
            </a:r>
            <a:r>
              <a:rPr lang="ja-JP" altLang="ja-JP" sz="1400" dirty="0">
                <a:latin typeface="HG丸ｺﾞｼｯｸM-PRO" panose="020F0600000000000000" pitchFamily="50" charset="-128"/>
                <a:ea typeface="HG丸ｺﾞｼｯｸM-PRO" panose="020F0600000000000000" pitchFamily="50" charset="-128"/>
              </a:rPr>
              <a:t>保険料算定方式の統一化</a:t>
            </a:r>
          </a:p>
          <a:p>
            <a:pPr lvl="0"/>
            <a:r>
              <a:rPr lang="ja-JP" altLang="en-US" sz="1400" dirty="0">
                <a:latin typeface="HG丸ｺﾞｼｯｸM-PRO" panose="020F0600000000000000" pitchFamily="50" charset="-128"/>
                <a:ea typeface="HG丸ｺﾞｼｯｸM-PRO" panose="020F0600000000000000" pitchFamily="50" charset="-128"/>
              </a:rPr>
              <a:t>・　賦課</a:t>
            </a:r>
            <a:r>
              <a:rPr lang="ja-JP" altLang="ja-JP" sz="1400" dirty="0">
                <a:latin typeface="HG丸ｺﾞｼｯｸM-PRO" panose="020F0600000000000000" pitchFamily="50" charset="-128"/>
                <a:ea typeface="HG丸ｺﾞｼｯｸM-PRO" panose="020F0600000000000000" pitchFamily="50" charset="-128"/>
              </a:rPr>
              <a:t>割合の統一化</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207304" y="4888252"/>
            <a:ext cx="9814070" cy="307580"/>
          </a:xfrm>
          <a:prstGeom prst="rect">
            <a:avLst/>
          </a:prstGeom>
          <a:ln w="28575">
            <a:noFill/>
            <a:prstDash val="sysDot"/>
          </a:ln>
        </p:spPr>
        <p:txBody>
          <a:bodyPr wrap="square">
            <a:spAutoFit/>
          </a:bodyPr>
          <a:lstStyle/>
          <a:p>
            <a:pPr lvl="0"/>
            <a:r>
              <a:rPr lang="ja-JP" altLang="en-US" sz="1400" b="1" dirty="0">
                <a:latin typeface="HG丸ｺﾞｼｯｸM-PRO" panose="020F0600000000000000" pitchFamily="50" charset="-128"/>
                <a:ea typeface="HG丸ｺﾞｼｯｸM-PRO" panose="020F0600000000000000" pitchFamily="50" charset="-128"/>
              </a:rPr>
              <a:t>③　各市町村の取組に関する課題</a:t>
            </a:r>
            <a:endParaRPr lang="ja-JP" altLang="ja-JP" sz="1400" b="1" dirty="0">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183225" y="6356519"/>
            <a:ext cx="9590508" cy="522884"/>
          </a:xfrm>
          <a:prstGeom prst="rect">
            <a:avLst/>
          </a:prstGeom>
          <a:ln w="28575">
            <a:noFill/>
            <a:prstDash val="sysDot"/>
          </a:ln>
        </p:spPr>
        <p:txBody>
          <a:bodyPr wrap="square">
            <a:spAutoFit/>
          </a:bodyPr>
          <a:lstStyle/>
          <a:p>
            <a:pPr marL="185608" indent="169744"/>
            <a:r>
              <a:rPr lang="ja-JP" altLang="en-US" sz="1400" dirty="0">
                <a:latin typeface="HG丸ｺﾞｼｯｸM-PRO" panose="020F0600000000000000" pitchFamily="50" charset="-128"/>
                <a:ea typeface="HG丸ｺﾞｼｯｸM-PRO" panose="020F0600000000000000" pitchFamily="50" charset="-128"/>
              </a:rPr>
              <a:t>保健事業費や地方単独事業、決算補填等目的の法定外繰入など、市町村が個別に政策的に取り組んでいるものの統一化について、議論が必要。また、市町村ごとの保険料収納率の差をどのように扱うかについても整理が必要</a:t>
            </a:r>
            <a:endParaRPr lang="ja-JP" altLang="ja-JP" sz="1400" dirty="0">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418678" y="5217587"/>
            <a:ext cx="9335472" cy="1168802"/>
          </a:xfrm>
          <a:prstGeom prst="rect">
            <a:avLst/>
          </a:prstGeom>
          <a:solidFill>
            <a:schemeClr val="accent6">
              <a:lumMod val="20000"/>
              <a:lumOff val="80000"/>
            </a:schemeClr>
          </a:solidFill>
          <a:ln w="12700">
            <a:solidFill>
              <a:schemeClr val="tx1"/>
            </a:solidFill>
            <a:prstDash val="dash"/>
          </a:ln>
        </p:spPr>
        <p:txBody>
          <a:bodyPr wrap="square">
            <a:spAutoFit/>
          </a:bodyPr>
          <a:lstStyle/>
          <a:p>
            <a:pPr lvl="0"/>
            <a:r>
              <a:rPr lang="ja-JP" altLang="en-US" sz="1400" dirty="0">
                <a:latin typeface="HG丸ｺﾞｼｯｸM-PRO" panose="020F0600000000000000" pitchFamily="50" charset="-128"/>
                <a:ea typeface="HG丸ｺﾞｼｯｸM-PRO" panose="020F0600000000000000" pitchFamily="50" charset="-128"/>
              </a:rPr>
              <a:t>・　将来にわたる</a:t>
            </a:r>
            <a:r>
              <a:rPr lang="ja-JP" altLang="ja-JP" sz="1400" dirty="0">
                <a:latin typeface="HG丸ｺﾞｼｯｸM-PRO" panose="020F0600000000000000" pitchFamily="50" charset="-128"/>
                <a:ea typeface="HG丸ｺﾞｼｯｸM-PRO" panose="020F0600000000000000" pitchFamily="50" charset="-128"/>
              </a:rPr>
              <a:t>保険料収納率</a:t>
            </a:r>
            <a:r>
              <a:rPr lang="ja-JP" altLang="en-US" sz="1400" dirty="0">
                <a:latin typeface="HG丸ｺﾞｼｯｸM-PRO" panose="020F0600000000000000" pitchFamily="50" charset="-128"/>
                <a:ea typeface="HG丸ｺﾞｼｯｸM-PRO" panose="020F0600000000000000" pitchFamily="50" charset="-128"/>
              </a:rPr>
              <a:t>向上インセンティブの確保</a:t>
            </a:r>
            <a:endParaRPr lang="en-US" altLang="ja-JP" sz="1400" dirty="0">
              <a:latin typeface="HG丸ｺﾞｼｯｸM-PRO" panose="020F0600000000000000" pitchFamily="50" charset="-128"/>
              <a:ea typeface="HG丸ｺﾞｼｯｸM-PRO" panose="020F0600000000000000" pitchFamily="50" charset="-128"/>
            </a:endParaRPr>
          </a:p>
          <a:p>
            <a:pPr lvl="0"/>
            <a:r>
              <a:rPr lang="ja-JP" altLang="en-US" sz="1400" dirty="0">
                <a:latin typeface="HG丸ｺﾞｼｯｸM-PRO" panose="020F0600000000000000" pitchFamily="50" charset="-128"/>
                <a:ea typeface="HG丸ｺﾞｼｯｸM-PRO" panose="020F0600000000000000" pitchFamily="50" charset="-128"/>
              </a:rPr>
              <a:t>・　保健事業費等の基準額の統一化</a:t>
            </a:r>
            <a:endParaRPr lang="ja-JP" altLang="ja-JP" sz="1400" dirty="0">
              <a:latin typeface="HG丸ｺﾞｼｯｸM-PRO" panose="020F0600000000000000" pitchFamily="50" charset="-128"/>
              <a:ea typeface="HG丸ｺﾞｼｯｸM-PRO" panose="020F0600000000000000" pitchFamily="50" charset="-128"/>
            </a:endParaRPr>
          </a:p>
          <a:p>
            <a:pPr lvl="0"/>
            <a:r>
              <a:rPr lang="ja-JP" altLang="en-US" sz="1400" dirty="0">
                <a:latin typeface="HG丸ｺﾞｼｯｸM-PRO" panose="020F0600000000000000" pitchFamily="50" charset="-128"/>
                <a:ea typeface="HG丸ｺﾞｼｯｸM-PRO" panose="020F0600000000000000" pitchFamily="50" charset="-128"/>
              </a:rPr>
              <a:t>・　</a:t>
            </a:r>
            <a:r>
              <a:rPr lang="ja-JP" altLang="ja-JP" sz="1400" dirty="0">
                <a:latin typeface="HG丸ｺﾞｼｯｸM-PRO" panose="020F0600000000000000" pitchFamily="50" charset="-128"/>
                <a:ea typeface="HG丸ｺﾞｼｯｸM-PRO" panose="020F0600000000000000" pitchFamily="50" charset="-128"/>
              </a:rPr>
              <a:t>地方単独事業の整理</a:t>
            </a:r>
            <a:endParaRPr lang="en-US" altLang="ja-JP" sz="1400" dirty="0">
              <a:latin typeface="HG丸ｺﾞｼｯｸM-PRO" panose="020F0600000000000000" pitchFamily="50" charset="-128"/>
              <a:ea typeface="HG丸ｺﾞｼｯｸM-PRO" panose="020F0600000000000000" pitchFamily="50" charset="-128"/>
            </a:endParaRPr>
          </a:p>
          <a:p>
            <a:pPr lvl="0"/>
            <a:r>
              <a:rPr lang="ja-JP" altLang="en-US" sz="1400" dirty="0">
                <a:latin typeface="HG丸ｺﾞｼｯｸM-PRO" panose="020F0600000000000000" pitchFamily="50" charset="-128"/>
                <a:ea typeface="HG丸ｺﾞｼｯｸM-PRO" panose="020F0600000000000000" pitchFamily="50" charset="-128"/>
              </a:rPr>
              <a:t>・   赤字の解消</a:t>
            </a:r>
            <a:endParaRPr lang="en-US" altLang="ja-JP" sz="1400" dirty="0">
              <a:latin typeface="HG丸ｺﾞｼｯｸM-PRO" panose="020F0600000000000000" pitchFamily="50" charset="-128"/>
              <a:ea typeface="HG丸ｺﾞｼｯｸM-PRO" panose="020F0600000000000000" pitchFamily="50" charset="-128"/>
            </a:endParaRPr>
          </a:p>
          <a:p>
            <a:pPr lvl="0"/>
            <a:r>
              <a:rPr lang="ja-JP" altLang="en-US" sz="1400" dirty="0">
                <a:latin typeface="HG丸ｺﾞｼｯｸM-PRO" panose="020F0600000000000000" pitchFamily="50" charset="-128"/>
                <a:ea typeface="HG丸ｺﾞｼｯｸM-PRO" panose="020F0600000000000000" pitchFamily="50" charset="-128"/>
              </a:rPr>
              <a:t>・　市町村事務の標準化、均質化、均一化</a:t>
            </a:r>
            <a:endParaRPr lang="en-US" altLang="ja-JP" sz="1400" dirty="0">
              <a:latin typeface="HG丸ｺﾞｼｯｸM-PRO" panose="020F0600000000000000" pitchFamily="50" charset="-128"/>
              <a:ea typeface="HG丸ｺﾞｼｯｸM-PRO" panose="020F0600000000000000" pitchFamily="50" charset="-128"/>
            </a:endParaRPr>
          </a:p>
        </p:txBody>
      </p:sp>
      <p:graphicFrame>
        <p:nvGraphicFramePr>
          <p:cNvPr id="5" name="表 4"/>
          <p:cNvGraphicFramePr>
            <a:graphicFrameLocks noGrp="1"/>
          </p:cNvGraphicFramePr>
          <p:nvPr>
            <p:extLst/>
          </p:nvPr>
        </p:nvGraphicFramePr>
        <p:xfrm>
          <a:off x="392292" y="1234164"/>
          <a:ext cx="6035929" cy="822844"/>
        </p:xfrm>
        <a:graphic>
          <a:graphicData uri="http://schemas.openxmlformats.org/drawingml/2006/table">
            <a:tbl>
              <a:tblPr firstRow="1" bandRow="1">
                <a:tableStyleId>{5C22544A-7EE6-4342-B048-85BDC9FD1C3A}</a:tableStyleId>
              </a:tblPr>
              <a:tblGrid>
                <a:gridCol w="1357381">
                  <a:extLst>
                    <a:ext uri="{9D8B030D-6E8A-4147-A177-3AD203B41FA5}">
                      <a16:colId xmlns:a16="http://schemas.microsoft.com/office/drawing/2014/main" val="20000"/>
                    </a:ext>
                  </a:extLst>
                </a:gridCol>
                <a:gridCol w="3455276">
                  <a:extLst>
                    <a:ext uri="{9D8B030D-6E8A-4147-A177-3AD203B41FA5}">
                      <a16:colId xmlns:a16="http://schemas.microsoft.com/office/drawing/2014/main" val="20001"/>
                    </a:ext>
                  </a:extLst>
                </a:gridCol>
                <a:gridCol w="1223272">
                  <a:extLst>
                    <a:ext uri="{9D8B030D-6E8A-4147-A177-3AD203B41FA5}">
                      <a16:colId xmlns:a16="http://schemas.microsoft.com/office/drawing/2014/main" val="20002"/>
                    </a:ext>
                  </a:extLst>
                </a:gridCol>
              </a:tblGrid>
              <a:tr h="304707">
                <a:tc>
                  <a:txBody>
                    <a:bodyPr/>
                    <a:lstStyle/>
                    <a:p>
                      <a:pPr algn="ctr"/>
                      <a:r>
                        <a:rPr kumimoji="1" lang="en-US" altLang="ja-JP" sz="1400" dirty="0" smtClean="0">
                          <a:solidFill>
                            <a:schemeClr val="tx1"/>
                          </a:solidFill>
                          <a:latin typeface="+mn-ea"/>
                          <a:ea typeface="+mn-ea"/>
                        </a:rPr>
                        <a:t>30</a:t>
                      </a:r>
                      <a:r>
                        <a:rPr kumimoji="1" lang="ja-JP" altLang="en-US" sz="1400" dirty="0" smtClean="0">
                          <a:solidFill>
                            <a:schemeClr val="tx1"/>
                          </a:solidFill>
                          <a:latin typeface="+mn-ea"/>
                          <a:ea typeface="+mn-ea"/>
                        </a:rPr>
                        <a:t>年度～</a:t>
                      </a:r>
                      <a:endParaRPr kumimoji="1" lang="ja-JP" altLang="en-US" sz="1400" dirty="0">
                        <a:solidFill>
                          <a:schemeClr val="tx1"/>
                        </a:solidFill>
                        <a:latin typeface="+mn-ea"/>
                        <a:ea typeface="+mn-ea"/>
                      </a:endParaRPr>
                    </a:p>
                  </a:txBody>
                  <a:tcPr marL="91381" marR="91381" marT="45691" marB="4569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400" dirty="0" smtClean="0">
                          <a:solidFill>
                            <a:schemeClr val="tx1"/>
                          </a:solidFill>
                          <a:latin typeface="+mn-ea"/>
                          <a:ea typeface="+mn-ea"/>
                        </a:rPr>
                        <a:t>2024</a:t>
                      </a:r>
                      <a:r>
                        <a:rPr kumimoji="1" lang="ja-JP" altLang="en-US" sz="1400" dirty="0" smtClean="0">
                          <a:solidFill>
                            <a:schemeClr val="tx1"/>
                          </a:solidFill>
                          <a:latin typeface="+mn-ea"/>
                          <a:ea typeface="+mn-ea"/>
                        </a:rPr>
                        <a:t>年度までを目標に検討</a:t>
                      </a:r>
                      <a:endParaRPr kumimoji="1" lang="ja-JP" altLang="en-US" sz="1400" dirty="0">
                        <a:solidFill>
                          <a:schemeClr val="tx1"/>
                        </a:solidFill>
                        <a:latin typeface="+mn-ea"/>
                        <a:ea typeface="+mn-ea"/>
                      </a:endParaRPr>
                    </a:p>
                  </a:txBody>
                  <a:tcPr marL="91381" marR="91381" marT="45691" marB="4569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400" dirty="0" smtClean="0">
                          <a:solidFill>
                            <a:schemeClr val="tx1"/>
                          </a:solidFill>
                          <a:latin typeface="+mn-ea"/>
                          <a:ea typeface="+mn-ea"/>
                        </a:rPr>
                        <a:t>2027</a:t>
                      </a:r>
                      <a:r>
                        <a:rPr kumimoji="1" lang="ja-JP" altLang="en-US" sz="1400" dirty="0" smtClean="0">
                          <a:solidFill>
                            <a:schemeClr val="tx1"/>
                          </a:solidFill>
                          <a:latin typeface="+mn-ea"/>
                          <a:ea typeface="+mn-ea"/>
                        </a:rPr>
                        <a:t>年度まで</a:t>
                      </a:r>
                      <a:endParaRPr kumimoji="1" lang="ja-JP" altLang="en-US" sz="1400" dirty="0">
                        <a:solidFill>
                          <a:schemeClr val="tx1"/>
                        </a:solidFill>
                        <a:latin typeface="+mn-ea"/>
                        <a:ea typeface="+mn-ea"/>
                      </a:endParaRPr>
                    </a:p>
                  </a:txBody>
                  <a:tcPr marL="91381" marR="91381" marT="45691" marB="4569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518033">
                <a:tc>
                  <a:txBody>
                    <a:bodyPr/>
                    <a:lstStyle/>
                    <a:p>
                      <a:pPr algn="ctr"/>
                      <a:r>
                        <a:rPr kumimoji="1" lang="ja-JP" altLang="en-US" sz="1400" dirty="0" smtClean="0">
                          <a:solidFill>
                            <a:schemeClr val="tx1"/>
                          </a:solidFill>
                          <a:latin typeface="MS UI Gothic" panose="020B0600070205080204" pitchFamily="50" charset="-128"/>
                          <a:ea typeface="MS UI Gothic" panose="020B0600070205080204" pitchFamily="50" charset="-128"/>
                        </a:rPr>
                        <a:t>大阪府</a:t>
                      </a:r>
                      <a:endParaRPr kumimoji="1" lang="en-US" altLang="ja-JP" sz="1400" dirty="0" smtClean="0">
                        <a:solidFill>
                          <a:schemeClr val="tx1"/>
                        </a:solidFill>
                        <a:latin typeface="MS UI Gothic" panose="020B0600070205080204" pitchFamily="50" charset="-128"/>
                        <a:ea typeface="MS UI Gothic" panose="020B0600070205080204" pitchFamily="50" charset="-128"/>
                      </a:endParaRPr>
                    </a:p>
                    <a:p>
                      <a:pPr algn="ctr"/>
                      <a:r>
                        <a:rPr kumimoji="1" lang="ja-JP" altLang="en-US" sz="1400" dirty="0" smtClean="0">
                          <a:solidFill>
                            <a:schemeClr val="tx1"/>
                          </a:solidFill>
                          <a:latin typeface="MS UI Gothic" panose="020B0600070205080204" pitchFamily="50" charset="-128"/>
                          <a:ea typeface="MS UI Gothic" panose="020B0600070205080204" pitchFamily="50" charset="-128"/>
                        </a:rPr>
                        <a:t>（例外措置あり）</a:t>
                      </a:r>
                      <a:endParaRPr kumimoji="1" lang="ja-JP" altLang="en-US" sz="1400" dirty="0">
                        <a:solidFill>
                          <a:schemeClr val="tx1"/>
                        </a:solidFill>
                        <a:latin typeface="MS UI Gothic" panose="020B0600070205080204" pitchFamily="50" charset="-128"/>
                        <a:ea typeface="MS UI Gothic" panose="020B0600070205080204" pitchFamily="50" charset="-128"/>
                      </a:endParaRPr>
                    </a:p>
                  </a:txBody>
                  <a:tcPr marL="91381" marR="91381" marT="45691" marB="4569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S UI Gothic" panose="020B0600070205080204" pitchFamily="50" charset="-128"/>
                          <a:ea typeface="MS UI Gothic" panose="020B0600070205080204" pitchFamily="50" charset="-128"/>
                        </a:rPr>
                        <a:t>奈良県、沖縄県</a:t>
                      </a:r>
                      <a:endParaRPr kumimoji="1" lang="en-US" altLang="ja-JP" sz="1400" dirty="0" smtClean="0">
                        <a:solidFill>
                          <a:schemeClr val="tx1"/>
                        </a:solidFill>
                        <a:latin typeface="MS UI Gothic" panose="020B0600070205080204" pitchFamily="50" charset="-128"/>
                        <a:ea typeface="MS UI Gothic" panose="020B0600070205080204" pitchFamily="50" charset="-128"/>
                      </a:endParaRPr>
                    </a:p>
                    <a:p>
                      <a:pPr algn="ctr"/>
                      <a:r>
                        <a:rPr kumimoji="1" lang="ja-JP" altLang="en-US" sz="1400" dirty="0" smtClean="0">
                          <a:solidFill>
                            <a:schemeClr val="tx1"/>
                          </a:solidFill>
                          <a:latin typeface="MS UI Gothic" panose="020B0600070205080204" pitchFamily="50" charset="-128"/>
                          <a:ea typeface="MS UI Gothic" panose="020B0600070205080204" pitchFamily="50" charset="-128"/>
                        </a:rPr>
                        <a:t>北海道（納付金ベース）、広島県（準統一）</a:t>
                      </a:r>
                      <a:endParaRPr kumimoji="1" lang="en-US" altLang="ja-JP" sz="1400" dirty="0" smtClean="0">
                        <a:solidFill>
                          <a:schemeClr val="tx1"/>
                        </a:solidFill>
                        <a:latin typeface="MS UI Gothic" panose="020B0600070205080204" pitchFamily="50" charset="-128"/>
                        <a:ea typeface="MS UI Gothic" panose="020B0600070205080204" pitchFamily="50" charset="-128"/>
                      </a:endParaRPr>
                    </a:p>
                  </a:txBody>
                  <a:tcPr marL="91381" marR="91381" marT="45691" marB="4569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S UI Gothic" panose="020B0600070205080204" pitchFamily="50" charset="-128"/>
                          <a:ea typeface="MS UI Gothic" panose="020B0600070205080204" pitchFamily="50" charset="-128"/>
                        </a:rPr>
                        <a:t>和歌山県</a:t>
                      </a:r>
                      <a:endParaRPr kumimoji="1" lang="en-US" altLang="ja-JP" sz="1400" dirty="0" smtClean="0">
                        <a:solidFill>
                          <a:schemeClr val="tx1"/>
                        </a:solidFill>
                        <a:latin typeface="MS UI Gothic" panose="020B0600070205080204" pitchFamily="50" charset="-128"/>
                        <a:ea typeface="MS UI Gothic" panose="020B0600070205080204" pitchFamily="50" charset="-128"/>
                      </a:endParaRPr>
                    </a:p>
                    <a:p>
                      <a:pPr algn="ctr"/>
                      <a:r>
                        <a:rPr kumimoji="1" lang="ja-JP" altLang="en-US" sz="1400" dirty="0" smtClean="0">
                          <a:solidFill>
                            <a:schemeClr val="tx1"/>
                          </a:solidFill>
                          <a:latin typeface="MS UI Gothic" panose="020B0600070205080204" pitchFamily="50" charset="-128"/>
                          <a:ea typeface="MS UI Gothic" panose="020B0600070205080204" pitchFamily="50" charset="-128"/>
                        </a:rPr>
                        <a:t>佐賀県</a:t>
                      </a:r>
                      <a:endParaRPr kumimoji="1" lang="en-US" altLang="ja-JP" sz="1400" dirty="0" smtClean="0">
                        <a:solidFill>
                          <a:schemeClr val="tx1"/>
                        </a:solidFill>
                        <a:latin typeface="MS UI Gothic" panose="020B0600070205080204" pitchFamily="50" charset="-128"/>
                        <a:ea typeface="MS UI Gothic" panose="020B0600070205080204" pitchFamily="50" charset="-128"/>
                      </a:endParaRPr>
                    </a:p>
                  </a:txBody>
                  <a:tcPr marL="91381" marR="91381" marT="45691" marB="4569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テキスト ボックス 5"/>
          <p:cNvSpPr txBox="1"/>
          <p:nvPr/>
        </p:nvSpPr>
        <p:spPr>
          <a:xfrm>
            <a:off x="6394887" y="1208587"/>
            <a:ext cx="3490880" cy="1338613"/>
          </a:xfrm>
          <a:prstGeom prst="rect">
            <a:avLst/>
          </a:prstGeom>
          <a:noFill/>
        </p:spPr>
        <p:txBody>
          <a:bodyPr wrap="square" rtlCol="0">
            <a:spAutoFit/>
          </a:bodyPr>
          <a:lstStyle/>
          <a:p>
            <a:r>
              <a:rPr lang="en-US" altLang="ja-JP" sz="1150" b="1" dirty="0">
                <a:latin typeface="+mn-ea"/>
              </a:rPr>
              <a:t>※</a:t>
            </a:r>
            <a:r>
              <a:rPr lang="ja-JP" altLang="en-US" sz="1150" b="1" dirty="0">
                <a:latin typeface="+mn-ea"/>
              </a:rPr>
              <a:t>　その他の都道府県については、時期を明示せず、　　</a:t>
            </a:r>
            <a:endParaRPr lang="en-US" altLang="ja-JP" sz="1150" b="1" dirty="0">
              <a:latin typeface="+mn-ea"/>
            </a:endParaRPr>
          </a:p>
          <a:p>
            <a:r>
              <a:rPr lang="ja-JP" altLang="en-US" sz="1150" b="1" dirty="0">
                <a:latin typeface="+mn-ea"/>
              </a:rPr>
              <a:t>　将来的に統一を目指す。あるいは、医療費水準の平　</a:t>
            </a:r>
            <a:endParaRPr lang="en-US" altLang="ja-JP" sz="1150" b="1" dirty="0">
              <a:latin typeface="+mn-ea"/>
            </a:endParaRPr>
          </a:p>
          <a:p>
            <a:r>
              <a:rPr lang="ja-JP" altLang="en-US" sz="1150" b="1" dirty="0">
                <a:latin typeface="+mn-ea"/>
              </a:rPr>
              <a:t>　準化・赤字の解消等を踏まえ検討等と整理。</a:t>
            </a:r>
            <a:endParaRPr lang="en-US" altLang="ja-JP" sz="1150" b="1" dirty="0">
              <a:latin typeface="+mn-ea"/>
            </a:endParaRPr>
          </a:p>
          <a:p>
            <a:r>
              <a:rPr lang="ja-JP" altLang="en-US" sz="1150" b="1" dirty="0">
                <a:latin typeface="+mn-ea"/>
              </a:rPr>
              <a:t>　　岐阜県は検討期間を</a:t>
            </a:r>
            <a:r>
              <a:rPr lang="en-US" altLang="ja-JP" sz="1150" b="1" dirty="0">
                <a:latin typeface="+mn-ea"/>
              </a:rPr>
              <a:t>2024</a:t>
            </a:r>
            <a:r>
              <a:rPr lang="ja-JP" altLang="en-US" sz="1150" b="1" dirty="0">
                <a:latin typeface="+mn-ea"/>
              </a:rPr>
              <a:t>年度に設定。</a:t>
            </a:r>
            <a:endParaRPr lang="en-US" altLang="ja-JP" sz="1150" b="1" dirty="0">
              <a:latin typeface="+mn-ea"/>
            </a:endParaRPr>
          </a:p>
          <a:p>
            <a:r>
              <a:rPr lang="ja-JP" altLang="en-US" sz="1150" b="1" dirty="0">
                <a:solidFill>
                  <a:srgbClr val="FF0000"/>
                </a:solidFill>
                <a:latin typeface="+mn-ea"/>
              </a:rPr>
              <a:t>　　</a:t>
            </a:r>
            <a:r>
              <a:rPr lang="ja-JP" altLang="en-US" sz="1150" b="1" dirty="0">
                <a:latin typeface="+mn-ea"/>
              </a:rPr>
              <a:t>福島県、滋賀県は</a:t>
            </a:r>
            <a:r>
              <a:rPr lang="en-US" altLang="ja-JP" sz="1150" b="1" dirty="0">
                <a:latin typeface="+mn-ea"/>
              </a:rPr>
              <a:t>2024</a:t>
            </a:r>
            <a:r>
              <a:rPr lang="ja-JP" altLang="en-US" sz="1150" b="1" dirty="0">
                <a:latin typeface="+mn-ea"/>
              </a:rPr>
              <a:t>年度以降の統一を目指して</a:t>
            </a:r>
            <a:endParaRPr lang="en-US" altLang="ja-JP" sz="1150" b="1" dirty="0">
              <a:latin typeface="+mn-ea"/>
            </a:endParaRPr>
          </a:p>
          <a:p>
            <a:r>
              <a:rPr lang="ja-JP" altLang="en-US" sz="1150" b="1" dirty="0">
                <a:latin typeface="+mn-ea"/>
              </a:rPr>
              <a:t>　いる。</a:t>
            </a:r>
          </a:p>
          <a:p>
            <a:endParaRPr lang="ja-JP" altLang="en-US" sz="1200" dirty="0">
              <a:latin typeface="+mn-ea"/>
            </a:endParaRPr>
          </a:p>
        </p:txBody>
      </p:sp>
      <p:sp>
        <p:nvSpPr>
          <p:cNvPr id="8" name="スライド番号プレースホルダー 7"/>
          <p:cNvSpPr>
            <a:spLocks noGrp="1"/>
          </p:cNvSpPr>
          <p:nvPr>
            <p:ph type="sldNum" sz="quarter" idx="12"/>
          </p:nvPr>
        </p:nvSpPr>
        <p:spPr>
          <a:xfrm>
            <a:off x="7575109" y="6470507"/>
            <a:ext cx="2310659" cy="365125"/>
          </a:xfrm>
        </p:spPr>
        <p:txBody>
          <a:bodyPr/>
          <a:lstStyle/>
          <a:p>
            <a:fld id="{43F36172-A6ED-4A8C-83C3-3EDD7338BAA1}" type="slidenum">
              <a:rPr lang="ja-JP" altLang="en-US" sz="1800" b="1">
                <a:latin typeface="游ゴシック" panose="020B0400000000000000" pitchFamily="50" charset="-128"/>
                <a:ea typeface="游ゴシック" panose="020B0400000000000000" pitchFamily="50" charset="-128"/>
              </a:rPr>
              <a:t>47</a:t>
            </a:fld>
            <a:endParaRPr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2611773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表 56"/>
          <p:cNvGraphicFramePr>
            <a:graphicFrameLocks noGrp="1"/>
          </p:cNvGraphicFramePr>
          <p:nvPr>
            <p:extLst/>
          </p:nvPr>
        </p:nvGraphicFramePr>
        <p:xfrm>
          <a:off x="1528735" y="477659"/>
          <a:ext cx="8337237" cy="359885"/>
        </p:xfrm>
        <a:graphic>
          <a:graphicData uri="http://schemas.openxmlformats.org/drawingml/2006/table">
            <a:tbl>
              <a:tblPr firstRow="1" bandRow="1">
                <a:tableStyleId>{BC89EF96-8CEA-46FF-86C4-4CE0E7609802}</a:tableStyleId>
              </a:tblPr>
              <a:tblGrid>
                <a:gridCol w="3928161">
                  <a:extLst>
                    <a:ext uri="{9D8B030D-6E8A-4147-A177-3AD203B41FA5}">
                      <a16:colId xmlns:a16="http://schemas.microsoft.com/office/drawing/2014/main" val="20000"/>
                    </a:ext>
                  </a:extLst>
                </a:gridCol>
                <a:gridCol w="2303517">
                  <a:extLst>
                    <a:ext uri="{9D8B030D-6E8A-4147-A177-3AD203B41FA5}">
                      <a16:colId xmlns:a16="http://schemas.microsoft.com/office/drawing/2014/main" val="20001"/>
                    </a:ext>
                  </a:extLst>
                </a:gridCol>
                <a:gridCol w="2105559">
                  <a:extLst>
                    <a:ext uri="{9D8B030D-6E8A-4147-A177-3AD203B41FA5}">
                      <a16:colId xmlns:a16="http://schemas.microsoft.com/office/drawing/2014/main" val="20002"/>
                    </a:ext>
                  </a:extLst>
                </a:gridCol>
              </a:tblGrid>
              <a:tr h="359885">
                <a:tc>
                  <a:txBody>
                    <a:bodyPr/>
                    <a:lstStyle/>
                    <a:p>
                      <a:pPr algn="ct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納付金（保健事業費等を含まない場合）</a:t>
                      </a:r>
                      <a:endParaRPr kumimoji="1" lang="ja-JP" altLang="en-US" sz="1200" b="0" dirty="0">
                        <a:solidFill>
                          <a:schemeClr val="tx1"/>
                        </a:solidFill>
                        <a:latin typeface="HG丸ｺﾞｼｯｸM-PRO" panose="020F0600000000000000" pitchFamily="50" charset="-128"/>
                        <a:ea typeface="HG丸ｺﾞｼｯｸM-PRO" panose="020F0600000000000000" pitchFamily="50" charset="-128"/>
                      </a:endParaRPr>
                    </a:p>
                  </a:txBody>
                  <a:tcPr marL="91411" marR="91411"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200" b="0" dirty="0" smtClean="0">
                          <a:latin typeface="HG丸ｺﾞｼｯｸM-PRO" panose="020F0600000000000000" pitchFamily="50" charset="-128"/>
                          <a:ea typeface="HG丸ｺﾞｼｯｸM-PRO" panose="020F0600000000000000" pitchFamily="50" charset="-128"/>
                        </a:rPr>
                        <a:t>国費</a:t>
                      </a:r>
                      <a:endParaRPr kumimoji="1" lang="ja-JP" altLang="en-US" sz="1200" b="0" dirty="0">
                        <a:latin typeface="HG丸ｺﾞｼｯｸM-PRO" panose="020F0600000000000000" pitchFamily="50" charset="-128"/>
                        <a:ea typeface="HG丸ｺﾞｼｯｸM-PRO" panose="020F0600000000000000" pitchFamily="50" charset="-128"/>
                      </a:endParaRPr>
                    </a:p>
                  </a:txBody>
                  <a:tcPr marL="91411" marR="91411"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latin typeface="HG丸ｺﾞｼｯｸM-PRO" panose="020F0600000000000000" pitchFamily="50" charset="-128"/>
                          <a:ea typeface="HG丸ｺﾞｼｯｸM-PRO" panose="020F0600000000000000" pitchFamily="50" charset="-128"/>
                        </a:rPr>
                        <a:t>前期高齢者交付金</a:t>
                      </a:r>
                      <a:endParaRPr kumimoji="1" lang="ja-JP" altLang="en-US" sz="1200" b="0" dirty="0">
                        <a:latin typeface="HG丸ｺﾞｼｯｸM-PRO" panose="020F0600000000000000" pitchFamily="50" charset="-128"/>
                        <a:ea typeface="HG丸ｺﾞｼｯｸM-PRO" panose="020F0600000000000000" pitchFamily="50" charset="-128"/>
                      </a:endParaRPr>
                    </a:p>
                  </a:txBody>
                  <a:tcPr marL="91411" marR="91411"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58" name="テキスト ボックス 57"/>
          <p:cNvSpPr txBox="1"/>
          <p:nvPr/>
        </p:nvSpPr>
        <p:spPr>
          <a:xfrm>
            <a:off x="69032" y="2883901"/>
            <a:ext cx="1366707" cy="276910"/>
          </a:xfrm>
          <a:prstGeom prst="rect">
            <a:avLst/>
          </a:prstGeom>
          <a:noFill/>
          <a:ln>
            <a:solidFill>
              <a:schemeClr val="tx1"/>
            </a:solidFill>
          </a:ln>
        </p:spPr>
        <p:txBody>
          <a:bodyPr wrap="square" rtlCol="0">
            <a:spAutoFit/>
          </a:bodyPr>
          <a:lstStyle/>
          <a:p>
            <a:pPr algn="ctr"/>
            <a:r>
              <a:rPr lang="ja-JP" altLang="en-US" sz="1200" dirty="0">
                <a:latin typeface="HG丸ｺﾞｼｯｸM-PRO" panose="020F0600000000000000" pitchFamily="50" charset="-128"/>
                <a:ea typeface="HG丸ｺﾞｼｯｸM-PRO" panose="020F0600000000000000" pitchFamily="50" charset="-128"/>
              </a:rPr>
              <a:t>市町村収入</a:t>
            </a:r>
            <a:endParaRPr lang="en-US" altLang="ja-JP" sz="1200" dirty="0">
              <a:latin typeface="HG丸ｺﾞｼｯｸM-PRO" panose="020F0600000000000000" pitchFamily="50" charset="-128"/>
              <a:ea typeface="HG丸ｺﾞｼｯｸM-PRO" panose="020F0600000000000000" pitchFamily="50" charset="-128"/>
            </a:endParaRPr>
          </a:p>
        </p:txBody>
      </p:sp>
      <p:cxnSp>
        <p:nvCxnSpPr>
          <p:cNvPr id="71" name="直線矢印コネクタ 70"/>
          <p:cNvCxnSpPr/>
          <p:nvPr/>
        </p:nvCxnSpPr>
        <p:spPr>
          <a:xfrm>
            <a:off x="1521721" y="3808093"/>
            <a:ext cx="5806367" cy="0"/>
          </a:xfrm>
          <a:prstGeom prst="straightConnector1">
            <a:avLst/>
          </a:prstGeom>
          <a:ln w="38100">
            <a:solidFill>
              <a:schemeClr val="accent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101427" y="3684716"/>
            <a:ext cx="1184561" cy="292294"/>
          </a:xfrm>
          <a:prstGeom prst="rect">
            <a:avLst/>
          </a:prstGeom>
        </p:spPr>
        <p:txBody>
          <a:bodyPr wrap="none">
            <a:spAutoFit/>
          </a:bodyPr>
          <a:lstStyle/>
          <a:p>
            <a:pPr algn="ctr"/>
            <a:r>
              <a:rPr lang="en-US" altLang="ja-JP" sz="1300" dirty="0">
                <a:latin typeface="ＤＦ特太ゴシック体" panose="020B0509000000000000" pitchFamily="49" charset="-128"/>
                <a:ea typeface="ＤＦ特太ゴシック体" panose="020B0509000000000000" pitchFamily="49" charset="-128"/>
              </a:rPr>
              <a:t>【</a:t>
            </a:r>
            <a:r>
              <a:rPr lang="ja-JP" altLang="en-US" sz="1300" dirty="0">
                <a:latin typeface="ＤＦ特太ゴシック体" panose="020B0509000000000000" pitchFamily="49" charset="-128"/>
                <a:ea typeface="ＤＦ特太ゴシック体" panose="020B0509000000000000" pitchFamily="49" charset="-128"/>
              </a:rPr>
              <a:t>完全統一</a:t>
            </a:r>
            <a:r>
              <a:rPr lang="en-US" altLang="ja-JP" sz="1300" dirty="0">
                <a:latin typeface="ＤＦ特太ゴシック体" panose="020B0509000000000000" pitchFamily="49" charset="-128"/>
                <a:ea typeface="ＤＦ特太ゴシック体" panose="020B0509000000000000" pitchFamily="49" charset="-128"/>
              </a:rPr>
              <a:t>】</a:t>
            </a:r>
          </a:p>
        </p:txBody>
      </p:sp>
      <p:sp>
        <p:nvSpPr>
          <p:cNvPr id="102" name="正方形/長方形 101"/>
          <p:cNvSpPr/>
          <p:nvPr/>
        </p:nvSpPr>
        <p:spPr>
          <a:xfrm>
            <a:off x="2572269" y="4447819"/>
            <a:ext cx="1876836" cy="276910"/>
          </a:xfrm>
          <a:prstGeom prst="rect">
            <a:avLst/>
          </a:prstGeom>
        </p:spPr>
        <p:txBody>
          <a:bodyPr wrap="none">
            <a:spAutoFit/>
          </a:bodyPr>
          <a:lstStyle/>
          <a:p>
            <a:pPr algn="ct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納付金の範囲を統一</a:t>
            </a:r>
            <a:r>
              <a:rPr lang="en-US" altLang="ja-JP" sz="1200" dirty="0">
                <a:latin typeface="HG丸ｺﾞｼｯｸM-PRO" panose="020F0600000000000000" pitchFamily="50" charset="-128"/>
                <a:ea typeface="HG丸ｺﾞｼｯｸM-PRO" panose="020F0600000000000000" pitchFamily="50" charset="-128"/>
              </a:rPr>
              <a:t>】</a:t>
            </a:r>
          </a:p>
        </p:txBody>
      </p:sp>
      <p:sp>
        <p:nvSpPr>
          <p:cNvPr id="103" name="正方形/長方形 102"/>
          <p:cNvSpPr/>
          <p:nvPr/>
        </p:nvSpPr>
        <p:spPr>
          <a:xfrm>
            <a:off x="49149" y="4803406"/>
            <a:ext cx="1351219" cy="492285"/>
          </a:xfrm>
          <a:prstGeom prst="rect">
            <a:avLst/>
          </a:prstGeom>
        </p:spPr>
        <p:txBody>
          <a:bodyPr wrap="none">
            <a:spAutoFit/>
          </a:bodyPr>
          <a:lstStyle/>
          <a:p>
            <a:pPr algn="ctr"/>
            <a:r>
              <a:rPr lang="en-US" altLang="ja-JP" sz="1300" dirty="0">
                <a:latin typeface="ＤＦ特太ゴシック体" panose="020B0509000000000000" pitchFamily="49" charset="-128"/>
                <a:ea typeface="ＤＦ特太ゴシック体" panose="020B0509000000000000" pitchFamily="49" charset="-128"/>
              </a:rPr>
              <a:t>【</a:t>
            </a:r>
            <a:r>
              <a:rPr lang="ja-JP" altLang="en-US" sz="1300" dirty="0">
                <a:latin typeface="ＤＦ特太ゴシック体" panose="020B0509000000000000" pitchFamily="49" charset="-128"/>
                <a:ea typeface="ＤＦ特太ゴシック体" panose="020B0509000000000000" pitchFamily="49" charset="-128"/>
              </a:rPr>
              <a:t>収納率格差・</a:t>
            </a:r>
            <a:endParaRPr lang="en-US" altLang="ja-JP" sz="1300" dirty="0">
              <a:latin typeface="ＤＦ特太ゴシック体" panose="020B0509000000000000" pitchFamily="49" charset="-128"/>
              <a:ea typeface="ＤＦ特太ゴシック体" panose="020B0509000000000000" pitchFamily="49" charset="-128"/>
            </a:endParaRPr>
          </a:p>
          <a:p>
            <a:pPr algn="ctr"/>
            <a:r>
              <a:rPr lang="ja-JP" altLang="en-US" sz="1300" dirty="0">
                <a:latin typeface="ＤＦ特太ゴシック体" panose="020B0509000000000000" pitchFamily="49" charset="-128"/>
                <a:ea typeface="ＤＦ特太ゴシック体" panose="020B0509000000000000" pitchFamily="49" charset="-128"/>
              </a:rPr>
              <a:t>直診以外統一</a:t>
            </a:r>
            <a:r>
              <a:rPr lang="en-US" altLang="ja-JP" sz="1300" dirty="0">
                <a:latin typeface="ＤＦ特太ゴシック体" panose="020B0509000000000000" pitchFamily="49" charset="-128"/>
                <a:ea typeface="ＤＦ特太ゴシック体" panose="020B0509000000000000" pitchFamily="49" charset="-128"/>
              </a:rPr>
              <a:t>】</a:t>
            </a:r>
          </a:p>
        </p:txBody>
      </p:sp>
      <p:sp>
        <p:nvSpPr>
          <p:cNvPr id="104" name="正方形/長方形 103"/>
          <p:cNvSpPr/>
          <p:nvPr/>
        </p:nvSpPr>
        <p:spPr>
          <a:xfrm>
            <a:off x="-4877" y="5694496"/>
            <a:ext cx="1517877" cy="292294"/>
          </a:xfrm>
          <a:prstGeom prst="rect">
            <a:avLst/>
          </a:prstGeom>
        </p:spPr>
        <p:txBody>
          <a:bodyPr wrap="none">
            <a:spAutoFit/>
          </a:bodyPr>
          <a:lstStyle/>
          <a:p>
            <a:pPr algn="ctr"/>
            <a:r>
              <a:rPr lang="en-US" altLang="ja-JP" sz="1300" dirty="0">
                <a:latin typeface="ＤＦ特太ゴシック体" panose="020B0509000000000000" pitchFamily="49" charset="-128"/>
                <a:ea typeface="ＤＦ特太ゴシック体" panose="020B0509000000000000" pitchFamily="49" charset="-128"/>
              </a:rPr>
              <a:t>【</a:t>
            </a:r>
            <a:r>
              <a:rPr lang="ja-JP" altLang="en-US" sz="1300" dirty="0">
                <a:latin typeface="ＤＦ特太ゴシック体" panose="020B0509000000000000" pitchFamily="49" charset="-128"/>
                <a:ea typeface="ＤＦ特太ゴシック体" panose="020B0509000000000000" pitchFamily="49" charset="-128"/>
              </a:rPr>
              <a:t>直診以外統一</a:t>
            </a:r>
            <a:r>
              <a:rPr lang="en-US" altLang="ja-JP" sz="1300" dirty="0">
                <a:latin typeface="ＤＦ特太ゴシック体" panose="020B0509000000000000" pitchFamily="49" charset="-128"/>
                <a:ea typeface="ＤＦ特太ゴシック体" panose="020B0509000000000000" pitchFamily="49" charset="-128"/>
              </a:rPr>
              <a:t>】</a:t>
            </a:r>
          </a:p>
        </p:txBody>
      </p:sp>
      <p:sp>
        <p:nvSpPr>
          <p:cNvPr id="115" name="テキスト ボックス 114"/>
          <p:cNvSpPr txBox="1"/>
          <p:nvPr/>
        </p:nvSpPr>
        <p:spPr>
          <a:xfrm>
            <a:off x="2497194" y="3823030"/>
            <a:ext cx="6121038" cy="253835"/>
          </a:xfrm>
          <a:prstGeom prst="rect">
            <a:avLst/>
          </a:prstGeom>
          <a:noFill/>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保健事業費等も含めて、納付金額＝保険料収納必要額</a:t>
            </a:r>
            <a:endParaRPr lang="en-US" altLang="ja-JP" sz="1050" dirty="0">
              <a:latin typeface="HG丸ｺﾞｼｯｸM-PRO" panose="020F0600000000000000" pitchFamily="50" charset="-128"/>
              <a:ea typeface="HG丸ｺﾞｼｯｸM-PRO" panose="020F0600000000000000" pitchFamily="50" charset="-128"/>
            </a:endParaRPr>
          </a:p>
        </p:txBody>
      </p:sp>
      <p:graphicFrame>
        <p:nvGraphicFramePr>
          <p:cNvPr id="54" name="表 53"/>
          <p:cNvGraphicFramePr>
            <a:graphicFrameLocks noGrp="1"/>
          </p:cNvGraphicFramePr>
          <p:nvPr>
            <p:extLst/>
          </p:nvPr>
        </p:nvGraphicFramePr>
        <p:xfrm>
          <a:off x="1509198" y="1030817"/>
          <a:ext cx="5790381" cy="640050"/>
        </p:xfrm>
        <a:graphic>
          <a:graphicData uri="http://schemas.openxmlformats.org/drawingml/2006/table">
            <a:tbl>
              <a:tblPr firstRow="1" bandRow="1">
                <a:tableStyleId>{BC89EF96-8CEA-46FF-86C4-4CE0E7609802}</a:tableStyleId>
              </a:tblPr>
              <a:tblGrid>
                <a:gridCol w="1176278">
                  <a:extLst>
                    <a:ext uri="{9D8B030D-6E8A-4147-A177-3AD203B41FA5}">
                      <a16:colId xmlns:a16="http://schemas.microsoft.com/office/drawing/2014/main" val="20000"/>
                    </a:ext>
                  </a:extLst>
                </a:gridCol>
                <a:gridCol w="2800447">
                  <a:extLst>
                    <a:ext uri="{9D8B030D-6E8A-4147-A177-3AD203B41FA5}">
                      <a16:colId xmlns:a16="http://schemas.microsoft.com/office/drawing/2014/main" val="20001"/>
                    </a:ext>
                  </a:extLst>
                </a:gridCol>
                <a:gridCol w="955931">
                  <a:extLst>
                    <a:ext uri="{9D8B030D-6E8A-4147-A177-3AD203B41FA5}">
                      <a16:colId xmlns:a16="http://schemas.microsoft.com/office/drawing/2014/main" val="20002"/>
                    </a:ext>
                  </a:extLst>
                </a:gridCol>
                <a:gridCol w="857725">
                  <a:extLst>
                    <a:ext uri="{9D8B030D-6E8A-4147-A177-3AD203B41FA5}">
                      <a16:colId xmlns:a16="http://schemas.microsoft.com/office/drawing/2014/main" val="20003"/>
                    </a:ext>
                  </a:extLst>
                </a:gridCol>
              </a:tblGrid>
              <a:tr h="639875">
                <a:tc>
                  <a:txBody>
                    <a:bodyPr/>
                    <a:lstStyle/>
                    <a:p>
                      <a:pPr algn="ctr"/>
                      <a:r>
                        <a:rPr kumimoji="1" lang="ja-JP" altLang="en-US" sz="1200" b="0" dirty="0" smtClean="0">
                          <a:latin typeface="HG丸ｺﾞｼｯｸM-PRO" panose="020F0600000000000000" pitchFamily="50" charset="-128"/>
                          <a:ea typeface="HG丸ｺﾞｼｯｸM-PRO" panose="020F0600000000000000" pitchFamily="50" charset="-128"/>
                        </a:rPr>
                        <a:t>各市町村</a:t>
                      </a:r>
                      <a:endParaRPr kumimoji="1" lang="en-US" altLang="ja-JP" sz="1200" b="0" dirty="0" smtClean="0">
                        <a:latin typeface="HG丸ｺﾞｼｯｸM-PRO" panose="020F0600000000000000" pitchFamily="50" charset="-128"/>
                        <a:ea typeface="HG丸ｺﾞｼｯｸM-PRO" panose="020F0600000000000000" pitchFamily="50" charset="-128"/>
                      </a:endParaRPr>
                    </a:p>
                    <a:p>
                      <a:pPr algn="ctr"/>
                      <a:r>
                        <a:rPr kumimoji="1" lang="ja-JP" altLang="en-US" sz="1200" b="0" dirty="0" smtClean="0">
                          <a:latin typeface="HG丸ｺﾞｼｯｸM-PRO" panose="020F0600000000000000" pitchFamily="50" charset="-128"/>
                          <a:ea typeface="HG丸ｺﾞｼｯｸM-PRO" panose="020F0600000000000000" pitchFamily="50" charset="-128"/>
                        </a:rPr>
                        <a:t>向け公費</a:t>
                      </a:r>
                      <a:endParaRPr kumimoji="1" lang="en-US" altLang="ja-JP" sz="1200" b="0" dirty="0" smtClean="0">
                        <a:latin typeface="HG丸ｺﾞｼｯｸM-PRO" panose="020F0600000000000000" pitchFamily="50" charset="-128"/>
                        <a:ea typeface="HG丸ｺﾞｼｯｸM-PRO" panose="020F0600000000000000" pitchFamily="50" charset="-128"/>
                      </a:endParaRPr>
                    </a:p>
                    <a:p>
                      <a:pPr algn="ctr"/>
                      <a:r>
                        <a:rPr kumimoji="1" lang="ja-JP" altLang="en-US" sz="1200" b="0" dirty="0" smtClean="0">
                          <a:latin typeface="HG丸ｺﾞｼｯｸM-PRO" panose="020F0600000000000000" pitchFamily="50" charset="-128"/>
                          <a:ea typeface="HG丸ｺﾞｼｯｸM-PRO" panose="020F0600000000000000" pitchFamily="50" charset="-128"/>
                        </a:rPr>
                        <a:t>（</a:t>
                      </a:r>
                      <a:r>
                        <a:rPr kumimoji="1" lang="en-US" altLang="ja-JP" sz="1200" b="0" dirty="0" smtClean="0">
                          <a:latin typeface="HG丸ｺﾞｼｯｸM-PRO" panose="020F0600000000000000" pitchFamily="50" charset="-128"/>
                          <a:ea typeface="HG丸ｺﾞｼｯｸM-PRO" panose="020F0600000000000000" pitchFamily="50" charset="-128"/>
                        </a:rPr>
                        <a:t>※</a:t>
                      </a:r>
                      <a:r>
                        <a:rPr kumimoji="1" lang="ja-JP" altLang="en-US" sz="1200" b="0" dirty="0" smtClean="0">
                          <a:latin typeface="HG丸ｺﾞｼｯｸM-PRO" panose="020F0600000000000000" pitchFamily="50" charset="-128"/>
                          <a:ea typeface="HG丸ｺﾞｼｯｸM-PRO" panose="020F0600000000000000" pitchFamily="50" charset="-128"/>
                        </a:rPr>
                        <a:t>１）</a:t>
                      </a:r>
                      <a:endParaRPr kumimoji="1" lang="en-US" altLang="ja-JP" sz="1200" b="0" dirty="0" smtClean="0">
                        <a:latin typeface="HG丸ｺﾞｼｯｸM-PRO" panose="020F0600000000000000" pitchFamily="50" charset="-128"/>
                        <a:ea typeface="HG丸ｺﾞｼｯｸM-PRO" panose="020F0600000000000000" pitchFamily="50" charset="-128"/>
                      </a:endParaRPr>
                    </a:p>
                  </a:txBody>
                  <a:tcPr marL="35988" marR="35988"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narHorz">
                      <a:fgClr>
                        <a:schemeClr val="accent1">
                          <a:lumMod val="40000"/>
                          <a:lumOff val="60000"/>
                        </a:schemeClr>
                      </a:fgClr>
                      <a:bgClr>
                        <a:schemeClr val="bg1"/>
                      </a:bgClr>
                    </a:pattFill>
                  </a:tcPr>
                </a:tc>
                <a:tc>
                  <a:txBody>
                    <a:bodyPr/>
                    <a:lstStyle/>
                    <a:p>
                      <a:pPr algn="ctr"/>
                      <a:r>
                        <a:rPr kumimoji="1" lang="ja-JP" altLang="en-US" sz="1200" b="0" dirty="0" smtClean="0">
                          <a:latin typeface="HG丸ｺﾞｼｯｸM-PRO" panose="020F0600000000000000" pitchFamily="50" charset="-128"/>
                          <a:ea typeface="HG丸ｺﾞｼｯｸM-PRO" panose="020F0600000000000000" pitchFamily="50" charset="-128"/>
                        </a:rPr>
                        <a:t>納付金のうち</a:t>
                      </a:r>
                      <a:endParaRPr kumimoji="1" lang="en-US" altLang="ja-JP" sz="1200" b="0" dirty="0" smtClean="0">
                        <a:latin typeface="HG丸ｺﾞｼｯｸM-PRO" panose="020F0600000000000000" pitchFamily="50" charset="-128"/>
                        <a:ea typeface="HG丸ｺﾞｼｯｸM-PRO" panose="020F0600000000000000" pitchFamily="50" charset="-128"/>
                      </a:endParaRPr>
                    </a:p>
                    <a:p>
                      <a:pPr algn="ctr"/>
                      <a:r>
                        <a:rPr kumimoji="1" lang="ja-JP" altLang="en-US" sz="1200" b="0" dirty="0" smtClean="0">
                          <a:latin typeface="HG丸ｺﾞｼｯｸM-PRO" panose="020F0600000000000000" pitchFamily="50" charset="-128"/>
                          <a:ea typeface="HG丸ｺﾞｼｯｸM-PRO" panose="020F0600000000000000" pitchFamily="50" charset="-128"/>
                        </a:rPr>
                        <a:t>保険料で集める額</a:t>
                      </a:r>
                      <a:endParaRPr kumimoji="1" lang="en-US" altLang="ja-JP" sz="1200" b="0" dirty="0" smtClean="0">
                        <a:latin typeface="HG丸ｺﾞｼｯｸM-PRO" panose="020F0600000000000000" pitchFamily="50" charset="-128"/>
                        <a:ea typeface="HG丸ｺﾞｼｯｸM-PRO" panose="020F0600000000000000" pitchFamily="50" charset="-128"/>
                      </a:endParaRPr>
                    </a:p>
                  </a:txBody>
                  <a:tcPr marL="35988" marR="35988"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保険料で</a:t>
                      </a:r>
                      <a:endParaRPr kumimoji="1" lang="en-US" altLang="ja-JP" sz="1100" b="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ct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賄う</a:t>
                      </a:r>
                      <a:endParaRPr kumimoji="1" lang="en-US" altLang="ja-JP" sz="1100" b="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ct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保健事業分等</a:t>
                      </a:r>
                      <a:endParaRPr kumimoji="1" lang="ja-JP" altLang="en-US" sz="110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35988" marR="35988"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各市町村</a:t>
                      </a:r>
                    </a:p>
                    <a:p>
                      <a:pPr algn="ct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向け公費</a:t>
                      </a:r>
                    </a:p>
                    <a:p>
                      <a:pPr algn="ct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en-US" altLang="ja-JP" sz="1100" b="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２）</a:t>
                      </a:r>
                    </a:p>
                  </a:txBody>
                  <a:tcPr marL="35988" marR="35988"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narHorz">
                      <a:fgClr>
                        <a:schemeClr val="accent2">
                          <a:lumMod val="40000"/>
                          <a:lumOff val="60000"/>
                        </a:schemeClr>
                      </a:fgClr>
                      <a:bgClr>
                        <a:schemeClr val="bg1"/>
                      </a:bgClr>
                    </a:pattFill>
                  </a:tcPr>
                </a:tc>
                <a:extLst>
                  <a:ext uri="{0D108BD9-81ED-4DB2-BD59-A6C34878D82A}">
                    <a16:rowId xmlns:a16="http://schemas.microsoft.com/office/drawing/2014/main" val="10000"/>
                  </a:ext>
                </a:extLst>
              </a:tr>
            </a:tbl>
          </a:graphicData>
        </a:graphic>
      </p:graphicFrame>
      <p:sp>
        <p:nvSpPr>
          <p:cNvPr id="56" name="テキスト ボックス 55"/>
          <p:cNvSpPr txBox="1"/>
          <p:nvPr/>
        </p:nvSpPr>
        <p:spPr>
          <a:xfrm>
            <a:off x="30854" y="536546"/>
            <a:ext cx="1439538" cy="276910"/>
          </a:xfrm>
          <a:prstGeom prst="rect">
            <a:avLst/>
          </a:prstGeom>
          <a:noFill/>
          <a:ln>
            <a:solidFill>
              <a:schemeClr val="tx1"/>
            </a:solidFill>
          </a:ln>
        </p:spPr>
        <p:txBody>
          <a:bodyPr wrap="square" rtlCol="0">
            <a:spAutoFit/>
          </a:bodyPr>
          <a:lstStyle/>
          <a:p>
            <a:pPr algn="ctr"/>
            <a:r>
              <a:rPr lang="ja-JP" altLang="en-US" sz="1200" dirty="0">
                <a:latin typeface="HG丸ｺﾞｼｯｸM-PRO" panose="020F0600000000000000" pitchFamily="50" charset="-128"/>
                <a:ea typeface="HG丸ｺﾞｼｯｸM-PRO" panose="020F0600000000000000" pitchFamily="50" charset="-128"/>
              </a:rPr>
              <a:t>都道府県収入</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68" name="テキスト ボックス 67"/>
          <p:cNvSpPr txBox="1"/>
          <p:nvPr/>
        </p:nvSpPr>
        <p:spPr>
          <a:xfrm>
            <a:off x="77030" y="1165815"/>
            <a:ext cx="1366707" cy="276910"/>
          </a:xfrm>
          <a:prstGeom prst="rect">
            <a:avLst/>
          </a:prstGeom>
          <a:noFill/>
          <a:ln>
            <a:solidFill>
              <a:schemeClr val="tx1"/>
            </a:solidFill>
          </a:ln>
        </p:spPr>
        <p:txBody>
          <a:bodyPr wrap="square" rtlCol="0">
            <a:spAutoFit/>
          </a:bodyPr>
          <a:lstStyle/>
          <a:p>
            <a:pPr algn="ctr"/>
            <a:r>
              <a:rPr lang="ja-JP" altLang="en-US" sz="1200" dirty="0">
                <a:latin typeface="HG丸ｺﾞｼｯｸM-PRO" panose="020F0600000000000000" pitchFamily="50" charset="-128"/>
                <a:ea typeface="HG丸ｺﾞｼｯｸM-PRO" panose="020F0600000000000000" pitchFamily="50" charset="-128"/>
              </a:rPr>
              <a:t>市町村収入</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69" name="テキスト ボックス 68"/>
          <p:cNvSpPr txBox="1"/>
          <p:nvPr/>
        </p:nvSpPr>
        <p:spPr>
          <a:xfrm>
            <a:off x="3195368" y="1755338"/>
            <a:ext cx="2303518" cy="276910"/>
          </a:xfrm>
          <a:prstGeom prst="rect">
            <a:avLst/>
          </a:prstGeom>
          <a:noFill/>
        </p:spPr>
        <p:txBody>
          <a:bodyPr wrap="square" rtlCol="0">
            <a:spAutoFit/>
          </a:bodyPr>
          <a:lstStyle/>
          <a:p>
            <a:pPr algn="ctr"/>
            <a:r>
              <a:rPr lang="ja-JP" altLang="en-US" sz="1200" dirty="0">
                <a:latin typeface="HG丸ｺﾞｼｯｸM-PRO" panose="020F0600000000000000" pitchFamily="50" charset="-128"/>
                <a:ea typeface="HG丸ｺﾞｼｯｸM-PRO" panose="020F0600000000000000" pitchFamily="50" charset="-128"/>
              </a:rPr>
              <a:t>保険料で集める額</a:t>
            </a:r>
          </a:p>
        </p:txBody>
      </p:sp>
      <p:sp>
        <p:nvSpPr>
          <p:cNvPr id="72" name="正方形/長方形 71"/>
          <p:cNvSpPr/>
          <p:nvPr/>
        </p:nvSpPr>
        <p:spPr>
          <a:xfrm>
            <a:off x="5460089" y="1014008"/>
            <a:ext cx="1840711" cy="647792"/>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73" name="角丸四角形吹き出し 72"/>
          <p:cNvSpPr/>
          <p:nvPr/>
        </p:nvSpPr>
        <p:spPr>
          <a:xfrm>
            <a:off x="6448938" y="1724297"/>
            <a:ext cx="3380928" cy="900463"/>
          </a:xfrm>
          <a:prstGeom prst="wedgeRoundRectCallout">
            <a:avLst>
              <a:gd name="adj1" fmla="val -61708"/>
              <a:gd name="adj2" fmla="val -1366"/>
              <a:gd name="adj3" fmla="val 16667"/>
            </a:avLst>
          </a:prstGeom>
          <a:solidFill>
            <a:srgbClr val="FFFFCC"/>
          </a:solidFill>
          <a:ln w="12700"/>
        </p:spPr>
        <p:style>
          <a:lnRef idx="2">
            <a:schemeClr val="dk1"/>
          </a:lnRef>
          <a:fillRef idx="1">
            <a:schemeClr val="lt1"/>
          </a:fillRef>
          <a:effectRef idx="0">
            <a:schemeClr val="dk1"/>
          </a:effectRef>
          <a:fontRef idx="minor">
            <a:schemeClr val="dk1"/>
          </a:fontRef>
        </p:style>
        <p:txBody>
          <a:bodyPr tIns="0" bIns="0" rtlCol="0" anchor="ctr"/>
          <a:lstStyle/>
          <a:p>
            <a:pPr marL="180921" indent="-180921"/>
            <a:r>
              <a:rPr lang="ja-JP" altLang="en-US" sz="1000" dirty="0">
                <a:latin typeface="HG丸ｺﾞｼｯｸM-PRO" panose="020F0600000000000000" pitchFamily="50" charset="-128"/>
                <a:ea typeface="HG丸ｺﾞｼｯｸM-PRO" panose="020F0600000000000000" pitchFamily="50" charset="-128"/>
              </a:rPr>
              <a:t>保健事業分等に保険者努力支援制度等の各市町村向け</a:t>
            </a:r>
            <a:endParaRPr lang="en-US" altLang="ja-JP" sz="1000" dirty="0">
              <a:latin typeface="HG丸ｺﾞｼｯｸM-PRO" panose="020F0600000000000000" pitchFamily="50" charset="-128"/>
              <a:ea typeface="HG丸ｺﾞｼｯｸM-PRO" panose="020F0600000000000000" pitchFamily="50" charset="-128"/>
            </a:endParaRPr>
          </a:p>
          <a:p>
            <a:pPr marL="180921" indent="-180921"/>
            <a:r>
              <a:rPr lang="ja-JP" altLang="en-US" sz="1000" dirty="0">
                <a:latin typeface="HG丸ｺﾞｼｯｸM-PRO" panose="020F0600000000000000" pitchFamily="50" charset="-128"/>
                <a:ea typeface="HG丸ｺﾞｼｯｸM-PRO" panose="020F0600000000000000" pitchFamily="50" charset="-128"/>
              </a:rPr>
              <a:t>公費（</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１）を充てるように財源を入れ替えることで</a:t>
            </a:r>
            <a:endParaRPr lang="en-US" altLang="ja-JP" sz="1000" dirty="0">
              <a:latin typeface="HG丸ｺﾞｼｯｸM-PRO" panose="020F0600000000000000" pitchFamily="50" charset="-128"/>
              <a:ea typeface="HG丸ｺﾞｼｯｸM-PRO" panose="020F0600000000000000" pitchFamily="50" charset="-128"/>
            </a:endParaRPr>
          </a:p>
          <a:p>
            <a:pPr marL="180921" indent="-180921"/>
            <a:r>
              <a:rPr lang="ja-JP" altLang="en-US" sz="1000" dirty="0">
                <a:latin typeface="HG丸ｺﾞｼｯｸM-PRO" panose="020F0600000000000000" pitchFamily="50" charset="-128"/>
                <a:ea typeface="HG丸ｺﾞｼｯｸM-PRO" panose="020F0600000000000000" pitchFamily="50" charset="-128"/>
              </a:rPr>
              <a:t>保険料収納必要額＝納付金とすることも可能。</a:t>
            </a:r>
            <a:endParaRPr lang="en-US" altLang="ja-JP" sz="1000" dirty="0">
              <a:latin typeface="HG丸ｺﾞｼｯｸM-PRO" panose="020F0600000000000000" pitchFamily="50" charset="-128"/>
              <a:ea typeface="HG丸ｺﾞｼｯｸM-PRO" panose="020F0600000000000000" pitchFamily="50" charset="-128"/>
            </a:endParaRPr>
          </a:p>
          <a:p>
            <a:pPr marL="180921" indent="-180921"/>
            <a:r>
              <a:rPr lang="ja-JP" altLang="en-US" sz="1000" dirty="0">
                <a:latin typeface="HG丸ｺﾞｼｯｸM-PRO" panose="020F0600000000000000" pitchFamily="50" charset="-128"/>
                <a:ea typeface="HG丸ｺﾞｼｯｸM-PRO" panose="020F0600000000000000" pitchFamily="50" charset="-128"/>
              </a:rPr>
              <a:t>ただし、公費規模の方が大きいため、残る公費は県の</a:t>
            </a:r>
            <a:endParaRPr lang="en-US" altLang="ja-JP" sz="1000" dirty="0">
              <a:latin typeface="HG丸ｺﾞｼｯｸM-PRO" panose="020F0600000000000000" pitchFamily="50" charset="-128"/>
              <a:ea typeface="HG丸ｺﾞｼｯｸM-PRO" panose="020F0600000000000000" pitchFamily="50" charset="-128"/>
            </a:endParaRPr>
          </a:p>
          <a:p>
            <a:pPr marL="180921" indent="-180921"/>
            <a:r>
              <a:rPr lang="ja-JP" altLang="en-US" sz="1000" dirty="0">
                <a:latin typeface="HG丸ｺﾞｼｯｸM-PRO" panose="020F0600000000000000" pitchFamily="50" charset="-128"/>
                <a:ea typeface="HG丸ｺﾞｼｯｸM-PRO" panose="020F0600000000000000" pitchFamily="50" charset="-128"/>
              </a:rPr>
              <a:t>財源にすること等の整理が必要。</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76" name="左中かっこ 75"/>
          <p:cNvSpPr/>
          <p:nvPr/>
        </p:nvSpPr>
        <p:spPr>
          <a:xfrm rot="-5400000">
            <a:off x="4464936" y="-153655"/>
            <a:ext cx="132854" cy="3763761"/>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799"/>
          </a:p>
        </p:txBody>
      </p:sp>
      <p:cxnSp>
        <p:nvCxnSpPr>
          <p:cNvPr id="82" name="直線コネクタ 81"/>
          <p:cNvCxnSpPr/>
          <p:nvPr/>
        </p:nvCxnSpPr>
        <p:spPr>
          <a:xfrm>
            <a:off x="17138" y="408465"/>
            <a:ext cx="9902825"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46" name="表 45"/>
          <p:cNvGraphicFramePr>
            <a:graphicFrameLocks noGrp="1"/>
          </p:cNvGraphicFramePr>
          <p:nvPr>
            <p:extLst/>
          </p:nvPr>
        </p:nvGraphicFramePr>
        <p:xfrm>
          <a:off x="1522352" y="2717140"/>
          <a:ext cx="5770158" cy="611804"/>
        </p:xfrm>
        <a:graphic>
          <a:graphicData uri="http://schemas.openxmlformats.org/drawingml/2006/table">
            <a:tbl>
              <a:tblPr firstRow="1" bandRow="1">
                <a:tableStyleId>{BC89EF96-8CEA-46FF-86C4-4CE0E7609802}</a:tableStyleId>
              </a:tblPr>
              <a:tblGrid>
                <a:gridCol w="3936590">
                  <a:extLst>
                    <a:ext uri="{9D8B030D-6E8A-4147-A177-3AD203B41FA5}">
                      <a16:colId xmlns:a16="http://schemas.microsoft.com/office/drawing/2014/main" val="20000"/>
                    </a:ext>
                  </a:extLst>
                </a:gridCol>
                <a:gridCol w="968681">
                  <a:extLst>
                    <a:ext uri="{9D8B030D-6E8A-4147-A177-3AD203B41FA5}">
                      <a16:colId xmlns:a16="http://schemas.microsoft.com/office/drawing/2014/main" val="20001"/>
                    </a:ext>
                  </a:extLst>
                </a:gridCol>
                <a:gridCol w="864887">
                  <a:extLst>
                    <a:ext uri="{9D8B030D-6E8A-4147-A177-3AD203B41FA5}">
                      <a16:colId xmlns:a16="http://schemas.microsoft.com/office/drawing/2014/main" val="20002"/>
                    </a:ext>
                  </a:extLst>
                </a:gridCol>
              </a:tblGrid>
              <a:tr h="611804">
                <a:tc>
                  <a:txBody>
                    <a:bodyPr/>
                    <a:lstStyle/>
                    <a:p>
                      <a:pPr algn="ctr"/>
                      <a:r>
                        <a:rPr kumimoji="1" lang="ja-JP" altLang="en-US" sz="1200" b="0" dirty="0" smtClean="0">
                          <a:latin typeface="HG丸ｺﾞｼｯｸM-PRO" panose="020F0600000000000000" pitchFamily="50" charset="-128"/>
                          <a:ea typeface="HG丸ｺﾞｼｯｸM-PRO" panose="020F0600000000000000" pitchFamily="50" charset="-128"/>
                        </a:rPr>
                        <a:t>納付金のうち</a:t>
                      </a:r>
                      <a:endParaRPr kumimoji="1" lang="en-US" altLang="ja-JP" sz="1200" b="0" dirty="0" smtClean="0">
                        <a:latin typeface="HG丸ｺﾞｼｯｸM-PRO" panose="020F0600000000000000" pitchFamily="50" charset="-128"/>
                        <a:ea typeface="HG丸ｺﾞｼｯｸM-PRO" panose="020F0600000000000000" pitchFamily="50" charset="-128"/>
                      </a:endParaRPr>
                    </a:p>
                    <a:p>
                      <a:pPr algn="ctr"/>
                      <a:r>
                        <a:rPr kumimoji="1" lang="ja-JP" altLang="en-US" sz="1200" b="0" dirty="0" smtClean="0">
                          <a:latin typeface="HG丸ｺﾞｼｯｸM-PRO" panose="020F0600000000000000" pitchFamily="50" charset="-128"/>
                          <a:ea typeface="HG丸ｺﾞｼｯｸM-PRO" panose="020F0600000000000000" pitchFamily="50" charset="-128"/>
                        </a:rPr>
                        <a:t>保険料で集める額</a:t>
                      </a:r>
                      <a:endParaRPr kumimoji="1" lang="ja-JP" altLang="en-US" sz="1200" b="0" dirty="0">
                        <a:latin typeface="HG丸ｺﾞｼｯｸM-PRO" panose="020F0600000000000000" pitchFamily="50" charset="-128"/>
                        <a:ea typeface="HG丸ｺﾞｼｯｸM-PRO" panose="020F0600000000000000" pitchFamily="50" charset="-128"/>
                      </a:endParaRPr>
                    </a:p>
                  </a:txBody>
                  <a:tcPr marL="35988" marR="35988"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100" b="0" dirty="0" smtClean="0">
                          <a:latin typeface="HG丸ｺﾞｼｯｸM-PRO" panose="020F0600000000000000" pitchFamily="50" charset="-128"/>
                          <a:ea typeface="HG丸ｺﾞｼｯｸM-PRO" panose="020F0600000000000000" pitchFamily="50" charset="-128"/>
                        </a:rPr>
                        <a:t>各市町村</a:t>
                      </a:r>
                      <a:endParaRPr kumimoji="1" lang="en-US" altLang="ja-JP" sz="1100" b="0" dirty="0" smtClean="0">
                        <a:latin typeface="HG丸ｺﾞｼｯｸM-PRO" panose="020F0600000000000000" pitchFamily="50" charset="-128"/>
                        <a:ea typeface="HG丸ｺﾞｼｯｸM-PRO" panose="020F0600000000000000" pitchFamily="50" charset="-128"/>
                      </a:endParaRPr>
                    </a:p>
                    <a:p>
                      <a:pPr algn="ctr"/>
                      <a:r>
                        <a:rPr kumimoji="1" lang="ja-JP" altLang="en-US" sz="1100" b="0" dirty="0" smtClean="0">
                          <a:latin typeface="HG丸ｺﾞｼｯｸM-PRO" panose="020F0600000000000000" pitchFamily="50" charset="-128"/>
                          <a:ea typeface="HG丸ｺﾞｼｯｸM-PRO" panose="020F0600000000000000" pitchFamily="50" charset="-128"/>
                        </a:rPr>
                        <a:t>向け公費</a:t>
                      </a:r>
                      <a:endParaRPr kumimoji="1" lang="en-US" altLang="ja-JP" sz="1100" b="0" dirty="0" smtClean="0">
                        <a:latin typeface="HG丸ｺﾞｼｯｸM-PRO" panose="020F0600000000000000" pitchFamily="50" charset="-128"/>
                        <a:ea typeface="HG丸ｺﾞｼｯｸM-PRO" panose="020F0600000000000000" pitchFamily="50" charset="-128"/>
                      </a:endParaRPr>
                    </a:p>
                    <a:p>
                      <a:pPr algn="ctr"/>
                      <a:r>
                        <a:rPr kumimoji="1" lang="ja-JP" altLang="en-US" sz="1100" b="0" dirty="0" smtClean="0">
                          <a:latin typeface="HG丸ｺﾞｼｯｸM-PRO" panose="020F0600000000000000" pitchFamily="50" charset="-128"/>
                          <a:ea typeface="HG丸ｺﾞｼｯｸM-PRO" panose="020F0600000000000000" pitchFamily="50" charset="-128"/>
                        </a:rPr>
                        <a:t>（</a:t>
                      </a:r>
                      <a:r>
                        <a:rPr kumimoji="1" lang="en-US" altLang="ja-JP" sz="1100" b="0" dirty="0" smtClean="0">
                          <a:latin typeface="HG丸ｺﾞｼｯｸM-PRO" panose="020F0600000000000000" pitchFamily="50" charset="-128"/>
                          <a:ea typeface="HG丸ｺﾞｼｯｸM-PRO" panose="020F0600000000000000" pitchFamily="50" charset="-128"/>
                        </a:rPr>
                        <a:t>※</a:t>
                      </a:r>
                      <a:r>
                        <a:rPr kumimoji="1" lang="ja-JP" altLang="en-US" sz="1100" b="0" dirty="0" smtClean="0">
                          <a:latin typeface="HG丸ｺﾞｼｯｸM-PRO" panose="020F0600000000000000" pitchFamily="50" charset="-128"/>
                          <a:ea typeface="HG丸ｺﾞｼｯｸM-PRO" panose="020F0600000000000000" pitchFamily="50" charset="-128"/>
                        </a:rPr>
                        <a:t>１）</a:t>
                      </a:r>
                      <a:endParaRPr kumimoji="1" lang="en-US" altLang="ja-JP" sz="1100" b="0" dirty="0" smtClean="0">
                        <a:latin typeface="HG丸ｺﾞｼｯｸM-PRO" panose="020F0600000000000000" pitchFamily="50" charset="-128"/>
                        <a:ea typeface="HG丸ｺﾞｼｯｸM-PRO" panose="020F0600000000000000" pitchFamily="50" charset="-128"/>
                      </a:endParaRPr>
                    </a:p>
                  </a:txBody>
                  <a:tcPr marL="35988" marR="35988"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narHorz">
                      <a:fgClr>
                        <a:schemeClr val="tx2">
                          <a:lumMod val="40000"/>
                          <a:lumOff val="60000"/>
                        </a:schemeClr>
                      </a:fgClr>
                      <a:bgClr>
                        <a:schemeClr val="bg1"/>
                      </a:bgClr>
                    </a:pattFill>
                  </a:tcPr>
                </a:tc>
                <a:tc>
                  <a:txBody>
                    <a:bodyPr/>
                    <a:lstStyle/>
                    <a:p>
                      <a:pPr algn="ct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各市町村</a:t>
                      </a:r>
                    </a:p>
                    <a:p>
                      <a:pPr algn="ct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向け公費</a:t>
                      </a:r>
                    </a:p>
                    <a:p>
                      <a:pPr algn="ct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en-US" altLang="ja-JP" sz="1100" b="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100" b="0" dirty="0" smtClean="0">
                          <a:solidFill>
                            <a:sysClr val="windowText" lastClr="000000"/>
                          </a:solidFill>
                          <a:latin typeface="HG丸ｺﾞｼｯｸM-PRO" panose="020F0600000000000000" pitchFamily="50" charset="-128"/>
                          <a:ea typeface="HG丸ｺﾞｼｯｸM-PRO" panose="020F0600000000000000" pitchFamily="50" charset="-128"/>
                        </a:rPr>
                        <a:t>２）</a:t>
                      </a:r>
                    </a:p>
                  </a:txBody>
                  <a:tcPr marL="35988" marR="35988"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narHorz">
                      <a:fgClr>
                        <a:schemeClr val="accent2">
                          <a:lumMod val="40000"/>
                          <a:lumOff val="60000"/>
                        </a:schemeClr>
                      </a:fgClr>
                      <a:bgClr>
                        <a:schemeClr val="bg1"/>
                      </a:bgClr>
                    </a:pattFill>
                  </a:tcPr>
                </a:tc>
                <a:extLst>
                  <a:ext uri="{0D108BD9-81ED-4DB2-BD59-A6C34878D82A}">
                    <a16:rowId xmlns:a16="http://schemas.microsoft.com/office/drawing/2014/main" val="10000"/>
                  </a:ext>
                </a:extLst>
              </a:tr>
            </a:tbl>
          </a:graphicData>
        </a:graphic>
      </p:graphicFrame>
      <p:cxnSp>
        <p:nvCxnSpPr>
          <p:cNvPr id="3" name="直線コネクタ 2"/>
          <p:cNvCxnSpPr/>
          <p:nvPr/>
        </p:nvCxnSpPr>
        <p:spPr>
          <a:xfrm flipH="1">
            <a:off x="1536501" y="1661801"/>
            <a:ext cx="1112982" cy="1014928"/>
          </a:xfrm>
          <a:prstGeom prst="line">
            <a:avLst/>
          </a:prstGeom>
          <a:ln w="12700">
            <a:solidFill>
              <a:srgbClr val="00B050"/>
            </a:solidFill>
            <a:prstDash val="sysDash"/>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76" idx="2"/>
          </p:cNvCxnSpPr>
          <p:nvPr/>
        </p:nvCxnSpPr>
        <p:spPr>
          <a:xfrm flipH="1">
            <a:off x="5433972" y="1661800"/>
            <a:ext cx="979272" cy="1061951"/>
          </a:xfrm>
          <a:prstGeom prst="line">
            <a:avLst/>
          </a:prstGeom>
          <a:ln w="12700">
            <a:solidFill>
              <a:srgbClr val="00B050"/>
            </a:solidFill>
            <a:prstDash val="sys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753295" y="-38077"/>
            <a:ext cx="8585458" cy="461517"/>
          </a:xfrm>
          <a:prstGeom prst="rect">
            <a:avLst/>
          </a:prstGeom>
          <a:noFill/>
        </p:spPr>
        <p:txBody>
          <a:bodyPr wrap="square" lIns="91207" tIns="45603" rIns="91207" bIns="45603" rtlCol="0" anchor="ctr" anchorCtr="0">
            <a:noAutofit/>
          </a:bodyPr>
          <a:lstStyle/>
          <a:p>
            <a:pPr algn="ctr"/>
            <a:r>
              <a:rPr lang="ja-JP" altLang="en-US" sz="1999" dirty="0">
                <a:latin typeface="HGP創英角ｺﾞｼｯｸUB" panose="020B0900000000000000" pitchFamily="50" charset="-128"/>
                <a:ea typeface="HGP創英角ｺﾞｼｯｸUB" panose="020B0900000000000000" pitchFamily="50" charset="-128"/>
              </a:rPr>
              <a:t>保険料水準の統一に向けた保健事業費等の取扱い</a:t>
            </a:r>
          </a:p>
        </p:txBody>
      </p:sp>
      <p:cxnSp>
        <p:nvCxnSpPr>
          <p:cNvPr id="4" name="直線コネクタ 3"/>
          <p:cNvCxnSpPr/>
          <p:nvPr/>
        </p:nvCxnSpPr>
        <p:spPr>
          <a:xfrm>
            <a:off x="1535363" y="826515"/>
            <a:ext cx="0" cy="5518495"/>
          </a:xfrm>
          <a:prstGeom prst="line">
            <a:avLst/>
          </a:prstGeom>
          <a:ln w="28575">
            <a:solidFill>
              <a:schemeClr val="accent4"/>
            </a:solidFill>
            <a:prstDash val="sys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456894" y="873535"/>
            <a:ext cx="0" cy="2483480"/>
          </a:xfrm>
          <a:prstGeom prst="line">
            <a:avLst/>
          </a:prstGeom>
          <a:ln w="28575">
            <a:solidFill>
              <a:schemeClr val="accent4"/>
            </a:solidFill>
            <a:prstDash val="sysDash"/>
          </a:ln>
        </p:spPr>
        <p:style>
          <a:lnRef idx="1">
            <a:schemeClr val="accent1"/>
          </a:lnRef>
          <a:fillRef idx="0">
            <a:schemeClr val="accent1"/>
          </a:fillRef>
          <a:effectRef idx="0">
            <a:schemeClr val="accent1"/>
          </a:effectRef>
          <a:fontRef idx="minor">
            <a:schemeClr val="tx1"/>
          </a:fontRef>
        </p:style>
      </p:cxnSp>
      <p:sp>
        <p:nvSpPr>
          <p:cNvPr id="45" name="左中かっこ 44"/>
          <p:cNvSpPr/>
          <p:nvPr/>
        </p:nvSpPr>
        <p:spPr>
          <a:xfrm rot="5400000" flipV="1">
            <a:off x="3397498" y="710983"/>
            <a:ext cx="206374" cy="386194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799"/>
          </a:p>
        </p:txBody>
      </p:sp>
      <p:sp>
        <p:nvSpPr>
          <p:cNvPr id="50" name="テキスト ボックス 49"/>
          <p:cNvSpPr txBox="1"/>
          <p:nvPr/>
        </p:nvSpPr>
        <p:spPr>
          <a:xfrm>
            <a:off x="7616445" y="871347"/>
            <a:ext cx="2303518" cy="415498"/>
          </a:xfrm>
          <a:prstGeom prst="rect">
            <a:avLst/>
          </a:prstGeom>
          <a:noFill/>
        </p:spPr>
        <p:txBody>
          <a:bodyPr wrap="square" rtlCol="0">
            <a:spAutoFit/>
          </a:bodyPr>
          <a:lstStyle/>
          <a:p>
            <a:pPr algn="ctr"/>
            <a:r>
              <a:rPr lang="ja-JP" altLang="en-US" sz="1050" dirty="0" smtClean="0">
                <a:latin typeface="HG丸ｺﾞｼｯｸM-PRO" panose="020F0600000000000000" pitchFamily="50" charset="-128"/>
                <a:ea typeface="HG丸ｺﾞｼｯｸM-PRO" panose="020F0600000000000000" pitchFamily="50" charset="-128"/>
              </a:rPr>
              <a:t>（２）公費：特定健診等負担金・</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en-US" altLang="ja-JP"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直診特調　　等</a:t>
            </a:r>
            <a:endParaRPr lang="ja-JP" altLang="en-US" sz="1050" dirty="0">
              <a:latin typeface="HG丸ｺﾞｼｯｸM-PRO" panose="020F0600000000000000" pitchFamily="50" charset="-128"/>
              <a:ea typeface="HG丸ｺﾞｼｯｸM-PRO" panose="020F0600000000000000" pitchFamily="50" charset="-128"/>
            </a:endParaRPr>
          </a:p>
        </p:txBody>
      </p:sp>
      <p:sp>
        <p:nvSpPr>
          <p:cNvPr id="6" name="上下矢印 5"/>
          <p:cNvSpPr/>
          <p:nvPr/>
        </p:nvSpPr>
        <p:spPr bwMode="auto">
          <a:xfrm>
            <a:off x="5780827" y="1661801"/>
            <a:ext cx="359925" cy="1083345"/>
          </a:xfrm>
          <a:prstGeom prst="upDownArrow">
            <a:avLst/>
          </a:prstGeom>
          <a:solidFill>
            <a:srgbClr val="FFFF00"/>
          </a:solidFill>
          <a:ln w="9525">
            <a:solidFill>
              <a:schemeClr val="tx1"/>
            </a:solidFill>
            <a:round/>
            <a:headEnd/>
            <a:tailEnd/>
          </a:ln>
        </p:spPr>
        <p:txBody>
          <a:bodyPr wrap="none" rtlCol="0" anchor="ctr"/>
          <a:lstStyle/>
          <a:p>
            <a:pPr algn="ctr"/>
            <a:endParaRPr lang="ja-JP" altLang="en-US" sz="1799"/>
          </a:p>
        </p:txBody>
      </p:sp>
      <p:sp>
        <p:nvSpPr>
          <p:cNvPr id="51" name="テキスト ボックス 50"/>
          <p:cNvSpPr txBox="1"/>
          <p:nvPr/>
        </p:nvSpPr>
        <p:spPr>
          <a:xfrm>
            <a:off x="4953001" y="3325087"/>
            <a:ext cx="2953235" cy="261526"/>
          </a:xfrm>
          <a:prstGeom prst="rect">
            <a:avLst/>
          </a:prstGeom>
          <a:noFill/>
        </p:spPr>
        <p:txBody>
          <a:bodyPr wrap="square" rtlCol="0">
            <a:spAutoFit/>
          </a:bodyPr>
          <a:lstStyle/>
          <a:p>
            <a:pPr algn="ctr"/>
            <a:r>
              <a:rPr lang="ja-JP" altLang="en-US" sz="1100" dirty="0">
                <a:solidFill>
                  <a:srgbClr val="C00000"/>
                </a:solidFill>
                <a:latin typeface="HG丸ｺﾞｼｯｸM-PRO" panose="020F0600000000000000" pitchFamily="50" charset="-128"/>
                <a:ea typeface="HG丸ｺﾞｼｯｸM-PRO" panose="020F0600000000000000" pitchFamily="50" charset="-128"/>
              </a:rPr>
              <a:t>（保健事業費等）</a:t>
            </a:r>
          </a:p>
        </p:txBody>
      </p:sp>
      <p:sp>
        <p:nvSpPr>
          <p:cNvPr id="52" name="正方形/長方形 51"/>
          <p:cNvSpPr/>
          <p:nvPr/>
        </p:nvSpPr>
        <p:spPr>
          <a:xfrm>
            <a:off x="5466771" y="2709223"/>
            <a:ext cx="1840711" cy="647792"/>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cxnSp>
        <p:nvCxnSpPr>
          <p:cNvPr id="53" name="直線矢印コネクタ 52"/>
          <p:cNvCxnSpPr/>
          <p:nvPr/>
        </p:nvCxnSpPr>
        <p:spPr>
          <a:xfrm>
            <a:off x="1497724" y="4400796"/>
            <a:ext cx="3962364" cy="0"/>
          </a:xfrm>
          <a:prstGeom prst="straightConnector1">
            <a:avLst/>
          </a:prstGeom>
          <a:ln w="38100">
            <a:solidFill>
              <a:schemeClr val="accent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5448189" y="4400796"/>
            <a:ext cx="1871608" cy="0"/>
          </a:xfrm>
          <a:prstGeom prst="straightConnector1">
            <a:avLst/>
          </a:prstGeom>
          <a:ln w="38100">
            <a:solidFill>
              <a:srgbClr val="C00000"/>
            </a:solidFill>
            <a:prstDash val="sysDot"/>
            <a:headEnd type="arrow"/>
            <a:tailEnd type="arrow"/>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H="1">
            <a:off x="7328502" y="2709224"/>
            <a:ext cx="0" cy="3635167"/>
          </a:xfrm>
          <a:prstGeom prst="line">
            <a:avLst/>
          </a:prstGeom>
          <a:ln w="28575">
            <a:solidFill>
              <a:schemeClr val="accent4"/>
            </a:solidFill>
            <a:prstDash val="sysDash"/>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64964" y="4269301"/>
            <a:ext cx="1684538" cy="292294"/>
          </a:xfrm>
          <a:prstGeom prst="rect">
            <a:avLst/>
          </a:prstGeom>
        </p:spPr>
        <p:txBody>
          <a:bodyPr wrap="none">
            <a:spAutoFit/>
          </a:bodyPr>
          <a:lstStyle/>
          <a:p>
            <a:pPr algn="ctr"/>
            <a:r>
              <a:rPr lang="en-US" altLang="ja-JP" sz="1300" dirty="0">
                <a:latin typeface="ＤＦ特太ゴシック体" panose="020B0509000000000000" pitchFamily="49" charset="-128"/>
                <a:ea typeface="ＤＦ特太ゴシック体" panose="020B0509000000000000" pitchFamily="49" charset="-128"/>
              </a:rPr>
              <a:t>【</a:t>
            </a:r>
            <a:r>
              <a:rPr lang="ja-JP" altLang="en-US" sz="1300" dirty="0">
                <a:latin typeface="ＤＦ特太ゴシック体" panose="020B0509000000000000" pitchFamily="49" charset="-128"/>
                <a:ea typeface="ＤＦ特太ゴシック体" panose="020B0509000000000000" pitchFamily="49" charset="-128"/>
              </a:rPr>
              <a:t>納付金のみ統一</a:t>
            </a:r>
            <a:r>
              <a:rPr lang="en-US" altLang="ja-JP" sz="1300" dirty="0">
                <a:latin typeface="ＤＦ特太ゴシック体" panose="020B0509000000000000" pitchFamily="49" charset="-128"/>
                <a:ea typeface="ＤＦ特太ゴシック体" panose="020B0509000000000000" pitchFamily="49" charset="-128"/>
              </a:rPr>
              <a:t>】</a:t>
            </a:r>
          </a:p>
        </p:txBody>
      </p:sp>
      <p:sp>
        <p:nvSpPr>
          <p:cNvPr id="61" name="正方形/長方形 60"/>
          <p:cNvSpPr/>
          <p:nvPr/>
        </p:nvSpPr>
        <p:spPr>
          <a:xfrm>
            <a:off x="6050771" y="4436789"/>
            <a:ext cx="953801" cy="276910"/>
          </a:xfrm>
          <a:prstGeom prst="rect">
            <a:avLst/>
          </a:prstGeom>
        </p:spPr>
        <p:txBody>
          <a:bodyPr wrap="none">
            <a:spAutoFit/>
          </a:bodyPr>
          <a:lstStyle/>
          <a:p>
            <a:pPr algn="ct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不統一</a:t>
            </a:r>
            <a:r>
              <a:rPr lang="en-US" altLang="ja-JP" sz="1200" dirty="0">
                <a:latin typeface="HG丸ｺﾞｼｯｸM-PRO" panose="020F0600000000000000" pitchFamily="50" charset="-128"/>
                <a:ea typeface="HG丸ｺﾞｼｯｸM-PRO" panose="020F0600000000000000" pitchFamily="50" charset="-128"/>
              </a:rPr>
              <a:t>】</a:t>
            </a:r>
          </a:p>
        </p:txBody>
      </p:sp>
      <p:cxnSp>
        <p:nvCxnSpPr>
          <p:cNvPr id="62" name="直線コネクタ 61"/>
          <p:cNvCxnSpPr/>
          <p:nvPr/>
        </p:nvCxnSpPr>
        <p:spPr>
          <a:xfrm>
            <a:off x="5431659" y="3357016"/>
            <a:ext cx="1888139" cy="466015"/>
          </a:xfrm>
          <a:prstGeom prst="line">
            <a:avLst/>
          </a:prstGeom>
          <a:ln w="28575">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V="1">
            <a:off x="5448190" y="3823031"/>
            <a:ext cx="1844321" cy="577767"/>
          </a:xfrm>
          <a:prstGeom prst="line">
            <a:avLst/>
          </a:prstGeom>
          <a:ln w="28575">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1497725" y="5048661"/>
            <a:ext cx="5254899" cy="0"/>
          </a:xfrm>
          <a:prstGeom prst="straightConnector1">
            <a:avLst/>
          </a:prstGeom>
          <a:ln w="38100">
            <a:solidFill>
              <a:schemeClr val="accent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5460087" y="4400797"/>
            <a:ext cx="1292536" cy="647864"/>
          </a:xfrm>
          <a:prstGeom prst="line">
            <a:avLst/>
          </a:prstGeom>
          <a:ln w="28575">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flipV="1">
            <a:off x="6671933" y="5034440"/>
            <a:ext cx="647792" cy="0"/>
          </a:xfrm>
          <a:prstGeom prst="straightConnector1">
            <a:avLst/>
          </a:prstGeom>
          <a:ln w="38100">
            <a:solidFill>
              <a:srgbClr val="C00000"/>
            </a:solidFill>
            <a:prstDash val="sysDot"/>
            <a:headEnd type="arrow"/>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187738" y="5130508"/>
            <a:ext cx="5744920" cy="276910"/>
          </a:xfrm>
          <a:prstGeom prst="rect">
            <a:avLst/>
          </a:prstGeom>
        </p:spPr>
        <p:txBody>
          <a:bodyPr wrap="square">
            <a:spAutoFit/>
          </a:bodyPr>
          <a:lstStyle/>
          <a:p>
            <a:pPr algn="ct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収納率の割戻分・直</a:t>
            </a:r>
            <a:r>
              <a:rPr lang="ja-JP" altLang="en-US" sz="1200" dirty="0" smtClean="0">
                <a:latin typeface="HG丸ｺﾞｼｯｸM-PRO" panose="020F0600000000000000" pitchFamily="50" charset="-128"/>
                <a:ea typeface="HG丸ｺﾞｼｯｸM-PRO" panose="020F0600000000000000" pitchFamily="50" charset="-128"/>
              </a:rPr>
              <a:t>診分・財政安定化基金償還分以外</a:t>
            </a:r>
            <a:r>
              <a:rPr lang="ja-JP" altLang="en-US" sz="1200" dirty="0">
                <a:latin typeface="HG丸ｺﾞｼｯｸM-PRO" panose="020F0600000000000000" pitchFamily="50" charset="-128"/>
                <a:ea typeface="HG丸ｺﾞｼｯｸM-PRO" panose="020F0600000000000000" pitchFamily="50" charset="-128"/>
              </a:rPr>
              <a:t>を統一</a:t>
            </a:r>
            <a:r>
              <a:rPr lang="en-US" altLang="ja-JP" sz="1200" dirty="0">
                <a:latin typeface="HG丸ｺﾞｼｯｸM-PRO" panose="020F0600000000000000" pitchFamily="50" charset="-128"/>
                <a:ea typeface="HG丸ｺﾞｼｯｸM-PRO" panose="020F0600000000000000" pitchFamily="50" charset="-128"/>
              </a:rPr>
              <a:t>】</a:t>
            </a:r>
          </a:p>
        </p:txBody>
      </p:sp>
      <p:cxnSp>
        <p:nvCxnSpPr>
          <p:cNvPr id="85" name="直線矢印コネクタ 84"/>
          <p:cNvCxnSpPr/>
          <p:nvPr/>
        </p:nvCxnSpPr>
        <p:spPr>
          <a:xfrm>
            <a:off x="1497725" y="5840495"/>
            <a:ext cx="5498105" cy="5514"/>
          </a:xfrm>
          <a:prstGeom prst="straightConnector1">
            <a:avLst/>
          </a:prstGeom>
          <a:ln w="38100">
            <a:solidFill>
              <a:schemeClr val="accent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p:nvPr/>
        </p:nvCxnSpPr>
        <p:spPr>
          <a:xfrm>
            <a:off x="6932658" y="5840495"/>
            <a:ext cx="400940" cy="0"/>
          </a:xfrm>
          <a:prstGeom prst="straightConnector1">
            <a:avLst/>
          </a:prstGeom>
          <a:ln w="38100">
            <a:solidFill>
              <a:srgbClr val="C00000"/>
            </a:solidFill>
            <a:prstDash val="sysDot"/>
            <a:headEnd type="arrow"/>
            <a:tailEnd type="arrow"/>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6752623" y="5048661"/>
            <a:ext cx="243206" cy="791834"/>
          </a:xfrm>
          <a:prstGeom prst="line">
            <a:avLst/>
          </a:prstGeom>
          <a:ln w="2857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1028564" y="5929018"/>
            <a:ext cx="5205634" cy="276910"/>
          </a:xfrm>
          <a:prstGeom prst="rect">
            <a:avLst/>
          </a:prstGeom>
        </p:spPr>
        <p:txBody>
          <a:bodyPr wrap="square">
            <a:spAutoFit/>
          </a:bodyPr>
          <a:lstStyle/>
          <a:p>
            <a:pPr algn="ct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直診</a:t>
            </a:r>
            <a:r>
              <a:rPr lang="ja-JP" altLang="en-US" sz="1200" dirty="0" smtClean="0">
                <a:latin typeface="HG丸ｺﾞｼｯｸM-PRO" panose="020F0600000000000000" pitchFamily="50" charset="-128"/>
                <a:ea typeface="HG丸ｺﾞｼｯｸM-PRO" panose="020F0600000000000000" pitchFamily="50" charset="-128"/>
              </a:rPr>
              <a:t>事業分・財政安定化基金償還分以外</a:t>
            </a:r>
            <a:r>
              <a:rPr lang="ja-JP" altLang="en-US" sz="1200" dirty="0">
                <a:latin typeface="HG丸ｺﾞｼｯｸM-PRO" panose="020F0600000000000000" pitchFamily="50" charset="-128"/>
                <a:ea typeface="HG丸ｺﾞｼｯｸM-PRO" panose="020F0600000000000000" pitchFamily="50" charset="-128"/>
              </a:rPr>
              <a:t>を統一</a:t>
            </a:r>
            <a:r>
              <a:rPr lang="en-US" altLang="ja-JP" sz="1200" dirty="0">
                <a:latin typeface="HG丸ｺﾞｼｯｸM-PRO" panose="020F0600000000000000" pitchFamily="50" charset="-128"/>
                <a:ea typeface="HG丸ｺﾞｼｯｸM-PRO" panose="020F0600000000000000" pitchFamily="50" charset="-128"/>
              </a:rPr>
              <a:t>】</a:t>
            </a:r>
          </a:p>
        </p:txBody>
      </p:sp>
      <p:sp>
        <p:nvSpPr>
          <p:cNvPr id="89" name="角丸四角形吹き出し 88"/>
          <p:cNvSpPr/>
          <p:nvPr/>
        </p:nvSpPr>
        <p:spPr>
          <a:xfrm>
            <a:off x="5348917" y="6059634"/>
            <a:ext cx="3380928" cy="758092"/>
          </a:xfrm>
          <a:prstGeom prst="wedgeRoundRectCallout">
            <a:avLst>
              <a:gd name="adj1" fmla="val -28105"/>
              <a:gd name="adj2" fmla="val -74333"/>
              <a:gd name="adj3" fmla="val 16667"/>
            </a:avLst>
          </a:prstGeom>
          <a:solidFill>
            <a:srgbClr val="FFFFCC"/>
          </a:solidFill>
          <a:ln w="12700"/>
        </p:spPr>
        <p:style>
          <a:lnRef idx="2">
            <a:schemeClr val="dk1"/>
          </a:lnRef>
          <a:fillRef idx="1">
            <a:schemeClr val="lt1"/>
          </a:fillRef>
          <a:effectRef idx="0">
            <a:schemeClr val="dk1"/>
          </a:effectRef>
          <a:fontRef idx="minor">
            <a:schemeClr val="dk1"/>
          </a:fontRef>
        </p:style>
        <p:txBody>
          <a:bodyPr tIns="0" bIns="0" rtlCol="0" anchor="ctr"/>
          <a:lstStyle/>
          <a:p>
            <a:pPr marL="180921" indent="-180921"/>
            <a:r>
              <a:rPr lang="ja-JP" altLang="en-US" sz="1000" dirty="0">
                <a:latin typeface="HG丸ｺﾞｼｯｸM-PRO" panose="020F0600000000000000" pitchFamily="50" charset="-128"/>
                <a:ea typeface="HG丸ｺﾞｼｯｸM-PRO" panose="020F0600000000000000" pitchFamily="50" charset="-128"/>
              </a:rPr>
              <a:t>保険料率を統一するため、納付金の対象経費を拡大</a:t>
            </a:r>
            <a:endParaRPr lang="en-US" altLang="ja-JP" sz="1000" dirty="0">
              <a:latin typeface="HG丸ｺﾞｼｯｸM-PRO" panose="020F0600000000000000" pitchFamily="50" charset="-128"/>
              <a:ea typeface="HG丸ｺﾞｼｯｸM-PRO" panose="020F0600000000000000" pitchFamily="50" charset="-128"/>
            </a:endParaRPr>
          </a:p>
          <a:p>
            <a:pPr marL="180921" indent="-180921"/>
            <a:r>
              <a:rPr lang="ja-JP" altLang="en-US" sz="1000" dirty="0">
                <a:latin typeface="HG丸ｺﾞｼｯｸM-PRO" panose="020F0600000000000000" pitchFamily="50" charset="-128"/>
                <a:ea typeface="HG丸ｺﾞｼｯｸM-PRO" panose="020F0600000000000000" pitchFamily="50" charset="-128"/>
              </a:rPr>
              <a:t>することと合わせて、市町村向け公費を県の財源に</a:t>
            </a:r>
            <a:endParaRPr lang="en-US" altLang="ja-JP" sz="1000" dirty="0">
              <a:latin typeface="HG丸ｺﾞｼｯｸM-PRO" panose="020F0600000000000000" pitchFamily="50" charset="-128"/>
              <a:ea typeface="HG丸ｺﾞｼｯｸM-PRO" panose="020F0600000000000000" pitchFamily="50" charset="-128"/>
            </a:endParaRPr>
          </a:p>
          <a:p>
            <a:pPr marL="180921" indent="-180921"/>
            <a:r>
              <a:rPr lang="ja-JP" altLang="en-US" sz="1000" dirty="0">
                <a:latin typeface="HG丸ｺﾞｼｯｸM-PRO" panose="020F0600000000000000" pitchFamily="50" charset="-128"/>
                <a:ea typeface="HG丸ｺﾞｼｯｸM-PRO" panose="020F0600000000000000" pitchFamily="50" charset="-128"/>
              </a:rPr>
              <a:t>すること等の整理が必要。（県の財源としない場合、</a:t>
            </a:r>
            <a:endParaRPr lang="en-US" altLang="ja-JP" sz="1000" dirty="0">
              <a:latin typeface="HG丸ｺﾞｼｯｸM-PRO" panose="020F0600000000000000" pitchFamily="50" charset="-128"/>
              <a:ea typeface="HG丸ｺﾞｼｯｸM-PRO" panose="020F0600000000000000" pitchFamily="50" charset="-128"/>
            </a:endParaRPr>
          </a:p>
          <a:p>
            <a:pPr marL="180921" indent="-180921"/>
            <a:r>
              <a:rPr lang="ja-JP" altLang="en-US" sz="1000" dirty="0">
                <a:latin typeface="HG丸ｺﾞｼｯｸM-PRO" panose="020F0600000000000000" pitchFamily="50" charset="-128"/>
                <a:ea typeface="HG丸ｺﾞｼｯｸM-PRO" panose="020F0600000000000000" pitchFamily="50" charset="-128"/>
              </a:rPr>
              <a:t>保険料の収納必要額が著しく増加すると考えられる。</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96" name="テキスト ボックス 95"/>
          <p:cNvSpPr txBox="1"/>
          <p:nvPr/>
        </p:nvSpPr>
        <p:spPr>
          <a:xfrm>
            <a:off x="58027" y="3404038"/>
            <a:ext cx="1366707" cy="276910"/>
          </a:xfrm>
          <a:prstGeom prst="rect">
            <a:avLst/>
          </a:prstGeom>
          <a:noFill/>
          <a:ln>
            <a:solidFill>
              <a:schemeClr val="tx1"/>
            </a:solidFill>
          </a:ln>
        </p:spPr>
        <p:txBody>
          <a:bodyPr wrap="square" rtlCol="0">
            <a:spAutoFit/>
          </a:bodyPr>
          <a:lstStyle/>
          <a:p>
            <a:pPr algn="ctr"/>
            <a:r>
              <a:rPr lang="ja-JP" altLang="en-US" sz="1200" dirty="0">
                <a:latin typeface="HG丸ｺﾞｼｯｸM-PRO" panose="020F0600000000000000" pitchFamily="50" charset="-128"/>
                <a:ea typeface="HG丸ｺﾞｼｯｸM-PRO" panose="020F0600000000000000" pitchFamily="50" charset="-128"/>
              </a:rPr>
              <a:t>統一パターン例</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608563" y="6487115"/>
            <a:ext cx="2311400" cy="365125"/>
          </a:xfrm>
        </p:spPr>
        <p:txBody>
          <a:bodyPr/>
          <a:lstStyle/>
          <a:p>
            <a:fld id="{31D6D22E-128E-4E46-9378-6FE72742C74C}" type="slidenum">
              <a:rPr lang="ja-JP" altLang="en-US" sz="1800" b="1" smtClean="0">
                <a:solidFill>
                  <a:prstClr val="black">
                    <a:tint val="75000"/>
                  </a:prstClr>
                </a:solidFill>
                <a:latin typeface="游ゴシック" panose="020B0400000000000000" pitchFamily="50" charset="-128"/>
                <a:ea typeface="游ゴシック" panose="020B0400000000000000" pitchFamily="50" charset="-128"/>
              </a:rPr>
              <a:pPr/>
              <a:t>48</a:t>
            </a:fld>
            <a:endParaRPr lang="ja-JP" altLang="en-US" sz="1800" b="1" dirty="0">
              <a:solidFill>
                <a:prstClr val="black">
                  <a:tint val="75000"/>
                </a:prstClr>
              </a:solidFill>
              <a:latin typeface="游ゴシック" panose="020B0400000000000000" pitchFamily="50" charset="-128"/>
              <a:ea typeface="游ゴシック" panose="020B0400000000000000" pitchFamily="50" charset="-128"/>
            </a:endParaRPr>
          </a:p>
        </p:txBody>
      </p:sp>
      <p:sp>
        <p:nvSpPr>
          <p:cNvPr id="48" name="テキスト ボックス 47"/>
          <p:cNvSpPr txBox="1"/>
          <p:nvPr/>
        </p:nvSpPr>
        <p:spPr>
          <a:xfrm>
            <a:off x="7109979" y="3740813"/>
            <a:ext cx="2303518" cy="461665"/>
          </a:xfrm>
          <a:prstGeom prst="rect">
            <a:avLst/>
          </a:prstGeom>
          <a:noFill/>
        </p:spPr>
        <p:txBody>
          <a:bodyPr wrap="square" rtlCol="0">
            <a:spAutoFit/>
          </a:bodyPr>
          <a:lstStyle/>
          <a:p>
            <a:pPr algn="ctr"/>
            <a:r>
              <a:rPr lang="ja-JP" altLang="en-US" sz="1200" dirty="0">
                <a:latin typeface="HG丸ｺﾞｼｯｸM-PRO" panose="020F0600000000000000" pitchFamily="50" charset="-128"/>
                <a:ea typeface="HG丸ｺﾞｼｯｸM-PRO" panose="020F0600000000000000" pitchFamily="50" charset="-128"/>
              </a:rPr>
              <a:t>統一困難な費用の</a:t>
            </a:r>
            <a:endParaRPr lang="en-US" altLang="ja-JP" sz="1200" dirty="0">
              <a:latin typeface="HG丸ｺﾞｼｯｸM-PRO" panose="020F0600000000000000" pitchFamily="50" charset="-128"/>
              <a:ea typeface="HG丸ｺﾞｼｯｸM-PRO" panose="020F0600000000000000" pitchFamily="50" charset="-128"/>
            </a:endParaRPr>
          </a:p>
          <a:p>
            <a:pPr algn="ctr"/>
            <a:r>
              <a:rPr lang="ja-JP" altLang="en-US" sz="1200" dirty="0">
                <a:latin typeface="HG丸ｺﾞｼｯｸM-PRO" panose="020F0600000000000000" pitchFamily="50" charset="-128"/>
                <a:ea typeface="HG丸ｺﾞｼｯｸM-PRO" panose="020F0600000000000000" pitchFamily="50" charset="-128"/>
              </a:rPr>
              <a:t>「見える化」を検討</a:t>
            </a:r>
          </a:p>
        </p:txBody>
      </p:sp>
      <p:sp>
        <p:nvSpPr>
          <p:cNvPr id="7" name="四角形吹き出し 6"/>
          <p:cNvSpPr/>
          <p:nvPr/>
        </p:nvSpPr>
        <p:spPr>
          <a:xfrm>
            <a:off x="7486571" y="3616731"/>
            <a:ext cx="1550334" cy="698735"/>
          </a:xfrm>
          <a:prstGeom prst="wedgeRectCallout">
            <a:avLst>
              <a:gd name="adj1" fmla="val -65873"/>
              <a:gd name="adj2" fmla="val 50603"/>
            </a:avLst>
          </a:prstGeom>
          <a:no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4" name="テキスト ボックス 63"/>
          <p:cNvSpPr txBox="1"/>
          <p:nvPr/>
        </p:nvSpPr>
        <p:spPr>
          <a:xfrm>
            <a:off x="2549935" y="2404679"/>
            <a:ext cx="2303518" cy="276910"/>
          </a:xfrm>
          <a:prstGeom prst="rect">
            <a:avLst/>
          </a:prstGeom>
          <a:noFill/>
        </p:spPr>
        <p:txBody>
          <a:bodyPr wrap="square" rtlCol="0">
            <a:spAutoFit/>
          </a:bodyPr>
          <a:lstStyle/>
          <a:p>
            <a:pPr algn="ctr"/>
            <a:r>
              <a:rPr lang="ja-JP" altLang="en-US" sz="1200" dirty="0">
                <a:latin typeface="HG丸ｺﾞｼｯｸM-PRO" panose="020F0600000000000000" pitchFamily="50" charset="-128"/>
                <a:ea typeface="HG丸ｺﾞｼｯｸM-PRO" panose="020F0600000000000000" pitchFamily="50" charset="-128"/>
              </a:rPr>
              <a:t>保険料で集める額＝納付金額</a:t>
            </a:r>
          </a:p>
        </p:txBody>
      </p:sp>
    </p:spTree>
    <p:extLst>
      <p:ext uri="{BB962C8B-B14F-4D97-AF65-F5344CB8AC3E}">
        <p14:creationId xmlns:p14="http://schemas.microsoft.com/office/powerpoint/2010/main" val="3966949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922699753"/>
              </p:ext>
            </p:extLst>
          </p:nvPr>
        </p:nvGraphicFramePr>
        <p:xfrm>
          <a:off x="36359" y="566136"/>
          <a:ext cx="9790868" cy="5742282"/>
        </p:xfrm>
        <a:graphic>
          <a:graphicData uri="http://schemas.openxmlformats.org/drawingml/2006/table">
            <a:tbl>
              <a:tblPr firstRow="1" bandRow="1">
                <a:tableStyleId>{5C22544A-7EE6-4342-B048-85BDC9FD1C3A}</a:tableStyleId>
              </a:tblPr>
              <a:tblGrid>
                <a:gridCol w="1291674">
                  <a:extLst>
                    <a:ext uri="{9D8B030D-6E8A-4147-A177-3AD203B41FA5}">
                      <a16:colId xmlns:a16="http://schemas.microsoft.com/office/drawing/2014/main" val="3676254459"/>
                    </a:ext>
                  </a:extLst>
                </a:gridCol>
                <a:gridCol w="2119187">
                  <a:extLst>
                    <a:ext uri="{9D8B030D-6E8A-4147-A177-3AD203B41FA5}">
                      <a16:colId xmlns:a16="http://schemas.microsoft.com/office/drawing/2014/main" val="3945956123"/>
                    </a:ext>
                  </a:extLst>
                </a:gridCol>
                <a:gridCol w="2219305">
                  <a:extLst>
                    <a:ext uri="{9D8B030D-6E8A-4147-A177-3AD203B41FA5}">
                      <a16:colId xmlns:a16="http://schemas.microsoft.com/office/drawing/2014/main" val="1777491772"/>
                    </a:ext>
                  </a:extLst>
                </a:gridCol>
                <a:gridCol w="2127530">
                  <a:extLst>
                    <a:ext uri="{9D8B030D-6E8A-4147-A177-3AD203B41FA5}">
                      <a16:colId xmlns:a16="http://schemas.microsoft.com/office/drawing/2014/main" val="1361266272"/>
                    </a:ext>
                  </a:extLst>
                </a:gridCol>
                <a:gridCol w="2033172">
                  <a:extLst>
                    <a:ext uri="{9D8B030D-6E8A-4147-A177-3AD203B41FA5}">
                      <a16:colId xmlns:a16="http://schemas.microsoft.com/office/drawing/2014/main" val="3538754329"/>
                    </a:ext>
                  </a:extLst>
                </a:gridCol>
              </a:tblGrid>
              <a:tr h="684949">
                <a:tc>
                  <a:txBody>
                    <a:bodyPr/>
                    <a:lstStyle/>
                    <a:p>
                      <a:endParaRPr kumimoji="1" lang="ja-JP" altLang="en-US" sz="1100" dirty="0"/>
                    </a:p>
                  </a:txBody>
                  <a:tcPr marL="91411" marR="91411" marT="45705" marB="45705"/>
                </a:tc>
                <a:tc>
                  <a:txBody>
                    <a:bodyPr/>
                    <a:lstStyle/>
                    <a:p>
                      <a:pPr algn="ctr"/>
                      <a:r>
                        <a:rPr kumimoji="1" lang="ja-JP" altLang="en-US" sz="1100" dirty="0" smtClean="0"/>
                        <a:t>平成３１年度（令和元年度）</a:t>
                      </a:r>
                      <a:endParaRPr kumimoji="1" lang="en-US" altLang="ja-JP" sz="1100" dirty="0" smtClean="0"/>
                    </a:p>
                    <a:p>
                      <a:pPr algn="ctr"/>
                      <a:r>
                        <a:rPr kumimoji="1" lang="ja-JP" altLang="en-US" sz="1100" dirty="0" smtClean="0"/>
                        <a:t>仮係数</a:t>
                      </a:r>
                      <a:endParaRPr kumimoji="1" lang="en-US" altLang="ja-JP" sz="1100" dirty="0" smtClean="0"/>
                    </a:p>
                    <a:p>
                      <a:pPr algn="ctr"/>
                      <a:r>
                        <a:rPr kumimoji="1" lang="ja-JP" altLang="en-US" sz="1100" dirty="0" smtClean="0"/>
                        <a:t>（平成３０年１０月）</a:t>
                      </a:r>
                      <a:endParaRPr kumimoji="1" lang="ja-JP" altLang="en-US" sz="1100" dirty="0"/>
                    </a:p>
                  </a:txBody>
                  <a:tcPr marL="91411" marR="91411" marT="45705" marB="45705" anchor="ctr"/>
                </a:tc>
                <a:tc>
                  <a:txBody>
                    <a:bodyPr/>
                    <a:lstStyle/>
                    <a:p>
                      <a:pPr algn="ctr"/>
                      <a:r>
                        <a:rPr kumimoji="1" lang="ja-JP" altLang="en-US" sz="1100" dirty="0" smtClean="0"/>
                        <a:t>平成３１年度（令和元年度）</a:t>
                      </a:r>
                      <a:endParaRPr kumimoji="1" lang="en-US" altLang="ja-JP" sz="1100" dirty="0" smtClean="0"/>
                    </a:p>
                    <a:p>
                      <a:pPr algn="ctr"/>
                      <a:r>
                        <a:rPr kumimoji="1" lang="ja-JP" altLang="en-US" sz="1100" dirty="0" smtClean="0"/>
                        <a:t>確定係数</a:t>
                      </a:r>
                      <a:endParaRPr kumimoji="1" lang="en-US" altLang="ja-JP" sz="1100" dirty="0" smtClean="0"/>
                    </a:p>
                    <a:p>
                      <a:pPr algn="ctr"/>
                      <a:r>
                        <a:rPr kumimoji="1" lang="ja-JP" altLang="en-US" sz="1100" dirty="0" smtClean="0"/>
                        <a:t>（平成３０年１２月）</a:t>
                      </a:r>
                      <a:endParaRPr kumimoji="1" lang="ja-JP" altLang="en-US" sz="1100" dirty="0"/>
                    </a:p>
                  </a:txBody>
                  <a:tcPr marL="91411" marR="91411" marT="45705" marB="45705" anchor="ctr"/>
                </a:tc>
                <a:tc>
                  <a:txBody>
                    <a:bodyPr/>
                    <a:lstStyle/>
                    <a:p>
                      <a:pPr algn="ctr"/>
                      <a:r>
                        <a:rPr kumimoji="1" lang="ja-JP" altLang="en-US" sz="1100" dirty="0" smtClean="0"/>
                        <a:t>平成３１年度（令和元年度）</a:t>
                      </a:r>
                      <a:endParaRPr kumimoji="1" lang="en-US" altLang="ja-JP" sz="1100" dirty="0" smtClean="0"/>
                    </a:p>
                    <a:p>
                      <a:pPr algn="ctr"/>
                      <a:r>
                        <a:rPr kumimoji="1" lang="ja-JP" altLang="en-US" sz="1100" dirty="0" smtClean="0"/>
                        <a:t>補正後確定係数</a:t>
                      </a:r>
                      <a:endParaRPr kumimoji="1" lang="en-US" altLang="ja-JP" sz="1100" dirty="0" smtClean="0"/>
                    </a:p>
                    <a:p>
                      <a:pPr algn="ctr"/>
                      <a:r>
                        <a:rPr kumimoji="1" lang="ja-JP" altLang="en-US" sz="1100" dirty="0" smtClean="0"/>
                        <a:t>（令和元年１０月）</a:t>
                      </a:r>
                      <a:endParaRPr kumimoji="1" lang="en-US" altLang="ja-JP" sz="1100" dirty="0" smtClean="0"/>
                    </a:p>
                    <a:p>
                      <a:pPr algn="ctr"/>
                      <a:r>
                        <a:rPr kumimoji="1" lang="en-US" altLang="ja-JP" sz="1100" dirty="0" smtClean="0">
                          <a:latin typeface="ＭＳ 明朝" panose="02020609040205080304" pitchFamily="17" charset="-128"/>
                          <a:ea typeface="ＭＳ 明朝" panose="02020609040205080304" pitchFamily="17" charset="-128"/>
                        </a:rPr>
                        <a:t>※</a:t>
                      </a:r>
                      <a:r>
                        <a:rPr kumimoji="1" lang="ja-JP" altLang="en-US" sz="1100" dirty="0" smtClean="0">
                          <a:latin typeface="ＭＳ 明朝" panose="02020609040205080304" pitchFamily="17" charset="-128"/>
                          <a:ea typeface="ＭＳ 明朝" panose="02020609040205080304" pitchFamily="17" charset="-128"/>
                        </a:rPr>
                        <a:t>別途提示</a:t>
                      </a:r>
                      <a:endParaRPr kumimoji="1" lang="ja-JP" altLang="en-US" sz="1100" dirty="0">
                        <a:latin typeface="ＭＳ 明朝" panose="02020609040205080304" pitchFamily="17" charset="-128"/>
                        <a:ea typeface="ＭＳ 明朝" panose="02020609040205080304" pitchFamily="17" charset="-128"/>
                      </a:endParaRPr>
                    </a:p>
                  </a:txBody>
                  <a:tcPr marL="91411" marR="91411" marT="45705" marB="45705" anchor="ctr"/>
                </a:tc>
                <a:tc>
                  <a:txBody>
                    <a:bodyPr/>
                    <a:lstStyle/>
                    <a:p>
                      <a:pPr algn="ctr"/>
                      <a:r>
                        <a:rPr kumimoji="1" lang="ja-JP" altLang="en-US" sz="1100" dirty="0" smtClean="0"/>
                        <a:t>令和２年度</a:t>
                      </a:r>
                      <a:endParaRPr kumimoji="1" lang="en-US" altLang="ja-JP" sz="1100" dirty="0" smtClean="0"/>
                    </a:p>
                    <a:p>
                      <a:pPr algn="ctr"/>
                      <a:r>
                        <a:rPr kumimoji="1" lang="ja-JP" altLang="en-US" sz="1100" dirty="0" smtClean="0"/>
                        <a:t>仮係数</a:t>
                      </a:r>
                      <a:endParaRPr kumimoji="1" lang="en-US" altLang="ja-JP" sz="1100" dirty="0" smtClean="0"/>
                    </a:p>
                    <a:p>
                      <a:pPr algn="ctr"/>
                      <a:r>
                        <a:rPr kumimoji="1" lang="ja-JP" altLang="en-US" sz="1100" dirty="0" smtClean="0"/>
                        <a:t>（令和元年１０月）</a:t>
                      </a:r>
                      <a:endParaRPr kumimoji="1" lang="ja-JP" altLang="en-US" sz="1100" dirty="0"/>
                    </a:p>
                  </a:txBody>
                  <a:tcPr marL="91411" marR="91411" marT="45705" marB="45705" anchor="ctr"/>
                </a:tc>
                <a:extLst>
                  <a:ext uri="{0D108BD9-81ED-4DB2-BD59-A6C34878D82A}">
                    <a16:rowId xmlns:a16="http://schemas.microsoft.com/office/drawing/2014/main" val="963360829"/>
                  </a:ext>
                </a:extLst>
              </a:tr>
              <a:tr h="1320974">
                <a:tc>
                  <a:txBody>
                    <a:bodyPr/>
                    <a:lstStyle/>
                    <a:p>
                      <a:pPr algn="ctr"/>
                      <a:r>
                        <a:rPr kumimoji="1" lang="ja-JP" altLang="en-US" sz="1100" dirty="0" smtClean="0"/>
                        <a:t>普通調整交付金</a:t>
                      </a:r>
                      <a:endParaRPr kumimoji="1" lang="en-US" altLang="ja-JP" sz="1100" dirty="0" smtClean="0"/>
                    </a:p>
                    <a:p>
                      <a:pPr algn="ctr"/>
                      <a:r>
                        <a:rPr kumimoji="1" lang="ja-JP" altLang="en-US" sz="1100" dirty="0" smtClean="0"/>
                        <a:t>予算見込額</a:t>
                      </a:r>
                      <a:endParaRPr kumimoji="1" lang="en-US" altLang="ja-JP" sz="1100" dirty="0" smtClean="0"/>
                    </a:p>
                  </a:txBody>
                  <a:tcPr marL="91411" marR="91411" marT="45705" marB="45705" anchor="ctr"/>
                </a:tc>
                <a:tc>
                  <a:txBody>
                    <a:bodyPr/>
                    <a:lstStyle/>
                    <a:p>
                      <a:pPr algn="ctr"/>
                      <a:r>
                        <a:rPr kumimoji="1" lang="ja-JP" altLang="en-US" sz="1100" dirty="0" smtClean="0"/>
                        <a:t>Ｈ３１</a:t>
                      </a:r>
                      <a:r>
                        <a:rPr kumimoji="1" lang="en-US" altLang="ja-JP" sz="1100" dirty="0" smtClean="0"/>
                        <a:t>’</a:t>
                      </a:r>
                      <a:r>
                        <a:rPr kumimoji="1" lang="ja-JP" altLang="en-US" sz="1100" dirty="0" smtClean="0"/>
                        <a:t>概算要求額</a:t>
                      </a:r>
                      <a:endParaRPr kumimoji="1" lang="en-US" altLang="ja-JP" sz="1100" dirty="0" smtClean="0"/>
                    </a:p>
                    <a:p>
                      <a:pPr algn="ctr"/>
                      <a:r>
                        <a:rPr kumimoji="1" lang="ja-JP" altLang="en-US" sz="1100" dirty="0" smtClean="0"/>
                        <a:t>（補正後）</a:t>
                      </a:r>
                      <a:endParaRPr kumimoji="1" lang="ja-JP" altLang="en-US" sz="1100" dirty="0"/>
                    </a:p>
                  </a:txBody>
                  <a:tcPr marL="91411" marR="91411" marT="45705" marB="45705" anchor="ctr"/>
                </a:tc>
                <a:tc>
                  <a:txBody>
                    <a:bodyPr/>
                    <a:lstStyle/>
                    <a:p>
                      <a:pPr algn="ctr"/>
                      <a:r>
                        <a:rPr kumimoji="1" lang="ja-JP" altLang="en-US" sz="1100" dirty="0" smtClean="0"/>
                        <a:t>Ｈ３１</a:t>
                      </a:r>
                      <a:r>
                        <a:rPr kumimoji="1" lang="en-US" altLang="ja-JP" sz="1100" dirty="0" smtClean="0"/>
                        <a:t>’</a:t>
                      </a:r>
                      <a:r>
                        <a:rPr kumimoji="1" lang="ja-JP" altLang="en-US" sz="1100" dirty="0" smtClean="0"/>
                        <a:t>政府予算案</a:t>
                      </a:r>
                      <a:endParaRPr kumimoji="1" lang="en-US" altLang="ja-JP" sz="1100" dirty="0" smtClean="0"/>
                    </a:p>
                    <a:p>
                      <a:pPr algn="ctr"/>
                      <a:r>
                        <a:rPr kumimoji="1" lang="ja-JP" altLang="en-US" sz="1100" dirty="0" smtClean="0"/>
                        <a:t>（Ｈ３０年１２月閣議決定）</a:t>
                      </a:r>
                      <a:endParaRPr kumimoji="1" lang="en-US" altLang="ja-JP" sz="1100" dirty="0" smtClean="0"/>
                    </a:p>
                  </a:txBody>
                  <a:tcPr marL="91411" marR="91411" marT="45705" marB="45705" anchor="ctr"/>
                </a:tc>
                <a:tc>
                  <a:txBody>
                    <a:bodyPr/>
                    <a:lstStyle/>
                    <a:p>
                      <a:pPr algn="ctr"/>
                      <a:r>
                        <a:rPr kumimoji="1" lang="ja-JP" altLang="en-US" sz="1100" dirty="0" smtClean="0"/>
                        <a:t>Ｈ３１</a:t>
                      </a:r>
                      <a:r>
                        <a:rPr kumimoji="1" lang="en-US" altLang="ja-JP" sz="1100" dirty="0" smtClean="0"/>
                        <a:t>’</a:t>
                      </a:r>
                      <a:r>
                        <a:rPr kumimoji="1" lang="ja-JP" altLang="en-US" sz="1100" dirty="0" smtClean="0"/>
                        <a:t>予算セット額</a:t>
                      </a:r>
                      <a:endParaRPr kumimoji="1" lang="en-US" altLang="ja-JP" sz="1100" dirty="0" smtClean="0"/>
                    </a:p>
                    <a:p>
                      <a:pPr algn="ctr"/>
                      <a:r>
                        <a:rPr kumimoji="1" lang="ja-JP" altLang="en-US" sz="1100" dirty="0" smtClean="0"/>
                        <a:t>（Ｈ３１年３月予算成立）</a:t>
                      </a:r>
                      <a:endParaRPr kumimoji="1" lang="ja-JP" altLang="en-US" sz="1100" dirty="0"/>
                    </a:p>
                  </a:txBody>
                  <a:tcPr marL="91411" marR="91411" marT="45705" marB="45705" anchor="ctr"/>
                </a:tc>
                <a:tc>
                  <a:txBody>
                    <a:bodyPr/>
                    <a:lstStyle/>
                    <a:p>
                      <a:pPr algn="ctr"/>
                      <a:r>
                        <a:rPr kumimoji="1" lang="ja-JP" altLang="en-US" sz="1100" dirty="0" smtClean="0"/>
                        <a:t>Ｒ２</a:t>
                      </a:r>
                      <a:r>
                        <a:rPr kumimoji="1" lang="en-US" altLang="ja-JP" sz="1100" dirty="0" smtClean="0"/>
                        <a:t>’</a:t>
                      </a:r>
                      <a:r>
                        <a:rPr kumimoji="1" lang="ja-JP" altLang="en-US" sz="1100" dirty="0" smtClean="0"/>
                        <a:t>概算要求額</a:t>
                      </a:r>
                      <a:endParaRPr kumimoji="1" lang="en-US" altLang="ja-JP" sz="1100" dirty="0" smtClean="0"/>
                    </a:p>
                    <a:p>
                      <a:pPr algn="ctr"/>
                      <a:r>
                        <a:rPr kumimoji="1" lang="ja-JP" altLang="en-US" sz="1100" dirty="0" smtClean="0"/>
                        <a:t>（補正後）</a:t>
                      </a:r>
                      <a:endParaRPr kumimoji="1" lang="ja-JP" altLang="en-US" sz="1100" dirty="0"/>
                    </a:p>
                  </a:txBody>
                  <a:tcPr marL="91411" marR="91411" marT="45705" marB="45705" anchor="ctr"/>
                </a:tc>
                <a:extLst>
                  <a:ext uri="{0D108BD9-81ED-4DB2-BD59-A6C34878D82A}">
                    <a16:rowId xmlns:a16="http://schemas.microsoft.com/office/drawing/2014/main" val="3186576562"/>
                  </a:ext>
                </a:extLst>
              </a:tr>
              <a:tr h="1333891">
                <a:tc>
                  <a:txBody>
                    <a:bodyPr/>
                    <a:lstStyle/>
                    <a:p>
                      <a:pPr algn="ctr"/>
                      <a:r>
                        <a:rPr kumimoji="1" lang="ja-JP" altLang="en-US" sz="1100" dirty="0" smtClean="0"/>
                        <a:t>調整対象需要額</a:t>
                      </a:r>
                      <a:endParaRPr kumimoji="1" lang="ja-JP" altLang="en-US" sz="1100" dirty="0"/>
                    </a:p>
                  </a:txBody>
                  <a:tcPr marL="91411" marR="91411" marT="45705" marB="45705" anchor="ctr"/>
                </a:tc>
                <a:tc>
                  <a:txBody>
                    <a:bodyPr/>
                    <a:lstStyle/>
                    <a:p>
                      <a:pPr algn="ctr"/>
                      <a:r>
                        <a:rPr kumimoji="1" lang="ja-JP" altLang="en-US" sz="1100" dirty="0" smtClean="0"/>
                        <a:t>Ｈ２９</a:t>
                      </a:r>
                      <a:r>
                        <a:rPr kumimoji="1" lang="en-US" altLang="ja-JP" sz="1100" dirty="0" smtClean="0"/>
                        <a:t>’</a:t>
                      </a:r>
                      <a:r>
                        <a:rPr kumimoji="1" lang="ja-JP" altLang="en-US" sz="1100" dirty="0" smtClean="0"/>
                        <a:t>需要額（実績）</a:t>
                      </a:r>
                      <a:r>
                        <a:rPr kumimoji="1" lang="en-US" altLang="ja-JP" sz="1100" dirty="0" smtClean="0"/>
                        <a:t>×</a:t>
                      </a:r>
                    </a:p>
                    <a:p>
                      <a:pPr algn="ctr"/>
                      <a:r>
                        <a:rPr kumimoji="1" lang="ja-JP" altLang="en-US" sz="1100" dirty="0" smtClean="0"/>
                        <a:t>伸び率｛（３１</a:t>
                      </a:r>
                      <a:r>
                        <a:rPr kumimoji="1" lang="en-US" altLang="ja-JP" sz="1100" dirty="0" smtClean="0"/>
                        <a:t>’</a:t>
                      </a:r>
                      <a:r>
                        <a:rPr kumimoji="1" lang="ja-JP" altLang="en-US" sz="1100" dirty="0" smtClean="0"/>
                        <a:t>普調予算額（推計）</a:t>
                      </a:r>
                      <a:endParaRPr kumimoji="1" lang="en-US" altLang="ja-JP" sz="1100" dirty="0" smtClean="0"/>
                    </a:p>
                    <a:p>
                      <a:pPr algn="ctr"/>
                      <a:r>
                        <a:rPr kumimoji="1" lang="ja-JP" altLang="en-US" sz="1100" dirty="0" smtClean="0"/>
                        <a:t>（公費拡充分除く））</a:t>
                      </a:r>
                      <a:endParaRPr kumimoji="1" lang="en-US" altLang="ja-JP" sz="1100" dirty="0" smtClean="0"/>
                    </a:p>
                    <a:p>
                      <a:pPr algn="ctr"/>
                      <a:r>
                        <a:rPr kumimoji="1" lang="ja-JP" altLang="en-US" sz="1100" dirty="0" smtClean="0"/>
                        <a:t> </a:t>
                      </a:r>
                      <a:r>
                        <a:rPr kumimoji="1" lang="en-US" altLang="ja-JP" sz="1100" dirty="0" smtClean="0"/>
                        <a:t>÷</a:t>
                      </a:r>
                      <a:r>
                        <a:rPr kumimoji="1" lang="ja-JP" altLang="en-US" sz="1100" baseline="0" dirty="0" smtClean="0"/>
                        <a:t>  </a:t>
                      </a:r>
                      <a:r>
                        <a:rPr kumimoji="1" lang="ja-JP" altLang="en-US" sz="1100" dirty="0" smtClean="0"/>
                        <a:t>２９</a:t>
                      </a:r>
                      <a:r>
                        <a:rPr kumimoji="1" lang="en-US" altLang="ja-JP" sz="1100" dirty="0" smtClean="0"/>
                        <a:t>’</a:t>
                      </a:r>
                      <a:r>
                        <a:rPr kumimoji="1" lang="ja-JP" altLang="en-US" sz="1100" dirty="0" smtClean="0"/>
                        <a:t>普調予算額（実績）｝</a:t>
                      </a:r>
                      <a:endParaRPr kumimoji="1" lang="ja-JP" altLang="en-US" sz="1100" dirty="0"/>
                    </a:p>
                  </a:txBody>
                  <a:tcPr marL="91411" marR="91411" marT="45705" marB="45705" anchor="ctr"/>
                </a:tc>
                <a:tc>
                  <a:txBody>
                    <a:bodyPr/>
                    <a:lstStyle/>
                    <a:p>
                      <a:pPr algn="ctr"/>
                      <a:r>
                        <a:rPr kumimoji="1" lang="ja-JP" altLang="en-US" sz="1100" dirty="0" smtClean="0"/>
                        <a:t>Ｈ３０</a:t>
                      </a:r>
                      <a:r>
                        <a:rPr kumimoji="1" lang="en-US" altLang="ja-JP" sz="1100" dirty="0" smtClean="0"/>
                        <a:t>’</a:t>
                      </a:r>
                      <a:r>
                        <a:rPr kumimoji="1" lang="ja-JP" altLang="en-US" sz="1100" dirty="0" smtClean="0"/>
                        <a:t>需要額（推計）</a:t>
                      </a:r>
                      <a:r>
                        <a:rPr kumimoji="1" lang="en-US" altLang="ja-JP" sz="1100" dirty="0" smtClean="0"/>
                        <a:t>×</a:t>
                      </a:r>
                    </a:p>
                    <a:p>
                      <a:pPr algn="ctr"/>
                      <a:r>
                        <a:rPr kumimoji="1" lang="ja-JP" altLang="en-US" sz="1100" dirty="0" smtClean="0"/>
                        <a:t>伸び率｛Ｈ３１</a:t>
                      </a:r>
                      <a:r>
                        <a:rPr kumimoji="1" lang="en-US" altLang="ja-JP" sz="1100" dirty="0" smtClean="0"/>
                        <a:t>’</a:t>
                      </a:r>
                      <a:r>
                        <a:rPr kumimoji="1" lang="ja-JP" altLang="en-US" sz="1100" dirty="0" smtClean="0"/>
                        <a:t>普調予算額（推計）　</a:t>
                      </a:r>
                      <a:endParaRPr kumimoji="1" lang="en-US" altLang="ja-JP" sz="1100" dirty="0" smtClean="0"/>
                    </a:p>
                    <a:p>
                      <a:pPr algn="ctr"/>
                      <a:r>
                        <a:rPr kumimoji="1" lang="ja-JP" altLang="en-US" sz="1100" dirty="0" smtClean="0"/>
                        <a:t> </a:t>
                      </a:r>
                      <a:r>
                        <a:rPr kumimoji="1" lang="en-US" altLang="ja-JP" sz="1100" dirty="0" smtClean="0"/>
                        <a:t>÷  </a:t>
                      </a:r>
                      <a:r>
                        <a:rPr kumimoji="1" lang="ja-JP" altLang="en-US" sz="1100" dirty="0" smtClean="0"/>
                        <a:t>Ｈ３０</a:t>
                      </a:r>
                      <a:r>
                        <a:rPr kumimoji="1" lang="ja-JP" altLang="en-US" sz="1100" baseline="0" dirty="0" smtClean="0"/>
                        <a:t>  </a:t>
                      </a:r>
                      <a:r>
                        <a:rPr kumimoji="1" lang="en-US" altLang="ja-JP" sz="1100" dirty="0" smtClean="0"/>
                        <a:t>’</a:t>
                      </a:r>
                      <a:r>
                        <a:rPr kumimoji="1" lang="ja-JP" altLang="en-US" sz="1100" dirty="0" smtClean="0"/>
                        <a:t>普調予算額（推計）｝</a:t>
                      </a:r>
                    </a:p>
                  </a:txBody>
                  <a:tcPr marL="91411" marR="91411" marT="45705" marB="45705" anchor="ctr"/>
                </a:tc>
                <a:tc>
                  <a:txBody>
                    <a:bodyPr/>
                    <a:lstStyle/>
                    <a:p>
                      <a:pPr algn="ctr"/>
                      <a:r>
                        <a:rPr kumimoji="1" lang="ja-JP" altLang="en-US" sz="1100" dirty="0" smtClean="0"/>
                        <a:t>Ｈ３０</a:t>
                      </a:r>
                      <a:r>
                        <a:rPr kumimoji="1" lang="en-US" altLang="ja-JP" sz="1100" dirty="0" smtClean="0"/>
                        <a:t>’</a:t>
                      </a:r>
                      <a:r>
                        <a:rPr kumimoji="1" lang="ja-JP" altLang="en-US" sz="1100" dirty="0" smtClean="0"/>
                        <a:t>需要額（実績）</a:t>
                      </a:r>
                      <a:r>
                        <a:rPr kumimoji="1" lang="en-US" altLang="ja-JP" sz="1100" dirty="0" smtClean="0"/>
                        <a:t>×</a:t>
                      </a:r>
                    </a:p>
                    <a:p>
                      <a:pPr algn="ctr"/>
                      <a:r>
                        <a:rPr kumimoji="1" lang="ja-JP" altLang="en-US" sz="1100" dirty="0" smtClean="0"/>
                        <a:t>伸び率｛Ｈ３１</a:t>
                      </a:r>
                      <a:r>
                        <a:rPr kumimoji="1" lang="en-US" altLang="ja-JP" sz="1100" dirty="0" smtClean="0"/>
                        <a:t>’</a:t>
                      </a:r>
                      <a:r>
                        <a:rPr kumimoji="1" lang="ja-JP" altLang="en-US" sz="1100" dirty="0" smtClean="0"/>
                        <a:t>普調予算額（推計）</a:t>
                      </a:r>
                      <a:endParaRPr kumimoji="1" lang="en-US" altLang="ja-JP" sz="1100" dirty="0" smtClean="0"/>
                    </a:p>
                    <a:p>
                      <a:pPr algn="ctr"/>
                      <a:r>
                        <a:rPr kumimoji="1" lang="ja-JP" altLang="en-US" sz="1100" dirty="0" smtClean="0"/>
                        <a:t> </a:t>
                      </a:r>
                      <a:r>
                        <a:rPr kumimoji="1" lang="en-US" altLang="ja-JP" sz="1100" dirty="0" smtClean="0"/>
                        <a:t>÷</a:t>
                      </a:r>
                      <a:r>
                        <a:rPr kumimoji="1" lang="ja-JP" altLang="en-US" sz="1100" baseline="0" dirty="0" smtClean="0"/>
                        <a:t>  Ｈ３０</a:t>
                      </a:r>
                      <a:r>
                        <a:rPr kumimoji="1" lang="en-US" altLang="ja-JP" sz="1100" dirty="0" smtClean="0"/>
                        <a:t>’</a:t>
                      </a:r>
                      <a:r>
                        <a:rPr kumimoji="1" lang="ja-JP" altLang="en-US" sz="1100" dirty="0" smtClean="0"/>
                        <a:t>普調予算額（実績）｝</a:t>
                      </a:r>
                    </a:p>
                  </a:txBody>
                  <a:tcPr marL="91411" marR="91411" marT="45705" marB="45705" anchor="ctr"/>
                </a:tc>
                <a:tc>
                  <a:txBody>
                    <a:bodyPr/>
                    <a:lstStyle/>
                    <a:p>
                      <a:pPr algn="ctr"/>
                      <a:r>
                        <a:rPr kumimoji="1" lang="ja-JP" altLang="en-US" sz="1100" dirty="0" smtClean="0"/>
                        <a:t>Ｈ３０</a:t>
                      </a:r>
                      <a:r>
                        <a:rPr kumimoji="1" lang="en-US" altLang="ja-JP" sz="1100" dirty="0" smtClean="0"/>
                        <a:t>’</a:t>
                      </a:r>
                      <a:r>
                        <a:rPr kumimoji="1" lang="ja-JP" altLang="en-US" sz="1100" dirty="0" smtClean="0"/>
                        <a:t>需要額（実績）</a:t>
                      </a:r>
                      <a:r>
                        <a:rPr kumimoji="1" lang="en-US" altLang="ja-JP" sz="1100" dirty="0" smtClean="0"/>
                        <a:t>×</a:t>
                      </a:r>
                    </a:p>
                    <a:p>
                      <a:pPr algn="ctr"/>
                      <a:r>
                        <a:rPr kumimoji="1" lang="ja-JP" altLang="en-US" sz="1100" dirty="0" smtClean="0"/>
                        <a:t>伸び率｛Ｒ２</a:t>
                      </a:r>
                      <a:r>
                        <a:rPr kumimoji="1" lang="en-US" altLang="ja-JP" sz="1100" dirty="0" smtClean="0"/>
                        <a:t>’</a:t>
                      </a:r>
                      <a:r>
                        <a:rPr kumimoji="1" lang="ja-JP" altLang="en-US" sz="1100" dirty="0" smtClean="0"/>
                        <a:t>普調予算額（推計）</a:t>
                      </a:r>
                      <a:endParaRPr kumimoji="1" lang="en-US" altLang="ja-JP" sz="1100" dirty="0" smtClean="0"/>
                    </a:p>
                    <a:p>
                      <a:pPr algn="ctr"/>
                      <a:r>
                        <a:rPr kumimoji="1" lang="ja-JP" altLang="en-US" sz="1100" dirty="0" smtClean="0"/>
                        <a:t> </a:t>
                      </a:r>
                      <a:r>
                        <a:rPr kumimoji="1" lang="en-US" altLang="ja-JP" sz="1100" dirty="0" smtClean="0"/>
                        <a:t>÷</a:t>
                      </a:r>
                      <a:r>
                        <a:rPr kumimoji="1" lang="ja-JP" altLang="en-US" sz="1100" baseline="0" dirty="0" smtClean="0"/>
                        <a:t>  Ｈ３０</a:t>
                      </a:r>
                      <a:r>
                        <a:rPr kumimoji="1" lang="en-US" altLang="ja-JP" sz="1100" dirty="0" smtClean="0"/>
                        <a:t>’</a:t>
                      </a:r>
                      <a:r>
                        <a:rPr kumimoji="1" lang="ja-JP" altLang="en-US" sz="1100" dirty="0" smtClean="0"/>
                        <a:t>普調予算額（実績）｝</a:t>
                      </a:r>
                      <a:endParaRPr kumimoji="1" lang="ja-JP" altLang="en-US" sz="1100" dirty="0"/>
                    </a:p>
                  </a:txBody>
                  <a:tcPr marL="91411" marR="91411" marT="45705" marB="45705" anchor="ctr"/>
                </a:tc>
                <a:extLst>
                  <a:ext uri="{0D108BD9-81ED-4DB2-BD59-A6C34878D82A}">
                    <a16:rowId xmlns:a16="http://schemas.microsoft.com/office/drawing/2014/main" val="623907757"/>
                  </a:ext>
                </a:extLst>
              </a:tr>
              <a:tr h="1222411">
                <a:tc>
                  <a:txBody>
                    <a:bodyPr/>
                    <a:lstStyle/>
                    <a:p>
                      <a:pPr algn="ctr"/>
                      <a:r>
                        <a:rPr kumimoji="1" lang="ja-JP" altLang="en-US" sz="1100" dirty="0" smtClean="0"/>
                        <a:t>基準総所得</a:t>
                      </a:r>
                      <a:endParaRPr kumimoji="1" lang="en-US" altLang="ja-JP" sz="1100" dirty="0" smtClean="0"/>
                    </a:p>
                    <a:p>
                      <a:pPr algn="ctr"/>
                      <a:r>
                        <a:rPr kumimoji="1" lang="ja-JP" altLang="en-US" sz="1100" dirty="0" smtClean="0"/>
                        <a:t>（賦課限度額</a:t>
                      </a:r>
                      <a:endParaRPr kumimoji="1" lang="en-US" altLang="ja-JP" sz="1100" dirty="0" smtClean="0"/>
                    </a:p>
                    <a:p>
                      <a:pPr algn="ctr"/>
                      <a:r>
                        <a:rPr kumimoji="1" lang="ja-JP" altLang="en-US" sz="1100" dirty="0" smtClean="0"/>
                        <a:t>控除後）</a:t>
                      </a:r>
                      <a:endParaRPr kumimoji="1" lang="ja-JP" altLang="en-US" sz="1100" dirty="0"/>
                    </a:p>
                  </a:txBody>
                  <a:tcPr marL="91411" marR="91411" marT="45705" marB="45705" anchor="ctr"/>
                </a:tc>
                <a:tc>
                  <a:txBody>
                    <a:bodyPr/>
                    <a:lstStyle/>
                    <a:p>
                      <a:pPr algn="ctr"/>
                      <a:r>
                        <a:rPr kumimoji="1" lang="ja-JP" altLang="en-US" sz="1100" smtClean="0"/>
                        <a:t>Ｈ３１</a:t>
                      </a:r>
                      <a:r>
                        <a:rPr kumimoji="1" lang="en-US" altLang="ja-JP" sz="1100" dirty="0" smtClean="0"/>
                        <a:t>’</a:t>
                      </a:r>
                      <a:r>
                        <a:rPr kumimoji="1" lang="ja-JP" altLang="en-US" sz="1100" dirty="0" smtClean="0"/>
                        <a:t>推計値</a:t>
                      </a:r>
                      <a:endParaRPr kumimoji="1" lang="en-US" altLang="ja-JP" sz="1100" dirty="0" smtClean="0"/>
                    </a:p>
                    <a:p>
                      <a:pPr algn="ctr"/>
                      <a:r>
                        <a:rPr kumimoji="1" lang="ja-JP" altLang="en-US" sz="1100" dirty="0" smtClean="0"/>
                        <a:t>（平成３０年８月実施の</a:t>
                      </a:r>
                      <a:endParaRPr kumimoji="1" lang="en-US" altLang="ja-JP" sz="1100" dirty="0" smtClean="0"/>
                    </a:p>
                    <a:p>
                      <a:pPr algn="ctr"/>
                      <a:r>
                        <a:rPr kumimoji="1" lang="ja-JP" altLang="en-US" sz="1100" dirty="0" smtClean="0"/>
                        <a:t>所得・被保数調査結果）</a:t>
                      </a:r>
                      <a:endParaRPr kumimoji="1" lang="ja-JP" altLang="en-US" sz="1100" dirty="0"/>
                    </a:p>
                  </a:txBody>
                  <a:tcPr marL="91411" marR="91411" marT="45705" marB="45705" anchor="ctr"/>
                </a:tc>
                <a:tc>
                  <a:txBody>
                    <a:bodyPr/>
                    <a:lstStyle/>
                    <a:p>
                      <a:pPr algn="ctr"/>
                      <a:r>
                        <a:rPr kumimoji="1" lang="ja-JP" altLang="en-US" sz="1100" dirty="0" smtClean="0"/>
                        <a:t>Ｈ３１</a:t>
                      </a:r>
                      <a:r>
                        <a:rPr kumimoji="1" lang="en-US" altLang="ja-JP" sz="1100" dirty="0" smtClean="0"/>
                        <a:t>’</a:t>
                      </a:r>
                      <a:r>
                        <a:rPr kumimoji="1" lang="ja-JP" altLang="en-US" sz="1100" dirty="0" smtClean="0"/>
                        <a:t>推計値</a:t>
                      </a:r>
                      <a:endParaRPr kumimoji="1" lang="en-US" altLang="ja-JP" sz="1100" dirty="0" smtClean="0"/>
                    </a:p>
                    <a:p>
                      <a:pPr algn="ctr"/>
                      <a:r>
                        <a:rPr kumimoji="1" lang="ja-JP" altLang="en-US" sz="1100" dirty="0" smtClean="0"/>
                        <a:t>（平成３０年８月実施の所得・</a:t>
                      </a:r>
                      <a:endParaRPr kumimoji="1" lang="en-US" altLang="ja-JP" sz="1100" dirty="0" smtClean="0"/>
                    </a:p>
                    <a:p>
                      <a:pPr algn="ctr"/>
                      <a:r>
                        <a:rPr kumimoji="1" lang="ja-JP" altLang="en-US" sz="1100" dirty="0" smtClean="0"/>
                        <a:t>被保数調査結果</a:t>
                      </a:r>
                      <a:r>
                        <a:rPr kumimoji="1" lang="en-US" altLang="ja-JP" sz="1100" dirty="0" smtClean="0"/>
                        <a:t>【</a:t>
                      </a:r>
                      <a:r>
                        <a:rPr kumimoji="1" lang="ja-JP" altLang="en-US" sz="1100" dirty="0" smtClean="0"/>
                        <a:t>改</a:t>
                      </a:r>
                      <a:r>
                        <a:rPr kumimoji="1" lang="en-US" altLang="ja-JP" sz="1100" dirty="0" smtClean="0"/>
                        <a:t>】</a:t>
                      </a:r>
                      <a:r>
                        <a:rPr kumimoji="1" lang="ja-JP" altLang="en-US" sz="1100" dirty="0" smtClean="0"/>
                        <a:t>）</a:t>
                      </a:r>
                    </a:p>
                  </a:txBody>
                  <a:tcPr marL="91411" marR="91411" marT="45705" marB="45705" anchor="ctr"/>
                </a:tc>
                <a:tc>
                  <a:txBody>
                    <a:bodyPr/>
                    <a:lstStyle/>
                    <a:p>
                      <a:pPr algn="ctr"/>
                      <a:r>
                        <a:rPr kumimoji="1" lang="ja-JP" altLang="en-US" sz="1100" dirty="0" smtClean="0"/>
                        <a:t>Ｈ３１</a:t>
                      </a:r>
                      <a:r>
                        <a:rPr kumimoji="1" lang="en-US" altLang="ja-JP" sz="1100" dirty="0" smtClean="0"/>
                        <a:t>’</a:t>
                      </a:r>
                      <a:r>
                        <a:rPr kumimoji="1" lang="ja-JP" altLang="en-US" sz="1100" dirty="0" smtClean="0"/>
                        <a:t>推計値</a:t>
                      </a:r>
                      <a:endParaRPr kumimoji="1" lang="en-US" altLang="ja-JP" sz="1100" dirty="0" smtClean="0"/>
                    </a:p>
                    <a:p>
                      <a:pPr algn="ctr"/>
                      <a:r>
                        <a:rPr kumimoji="1" lang="ja-JP" altLang="en-US" sz="1100" dirty="0" smtClean="0"/>
                        <a:t>（令和元年８月実施の</a:t>
                      </a:r>
                      <a:endParaRPr kumimoji="1" lang="en-US" altLang="ja-JP" sz="1100" dirty="0" smtClean="0"/>
                    </a:p>
                    <a:p>
                      <a:pPr algn="ctr"/>
                      <a:r>
                        <a:rPr kumimoji="1" lang="ja-JP" altLang="en-US" sz="1100" dirty="0" smtClean="0"/>
                        <a:t>所得・被保数調査結果）</a:t>
                      </a:r>
                      <a:endParaRPr kumimoji="1" lang="en-US" altLang="ja-JP" sz="1100" dirty="0" smtClean="0"/>
                    </a:p>
                    <a:p>
                      <a:pPr algn="ctr"/>
                      <a:r>
                        <a:rPr kumimoji="1" lang="en-US" altLang="ja-JP" sz="1100" dirty="0" smtClean="0"/>
                        <a:t>※</a:t>
                      </a:r>
                      <a:r>
                        <a:rPr kumimoji="1" lang="ja-JP" altLang="en-US" sz="1100" dirty="0" smtClean="0"/>
                        <a:t>令和元年８月末時点</a:t>
                      </a:r>
                      <a:endParaRPr kumimoji="1" lang="en-US" altLang="ja-JP" sz="1100" dirty="0" smtClean="0"/>
                    </a:p>
                    <a:p>
                      <a:pPr algn="ctr"/>
                      <a:r>
                        <a:rPr kumimoji="1" lang="ja-JP" altLang="en-US" sz="1100" dirty="0" smtClean="0"/>
                        <a:t>における４月１日現在のもの</a:t>
                      </a:r>
                      <a:endParaRPr kumimoji="1" lang="en-US" altLang="ja-JP" sz="1100" dirty="0" smtClean="0"/>
                    </a:p>
                    <a:p>
                      <a:pPr algn="ctr"/>
                      <a:endParaRPr kumimoji="1" lang="en-US" altLang="ja-JP" sz="1100" dirty="0" smtClean="0"/>
                    </a:p>
                  </a:txBody>
                  <a:tcPr marL="91411" marR="91411" marT="45705" marB="45705" anchor="ctr"/>
                </a:tc>
                <a:tc>
                  <a:txBody>
                    <a:bodyPr/>
                    <a:lstStyle/>
                    <a:p>
                      <a:pPr algn="ctr"/>
                      <a:r>
                        <a:rPr kumimoji="1" lang="ja-JP" altLang="en-US" sz="1100" dirty="0" smtClean="0"/>
                        <a:t>Ｒ２</a:t>
                      </a:r>
                      <a:r>
                        <a:rPr kumimoji="1" lang="en-US" altLang="ja-JP" sz="1100" dirty="0" smtClean="0"/>
                        <a:t>’</a:t>
                      </a:r>
                      <a:r>
                        <a:rPr kumimoji="1" lang="ja-JP" altLang="en-US" sz="1100" dirty="0" smtClean="0"/>
                        <a:t>推計値</a:t>
                      </a:r>
                      <a:endParaRPr kumimoji="1" lang="en-US" altLang="ja-JP" sz="1100" dirty="0" smtClean="0"/>
                    </a:p>
                    <a:p>
                      <a:pPr algn="ctr"/>
                      <a:r>
                        <a:rPr kumimoji="1" lang="ja-JP" altLang="en-US" sz="1100" dirty="0" smtClean="0"/>
                        <a:t>（令和元年８月実施の</a:t>
                      </a:r>
                      <a:endParaRPr kumimoji="1" lang="en-US" altLang="ja-JP" sz="1100" dirty="0" smtClean="0"/>
                    </a:p>
                    <a:p>
                      <a:pPr algn="ctr"/>
                      <a:r>
                        <a:rPr kumimoji="1" lang="ja-JP" altLang="en-US" sz="1100" dirty="0" smtClean="0"/>
                        <a:t>所得・被保数調査結果）</a:t>
                      </a:r>
                      <a:endParaRPr kumimoji="1" lang="ja-JP" altLang="en-US" sz="1100" dirty="0"/>
                    </a:p>
                  </a:txBody>
                  <a:tcPr marL="91411" marR="91411" marT="45705" marB="45705" anchor="ctr"/>
                </a:tc>
                <a:extLst>
                  <a:ext uri="{0D108BD9-81ED-4DB2-BD59-A6C34878D82A}">
                    <a16:rowId xmlns:a16="http://schemas.microsoft.com/office/drawing/2014/main" val="2264152742"/>
                  </a:ext>
                </a:extLst>
              </a:tr>
              <a:tr h="1103036">
                <a:tc>
                  <a:txBody>
                    <a:bodyPr/>
                    <a:lstStyle/>
                    <a:p>
                      <a:pPr algn="ctr"/>
                      <a:r>
                        <a:rPr kumimoji="1" lang="ja-JP" altLang="en-US" sz="1100" dirty="0" smtClean="0"/>
                        <a:t>一般被保険者数・</a:t>
                      </a:r>
                      <a:endParaRPr kumimoji="1" lang="en-US" altLang="ja-JP" sz="1100" dirty="0" smtClean="0"/>
                    </a:p>
                    <a:p>
                      <a:pPr algn="ctr"/>
                      <a:r>
                        <a:rPr kumimoji="1" lang="ja-JP" altLang="en-US" sz="1100" dirty="0" smtClean="0"/>
                        <a:t>介護２号被保険者</a:t>
                      </a:r>
                      <a:endParaRPr kumimoji="1" lang="ja-JP" altLang="en-US" sz="1100" dirty="0"/>
                    </a:p>
                  </a:txBody>
                  <a:tcPr marL="91411" marR="91411" marT="45705" marB="45705" anchor="ctr"/>
                </a:tc>
                <a:tc>
                  <a:txBody>
                    <a:bodyPr/>
                    <a:lstStyle/>
                    <a:p>
                      <a:pPr algn="ctr"/>
                      <a:r>
                        <a:rPr kumimoji="1" lang="ja-JP" altLang="en-US" sz="1100" dirty="0" smtClean="0"/>
                        <a:t>Ｈ３１</a:t>
                      </a:r>
                      <a:r>
                        <a:rPr kumimoji="1" lang="en-US" altLang="ja-JP" sz="1100" dirty="0" smtClean="0"/>
                        <a:t>’</a:t>
                      </a:r>
                      <a:r>
                        <a:rPr kumimoji="1" lang="ja-JP" altLang="en-US" sz="1100" dirty="0" smtClean="0"/>
                        <a:t>推計値</a:t>
                      </a:r>
                      <a:endParaRPr kumimoji="1" lang="en-US" altLang="ja-JP" sz="1100" dirty="0" smtClean="0"/>
                    </a:p>
                    <a:p>
                      <a:pPr algn="ctr"/>
                      <a:r>
                        <a:rPr kumimoji="1" lang="ja-JP" altLang="en-US" sz="1100" dirty="0" smtClean="0"/>
                        <a:t>（平成３０年８月実施の</a:t>
                      </a:r>
                      <a:endParaRPr kumimoji="1" lang="en-US" altLang="ja-JP" sz="1100" dirty="0" smtClean="0"/>
                    </a:p>
                    <a:p>
                      <a:pPr algn="ctr"/>
                      <a:r>
                        <a:rPr kumimoji="1" lang="ja-JP" altLang="en-US" sz="1100" dirty="0" smtClean="0"/>
                        <a:t>所得・被保数調査結果）</a:t>
                      </a:r>
                    </a:p>
                  </a:txBody>
                  <a:tcPr marL="91411" marR="91411" marT="45705" marB="45705" anchor="ctr"/>
                </a:tc>
                <a:tc>
                  <a:txBody>
                    <a:bodyPr/>
                    <a:lstStyle/>
                    <a:p>
                      <a:pPr algn="ctr"/>
                      <a:r>
                        <a:rPr kumimoji="1" lang="ja-JP" altLang="en-US" sz="1100" dirty="0" smtClean="0"/>
                        <a:t>Ｈ３１</a:t>
                      </a:r>
                      <a:r>
                        <a:rPr kumimoji="1" lang="en-US" altLang="ja-JP" sz="1100" dirty="0" smtClean="0"/>
                        <a:t>’</a:t>
                      </a:r>
                      <a:r>
                        <a:rPr kumimoji="1" lang="ja-JP" altLang="en-US" sz="1100" dirty="0" smtClean="0"/>
                        <a:t>推計値</a:t>
                      </a:r>
                      <a:endParaRPr kumimoji="1" lang="en-US" altLang="ja-JP" sz="1100" dirty="0" smtClean="0"/>
                    </a:p>
                    <a:p>
                      <a:pPr algn="ctr"/>
                      <a:r>
                        <a:rPr kumimoji="1" lang="ja-JP" altLang="en-US" sz="1100" dirty="0" smtClean="0"/>
                        <a:t>（平成３０年８月実施の所得・</a:t>
                      </a:r>
                      <a:endParaRPr kumimoji="1" lang="en-US" altLang="ja-JP" sz="1100" dirty="0" smtClean="0"/>
                    </a:p>
                    <a:p>
                      <a:pPr algn="ctr"/>
                      <a:r>
                        <a:rPr kumimoji="1" lang="ja-JP" altLang="en-US" sz="1100" dirty="0" smtClean="0"/>
                        <a:t>被保数調査結果</a:t>
                      </a:r>
                      <a:r>
                        <a:rPr kumimoji="1" lang="en-US" altLang="ja-JP" sz="1100" dirty="0" smtClean="0"/>
                        <a:t>【</a:t>
                      </a:r>
                      <a:r>
                        <a:rPr kumimoji="1" lang="ja-JP" altLang="en-US" sz="1100" dirty="0" smtClean="0"/>
                        <a:t>改</a:t>
                      </a:r>
                      <a:r>
                        <a:rPr kumimoji="1" lang="en-US" altLang="ja-JP" sz="1100" dirty="0" smtClean="0"/>
                        <a:t>】</a:t>
                      </a:r>
                      <a:r>
                        <a:rPr kumimoji="1" lang="ja-JP" altLang="en-US" sz="1100" dirty="0" smtClean="0"/>
                        <a:t>）</a:t>
                      </a:r>
                    </a:p>
                  </a:txBody>
                  <a:tcPr marL="91411" marR="91411" marT="45705" marB="45705" anchor="ctr"/>
                </a:tc>
                <a:tc>
                  <a:txBody>
                    <a:bodyPr/>
                    <a:lstStyle/>
                    <a:p>
                      <a:pPr algn="ctr"/>
                      <a:r>
                        <a:rPr kumimoji="1" lang="ja-JP" altLang="en-US" sz="1100" dirty="0" smtClean="0"/>
                        <a:t>Ｈ３１</a:t>
                      </a:r>
                      <a:r>
                        <a:rPr kumimoji="1" lang="en-US" altLang="ja-JP" sz="1100" dirty="0" smtClean="0"/>
                        <a:t>’</a:t>
                      </a:r>
                      <a:r>
                        <a:rPr kumimoji="1" lang="ja-JP" altLang="en-US" sz="1100" dirty="0" smtClean="0"/>
                        <a:t>推計値</a:t>
                      </a:r>
                      <a:endParaRPr kumimoji="1" lang="en-US" altLang="ja-JP" sz="1100" dirty="0" smtClean="0"/>
                    </a:p>
                    <a:p>
                      <a:pPr algn="ctr"/>
                      <a:r>
                        <a:rPr kumimoji="1" lang="ja-JP" altLang="en-US" sz="1100" dirty="0" smtClean="0"/>
                        <a:t>（令和元年８月実施の</a:t>
                      </a:r>
                      <a:endParaRPr kumimoji="1" lang="en-US" altLang="ja-JP" sz="1100" dirty="0" smtClean="0"/>
                    </a:p>
                    <a:p>
                      <a:pPr algn="ctr"/>
                      <a:r>
                        <a:rPr kumimoji="1" lang="ja-JP" altLang="en-US" sz="1100" dirty="0" smtClean="0"/>
                        <a:t>所得・被保数調査結果）</a:t>
                      </a:r>
                      <a:endParaRPr kumimoji="1" lang="en-US" altLang="ja-JP" sz="1100" dirty="0" smtClean="0"/>
                    </a:p>
                    <a:p>
                      <a:pPr marL="0" marR="0" lvl="0" indent="0" algn="ctr" defTabSz="914217" rtl="0" eaLnBrk="1" fontAlgn="auto" latinLnBrk="0" hangingPunct="1">
                        <a:lnSpc>
                          <a:spcPct val="100000"/>
                        </a:lnSpc>
                        <a:spcBef>
                          <a:spcPts val="0"/>
                        </a:spcBef>
                        <a:spcAft>
                          <a:spcPts val="0"/>
                        </a:spcAft>
                        <a:buClrTx/>
                        <a:buSzTx/>
                        <a:buFontTx/>
                        <a:buNone/>
                        <a:tabLst/>
                        <a:defRPr/>
                      </a:pPr>
                      <a:r>
                        <a:rPr kumimoji="1" lang="en-US" altLang="ja-JP" sz="1100" dirty="0" smtClean="0"/>
                        <a:t>※</a:t>
                      </a:r>
                      <a:r>
                        <a:rPr kumimoji="1" lang="ja-JP" altLang="en-US" sz="1100" dirty="0" smtClean="0"/>
                        <a:t>令和元年６月末時点</a:t>
                      </a:r>
                      <a:endParaRPr kumimoji="1" lang="en-US" altLang="ja-JP" sz="1100" dirty="0" smtClean="0"/>
                    </a:p>
                    <a:p>
                      <a:pPr marL="0" marR="0" lvl="0" indent="0" algn="ctr" defTabSz="914217" rtl="0" eaLnBrk="1" fontAlgn="auto" latinLnBrk="0" hangingPunct="1">
                        <a:lnSpc>
                          <a:spcPct val="100000"/>
                        </a:lnSpc>
                        <a:spcBef>
                          <a:spcPts val="0"/>
                        </a:spcBef>
                        <a:spcAft>
                          <a:spcPts val="0"/>
                        </a:spcAft>
                        <a:buClrTx/>
                        <a:buSzTx/>
                        <a:buFontTx/>
                        <a:buNone/>
                        <a:tabLst/>
                        <a:defRPr/>
                      </a:pPr>
                      <a:r>
                        <a:rPr kumimoji="1" lang="ja-JP" altLang="en-US" sz="1100" dirty="0" smtClean="0"/>
                        <a:t>（速報値）</a:t>
                      </a:r>
                      <a:endParaRPr kumimoji="1" lang="en-US" altLang="ja-JP" sz="1100" dirty="0" smtClean="0"/>
                    </a:p>
                  </a:txBody>
                  <a:tcPr marL="91411" marR="91411" marT="45705" marB="45705" anchor="ctr"/>
                </a:tc>
                <a:tc>
                  <a:txBody>
                    <a:bodyPr/>
                    <a:lstStyle/>
                    <a:p>
                      <a:pPr algn="ctr"/>
                      <a:r>
                        <a:rPr kumimoji="1" lang="ja-JP" altLang="en-US" sz="1100" dirty="0" smtClean="0"/>
                        <a:t>Ｒ２</a:t>
                      </a:r>
                      <a:r>
                        <a:rPr kumimoji="1" lang="en-US" altLang="ja-JP" sz="1100" dirty="0" smtClean="0"/>
                        <a:t>’</a:t>
                      </a:r>
                      <a:r>
                        <a:rPr kumimoji="1" lang="ja-JP" altLang="en-US" sz="1100" dirty="0" smtClean="0"/>
                        <a:t>推計値</a:t>
                      </a:r>
                      <a:endParaRPr kumimoji="1" lang="en-US" altLang="ja-JP" sz="1100" dirty="0" smtClean="0"/>
                    </a:p>
                    <a:p>
                      <a:pPr algn="ctr"/>
                      <a:r>
                        <a:rPr kumimoji="1" lang="ja-JP" altLang="en-US" sz="1100" dirty="0" smtClean="0"/>
                        <a:t>（令和元年８月実施の</a:t>
                      </a:r>
                      <a:endParaRPr kumimoji="1" lang="en-US" altLang="ja-JP" sz="1100" dirty="0" smtClean="0"/>
                    </a:p>
                    <a:p>
                      <a:pPr algn="ctr"/>
                      <a:r>
                        <a:rPr kumimoji="1" lang="ja-JP" altLang="en-US" sz="1100" dirty="0" smtClean="0"/>
                        <a:t>所得・被保数調査結果）</a:t>
                      </a:r>
                    </a:p>
                  </a:txBody>
                  <a:tcPr marL="91411" marR="91411" marT="45705" marB="45705" anchor="ctr"/>
                </a:tc>
                <a:extLst>
                  <a:ext uri="{0D108BD9-81ED-4DB2-BD59-A6C34878D82A}">
                    <a16:rowId xmlns:a16="http://schemas.microsoft.com/office/drawing/2014/main" val="3006193640"/>
                  </a:ext>
                </a:extLst>
              </a:tr>
            </a:tbl>
          </a:graphicData>
        </a:graphic>
      </p:graphicFrame>
      <p:cxnSp>
        <p:nvCxnSpPr>
          <p:cNvPr id="5" name="直線コネクタ 4"/>
          <p:cNvCxnSpPr/>
          <p:nvPr/>
        </p:nvCxnSpPr>
        <p:spPr>
          <a:xfrm>
            <a:off x="-156651" y="418920"/>
            <a:ext cx="1027500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6" name="Rectangle 29"/>
          <p:cNvSpPr>
            <a:spLocks noChangeArrowheads="1"/>
          </p:cNvSpPr>
          <p:nvPr/>
        </p:nvSpPr>
        <p:spPr bwMode="auto">
          <a:xfrm>
            <a:off x="27397" y="-18125"/>
            <a:ext cx="9785042" cy="399918"/>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799" dirty="0">
                <a:solidFill>
                  <a:prstClr val="black"/>
                </a:solidFill>
                <a:latin typeface="HGP創英角ｺﾞｼｯｸUB" panose="020B0900000000000000" pitchFamily="50" charset="-128"/>
                <a:ea typeface="HGP創英角ｺﾞｼｯｸUB" panose="020B0900000000000000" pitchFamily="50" charset="-128"/>
              </a:rPr>
              <a:t>普通調整交付金の算出に当たっての基礎データの考え方</a:t>
            </a:r>
            <a:endParaRPr lang="en-US" altLang="ja-JP" sz="1799"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7" name="正方形/長方形 6"/>
          <p:cNvSpPr/>
          <p:nvPr/>
        </p:nvSpPr>
        <p:spPr>
          <a:xfrm>
            <a:off x="7798932" y="576300"/>
            <a:ext cx="2028295" cy="56550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テキスト ボックス 7"/>
          <p:cNvSpPr txBox="1"/>
          <p:nvPr/>
        </p:nvSpPr>
        <p:spPr>
          <a:xfrm>
            <a:off x="111177" y="6308303"/>
            <a:ext cx="9366921" cy="577081"/>
          </a:xfrm>
          <a:prstGeom prst="rect">
            <a:avLst/>
          </a:prstGeom>
          <a:noFill/>
        </p:spPr>
        <p:txBody>
          <a:bodyPr wrap="square" rtlCol="0">
            <a:spAutoFit/>
          </a:bodyPr>
          <a:lstStyle/>
          <a:p>
            <a:r>
              <a:rPr lang="en-US" altLang="ja-JP" sz="1050" dirty="0">
                <a:latin typeface="+mn-ea"/>
              </a:rPr>
              <a:t>※</a:t>
            </a:r>
            <a:r>
              <a:rPr lang="ja-JP" altLang="en-US" sz="1050" dirty="0">
                <a:latin typeface="+mn-ea"/>
              </a:rPr>
              <a:t>平成</a:t>
            </a:r>
            <a:r>
              <a:rPr lang="en-US" altLang="ja-JP" sz="1050" dirty="0">
                <a:latin typeface="+mn-ea"/>
              </a:rPr>
              <a:t>31</a:t>
            </a:r>
            <a:r>
              <a:rPr lang="ja-JP" altLang="en-US" sz="1050" dirty="0">
                <a:latin typeface="+mn-ea"/>
              </a:rPr>
              <a:t>年度（令和元年度）（補正後確定係数）は、令和元年</a:t>
            </a:r>
            <a:r>
              <a:rPr lang="en-US" altLang="ja-JP" sz="1050" dirty="0">
                <a:latin typeface="+mn-ea"/>
              </a:rPr>
              <a:t>10</a:t>
            </a:r>
            <a:r>
              <a:rPr lang="ja-JP" altLang="en-US" sz="1050" dirty="0">
                <a:latin typeface="+mn-ea"/>
              </a:rPr>
              <a:t>月時点において把握可能なデータに基づき、令和元年度の交付見込額を推計したものであり、</a:t>
            </a:r>
            <a:endParaRPr lang="en-US" altLang="ja-JP" sz="1050" dirty="0">
              <a:latin typeface="+mn-ea"/>
            </a:endParaRPr>
          </a:p>
          <a:p>
            <a:r>
              <a:rPr lang="ja-JP" altLang="en-US" sz="1050" dirty="0">
                <a:latin typeface="+mn-ea"/>
              </a:rPr>
              <a:t>　 今後の給付実績等により、変わり得ることに留意すること</a:t>
            </a:r>
            <a:r>
              <a:rPr lang="ja-JP" altLang="en-US" sz="1050" dirty="0" smtClean="0">
                <a:latin typeface="+mn-ea"/>
              </a:rPr>
              <a:t>。</a:t>
            </a:r>
            <a:endParaRPr lang="en-US" altLang="ja-JP" sz="1050" dirty="0" smtClean="0">
              <a:latin typeface="+mn-ea"/>
            </a:endParaRPr>
          </a:p>
          <a:p>
            <a:r>
              <a:rPr lang="en-US" altLang="ja-JP" sz="1050" dirty="0" smtClean="0">
                <a:latin typeface="+mn-ea"/>
              </a:rPr>
              <a:t>※</a:t>
            </a:r>
            <a:r>
              <a:rPr lang="ja-JP" altLang="en-US" sz="1050" dirty="0" smtClean="0">
                <a:latin typeface="+mn-ea"/>
              </a:rPr>
              <a:t>「平成</a:t>
            </a:r>
            <a:r>
              <a:rPr lang="en-US" altLang="ja-JP" sz="1050" dirty="0" smtClean="0">
                <a:latin typeface="+mn-ea"/>
              </a:rPr>
              <a:t>31</a:t>
            </a:r>
            <a:r>
              <a:rPr lang="ja-JP" altLang="en-US" sz="1050" dirty="0">
                <a:latin typeface="+mn-ea"/>
              </a:rPr>
              <a:t>年度（令和元年度）（補正後確定係数） 」</a:t>
            </a:r>
            <a:r>
              <a:rPr lang="ja-JP" altLang="en-US" sz="1050" dirty="0" smtClean="0">
                <a:latin typeface="+mn-ea"/>
              </a:rPr>
              <a:t>については別途提示することとする。</a:t>
            </a:r>
            <a:endParaRPr lang="ja-JP" altLang="en-US" sz="1050" dirty="0">
              <a:latin typeface="+mn-ea"/>
            </a:endParaRPr>
          </a:p>
        </p:txBody>
      </p:sp>
    </p:spTree>
    <p:extLst>
      <p:ext uri="{BB962C8B-B14F-4D97-AF65-F5344CB8AC3E}">
        <p14:creationId xmlns:p14="http://schemas.microsoft.com/office/powerpoint/2010/main" val="1094257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テキスト ボックス 123"/>
          <p:cNvSpPr txBox="1"/>
          <p:nvPr/>
        </p:nvSpPr>
        <p:spPr>
          <a:xfrm>
            <a:off x="-122391" y="-49986"/>
            <a:ext cx="10135712" cy="400559"/>
          </a:xfrm>
          <a:prstGeom prst="rect">
            <a:avLst/>
          </a:prstGeom>
          <a:noFill/>
        </p:spPr>
        <p:txBody>
          <a:bodyPr wrap="square" rtlCol="0">
            <a:spAutoFit/>
          </a:bodyPr>
          <a:lstStyle/>
          <a:p>
            <a:pPr algn="ctr">
              <a:lnSpc>
                <a:spcPts val="2800"/>
              </a:lnSpc>
            </a:pPr>
            <a:r>
              <a:rPr lang="ja-JP" altLang="en-US" sz="1600" dirty="0">
                <a:latin typeface="HGP創英角ｺﾞｼｯｸUB" panose="020B0900000000000000" pitchFamily="50" charset="-128"/>
                <a:ea typeface="HGP創英角ｺﾞｼｯｸUB" panose="020B0900000000000000" pitchFamily="50" charset="-128"/>
              </a:rPr>
              <a:t>「平成</a:t>
            </a:r>
            <a:r>
              <a:rPr lang="en-US" altLang="ja-JP" sz="1600" dirty="0">
                <a:latin typeface="HGP創英角ｺﾞｼｯｸUB" panose="020B0900000000000000" pitchFamily="50" charset="-128"/>
                <a:ea typeface="HGP創英角ｺﾞｼｯｸUB" panose="020B0900000000000000" pitchFamily="50" charset="-128"/>
              </a:rPr>
              <a:t>31</a:t>
            </a:r>
            <a:r>
              <a:rPr lang="ja-JP" altLang="en-US" sz="1600" dirty="0">
                <a:latin typeface="HGP創英角ｺﾞｼｯｸUB" panose="020B0900000000000000" pitchFamily="50" charset="-128"/>
                <a:ea typeface="HGP創英角ｺﾞｼｯｸUB" panose="020B0900000000000000" pitchFamily="50" charset="-128"/>
              </a:rPr>
              <a:t>年度の国民健康保険事業費納付金及び標準保険料率の算定に用いる係数種別等」について</a:t>
            </a:r>
          </a:p>
        </p:txBody>
      </p:sp>
      <p:cxnSp>
        <p:nvCxnSpPr>
          <p:cNvPr id="125" name="直線コネクタ 124"/>
          <p:cNvCxnSpPr/>
          <p:nvPr/>
        </p:nvCxnSpPr>
        <p:spPr>
          <a:xfrm>
            <a:off x="1" y="353864"/>
            <a:ext cx="9906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2728599399"/>
              </p:ext>
            </p:extLst>
          </p:nvPr>
        </p:nvGraphicFramePr>
        <p:xfrm>
          <a:off x="164468" y="584684"/>
          <a:ext cx="9648000" cy="3384376"/>
        </p:xfrm>
        <a:graphic>
          <a:graphicData uri="http://schemas.openxmlformats.org/drawingml/2006/table">
            <a:tbl>
              <a:tblPr firstRow="1" bandRow="1">
                <a:tableStyleId>{7DF18680-E054-41AD-8BC1-D1AEF772440D}</a:tableStyleId>
              </a:tblPr>
              <a:tblGrid>
                <a:gridCol w="4824000">
                  <a:extLst>
                    <a:ext uri="{9D8B030D-6E8A-4147-A177-3AD203B41FA5}">
                      <a16:colId xmlns:a16="http://schemas.microsoft.com/office/drawing/2014/main" val="4224368257"/>
                    </a:ext>
                  </a:extLst>
                </a:gridCol>
                <a:gridCol w="4824000">
                  <a:extLst>
                    <a:ext uri="{9D8B030D-6E8A-4147-A177-3AD203B41FA5}">
                      <a16:colId xmlns:a16="http://schemas.microsoft.com/office/drawing/2014/main" val="1209358823"/>
                    </a:ext>
                  </a:extLst>
                </a:gridCol>
              </a:tblGrid>
              <a:tr h="525303">
                <a:tc>
                  <a:txBody>
                    <a:bodyPr/>
                    <a:lstStyle/>
                    <a:p>
                      <a:pPr algn="ctr"/>
                      <a:r>
                        <a:rPr kumimoji="1" lang="ja-JP" altLang="en-US" dirty="0" smtClean="0"/>
                        <a:t>質　問</a:t>
                      </a:r>
                      <a:endParaRPr kumimoji="1" lang="ja-JP" altLang="en-US" dirty="0"/>
                    </a:p>
                  </a:txBody>
                  <a:tcPr/>
                </a:tc>
                <a:tc>
                  <a:txBody>
                    <a:bodyPr/>
                    <a:lstStyle/>
                    <a:p>
                      <a:pPr algn="ctr"/>
                      <a:r>
                        <a:rPr kumimoji="1" lang="ja-JP" altLang="en-US" dirty="0" smtClean="0"/>
                        <a:t>回　答</a:t>
                      </a:r>
                      <a:endParaRPr kumimoji="1" lang="ja-JP" altLang="en-US" dirty="0"/>
                    </a:p>
                  </a:txBody>
                  <a:tcPr/>
                </a:tc>
                <a:extLst>
                  <a:ext uri="{0D108BD9-81ED-4DB2-BD59-A6C34878D82A}">
                    <a16:rowId xmlns:a16="http://schemas.microsoft.com/office/drawing/2014/main" val="977478238"/>
                  </a:ext>
                </a:extLst>
              </a:tr>
              <a:tr h="2859073">
                <a:tc>
                  <a:txBody>
                    <a:bodyPr/>
                    <a:lstStyle/>
                    <a:p>
                      <a:pPr algn="l" fontAlgn="ct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通知「平成</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31</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年度の国民健康保険事業費納付金及び標準保険料率の算定に用いる係数種別等」において、別紙２（市町村が作成する係数）の項目</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18</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28</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について、「特別調整交付金、都道府県繰入金特別交付分及び保険者努力支援交付金等の特定財源分（出産育児一時金及び特定健康診査等負担金を除く。）があたる場合には当該交付金額等も減算したうえで、保険料総額に計上する額のみを算出して、都道府県にデータを提出する」とあるが、減算することによって、標準保険料率の算定に必要な保険料総額（</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e</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の算定過程において、都道府県が国・特別調整交付金、都道府県繰入金特別交付金交付分及び保険者努力支援交付金を、保険給付費等交付金の特別交付金として減算する場合、二重で控除することになるのではないか。</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72000" marT="9525" marB="0" anchor="ctr"/>
                </a:tc>
                <a:tc>
                  <a:txBody>
                    <a:bodyPr/>
                    <a:lstStyle/>
                    <a:p>
                      <a:pPr algn="l" fontAlgn="ct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各市町村は別紙２の項目</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18</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28</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の係数を作成するに当たり、都道府県が標準保険料率の算定に必要な保険料総額（</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e</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）の算定過程において、各市町村の納付金額（</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d</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）から「国民健康保険の国庫負担金等の算定に関する政令（昭和</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34</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年政令第</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41</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号）」第６条第６項に規定する、保険給付費等交付金の特別交付金の交付見込額を減算する場合には、二重控除にならないよう、当該減算相当額を減算せずに係数を作成して都道府県に提出すること。</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72000" marT="9525" marB="0" anchor="ctr"/>
                </a:tc>
                <a:extLst>
                  <a:ext uri="{0D108BD9-81ED-4DB2-BD59-A6C34878D82A}">
                    <a16:rowId xmlns:a16="http://schemas.microsoft.com/office/drawing/2014/main" val="2698136760"/>
                  </a:ext>
                </a:extLst>
              </a:tr>
            </a:tbl>
          </a:graphicData>
        </a:graphic>
      </p:graphicFrame>
      <p:sp>
        <p:nvSpPr>
          <p:cNvPr id="94" name="スライド番号プレースホルダー 12"/>
          <p:cNvSpPr>
            <a:spLocks noGrp="1"/>
          </p:cNvSpPr>
          <p:nvPr>
            <p:ph type="sldNum" sz="quarter" idx="12"/>
          </p:nvPr>
        </p:nvSpPr>
        <p:spPr>
          <a:xfrm>
            <a:off x="7538144" y="6533909"/>
            <a:ext cx="2311400" cy="365125"/>
          </a:xfrm>
        </p:spPr>
        <p:txBody>
          <a:bodyPr/>
          <a:lstStyle/>
          <a:p>
            <a:fld id="{AC014FFB-F974-4D76-B966-8B54794D2E12}" type="slidenum">
              <a:rPr kumimoji="1" lang="ja-JP" altLang="en-US" smtClean="0"/>
              <a:pPr/>
              <a:t>5</a:t>
            </a:fld>
            <a:endParaRPr kumimoji="1" lang="ja-JP" altLang="en-US" dirty="0"/>
          </a:p>
        </p:txBody>
      </p:sp>
    </p:spTree>
    <p:extLst>
      <p:ext uri="{BB962C8B-B14F-4D97-AF65-F5344CB8AC3E}">
        <p14:creationId xmlns:p14="http://schemas.microsoft.com/office/powerpoint/2010/main" val="4271507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3712" y="2284908"/>
            <a:ext cx="8602539" cy="1469789"/>
          </a:xfrm>
          <a:gradFill>
            <a:gsLst>
              <a:gs pos="0">
                <a:schemeClr val="bg1"/>
              </a:gs>
              <a:gs pos="50000">
                <a:schemeClr val="bg1"/>
              </a:gs>
              <a:gs pos="100000">
                <a:srgbClr val="FFFF00"/>
              </a:gs>
            </a:gsLst>
            <a:lin ang="5400000" scaled="0"/>
          </a:gradFill>
        </p:spPr>
        <p:txBody>
          <a:bodyPr>
            <a:normAutofit/>
          </a:bodyPr>
          <a:lstStyle/>
          <a:p>
            <a:r>
              <a:rPr lang="ja-JP" altLang="en-US" sz="2800" dirty="0" smtClean="0">
                <a:latin typeface="HGPｺﾞｼｯｸE" panose="020B0900000000000000" pitchFamily="50" charset="-128"/>
                <a:ea typeface="HGPｺﾞｼｯｸE" panose="020B0900000000000000" pitchFamily="50" charset="-128"/>
              </a:rPr>
              <a:t>２</a:t>
            </a:r>
            <a:r>
              <a:rPr lang="en-US" altLang="ja-JP" sz="2800" dirty="0" smtClean="0">
                <a:latin typeface="HGPｺﾞｼｯｸE" panose="020B0900000000000000" pitchFamily="50" charset="-128"/>
                <a:ea typeface="HGPｺﾞｼｯｸE" panose="020B0900000000000000" pitchFamily="50" charset="-128"/>
              </a:rPr>
              <a:t>.</a:t>
            </a:r>
            <a:r>
              <a:rPr lang="ja-JP" altLang="en-US" sz="2800" dirty="0" smtClean="0">
                <a:latin typeface="HGPｺﾞｼｯｸE" panose="020B0900000000000000" pitchFamily="50" charset="-128"/>
                <a:ea typeface="HGPｺﾞｼｯｸE" panose="020B0900000000000000" pitchFamily="50" charset="-128"/>
              </a:rPr>
              <a:t>　その他留意事項等</a:t>
            </a:r>
            <a:r>
              <a:rPr lang="en-US" altLang="ja-JP" sz="2800" dirty="0" smtClean="0">
                <a:latin typeface="HGPｺﾞｼｯｸE" panose="020B0900000000000000" pitchFamily="50" charset="-128"/>
                <a:ea typeface="HGPｺﾞｼｯｸE" panose="020B0900000000000000" pitchFamily="50" charset="-128"/>
              </a:rPr>
              <a:t/>
            </a:r>
            <a:br>
              <a:rPr lang="en-US" altLang="ja-JP" sz="2800" dirty="0" smtClean="0">
                <a:latin typeface="HGPｺﾞｼｯｸE" panose="020B0900000000000000" pitchFamily="50" charset="-128"/>
                <a:ea typeface="HGPｺﾞｼｯｸE" panose="020B0900000000000000" pitchFamily="50" charset="-128"/>
              </a:rPr>
            </a:br>
            <a:r>
              <a:rPr lang="ja-JP" altLang="en-US" sz="2200" b="1" dirty="0" smtClean="0">
                <a:latin typeface="+mn-ea"/>
                <a:ea typeface="+mn-ea"/>
              </a:rPr>
              <a:t>（令和元年９月</a:t>
            </a:r>
            <a:r>
              <a:rPr lang="en-US" altLang="ja-JP" sz="2200" b="1" dirty="0" smtClean="0">
                <a:latin typeface="+mn-ea"/>
                <a:ea typeface="+mn-ea"/>
              </a:rPr>
              <a:t>18</a:t>
            </a:r>
            <a:r>
              <a:rPr lang="ja-JP" altLang="en-US" sz="2200" b="1" dirty="0" smtClean="0">
                <a:latin typeface="+mn-ea"/>
                <a:ea typeface="+mn-ea"/>
              </a:rPr>
              <a:t>日　</a:t>
            </a:r>
            <a:r>
              <a:rPr lang="ja-JP" altLang="en-US" sz="2200" b="1" dirty="0">
                <a:latin typeface="+mn-ea"/>
                <a:ea typeface="+mn-ea"/>
              </a:rPr>
              <a:t>国保事業費納付金等算定</a:t>
            </a:r>
            <a:r>
              <a:rPr lang="ja-JP" altLang="en-US" sz="2200" b="1" dirty="0" smtClean="0">
                <a:latin typeface="+mn-ea"/>
                <a:ea typeface="+mn-ea"/>
              </a:rPr>
              <a:t>標準</a:t>
            </a:r>
            <a:r>
              <a:rPr lang="en-US" altLang="ja-JP" sz="2200" b="1" dirty="0" smtClean="0">
                <a:latin typeface="+mn-ea"/>
                <a:ea typeface="+mn-ea"/>
              </a:rPr>
              <a:t/>
            </a:r>
            <a:br>
              <a:rPr lang="en-US" altLang="ja-JP" sz="2200" b="1" dirty="0" smtClean="0">
                <a:latin typeface="+mn-ea"/>
                <a:ea typeface="+mn-ea"/>
              </a:rPr>
            </a:br>
            <a:r>
              <a:rPr lang="ja-JP" altLang="en-US" sz="2200" b="1" dirty="0" smtClean="0">
                <a:latin typeface="+mn-ea"/>
                <a:ea typeface="+mn-ea"/>
              </a:rPr>
              <a:t>システム研修会資料抜粋）</a:t>
            </a:r>
            <a:endParaRPr lang="ja-JP" altLang="en-US" sz="2200" b="1" dirty="0">
              <a:latin typeface="+mn-ea"/>
              <a:ea typeface="+mn-ea"/>
            </a:endParaRPr>
          </a:p>
        </p:txBody>
      </p:sp>
      <p:sp>
        <p:nvSpPr>
          <p:cNvPr id="3" name="スライド番号プレースホルダー 2"/>
          <p:cNvSpPr>
            <a:spLocks noGrp="1"/>
          </p:cNvSpPr>
          <p:nvPr>
            <p:ph type="sldNum" sz="quarter" idx="12"/>
          </p:nvPr>
        </p:nvSpPr>
        <p:spPr/>
        <p:txBody>
          <a:bodyPr/>
          <a:lstStyle/>
          <a:p>
            <a:fld id="{43F36172-A6ED-4A8C-83C3-3EDD7338BAA1}" type="slidenum">
              <a:rPr kumimoji="1" lang="ja-JP" altLang="en-US" smtClean="0"/>
              <a:t>6</a:t>
            </a:fld>
            <a:endParaRPr kumimoji="1" lang="ja-JP" altLang="en-US" dirty="0"/>
          </a:p>
        </p:txBody>
      </p:sp>
    </p:spTree>
    <p:extLst>
      <p:ext uri="{BB962C8B-B14F-4D97-AF65-F5344CB8AC3E}">
        <p14:creationId xmlns:p14="http://schemas.microsoft.com/office/powerpoint/2010/main" val="2067469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角丸四角形 79"/>
          <p:cNvSpPr/>
          <p:nvPr/>
        </p:nvSpPr>
        <p:spPr>
          <a:xfrm>
            <a:off x="190868" y="4024300"/>
            <a:ext cx="9658676" cy="2780507"/>
          </a:xfrm>
          <a:prstGeom prst="roundRect">
            <a:avLst>
              <a:gd name="adj" fmla="val 1987"/>
            </a:avLst>
          </a:prstGeom>
          <a:solidFill>
            <a:schemeClr val="bg1"/>
          </a:solidFill>
          <a:ln w="9525">
            <a:solidFill>
              <a:schemeClr val="tx1"/>
            </a:solidFill>
            <a:prstDash val="solid"/>
          </a:ln>
        </p:spPr>
        <p:txBody>
          <a:bodyPr wrap="square" lIns="252000">
            <a:noAutofit/>
          </a:bodyPr>
          <a:lstStyle/>
          <a:p>
            <a:pPr defTabSz="860467">
              <a:lnSpc>
                <a:spcPts val="600"/>
              </a:lnSpc>
            </a:pPr>
            <a:endParaRPr lang="en-US" altLang="ja-JP" sz="1200" dirty="0" smtClean="0">
              <a:latin typeface="+mn-ea"/>
            </a:endParaRPr>
          </a:p>
          <a:p>
            <a:pPr defTabSz="860467">
              <a:lnSpc>
                <a:spcPts val="1500"/>
              </a:lnSpc>
            </a:pPr>
            <a:r>
              <a:rPr lang="ja-JP" altLang="en-US" sz="1200" b="1" dirty="0">
                <a:latin typeface="+mn-ea"/>
              </a:rPr>
              <a:t>①　法定外繰入等</a:t>
            </a:r>
            <a:r>
              <a:rPr lang="ja-JP" altLang="en-US" sz="1200" b="1" dirty="0" smtClean="0">
                <a:latin typeface="+mn-ea"/>
              </a:rPr>
              <a:t>の解消</a:t>
            </a:r>
            <a:endParaRPr lang="en-US" altLang="ja-JP" sz="1200" b="1" dirty="0">
              <a:latin typeface="+mn-ea"/>
            </a:endParaRPr>
          </a:p>
          <a:p>
            <a:pPr marL="266700" indent="-266700" defTabSz="860467">
              <a:lnSpc>
                <a:spcPts val="1500"/>
              </a:lnSpc>
            </a:pPr>
            <a:r>
              <a:rPr lang="ja-JP" altLang="en-US" sz="1200" b="1" dirty="0">
                <a:latin typeface="+mn-ea"/>
              </a:rPr>
              <a:t>　</a:t>
            </a:r>
            <a:r>
              <a:rPr lang="ja-JP" altLang="en-US" sz="1200" dirty="0">
                <a:latin typeface="+mn-ea"/>
              </a:rPr>
              <a:t>　・　同一都道府県内で、法定外繰入等のある市町村とない市町村の存在をどのように考えるか、状況の見える化とともに議論を</a:t>
            </a:r>
            <a:r>
              <a:rPr lang="ja-JP" altLang="en-US" sz="1200" dirty="0" smtClean="0">
                <a:latin typeface="+mn-ea"/>
              </a:rPr>
              <a:t>行い、早期に</a:t>
            </a:r>
            <a:endParaRPr lang="en-US" altLang="ja-JP" sz="1200" dirty="0" smtClean="0">
              <a:latin typeface="+mn-ea"/>
            </a:endParaRPr>
          </a:p>
          <a:p>
            <a:pPr marL="266700" indent="-266700" defTabSz="860467">
              <a:lnSpc>
                <a:spcPts val="1500"/>
              </a:lnSpc>
            </a:pPr>
            <a:r>
              <a:rPr lang="ja-JP" altLang="en-US" sz="1200" dirty="0">
                <a:latin typeface="+mn-ea"/>
              </a:rPr>
              <a:t>　</a:t>
            </a:r>
            <a:r>
              <a:rPr lang="ja-JP" altLang="en-US" sz="1200" dirty="0" smtClean="0">
                <a:latin typeface="+mn-ea"/>
              </a:rPr>
              <a:t>　 着実な解消を図ることが重要である。</a:t>
            </a:r>
            <a:endParaRPr lang="en-US" altLang="ja-JP" sz="1200" dirty="0" smtClean="0">
              <a:latin typeface="+mn-ea"/>
            </a:endParaRPr>
          </a:p>
          <a:p>
            <a:pPr defTabSz="860467">
              <a:lnSpc>
                <a:spcPts val="600"/>
              </a:lnSpc>
            </a:pPr>
            <a:endParaRPr lang="en-US" altLang="ja-JP" sz="1200" dirty="0">
              <a:latin typeface="+mn-ea"/>
            </a:endParaRPr>
          </a:p>
          <a:p>
            <a:pPr defTabSz="860467">
              <a:lnSpc>
                <a:spcPts val="1500"/>
              </a:lnSpc>
            </a:pPr>
            <a:r>
              <a:rPr lang="ja-JP" altLang="en-US" sz="1200" b="1" dirty="0" smtClean="0">
                <a:latin typeface="+mn-ea"/>
              </a:rPr>
              <a:t>②　保険料水準の統一に向けた議論</a:t>
            </a:r>
            <a:endParaRPr lang="en-US" altLang="ja-JP" sz="1200" b="1" dirty="0" smtClean="0">
              <a:latin typeface="+mn-ea"/>
            </a:endParaRPr>
          </a:p>
          <a:p>
            <a:pPr marL="266700" indent="-266700" defTabSz="860467">
              <a:lnSpc>
                <a:spcPts val="1500"/>
              </a:lnSpc>
            </a:pPr>
            <a:r>
              <a:rPr lang="ja-JP" altLang="en-US" sz="1200" dirty="0" smtClean="0">
                <a:latin typeface="+mj-ea"/>
                <a:ea typeface="+mj-ea"/>
              </a:rPr>
              <a:t>　　・</a:t>
            </a:r>
            <a:r>
              <a:rPr lang="ja-JP" altLang="en-US" sz="1200" dirty="0">
                <a:latin typeface="+mj-ea"/>
                <a:ea typeface="+mj-ea"/>
              </a:rPr>
              <a:t>　</a:t>
            </a:r>
            <a:r>
              <a:rPr lang="ja-JP" altLang="en-US" sz="1200" dirty="0" smtClean="0">
                <a:latin typeface="+mj-ea"/>
                <a:ea typeface="+mj-ea"/>
              </a:rPr>
              <a:t>まずは改めて議論を深めることが重要である。地域</a:t>
            </a:r>
            <a:r>
              <a:rPr lang="ja-JP" altLang="en-US" sz="1200" dirty="0">
                <a:latin typeface="+mj-ea"/>
                <a:ea typeface="+mj-ea"/>
              </a:rPr>
              <a:t>の実情を踏まえ</a:t>
            </a:r>
            <a:r>
              <a:rPr lang="ja-JP" altLang="en-US" sz="1200" dirty="0" smtClean="0">
                <a:latin typeface="+mj-ea"/>
                <a:ea typeface="+mj-ea"/>
              </a:rPr>
              <a:t>、統一化</a:t>
            </a:r>
            <a:r>
              <a:rPr lang="ja-JP" altLang="en-US" sz="1200" dirty="0">
                <a:latin typeface="+mj-ea"/>
                <a:ea typeface="+mj-ea"/>
              </a:rPr>
              <a:t>の定義や前提</a:t>
            </a:r>
            <a:r>
              <a:rPr lang="ja-JP" altLang="en-US" sz="1200" dirty="0" smtClean="0">
                <a:latin typeface="+mj-ea"/>
                <a:ea typeface="+mj-ea"/>
              </a:rPr>
              <a:t>条件等、さらには保険料算定方式の統一や標準保険料率と実際の保険料率の見える化から検討することも考えられる。統一化</a:t>
            </a:r>
            <a:r>
              <a:rPr lang="ja-JP" altLang="en-US" sz="1200" dirty="0">
                <a:latin typeface="+mj-ea"/>
                <a:ea typeface="+mj-ea"/>
              </a:rPr>
              <a:t>を目指す</a:t>
            </a:r>
            <a:r>
              <a:rPr lang="ja-JP" altLang="en-US" sz="1200" dirty="0" smtClean="0">
                <a:latin typeface="+mj-ea"/>
                <a:ea typeface="+mj-ea"/>
              </a:rPr>
              <a:t>場合には、</a:t>
            </a:r>
            <a:r>
              <a:rPr lang="ja-JP" altLang="en-US" sz="1200" dirty="0">
                <a:latin typeface="+mj-ea"/>
                <a:ea typeface="+mj-ea"/>
              </a:rPr>
              <a:t>目標年次や目標水準を明確化したロードマップを描くことが考えられる</a:t>
            </a:r>
            <a:r>
              <a:rPr lang="ja-JP" altLang="en-US" sz="1200" dirty="0" smtClean="0">
                <a:latin typeface="+mj-ea"/>
                <a:ea typeface="+mj-ea"/>
              </a:rPr>
              <a:t>。</a:t>
            </a:r>
            <a:endParaRPr lang="en-US" altLang="ja-JP" sz="1200" dirty="0" smtClean="0">
              <a:latin typeface="+mj-ea"/>
              <a:ea typeface="+mj-ea"/>
            </a:endParaRPr>
          </a:p>
          <a:p>
            <a:pPr marL="266700" indent="-266700" defTabSz="860467">
              <a:lnSpc>
                <a:spcPts val="1500"/>
              </a:lnSpc>
            </a:pPr>
            <a:r>
              <a:rPr lang="ja-JP" altLang="en-US" sz="1200" dirty="0" smtClean="0">
                <a:latin typeface="+mj-ea"/>
                <a:ea typeface="+mj-ea"/>
              </a:rPr>
              <a:t>　　・　保険料水準の統一について議論する中で、収納率の低い市町村における実効性</a:t>
            </a:r>
            <a:r>
              <a:rPr lang="ja-JP" altLang="en-US" sz="1200" dirty="0">
                <a:latin typeface="+mj-ea"/>
                <a:ea typeface="+mj-ea"/>
              </a:rPr>
              <a:t>のある</a:t>
            </a:r>
            <a:r>
              <a:rPr lang="ja-JP" altLang="en-US" sz="1200" dirty="0" smtClean="0">
                <a:latin typeface="+mj-ea"/>
                <a:ea typeface="+mj-ea"/>
              </a:rPr>
              <a:t>取組の実施を確認する。</a:t>
            </a:r>
            <a:endParaRPr lang="en-US" altLang="ja-JP" sz="1200" dirty="0">
              <a:latin typeface="+mj-ea"/>
              <a:ea typeface="+mj-ea"/>
            </a:endParaRPr>
          </a:p>
          <a:p>
            <a:pPr marL="266700" indent="-266700" defTabSz="860467">
              <a:lnSpc>
                <a:spcPts val="600"/>
              </a:lnSpc>
            </a:pPr>
            <a:r>
              <a:rPr lang="ja-JP" altLang="en-US" sz="1200" dirty="0" smtClean="0">
                <a:solidFill>
                  <a:srgbClr val="FF0000"/>
                </a:solidFill>
                <a:latin typeface="+mn-ea"/>
              </a:rPr>
              <a:t>　</a:t>
            </a:r>
            <a:endParaRPr lang="en-US" altLang="ja-JP" sz="1200" b="1" dirty="0" smtClean="0">
              <a:solidFill>
                <a:srgbClr val="FF0000"/>
              </a:solidFill>
              <a:latin typeface="+mn-ea"/>
            </a:endParaRPr>
          </a:p>
          <a:p>
            <a:pPr defTabSz="860467">
              <a:lnSpc>
                <a:spcPts val="1500"/>
              </a:lnSpc>
            </a:pPr>
            <a:r>
              <a:rPr lang="ja-JP" altLang="en-US" sz="1200" b="1" dirty="0" smtClean="0">
                <a:latin typeface="+mn-ea"/>
              </a:rPr>
              <a:t>③　医療費適正化の更なる推進</a:t>
            </a:r>
            <a:endParaRPr lang="en-US" altLang="ja-JP" sz="1200" b="1" dirty="0" smtClean="0">
              <a:latin typeface="+mn-ea"/>
            </a:endParaRPr>
          </a:p>
          <a:p>
            <a:pPr marL="266700" indent="-266700" defTabSz="860467">
              <a:lnSpc>
                <a:spcPts val="1500"/>
              </a:lnSpc>
            </a:pPr>
            <a:r>
              <a:rPr lang="ja-JP" altLang="en-US" sz="1200" dirty="0">
                <a:latin typeface="+mn-ea"/>
              </a:rPr>
              <a:t>　　・　</a:t>
            </a:r>
            <a:r>
              <a:rPr lang="ja-JP" altLang="en-US" sz="1200" dirty="0" smtClean="0">
                <a:latin typeface="+mn-ea"/>
              </a:rPr>
              <a:t>都道府県には、「国保の財政運営の責任主体としての役割」と「良質で効率的な医療の提供者としての役割」があり、庁内横断的な連携の下で、都道府県内全体の健康水準の向上や医療費適正化を推進することが求められている。</a:t>
            </a:r>
            <a:endParaRPr lang="en-US" altLang="ja-JP" sz="1200" dirty="0" smtClean="0">
              <a:latin typeface="+mn-ea"/>
            </a:endParaRPr>
          </a:p>
          <a:p>
            <a:pPr marL="266700" indent="-266700" defTabSz="860467">
              <a:lnSpc>
                <a:spcPts val="1500"/>
              </a:lnSpc>
            </a:pPr>
            <a:r>
              <a:rPr lang="ja-JP" altLang="en-US" sz="1200" dirty="0" smtClean="0">
                <a:latin typeface="+mn-ea"/>
              </a:rPr>
              <a:t>　　・　また、近年</a:t>
            </a:r>
            <a:r>
              <a:rPr lang="ja-JP" altLang="en-US" sz="1200" dirty="0">
                <a:latin typeface="+mn-ea"/>
              </a:rPr>
              <a:t>、データヘルスの</a:t>
            </a:r>
            <a:r>
              <a:rPr lang="ja-JP" altLang="en-US" sz="1200" dirty="0" smtClean="0">
                <a:latin typeface="+mn-ea"/>
              </a:rPr>
              <a:t>推進や糖尿病の重症化予防、保健事業と介護予防の一体実施といった比較的新しい取組が求められるようになっていることを踏まえ、国保連合会と連携して、体制のより脆弱な小規模自治体の支援に努めていただきたい。</a:t>
            </a:r>
            <a:endParaRPr lang="en-US" altLang="ja-JP" sz="1400" dirty="0">
              <a:latin typeface="+mn-ea"/>
            </a:endParaRPr>
          </a:p>
        </p:txBody>
      </p:sp>
      <p:sp>
        <p:nvSpPr>
          <p:cNvPr id="100" name="正方形/長方形 99"/>
          <p:cNvSpPr/>
          <p:nvPr/>
        </p:nvSpPr>
        <p:spPr>
          <a:xfrm>
            <a:off x="195997" y="-6114"/>
            <a:ext cx="9514006" cy="369204"/>
          </a:xfrm>
          <a:prstGeom prst="rect">
            <a:avLst/>
          </a:prstGeom>
          <a:noFill/>
        </p:spPr>
        <p:txBody>
          <a:bodyPr wrap="square" anchor="ctr">
            <a:spAutoFit/>
          </a:bodyPr>
          <a:lstStyle/>
          <a:p>
            <a:pPr algn="ctr">
              <a:defRPr/>
            </a:pPr>
            <a:r>
              <a:rPr lang="ja-JP" altLang="en-US" sz="1799" dirty="0" smtClean="0">
                <a:latin typeface="HGP創英角ｺﾞｼｯｸUB" panose="020B0900000000000000" pitchFamily="50" charset="-128"/>
                <a:ea typeface="HGP創英角ｺﾞｼｯｸUB" panose="020B0900000000000000" pitchFamily="50" charset="-128"/>
              </a:rPr>
              <a:t>令和</a:t>
            </a:r>
            <a:r>
              <a:rPr lang="en-US" altLang="ja-JP" sz="1799" dirty="0" smtClean="0">
                <a:latin typeface="HGP創英角ｺﾞｼｯｸUB" panose="020B0900000000000000" pitchFamily="50" charset="-128"/>
                <a:ea typeface="HGP創英角ｺﾞｼｯｸUB" panose="020B0900000000000000" pitchFamily="50" charset="-128"/>
              </a:rPr>
              <a:t>2</a:t>
            </a:r>
            <a:r>
              <a:rPr lang="ja-JP" altLang="en-US" sz="1799" dirty="0" smtClean="0">
                <a:latin typeface="HGP創英角ｺﾞｼｯｸUB" panose="020B0900000000000000" pitchFamily="50" charset="-128"/>
                <a:ea typeface="HGP創英角ｺﾞｼｯｸUB" panose="020B0900000000000000" pitchFamily="50" charset="-128"/>
              </a:rPr>
              <a:t>年度に向けて都道府県</a:t>
            </a:r>
            <a:r>
              <a:rPr lang="ja-JP" altLang="en-US" sz="1799" dirty="0">
                <a:latin typeface="HGP創英角ｺﾞｼｯｸUB" panose="020B0900000000000000" pitchFamily="50" charset="-128"/>
                <a:ea typeface="HGP創英角ｺﾞｼｯｸUB" panose="020B0900000000000000" pitchFamily="50" charset="-128"/>
              </a:rPr>
              <a:t>に</a:t>
            </a:r>
            <a:r>
              <a:rPr lang="ja-JP" altLang="en-US" sz="1799" dirty="0" smtClean="0">
                <a:latin typeface="HGP創英角ｺﾞｼｯｸUB" panose="020B0900000000000000" pitchFamily="50" charset="-128"/>
                <a:ea typeface="HGP創英角ｺﾞｼｯｸUB" panose="020B0900000000000000" pitchFamily="50" charset="-128"/>
              </a:rPr>
              <a:t>期待される役割</a:t>
            </a:r>
            <a:endParaRPr lang="ja-JP" altLang="en-US" sz="1799" dirty="0">
              <a:latin typeface="HGP創英角ｺﾞｼｯｸUB" panose="020B0900000000000000" pitchFamily="50" charset="-128"/>
              <a:ea typeface="HGP創英角ｺﾞｼｯｸUB" panose="020B0900000000000000" pitchFamily="50" charset="-128"/>
            </a:endParaRPr>
          </a:p>
        </p:txBody>
      </p:sp>
      <p:cxnSp>
        <p:nvCxnSpPr>
          <p:cNvPr id="23" name="直線コネクタ 22"/>
          <p:cNvCxnSpPr/>
          <p:nvPr/>
        </p:nvCxnSpPr>
        <p:spPr>
          <a:xfrm>
            <a:off x="-41940" y="342181"/>
            <a:ext cx="10278297"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190868" y="398290"/>
            <a:ext cx="9660963" cy="1664978"/>
          </a:xfrm>
          <a:prstGeom prst="roundRect">
            <a:avLst>
              <a:gd name="adj" fmla="val 9502"/>
            </a:avLst>
          </a:prstGeom>
          <a:solidFill>
            <a:schemeClr val="accent2">
              <a:lumMod val="20000"/>
              <a:lumOff val="80000"/>
            </a:schemeClr>
          </a:solidFill>
          <a:ln w="6350">
            <a:solidFill>
              <a:schemeClr val="tx1"/>
            </a:solidFill>
          </a:ln>
        </p:spPr>
        <p:txBody>
          <a:bodyPr wrap="square" rtlCol="0" anchor="ctr">
            <a:noAutofit/>
          </a:bodyPr>
          <a:lstStyle/>
          <a:p>
            <a:pPr marL="152370" indent="-152370">
              <a:lnSpc>
                <a:spcPts val="1700"/>
              </a:lnSpc>
            </a:pPr>
            <a:r>
              <a:rPr lang="ja-JP" altLang="en-US" sz="1400" dirty="0" smtClean="0">
                <a:latin typeface="ＭＳ ゴシック" panose="020B0609070205080204" pitchFamily="49" charset="-128"/>
                <a:ea typeface="ＭＳ ゴシック" panose="020B0609070205080204" pitchFamily="49" charset="-128"/>
              </a:rPr>
              <a:t>○　今般の国保制度改革は、関係者における丁寧な作業の結果、現在概ね順調に実施されている。</a:t>
            </a:r>
            <a:endParaRPr lang="en-US" altLang="ja-JP" sz="1400" dirty="0" smtClean="0">
              <a:latin typeface="ＭＳ ゴシック" panose="020B0609070205080204" pitchFamily="49" charset="-128"/>
              <a:ea typeface="ＭＳ ゴシック" panose="020B0609070205080204" pitchFamily="49" charset="-128"/>
            </a:endParaRPr>
          </a:p>
          <a:p>
            <a:pPr marL="152370" indent="-152370">
              <a:lnSpc>
                <a:spcPts val="1700"/>
              </a:lnSpc>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制度改革２年目</a:t>
            </a:r>
            <a:r>
              <a:rPr lang="ja-JP" altLang="en-US" sz="1400" dirty="0">
                <a:latin typeface="ＭＳ ゴシック" panose="020B0609070205080204" pitchFamily="49" charset="-128"/>
                <a:ea typeface="ＭＳ ゴシック" panose="020B0609070205080204" pitchFamily="49" charset="-128"/>
              </a:rPr>
              <a:t>と</a:t>
            </a:r>
            <a:r>
              <a:rPr lang="ja-JP" altLang="en-US" sz="1400" dirty="0" smtClean="0">
                <a:latin typeface="ＭＳ ゴシック" panose="020B0609070205080204" pitchFamily="49" charset="-128"/>
                <a:ea typeface="ＭＳ ゴシック" panose="020B0609070205080204" pitchFamily="49" charset="-128"/>
              </a:rPr>
              <a:t>なる本年は、各都道府県及び市町村において、引き続き財政</a:t>
            </a:r>
            <a:r>
              <a:rPr lang="ja-JP" altLang="en-US" sz="1400" dirty="0">
                <a:latin typeface="ＭＳ ゴシック" panose="020B0609070205080204" pitchFamily="49" charset="-128"/>
                <a:ea typeface="ＭＳ ゴシック" panose="020B0609070205080204" pitchFamily="49" charset="-128"/>
              </a:rPr>
              <a:t>運営の安定化を図りつつ</a:t>
            </a:r>
            <a:r>
              <a:rPr lang="ja-JP" altLang="en-US" sz="1400" dirty="0" smtClean="0">
                <a:latin typeface="ＭＳ ゴシック" panose="020B0609070205080204" pitchFamily="49" charset="-128"/>
                <a:ea typeface="ＭＳ ゴシック" panose="020B0609070205080204" pitchFamily="49" charset="-128"/>
              </a:rPr>
              <a:t>、最大の改革項目である「財政運営の都道府県単位化」の趣旨の深化を図る年度と考えられる。</a:t>
            </a:r>
            <a:endParaRPr lang="en-US" altLang="ja-JP" sz="1400" dirty="0" smtClean="0">
              <a:latin typeface="ＭＳ ゴシック" panose="020B0609070205080204" pitchFamily="49" charset="-128"/>
              <a:ea typeface="ＭＳ ゴシック" panose="020B0609070205080204" pitchFamily="49" charset="-128"/>
            </a:endParaRPr>
          </a:p>
          <a:p>
            <a:pPr marL="152370" indent="-152370">
              <a:lnSpc>
                <a:spcPts val="1700"/>
              </a:lnSpc>
            </a:pPr>
            <a:r>
              <a:rPr lang="ja-JP" altLang="en-US" sz="1400" dirty="0" smtClean="0">
                <a:latin typeface="ＭＳ ゴシック" panose="020B0609070205080204" pitchFamily="49" charset="-128"/>
                <a:ea typeface="ＭＳ ゴシック" panose="020B0609070205080204" pitchFamily="49" charset="-128"/>
              </a:rPr>
              <a:t>　　令和２年度の納付金等算定及び国保運営方針の改訂・中間見直し（令和２年度末）に向け、都道府県と市町村とで協議を進めていくことが重要。</a:t>
            </a:r>
            <a:endParaRPr lang="en-US" altLang="ja-JP" sz="1400" dirty="0" smtClean="0">
              <a:latin typeface="ＭＳ ゴシック" panose="020B0609070205080204" pitchFamily="49" charset="-128"/>
              <a:ea typeface="ＭＳ ゴシック" panose="020B0609070205080204" pitchFamily="49" charset="-128"/>
            </a:endParaRPr>
          </a:p>
          <a:p>
            <a:pPr marL="361950" indent="-361950">
              <a:lnSpc>
                <a:spcPts val="1500"/>
              </a:lnSpc>
            </a:pPr>
            <a:r>
              <a:rPr lang="ja-JP" altLang="en-US" sz="1200" dirty="0" smtClean="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その際、都道府県は、県内の統一的な国保運営方針を策定する主体であり、主体的に議論を進める役割が期待されている。</a:t>
            </a:r>
            <a:endParaRPr lang="en-US" altLang="ja-JP" sz="1100" dirty="0" smtClean="0">
              <a:latin typeface="ＭＳ 明朝" panose="02020609040205080304" pitchFamily="17" charset="-128"/>
              <a:ea typeface="ＭＳ 明朝" panose="02020609040205080304" pitchFamily="17" charset="-128"/>
            </a:endParaRPr>
          </a:p>
          <a:p>
            <a:pPr marL="361950" indent="-361950">
              <a:lnSpc>
                <a:spcPts val="1500"/>
              </a:lnSpc>
            </a:pPr>
            <a:r>
              <a:rPr lang="ja-JP" altLang="en-US" sz="1100" dirty="0" smtClean="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なお、下記の項目については、今般、保険者努力支援制度において見直しが図られたものも多く、同制度も活用しつつ協議を進めることが考えられる。</a:t>
            </a:r>
            <a:endParaRPr lang="en-US" altLang="ja-JP" sz="1100" dirty="0" smtClean="0">
              <a:latin typeface="ＭＳ 明朝" panose="02020609040205080304" pitchFamily="17" charset="-128"/>
              <a:ea typeface="ＭＳ 明朝" panose="02020609040205080304" pitchFamily="17" charset="-128"/>
            </a:endParaRPr>
          </a:p>
        </p:txBody>
      </p:sp>
      <p:sp>
        <p:nvSpPr>
          <p:cNvPr id="7" name="正方形/長方形 6"/>
          <p:cNvSpPr/>
          <p:nvPr/>
        </p:nvSpPr>
        <p:spPr>
          <a:xfrm>
            <a:off x="190947" y="2195887"/>
            <a:ext cx="9658597" cy="160267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16000" tIns="144000" rIns="71988" bIns="35994" rtlCol="0" anchor="t"/>
          <a:lstStyle/>
          <a:p>
            <a:pPr marL="173003" indent="-173003">
              <a:lnSpc>
                <a:spcPts val="600"/>
              </a:lnSpc>
            </a:pP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173003" indent="-173003">
              <a:lnSpc>
                <a:spcPts val="1500"/>
              </a:lnSpc>
            </a:pPr>
            <a:r>
              <a:rPr lang="ja-JP" altLang="en-US" sz="1200" dirty="0" smtClean="0">
                <a:solidFill>
                  <a:schemeClr val="tx1"/>
                </a:solidFill>
                <a:latin typeface="ＭＳ ゴシック" panose="020B0609070205080204" pitchFamily="49" charset="-128"/>
                <a:ea typeface="ＭＳ ゴシック" panose="020B0609070205080204" pitchFamily="49" charset="-128"/>
              </a:rPr>
              <a:t>・　公的医療保険制度は、個々人の実際の医療費の多寡を超えた助け合いによりリスクをヘッジする仕組みである。また、これを持続的に運営するためには、保険集団内において、公平で納得感のある取り扱いとすることが不可欠である。</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173003" indent="-173003">
              <a:lnSpc>
                <a:spcPts val="1500"/>
              </a:lnSpc>
            </a:pPr>
            <a:r>
              <a:rPr lang="ja-JP" altLang="en-US" sz="1200" dirty="0" smtClean="0">
                <a:solidFill>
                  <a:schemeClr val="tx1"/>
                </a:solidFill>
                <a:latin typeface="ＭＳ ゴシック" panose="020B0609070205080204" pitchFamily="49" charset="-128"/>
                <a:ea typeface="ＭＳ ゴシック" panose="020B0609070205080204" pitchFamily="49" charset="-128"/>
              </a:rPr>
              <a:t>⇒　今般、財政が都道府県単位化されたことを踏まえ、「都道府県としての助け合いの形」を強固なものとしていくことが、今後の国保運営をより確かなものにするために必要である。課題となる点としては、さまざまな取組の土台ともなる事務の標準化に加え、①法定外</a:t>
            </a:r>
            <a:r>
              <a:rPr lang="ja-JP" altLang="en-US" sz="1200" dirty="0">
                <a:solidFill>
                  <a:schemeClr val="tx1"/>
                </a:solidFill>
                <a:latin typeface="ＭＳ ゴシック" panose="020B0609070205080204" pitchFamily="49" charset="-128"/>
                <a:ea typeface="ＭＳ ゴシック" panose="020B0609070205080204" pitchFamily="49" charset="-128"/>
              </a:rPr>
              <a:t>繰入等の解消</a:t>
            </a:r>
            <a:r>
              <a:rPr lang="ja-JP" altLang="en-US" sz="1200" dirty="0" smtClean="0">
                <a:solidFill>
                  <a:schemeClr val="tx1"/>
                </a:solidFill>
                <a:latin typeface="ＭＳ ゴシック" panose="020B0609070205080204" pitchFamily="49" charset="-128"/>
                <a:ea typeface="ＭＳ ゴシック" panose="020B0609070205080204" pitchFamily="49" charset="-128"/>
              </a:rPr>
              <a:t>、②保険料水準の統一に向けた議論、③医療費適正化の推進などがある。</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173003" indent="-173003">
              <a:lnSpc>
                <a:spcPts val="1500"/>
              </a:lnSpc>
            </a:pPr>
            <a:r>
              <a:rPr lang="en-US" altLang="ja-JP" sz="1100" dirty="0" smtClean="0">
                <a:solidFill>
                  <a:schemeClr val="tx1"/>
                </a:solidFill>
                <a:latin typeface="ＭＳ 明朝" panose="02020609040205080304" pitchFamily="17" charset="-128"/>
                <a:ea typeface="ＭＳ 明朝" panose="02020609040205080304" pitchFamily="17" charset="-128"/>
              </a:rPr>
              <a:t>※</a:t>
            </a:r>
            <a:r>
              <a:rPr lang="ja-JP" altLang="en-US" sz="1100" dirty="0" smtClean="0">
                <a:solidFill>
                  <a:schemeClr val="tx1"/>
                </a:solidFill>
                <a:latin typeface="ＭＳ 明朝" panose="02020609040205080304" pitchFamily="17" charset="-128"/>
                <a:ea typeface="ＭＳ 明朝" panose="02020609040205080304" pitchFamily="17" charset="-128"/>
              </a:rPr>
              <a:t>　標準化・均</a:t>
            </a:r>
            <a:r>
              <a:rPr lang="ja-JP" altLang="en-US" sz="1100" dirty="0" err="1" smtClean="0">
                <a:solidFill>
                  <a:schemeClr val="tx1"/>
                </a:solidFill>
                <a:latin typeface="ＭＳ 明朝" panose="02020609040205080304" pitchFamily="17" charset="-128"/>
                <a:ea typeface="ＭＳ 明朝" panose="02020609040205080304" pitchFamily="17" charset="-128"/>
              </a:rPr>
              <a:t>てん化の</a:t>
            </a:r>
            <a:r>
              <a:rPr lang="ja-JP" altLang="en-US" sz="1100" dirty="0" smtClean="0">
                <a:solidFill>
                  <a:schemeClr val="tx1"/>
                </a:solidFill>
                <a:latin typeface="ＭＳ 明朝" panose="02020609040205080304" pitchFamily="17" charset="-128"/>
                <a:ea typeface="ＭＳ 明朝" panose="02020609040205080304" pitchFamily="17" charset="-128"/>
              </a:rPr>
              <a:t>取組を進めるに当たっては、市町村において適正に行われている取組へのディスインセンティブとならないよう、「好ましい方向への均てん化」を図ることが重要である。</a:t>
            </a:r>
            <a:endParaRPr lang="en-US" altLang="ja-JP" sz="1100" dirty="0">
              <a:solidFill>
                <a:schemeClr val="tx1"/>
              </a:solidFill>
              <a:latin typeface="ＭＳ 明朝" panose="02020609040205080304" pitchFamily="17" charset="-128"/>
              <a:ea typeface="ＭＳ 明朝" panose="02020609040205080304" pitchFamily="17" charset="-128"/>
            </a:endParaRPr>
          </a:p>
        </p:txBody>
      </p:sp>
      <p:sp>
        <p:nvSpPr>
          <p:cNvPr id="9" name="角丸四角形 8"/>
          <p:cNvSpPr/>
          <p:nvPr/>
        </p:nvSpPr>
        <p:spPr>
          <a:xfrm>
            <a:off x="119145" y="3832473"/>
            <a:ext cx="2601607" cy="292431"/>
          </a:xfrm>
          <a:prstGeom prst="roundRect">
            <a:avLst/>
          </a:prstGeom>
          <a:solidFill>
            <a:schemeClr val="accent5">
              <a:lumMod val="20000"/>
              <a:lumOff val="80000"/>
            </a:schemeClr>
          </a:solidFill>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200" dirty="0" smtClean="0">
                <a:latin typeface="HG丸ｺﾞｼｯｸM-PRO" panose="020F0600000000000000" pitchFamily="50" charset="-128"/>
                <a:ea typeface="HG丸ｺﾞｼｯｸM-PRO" panose="020F0600000000000000" pitchFamily="50" charset="-128"/>
              </a:rPr>
              <a:t>各課題における主な視点</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111" name="スライド番号プレースホルダー 6"/>
          <p:cNvSpPr>
            <a:spLocks noGrp="1"/>
          </p:cNvSpPr>
          <p:nvPr>
            <p:ph type="sldNum" sz="quarter" idx="12"/>
          </p:nvPr>
        </p:nvSpPr>
        <p:spPr>
          <a:xfrm>
            <a:off x="7595341" y="6478853"/>
            <a:ext cx="2310659" cy="365008"/>
          </a:xfrm>
        </p:spPr>
        <p:txBody>
          <a:bodyPr/>
          <a:lstStyle/>
          <a:p>
            <a:fld id="{AAE2563D-2777-4235-9ABA-305ABAA1ECF4}" type="slidenum">
              <a:rPr lang="ja-JP" altLang="en-US" sz="1800" b="1">
                <a:latin typeface="游ゴシック" panose="020B0400000000000000" pitchFamily="50" charset="-128"/>
                <a:ea typeface="游ゴシック" panose="020B0400000000000000" pitchFamily="50" charset="-128"/>
              </a:rPr>
              <a:t>7</a:t>
            </a:fld>
            <a:endParaRPr kumimoji="1" lang="ja-JP" altLang="en-US" b="1" dirty="0">
              <a:latin typeface="游ゴシック" panose="020B0400000000000000" pitchFamily="50" charset="-128"/>
              <a:ea typeface="游ゴシック" panose="020B0400000000000000" pitchFamily="50" charset="-128"/>
            </a:endParaRPr>
          </a:p>
        </p:txBody>
      </p:sp>
      <p:sp>
        <p:nvSpPr>
          <p:cNvPr id="12" name="角丸四角形 11"/>
          <p:cNvSpPr/>
          <p:nvPr/>
        </p:nvSpPr>
        <p:spPr>
          <a:xfrm>
            <a:off x="130200" y="2104833"/>
            <a:ext cx="2734568" cy="265846"/>
          </a:xfrm>
          <a:prstGeom prst="roundRect">
            <a:avLst/>
          </a:prstGeom>
          <a:solidFill>
            <a:schemeClr val="bg1">
              <a:lumMod val="85000"/>
            </a:schemeClr>
          </a:solidFill>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200" dirty="0" smtClean="0">
                <a:latin typeface="HG丸ｺﾞｼｯｸM-PRO" panose="020F0600000000000000" pitchFamily="50" charset="-128"/>
                <a:ea typeface="HG丸ｺﾞｼｯｸM-PRO" panose="020F0600000000000000" pitchFamily="50" charset="-128"/>
              </a:rPr>
              <a:t>「都道府県単位化」が提起する論点</a:t>
            </a:r>
            <a:endParaRPr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25132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角丸四角形 79"/>
          <p:cNvSpPr/>
          <p:nvPr/>
        </p:nvSpPr>
        <p:spPr>
          <a:xfrm>
            <a:off x="100093" y="1212157"/>
            <a:ext cx="9734473" cy="5615036"/>
          </a:xfrm>
          <a:prstGeom prst="roundRect">
            <a:avLst>
              <a:gd name="adj" fmla="val 1987"/>
            </a:avLst>
          </a:prstGeom>
          <a:solidFill>
            <a:schemeClr val="bg1"/>
          </a:solidFill>
          <a:ln w="9525">
            <a:solidFill>
              <a:schemeClr val="tx1"/>
            </a:solidFill>
            <a:prstDash val="solid"/>
          </a:ln>
        </p:spPr>
        <p:txBody>
          <a:bodyPr wrap="square">
            <a:noAutofit/>
          </a:bodyPr>
          <a:lstStyle/>
          <a:p>
            <a:pPr marL="179334" indent="-179334" defTabSz="860467"/>
            <a:r>
              <a:rPr lang="en-US" altLang="ja-JP" sz="1400" b="1" dirty="0" smtClean="0">
                <a:latin typeface="+mn-ea"/>
              </a:rPr>
              <a:t>【</a:t>
            </a:r>
            <a:r>
              <a:rPr lang="ja-JP" altLang="en-US" sz="1400" b="1" dirty="0" smtClean="0">
                <a:latin typeface="+mn-ea"/>
              </a:rPr>
              <a:t>歳出について</a:t>
            </a:r>
            <a:r>
              <a:rPr lang="en-US" altLang="ja-JP" sz="1400" b="1" dirty="0" smtClean="0">
                <a:latin typeface="+mn-ea"/>
              </a:rPr>
              <a:t>】</a:t>
            </a:r>
            <a:endParaRPr lang="en-US" altLang="ja-JP" sz="1400" b="1" dirty="0">
              <a:latin typeface="+mn-ea"/>
            </a:endParaRPr>
          </a:p>
          <a:p>
            <a:pPr marL="179334" indent="-179334" defTabSz="860467">
              <a:spcBef>
                <a:spcPts val="600"/>
              </a:spcBef>
            </a:pPr>
            <a:r>
              <a:rPr lang="ja-JP" altLang="en-US" sz="1400" dirty="0" smtClean="0">
                <a:latin typeface="+mn-ea"/>
              </a:rPr>
              <a:t>①　診療費については、国が示す方法を参考に、</a:t>
            </a:r>
            <a:r>
              <a:rPr lang="ja-JP" altLang="en-US" sz="1400" b="1" u="sng" dirty="0" smtClean="0">
                <a:solidFill>
                  <a:srgbClr val="FF0000"/>
                </a:solidFill>
                <a:latin typeface="+mn-ea"/>
              </a:rPr>
              <a:t>都道府県ごとの実情を踏まえた推計</a:t>
            </a:r>
            <a:r>
              <a:rPr lang="ja-JP" altLang="en-US" sz="1400" dirty="0" smtClean="0">
                <a:latin typeface="+mn-ea"/>
              </a:rPr>
              <a:t>を行うことが重要。</a:t>
            </a:r>
            <a:endParaRPr lang="en-US" altLang="ja-JP" sz="1400" dirty="0" smtClean="0">
              <a:latin typeface="+mn-ea"/>
            </a:endParaRPr>
          </a:p>
          <a:p>
            <a:pPr marL="179334" indent="-179334" defTabSz="860467"/>
            <a:endParaRPr lang="en-US" altLang="ja-JP" sz="600" dirty="0" smtClean="0">
              <a:latin typeface="+mn-ea"/>
            </a:endParaRPr>
          </a:p>
          <a:p>
            <a:pPr marL="179334" indent="-179334" defTabSz="860467"/>
            <a:r>
              <a:rPr lang="en-US" altLang="ja-JP" sz="1200" dirty="0" smtClean="0">
                <a:latin typeface="+mn-ea"/>
              </a:rPr>
              <a:t>※</a:t>
            </a:r>
            <a:r>
              <a:rPr lang="ja-JP" altLang="en-US" sz="1200" dirty="0" smtClean="0">
                <a:latin typeface="+mn-ea"/>
              </a:rPr>
              <a:t>　診療費の動勢が毎年異なることから、複数年度の伸び率を基に推計したとしても過大・過小推計となる可能性があることに留意。</a:t>
            </a:r>
            <a:endParaRPr lang="en-US" altLang="ja-JP" sz="1200" dirty="0" smtClean="0">
              <a:latin typeface="+mn-ea"/>
            </a:endParaRPr>
          </a:p>
          <a:p>
            <a:pPr marL="179334" indent="-179334" defTabSz="860467"/>
            <a:r>
              <a:rPr lang="en-US" altLang="ja-JP" sz="1200" dirty="0" smtClean="0">
                <a:latin typeface="+mn-ea"/>
              </a:rPr>
              <a:t>※</a:t>
            </a:r>
            <a:r>
              <a:rPr lang="ja-JP" altLang="en-US" sz="1200" dirty="0" smtClean="0">
                <a:latin typeface="+mn-ea"/>
              </a:rPr>
              <a:t>　令和２年度については診療報酬改定を踏まえた増に留意。</a:t>
            </a:r>
            <a:endParaRPr lang="en-US" altLang="ja-JP" sz="1200" dirty="0">
              <a:latin typeface="+mn-ea"/>
            </a:endParaRPr>
          </a:p>
          <a:p>
            <a:pPr marL="179334" indent="-179334" defTabSz="860467">
              <a:spcBef>
                <a:spcPts val="600"/>
              </a:spcBef>
            </a:pPr>
            <a:r>
              <a:rPr lang="ja-JP" altLang="en-US" sz="1400" kern="100" dirty="0" smtClean="0">
                <a:latin typeface="+mn-ea"/>
                <a:cs typeface="Times New Roman" panose="02020603050405020304" pitchFamily="18" charset="0"/>
              </a:rPr>
              <a:t>②</a:t>
            </a:r>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年度ごとの収支均衡を原則としつつ、単年度の歳出だけでなく、</a:t>
            </a:r>
            <a:r>
              <a:rPr lang="ja-JP" altLang="en-US" sz="1400" b="1" u="sng" kern="100" dirty="0" smtClean="0">
                <a:solidFill>
                  <a:srgbClr val="FF0000"/>
                </a:solidFill>
                <a:latin typeface="+mn-ea"/>
                <a:cs typeface="Times New Roman" panose="02020603050405020304" pitchFamily="18" charset="0"/>
              </a:rPr>
              <a:t>将来の歳出見込みも見据えた財政運営が必要</a:t>
            </a:r>
            <a:r>
              <a:rPr lang="ja-JP" altLang="en-US" sz="1400" kern="100" dirty="0" smtClean="0">
                <a:latin typeface="+mn-ea"/>
                <a:cs typeface="Times New Roman" panose="02020603050405020304" pitchFamily="18" charset="0"/>
              </a:rPr>
              <a:t>。</a:t>
            </a:r>
            <a:endParaRPr lang="en-US" altLang="ja-JP" sz="1400" kern="100" dirty="0" smtClean="0">
              <a:latin typeface="+mn-ea"/>
              <a:cs typeface="Times New Roman" panose="02020603050405020304" pitchFamily="18" charset="0"/>
            </a:endParaRPr>
          </a:p>
          <a:p>
            <a:pPr marL="179334" indent="-179334" defTabSz="860467"/>
            <a:r>
              <a:rPr lang="ja-JP" altLang="en-US" sz="1600" dirty="0" smtClean="0">
                <a:latin typeface="+mn-ea"/>
              </a:rPr>
              <a:t>　</a:t>
            </a:r>
            <a:r>
              <a:rPr lang="ja-JP" altLang="en-US" sz="1400" dirty="0" smtClean="0">
                <a:latin typeface="+mn-ea"/>
              </a:rPr>
              <a:t>⇒剰余金については基金の活用等も検討。</a:t>
            </a:r>
            <a:endParaRPr lang="en-US" altLang="ja-JP" sz="1400" dirty="0" smtClean="0">
              <a:latin typeface="+mn-ea"/>
            </a:endParaRPr>
          </a:p>
          <a:p>
            <a:pPr marL="179334" indent="-179334" defTabSz="860467"/>
            <a:endParaRPr lang="en-US" altLang="ja-JP" sz="700" dirty="0" smtClean="0">
              <a:latin typeface="+mn-ea"/>
            </a:endParaRPr>
          </a:p>
          <a:p>
            <a:pPr marL="179334" indent="-179334" defTabSz="860467"/>
            <a:r>
              <a:rPr lang="en-US" altLang="ja-JP" sz="1200" dirty="0" smtClean="0">
                <a:latin typeface="+mn-ea"/>
              </a:rPr>
              <a:t>※</a:t>
            </a:r>
            <a:r>
              <a:rPr lang="ja-JP" altLang="en-US" sz="1200" dirty="0">
                <a:latin typeface="+mn-ea"/>
              </a:rPr>
              <a:t>　</a:t>
            </a:r>
            <a:r>
              <a:rPr lang="ja-JP" altLang="en-US" sz="1200" kern="100" dirty="0" smtClean="0">
                <a:latin typeface="+mn-ea"/>
                <a:cs typeface="Times New Roman" panose="02020603050405020304" pitchFamily="18" charset="0"/>
              </a:rPr>
              <a:t>将来の人口動態については、「国立社会保障・人口問題研究所」の将来推計等を参考にすることも考えられる。</a:t>
            </a:r>
            <a:endParaRPr lang="en-US" altLang="ja-JP" sz="1200" kern="100" dirty="0" smtClean="0">
              <a:latin typeface="+mn-ea"/>
              <a:cs typeface="Times New Roman" panose="02020603050405020304" pitchFamily="18" charset="0"/>
            </a:endParaRPr>
          </a:p>
          <a:p>
            <a:pPr marL="179334" indent="-179334" defTabSz="860467"/>
            <a:r>
              <a:rPr lang="en-US" altLang="ja-JP" sz="1200" kern="100" dirty="0" smtClean="0">
                <a:latin typeface="+mn-ea"/>
                <a:cs typeface="Times New Roman" panose="02020603050405020304" pitchFamily="18" charset="0"/>
              </a:rPr>
              <a:t>※</a:t>
            </a:r>
            <a:r>
              <a:rPr lang="ja-JP" altLang="en-US" sz="1200" kern="100" dirty="0" smtClean="0">
                <a:latin typeface="+mn-ea"/>
                <a:cs typeface="Times New Roman" panose="02020603050405020304" pitchFamily="18" charset="0"/>
              </a:rPr>
              <a:t>　前期高齢者交付金については、</a:t>
            </a:r>
            <a:r>
              <a:rPr lang="ja-JP" altLang="en-US" sz="1200" dirty="0" smtClean="0">
                <a:latin typeface="+mn-ea"/>
              </a:rPr>
              <a:t>概算</a:t>
            </a:r>
            <a:r>
              <a:rPr lang="ja-JP" altLang="en-US" sz="1200" dirty="0">
                <a:latin typeface="+mn-ea"/>
              </a:rPr>
              <a:t>と実績</a:t>
            </a:r>
            <a:r>
              <a:rPr lang="ja-JP" altLang="en-US" sz="1200" dirty="0" smtClean="0">
                <a:latin typeface="+mn-ea"/>
              </a:rPr>
              <a:t>との</a:t>
            </a:r>
            <a:r>
              <a:rPr lang="ja-JP" altLang="en-US" sz="1200" dirty="0">
                <a:latin typeface="+mn-ea"/>
              </a:rPr>
              <a:t>差を２年後に精算する仕組みと</a:t>
            </a:r>
            <a:r>
              <a:rPr lang="ja-JP" altLang="en-US" sz="1200" dirty="0" smtClean="0">
                <a:latin typeface="+mn-ea"/>
              </a:rPr>
              <a:t>なっており、</a:t>
            </a:r>
            <a:r>
              <a:rPr lang="ja-JP" altLang="en-US" sz="1200" kern="100" dirty="0" smtClean="0">
                <a:latin typeface="+mn-ea"/>
                <a:cs typeface="Times New Roman" panose="02020603050405020304" pitchFamily="18" charset="0"/>
              </a:rPr>
              <a:t>精算</a:t>
            </a:r>
            <a:r>
              <a:rPr lang="ja-JP" altLang="en-US" sz="1200" kern="100" dirty="0">
                <a:latin typeface="+mn-ea"/>
                <a:cs typeface="Times New Roman" panose="02020603050405020304" pitchFamily="18" charset="0"/>
              </a:rPr>
              <a:t>額の動きは毎年</a:t>
            </a:r>
            <a:r>
              <a:rPr lang="ja-JP" altLang="en-US" sz="1200" kern="100" dirty="0" smtClean="0">
                <a:latin typeface="+mn-ea"/>
                <a:cs typeface="Times New Roman" panose="02020603050405020304" pitchFamily="18" charset="0"/>
              </a:rPr>
              <a:t>異なるため</a:t>
            </a:r>
            <a:r>
              <a:rPr lang="ja-JP" altLang="en-US" sz="1200" kern="100" dirty="0">
                <a:latin typeface="+mn-ea"/>
                <a:cs typeface="Times New Roman" panose="02020603050405020304" pitchFamily="18" charset="0"/>
              </a:rPr>
              <a:t>、返還財源は当年度に使い切らずに留保しておく必要がある</a:t>
            </a:r>
            <a:r>
              <a:rPr lang="ja-JP" altLang="en-US" sz="1200" kern="100" dirty="0" smtClean="0">
                <a:latin typeface="+mn-ea"/>
                <a:cs typeface="Times New Roman" panose="02020603050405020304" pitchFamily="18" charset="0"/>
              </a:rPr>
              <a:t>。</a:t>
            </a:r>
            <a:endParaRPr lang="en-US" altLang="ja-JP" sz="1200" kern="100" dirty="0" smtClean="0">
              <a:latin typeface="+mn-ea"/>
              <a:cs typeface="Times New Roman" panose="02020603050405020304" pitchFamily="18" charset="0"/>
            </a:endParaRPr>
          </a:p>
          <a:p>
            <a:pPr marL="179334" indent="-179334" defTabSz="860467"/>
            <a:r>
              <a:rPr lang="ja-JP" altLang="en-US" sz="1200" kern="100" dirty="0" smtClean="0">
                <a:latin typeface="+mn-ea"/>
                <a:cs typeface="Times New Roman" panose="02020603050405020304" pitchFamily="18" charset="0"/>
              </a:rPr>
              <a:t>　　　（参考）　過年度</a:t>
            </a:r>
            <a:r>
              <a:rPr lang="ja-JP" altLang="en-US" sz="1200" kern="100" dirty="0">
                <a:latin typeface="+mn-ea"/>
                <a:cs typeface="Times New Roman" panose="02020603050405020304" pitchFamily="18" charset="0"/>
              </a:rPr>
              <a:t>の</a:t>
            </a:r>
            <a:r>
              <a:rPr lang="ja-JP" altLang="en-US" sz="1200" kern="100" dirty="0" smtClean="0">
                <a:latin typeface="+mn-ea"/>
                <a:cs typeface="Times New Roman" panose="02020603050405020304" pitchFamily="18" charset="0"/>
              </a:rPr>
              <a:t>実績を</a:t>
            </a:r>
            <a:r>
              <a:rPr lang="ja-JP" altLang="en-US" sz="1200" kern="100" dirty="0">
                <a:latin typeface="+mn-ea"/>
                <a:cs typeface="Times New Roman" panose="02020603050405020304" pitchFamily="18" charset="0"/>
              </a:rPr>
              <a:t>見ると、高額薬剤の影響による給付増が</a:t>
            </a:r>
            <a:r>
              <a:rPr lang="ja-JP" altLang="en-US" sz="1200" kern="100" dirty="0" smtClean="0">
                <a:latin typeface="+mn-ea"/>
                <a:cs typeface="Times New Roman" panose="02020603050405020304" pitchFamily="18" charset="0"/>
              </a:rPr>
              <a:t>あった</a:t>
            </a:r>
            <a:r>
              <a:rPr lang="en-US" altLang="ja-JP" sz="1200" kern="100" dirty="0" smtClean="0">
                <a:latin typeface="+mn-ea"/>
                <a:cs typeface="Times New Roman" panose="02020603050405020304" pitchFamily="18" charset="0"/>
              </a:rPr>
              <a:t>2017</a:t>
            </a:r>
            <a:r>
              <a:rPr lang="ja-JP" altLang="en-US" sz="1200" kern="100" dirty="0" err="1" smtClean="0">
                <a:latin typeface="+mn-ea"/>
                <a:cs typeface="Times New Roman" panose="02020603050405020304" pitchFamily="18" charset="0"/>
              </a:rPr>
              <a:t>、</a:t>
            </a:r>
            <a:r>
              <a:rPr lang="en-US" altLang="ja-JP" sz="1200" kern="100" dirty="0" smtClean="0">
                <a:latin typeface="+mn-ea"/>
                <a:cs typeface="Times New Roman" panose="02020603050405020304" pitchFamily="18" charset="0"/>
              </a:rPr>
              <a:t>2018</a:t>
            </a:r>
            <a:r>
              <a:rPr lang="ja-JP" altLang="en-US" sz="1200" kern="100" dirty="0" smtClean="0">
                <a:latin typeface="+mn-ea"/>
                <a:cs typeface="Times New Roman" panose="02020603050405020304" pitchFamily="18" charset="0"/>
              </a:rPr>
              <a:t>年度</a:t>
            </a:r>
            <a:r>
              <a:rPr lang="ja-JP" altLang="en-US" sz="1200" kern="100" dirty="0">
                <a:latin typeface="+mn-ea"/>
                <a:cs typeface="Times New Roman" panose="02020603050405020304" pitchFamily="18" charset="0"/>
              </a:rPr>
              <a:t>を除き、</a:t>
            </a:r>
            <a:r>
              <a:rPr lang="ja-JP" altLang="en-US" sz="1200" kern="100" dirty="0" smtClean="0">
                <a:latin typeface="+mn-ea"/>
                <a:cs typeface="Times New Roman" panose="02020603050405020304" pitchFamily="18" charset="0"/>
              </a:rPr>
              <a:t>全国的に</a:t>
            </a:r>
            <a:r>
              <a:rPr lang="ja-JP" altLang="en-US" sz="1200" kern="100" dirty="0">
                <a:latin typeface="+mn-ea"/>
                <a:cs typeface="Times New Roman" panose="02020603050405020304" pitchFamily="18" charset="0"/>
              </a:rPr>
              <a:t>２年後の精算時に</a:t>
            </a:r>
            <a:r>
              <a:rPr lang="ja-JP" altLang="en-US" sz="1200" kern="100" dirty="0" smtClean="0">
                <a:latin typeface="+mn-ea"/>
                <a:cs typeface="Times New Roman" panose="02020603050405020304" pitchFamily="18" charset="0"/>
              </a:rPr>
              <a:t>返還と</a:t>
            </a:r>
            <a:r>
              <a:rPr lang="ja-JP" altLang="en-US" sz="1200" kern="100" dirty="0">
                <a:latin typeface="+mn-ea"/>
                <a:cs typeface="Times New Roman" panose="02020603050405020304" pitchFamily="18" charset="0"/>
              </a:rPr>
              <a:t>なる</a:t>
            </a:r>
            <a:r>
              <a:rPr lang="ja-JP" altLang="en-US" sz="1200" kern="100" dirty="0" smtClean="0">
                <a:latin typeface="+mn-ea"/>
                <a:cs typeface="Times New Roman" panose="02020603050405020304" pitchFamily="18" charset="0"/>
              </a:rPr>
              <a:t>傾向。</a:t>
            </a:r>
            <a:endParaRPr lang="en-US" altLang="ja-JP" sz="1200" kern="100" dirty="0" smtClean="0">
              <a:latin typeface="+mn-ea"/>
              <a:cs typeface="Times New Roman" panose="02020603050405020304" pitchFamily="18" charset="0"/>
            </a:endParaRPr>
          </a:p>
          <a:p>
            <a:pPr marL="179334" indent="-179334" defTabSz="860467"/>
            <a:endParaRPr lang="en-US" altLang="ja-JP" sz="1200" kern="100" dirty="0">
              <a:latin typeface="+mn-ea"/>
              <a:cs typeface="Times New Roman" panose="02020603050405020304" pitchFamily="18" charset="0"/>
            </a:endParaRPr>
          </a:p>
          <a:p>
            <a:pPr marL="179334" indent="-179334" defTabSz="860467"/>
            <a:endParaRPr lang="en-US" altLang="ja-JP" sz="1200" kern="100" dirty="0" smtClean="0">
              <a:latin typeface="+mn-ea"/>
              <a:cs typeface="Times New Roman" panose="02020603050405020304" pitchFamily="18" charset="0"/>
            </a:endParaRPr>
          </a:p>
          <a:p>
            <a:pPr marL="179334" indent="-179334" defTabSz="860467"/>
            <a:endParaRPr lang="en-US" altLang="ja-JP" kern="100" dirty="0" smtClean="0">
              <a:latin typeface="+mn-ea"/>
              <a:cs typeface="Times New Roman" panose="02020603050405020304" pitchFamily="18" charset="0"/>
            </a:endParaRPr>
          </a:p>
          <a:p>
            <a:pPr marL="179334" indent="-179334" defTabSz="860467"/>
            <a:r>
              <a:rPr lang="en-US" altLang="ja-JP" sz="1200" kern="100" dirty="0" smtClean="0">
                <a:latin typeface="+mn-ea"/>
                <a:cs typeface="Times New Roman" panose="02020603050405020304" pitchFamily="18" charset="0"/>
              </a:rPr>
              <a:t>※</a:t>
            </a:r>
            <a:r>
              <a:rPr lang="ja-JP" altLang="en-US" sz="1200" kern="100" dirty="0" smtClean="0">
                <a:latin typeface="+mn-ea"/>
                <a:cs typeface="Times New Roman" panose="02020603050405020304" pitchFamily="18" charset="0"/>
              </a:rPr>
              <a:t>　その他、市町村との間で激変緩和措置の在り方について議論いただきつつ、計画的・段階的にフェードアウトさせる必要がある。</a:t>
            </a:r>
            <a:endParaRPr lang="en-US" altLang="ja-JP" sz="1200" b="1" kern="100" dirty="0" smtClean="0">
              <a:latin typeface="+mn-ea"/>
              <a:cs typeface="Times New Roman" panose="02020603050405020304" pitchFamily="18" charset="0"/>
            </a:endParaRPr>
          </a:p>
          <a:p>
            <a:pPr marL="179334" indent="-179334" defTabSz="860467">
              <a:lnSpc>
                <a:spcPts val="600"/>
              </a:lnSpc>
            </a:pPr>
            <a:endParaRPr lang="en-US" altLang="ja-JP" sz="1400" b="1" dirty="0" smtClean="0">
              <a:latin typeface="+mn-ea"/>
            </a:endParaRPr>
          </a:p>
          <a:p>
            <a:pPr marL="179334" indent="-179334" defTabSz="860467"/>
            <a:r>
              <a:rPr lang="en-US" altLang="ja-JP" sz="1400" b="1" dirty="0" smtClean="0">
                <a:latin typeface="+mn-ea"/>
              </a:rPr>
              <a:t>【</a:t>
            </a:r>
            <a:r>
              <a:rPr lang="ja-JP" altLang="en-US" sz="1400" b="1" dirty="0" smtClean="0">
                <a:latin typeface="+mn-ea"/>
              </a:rPr>
              <a:t>歳入に</a:t>
            </a:r>
            <a:r>
              <a:rPr lang="ja-JP" altLang="en-US" sz="1400" b="1" dirty="0">
                <a:latin typeface="+mn-ea"/>
              </a:rPr>
              <a:t>ついて</a:t>
            </a:r>
            <a:r>
              <a:rPr lang="en-US" altLang="ja-JP" sz="1400" b="1" dirty="0">
                <a:latin typeface="+mn-ea"/>
              </a:rPr>
              <a:t>】</a:t>
            </a:r>
          </a:p>
          <a:p>
            <a:pPr marL="179334" indent="-179334" defTabSz="860467"/>
            <a:endParaRPr lang="en-US" altLang="ja-JP" sz="600" dirty="0">
              <a:latin typeface="+mn-ea"/>
            </a:endParaRPr>
          </a:p>
          <a:p>
            <a:pPr marL="179334" indent="-179334" defTabSz="860467"/>
            <a:r>
              <a:rPr lang="ja-JP" altLang="en-US" sz="1400" dirty="0" smtClean="0">
                <a:latin typeface="+mn-ea"/>
              </a:rPr>
              <a:t>③</a:t>
            </a:r>
            <a:r>
              <a:rPr lang="ja-JP" altLang="en-US" sz="1400" dirty="0">
                <a:latin typeface="+mn-ea"/>
              </a:rPr>
              <a:t>　納付金の算定に用いる</a:t>
            </a:r>
            <a:r>
              <a:rPr lang="ja-JP" altLang="ja-JP" sz="1400" dirty="0"/>
              <a:t>確定係数</a:t>
            </a:r>
            <a:r>
              <a:rPr lang="ja-JP" altLang="en-US" sz="1400" dirty="0"/>
              <a:t>については、可能な限り告示係数との乖離が生じないよう推計しているが、確定係数から告示までの算定時期には３か月程度の開きがあり、</a:t>
            </a:r>
            <a:r>
              <a:rPr lang="ja-JP" altLang="en-US" sz="1400" b="1" u="sng" dirty="0">
                <a:solidFill>
                  <a:srgbClr val="FF0000"/>
                </a:solidFill>
              </a:rPr>
              <a:t>不確定要素を含む</a:t>
            </a:r>
            <a:r>
              <a:rPr lang="ja-JP" altLang="en-US" sz="1400" dirty="0"/>
              <a:t>ため、告示において乖離が生じる可能性がある。</a:t>
            </a:r>
            <a:r>
              <a:rPr lang="ja-JP" altLang="en-US" sz="1400" dirty="0" smtClean="0"/>
              <a:t>そのため、</a:t>
            </a:r>
            <a:r>
              <a:rPr lang="ja-JP" altLang="en-US" sz="1400" b="1" u="sng" dirty="0" smtClean="0">
                <a:solidFill>
                  <a:srgbClr val="FF0000"/>
                </a:solidFill>
                <a:latin typeface="+mn-ea"/>
              </a:rPr>
              <a:t>係数</a:t>
            </a:r>
            <a:r>
              <a:rPr lang="ja-JP" altLang="en-US" sz="1400" b="1" u="sng" dirty="0">
                <a:solidFill>
                  <a:srgbClr val="FF0000"/>
                </a:solidFill>
                <a:latin typeface="+mn-ea"/>
              </a:rPr>
              <a:t>通知で示された数値を参考にしつつ、適切に金額を見込んでいただきたい</a:t>
            </a:r>
            <a:r>
              <a:rPr lang="ja-JP" altLang="en-US" sz="1400" dirty="0">
                <a:latin typeface="+mn-ea"/>
              </a:rPr>
              <a:t>。</a:t>
            </a:r>
            <a:endParaRPr lang="en-US" altLang="ja-JP" sz="1400" dirty="0">
              <a:latin typeface="+mn-ea"/>
            </a:endParaRPr>
          </a:p>
          <a:p>
            <a:pPr marL="179334" indent="-179334" defTabSz="860467"/>
            <a:endParaRPr lang="en-US" altLang="ja-JP" sz="700" dirty="0">
              <a:latin typeface="+mn-ea"/>
            </a:endParaRPr>
          </a:p>
          <a:p>
            <a:pPr marL="179334" indent="-179334" defTabSz="860467"/>
            <a:r>
              <a:rPr lang="en-US" altLang="ja-JP" sz="1200" dirty="0">
                <a:latin typeface="+mn-ea"/>
              </a:rPr>
              <a:t>※</a:t>
            </a:r>
            <a:r>
              <a:rPr lang="ja-JP" altLang="en-US" sz="1200" dirty="0">
                <a:latin typeface="+mn-ea"/>
              </a:rPr>
              <a:t>　</a:t>
            </a:r>
            <a:r>
              <a:rPr lang="ja-JP" altLang="en-US" sz="1200" dirty="0" smtClean="0">
                <a:latin typeface="+mn-ea"/>
              </a:rPr>
              <a:t>前期高齢者交付金</a:t>
            </a:r>
            <a:r>
              <a:rPr lang="ja-JP" altLang="en-US" sz="1200" dirty="0">
                <a:latin typeface="+mn-ea"/>
              </a:rPr>
              <a:t>・後期高齢者支援</a:t>
            </a:r>
            <a:r>
              <a:rPr lang="ja-JP" altLang="en-US" sz="1200" dirty="0" smtClean="0">
                <a:latin typeface="+mn-ea"/>
              </a:rPr>
              <a:t>金に係る係数については</a:t>
            </a:r>
            <a:r>
              <a:rPr lang="ja-JP" altLang="en-US" sz="1200" dirty="0">
                <a:latin typeface="+mn-ea"/>
              </a:rPr>
              <a:t>、</a:t>
            </a:r>
            <a:r>
              <a:rPr lang="en-US" altLang="ja-JP" sz="1200" dirty="0">
                <a:latin typeface="+mn-ea"/>
              </a:rPr>
              <a:t>11</a:t>
            </a:r>
            <a:r>
              <a:rPr lang="ja-JP" altLang="en-US" sz="1200" dirty="0">
                <a:latin typeface="+mn-ea"/>
              </a:rPr>
              <a:t>月上旬に支払基金が把握している基礎数値に基づき算出された</a:t>
            </a:r>
            <a:r>
              <a:rPr lang="ja-JP" altLang="en-US" sz="1200" dirty="0" smtClean="0">
                <a:latin typeface="+mn-ea"/>
              </a:rPr>
              <a:t>暫定値</a:t>
            </a:r>
            <a:r>
              <a:rPr lang="ja-JP" altLang="en-US" sz="1200" dirty="0">
                <a:latin typeface="+mn-ea"/>
              </a:rPr>
              <a:t>であり、最終的な諸率（３月末に告示で公表）については</a:t>
            </a:r>
            <a:r>
              <a:rPr lang="ja-JP" altLang="en-US" sz="1200" dirty="0" smtClean="0">
                <a:latin typeface="+mn-ea"/>
              </a:rPr>
              <a:t>、変動</a:t>
            </a:r>
            <a:r>
              <a:rPr lang="ja-JP" altLang="en-US" sz="1200" dirty="0">
                <a:latin typeface="+mn-ea"/>
              </a:rPr>
              <a:t>が生じる可能性がある。</a:t>
            </a:r>
            <a:endParaRPr lang="en-US" altLang="ja-JP" sz="600" dirty="0">
              <a:latin typeface="+mn-ea"/>
            </a:endParaRPr>
          </a:p>
          <a:p>
            <a:pPr marL="179334" indent="-179334" defTabSz="860467"/>
            <a:endParaRPr lang="en-US" altLang="ja-JP" sz="200" dirty="0">
              <a:latin typeface="+mn-ea"/>
            </a:endParaRPr>
          </a:p>
          <a:p>
            <a:pPr marL="179334" indent="-179334" defTabSz="860467"/>
            <a:endParaRPr lang="en-US" altLang="ja-JP" sz="200" dirty="0">
              <a:latin typeface="+mn-ea"/>
            </a:endParaRPr>
          </a:p>
          <a:p>
            <a:pPr marL="177800" indent="-177800" defTabSz="860467"/>
            <a:r>
              <a:rPr lang="en-US" altLang="ja-JP" sz="1200" kern="100" dirty="0" smtClean="0">
                <a:latin typeface="+mn-ea"/>
                <a:cs typeface="Times New Roman" panose="02020603050405020304" pitchFamily="18" charset="0"/>
              </a:rPr>
              <a:t>※</a:t>
            </a:r>
            <a:r>
              <a:rPr lang="ja-JP" altLang="en-US" sz="1200" kern="100" dirty="0" smtClean="0">
                <a:latin typeface="+mn-ea"/>
                <a:cs typeface="Times New Roman" panose="02020603050405020304" pitchFamily="18" charset="0"/>
              </a:rPr>
              <a:t>　普通調整交付金に係る係数については、確定交付額との乖離が小さくなるよう、平成</a:t>
            </a:r>
            <a:r>
              <a:rPr lang="en-US" altLang="ja-JP" sz="1200" kern="100" dirty="0" smtClean="0">
                <a:latin typeface="+mn-ea"/>
                <a:cs typeface="Times New Roman" panose="02020603050405020304" pitchFamily="18" charset="0"/>
              </a:rPr>
              <a:t>31</a:t>
            </a:r>
            <a:r>
              <a:rPr lang="ja-JP" altLang="en-US" sz="1200" kern="100" dirty="0" smtClean="0">
                <a:latin typeface="+mn-ea"/>
                <a:cs typeface="Times New Roman" panose="02020603050405020304" pitchFamily="18" charset="0"/>
              </a:rPr>
              <a:t>年度の納付金より国係数の推計方法を変更しているものの、</a:t>
            </a:r>
            <a:r>
              <a:rPr lang="ja-JP" altLang="en-US" sz="1200" dirty="0">
                <a:latin typeface="+mn-ea"/>
              </a:rPr>
              <a:t>変動が生じる可能性がある</a:t>
            </a:r>
            <a:r>
              <a:rPr lang="ja-JP" altLang="en-US" sz="1200" dirty="0" smtClean="0">
                <a:latin typeface="+mn-ea"/>
              </a:rPr>
              <a:t>。</a:t>
            </a:r>
            <a:endParaRPr lang="en-US" altLang="ja-JP" sz="1200" dirty="0" smtClean="0">
              <a:latin typeface="+mn-ea"/>
            </a:endParaRPr>
          </a:p>
          <a:p>
            <a:pPr marL="177800" indent="-177800" defTabSz="860467"/>
            <a:endParaRPr lang="en-US" altLang="ja-JP" sz="200" dirty="0" smtClean="0">
              <a:latin typeface="+mn-ea"/>
            </a:endParaRPr>
          </a:p>
          <a:p>
            <a:pPr marL="177800" indent="-177800" defTabSz="860467"/>
            <a:r>
              <a:rPr lang="en-US" altLang="ja-JP" sz="1200" dirty="0" smtClean="0">
                <a:latin typeface="+mn-ea"/>
              </a:rPr>
              <a:t>※</a:t>
            </a:r>
            <a:r>
              <a:rPr lang="ja-JP" altLang="en-US" sz="1200" dirty="0" smtClean="0">
                <a:latin typeface="+mn-ea"/>
              </a:rPr>
              <a:t>　</a:t>
            </a:r>
            <a:r>
              <a:rPr lang="ja-JP" altLang="ja-JP" sz="1200" dirty="0" smtClean="0"/>
              <a:t>保険者</a:t>
            </a:r>
            <a:r>
              <a:rPr lang="ja-JP" altLang="ja-JP" sz="1200" dirty="0"/>
              <a:t>努力支援交付金については、</a:t>
            </a:r>
            <a:r>
              <a:rPr lang="ja-JP" altLang="ja-JP" sz="1200" dirty="0" smtClean="0"/>
              <a:t>各</a:t>
            </a:r>
            <a:r>
              <a:rPr lang="ja-JP" altLang="en-US" sz="1200" dirty="0" smtClean="0"/>
              <a:t>自治体</a:t>
            </a:r>
            <a:r>
              <a:rPr lang="ja-JP" altLang="ja-JP" sz="1200" dirty="0" smtClean="0"/>
              <a:t>の</a:t>
            </a:r>
            <a:r>
              <a:rPr lang="ja-JP" altLang="ja-JP" sz="1200" dirty="0"/>
              <a:t>取組等に応じて毎年度交付額が上下することから、次年度以降交付額が</a:t>
            </a:r>
            <a:r>
              <a:rPr lang="ja-JP" altLang="ja-JP" sz="1200" dirty="0" smtClean="0"/>
              <a:t>減</a:t>
            </a:r>
            <a:r>
              <a:rPr lang="ja-JP" altLang="en-US" sz="1200" dirty="0" smtClean="0"/>
              <a:t>る</a:t>
            </a:r>
            <a:r>
              <a:rPr lang="ja-JP" altLang="ja-JP" sz="1200" dirty="0" smtClean="0"/>
              <a:t>こと</a:t>
            </a:r>
            <a:r>
              <a:rPr lang="ja-JP" altLang="ja-JP" sz="1200" dirty="0"/>
              <a:t>で納付金額が激変しないよう、</a:t>
            </a:r>
            <a:r>
              <a:rPr lang="ja-JP" altLang="ja-JP" sz="1200" dirty="0" smtClean="0"/>
              <a:t>留意する</a:t>
            </a:r>
            <a:r>
              <a:rPr lang="ja-JP" altLang="ja-JP" sz="1200" dirty="0"/>
              <a:t>必要がある。</a:t>
            </a:r>
          </a:p>
          <a:p>
            <a:pPr marL="177800" indent="-177800" defTabSz="860467"/>
            <a:r>
              <a:rPr lang="ja-JP" altLang="en-US" sz="1200" dirty="0" smtClean="0">
                <a:latin typeface="+mn-ea"/>
              </a:rPr>
              <a:t>　</a:t>
            </a:r>
            <a:endParaRPr lang="en-US" altLang="ja-JP" sz="1200" dirty="0" smtClean="0">
              <a:latin typeface="+mn-ea"/>
            </a:endParaRPr>
          </a:p>
        </p:txBody>
      </p:sp>
      <p:sp>
        <p:nvSpPr>
          <p:cNvPr id="100" name="正方形/長方形 99"/>
          <p:cNvSpPr/>
          <p:nvPr/>
        </p:nvSpPr>
        <p:spPr>
          <a:xfrm>
            <a:off x="195997" y="79611"/>
            <a:ext cx="9514006" cy="369204"/>
          </a:xfrm>
          <a:prstGeom prst="rect">
            <a:avLst/>
          </a:prstGeom>
          <a:noFill/>
        </p:spPr>
        <p:txBody>
          <a:bodyPr wrap="square" anchor="ctr">
            <a:spAutoFit/>
          </a:bodyPr>
          <a:lstStyle/>
          <a:p>
            <a:pPr algn="ctr">
              <a:defRPr/>
            </a:pPr>
            <a:r>
              <a:rPr lang="ja-JP" altLang="en-US" sz="1799" dirty="0">
                <a:latin typeface="HGP創英角ｺﾞｼｯｸUB" panose="020B0900000000000000" pitchFamily="50" charset="-128"/>
                <a:ea typeface="HGP創英角ｺﾞｼｯｸUB" panose="020B0900000000000000" pitchFamily="50" charset="-128"/>
              </a:rPr>
              <a:t>予算編成の留意点について</a:t>
            </a:r>
          </a:p>
        </p:txBody>
      </p:sp>
      <p:sp>
        <p:nvSpPr>
          <p:cNvPr id="111" name="スライド番号プレースホルダー 6"/>
          <p:cNvSpPr>
            <a:spLocks noGrp="1"/>
          </p:cNvSpPr>
          <p:nvPr>
            <p:ph type="sldNum" sz="quarter" idx="12"/>
          </p:nvPr>
        </p:nvSpPr>
        <p:spPr>
          <a:xfrm>
            <a:off x="7590549" y="6480752"/>
            <a:ext cx="2310659" cy="365008"/>
          </a:xfrm>
        </p:spPr>
        <p:txBody>
          <a:bodyPr/>
          <a:lstStyle/>
          <a:p>
            <a:fld id="{AAE2563D-2777-4235-9ABA-305ABAA1ECF4}" type="slidenum">
              <a:rPr lang="ja-JP" altLang="en-US" sz="1800" b="1">
                <a:latin typeface="游ゴシック" panose="020B0400000000000000" pitchFamily="50" charset="-128"/>
                <a:ea typeface="游ゴシック" panose="020B0400000000000000" pitchFamily="50" charset="-128"/>
              </a:rPr>
              <a:t>8</a:t>
            </a:fld>
            <a:endParaRPr kumimoji="1" lang="ja-JP" altLang="en-US" b="1" dirty="0">
              <a:latin typeface="游ゴシック" panose="020B0400000000000000" pitchFamily="50" charset="-128"/>
              <a:ea typeface="游ゴシック" panose="020B0400000000000000" pitchFamily="50" charset="-128"/>
            </a:endParaRPr>
          </a:p>
        </p:txBody>
      </p:sp>
      <p:cxnSp>
        <p:nvCxnSpPr>
          <p:cNvPr id="23" name="直線コネクタ 22"/>
          <p:cNvCxnSpPr/>
          <p:nvPr/>
        </p:nvCxnSpPr>
        <p:spPr>
          <a:xfrm>
            <a:off x="-41940" y="407478"/>
            <a:ext cx="10278297"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100093" y="475360"/>
            <a:ext cx="9734474" cy="696021"/>
          </a:xfrm>
          <a:prstGeom prst="roundRect">
            <a:avLst>
              <a:gd name="adj" fmla="val 9502"/>
            </a:avLst>
          </a:prstGeom>
          <a:solidFill>
            <a:schemeClr val="accent5">
              <a:lumMod val="20000"/>
              <a:lumOff val="80000"/>
            </a:schemeClr>
          </a:solidFill>
          <a:ln w="6350">
            <a:solidFill>
              <a:schemeClr val="tx1"/>
            </a:solidFill>
          </a:ln>
        </p:spPr>
        <p:txBody>
          <a:bodyPr wrap="square" lIns="36000" rIns="36000" rtlCol="0" anchor="ctr">
            <a:noAutofit/>
          </a:bodyPr>
          <a:lstStyle/>
          <a:p>
            <a:pPr marL="152370" indent="-152370">
              <a:lnSpc>
                <a:spcPts val="1700"/>
              </a:lnSpc>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en-US" altLang="ja-JP" sz="1400" dirty="0">
                <a:latin typeface="ＭＳ ゴシック" panose="020B0609070205080204" pitchFamily="49" charset="-128"/>
                <a:ea typeface="ＭＳ ゴシック" panose="020B0609070205080204" pitchFamily="49" charset="-128"/>
              </a:rPr>
              <a:t>2020</a:t>
            </a:r>
            <a:r>
              <a:rPr lang="ja-JP" altLang="en-US" sz="1400" dirty="0">
                <a:latin typeface="ＭＳ ゴシック" panose="020B0609070205080204" pitchFamily="49" charset="-128"/>
                <a:ea typeface="ＭＳ ゴシック" panose="020B0609070205080204" pitchFamily="49" charset="-128"/>
              </a:rPr>
              <a:t>年度の納付</a:t>
            </a:r>
            <a:r>
              <a:rPr lang="ja-JP" altLang="en-US" sz="1400" dirty="0" smtClean="0">
                <a:latin typeface="ＭＳ ゴシック" panose="020B0609070205080204" pitchFamily="49" charset="-128"/>
                <a:ea typeface="ＭＳ ゴシック" panose="020B0609070205080204" pitchFamily="49" charset="-128"/>
              </a:rPr>
              <a:t>金算定・予算編成に</a:t>
            </a:r>
            <a:r>
              <a:rPr lang="ja-JP" altLang="en-US" sz="1400" dirty="0">
                <a:latin typeface="ＭＳ ゴシック" panose="020B0609070205080204" pitchFamily="49" charset="-128"/>
                <a:ea typeface="ＭＳ ゴシック" panose="020B0609070205080204" pitchFamily="49" charset="-128"/>
              </a:rPr>
              <a:t>向けては</a:t>
            </a:r>
            <a:r>
              <a:rPr lang="ja-JP" altLang="en-US" sz="1400" dirty="0" smtClean="0">
                <a:latin typeface="ＭＳ ゴシック" panose="020B0609070205080204" pitchFamily="49" charset="-128"/>
                <a:ea typeface="ＭＳ ゴシック" panose="020B0609070205080204" pitchFamily="49" charset="-128"/>
              </a:rPr>
              <a:t>、以下の点に留意しつつ、</a:t>
            </a:r>
            <a:r>
              <a:rPr lang="en-US" altLang="ja-JP" sz="1400" dirty="0" smtClean="0">
                <a:latin typeface="ＭＳ ゴシック" panose="020B0609070205080204" pitchFamily="49" charset="-128"/>
                <a:ea typeface="ＭＳ ゴシック" panose="020B0609070205080204" pitchFamily="49" charset="-128"/>
              </a:rPr>
              <a:t>2018</a:t>
            </a:r>
            <a:r>
              <a:rPr lang="ja-JP" altLang="en-US" sz="1400" dirty="0" smtClean="0">
                <a:latin typeface="ＭＳ ゴシック" panose="020B0609070205080204" pitchFamily="49" charset="-128"/>
                <a:ea typeface="ＭＳ ゴシック" panose="020B0609070205080204" pitchFamily="49" charset="-128"/>
              </a:rPr>
              <a:t>年度決算の状況を踏まえ、各都道府県</a:t>
            </a:r>
            <a:endParaRPr lang="en-US" altLang="ja-JP" sz="1400" dirty="0" smtClean="0">
              <a:latin typeface="ＭＳ ゴシック" panose="020B0609070205080204" pitchFamily="49" charset="-128"/>
              <a:ea typeface="ＭＳ ゴシック" panose="020B0609070205080204" pitchFamily="49" charset="-128"/>
            </a:endParaRPr>
          </a:p>
          <a:p>
            <a:pPr marL="152370" indent="-152370">
              <a:lnSpc>
                <a:spcPts val="1700"/>
              </a:lnSpc>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で分析を行い、健全な財政運営に資するよう、国保財政の「入り」と「出」をしっかりと管理することが重要。</a:t>
            </a:r>
            <a:endParaRPr lang="en-US" altLang="ja-JP" sz="1400" dirty="0" smtClean="0">
              <a:latin typeface="ＭＳ ゴシック" panose="020B0609070205080204" pitchFamily="49" charset="-128"/>
              <a:ea typeface="ＭＳ ゴシック" panose="020B0609070205080204" pitchFamily="49" charset="-128"/>
            </a:endParaRPr>
          </a:p>
          <a:p>
            <a:pPr marL="179334" indent="-179334" defTabSz="860467">
              <a:lnSpc>
                <a:spcPts val="1700"/>
              </a:lnSpc>
            </a:pP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2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医療費が増加基調にあることや実績上生じるブレ等も踏まえ、剰余金の活用については計画的に検討することが考えられる。</a:t>
            </a:r>
            <a:endPar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1499487107"/>
              </p:ext>
            </p:extLst>
          </p:nvPr>
        </p:nvGraphicFramePr>
        <p:xfrm>
          <a:off x="488504" y="3645024"/>
          <a:ext cx="7272235" cy="557925"/>
        </p:xfrm>
        <a:graphic>
          <a:graphicData uri="http://schemas.openxmlformats.org/drawingml/2006/table">
            <a:tbl>
              <a:tblPr>
                <a:tableStyleId>{5C22544A-7EE6-4342-B048-85BDC9FD1C3A}</a:tableStyleId>
              </a:tblPr>
              <a:tblGrid>
                <a:gridCol w="348831">
                  <a:extLst>
                    <a:ext uri="{9D8B030D-6E8A-4147-A177-3AD203B41FA5}">
                      <a16:colId xmlns:a16="http://schemas.microsoft.com/office/drawing/2014/main" val="3363389299"/>
                    </a:ext>
                  </a:extLst>
                </a:gridCol>
                <a:gridCol w="1739404">
                  <a:extLst>
                    <a:ext uri="{9D8B030D-6E8A-4147-A177-3AD203B41FA5}">
                      <a16:colId xmlns:a16="http://schemas.microsoft.com/office/drawing/2014/main" val="852924295"/>
                    </a:ext>
                  </a:extLst>
                </a:gridCol>
                <a:gridCol w="864000">
                  <a:extLst>
                    <a:ext uri="{9D8B030D-6E8A-4147-A177-3AD203B41FA5}">
                      <a16:colId xmlns:a16="http://schemas.microsoft.com/office/drawing/2014/main" val="923079843"/>
                    </a:ext>
                  </a:extLst>
                </a:gridCol>
                <a:gridCol w="864000">
                  <a:extLst>
                    <a:ext uri="{9D8B030D-6E8A-4147-A177-3AD203B41FA5}">
                      <a16:colId xmlns:a16="http://schemas.microsoft.com/office/drawing/2014/main" val="3577641190"/>
                    </a:ext>
                  </a:extLst>
                </a:gridCol>
                <a:gridCol w="864000">
                  <a:extLst>
                    <a:ext uri="{9D8B030D-6E8A-4147-A177-3AD203B41FA5}">
                      <a16:colId xmlns:a16="http://schemas.microsoft.com/office/drawing/2014/main" val="542156774"/>
                    </a:ext>
                  </a:extLst>
                </a:gridCol>
                <a:gridCol w="864000">
                  <a:extLst>
                    <a:ext uri="{9D8B030D-6E8A-4147-A177-3AD203B41FA5}">
                      <a16:colId xmlns:a16="http://schemas.microsoft.com/office/drawing/2014/main" val="3257574052"/>
                    </a:ext>
                  </a:extLst>
                </a:gridCol>
                <a:gridCol w="864000">
                  <a:extLst>
                    <a:ext uri="{9D8B030D-6E8A-4147-A177-3AD203B41FA5}">
                      <a16:colId xmlns:a16="http://schemas.microsoft.com/office/drawing/2014/main" val="128242264"/>
                    </a:ext>
                  </a:extLst>
                </a:gridCol>
                <a:gridCol w="864000">
                  <a:extLst>
                    <a:ext uri="{9D8B030D-6E8A-4147-A177-3AD203B41FA5}">
                      <a16:colId xmlns:a16="http://schemas.microsoft.com/office/drawing/2014/main" val="2990540335"/>
                    </a:ext>
                  </a:extLst>
                </a:gridCol>
              </a:tblGrid>
              <a:tr h="216000">
                <a:tc gridSpan="2">
                  <a:txBody>
                    <a:bodyPr/>
                    <a:lstStyle/>
                    <a:p>
                      <a:pPr algn="ctr" fontAlgn="ct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（▲返還　＋追加交付）</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en-US" altLang="ja-JP" sz="1000" u="none" strike="noStrike" dirty="0" smtClean="0">
                          <a:effectLst/>
                          <a:latin typeface="游ゴシック" panose="020B0400000000000000" pitchFamily="50" charset="-128"/>
                          <a:ea typeface="游ゴシック" panose="020B0400000000000000" pitchFamily="50" charset="-128"/>
                        </a:rPr>
                        <a:t>2014</a:t>
                      </a:r>
                      <a:r>
                        <a:rPr lang="ja-JP" altLang="en-US" sz="1000" u="none" strike="noStrike" dirty="0" smtClean="0">
                          <a:effectLst/>
                          <a:latin typeface="游ゴシック" panose="020B0400000000000000" pitchFamily="50" charset="-128"/>
                          <a:ea typeface="游ゴシック" panose="020B0400000000000000" pitchFamily="50" charset="-128"/>
                        </a:rPr>
                        <a:t>年度</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1000" u="none" strike="noStrike" dirty="0" smtClean="0">
                          <a:effectLst/>
                          <a:latin typeface="游ゴシック" panose="020B0400000000000000" pitchFamily="50" charset="-128"/>
                          <a:ea typeface="游ゴシック" panose="020B0400000000000000" pitchFamily="50" charset="-128"/>
                        </a:rPr>
                        <a:t>2015</a:t>
                      </a:r>
                      <a:r>
                        <a:rPr lang="ja-JP" altLang="en-US" sz="1000" u="none" strike="noStrike" dirty="0" smtClean="0">
                          <a:effectLst/>
                          <a:latin typeface="游ゴシック" panose="020B0400000000000000" pitchFamily="50" charset="-128"/>
                          <a:ea typeface="游ゴシック" panose="020B0400000000000000" pitchFamily="50" charset="-128"/>
                        </a:rPr>
                        <a:t>年度</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1000" u="none" strike="noStrike" dirty="0" smtClean="0">
                          <a:effectLst/>
                          <a:latin typeface="游ゴシック" panose="020B0400000000000000" pitchFamily="50" charset="-128"/>
                          <a:ea typeface="游ゴシック" panose="020B0400000000000000" pitchFamily="50" charset="-128"/>
                        </a:rPr>
                        <a:t>2016</a:t>
                      </a:r>
                      <a:r>
                        <a:rPr lang="ja-JP" altLang="en-US" sz="1000" u="none" strike="noStrike" dirty="0" smtClean="0">
                          <a:effectLst/>
                          <a:latin typeface="游ゴシック" panose="020B0400000000000000" pitchFamily="50" charset="-128"/>
                          <a:ea typeface="游ゴシック" panose="020B0400000000000000" pitchFamily="50" charset="-128"/>
                        </a:rPr>
                        <a:t>年度</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1000" u="none" strike="noStrike" dirty="0" smtClean="0">
                          <a:effectLst/>
                          <a:latin typeface="游ゴシック" panose="020B0400000000000000" pitchFamily="50" charset="-128"/>
                          <a:ea typeface="游ゴシック" panose="020B0400000000000000" pitchFamily="50" charset="-128"/>
                        </a:rPr>
                        <a:t>2017</a:t>
                      </a:r>
                      <a:r>
                        <a:rPr lang="ja-JP" altLang="en-US" sz="1000" u="none" strike="noStrike" dirty="0" smtClean="0">
                          <a:effectLst/>
                          <a:latin typeface="游ゴシック" panose="020B0400000000000000" pitchFamily="50" charset="-128"/>
                          <a:ea typeface="游ゴシック" panose="020B0400000000000000" pitchFamily="50" charset="-128"/>
                        </a:rPr>
                        <a:t>年度</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1000" u="none" strike="noStrike" dirty="0" smtClean="0">
                          <a:effectLst/>
                          <a:latin typeface="游ゴシック" panose="020B0400000000000000" pitchFamily="50" charset="-128"/>
                          <a:ea typeface="游ゴシック" panose="020B0400000000000000" pitchFamily="50" charset="-128"/>
                        </a:rPr>
                        <a:t>2018</a:t>
                      </a:r>
                      <a:r>
                        <a:rPr lang="ja-JP" altLang="en-US" sz="1000" u="none" strike="noStrike" dirty="0" smtClean="0">
                          <a:effectLst/>
                          <a:latin typeface="游ゴシック" panose="020B0400000000000000" pitchFamily="50" charset="-128"/>
                          <a:ea typeface="游ゴシック" panose="020B0400000000000000" pitchFamily="50" charset="-128"/>
                        </a:rPr>
                        <a:t>年度</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1000" u="none" strike="noStrike" dirty="0" smtClean="0">
                          <a:effectLst/>
                          <a:latin typeface="游ゴシック" panose="020B0400000000000000" pitchFamily="50" charset="-128"/>
                          <a:ea typeface="游ゴシック" panose="020B0400000000000000" pitchFamily="50" charset="-128"/>
                        </a:rPr>
                        <a:t>2019</a:t>
                      </a:r>
                      <a:r>
                        <a:rPr lang="ja-JP" altLang="en-US" sz="1000" u="none" strike="noStrike" dirty="0" smtClean="0">
                          <a:effectLst/>
                          <a:latin typeface="游ゴシック" panose="020B0400000000000000" pitchFamily="50" charset="-128"/>
                          <a:ea typeface="游ゴシック" panose="020B0400000000000000" pitchFamily="50" charset="-128"/>
                        </a:rPr>
                        <a:t>年度</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26465351"/>
                  </a:ext>
                </a:extLst>
              </a:tr>
              <a:tr h="180000">
                <a:tc gridSpan="2">
                  <a:txBody>
                    <a:bodyPr/>
                    <a:lstStyle/>
                    <a:p>
                      <a:pPr algn="ctr" fontAlgn="ct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前期高齢者交付金精算額（億円）</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2000"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1000" u="none" strike="noStrike" dirty="0">
                          <a:effectLst/>
                          <a:latin typeface="游ゴシック" panose="020B0400000000000000" pitchFamily="50" charset="-128"/>
                          <a:ea typeface="游ゴシック" panose="020B0400000000000000" pitchFamily="50" charset="-128"/>
                        </a:rPr>
                        <a:t>▲ </a:t>
                      </a:r>
                      <a:r>
                        <a:rPr lang="en-US" altLang="ja-JP" sz="1000" u="none" strike="noStrike" dirty="0" smtClean="0">
                          <a:effectLst/>
                          <a:latin typeface="游ゴシック" panose="020B0400000000000000" pitchFamily="50" charset="-128"/>
                          <a:ea typeface="游ゴシック" panose="020B0400000000000000" pitchFamily="50" charset="-128"/>
                        </a:rPr>
                        <a:t>822</a:t>
                      </a:r>
                      <a:r>
                        <a:rPr lang="ja-JP" altLang="en-US" sz="1000" u="none" strike="noStrike" dirty="0" smtClean="0">
                          <a:effectLst/>
                          <a:latin typeface="游ゴシック" panose="020B0400000000000000" pitchFamily="50" charset="-128"/>
                          <a:ea typeface="游ゴシック" panose="020B0400000000000000" pitchFamily="50" charset="-128"/>
                        </a:rPr>
                        <a:t>億円</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u="none" strike="noStrike" dirty="0">
                          <a:effectLst/>
                          <a:latin typeface="游ゴシック" panose="020B0400000000000000" pitchFamily="50" charset="-128"/>
                          <a:ea typeface="游ゴシック" panose="020B0400000000000000" pitchFamily="50" charset="-128"/>
                        </a:rPr>
                        <a:t>▲ </a:t>
                      </a:r>
                      <a:r>
                        <a:rPr lang="en-US" altLang="ja-JP" sz="1000" u="none" strike="noStrike" dirty="0" smtClean="0">
                          <a:effectLst/>
                          <a:latin typeface="游ゴシック" panose="020B0400000000000000" pitchFamily="50" charset="-128"/>
                          <a:ea typeface="游ゴシック" panose="020B0400000000000000" pitchFamily="50" charset="-128"/>
                        </a:rPr>
                        <a:t>762</a:t>
                      </a:r>
                      <a:r>
                        <a:rPr lang="ja-JP" altLang="en-US" sz="1000" u="none" strike="noStrike" dirty="0" smtClean="0">
                          <a:effectLst/>
                          <a:latin typeface="游ゴシック" panose="020B0400000000000000" pitchFamily="50" charset="-128"/>
                          <a:ea typeface="游ゴシック" panose="020B0400000000000000" pitchFamily="50" charset="-128"/>
                        </a:rPr>
                        <a:t>億円</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u="none" strike="noStrike" dirty="0">
                          <a:effectLst/>
                          <a:latin typeface="游ゴシック" panose="020B0400000000000000" pitchFamily="50" charset="-128"/>
                          <a:ea typeface="游ゴシック" panose="020B0400000000000000" pitchFamily="50" charset="-128"/>
                        </a:rPr>
                        <a:t>▲ </a:t>
                      </a:r>
                      <a:r>
                        <a:rPr lang="en-US" altLang="ja-JP" sz="1000" u="none" strike="noStrike" dirty="0" smtClean="0">
                          <a:effectLst/>
                          <a:latin typeface="游ゴシック" panose="020B0400000000000000" pitchFamily="50" charset="-128"/>
                          <a:ea typeface="游ゴシック" panose="020B0400000000000000" pitchFamily="50" charset="-128"/>
                        </a:rPr>
                        <a:t>612</a:t>
                      </a:r>
                      <a:r>
                        <a:rPr lang="ja-JP" altLang="en-US" sz="1000" u="none" strike="noStrike" dirty="0" smtClean="0">
                          <a:effectLst/>
                          <a:latin typeface="游ゴシック" panose="020B0400000000000000" pitchFamily="50" charset="-128"/>
                          <a:ea typeface="游ゴシック" panose="020B0400000000000000" pitchFamily="50" charset="-128"/>
                        </a:rPr>
                        <a:t>億円</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000" u="none" strike="noStrike" dirty="0">
                          <a:effectLst/>
                          <a:latin typeface="游ゴシック" panose="020B0400000000000000" pitchFamily="50" charset="-128"/>
                          <a:ea typeface="游ゴシック" panose="020B0400000000000000" pitchFamily="50" charset="-128"/>
                        </a:rPr>
                        <a:t>+</a:t>
                      </a:r>
                      <a:r>
                        <a:rPr lang="en-US" altLang="ja-JP" sz="1000" u="none" strike="noStrike" dirty="0" smtClean="0">
                          <a:effectLst/>
                          <a:latin typeface="游ゴシック" panose="020B0400000000000000" pitchFamily="50" charset="-128"/>
                          <a:ea typeface="游ゴシック" panose="020B0400000000000000" pitchFamily="50" charset="-128"/>
                        </a:rPr>
                        <a:t>395</a:t>
                      </a:r>
                      <a:r>
                        <a:rPr lang="ja-JP" altLang="en-US" sz="1000" u="none" strike="noStrike" dirty="0" smtClean="0">
                          <a:effectLst/>
                          <a:latin typeface="游ゴシック" panose="020B0400000000000000" pitchFamily="50" charset="-128"/>
                          <a:ea typeface="游ゴシック" panose="020B0400000000000000" pitchFamily="50" charset="-128"/>
                        </a:rPr>
                        <a:t>億円</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000" u="none" strike="noStrike" dirty="0" smtClean="0">
                          <a:effectLst/>
                          <a:latin typeface="游ゴシック" panose="020B0400000000000000" pitchFamily="50" charset="-128"/>
                          <a:ea typeface="游ゴシック" panose="020B0400000000000000" pitchFamily="50" charset="-128"/>
                        </a:rPr>
                        <a:t>+145</a:t>
                      </a:r>
                      <a:r>
                        <a:rPr lang="ja-JP" altLang="en-US" sz="1000" u="none" strike="noStrike" dirty="0" smtClean="0">
                          <a:effectLst/>
                          <a:latin typeface="游ゴシック" panose="020B0400000000000000" pitchFamily="50" charset="-128"/>
                          <a:ea typeface="游ゴシック" panose="020B0400000000000000" pitchFamily="50" charset="-128"/>
                        </a:rPr>
                        <a:t>億円</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799</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億円</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5030915"/>
                  </a:ext>
                </a:extLst>
              </a:tr>
              <a:tr h="90124">
                <a:tc>
                  <a:txBody>
                    <a:bodyPr/>
                    <a:lstStyle/>
                    <a:p>
                      <a:pPr algn="ctr" fontAlgn="ct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2000"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１人当たり（円）</a:t>
                      </a:r>
                      <a:r>
                        <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endParaRPr>
                    </a:p>
                  </a:txBody>
                  <a:tcPr marL="72000"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2,556</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円</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mn-cs"/>
                        </a:rPr>
                        <a:t>▲</a:t>
                      </a:r>
                      <a:r>
                        <a:rPr kumimoji="1" lang="en-US" altLang="ja-JP" sz="10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mn-cs"/>
                        </a:rPr>
                        <a:t>2,422</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円</a:t>
                      </a:r>
                      <a:endParaRPr kumimoji="1" lang="ja-JP" altLang="en-US" sz="1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mn-cs"/>
                        </a:rPr>
                        <a:t>▲</a:t>
                      </a:r>
                      <a:r>
                        <a:rPr kumimoji="1" lang="en-US" altLang="ja-JP" sz="10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mn-cs"/>
                        </a:rPr>
                        <a:t>2,008</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円</a:t>
                      </a:r>
                      <a:endParaRPr kumimoji="1" lang="ja-JP" altLang="en-US" sz="1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mn-cs"/>
                        </a:rPr>
                        <a:t>+1,354</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円</a:t>
                      </a:r>
                      <a:endParaRPr kumimoji="1" lang="ja-JP" altLang="en-US" sz="1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mn-cs"/>
                        </a:rPr>
                        <a:t>+497</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円</a:t>
                      </a:r>
                      <a:endParaRPr kumimoji="1" lang="ja-JP" altLang="en-US" sz="1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mn-cs"/>
                        </a:rPr>
                        <a:t>▲</a:t>
                      </a:r>
                      <a:r>
                        <a:rPr kumimoji="1" lang="en-US" altLang="ja-JP" sz="1000" b="0" i="0" u="none" strike="noStrike" kern="12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mn-cs"/>
                        </a:rPr>
                        <a:t>2,739</a:t>
                      </a:r>
                      <a:r>
                        <a:rPr lang="ja-JP" altLang="en-US" sz="1000" b="0" i="0" u="none" strike="noStrike" dirty="0" smtClean="0">
                          <a:solidFill>
                            <a:srgbClr val="000000"/>
                          </a:solidFill>
                          <a:effectLst/>
                          <a:latin typeface="游ゴシック" panose="020B0400000000000000" pitchFamily="50" charset="-128"/>
                          <a:ea typeface="游ゴシック" panose="020B0400000000000000" pitchFamily="50" charset="-128"/>
                        </a:rPr>
                        <a:t>円</a:t>
                      </a:r>
                      <a:endParaRPr kumimoji="1" lang="ja-JP" altLang="en-US" sz="10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7010663"/>
                  </a:ext>
                </a:extLst>
              </a:tr>
            </a:tbl>
          </a:graphicData>
        </a:graphic>
      </p:graphicFrame>
      <p:sp>
        <p:nvSpPr>
          <p:cNvPr id="9" name="角丸四角形 8"/>
          <p:cNvSpPr/>
          <p:nvPr/>
        </p:nvSpPr>
        <p:spPr>
          <a:xfrm>
            <a:off x="7694097" y="3939367"/>
            <a:ext cx="2207111" cy="413967"/>
          </a:xfrm>
          <a:prstGeom prst="roundRect">
            <a:avLst>
              <a:gd name="adj" fmla="val 1987"/>
            </a:avLst>
          </a:prstGeom>
          <a:noFill/>
          <a:ln w="9525">
            <a:noFill/>
            <a:prstDash val="solid"/>
          </a:ln>
        </p:spPr>
        <p:txBody>
          <a:bodyPr wrap="square">
            <a:noAutofit/>
          </a:bodyPr>
          <a:lstStyle/>
          <a:p>
            <a:pPr marL="179334" indent="-179334" defTabSz="860467"/>
            <a:r>
              <a:rPr lang="en-US" altLang="ja-JP" sz="900" kern="100" dirty="0" smtClean="0">
                <a:latin typeface="+mn-ea"/>
                <a:cs typeface="Times New Roman" panose="02020603050405020304" pitchFamily="18" charset="0"/>
              </a:rPr>
              <a:t>※ 2018</a:t>
            </a:r>
            <a:r>
              <a:rPr lang="ja-JP" altLang="en-US" sz="900" kern="100" dirty="0" err="1" smtClean="0">
                <a:latin typeface="+mn-ea"/>
                <a:cs typeface="Times New Roman" panose="02020603050405020304" pitchFamily="18" charset="0"/>
              </a:rPr>
              <a:t>、</a:t>
            </a:r>
            <a:r>
              <a:rPr lang="en-US" altLang="ja-JP" sz="900" kern="100" dirty="0" smtClean="0">
                <a:latin typeface="+mn-ea"/>
                <a:cs typeface="Times New Roman" panose="02020603050405020304" pitchFamily="18" charset="0"/>
              </a:rPr>
              <a:t>2019</a:t>
            </a:r>
            <a:r>
              <a:rPr lang="ja-JP" altLang="en-US" sz="900" kern="100" dirty="0" smtClean="0">
                <a:latin typeface="+mn-ea"/>
                <a:cs typeface="Times New Roman" panose="02020603050405020304" pitchFamily="18" charset="0"/>
              </a:rPr>
              <a:t>年度の一人当たり精算額の</a:t>
            </a:r>
            <a:endParaRPr lang="en-US" altLang="ja-JP" sz="900" kern="100" dirty="0" smtClean="0">
              <a:latin typeface="+mn-ea"/>
              <a:cs typeface="Times New Roman" panose="02020603050405020304" pitchFamily="18" charset="0"/>
            </a:endParaRPr>
          </a:p>
          <a:p>
            <a:pPr marL="179334" indent="-179334" defTabSz="860467"/>
            <a:r>
              <a:rPr lang="ja-JP" altLang="en-US" sz="900" kern="100" dirty="0" smtClean="0">
                <a:latin typeface="+mn-ea"/>
                <a:cs typeface="Times New Roman" panose="02020603050405020304" pitchFamily="18" charset="0"/>
              </a:rPr>
              <a:t>　算出には</a:t>
            </a:r>
            <a:r>
              <a:rPr lang="en-US" altLang="ja-JP" sz="900" kern="100" dirty="0" smtClean="0">
                <a:latin typeface="+mn-ea"/>
                <a:cs typeface="Times New Roman" panose="02020603050405020304" pitchFamily="18" charset="0"/>
              </a:rPr>
              <a:t>2017</a:t>
            </a:r>
            <a:r>
              <a:rPr lang="ja-JP" altLang="en-US" sz="900" kern="100" dirty="0" smtClean="0">
                <a:latin typeface="+mn-ea"/>
                <a:cs typeface="Times New Roman" panose="02020603050405020304" pitchFamily="18" charset="0"/>
              </a:rPr>
              <a:t>年度の被保険者数を使用</a:t>
            </a:r>
            <a:endParaRPr lang="en-US" altLang="ja-JP" sz="900" dirty="0" smtClean="0">
              <a:latin typeface="+mn-ea"/>
            </a:endParaRPr>
          </a:p>
        </p:txBody>
      </p:sp>
      <p:sp>
        <p:nvSpPr>
          <p:cNvPr id="10" name="テキスト ボックス 9"/>
          <p:cNvSpPr txBox="1"/>
          <p:nvPr/>
        </p:nvSpPr>
        <p:spPr>
          <a:xfrm>
            <a:off x="7440282" y="24184"/>
            <a:ext cx="2337254" cy="380480"/>
          </a:xfrm>
          <a:prstGeom prst="rect">
            <a:avLst/>
          </a:prstGeom>
          <a:solidFill>
            <a:schemeClr val="bg1"/>
          </a:solidFill>
          <a:ln w="6350">
            <a:solidFill>
              <a:schemeClr val="tx1"/>
            </a:solidFill>
          </a:ln>
        </p:spPr>
        <p:txBody>
          <a:bodyPr wrap="square" lIns="72000" tIns="36000" rIns="36000" bIns="36000" rtlCol="0">
            <a:spAutoFit/>
          </a:bodyPr>
          <a:lstStyle/>
          <a:p>
            <a:r>
              <a:rPr lang="ja-JP" altLang="en-US" sz="1000" dirty="0" smtClean="0">
                <a:latin typeface="+mn-ea"/>
              </a:rPr>
              <a:t>令和元年</a:t>
            </a:r>
            <a:r>
              <a:rPr lang="en-US" altLang="ja-JP" sz="1000" dirty="0" smtClean="0">
                <a:latin typeface="+mn-ea"/>
              </a:rPr>
              <a:t>9</a:t>
            </a:r>
            <a:r>
              <a:rPr lang="ja-JP" altLang="en-US" sz="1000" dirty="0" smtClean="0">
                <a:latin typeface="+mn-ea"/>
              </a:rPr>
              <a:t>月</a:t>
            </a:r>
            <a:r>
              <a:rPr lang="en-US" altLang="ja-JP" sz="1000" dirty="0" smtClean="0">
                <a:latin typeface="+mn-ea"/>
              </a:rPr>
              <a:t>18</a:t>
            </a:r>
            <a:r>
              <a:rPr lang="ja-JP" altLang="en-US" sz="1000" dirty="0" smtClean="0">
                <a:latin typeface="+mn-ea"/>
              </a:rPr>
              <a:t>日　国保</a:t>
            </a:r>
            <a:r>
              <a:rPr lang="ja-JP" altLang="en-US" sz="1000" dirty="0">
                <a:latin typeface="+mn-ea"/>
              </a:rPr>
              <a:t>事業費納付金</a:t>
            </a:r>
            <a:r>
              <a:rPr lang="ja-JP" altLang="en-US" sz="1000" dirty="0" smtClean="0">
                <a:latin typeface="+mn-ea"/>
              </a:rPr>
              <a:t>等</a:t>
            </a:r>
            <a:endParaRPr lang="en-US" altLang="ja-JP" sz="1000" dirty="0" smtClean="0">
              <a:latin typeface="+mn-ea"/>
            </a:endParaRPr>
          </a:p>
          <a:p>
            <a:r>
              <a:rPr lang="ja-JP" altLang="en-US" sz="1000" dirty="0" smtClean="0">
                <a:latin typeface="+mn-ea"/>
              </a:rPr>
              <a:t>算定標</a:t>
            </a:r>
            <a:r>
              <a:rPr lang="ja-JP" altLang="en-US" sz="1000" dirty="0">
                <a:latin typeface="+mn-ea"/>
              </a:rPr>
              <a:t>準システム研修会資料を一部</a:t>
            </a:r>
            <a:r>
              <a:rPr lang="ja-JP" altLang="en-US" sz="1000" dirty="0" smtClean="0">
                <a:latin typeface="+mn-ea"/>
              </a:rPr>
              <a:t>修正</a:t>
            </a:r>
            <a:endParaRPr lang="en-US" altLang="ja-JP" sz="1000" dirty="0">
              <a:latin typeface="+mn-ea"/>
            </a:endParaRPr>
          </a:p>
        </p:txBody>
      </p:sp>
    </p:spTree>
    <p:extLst>
      <p:ext uri="{BB962C8B-B14F-4D97-AF65-F5344CB8AC3E}">
        <p14:creationId xmlns:p14="http://schemas.microsoft.com/office/powerpoint/2010/main" val="2914776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8358</TotalTime>
  <Words>9716</Words>
  <Application>Microsoft Office PowerPoint</Application>
  <PresentationFormat>A4 210 x 297 mm</PresentationFormat>
  <Paragraphs>2339</Paragraphs>
  <Slides>49</Slides>
  <Notes>20</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49</vt:i4>
      </vt:variant>
    </vt:vector>
  </HeadingPairs>
  <TitlesOfParts>
    <vt:vector size="67" baseType="lpstr">
      <vt:lpstr>ＤＦ特太ゴシック体</vt:lpstr>
      <vt:lpstr>ＤＨＰ特太ゴシック体</vt:lpstr>
      <vt:lpstr>HGPｺﾞｼｯｸE</vt:lpstr>
      <vt:lpstr>HGP創英角ｺﾞｼｯｸUB</vt:lpstr>
      <vt:lpstr>HG丸ｺﾞｼｯｸM-PRO</vt:lpstr>
      <vt:lpstr>Meiryo UI</vt:lpstr>
      <vt:lpstr>ＭＳ Ｐゴシック</vt:lpstr>
      <vt:lpstr>ＭＳ Ｐ明朝</vt:lpstr>
      <vt:lpstr>MS UI Gothic</vt:lpstr>
      <vt:lpstr>ＭＳ ゴシック</vt:lpstr>
      <vt:lpstr>ＭＳ 明朝</vt:lpstr>
      <vt:lpstr>メイリオ</vt:lpstr>
      <vt:lpstr>游ゴシック</vt:lpstr>
      <vt:lpstr>Arial</vt:lpstr>
      <vt:lpstr>Calibri</vt:lpstr>
      <vt:lpstr>Symbol</vt:lpstr>
      <vt:lpstr>Times New Roman</vt:lpstr>
      <vt:lpstr>Default Theme</vt:lpstr>
      <vt:lpstr>【参考資料】</vt:lpstr>
      <vt:lpstr>1.令和元年度の納付金等の算定</vt:lpstr>
      <vt:lpstr>PowerPoint プレゼンテーション</vt:lpstr>
      <vt:lpstr>PowerPoint プレゼンテーション</vt:lpstr>
      <vt:lpstr>PowerPoint プレゼンテーション</vt:lpstr>
      <vt:lpstr>PowerPoint プレゼンテーション</vt:lpstr>
      <vt:lpstr>２.　その他留意事項等 （令和元年９月18日　国保事業費納付金等算定標準 システム研修会資料抜粋）</vt:lpstr>
      <vt:lpstr>PowerPoint プレゼンテーション</vt:lpstr>
      <vt:lpstr>PowerPoint プレゼンテーション</vt:lpstr>
      <vt:lpstr>令和２年度納付金算定の留意点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激変緩和措置</vt:lpstr>
      <vt:lpstr>PowerPoint プレゼンテーション</vt:lpstr>
      <vt:lpstr>暫定措置について</vt:lpstr>
      <vt:lpstr>PowerPoint プレゼンテーション</vt:lpstr>
      <vt:lpstr>PowerPoint プレゼンテーション</vt:lpstr>
      <vt:lpstr>激変緩和後の財政負担イメージ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激変緩和措置の一つのモデルと課題</vt:lpstr>
      <vt:lpstr>激変緩和措置モデル（イメージ）</vt:lpstr>
      <vt:lpstr>都道府県繰入金（１号分）を活用した激変緩和措置のイメージ</vt:lpstr>
      <vt:lpstr>退職被保険者等に係る納付金</vt:lpstr>
      <vt:lpstr>PowerPoint プレゼンテーション</vt:lpstr>
      <vt:lpstr>PowerPoint プレゼンテーション</vt:lpstr>
      <vt:lpstr>PowerPoint プレゼンテーション</vt:lpstr>
      <vt:lpstr>保険料水準の統一に向けて</vt:lpstr>
      <vt:lpstr>α（医療費指数反映係数）の設定状況（令和２年度仮算定）</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山谷 神奈(yamaya-kanna)</cp:lastModifiedBy>
  <cp:revision>754</cp:revision>
  <cp:lastPrinted>2018-10-23T08:28:15Z</cp:lastPrinted>
  <dcterms:created xsi:type="dcterms:W3CDTF">2015-09-14T07:02:13Z</dcterms:created>
  <dcterms:modified xsi:type="dcterms:W3CDTF">2019-10-28T02:33:10Z</dcterms:modified>
</cp:coreProperties>
</file>