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2" r:id="rId1"/>
  </p:sldMasterIdLst>
  <p:notesMasterIdLst>
    <p:notesMasterId r:id="rId3"/>
  </p:notesMasterIdLst>
  <p:handoutMasterIdLst>
    <p:handoutMasterId r:id="rId4"/>
  </p:handoutMasterIdLst>
  <p:sldIdLst>
    <p:sldId id="327" r:id="rId2"/>
  </p:sldIdLst>
  <p:sldSz cx="10693400" cy="7561263"/>
  <p:notesSz cx="6807200" cy="99393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D0D8EE"/>
    <a:srgbClr val="E9EDF4"/>
    <a:srgbClr val="4F81BD"/>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0" autoAdjust="0"/>
    <p:restoredTop sz="94604" autoAdjust="0"/>
  </p:normalViewPr>
  <p:slideViewPr>
    <p:cSldViewPr>
      <p:cViewPr>
        <p:scale>
          <a:sx n="75" d="100"/>
          <a:sy n="75" d="100"/>
        </p:scale>
        <p:origin x="-426" y="-72"/>
      </p:cViewPr>
      <p:guideLst>
        <p:guide orient="horz" pos="2381"/>
        <p:guide pos="3368"/>
        <p:guide pos="374"/>
        <p:guide pos="556"/>
        <p:guide pos="82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3" d="100"/>
          <a:sy n="73" d="100"/>
        </p:scale>
        <p:origin x="-2208" y="-108"/>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50375" cy="4973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5221" y="1"/>
            <a:ext cx="2950374" cy="497367"/>
          </a:xfrm>
          <a:prstGeom prst="rect">
            <a:avLst/>
          </a:prstGeom>
        </p:spPr>
        <p:txBody>
          <a:bodyPr vert="horz" lIns="92236" tIns="46118" rIns="92236" bIns="46118" rtlCol="0"/>
          <a:lstStyle>
            <a:lvl1pPr algn="r">
              <a:defRPr sz="1200"/>
            </a:lvl1pPr>
          </a:lstStyle>
          <a:p>
            <a:fld id="{DB8106A2-DE59-4992-BDFD-FF2736362E69}" type="datetimeFigureOut">
              <a:rPr kumimoji="1" lang="ja-JP" altLang="en-US" smtClean="0"/>
              <a:pPr/>
              <a:t>2018/4/4</a:t>
            </a:fld>
            <a:endParaRPr kumimoji="1" lang="ja-JP" altLang="en-US"/>
          </a:p>
        </p:txBody>
      </p:sp>
      <p:sp>
        <p:nvSpPr>
          <p:cNvPr id="4" name="フッター プレースホルダ 3"/>
          <p:cNvSpPr>
            <a:spLocks noGrp="1"/>
          </p:cNvSpPr>
          <p:nvPr>
            <p:ph type="ftr" sz="quarter" idx="2"/>
          </p:nvPr>
        </p:nvSpPr>
        <p:spPr>
          <a:xfrm>
            <a:off x="1" y="9440372"/>
            <a:ext cx="2950375" cy="4973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5221" y="9440372"/>
            <a:ext cx="2950374" cy="497366"/>
          </a:xfrm>
          <a:prstGeom prst="rect">
            <a:avLst/>
          </a:prstGeom>
        </p:spPr>
        <p:txBody>
          <a:bodyPr vert="horz" lIns="92236" tIns="46118" rIns="92236" bIns="46118" rtlCol="0" anchor="b"/>
          <a:lstStyle>
            <a:lvl1pPr algn="r">
              <a:defRPr sz="1200"/>
            </a:lvl1pPr>
          </a:lstStyle>
          <a:p>
            <a:fld id="{A1075628-D8DE-4EFE-961E-8B4A94062BD0}" type="slidenum">
              <a:rPr kumimoji="1" lang="ja-JP" altLang="en-US" smtClean="0"/>
              <a:pPr/>
              <a:t>‹#›</a:t>
            </a:fld>
            <a:endParaRPr kumimoji="1" lang="ja-JP" altLang="en-US"/>
          </a:p>
        </p:txBody>
      </p:sp>
    </p:spTree>
    <p:extLst>
      <p:ext uri="{BB962C8B-B14F-4D97-AF65-F5344CB8AC3E}">
        <p14:creationId xmlns:p14="http://schemas.microsoft.com/office/powerpoint/2010/main" val="324378650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2236" tIns="46118" rIns="92236" bIns="46118" rtlCol="0"/>
          <a:lstStyle>
            <a:lvl1pPr algn="r">
              <a:defRPr sz="1200"/>
            </a:lvl1pPr>
          </a:lstStyle>
          <a:p>
            <a:fld id="{7453D8F8-7792-447B-B46D-FC69A3316F8D}" type="datetimeFigureOut">
              <a:rPr kumimoji="1" lang="ja-JP" altLang="en-US" smtClean="0"/>
              <a:pPr/>
              <a:t>2018/4/4</a:t>
            </a:fld>
            <a:endParaRPr kumimoji="1" lang="ja-JP" altLang="en-US"/>
          </a:p>
        </p:txBody>
      </p:sp>
      <p:sp>
        <p:nvSpPr>
          <p:cNvPr id="4" name="スライド イメージ プレースホルダ 3"/>
          <p:cNvSpPr>
            <a:spLocks noGrp="1" noRot="1" noChangeAspect="1"/>
          </p:cNvSpPr>
          <p:nvPr>
            <p:ph type="sldImg" idx="2"/>
          </p:nvPr>
        </p:nvSpPr>
        <p:spPr>
          <a:xfrm>
            <a:off x="766763" y="744538"/>
            <a:ext cx="5273675"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 4"/>
          <p:cNvSpPr>
            <a:spLocks noGrp="1"/>
          </p:cNvSpPr>
          <p:nvPr>
            <p:ph type="body" sz="quarter" idx="3"/>
          </p:nvPr>
        </p:nvSpPr>
        <p:spPr>
          <a:xfrm>
            <a:off x="680721" y="4721187"/>
            <a:ext cx="5445760" cy="4472702"/>
          </a:xfrm>
          <a:prstGeom prst="rect">
            <a:avLst/>
          </a:prstGeom>
        </p:spPr>
        <p:txBody>
          <a:bodyPr vert="horz" lIns="92236" tIns="46118" rIns="92236" bIns="4611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2236" tIns="46118" rIns="92236" bIns="46118" rtlCol="0" anchor="b"/>
          <a:lstStyle>
            <a:lvl1pPr algn="r">
              <a:defRPr sz="1200"/>
            </a:lvl1pPr>
          </a:lstStyle>
          <a:p>
            <a:fld id="{E5362F83-6CA0-482C-B782-D5E2E5C143AD}" type="slidenum">
              <a:rPr kumimoji="1" lang="ja-JP" altLang="en-US" smtClean="0"/>
              <a:pPr/>
              <a:t>‹#›</a:t>
            </a:fld>
            <a:endParaRPr kumimoji="1" lang="ja-JP" altLang="en-US"/>
          </a:p>
        </p:txBody>
      </p:sp>
    </p:spTree>
    <p:extLst>
      <p:ext uri="{BB962C8B-B14F-4D97-AF65-F5344CB8AC3E}">
        <p14:creationId xmlns:p14="http://schemas.microsoft.com/office/powerpoint/2010/main" val="386887436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2348909"/>
            <a:ext cx="9089390" cy="162077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D1A3E9A-1DDF-4DE7-AF36-832FBA26DC4A}" type="datetime1">
              <a:rPr lang="ja-JP" altLang="en-US" smtClean="0">
                <a:solidFill>
                  <a:prstClr val="black">
                    <a:tint val="75000"/>
                  </a:prstClr>
                </a:solidFill>
              </a:rPr>
              <a:pPr/>
              <a:t>2018/4/4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8201352" y="7151519"/>
            <a:ext cx="2495127" cy="402567"/>
          </a:xfrm>
        </p:spPr>
        <p:txBody>
          <a:bodyPr/>
          <a:lstStyle>
            <a:lvl1pPr>
              <a:defRPr sz="1500"/>
            </a:lvl1pPr>
          </a:lstStyle>
          <a:p>
            <a:fld id="{BD2D6F63-A1E7-41EB-A170-0FD904476E0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3989948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81A7FF3-E6B9-4E47-A64F-DDB3C08D2345}" type="datetime1">
              <a:rPr lang="ja-JP" altLang="en-US" smtClean="0">
                <a:solidFill>
                  <a:prstClr val="black">
                    <a:tint val="75000"/>
                  </a:prstClr>
                </a:solidFill>
              </a:rPr>
              <a:pPr/>
              <a:t>2018/4/4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D2D6F63-A1E7-41EB-A170-0FD904476E0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9377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302818"/>
            <a:ext cx="2406015" cy="64515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4670" y="302818"/>
            <a:ext cx="7039822" cy="64515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4BA9548-2E32-4782-BDEF-E412F07A4236}" type="datetime1">
              <a:rPr lang="ja-JP" altLang="en-US" smtClean="0">
                <a:solidFill>
                  <a:prstClr val="black">
                    <a:tint val="75000"/>
                  </a:prstClr>
                </a:solidFill>
              </a:rPr>
              <a:pPr/>
              <a:t>2018/4/4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D2D6F63-A1E7-41EB-A170-0FD904476E0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06891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9E3327-DA1A-41BB-B5F2-71DE01BE1427}" type="datetime1">
              <a:rPr lang="ja-JP" altLang="en-US" smtClean="0">
                <a:solidFill>
                  <a:prstClr val="black">
                    <a:tint val="75000"/>
                  </a:prstClr>
                </a:solidFill>
              </a:rPr>
              <a:pPr/>
              <a:t>2018/4/4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D2D6F63-A1E7-41EB-A170-0FD904476E0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1367582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4858829"/>
            <a:ext cx="9089390" cy="1501751"/>
          </a:xfrm>
        </p:spPr>
        <p:txBody>
          <a:bodyPr anchor="t"/>
          <a:lstStyle>
            <a:lvl1pPr algn="l">
              <a:defRPr sz="44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705" y="3204786"/>
            <a:ext cx="9089390" cy="1654026"/>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95FDC8E-6A43-402E-B476-A7209BB83DF7}" type="datetime1">
              <a:rPr lang="ja-JP" altLang="en-US" smtClean="0">
                <a:solidFill>
                  <a:prstClr val="black">
                    <a:tint val="75000"/>
                  </a:prstClr>
                </a:solidFill>
              </a:rPr>
              <a:pPr/>
              <a:t>2018/4/4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D2D6F63-A1E7-41EB-A170-0FD904476E0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12516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4670" y="1764302"/>
            <a:ext cx="4722918"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35812" y="1764302"/>
            <a:ext cx="4722918"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7249E2B-8141-4555-8B31-3B4174871F30}" type="datetime1">
              <a:rPr lang="ja-JP" altLang="en-US" smtClean="0">
                <a:solidFill>
                  <a:prstClr val="black">
                    <a:tint val="75000"/>
                  </a:prstClr>
                </a:solidFill>
              </a:rPr>
              <a:pPr/>
              <a:t>2018/4/4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D2D6F63-A1E7-41EB-A170-0FD904476E0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24853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1692533"/>
            <a:ext cx="4724775" cy="705367"/>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670" y="2397901"/>
            <a:ext cx="4724775"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2104" y="1692533"/>
            <a:ext cx="4726632" cy="705367"/>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2104" y="2397901"/>
            <a:ext cx="4726632"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C187882-2609-4082-B3D2-C013E6C0E226}" type="datetime1">
              <a:rPr lang="ja-JP" altLang="en-US" smtClean="0">
                <a:solidFill>
                  <a:prstClr val="black">
                    <a:tint val="75000"/>
                  </a:prstClr>
                </a:solidFill>
              </a:rPr>
              <a:pPr/>
              <a:t>2018/4/4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D2D6F63-A1E7-41EB-A170-0FD904476E0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74573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B5E020D-4741-4A82-8C32-4B9CC8A8CDC7}" type="datetime1">
              <a:rPr lang="ja-JP" altLang="en-US" smtClean="0">
                <a:solidFill>
                  <a:prstClr val="black">
                    <a:tint val="75000"/>
                  </a:prstClr>
                </a:solidFill>
              </a:rPr>
              <a:pPr/>
              <a:t>2018/4/4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D2D6F63-A1E7-41EB-A170-0FD904476E0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4636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B4354B5-DE1E-42A8-8570-DE050FF3A329}" type="datetime1">
              <a:rPr lang="ja-JP" altLang="en-US" smtClean="0">
                <a:solidFill>
                  <a:prstClr val="black">
                    <a:tint val="75000"/>
                  </a:prstClr>
                </a:solidFill>
              </a:rPr>
              <a:pPr/>
              <a:t>2018/4/4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D2D6F63-A1E7-41EB-A170-0FD904476E0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61241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301050"/>
            <a:ext cx="3518055" cy="1281214"/>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824" y="301068"/>
            <a:ext cx="5977907" cy="6453328"/>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670" y="1582268"/>
            <a:ext cx="3518055" cy="517211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FC9A02-85B4-4DBD-BC2F-A3B4D1DFF9C5}" type="datetime1">
              <a:rPr lang="ja-JP" altLang="en-US" smtClean="0">
                <a:solidFill>
                  <a:prstClr val="black">
                    <a:tint val="75000"/>
                  </a:prstClr>
                </a:solidFill>
              </a:rPr>
              <a:pPr/>
              <a:t>2018/4/4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D2D6F63-A1E7-41EB-A170-0FD904476E0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19449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5292884"/>
            <a:ext cx="6416040" cy="624855"/>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981" y="675613"/>
            <a:ext cx="6416040" cy="4536758"/>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kumimoji="1" lang="ja-JP" altLang="en-US"/>
          </a:p>
        </p:txBody>
      </p:sp>
      <p:sp>
        <p:nvSpPr>
          <p:cNvPr id="4" name="テキスト プレースホルダー 3"/>
          <p:cNvSpPr>
            <a:spLocks noGrp="1"/>
          </p:cNvSpPr>
          <p:nvPr>
            <p:ph type="body" sz="half" idx="2"/>
          </p:nvPr>
        </p:nvSpPr>
        <p:spPr>
          <a:xfrm>
            <a:off x="2095981" y="5917739"/>
            <a:ext cx="6416040" cy="88739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793E109-CA1C-4E77-A8B6-7F1F12C83A9C}" type="datetime1">
              <a:rPr lang="ja-JP" altLang="en-US" smtClean="0">
                <a:solidFill>
                  <a:prstClr val="black">
                    <a:tint val="75000"/>
                  </a:prstClr>
                </a:solidFill>
              </a:rPr>
              <a:pPr/>
              <a:t>2018/4/4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D2D6F63-A1E7-41EB-A170-0FD904476E0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20047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302801"/>
            <a:ext cx="9624060" cy="1260211"/>
          </a:xfrm>
          <a:prstGeom prst="rect">
            <a:avLst/>
          </a:prstGeom>
        </p:spPr>
        <p:txBody>
          <a:bodyPr vert="horz" lIns="99569" tIns="49785" rIns="99569" bIns="4978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1764302"/>
            <a:ext cx="9624060" cy="4990084"/>
          </a:xfrm>
          <a:prstGeom prst="rect">
            <a:avLst/>
          </a:prstGeom>
        </p:spPr>
        <p:txBody>
          <a:bodyPr vert="horz" lIns="99569" tIns="49785" rIns="99569" bIns="4978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670" y="7008188"/>
            <a:ext cx="2495127" cy="402567"/>
          </a:xfrm>
          <a:prstGeom prst="rect">
            <a:avLst/>
          </a:prstGeom>
        </p:spPr>
        <p:txBody>
          <a:bodyPr vert="horz" lIns="99569" tIns="49785" rIns="99569" bIns="49785" rtlCol="0" anchor="ctr"/>
          <a:lstStyle>
            <a:lvl1pPr algn="l">
              <a:defRPr sz="1300">
                <a:solidFill>
                  <a:schemeClr val="tx1">
                    <a:tint val="75000"/>
                  </a:schemeClr>
                </a:solidFill>
              </a:defRPr>
            </a:lvl1pPr>
          </a:lstStyle>
          <a:p>
            <a:pPr defTabSz="995690"/>
            <a:fld id="{69DC9146-A2AE-4C10-B51B-9F993D69B7C6}" type="datetime1">
              <a:rPr lang="ja-JP" altLang="en-US" smtClean="0">
                <a:solidFill>
                  <a:prstClr val="black">
                    <a:tint val="75000"/>
                  </a:prstClr>
                </a:solidFill>
              </a:rPr>
              <a:pPr defTabSz="995690"/>
              <a:t>2018/4/4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653579" y="7008188"/>
            <a:ext cx="3386243" cy="402567"/>
          </a:xfrm>
          <a:prstGeom prst="rect">
            <a:avLst/>
          </a:prstGeom>
        </p:spPr>
        <p:txBody>
          <a:bodyPr vert="horz" lIns="99569" tIns="49785" rIns="99569" bIns="49785" rtlCol="0" anchor="ctr"/>
          <a:lstStyle>
            <a:lvl1pPr algn="ctr">
              <a:defRPr sz="1300">
                <a:solidFill>
                  <a:schemeClr val="tx1">
                    <a:tint val="75000"/>
                  </a:schemeClr>
                </a:solidFill>
              </a:defRPr>
            </a:lvl1pPr>
          </a:lstStyle>
          <a:p>
            <a:pPr defTabSz="995690"/>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8196693" y="7157125"/>
            <a:ext cx="2495127" cy="402567"/>
          </a:xfrm>
          <a:prstGeom prst="rect">
            <a:avLst/>
          </a:prstGeom>
        </p:spPr>
        <p:txBody>
          <a:bodyPr vert="horz" lIns="99569" tIns="49785" rIns="99569" bIns="49785" rtlCol="0" anchor="ctr"/>
          <a:lstStyle>
            <a:lvl1pPr algn="r">
              <a:defRPr sz="1300">
                <a:solidFill>
                  <a:schemeClr val="tx1">
                    <a:tint val="75000"/>
                  </a:schemeClr>
                </a:solidFill>
              </a:defRPr>
            </a:lvl1pPr>
          </a:lstStyle>
          <a:p>
            <a:pPr defTabSz="995690"/>
            <a:fld id="{BD2D6F63-A1E7-41EB-A170-0FD904476E05}" type="slidenum">
              <a:rPr lang="ja-JP" altLang="en-US" smtClean="0">
                <a:solidFill>
                  <a:prstClr val="black">
                    <a:tint val="75000"/>
                  </a:prstClr>
                </a:solidFill>
              </a:rPr>
              <a:pPr defTabSz="995690"/>
              <a:t>‹#›</a:t>
            </a:fld>
            <a:endParaRPr lang="ja-JP" altLang="en-US">
              <a:solidFill>
                <a:prstClr val="black">
                  <a:tint val="75000"/>
                </a:prstClr>
              </a:solidFill>
            </a:endParaRPr>
          </a:p>
        </p:txBody>
      </p:sp>
    </p:spTree>
    <p:extLst>
      <p:ext uri="{BB962C8B-B14F-4D97-AF65-F5344CB8AC3E}">
        <p14:creationId xmlns:p14="http://schemas.microsoft.com/office/powerpoint/2010/main" val="644264729"/>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iming>
    <p:tnLst>
      <p:par>
        <p:cTn id="1" dur="indefinite" restart="never" nodeType="tmRoot"/>
      </p:par>
    </p:tnLst>
  </p:timing>
  <p:hf hdr="0" ftr="0" dt="0"/>
  <p:txStyles>
    <p:titleStyle>
      <a:lvl1pPr algn="ctr" defTabSz="995690" rtl="0" eaLnBrk="1" latinLnBrk="0" hangingPunct="1">
        <a:spcBef>
          <a:spcPct val="0"/>
        </a:spcBef>
        <a:buNone/>
        <a:defRPr kumimoji="1"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6339" y="61785"/>
            <a:ext cx="9598800" cy="476300"/>
          </a:xfrm>
        </p:spPr>
        <p:txBody>
          <a:bodyPr>
            <a:noAutofit/>
          </a:bodyPr>
          <a:lstStyle/>
          <a:p>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難病法に</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基づく大都市特例に</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関する保険者</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照会に係る対応について</a:t>
            </a:r>
          </a:p>
        </p:txBody>
      </p:sp>
      <p:cxnSp>
        <p:nvCxnSpPr>
          <p:cNvPr id="10" name="直線コネクタ 9"/>
          <p:cNvCxnSpPr/>
          <p:nvPr/>
        </p:nvCxnSpPr>
        <p:spPr>
          <a:xfrm>
            <a:off x="-405447" y="515176"/>
            <a:ext cx="11817379" cy="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 name="角丸四角形 2"/>
          <p:cNvSpPr/>
          <p:nvPr/>
        </p:nvSpPr>
        <p:spPr>
          <a:xfrm>
            <a:off x="299958" y="705495"/>
            <a:ext cx="9972000" cy="2088000"/>
          </a:xfrm>
          <a:prstGeom prst="roundRect">
            <a:avLst/>
          </a:prstGeom>
          <a:ln w="9525"/>
        </p:spPr>
        <p:style>
          <a:lnRef idx="2">
            <a:schemeClr val="dk1"/>
          </a:lnRef>
          <a:fillRef idx="1">
            <a:schemeClr val="lt1"/>
          </a:fillRef>
          <a:effectRef idx="0">
            <a:schemeClr val="dk1"/>
          </a:effectRef>
          <a:fontRef idx="minor">
            <a:schemeClr val="dk1"/>
          </a:fontRef>
        </p:style>
        <p:txBody>
          <a:bodyPr lIns="99562" tIns="49782" rIns="99562" bIns="49782" rtlCol="0" anchor="ctr"/>
          <a:lstStyle/>
          <a:p>
            <a:pPr defTabSz="995627"/>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難病の患者に対する医療等に関する法律の改正に伴い、平成</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年４月１日より都道府県</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が処理</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95627">
              <a:spcAft>
                <a:spcPts val="600"/>
              </a:spcAft>
            </a:pP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ことと</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されている</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事務を指定都市が処理することとする規定が施行される。</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95627"/>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これに伴い、国民健康保険制度において、指定</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都市の区域内に居住地を有する指定難病患者</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に係る</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95627">
              <a:spcAft>
                <a:spcPts val="600"/>
              </a:spcAft>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保険者</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照会を行う主体が</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、道</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府県から指定都市に変更と</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なる。</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95627"/>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その結果、平成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年４月１日以降</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、指定</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都市の区域内に居住地を有する指定難病</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患者について所得</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95627"/>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区分の</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変更</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があった場合、市町村（特別区を含む。）及び国保組合は</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道府県ではなく指定</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都市に対して</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995627"/>
            <a:r>
              <a:rPr lang="ja-JP" altLang="en-US" sz="16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通知</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60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行う</a:t>
            </a:r>
            <a:r>
              <a:rPr lang="ja-JP" altLang="en-US" sz="160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ことと</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なる。</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1080764" y="3634452"/>
            <a:ext cx="1224000" cy="360000"/>
          </a:xfrm>
          <a:prstGeom prst="rect">
            <a:avLst/>
          </a:prstGeom>
          <a:solidFill>
            <a:schemeClr val="accent6"/>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都道府県</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1080764" y="6212550"/>
            <a:ext cx="1224000" cy="360000"/>
          </a:xfrm>
          <a:prstGeom prst="rect">
            <a:avLst/>
          </a:prstGeom>
          <a:solidFill>
            <a:schemeClr val="accent5">
              <a:lumMod val="40000"/>
              <a:lumOff val="60000"/>
            </a:schemeClr>
          </a:solidFill>
          <a:ln>
            <a:solidFill>
              <a:schemeClr val="accent5">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保険者</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53"/>
          <p:cNvSpPr txBox="1"/>
          <p:nvPr/>
        </p:nvSpPr>
        <p:spPr>
          <a:xfrm>
            <a:off x="1746300" y="4793804"/>
            <a:ext cx="1723549" cy="276999"/>
          </a:xfrm>
          <a:prstGeom prst="rect">
            <a:avLst/>
          </a:prstGeom>
          <a:noFill/>
        </p:spPr>
        <p:txBody>
          <a:bodyPr wrap="non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所得区分の照会・回答</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角丸四角形吹き出し 54"/>
          <p:cNvSpPr/>
          <p:nvPr/>
        </p:nvSpPr>
        <p:spPr>
          <a:xfrm>
            <a:off x="2714810" y="3421106"/>
            <a:ext cx="1407754" cy="684000"/>
          </a:xfrm>
          <a:prstGeom prst="wedgeRoundRectCallout">
            <a:avLst>
              <a:gd name="adj1" fmla="val -71896"/>
              <a:gd name="adj2" fmla="val -10989"/>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対象者のうち、</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全市区町村の</a:t>
            </a:r>
          </a:p>
          <a:p>
            <a:pPr algn="ct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所得区分を照会</a:t>
            </a:r>
            <a:endPar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左右矢印 55"/>
          <p:cNvSpPr/>
          <p:nvPr/>
        </p:nvSpPr>
        <p:spPr>
          <a:xfrm rot="5400000">
            <a:off x="695110" y="4974163"/>
            <a:ext cx="1836000" cy="216000"/>
          </a:xfrm>
          <a:prstGeom prst="lef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6636706" y="3551891"/>
            <a:ext cx="1224136" cy="360000"/>
          </a:xfrm>
          <a:prstGeom prst="rect">
            <a:avLst/>
          </a:prstGeom>
          <a:solidFill>
            <a:schemeClr val="accent6"/>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都道府県</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a:xfrm>
            <a:off x="6700761" y="6212550"/>
            <a:ext cx="1224000" cy="360000"/>
          </a:xfrm>
          <a:prstGeom prst="rect">
            <a:avLst/>
          </a:prstGeom>
          <a:solidFill>
            <a:schemeClr val="accent5">
              <a:lumMod val="40000"/>
              <a:lumOff val="60000"/>
            </a:schemeClr>
          </a:solidFill>
          <a:ln>
            <a:solidFill>
              <a:schemeClr val="accent5">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保険者</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テキスト ボックス 59"/>
          <p:cNvSpPr txBox="1"/>
          <p:nvPr/>
        </p:nvSpPr>
        <p:spPr>
          <a:xfrm>
            <a:off x="7434932" y="4903801"/>
            <a:ext cx="1723549" cy="276999"/>
          </a:xfrm>
          <a:prstGeom prst="rect">
            <a:avLst/>
          </a:prstGeom>
          <a:noFill/>
        </p:spPr>
        <p:txBody>
          <a:bodyPr wrap="non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所得区分の照会・回答</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角丸四角形吹き出し 60"/>
          <p:cNvSpPr/>
          <p:nvPr/>
        </p:nvSpPr>
        <p:spPr>
          <a:xfrm>
            <a:off x="8248228" y="3288736"/>
            <a:ext cx="1600096" cy="684076"/>
          </a:xfrm>
          <a:prstGeom prst="wedgeRoundRectCallout">
            <a:avLst>
              <a:gd name="adj1" fmla="val -69776"/>
              <a:gd name="adj2" fmla="val 12742"/>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対象者のうち、</a:t>
            </a:r>
          </a:p>
          <a:p>
            <a:pPr algn="ctr"/>
            <a:r>
              <a:rPr kumimoji="1" lang="ja-JP" altLang="en-US" sz="1050" b="1" u="sng" dirty="0" smtClean="0">
                <a:latin typeface="メイリオ" panose="020B0604030504040204" pitchFamily="50" charset="-128"/>
                <a:ea typeface="メイリオ" panose="020B0604030504040204" pitchFamily="50" charset="-128"/>
                <a:cs typeface="メイリオ" panose="020B0604030504040204" pitchFamily="50" charset="-128"/>
              </a:rPr>
              <a:t>政令市以外</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の</a:t>
            </a:r>
          </a:p>
          <a:p>
            <a:pPr algn="ct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所得区分を照会</a:t>
            </a:r>
            <a:endPar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6628198" y="4008068"/>
            <a:ext cx="1224136" cy="360000"/>
          </a:xfrm>
          <a:prstGeom prst="rect">
            <a:avLst/>
          </a:prstGeom>
          <a:solidFill>
            <a:schemeClr val="accent6">
              <a:lumMod val="40000"/>
              <a:lumOff val="60000"/>
            </a:schemeClr>
          </a:solidFill>
          <a:ln>
            <a:solidFill>
              <a:schemeClr val="accent6">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政令市</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左右矢印 62"/>
          <p:cNvSpPr/>
          <p:nvPr/>
        </p:nvSpPr>
        <p:spPr>
          <a:xfrm rot="5400000">
            <a:off x="6404325" y="5121653"/>
            <a:ext cx="1620000" cy="216000"/>
          </a:xfrm>
          <a:prstGeom prst="lef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角丸四角形吹き出し 63"/>
          <p:cNvSpPr/>
          <p:nvPr/>
        </p:nvSpPr>
        <p:spPr>
          <a:xfrm>
            <a:off x="8227020" y="4058043"/>
            <a:ext cx="1584176" cy="684076"/>
          </a:xfrm>
          <a:prstGeom prst="wedgeRoundRectCallout">
            <a:avLst>
              <a:gd name="adj1" fmla="val -67448"/>
              <a:gd name="adj2" fmla="val -33794"/>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対象者のうち、</a:t>
            </a:r>
          </a:p>
          <a:p>
            <a:pPr algn="ctr"/>
            <a:r>
              <a:rPr lang="ja-JP" altLang="en-US" sz="1050" b="1" u="sng" dirty="0" smtClean="0">
                <a:latin typeface="メイリオ" panose="020B0604030504040204" pitchFamily="50" charset="-128"/>
                <a:ea typeface="メイリオ" panose="020B0604030504040204" pitchFamily="50" charset="-128"/>
                <a:cs typeface="メイリオ" panose="020B0604030504040204" pitchFamily="50" charset="-128"/>
              </a:rPr>
              <a:t>自市</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の</a:t>
            </a:r>
          </a:p>
          <a:p>
            <a:pPr algn="ct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所得区分を照会</a:t>
            </a:r>
            <a:endPar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右矢印 4"/>
          <p:cNvSpPr/>
          <p:nvPr/>
        </p:nvSpPr>
        <p:spPr>
          <a:xfrm>
            <a:off x="4639320" y="4259271"/>
            <a:ext cx="1080120" cy="9889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9800676" y="74315"/>
            <a:ext cx="756000" cy="324000"/>
          </a:xfrm>
          <a:prstGeom prst="rect">
            <a:avLst/>
          </a:prstGeom>
          <a:noFill/>
          <a:ln>
            <a:solidFill>
              <a:schemeClr val="tx1"/>
            </a:solidFill>
          </a:ln>
        </p:spPr>
        <p:txBody>
          <a:bodyPr wrap="square" rtlCol="0">
            <a:spAutoFit/>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別添</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734073" y="3191835"/>
            <a:ext cx="3676523" cy="3672424"/>
          </a:xfrm>
          <a:prstGeom prst="rect">
            <a:avLst/>
          </a:prstGeom>
          <a:noFill/>
          <a:ln w="1270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0725" indent="-720725">
              <a:spcBef>
                <a:spcPts val="600"/>
              </a:spcBef>
            </a:pPr>
            <a:endParaRPr lang="en-US" altLang="ja-JP"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738188" y="3009735"/>
            <a:ext cx="540000" cy="288000"/>
          </a:xfrm>
          <a:prstGeom prst="rect">
            <a:avLst/>
          </a:prstGeom>
          <a:solidFill>
            <a:schemeClr val="bg1"/>
          </a:solidFill>
          <a:ln w="9525"/>
        </p:spPr>
        <p:style>
          <a:lnRef idx="2">
            <a:schemeClr val="dk1"/>
          </a:lnRef>
          <a:fillRef idx="1">
            <a:schemeClr val="lt1"/>
          </a:fillRef>
          <a:effectRef idx="0">
            <a:schemeClr val="dk1"/>
          </a:effectRef>
          <a:fontRef idx="minor">
            <a:schemeClr val="dk1"/>
          </a:fontRef>
        </p:style>
        <p:txBody>
          <a:bodyPr rtlCol="0" anchor="t" anchorCtr="0"/>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現行</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5922764" y="3204551"/>
            <a:ext cx="4104456" cy="3672424"/>
          </a:xfrm>
          <a:prstGeom prst="rect">
            <a:avLst/>
          </a:prstGeom>
          <a:noFill/>
          <a:ln w="1270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0725" indent="-720725">
              <a:spcBef>
                <a:spcPts val="600"/>
              </a:spcBef>
            </a:pPr>
            <a:endParaRPr lang="en-US" altLang="ja-JP"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5922764" y="3033309"/>
            <a:ext cx="1908000" cy="288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日以降</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3736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Words>
  <Application>Microsoft Office PowerPoint</Application>
  <PresentationFormat>ユーザー設定</PresentationFormat>
  <Paragraphs>27</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難病法に基づく大都市特例に関する保険者照会に係る対応について</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2018-03-06T04:42:24Z</dcterms:created>
  <dcterms:modified xsi:type="dcterms:W3CDTF">2018-04-04T12:45:14Z</dcterms:modified>
</cp:coreProperties>
</file>