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8" r:id="rId4"/>
  </p:sldMasterIdLst>
  <p:notesMasterIdLst>
    <p:notesMasterId r:id="rId8"/>
  </p:notesMasterIdLst>
  <p:handoutMasterIdLst>
    <p:handoutMasterId r:id="rId9"/>
  </p:handoutMasterIdLst>
  <p:sldIdLst>
    <p:sldId id="265" r:id="rId5"/>
    <p:sldId id="261" r:id="rId6"/>
    <p:sldId id="258" r:id="rId7"/>
  </p:sldIdLst>
  <p:sldSz cx="9906000" cy="6858000" type="A4"/>
  <p:notesSz cx="6807200" cy="9939338"/>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2" pos="3075" userDrawn="1">
          <p15:clr>
            <a:srgbClr val="A4A3A4"/>
          </p15:clr>
        </p15:guide>
        <p15:guide id="29" pos="127">
          <p15:clr>
            <a:srgbClr val="A4A3A4"/>
          </p15:clr>
        </p15:guide>
        <p15:guide id="31" orient="horz" pos="4201">
          <p15:clr>
            <a:srgbClr val="A4A3A4"/>
          </p15:clr>
        </p15:guide>
        <p15:guide id="33" pos="6159" userDrawn="1">
          <p15:clr>
            <a:srgbClr val="A4A3A4"/>
          </p15:clr>
        </p15:guide>
        <p15:guide id="34" orient="horz" pos="935">
          <p15:clr>
            <a:srgbClr val="A4A3A4"/>
          </p15:clr>
        </p15:guide>
        <p15:guide id="35" orient="horz" pos="2432" userDrawn="1">
          <p15:clr>
            <a:srgbClr val="A4A3A4"/>
          </p15:clr>
        </p15:guide>
      </p15:sldGuideLst>
    </p:ext>
    <p:ext uri="{2D200454-40CA-4A62-9FC3-DE9A4176ACB9}">
      <p15:notesGuideLst xmlns:p15="http://schemas.microsoft.com/office/powerpoint/2012/main" xmlns="">
        <p15:guide id="1" orient="horz" pos="3110" userDrawn="1">
          <p15:clr>
            <a:srgbClr val="A4A3A4"/>
          </p15:clr>
        </p15:guide>
        <p15:guide id="2" pos="2137" userDrawn="1">
          <p15:clr>
            <a:srgbClr val="A4A3A4"/>
          </p15:clr>
        </p15:guide>
        <p15:guide id="3" orient="horz" pos="3108" userDrawn="1">
          <p15:clr>
            <a:srgbClr val="A4A3A4"/>
          </p15:clr>
        </p15:guide>
        <p15:guide id="4" pos="2122" userDrawn="1">
          <p15:clr>
            <a:srgbClr val="A4A3A4"/>
          </p15:clr>
        </p15:guide>
        <p15:guide id="5" orient="horz" pos="3133">
          <p15:clr>
            <a:srgbClr val="A4A3A4"/>
          </p15:clr>
        </p15:guide>
        <p15:guide id="6" orient="horz" pos="3131">
          <p15:clr>
            <a:srgbClr val="A4A3A4"/>
          </p15:clr>
        </p15:guide>
        <p15:guide id="7" pos="2160">
          <p15:clr>
            <a:srgbClr val="A4A3A4"/>
          </p15:clr>
        </p15:guide>
        <p15:guide id="8"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yJ"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CCFFCC"/>
    <a:srgbClr val="EBFFEB"/>
    <a:srgbClr val="FFFFCC"/>
    <a:srgbClr val="66FF99"/>
    <a:srgbClr val="99FF99"/>
    <a:srgbClr val="CCFF99"/>
    <a:srgbClr val="66FF66"/>
    <a:srgbClr val="EEFF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779" autoAdjust="0"/>
    <p:restoredTop sz="94424" autoAdjust="0"/>
  </p:normalViewPr>
  <p:slideViewPr>
    <p:cSldViewPr snapToObjects="1" showGuides="1">
      <p:cViewPr varScale="1">
        <p:scale>
          <a:sx n="69" d="100"/>
          <a:sy n="69" d="100"/>
        </p:scale>
        <p:origin x="-1602" y="-102"/>
      </p:cViewPr>
      <p:guideLst>
        <p:guide orient="horz" pos="4201"/>
        <p:guide orient="horz" pos="935"/>
        <p:guide orient="horz" pos="2432"/>
        <p:guide pos="3075"/>
        <p:guide pos="127"/>
        <p:guide pos="6159"/>
      </p:guideLst>
    </p:cSldViewPr>
  </p:slideViewPr>
  <p:notesTextViewPr>
    <p:cViewPr>
      <p:scale>
        <a:sx n="3" d="2"/>
        <a:sy n="3" d="2"/>
      </p:scale>
      <p:origin x="0" y="0"/>
    </p:cViewPr>
  </p:notesTextViewPr>
  <p:sorterViewPr>
    <p:cViewPr varScale="1">
      <p:scale>
        <a:sx n="1" d="1"/>
        <a:sy n="1" d="1"/>
      </p:scale>
      <p:origin x="0" y="0"/>
    </p:cViewPr>
  </p:sorterViewPr>
  <p:notesViewPr>
    <p:cSldViewPr snapToObjects="1" showGuides="1">
      <p:cViewPr varScale="1">
        <p:scale>
          <a:sx n="51" d="100"/>
          <a:sy n="51" d="100"/>
        </p:scale>
        <p:origin x="2898" y="72"/>
      </p:cViewPr>
      <p:guideLst>
        <p:guide orient="horz" pos="3110"/>
        <p:guide orient="horz" pos="3108"/>
        <p:guide orient="horz" pos="3133"/>
        <p:guide orient="horz" pos="3131"/>
        <p:guide pos="2137"/>
        <p:guide pos="2122"/>
        <p:guide pos="2160"/>
        <p:guide pos="2145"/>
      </p:guideLst>
    </p:cSldViewPr>
  </p:notes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49787" cy="496967"/>
          </a:xfrm>
          <a:prstGeom prst="rect">
            <a:avLst/>
          </a:prstGeom>
        </p:spPr>
        <p:txBody>
          <a:bodyPr vert="horz" lIns="91795" tIns="45899" rIns="91795" bIns="45899" rtlCol="0"/>
          <a:lstStyle>
            <a:lvl1pPr algn="l">
              <a:defRPr sz="1200"/>
            </a:lvl1pPr>
          </a:lstStyle>
          <a:p>
            <a:endParaRPr lang="en-CA" dirty="0"/>
          </a:p>
        </p:txBody>
      </p:sp>
      <p:sp>
        <p:nvSpPr>
          <p:cNvPr id="3" name="Date Placeholder 2"/>
          <p:cNvSpPr>
            <a:spLocks noGrp="1"/>
          </p:cNvSpPr>
          <p:nvPr>
            <p:ph type="dt" sz="quarter" idx="1"/>
          </p:nvPr>
        </p:nvSpPr>
        <p:spPr>
          <a:xfrm>
            <a:off x="3855841" y="4"/>
            <a:ext cx="2949787" cy="496967"/>
          </a:xfrm>
          <a:prstGeom prst="rect">
            <a:avLst/>
          </a:prstGeom>
        </p:spPr>
        <p:txBody>
          <a:bodyPr vert="horz" lIns="91795" tIns="45899" rIns="91795" bIns="45899" rtlCol="0"/>
          <a:lstStyle>
            <a:lvl1pPr algn="r">
              <a:defRPr sz="1200"/>
            </a:lvl1pPr>
          </a:lstStyle>
          <a:p>
            <a:fld id="{BD8FA3CA-5725-4BA7-A851-72A62AC5A8EE}" type="datetimeFigureOut">
              <a:rPr lang="en-CA" smtClean="0"/>
              <a:pPr/>
              <a:t>27/06/2017</a:t>
            </a:fld>
            <a:endParaRPr lang="en-CA" dirty="0"/>
          </a:p>
        </p:txBody>
      </p:sp>
      <p:sp>
        <p:nvSpPr>
          <p:cNvPr id="4" name="Footer Placeholder 3"/>
          <p:cNvSpPr>
            <a:spLocks noGrp="1"/>
          </p:cNvSpPr>
          <p:nvPr>
            <p:ph type="ftr" sz="quarter" idx="2"/>
          </p:nvPr>
        </p:nvSpPr>
        <p:spPr>
          <a:xfrm>
            <a:off x="2" y="9440649"/>
            <a:ext cx="2949787" cy="496967"/>
          </a:xfrm>
          <a:prstGeom prst="rect">
            <a:avLst/>
          </a:prstGeom>
        </p:spPr>
        <p:txBody>
          <a:bodyPr vert="horz" lIns="91795" tIns="45899" rIns="91795" bIns="45899"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55841" y="9440649"/>
            <a:ext cx="2949787" cy="496967"/>
          </a:xfrm>
          <a:prstGeom prst="rect">
            <a:avLst/>
          </a:prstGeom>
        </p:spPr>
        <p:txBody>
          <a:bodyPr vert="horz" lIns="91795" tIns="45899" rIns="91795" bIns="45899" rtlCol="0" anchor="b"/>
          <a:lstStyle>
            <a:lvl1pPr algn="r">
              <a:defRPr sz="1200"/>
            </a:lvl1pPr>
          </a:lstStyle>
          <a:p>
            <a:fld id="{2F873CA4-7EF9-467F-99BD-6DDCB9451CF6}" type="slidenum">
              <a:rPr lang="en-CA" smtClean="0"/>
              <a:pPr/>
              <a:t>‹#›</a:t>
            </a:fld>
            <a:endParaRPr lang="en-CA" dirty="0"/>
          </a:p>
        </p:txBody>
      </p:sp>
    </p:spTree>
    <p:extLst>
      <p:ext uri="{BB962C8B-B14F-4D97-AF65-F5344CB8AC3E}">
        <p14:creationId xmlns:p14="http://schemas.microsoft.com/office/powerpoint/2010/main" val="2175470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49787" cy="496967"/>
          </a:xfrm>
          <a:prstGeom prst="rect">
            <a:avLst/>
          </a:prstGeom>
        </p:spPr>
        <p:txBody>
          <a:bodyPr vert="horz" lIns="91795" tIns="45899" rIns="91795" bIns="45899" rtlCol="0"/>
          <a:lstStyle>
            <a:lvl1pPr algn="l">
              <a:defRPr sz="1200"/>
            </a:lvl1pPr>
          </a:lstStyle>
          <a:p>
            <a:endParaRPr lang="en-US" dirty="0"/>
          </a:p>
        </p:txBody>
      </p:sp>
      <p:sp>
        <p:nvSpPr>
          <p:cNvPr id="3" name="Date Placeholder 2"/>
          <p:cNvSpPr>
            <a:spLocks noGrp="1"/>
          </p:cNvSpPr>
          <p:nvPr>
            <p:ph type="dt" idx="1"/>
          </p:nvPr>
        </p:nvSpPr>
        <p:spPr>
          <a:xfrm>
            <a:off x="3855841" y="4"/>
            <a:ext cx="2949787" cy="496967"/>
          </a:xfrm>
          <a:prstGeom prst="rect">
            <a:avLst/>
          </a:prstGeom>
        </p:spPr>
        <p:txBody>
          <a:bodyPr vert="horz" lIns="91795" tIns="45899" rIns="91795" bIns="45899" rtlCol="0"/>
          <a:lstStyle>
            <a:lvl1pPr algn="r">
              <a:defRPr sz="1200"/>
            </a:lvl1pPr>
          </a:lstStyle>
          <a:p>
            <a:fld id="{C3B58700-9FA2-48CE-AC88-D71D45EB490A}" type="datetimeFigureOut">
              <a:rPr lang="en-US" smtClean="0"/>
              <a:pPr/>
              <a:t>6/27/2017</a:t>
            </a:fld>
            <a:endParaRPr lang="en-US" dirty="0"/>
          </a:p>
        </p:txBody>
      </p:sp>
      <p:sp>
        <p:nvSpPr>
          <p:cNvPr id="4" name="Slide Image Placeholder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1795" tIns="45899" rIns="91795" bIns="45899" rtlCol="0" anchor="ctr"/>
          <a:lstStyle/>
          <a:p>
            <a:endParaRPr lang="en-US" dirty="0"/>
          </a:p>
        </p:txBody>
      </p:sp>
      <p:sp>
        <p:nvSpPr>
          <p:cNvPr id="5" name="Notes Placeholder 4"/>
          <p:cNvSpPr>
            <a:spLocks noGrp="1"/>
          </p:cNvSpPr>
          <p:nvPr>
            <p:ph type="body" sz="quarter" idx="3"/>
          </p:nvPr>
        </p:nvSpPr>
        <p:spPr>
          <a:xfrm>
            <a:off x="680721" y="4721190"/>
            <a:ext cx="5445760" cy="4472702"/>
          </a:xfrm>
          <a:prstGeom prst="rect">
            <a:avLst/>
          </a:prstGeom>
        </p:spPr>
        <p:txBody>
          <a:bodyPr vert="horz" lIns="91795" tIns="45899" rIns="91795" bIns="458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440649"/>
            <a:ext cx="2949787" cy="496967"/>
          </a:xfrm>
          <a:prstGeom prst="rect">
            <a:avLst/>
          </a:prstGeom>
        </p:spPr>
        <p:txBody>
          <a:bodyPr vert="horz" lIns="91795" tIns="45899" rIns="91795" bIns="4589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41" y="9440649"/>
            <a:ext cx="2949787" cy="496967"/>
          </a:xfrm>
          <a:prstGeom prst="rect">
            <a:avLst/>
          </a:prstGeom>
        </p:spPr>
        <p:txBody>
          <a:bodyPr vert="horz" lIns="91795" tIns="45899" rIns="91795" bIns="45899" rtlCol="0" anchor="b"/>
          <a:lstStyle>
            <a:lvl1pPr algn="r">
              <a:defRPr sz="1200"/>
            </a:lvl1pPr>
          </a:lstStyle>
          <a:p>
            <a:fld id="{FE9BC4E5-2BC1-4F43-85DD-A1B8F74CB7EB}" type="slidenum">
              <a:rPr lang="en-US" smtClean="0"/>
              <a:pPr/>
              <a:t>‹#›</a:t>
            </a:fld>
            <a:endParaRPr lang="en-US" dirty="0"/>
          </a:p>
        </p:txBody>
      </p:sp>
    </p:spTree>
    <p:extLst>
      <p:ext uri="{BB962C8B-B14F-4D97-AF65-F5344CB8AC3E}">
        <p14:creationId xmlns:p14="http://schemas.microsoft.com/office/powerpoint/2010/main" val="140900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9BC4E5-2BC1-4F43-85DD-A1B8F74CB7EB}" type="slidenum">
              <a:rPr lang="en-US" smtClean="0"/>
              <a:pPr/>
              <a:t>2</a:t>
            </a:fld>
            <a:endParaRPr lang="en-US" dirty="0"/>
          </a:p>
        </p:txBody>
      </p:sp>
    </p:spTree>
    <p:extLst>
      <p:ext uri="{BB962C8B-B14F-4D97-AF65-F5344CB8AC3E}">
        <p14:creationId xmlns:p14="http://schemas.microsoft.com/office/powerpoint/2010/main" val="3684545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3_Cover Slide_Top">
    <p:bg>
      <p:bgPr>
        <a:gradFill>
          <a:gsLst>
            <a:gs pos="58000">
              <a:srgbClr val="33CC33"/>
            </a:gs>
            <a:gs pos="100000">
              <a:srgbClr val="CCFF99"/>
            </a:gs>
          </a:gsLst>
          <a:lin ang="5400000" scaled="1"/>
        </a:gradFill>
        <a:effectLst/>
      </p:bgPr>
    </p:bg>
    <p:spTree>
      <p:nvGrpSpPr>
        <p:cNvPr id="1" name=""/>
        <p:cNvGrpSpPr/>
        <p:nvPr/>
      </p:nvGrpSpPr>
      <p:grpSpPr>
        <a:xfrm>
          <a:off x="0" y="0"/>
          <a:ext cx="0" cy="0"/>
          <a:chOff x="0" y="0"/>
          <a:chExt cx="0" cy="0"/>
        </a:xfrm>
      </p:grpSpPr>
      <p:sp>
        <p:nvSpPr>
          <p:cNvPr id="21" name="Title 1"/>
          <p:cNvSpPr>
            <a:spLocks noGrp="1"/>
          </p:cNvSpPr>
          <p:nvPr>
            <p:ph type="ctrTitle" hasCustomPrompt="1"/>
          </p:nvPr>
        </p:nvSpPr>
        <p:spPr>
          <a:xfrm>
            <a:off x="495302" y="2140797"/>
            <a:ext cx="6905698" cy="996950"/>
          </a:xfrm>
          <a:prstGeom prst="rect">
            <a:avLst/>
          </a:prstGeom>
        </p:spPr>
        <p:txBody>
          <a:bodyPr lIns="0" tIns="0" anchor="b" anchorCtr="0">
            <a:noAutofit/>
          </a:bodyPr>
          <a:lstStyle>
            <a:lvl1pPr algn="l">
              <a:lnSpc>
                <a:spcPct val="100000"/>
              </a:lnSpc>
              <a:defRPr sz="3600" b="0" spc="0" baseline="0">
                <a:solidFill>
                  <a:schemeClr val="bg1"/>
                </a:solidFill>
                <a:latin typeface="Meiryo UI" panose="020B0604030504040204" pitchFamily="50" charset="-128"/>
                <a:ea typeface="Meiryo UI" panose="020B0604030504040204" pitchFamily="50" charset="-128"/>
                <a:cs typeface="Arial" pitchFamily="34" charset="0"/>
              </a:defRPr>
            </a:lvl1pPr>
          </a:lstStyle>
          <a:p>
            <a:r>
              <a:rPr lang="en-US" dirty="0"/>
              <a:t>Click to edit Master title style </a:t>
            </a:r>
            <a:endParaRPr lang="en-GB" dirty="0"/>
          </a:p>
        </p:txBody>
      </p:sp>
      <p:sp>
        <p:nvSpPr>
          <p:cNvPr id="23" name="Text Placeholder 32"/>
          <p:cNvSpPr>
            <a:spLocks noGrp="1"/>
          </p:cNvSpPr>
          <p:nvPr>
            <p:ph type="body" sz="quarter" idx="10"/>
          </p:nvPr>
        </p:nvSpPr>
        <p:spPr>
          <a:xfrm>
            <a:off x="495301" y="3343762"/>
            <a:ext cx="6905698" cy="467562"/>
          </a:xfrm>
          <a:prstGeom prst="rect">
            <a:avLst/>
          </a:prstGeom>
        </p:spPr>
        <p:txBody>
          <a:bodyPr/>
          <a:lstStyle>
            <a:lvl1pPr marL="0" indent="0" algn="l" rtl="0" eaLnBrk="1" fontAlgn="base" hangingPunct="1">
              <a:lnSpc>
                <a:spcPct val="100000"/>
              </a:lnSpc>
              <a:spcBef>
                <a:spcPct val="0"/>
              </a:spcBef>
              <a:spcAft>
                <a:spcPct val="0"/>
              </a:spcAft>
              <a:buFont typeface="Arial" charset="0"/>
              <a:buNone/>
              <a:defRPr lang="en-US" sz="2000" b="0" kern="1200" spc="0" baseline="0" dirty="0" smtClean="0">
                <a:solidFill>
                  <a:schemeClr val="bg1"/>
                </a:solidFill>
                <a:latin typeface="Meiryo UI" panose="020B0604030504040204" pitchFamily="50" charset="-128"/>
                <a:ea typeface="Meiryo UI" panose="020B0604030504040204" pitchFamily="50" charset="-128"/>
                <a:cs typeface="Arial" pitchFamily="34" charset="0"/>
              </a:defRPr>
            </a:lvl1pPr>
            <a:lvl2pPr algn="l" rtl="0" eaLnBrk="1" fontAlgn="base" hangingPunct="1">
              <a:lnSpc>
                <a:spcPct val="100000"/>
              </a:lnSpc>
              <a:spcBef>
                <a:spcPct val="0"/>
              </a:spcBef>
              <a:spcAft>
                <a:spcPct val="0"/>
              </a:spcAft>
              <a:buFont typeface="Arial" charset="0"/>
              <a:defRPr lang="en-US" sz="2000" b="0" kern="1200" spc="0" baseline="0" dirty="0" smtClean="0">
                <a:solidFill>
                  <a:schemeClr val="accent1"/>
                </a:solidFill>
                <a:latin typeface="Arial" pitchFamily="34" charset="0"/>
                <a:ea typeface="Arial" pitchFamily="-105" charset="-52"/>
                <a:cs typeface="Arial" pitchFamily="34" charset="0"/>
              </a:defRPr>
            </a:lvl2pPr>
            <a:lvl3pPr algn="l" rtl="0" eaLnBrk="1" fontAlgn="base" hangingPunct="1">
              <a:lnSpc>
                <a:spcPct val="100000"/>
              </a:lnSpc>
              <a:spcBef>
                <a:spcPct val="0"/>
              </a:spcBef>
              <a:spcAft>
                <a:spcPct val="0"/>
              </a:spcAft>
              <a:buFont typeface="Arial" charset="0"/>
              <a:defRPr lang="en-US" sz="2000" b="0" kern="1200" spc="0" baseline="0" dirty="0" smtClean="0">
                <a:solidFill>
                  <a:schemeClr val="accent1"/>
                </a:solidFill>
                <a:latin typeface="Arial" pitchFamily="34" charset="0"/>
                <a:ea typeface="Arial" pitchFamily="-105" charset="-52"/>
                <a:cs typeface="Arial" pitchFamily="34" charset="0"/>
              </a:defRPr>
            </a:lvl3pPr>
            <a:lvl4pPr algn="l" rtl="0" eaLnBrk="1" fontAlgn="base" hangingPunct="1">
              <a:lnSpc>
                <a:spcPct val="100000"/>
              </a:lnSpc>
              <a:spcBef>
                <a:spcPct val="0"/>
              </a:spcBef>
              <a:spcAft>
                <a:spcPct val="0"/>
              </a:spcAft>
              <a:buFont typeface="Arial" charset="0"/>
              <a:defRPr lang="en-US" sz="2000" b="0" kern="1200" spc="0" baseline="0" dirty="0" smtClean="0">
                <a:solidFill>
                  <a:schemeClr val="accent1"/>
                </a:solidFill>
                <a:latin typeface="Arial" pitchFamily="34" charset="0"/>
                <a:ea typeface="Arial" pitchFamily="-105" charset="-52"/>
                <a:cs typeface="Arial" pitchFamily="34" charset="0"/>
              </a:defRPr>
            </a:lvl4pPr>
            <a:lvl5pPr algn="l" rtl="0" eaLnBrk="1" fontAlgn="base" hangingPunct="1">
              <a:lnSpc>
                <a:spcPct val="100000"/>
              </a:lnSpc>
              <a:spcBef>
                <a:spcPct val="0"/>
              </a:spcBef>
              <a:spcAft>
                <a:spcPct val="0"/>
              </a:spcAft>
              <a:buFont typeface="Arial" charset="0"/>
              <a:defRPr lang="en-AU" sz="2000" b="0" kern="1200" spc="0" baseline="0" dirty="0">
                <a:solidFill>
                  <a:schemeClr val="accent1"/>
                </a:solidFill>
                <a:latin typeface="Arial" pitchFamily="34" charset="0"/>
                <a:ea typeface="Arial" pitchFamily="-105" charset="-52"/>
                <a:cs typeface="Arial" pitchFamily="34" charset="0"/>
              </a:defRPr>
            </a:lvl5pPr>
          </a:lstStyle>
          <a:p>
            <a:pPr lvl="0"/>
            <a:r>
              <a:rPr lang="en-US" dirty="0"/>
              <a:t>Click to edit Master text styles</a:t>
            </a:r>
          </a:p>
        </p:txBody>
      </p:sp>
      <p:cxnSp>
        <p:nvCxnSpPr>
          <p:cNvPr id="24" name="Straight Connector 23"/>
          <p:cNvCxnSpPr/>
          <p:nvPr userDrawn="1"/>
        </p:nvCxnSpPr>
        <p:spPr>
          <a:xfrm>
            <a:off x="493581" y="1701000"/>
            <a:ext cx="941241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 name="Group 12"/>
          <p:cNvGrpSpPr>
            <a:grpSpLocks/>
          </p:cNvGrpSpPr>
          <p:nvPr userDrawn="1"/>
        </p:nvGrpSpPr>
        <p:grpSpPr bwMode="auto">
          <a:xfrm>
            <a:off x="541339" y="912520"/>
            <a:ext cx="2251662" cy="655108"/>
            <a:chOff x="448031" y="5788818"/>
            <a:chExt cx="2183719" cy="635721"/>
          </a:xfrm>
        </p:grpSpPr>
        <p:pic>
          <p:nvPicPr>
            <p:cNvPr id="6" name="Pictur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8031" y="6039743"/>
              <a:ext cx="2183719" cy="384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14"/>
            <p:cNvSpPr/>
            <p:nvPr/>
          </p:nvSpPr>
          <p:spPr>
            <a:xfrm>
              <a:off x="1731334" y="5788818"/>
              <a:ext cx="210378" cy="214714"/>
            </a:xfrm>
            <a:custGeom>
              <a:avLst/>
              <a:gdLst>
                <a:gd name="connsiteX0" fmla="*/ 0 w 4457700"/>
                <a:gd name="connsiteY0" fmla="*/ 0 h 4552950"/>
                <a:gd name="connsiteX1" fmla="*/ 4457700 w 4457700"/>
                <a:gd name="connsiteY1" fmla="*/ 1828800 h 4552950"/>
                <a:gd name="connsiteX2" fmla="*/ 4457700 w 4457700"/>
                <a:gd name="connsiteY2" fmla="*/ 2743200 h 4552950"/>
                <a:gd name="connsiteX3" fmla="*/ 0 w 4457700"/>
                <a:gd name="connsiteY3" fmla="*/ 4552950 h 4552950"/>
                <a:gd name="connsiteX4" fmla="*/ 0 w 4457700"/>
                <a:gd name="connsiteY4" fmla="*/ 3543300 h 4552950"/>
                <a:gd name="connsiteX5" fmla="*/ 3282950 w 4457700"/>
                <a:gd name="connsiteY5" fmla="*/ 2286000 h 4552950"/>
                <a:gd name="connsiteX6" fmla="*/ 0 w 4457700"/>
                <a:gd name="connsiteY6" fmla="*/ 1016000 h 4552950"/>
                <a:gd name="connsiteX7" fmla="*/ 0 w 4457700"/>
                <a:gd name="connsiteY7" fmla="*/ 0 h 4552950"/>
                <a:gd name="connsiteX0" fmla="*/ 0 w 4457700"/>
                <a:gd name="connsiteY0" fmla="*/ 0 h 4552950"/>
                <a:gd name="connsiteX1" fmla="*/ 4457700 w 4457700"/>
                <a:gd name="connsiteY1" fmla="*/ 1824037 h 4552950"/>
                <a:gd name="connsiteX2" fmla="*/ 4457700 w 4457700"/>
                <a:gd name="connsiteY2" fmla="*/ 2743200 h 4552950"/>
                <a:gd name="connsiteX3" fmla="*/ 0 w 4457700"/>
                <a:gd name="connsiteY3" fmla="*/ 4552950 h 4552950"/>
                <a:gd name="connsiteX4" fmla="*/ 0 w 4457700"/>
                <a:gd name="connsiteY4" fmla="*/ 3543300 h 4552950"/>
                <a:gd name="connsiteX5" fmla="*/ 3282950 w 4457700"/>
                <a:gd name="connsiteY5" fmla="*/ 2286000 h 4552950"/>
                <a:gd name="connsiteX6" fmla="*/ 0 w 4457700"/>
                <a:gd name="connsiteY6" fmla="*/ 1016000 h 4552950"/>
                <a:gd name="connsiteX7" fmla="*/ 0 w 4457700"/>
                <a:gd name="connsiteY7" fmla="*/ 0 h 4552950"/>
                <a:gd name="connsiteX0" fmla="*/ 0 w 4457700"/>
                <a:gd name="connsiteY0" fmla="*/ 0 h 4552950"/>
                <a:gd name="connsiteX1" fmla="*/ 4457700 w 4457700"/>
                <a:gd name="connsiteY1" fmla="*/ 1816893 h 4552950"/>
                <a:gd name="connsiteX2" fmla="*/ 4457700 w 4457700"/>
                <a:gd name="connsiteY2" fmla="*/ 2743200 h 4552950"/>
                <a:gd name="connsiteX3" fmla="*/ 0 w 4457700"/>
                <a:gd name="connsiteY3" fmla="*/ 4552950 h 4552950"/>
                <a:gd name="connsiteX4" fmla="*/ 0 w 4457700"/>
                <a:gd name="connsiteY4" fmla="*/ 3543300 h 4552950"/>
                <a:gd name="connsiteX5" fmla="*/ 3282950 w 4457700"/>
                <a:gd name="connsiteY5" fmla="*/ 2286000 h 4552950"/>
                <a:gd name="connsiteX6" fmla="*/ 0 w 4457700"/>
                <a:gd name="connsiteY6" fmla="*/ 1016000 h 4552950"/>
                <a:gd name="connsiteX7" fmla="*/ 0 w 4457700"/>
                <a:gd name="connsiteY7" fmla="*/ 0 h 4552950"/>
                <a:gd name="connsiteX0" fmla="*/ 0 w 4462462"/>
                <a:gd name="connsiteY0" fmla="*/ 0 h 4552950"/>
                <a:gd name="connsiteX1" fmla="*/ 4462462 w 4462462"/>
                <a:gd name="connsiteY1" fmla="*/ 1819275 h 4552950"/>
                <a:gd name="connsiteX2" fmla="*/ 4457700 w 4462462"/>
                <a:gd name="connsiteY2" fmla="*/ 2743200 h 4552950"/>
                <a:gd name="connsiteX3" fmla="*/ 0 w 4462462"/>
                <a:gd name="connsiteY3" fmla="*/ 4552950 h 4552950"/>
                <a:gd name="connsiteX4" fmla="*/ 0 w 4462462"/>
                <a:gd name="connsiteY4" fmla="*/ 3543300 h 4552950"/>
                <a:gd name="connsiteX5" fmla="*/ 3282950 w 4462462"/>
                <a:gd name="connsiteY5" fmla="*/ 2286000 h 4552950"/>
                <a:gd name="connsiteX6" fmla="*/ 0 w 4462462"/>
                <a:gd name="connsiteY6" fmla="*/ 1016000 h 4552950"/>
                <a:gd name="connsiteX7" fmla="*/ 0 w 4462462"/>
                <a:gd name="connsiteY7" fmla="*/ 0 h 4552950"/>
                <a:gd name="connsiteX0" fmla="*/ 0 w 4462921"/>
                <a:gd name="connsiteY0" fmla="*/ 0 h 4552950"/>
                <a:gd name="connsiteX1" fmla="*/ 4462462 w 4462921"/>
                <a:gd name="connsiteY1" fmla="*/ 1819275 h 4552950"/>
                <a:gd name="connsiteX2" fmla="*/ 4462463 w 4462921"/>
                <a:gd name="connsiteY2" fmla="*/ 2747962 h 4552950"/>
                <a:gd name="connsiteX3" fmla="*/ 0 w 4462921"/>
                <a:gd name="connsiteY3" fmla="*/ 4552950 h 4552950"/>
                <a:gd name="connsiteX4" fmla="*/ 0 w 4462921"/>
                <a:gd name="connsiteY4" fmla="*/ 3543300 h 4552950"/>
                <a:gd name="connsiteX5" fmla="*/ 3282950 w 4462921"/>
                <a:gd name="connsiteY5" fmla="*/ 2286000 h 4552950"/>
                <a:gd name="connsiteX6" fmla="*/ 0 w 4462921"/>
                <a:gd name="connsiteY6" fmla="*/ 1016000 h 4552950"/>
                <a:gd name="connsiteX7" fmla="*/ 0 w 4462921"/>
                <a:gd name="connsiteY7" fmla="*/ 0 h 4552950"/>
                <a:gd name="connsiteX0" fmla="*/ 0 w 4462921"/>
                <a:gd name="connsiteY0" fmla="*/ 0 h 4552950"/>
                <a:gd name="connsiteX1" fmla="*/ 4462462 w 4462921"/>
                <a:gd name="connsiteY1" fmla="*/ 1819275 h 4552950"/>
                <a:gd name="connsiteX2" fmla="*/ 4462463 w 4462921"/>
                <a:gd name="connsiteY2" fmla="*/ 2747962 h 4552950"/>
                <a:gd name="connsiteX3" fmla="*/ 0 w 4462921"/>
                <a:gd name="connsiteY3" fmla="*/ 4552950 h 4552950"/>
                <a:gd name="connsiteX4" fmla="*/ 0 w 4462921"/>
                <a:gd name="connsiteY4" fmla="*/ 3543300 h 4552950"/>
                <a:gd name="connsiteX5" fmla="*/ 3282950 w 4462921"/>
                <a:gd name="connsiteY5" fmla="*/ 2286000 h 4552950"/>
                <a:gd name="connsiteX6" fmla="*/ 0 w 4462921"/>
                <a:gd name="connsiteY6" fmla="*/ 1016000 h 4552950"/>
                <a:gd name="connsiteX7" fmla="*/ 0 w 4462921"/>
                <a:gd name="connsiteY7" fmla="*/ 0 h 4552950"/>
                <a:gd name="connsiteX0" fmla="*/ 0 w 4462921"/>
                <a:gd name="connsiteY0" fmla="*/ 0 h 4560094"/>
                <a:gd name="connsiteX1" fmla="*/ 4462462 w 4462921"/>
                <a:gd name="connsiteY1" fmla="*/ 1819275 h 4560094"/>
                <a:gd name="connsiteX2" fmla="*/ 4462463 w 4462921"/>
                <a:gd name="connsiteY2" fmla="*/ 2747962 h 4560094"/>
                <a:gd name="connsiteX3" fmla="*/ 2381 w 4462921"/>
                <a:gd name="connsiteY3" fmla="*/ 4560094 h 4560094"/>
                <a:gd name="connsiteX4" fmla="*/ 0 w 4462921"/>
                <a:gd name="connsiteY4" fmla="*/ 3543300 h 4560094"/>
                <a:gd name="connsiteX5" fmla="*/ 3282950 w 4462921"/>
                <a:gd name="connsiteY5" fmla="*/ 2286000 h 4560094"/>
                <a:gd name="connsiteX6" fmla="*/ 0 w 4462921"/>
                <a:gd name="connsiteY6" fmla="*/ 1016000 h 4560094"/>
                <a:gd name="connsiteX7" fmla="*/ 0 w 4462921"/>
                <a:gd name="connsiteY7" fmla="*/ 0 h 4560094"/>
                <a:gd name="connsiteX0" fmla="*/ 0 w 4462921"/>
                <a:gd name="connsiteY0" fmla="*/ 0 h 4560094"/>
                <a:gd name="connsiteX1" fmla="*/ 4462462 w 4462921"/>
                <a:gd name="connsiteY1" fmla="*/ 1819275 h 4560094"/>
                <a:gd name="connsiteX2" fmla="*/ 4462463 w 4462921"/>
                <a:gd name="connsiteY2" fmla="*/ 2747962 h 4560094"/>
                <a:gd name="connsiteX3" fmla="*/ 2381 w 4462921"/>
                <a:gd name="connsiteY3" fmla="*/ 4560094 h 4560094"/>
                <a:gd name="connsiteX4" fmla="*/ 0 w 4462921"/>
                <a:gd name="connsiteY4" fmla="*/ 3543300 h 4560094"/>
                <a:gd name="connsiteX5" fmla="*/ 3275807 w 4462921"/>
                <a:gd name="connsiteY5" fmla="*/ 2286000 h 4560094"/>
                <a:gd name="connsiteX6" fmla="*/ 0 w 4462921"/>
                <a:gd name="connsiteY6" fmla="*/ 1016000 h 4560094"/>
                <a:gd name="connsiteX7" fmla="*/ 0 w 4462921"/>
                <a:gd name="connsiteY7" fmla="*/ 0 h 4560094"/>
                <a:gd name="connsiteX0" fmla="*/ 0 w 4462921"/>
                <a:gd name="connsiteY0" fmla="*/ 0 h 4557713"/>
                <a:gd name="connsiteX1" fmla="*/ 4462462 w 4462921"/>
                <a:gd name="connsiteY1" fmla="*/ 1819275 h 4557713"/>
                <a:gd name="connsiteX2" fmla="*/ 4462463 w 4462921"/>
                <a:gd name="connsiteY2" fmla="*/ 2747962 h 4557713"/>
                <a:gd name="connsiteX3" fmla="*/ 2381 w 4462921"/>
                <a:gd name="connsiteY3" fmla="*/ 4557713 h 4557713"/>
                <a:gd name="connsiteX4" fmla="*/ 0 w 4462921"/>
                <a:gd name="connsiteY4" fmla="*/ 3543300 h 4557713"/>
                <a:gd name="connsiteX5" fmla="*/ 3275807 w 4462921"/>
                <a:gd name="connsiteY5" fmla="*/ 2286000 h 4557713"/>
                <a:gd name="connsiteX6" fmla="*/ 0 w 4462921"/>
                <a:gd name="connsiteY6" fmla="*/ 1016000 h 4557713"/>
                <a:gd name="connsiteX7" fmla="*/ 0 w 4462921"/>
                <a:gd name="connsiteY7" fmla="*/ 0 h 4557713"/>
                <a:gd name="connsiteX0" fmla="*/ 0 w 4462921"/>
                <a:gd name="connsiteY0" fmla="*/ 0 h 4562475"/>
                <a:gd name="connsiteX1" fmla="*/ 4462462 w 4462921"/>
                <a:gd name="connsiteY1" fmla="*/ 1819275 h 4562475"/>
                <a:gd name="connsiteX2" fmla="*/ 4462463 w 4462921"/>
                <a:gd name="connsiteY2" fmla="*/ 2747962 h 4562475"/>
                <a:gd name="connsiteX3" fmla="*/ 2381 w 4462921"/>
                <a:gd name="connsiteY3" fmla="*/ 4562475 h 4562475"/>
                <a:gd name="connsiteX4" fmla="*/ 0 w 4462921"/>
                <a:gd name="connsiteY4" fmla="*/ 3543300 h 4562475"/>
                <a:gd name="connsiteX5" fmla="*/ 3275807 w 4462921"/>
                <a:gd name="connsiteY5" fmla="*/ 2286000 h 4562475"/>
                <a:gd name="connsiteX6" fmla="*/ 0 w 4462921"/>
                <a:gd name="connsiteY6" fmla="*/ 1016000 h 4562475"/>
                <a:gd name="connsiteX7" fmla="*/ 0 w 4462921"/>
                <a:gd name="connsiteY7" fmla="*/ 0 h 4562475"/>
                <a:gd name="connsiteX0" fmla="*/ 2486 w 4465407"/>
                <a:gd name="connsiteY0" fmla="*/ 0 h 4564856"/>
                <a:gd name="connsiteX1" fmla="*/ 4464948 w 4465407"/>
                <a:gd name="connsiteY1" fmla="*/ 1819275 h 4564856"/>
                <a:gd name="connsiteX2" fmla="*/ 4464949 w 4465407"/>
                <a:gd name="connsiteY2" fmla="*/ 2747962 h 4564856"/>
                <a:gd name="connsiteX3" fmla="*/ 105 w 4465407"/>
                <a:gd name="connsiteY3" fmla="*/ 4564856 h 4564856"/>
                <a:gd name="connsiteX4" fmla="*/ 2486 w 4465407"/>
                <a:gd name="connsiteY4" fmla="*/ 3543300 h 4564856"/>
                <a:gd name="connsiteX5" fmla="*/ 3278293 w 4465407"/>
                <a:gd name="connsiteY5" fmla="*/ 2286000 h 4564856"/>
                <a:gd name="connsiteX6" fmla="*/ 2486 w 4465407"/>
                <a:gd name="connsiteY6" fmla="*/ 1016000 h 4564856"/>
                <a:gd name="connsiteX7" fmla="*/ 2486 w 4465407"/>
                <a:gd name="connsiteY7" fmla="*/ 0 h 4564856"/>
                <a:gd name="connsiteX0" fmla="*/ 2610 w 4465531"/>
                <a:gd name="connsiteY0" fmla="*/ 0 h 4564856"/>
                <a:gd name="connsiteX1" fmla="*/ 4465072 w 4465531"/>
                <a:gd name="connsiteY1" fmla="*/ 1819275 h 4564856"/>
                <a:gd name="connsiteX2" fmla="*/ 4465073 w 4465531"/>
                <a:gd name="connsiteY2" fmla="*/ 2747962 h 4564856"/>
                <a:gd name="connsiteX3" fmla="*/ 229 w 4465531"/>
                <a:gd name="connsiteY3" fmla="*/ 4564856 h 4564856"/>
                <a:gd name="connsiteX4" fmla="*/ 228 w 4465531"/>
                <a:gd name="connsiteY4" fmla="*/ 3545681 h 4564856"/>
                <a:gd name="connsiteX5" fmla="*/ 3278417 w 4465531"/>
                <a:gd name="connsiteY5" fmla="*/ 2286000 h 4564856"/>
                <a:gd name="connsiteX6" fmla="*/ 2610 w 4465531"/>
                <a:gd name="connsiteY6" fmla="*/ 1016000 h 4564856"/>
                <a:gd name="connsiteX7" fmla="*/ 2610 w 4465531"/>
                <a:gd name="connsiteY7" fmla="*/ 0 h 4564856"/>
                <a:gd name="connsiteX0" fmla="*/ 2610 w 4465531"/>
                <a:gd name="connsiteY0" fmla="*/ 0 h 4564856"/>
                <a:gd name="connsiteX1" fmla="*/ 4465072 w 4465531"/>
                <a:gd name="connsiteY1" fmla="*/ 1819275 h 4564856"/>
                <a:gd name="connsiteX2" fmla="*/ 4465073 w 4465531"/>
                <a:gd name="connsiteY2" fmla="*/ 2750343 h 4564856"/>
                <a:gd name="connsiteX3" fmla="*/ 229 w 4465531"/>
                <a:gd name="connsiteY3" fmla="*/ 4564856 h 4564856"/>
                <a:gd name="connsiteX4" fmla="*/ 228 w 4465531"/>
                <a:gd name="connsiteY4" fmla="*/ 3545681 h 4564856"/>
                <a:gd name="connsiteX5" fmla="*/ 3278417 w 4465531"/>
                <a:gd name="connsiteY5" fmla="*/ 2286000 h 4564856"/>
                <a:gd name="connsiteX6" fmla="*/ 2610 w 4465531"/>
                <a:gd name="connsiteY6" fmla="*/ 1016000 h 4564856"/>
                <a:gd name="connsiteX7" fmla="*/ 2610 w 4465531"/>
                <a:gd name="connsiteY7" fmla="*/ 0 h 4564856"/>
                <a:gd name="connsiteX0" fmla="*/ 2610 w 4465531"/>
                <a:gd name="connsiteY0" fmla="*/ 0 h 4564856"/>
                <a:gd name="connsiteX1" fmla="*/ 4465072 w 4465531"/>
                <a:gd name="connsiteY1" fmla="*/ 1819275 h 4564856"/>
                <a:gd name="connsiteX2" fmla="*/ 4465073 w 4465531"/>
                <a:gd name="connsiteY2" fmla="*/ 2755106 h 4564856"/>
                <a:gd name="connsiteX3" fmla="*/ 229 w 4465531"/>
                <a:gd name="connsiteY3" fmla="*/ 4564856 h 4564856"/>
                <a:gd name="connsiteX4" fmla="*/ 228 w 4465531"/>
                <a:gd name="connsiteY4" fmla="*/ 3545681 h 4564856"/>
                <a:gd name="connsiteX5" fmla="*/ 3278417 w 4465531"/>
                <a:gd name="connsiteY5" fmla="*/ 2286000 h 4564856"/>
                <a:gd name="connsiteX6" fmla="*/ 2610 w 4465531"/>
                <a:gd name="connsiteY6" fmla="*/ 1016000 h 4564856"/>
                <a:gd name="connsiteX7" fmla="*/ 2610 w 4465531"/>
                <a:gd name="connsiteY7" fmla="*/ 0 h 4564856"/>
                <a:gd name="connsiteX0" fmla="*/ 2610 w 4467453"/>
                <a:gd name="connsiteY0" fmla="*/ 0 h 4564856"/>
                <a:gd name="connsiteX1" fmla="*/ 4467453 w 4467453"/>
                <a:gd name="connsiteY1" fmla="*/ 1816894 h 4564856"/>
                <a:gd name="connsiteX2" fmla="*/ 4465073 w 4467453"/>
                <a:gd name="connsiteY2" fmla="*/ 2755106 h 4564856"/>
                <a:gd name="connsiteX3" fmla="*/ 229 w 4467453"/>
                <a:gd name="connsiteY3" fmla="*/ 4564856 h 4564856"/>
                <a:gd name="connsiteX4" fmla="*/ 228 w 4467453"/>
                <a:gd name="connsiteY4" fmla="*/ 3545681 h 4564856"/>
                <a:gd name="connsiteX5" fmla="*/ 3278417 w 4467453"/>
                <a:gd name="connsiteY5" fmla="*/ 2286000 h 4564856"/>
                <a:gd name="connsiteX6" fmla="*/ 2610 w 4467453"/>
                <a:gd name="connsiteY6" fmla="*/ 1016000 h 4564856"/>
                <a:gd name="connsiteX7" fmla="*/ 2610 w 4467453"/>
                <a:gd name="connsiteY7" fmla="*/ 0 h 4564856"/>
                <a:gd name="connsiteX0" fmla="*/ 2610 w 4467453"/>
                <a:gd name="connsiteY0" fmla="*/ 0 h 4564856"/>
                <a:gd name="connsiteX1" fmla="*/ 4467453 w 4467453"/>
                <a:gd name="connsiteY1" fmla="*/ 1816894 h 4564856"/>
                <a:gd name="connsiteX2" fmla="*/ 4465073 w 4467453"/>
                <a:gd name="connsiteY2" fmla="*/ 2755106 h 4564856"/>
                <a:gd name="connsiteX3" fmla="*/ 229 w 4467453"/>
                <a:gd name="connsiteY3" fmla="*/ 4564856 h 4564856"/>
                <a:gd name="connsiteX4" fmla="*/ 228 w 4467453"/>
                <a:gd name="connsiteY4" fmla="*/ 3545681 h 4564856"/>
                <a:gd name="connsiteX5" fmla="*/ 3278417 w 4467453"/>
                <a:gd name="connsiteY5" fmla="*/ 2286000 h 4564856"/>
                <a:gd name="connsiteX6" fmla="*/ 2610 w 4467453"/>
                <a:gd name="connsiteY6" fmla="*/ 1020763 h 4564856"/>
                <a:gd name="connsiteX7" fmla="*/ 2610 w 4467453"/>
                <a:gd name="connsiteY7" fmla="*/ 0 h 4564856"/>
                <a:gd name="connsiteX0" fmla="*/ 2610 w 4467453"/>
                <a:gd name="connsiteY0" fmla="*/ 0 h 4564856"/>
                <a:gd name="connsiteX1" fmla="*/ 4467453 w 4467453"/>
                <a:gd name="connsiteY1" fmla="*/ 1816894 h 4564856"/>
                <a:gd name="connsiteX2" fmla="*/ 4465073 w 4467453"/>
                <a:gd name="connsiteY2" fmla="*/ 2755106 h 4564856"/>
                <a:gd name="connsiteX3" fmla="*/ 229 w 4467453"/>
                <a:gd name="connsiteY3" fmla="*/ 4564856 h 4564856"/>
                <a:gd name="connsiteX4" fmla="*/ 228 w 4467453"/>
                <a:gd name="connsiteY4" fmla="*/ 3545681 h 4564856"/>
                <a:gd name="connsiteX5" fmla="*/ 3271273 w 4467453"/>
                <a:gd name="connsiteY5" fmla="*/ 2288382 h 4564856"/>
                <a:gd name="connsiteX6" fmla="*/ 2610 w 4467453"/>
                <a:gd name="connsiteY6" fmla="*/ 1020763 h 4564856"/>
                <a:gd name="connsiteX7" fmla="*/ 2610 w 4467453"/>
                <a:gd name="connsiteY7" fmla="*/ 0 h 4564856"/>
                <a:gd name="connsiteX0" fmla="*/ 2610 w 4467453"/>
                <a:gd name="connsiteY0" fmla="*/ 0 h 4564856"/>
                <a:gd name="connsiteX1" fmla="*/ 4467453 w 4467453"/>
                <a:gd name="connsiteY1" fmla="*/ 1816894 h 4564856"/>
                <a:gd name="connsiteX2" fmla="*/ 4465073 w 4467453"/>
                <a:gd name="connsiteY2" fmla="*/ 2755106 h 4564856"/>
                <a:gd name="connsiteX3" fmla="*/ 229 w 4467453"/>
                <a:gd name="connsiteY3" fmla="*/ 4564856 h 4564856"/>
                <a:gd name="connsiteX4" fmla="*/ 228 w 4467453"/>
                <a:gd name="connsiteY4" fmla="*/ 3545681 h 4564856"/>
                <a:gd name="connsiteX5" fmla="*/ 3271273 w 4467453"/>
                <a:gd name="connsiteY5" fmla="*/ 2288382 h 4564856"/>
                <a:gd name="connsiteX6" fmla="*/ 2610 w 4467453"/>
                <a:gd name="connsiteY6" fmla="*/ 1020763 h 4564856"/>
                <a:gd name="connsiteX7" fmla="*/ 2610 w 4467453"/>
                <a:gd name="connsiteY7" fmla="*/ 0 h 4564856"/>
                <a:gd name="connsiteX0" fmla="*/ 2610 w 4465530"/>
                <a:gd name="connsiteY0" fmla="*/ 0 h 4564856"/>
                <a:gd name="connsiteX1" fmla="*/ 4465071 w 4465530"/>
                <a:gd name="connsiteY1" fmla="*/ 1819275 h 4564856"/>
                <a:gd name="connsiteX2" fmla="*/ 4465073 w 4465530"/>
                <a:gd name="connsiteY2" fmla="*/ 2755106 h 4564856"/>
                <a:gd name="connsiteX3" fmla="*/ 229 w 4465530"/>
                <a:gd name="connsiteY3" fmla="*/ 4564856 h 4564856"/>
                <a:gd name="connsiteX4" fmla="*/ 228 w 4465530"/>
                <a:gd name="connsiteY4" fmla="*/ 3545681 h 4564856"/>
                <a:gd name="connsiteX5" fmla="*/ 3271273 w 4465530"/>
                <a:gd name="connsiteY5" fmla="*/ 2288382 h 4564856"/>
                <a:gd name="connsiteX6" fmla="*/ 2610 w 4465530"/>
                <a:gd name="connsiteY6" fmla="*/ 1020763 h 4564856"/>
                <a:gd name="connsiteX7" fmla="*/ 2610 w 4465530"/>
                <a:gd name="connsiteY7" fmla="*/ 0 h 4564856"/>
                <a:gd name="connsiteX0" fmla="*/ 2610 w 4465530"/>
                <a:gd name="connsiteY0" fmla="*/ 0 h 4564856"/>
                <a:gd name="connsiteX1" fmla="*/ 4465071 w 4465530"/>
                <a:gd name="connsiteY1" fmla="*/ 1812131 h 4564856"/>
                <a:gd name="connsiteX2" fmla="*/ 4465073 w 4465530"/>
                <a:gd name="connsiteY2" fmla="*/ 2755106 h 4564856"/>
                <a:gd name="connsiteX3" fmla="*/ 229 w 4465530"/>
                <a:gd name="connsiteY3" fmla="*/ 4564856 h 4564856"/>
                <a:gd name="connsiteX4" fmla="*/ 228 w 4465530"/>
                <a:gd name="connsiteY4" fmla="*/ 3545681 h 4564856"/>
                <a:gd name="connsiteX5" fmla="*/ 3271273 w 4465530"/>
                <a:gd name="connsiteY5" fmla="*/ 2288382 h 4564856"/>
                <a:gd name="connsiteX6" fmla="*/ 2610 w 4465530"/>
                <a:gd name="connsiteY6" fmla="*/ 1020763 h 4564856"/>
                <a:gd name="connsiteX7" fmla="*/ 2610 w 4465530"/>
                <a:gd name="connsiteY7" fmla="*/ 0 h 4564856"/>
                <a:gd name="connsiteX0" fmla="*/ 2610 w 4465530"/>
                <a:gd name="connsiteY0" fmla="*/ 0 h 4564856"/>
                <a:gd name="connsiteX1" fmla="*/ 4465071 w 4465530"/>
                <a:gd name="connsiteY1" fmla="*/ 1812131 h 4564856"/>
                <a:gd name="connsiteX2" fmla="*/ 4465073 w 4465530"/>
                <a:gd name="connsiteY2" fmla="*/ 2755106 h 4564856"/>
                <a:gd name="connsiteX3" fmla="*/ 229 w 4465530"/>
                <a:gd name="connsiteY3" fmla="*/ 4564856 h 4564856"/>
                <a:gd name="connsiteX4" fmla="*/ 228 w 4465530"/>
                <a:gd name="connsiteY4" fmla="*/ 3545681 h 4564856"/>
                <a:gd name="connsiteX5" fmla="*/ 3271273 w 4465530"/>
                <a:gd name="connsiteY5" fmla="*/ 2288382 h 4564856"/>
                <a:gd name="connsiteX6" fmla="*/ 2610 w 4465530"/>
                <a:gd name="connsiteY6" fmla="*/ 1023145 h 4564856"/>
                <a:gd name="connsiteX7" fmla="*/ 2610 w 4465530"/>
                <a:gd name="connsiteY7" fmla="*/ 0 h 4564856"/>
                <a:gd name="connsiteX0" fmla="*/ 2610 w 4465530"/>
                <a:gd name="connsiteY0" fmla="*/ 0 h 4564856"/>
                <a:gd name="connsiteX1" fmla="*/ 4465071 w 4465530"/>
                <a:gd name="connsiteY1" fmla="*/ 1812131 h 4564856"/>
                <a:gd name="connsiteX2" fmla="*/ 4465073 w 4465530"/>
                <a:gd name="connsiteY2" fmla="*/ 2755106 h 4564856"/>
                <a:gd name="connsiteX3" fmla="*/ 229 w 4465530"/>
                <a:gd name="connsiteY3" fmla="*/ 4564856 h 4564856"/>
                <a:gd name="connsiteX4" fmla="*/ 228 w 4465530"/>
                <a:gd name="connsiteY4" fmla="*/ 3545681 h 4564856"/>
                <a:gd name="connsiteX5" fmla="*/ 3264129 w 4465530"/>
                <a:gd name="connsiteY5" fmla="*/ 2288382 h 4564856"/>
                <a:gd name="connsiteX6" fmla="*/ 2610 w 4465530"/>
                <a:gd name="connsiteY6" fmla="*/ 1023145 h 4564856"/>
                <a:gd name="connsiteX7" fmla="*/ 2610 w 4465530"/>
                <a:gd name="connsiteY7" fmla="*/ 0 h 4564856"/>
                <a:gd name="connsiteX0" fmla="*/ 0 w 4467986"/>
                <a:gd name="connsiteY0" fmla="*/ 0 h 4564856"/>
                <a:gd name="connsiteX1" fmla="*/ 4467527 w 4467986"/>
                <a:gd name="connsiteY1" fmla="*/ 1812131 h 4564856"/>
                <a:gd name="connsiteX2" fmla="*/ 4467529 w 4467986"/>
                <a:gd name="connsiteY2" fmla="*/ 2755106 h 4564856"/>
                <a:gd name="connsiteX3" fmla="*/ 2685 w 4467986"/>
                <a:gd name="connsiteY3" fmla="*/ 4564856 h 4564856"/>
                <a:gd name="connsiteX4" fmla="*/ 2684 w 4467986"/>
                <a:gd name="connsiteY4" fmla="*/ 3545681 h 4564856"/>
                <a:gd name="connsiteX5" fmla="*/ 3266585 w 4467986"/>
                <a:gd name="connsiteY5" fmla="*/ 2288382 h 4564856"/>
                <a:gd name="connsiteX6" fmla="*/ 5066 w 4467986"/>
                <a:gd name="connsiteY6" fmla="*/ 1023145 h 4564856"/>
                <a:gd name="connsiteX7" fmla="*/ 0 w 4467986"/>
                <a:gd name="connsiteY7" fmla="*/ 0 h 4564856"/>
                <a:gd name="connsiteX0" fmla="*/ 0 w 4467986"/>
                <a:gd name="connsiteY0" fmla="*/ 0 h 4564856"/>
                <a:gd name="connsiteX1" fmla="*/ 4467527 w 4467986"/>
                <a:gd name="connsiteY1" fmla="*/ 1812131 h 4564856"/>
                <a:gd name="connsiteX2" fmla="*/ 4467529 w 4467986"/>
                <a:gd name="connsiteY2" fmla="*/ 2755106 h 4564856"/>
                <a:gd name="connsiteX3" fmla="*/ 2685 w 4467986"/>
                <a:gd name="connsiteY3" fmla="*/ 4564856 h 4564856"/>
                <a:gd name="connsiteX4" fmla="*/ 2684 w 4467986"/>
                <a:gd name="connsiteY4" fmla="*/ 3545681 h 4564856"/>
                <a:gd name="connsiteX5" fmla="*/ 3266585 w 4467986"/>
                <a:gd name="connsiteY5" fmla="*/ 2288382 h 4564856"/>
                <a:gd name="connsiteX6" fmla="*/ 2533 w 4467986"/>
                <a:gd name="connsiteY6" fmla="*/ 1018079 h 4564856"/>
                <a:gd name="connsiteX7" fmla="*/ 0 w 4467986"/>
                <a:gd name="connsiteY7" fmla="*/ 0 h 4564856"/>
                <a:gd name="connsiteX0" fmla="*/ 0 w 4467986"/>
                <a:gd name="connsiteY0" fmla="*/ 0 h 4564856"/>
                <a:gd name="connsiteX1" fmla="*/ 4467527 w 4467986"/>
                <a:gd name="connsiteY1" fmla="*/ 1812131 h 4564856"/>
                <a:gd name="connsiteX2" fmla="*/ 4467529 w 4467986"/>
                <a:gd name="connsiteY2" fmla="*/ 2755106 h 4564856"/>
                <a:gd name="connsiteX3" fmla="*/ 2685 w 4467986"/>
                <a:gd name="connsiteY3" fmla="*/ 4564856 h 4564856"/>
                <a:gd name="connsiteX4" fmla="*/ 2684 w 4467986"/>
                <a:gd name="connsiteY4" fmla="*/ 3545681 h 4564856"/>
                <a:gd name="connsiteX5" fmla="*/ 3266585 w 4467986"/>
                <a:gd name="connsiteY5" fmla="*/ 2288382 h 4564856"/>
                <a:gd name="connsiteX6" fmla="*/ 2533 w 4467986"/>
                <a:gd name="connsiteY6" fmla="*/ 1023145 h 4564856"/>
                <a:gd name="connsiteX7" fmla="*/ 0 w 4467986"/>
                <a:gd name="connsiteY7" fmla="*/ 0 h 4564856"/>
                <a:gd name="connsiteX0" fmla="*/ 0 w 4467986"/>
                <a:gd name="connsiteY0" fmla="*/ 0 h 4567262"/>
                <a:gd name="connsiteX1" fmla="*/ 4467527 w 4467986"/>
                <a:gd name="connsiteY1" fmla="*/ 1814537 h 4567262"/>
                <a:gd name="connsiteX2" fmla="*/ 4467529 w 4467986"/>
                <a:gd name="connsiteY2" fmla="*/ 2757512 h 4567262"/>
                <a:gd name="connsiteX3" fmla="*/ 2685 w 4467986"/>
                <a:gd name="connsiteY3" fmla="*/ 4567262 h 4567262"/>
                <a:gd name="connsiteX4" fmla="*/ 2684 w 4467986"/>
                <a:gd name="connsiteY4" fmla="*/ 3548087 h 4567262"/>
                <a:gd name="connsiteX5" fmla="*/ 3266585 w 4467986"/>
                <a:gd name="connsiteY5" fmla="*/ 2290788 h 4567262"/>
                <a:gd name="connsiteX6" fmla="*/ 2533 w 4467986"/>
                <a:gd name="connsiteY6" fmla="*/ 1025551 h 4567262"/>
                <a:gd name="connsiteX7" fmla="*/ 0 w 4467986"/>
                <a:gd name="connsiteY7" fmla="*/ 0 h 4567262"/>
                <a:gd name="connsiteX0" fmla="*/ 377 w 4465956"/>
                <a:gd name="connsiteY0" fmla="*/ 0 h 4569668"/>
                <a:gd name="connsiteX1" fmla="*/ 4465497 w 4465956"/>
                <a:gd name="connsiteY1" fmla="*/ 1816943 h 4569668"/>
                <a:gd name="connsiteX2" fmla="*/ 4465499 w 4465956"/>
                <a:gd name="connsiteY2" fmla="*/ 2759918 h 4569668"/>
                <a:gd name="connsiteX3" fmla="*/ 655 w 4465956"/>
                <a:gd name="connsiteY3" fmla="*/ 4569668 h 4569668"/>
                <a:gd name="connsiteX4" fmla="*/ 654 w 4465956"/>
                <a:gd name="connsiteY4" fmla="*/ 3550493 h 4569668"/>
                <a:gd name="connsiteX5" fmla="*/ 3264555 w 4465956"/>
                <a:gd name="connsiteY5" fmla="*/ 2293194 h 4569668"/>
                <a:gd name="connsiteX6" fmla="*/ 503 w 4465956"/>
                <a:gd name="connsiteY6" fmla="*/ 1027957 h 4569668"/>
                <a:gd name="connsiteX7" fmla="*/ 377 w 4465956"/>
                <a:gd name="connsiteY7" fmla="*/ 0 h 4569668"/>
                <a:gd name="connsiteX0" fmla="*/ 377 w 4465956"/>
                <a:gd name="connsiteY0" fmla="*/ 0 h 4569668"/>
                <a:gd name="connsiteX1" fmla="*/ 4465497 w 4465956"/>
                <a:gd name="connsiteY1" fmla="*/ 1816943 h 4569668"/>
                <a:gd name="connsiteX2" fmla="*/ 4465499 w 4465956"/>
                <a:gd name="connsiteY2" fmla="*/ 2759918 h 4569668"/>
                <a:gd name="connsiteX3" fmla="*/ 655 w 4465956"/>
                <a:gd name="connsiteY3" fmla="*/ 4569668 h 4569668"/>
                <a:gd name="connsiteX4" fmla="*/ 654 w 4465956"/>
                <a:gd name="connsiteY4" fmla="*/ 3548111 h 4569668"/>
                <a:gd name="connsiteX5" fmla="*/ 3264555 w 4465956"/>
                <a:gd name="connsiteY5" fmla="*/ 2293194 h 4569668"/>
                <a:gd name="connsiteX6" fmla="*/ 503 w 4465956"/>
                <a:gd name="connsiteY6" fmla="*/ 1027957 h 4569668"/>
                <a:gd name="connsiteX7" fmla="*/ 377 w 4465956"/>
                <a:gd name="connsiteY7" fmla="*/ 0 h 4569668"/>
                <a:gd name="connsiteX0" fmla="*/ 377 w 4465956"/>
                <a:gd name="connsiteY0" fmla="*/ 0 h 4569668"/>
                <a:gd name="connsiteX1" fmla="*/ 4465497 w 4465956"/>
                <a:gd name="connsiteY1" fmla="*/ 1816943 h 4569668"/>
                <a:gd name="connsiteX2" fmla="*/ 4465499 w 4465956"/>
                <a:gd name="connsiteY2" fmla="*/ 2759918 h 4569668"/>
                <a:gd name="connsiteX3" fmla="*/ 655 w 4465956"/>
                <a:gd name="connsiteY3" fmla="*/ 4569668 h 4569668"/>
                <a:gd name="connsiteX4" fmla="*/ 654 w 4465956"/>
                <a:gd name="connsiteY4" fmla="*/ 3548111 h 4569668"/>
                <a:gd name="connsiteX5" fmla="*/ 3257411 w 4465956"/>
                <a:gd name="connsiteY5" fmla="*/ 2293194 h 4569668"/>
                <a:gd name="connsiteX6" fmla="*/ 503 w 4465956"/>
                <a:gd name="connsiteY6" fmla="*/ 1027957 h 4569668"/>
                <a:gd name="connsiteX7" fmla="*/ 377 w 4465956"/>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65956" h="4569668">
                  <a:moveTo>
                    <a:pt x="377" y="0"/>
                  </a:moveTo>
                  <a:lnTo>
                    <a:pt x="4465497" y="1816943"/>
                  </a:lnTo>
                  <a:cubicBezTo>
                    <a:pt x="4463910" y="2124918"/>
                    <a:pt x="4467086" y="2451943"/>
                    <a:pt x="4465499" y="2759918"/>
                  </a:cubicBezTo>
                  <a:lnTo>
                    <a:pt x="655" y="4569668"/>
                  </a:lnTo>
                  <a:cubicBezTo>
                    <a:pt x="-139" y="4230737"/>
                    <a:pt x="1448" y="3887042"/>
                    <a:pt x="654" y="3548111"/>
                  </a:cubicBezTo>
                  <a:lnTo>
                    <a:pt x="3257411" y="2293194"/>
                  </a:lnTo>
                  <a:lnTo>
                    <a:pt x="503" y="1027957"/>
                  </a:lnTo>
                  <a:cubicBezTo>
                    <a:pt x="-1186" y="686909"/>
                    <a:pt x="2066" y="341048"/>
                    <a:pt x="37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solidFill>
                  <a:srgbClr val="002266"/>
                </a:solidFill>
              </a:endParaRPr>
            </a:p>
          </p:txBody>
        </p:sp>
      </p:grpSp>
      <p:pic>
        <p:nvPicPr>
          <p:cNvPr id="8" name="Picture 3" descr="Acc_Strat_Line_5_RGB_Wht.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13000" y="1397793"/>
            <a:ext cx="4457999"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8256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2" hasCustomPrompt="1"/>
          </p:nvPr>
        </p:nvSpPr>
        <p:spPr>
          <a:xfrm>
            <a:off x="227475" y="856810"/>
            <a:ext cx="9396000" cy="572935"/>
          </a:xfrm>
          <a:prstGeom prst="rect">
            <a:avLst/>
          </a:prstGeom>
        </p:spPr>
        <p:txBody>
          <a:bodyPr/>
          <a:lstStyle>
            <a:lvl1pPr marL="0" indent="0">
              <a:buFontTx/>
              <a:buNone/>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stStyle>
          <a:p>
            <a:pPr lvl="0"/>
            <a:r>
              <a:rPr lang="en-CA" dirty="0"/>
              <a:t>First Level Text</a:t>
            </a:r>
          </a:p>
          <a:p>
            <a:pPr lvl="1"/>
            <a:r>
              <a:rPr lang="en-CA" dirty="0"/>
              <a:t>Second Level Text</a:t>
            </a:r>
          </a:p>
          <a:p>
            <a:pPr lvl="2"/>
            <a:r>
              <a:rPr lang="en-CA" dirty="0"/>
              <a:t>Third Level Text</a:t>
            </a:r>
          </a:p>
          <a:p>
            <a:pPr lvl="3"/>
            <a:r>
              <a:rPr lang="en-CA" dirty="0"/>
              <a:t>Fourth Level Text</a:t>
            </a:r>
          </a:p>
          <a:p>
            <a:pPr lvl="4"/>
            <a:r>
              <a:rPr lang="en-CA" dirty="0"/>
              <a:t>Fifth Level Text</a:t>
            </a:r>
          </a:p>
        </p:txBody>
      </p:sp>
      <p:sp>
        <p:nvSpPr>
          <p:cNvPr id="4" name="Title 3"/>
          <p:cNvSpPr>
            <a:spLocks noGrp="1"/>
          </p:cNvSpPr>
          <p:nvPr>
            <p:ph type="title" hasCustomPrompt="1"/>
          </p:nvPr>
        </p:nvSpPr>
        <p:spPr>
          <a:xfrm>
            <a:off x="240174" y="112976"/>
            <a:ext cx="9360000" cy="647999"/>
          </a:xfrm>
        </p:spPr>
        <p:txBody>
          <a:bodyPr tIns="36000" bIns="36000"/>
          <a:lstStyle>
            <a:lvl1pPr>
              <a:defRPr b="1">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dirty="0"/>
              <a:t>Master Title Slide Headline</a:t>
            </a:r>
            <a:endParaRPr lang="en-CA" dirty="0"/>
          </a:p>
        </p:txBody>
      </p:sp>
    </p:spTree>
    <p:extLst>
      <p:ext uri="{BB962C8B-B14F-4D97-AF65-F5344CB8AC3E}">
        <p14:creationId xmlns:p14="http://schemas.microsoft.com/office/powerpoint/2010/main" val="357271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6768" y="78294"/>
            <a:ext cx="9717631" cy="641804"/>
          </a:xfrm>
          <a:solidFill>
            <a:srgbClr val="002060"/>
          </a:solidFill>
        </p:spPr>
        <p:txBody>
          <a:bodyPr>
            <a:normAutofit/>
          </a:bodyPr>
          <a:lstStyle>
            <a:lvl1pPr algn="l">
              <a:defRPr sz="1400" b="1">
                <a:solidFill>
                  <a:schemeClr val="bg1"/>
                </a:solidFill>
              </a:defRPr>
            </a:lvl1pPr>
          </a:lstStyle>
          <a:p>
            <a:r>
              <a:rPr lang="ja-JP" altLang="en-US" dirty="0"/>
              <a:t>マスタ タイトルの書式設定</a:t>
            </a:r>
          </a:p>
        </p:txBody>
      </p:sp>
    </p:spTree>
    <p:extLst>
      <p:ext uri="{BB962C8B-B14F-4D97-AF65-F5344CB8AC3E}">
        <p14:creationId xmlns:p14="http://schemas.microsoft.com/office/powerpoint/2010/main" val="3667097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vmlDrawing" Target="../drawings/vmlDrawing1.v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AC Banner"/>
          <p:cNvSpPr>
            <a:spLocks noChangeArrowheads="1"/>
          </p:cNvSpPr>
          <p:nvPr userDrawn="1"/>
        </p:nvSpPr>
        <p:spPr bwMode="gray">
          <a:xfrm>
            <a:off x="0" y="0"/>
            <a:ext cx="9906000" cy="773705"/>
          </a:xfrm>
          <a:prstGeom prst="rect">
            <a:avLst/>
          </a:prstGeom>
          <a:solidFill>
            <a:srgbClr val="33CC33"/>
          </a:solidFill>
          <a:ln w="12700">
            <a:noFill/>
            <a:miter lim="800000"/>
            <a:headEnd/>
            <a:tailEnd/>
          </a:ln>
          <a:effectLst/>
        </p:spPr>
        <p:txBody>
          <a:bodyPr wrap="none" anchor="ctr"/>
          <a:lstStyle/>
          <a:p>
            <a:pPr>
              <a:defRPr/>
            </a:pPr>
            <a:endParaRPr lang="ja-JP" altLang="en-US" sz="2133">
              <a:ea typeface="ＭＳ Ｐゴシック" pitchFamily="50" charset="-128"/>
            </a:endParaRPr>
          </a:p>
        </p:txBody>
      </p:sp>
      <p:graphicFrame>
        <p:nvGraphicFramePr>
          <p:cNvPr id="2" name="オブジェクト 1" hidden="1"/>
          <p:cNvGraphicFramePr>
            <a:graphicFrameLocks noChangeAspect="1"/>
          </p:cNvGraphicFramePr>
          <p:nvPr userDrawn="1">
            <p:custDataLst>
              <p:tags r:id="rId6"/>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536" name="think-cell Slide" r:id="rId7" imgW="270" imgH="270" progId="TCLayout.ActiveDocument.1">
                  <p:embed/>
                </p:oleObj>
              </mc:Choice>
              <mc:Fallback>
                <p:oleObj name="think-cell Slide" r:id="rId7" imgW="270" imgH="270" progId="TCLayout.ActiveDocument.1">
                  <p:embed/>
                  <p:pic>
                    <p:nvPicPr>
                      <p:cNvPr id="0" name=""/>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9" name="Title Placeholder 1"/>
          <p:cNvSpPr>
            <a:spLocks noGrp="1"/>
          </p:cNvSpPr>
          <p:nvPr>
            <p:ph type="title"/>
          </p:nvPr>
        </p:nvSpPr>
        <p:spPr>
          <a:xfrm>
            <a:off x="240174" y="-11848"/>
            <a:ext cx="9360000" cy="785553"/>
          </a:xfrm>
          <a:prstGeom prst="rect">
            <a:avLst/>
          </a:prstGeom>
        </p:spPr>
        <p:txBody>
          <a:bodyPr vert="horz" lIns="0" tIns="0" rIns="0" bIns="0" rtlCol="0" anchor="b" anchorCtr="0">
            <a:normAutofit/>
          </a:bodyPr>
          <a:lstStyle/>
          <a:p>
            <a:r>
              <a:rPr lang="en-US" dirty="0"/>
              <a:t/>
            </a:r>
            <a:br>
              <a:rPr lang="en-US" dirty="0"/>
            </a:br>
            <a:r>
              <a:rPr lang="en-US" dirty="0"/>
              <a:t>Master Title Slide Headline</a:t>
            </a:r>
            <a:endParaRPr lang="en-CA" dirty="0"/>
          </a:p>
        </p:txBody>
      </p:sp>
    </p:spTree>
    <p:extLst>
      <p:ext uri="{BB962C8B-B14F-4D97-AF65-F5344CB8AC3E}">
        <p14:creationId xmlns:p14="http://schemas.microsoft.com/office/powerpoint/2010/main" val="243261051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hf hdr="0" ftr="0" dt="0"/>
  <p:txStyles>
    <p:titleStyle>
      <a:lvl1pPr algn="l" defTabSz="914400" rtl="0" eaLnBrk="1" latinLnBrk="0" hangingPunct="1">
        <a:lnSpc>
          <a:spcPts val="2600"/>
        </a:lnSpc>
        <a:spcBef>
          <a:spcPct val="0"/>
        </a:spcBef>
        <a:buNone/>
        <a:defRPr sz="2400" b="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231775" indent="-231775" algn="l" defTabSz="914400" rtl="0" eaLnBrk="1" latinLnBrk="0" hangingPunct="1">
        <a:lnSpc>
          <a:spcPct val="100000"/>
        </a:lnSpc>
        <a:spcBef>
          <a:spcPts val="1200"/>
        </a:spcBef>
        <a:spcAft>
          <a:spcPts val="0"/>
        </a:spcAft>
        <a:buClr>
          <a:schemeClr val="tx1"/>
        </a:buClr>
        <a:buSzPct val="80000"/>
        <a:buFont typeface="Arial" pitchFamily="34" charset="0"/>
        <a:buChar char="•"/>
        <a:defRPr sz="2600" b="0" kern="1200">
          <a:solidFill>
            <a:schemeClr val="tx1"/>
          </a:solidFill>
          <a:latin typeface="Arial" pitchFamily="34" charset="0"/>
          <a:ea typeface="+mn-ea"/>
          <a:cs typeface="Arial" pitchFamily="34" charset="0"/>
        </a:defRPr>
      </a:lvl1pPr>
      <a:lvl2pPr marL="457200" indent="-231775" algn="l" defTabSz="914400" rtl="0" eaLnBrk="1" latinLnBrk="0" hangingPunct="1">
        <a:lnSpc>
          <a:spcPct val="100000"/>
        </a:lnSpc>
        <a:spcBef>
          <a:spcPts val="624"/>
        </a:spcBef>
        <a:spcAft>
          <a:spcPts val="0"/>
        </a:spcAft>
        <a:buClr>
          <a:schemeClr val="tx1"/>
        </a:buClr>
        <a:buSzPct val="80000"/>
        <a:buFont typeface="Arial" pitchFamily="34" charset="0"/>
        <a:buChar char="–"/>
        <a:defRPr sz="2400" kern="1200">
          <a:solidFill>
            <a:srgbClr val="000000"/>
          </a:solidFill>
          <a:latin typeface="Arial" pitchFamily="34" charset="0"/>
          <a:ea typeface="+mn-ea"/>
          <a:cs typeface="Arial" pitchFamily="34" charset="0"/>
        </a:defRPr>
      </a:lvl2pPr>
      <a:lvl3pPr marL="688975" indent="-231775" algn="l" defTabSz="914400" rtl="0" eaLnBrk="1" latinLnBrk="0" hangingPunct="1">
        <a:lnSpc>
          <a:spcPct val="100000"/>
        </a:lnSpc>
        <a:spcBef>
          <a:spcPts val="576"/>
        </a:spcBef>
        <a:spcAft>
          <a:spcPts val="0"/>
        </a:spcAft>
        <a:buClr>
          <a:schemeClr val="tx1"/>
        </a:buClr>
        <a:buSzPct val="80000"/>
        <a:buFont typeface="Arial" pitchFamily="34" charset="0"/>
        <a:buChar char="•"/>
        <a:defRPr sz="2000" kern="1200" baseline="0">
          <a:solidFill>
            <a:srgbClr val="000000"/>
          </a:solidFill>
          <a:latin typeface="Arial" pitchFamily="34" charset="0"/>
          <a:ea typeface="+mn-ea"/>
          <a:cs typeface="Arial" pitchFamily="34" charset="0"/>
        </a:defRPr>
      </a:lvl3pPr>
      <a:lvl4pPr marL="914400" indent="-225425" algn="l" defTabSz="914400" rtl="0" eaLnBrk="1" latinLnBrk="0" hangingPunct="1">
        <a:lnSpc>
          <a:spcPct val="100000"/>
        </a:lnSpc>
        <a:spcBef>
          <a:spcPts val="528"/>
        </a:spcBef>
        <a:spcAft>
          <a:spcPts val="0"/>
        </a:spcAft>
        <a:buClr>
          <a:schemeClr val="tx1"/>
        </a:buClr>
        <a:buSzPct val="80000"/>
        <a:buFont typeface="Arial" pitchFamily="34" charset="0"/>
        <a:buChar char="–"/>
        <a:defRPr sz="1800" kern="1200" baseline="0">
          <a:solidFill>
            <a:srgbClr val="000000"/>
          </a:solidFill>
          <a:latin typeface="Arial" pitchFamily="34" charset="0"/>
          <a:ea typeface="+mn-ea"/>
          <a:cs typeface="Arial" pitchFamily="34" charset="0"/>
        </a:defRPr>
      </a:lvl4pPr>
      <a:lvl5pPr marL="1146175" indent="-231775" algn="l" defTabSz="914400" rtl="0" eaLnBrk="1" latinLnBrk="0" hangingPunct="1">
        <a:lnSpc>
          <a:spcPct val="100000"/>
        </a:lnSpc>
        <a:spcBef>
          <a:spcPts val="480"/>
        </a:spcBef>
        <a:spcAft>
          <a:spcPts val="0"/>
        </a:spcAft>
        <a:buClr>
          <a:schemeClr val="tx1"/>
        </a:buClr>
        <a:buSzPct val="80000"/>
        <a:buFont typeface="Arial" pitchFamily="34" charset="0"/>
        <a:buChar char="•"/>
        <a:defRPr sz="1600" kern="1200" baseline="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1"/>
          <p:cNvSpPr>
            <a:spLocks noGrp="1"/>
          </p:cNvSpPr>
          <p:nvPr>
            <p:ph type="title"/>
          </p:nvPr>
        </p:nvSpPr>
        <p:spPr>
          <a:xfrm>
            <a:off x="240174" y="112976"/>
            <a:ext cx="9360000" cy="647999"/>
          </a:xfrm>
        </p:spPr>
        <p:txBody>
          <a:bodyPr>
            <a:noAutofit/>
          </a:bodyPr>
          <a:lstStyle/>
          <a:p>
            <a:r>
              <a:rPr lang="ja-JP" altLang="en-US" sz="2200" dirty="0" smtClean="0"/>
              <a:t>（参考資料）</a:t>
            </a:r>
            <a:r>
              <a:rPr lang="en-US" altLang="ja-JP" sz="2200" dirty="0" smtClean="0"/>
              <a:t/>
            </a:r>
            <a:br>
              <a:rPr lang="en-US" altLang="ja-JP" sz="2200" dirty="0" smtClean="0"/>
            </a:br>
            <a:r>
              <a:rPr lang="ja-JP" altLang="en-US" sz="2200" dirty="0" smtClean="0"/>
              <a:t>１</a:t>
            </a:r>
            <a:r>
              <a:rPr lang="ja-JP" altLang="en-US" sz="2200" dirty="0"/>
              <a:t>．医療費通知を活用した医療費控除申告</a:t>
            </a:r>
            <a:r>
              <a:rPr lang="ja-JP" altLang="en-US" sz="2200" dirty="0" smtClean="0"/>
              <a:t>簡素化の概要</a:t>
            </a:r>
            <a:endParaRPr lang="ja-JP" altLang="en-US" sz="2200" dirty="0"/>
          </a:p>
        </p:txBody>
      </p:sp>
      <p:sp>
        <p:nvSpPr>
          <p:cNvPr id="7" name="正方形/長方形 55"/>
          <p:cNvSpPr/>
          <p:nvPr/>
        </p:nvSpPr>
        <p:spPr>
          <a:xfrm>
            <a:off x="309000" y="1413001"/>
            <a:ext cx="1748047" cy="1902022"/>
          </a:xfrm>
          <a:prstGeom prst="rect">
            <a:avLst/>
          </a:prstGeom>
          <a:solidFill>
            <a:srgbClr val="33CC3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制度概要</a:t>
            </a:r>
          </a:p>
        </p:txBody>
      </p:sp>
      <p:sp>
        <p:nvSpPr>
          <p:cNvPr id="191" name="Rectangle 87"/>
          <p:cNvSpPr/>
          <p:nvPr/>
        </p:nvSpPr>
        <p:spPr>
          <a:xfrm>
            <a:off x="2098203" y="1413085"/>
            <a:ext cx="7498797" cy="1900386"/>
          </a:xfrm>
          <a:prstGeom prst="rect">
            <a:avLst/>
          </a:prstGeom>
          <a:noFill/>
          <a:ln w="254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marL="354013" indent="-285750">
              <a:spcAft>
                <a:spcPts val="600"/>
              </a:spcAft>
              <a:buFont typeface="Wingdings" panose="05000000000000000000" pitchFamily="2" charset="2"/>
              <a:buChar char="n"/>
            </a:pPr>
            <a:r>
              <a:rPr kumimoji="1"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所得税等における医療費控除は、医療機関等の１年分の領収書を収集することや、電子申告の際に詳細なデータを入力することなど、申告者の負担が比較的大きい等の課題がある。そのため、</a:t>
            </a:r>
            <a:r>
              <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医療保険者の医療費通知を活用し、医療費控除の申告手続を簡素化する。</a:t>
            </a:r>
            <a:endParaRPr kumimoji="1"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4013" indent="-285750">
              <a:buFont typeface="Wingdings" panose="05000000000000000000" pitchFamily="2" charset="2"/>
              <a:buChar char="n"/>
            </a:pPr>
            <a:r>
              <a:rPr kumimoji="1"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具体的には、用紙による申告・電子申告ともに、医療機関等の領収書の保存等に代えて、医療保険者の医療費通知を確定申告書に添付する明細書として活用することにより、医療費控除の申告手続を行うことができるように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1731909" y="4584573"/>
            <a:ext cx="1551656" cy="260040"/>
          </a:xfrm>
          <a:prstGeom prst="rect">
            <a:avLst/>
          </a:prstGeom>
          <a:noFill/>
        </p:spPr>
        <p:txBody>
          <a:bodyPr wrap="square" rtlCol="0">
            <a:spAutoFit/>
          </a:bodyPr>
          <a:lstStyle/>
          <a:p>
            <a:pPr algn="ctr"/>
            <a:r>
              <a:rPr kumimoji="1" lang="ja-JP" altLang="en-US" sz="1200" dirty="0">
                <a:solidFill>
                  <a:prstClr val="black"/>
                </a:solidFill>
                <a:latin typeface="+mj-ea"/>
                <a:ea typeface="+mj-ea"/>
              </a:rPr>
              <a:t>納税者</a:t>
            </a:r>
            <a:endParaRPr kumimoji="1" lang="en-US" altLang="ja-JP" sz="1200" dirty="0">
              <a:solidFill>
                <a:prstClr val="black"/>
              </a:solidFill>
              <a:latin typeface="+mj-ea"/>
              <a:ea typeface="+mj-ea"/>
            </a:endParaRPr>
          </a:p>
        </p:txBody>
      </p:sp>
      <p:pic>
        <p:nvPicPr>
          <p:cNvPr id="69" name="図 68"/>
          <p:cNvPicPr/>
          <p:nvPr/>
        </p:nvPicPr>
        <p:blipFill>
          <a:blip r:embed="rId2" cstate="print">
            <a:clrChange>
              <a:clrFrom>
                <a:srgbClr val="ED1C24"/>
              </a:clrFrom>
              <a:clrTo>
                <a:srgbClr val="ED1C24">
                  <a:alpha val="0"/>
                </a:srgbClr>
              </a:clrTo>
            </a:clrChange>
          </a:blip>
          <a:srcRect/>
          <a:stretch>
            <a:fillRect/>
          </a:stretch>
        </p:blipFill>
        <p:spPr bwMode="auto">
          <a:xfrm>
            <a:off x="2834456" y="5599681"/>
            <a:ext cx="799865" cy="750883"/>
          </a:xfrm>
          <a:prstGeom prst="rect">
            <a:avLst/>
          </a:prstGeom>
          <a:noFill/>
          <a:ln w="9525">
            <a:noFill/>
            <a:miter lim="800000"/>
            <a:headEnd/>
            <a:tailEnd/>
          </a:ln>
        </p:spPr>
      </p:pic>
      <p:sp>
        <p:nvSpPr>
          <p:cNvPr id="70" name="テキスト ボックス 69"/>
          <p:cNvSpPr txBox="1"/>
          <p:nvPr/>
        </p:nvSpPr>
        <p:spPr>
          <a:xfrm>
            <a:off x="128465" y="3501000"/>
            <a:ext cx="873084" cy="288934"/>
          </a:xfrm>
          <a:prstGeom prst="rect">
            <a:avLst/>
          </a:prstGeom>
          <a:noFill/>
          <a:ln>
            <a:solidFill>
              <a:schemeClr val="tx1"/>
            </a:solidFill>
          </a:ln>
        </p:spPr>
        <p:txBody>
          <a:bodyPr wrap="square" rtlCol="0">
            <a:spAutoFit/>
          </a:bodyPr>
          <a:lstStyle/>
          <a:p>
            <a:pPr algn="ctr"/>
            <a:r>
              <a:rPr kumimoji="1" lang="ja-JP" altLang="en-US" sz="1400" b="1" dirty="0">
                <a:solidFill>
                  <a:prstClr val="black"/>
                </a:solidFill>
                <a:latin typeface="+mj-ea"/>
                <a:ea typeface="+mj-ea"/>
                <a:cs typeface="メイリオ" panose="020B0604030504040204" pitchFamily="50" charset="-128"/>
              </a:rPr>
              <a:t>これまで　</a:t>
            </a:r>
            <a:endParaRPr kumimoji="1" lang="en-US" altLang="ja-JP" sz="1200" b="1" dirty="0">
              <a:solidFill>
                <a:prstClr val="black"/>
              </a:solidFill>
              <a:latin typeface="+mj-ea"/>
              <a:ea typeface="+mj-ea"/>
              <a:cs typeface="メイリオ" panose="020B0604030504040204" pitchFamily="50" charset="-128"/>
            </a:endParaRPr>
          </a:p>
        </p:txBody>
      </p:sp>
      <p:pic>
        <p:nvPicPr>
          <p:cNvPr id="72" name="図 71"/>
          <p:cNvPicPr/>
          <p:nvPr/>
        </p:nvPicPr>
        <p:blipFill>
          <a:blip r:embed="rId3" cstate="print">
            <a:clrChange>
              <a:clrFrom>
                <a:srgbClr val="FF0000"/>
              </a:clrFrom>
              <a:clrTo>
                <a:srgbClr val="FF0000">
                  <a:alpha val="0"/>
                </a:srgbClr>
              </a:clrTo>
            </a:clrChange>
          </a:blip>
          <a:srcRect/>
          <a:stretch>
            <a:fillRect/>
          </a:stretch>
        </p:blipFill>
        <p:spPr bwMode="auto">
          <a:xfrm>
            <a:off x="3476943" y="3878929"/>
            <a:ext cx="1286738" cy="940659"/>
          </a:xfrm>
          <a:prstGeom prst="rect">
            <a:avLst/>
          </a:prstGeom>
          <a:noFill/>
          <a:ln w="9525">
            <a:noFill/>
            <a:miter lim="800000"/>
            <a:headEnd/>
            <a:tailEnd/>
          </a:ln>
        </p:spPr>
      </p:pic>
      <p:cxnSp>
        <p:nvCxnSpPr>
          <p:cNvPr id="73" name="曲線コネクタ 44"/>
          <p:cNvCxnSpPr/>
          <p:nvPr/>
        </p:nvCxnSpPr>
        <p:spPr>
          <a:xfrm>
            <a:off x="1208584" y="4500324"/>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75" name="グループ化 74"/>
          <p:cNvGrpSpPr/>
          <p:nvPr/>
        </p:nvGrpSpPr>
        <p:grpSpPr>
          <a:xfrm>
            <a:off x="272480" y="4028438"/>
            <a:ext cx="823436" cy="802711"/>
            <a:chOff x="595906" y="4110801"/>
            <a:chExt cx="823436" cy="855061"/>
          </a:xfrm>
        </p:grpSpPr>
        <p:sp>
          <p:nvSpPr>
            <p:cNvPr id="85" name="大かっこ 84"/>
            <p:cNvSpPr/>
            <p:nvPr/>
          </p:nvSpPr>
          <p:spPr>
            <a:xfrm>
              <a:off x="595906" y="4659395"/>
              <a:ext cx="823436" cy="306467"/>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r>
                <a:rPr kumimoji="1" lang="ja-JP" altLang="en-US" sz="1200" dirty="0">
                  <a:solidFill>
                    <a:prstClr val="black"/>
                  </a:solidFill>
                  <a:latin typeface="+mj-ea"/>
                  <a:ea typeface="+mj-ea"/>
                </a:rPr>
                <a:t>医療機関</a:t>
              </a:r>
              <a:endParaRPr kumimoji="1" lang="en-US" altLang="ja-JP" sz="1200" dirty="0">
                <a:solidFill>
                  <a:prstClr val="black"/>
                </a:solidFill>
                <a:latin typeface="+mj-ea"/>
                <a:ea typeface="+mj-ea"/>
              </a:endParaRPr>
            </a:p>
          </p:txBody>
        </p:sp>
        <p:pic>
          <p:nvPicPr>
            <p:cNvPr id="8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179" y="4110801"/>
              <a:ext cx="605796" cy="542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6" name="大かっこ 75"/>
          <p:cNvSpPr/>
          <p:nvPr/>
        </p:nvSpPr>
        <p:spPr>
          <a:xfrm>
            <a:off x="1223009" y="4178961"/>
            <a:ext cx="671334" cy="28770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pPr algn="ctr"/>
            <a:r>
              <a:rPr kumimoji="1" lang="ja-JP" altLang="en-US" sz="1200" b="1" dirty="0">
                <a:solidFill>
                  <a:srgbClr val="1F497D"/>
                </a:solidFill>
                <a:latin typeface="+mj-ea"/>
                <a:ea typeface="+mj-ea"/>
              </a:rPr>
              <a:t>領収書</a:t>
            </a:r>
            <a:endParaRPr kumimoji="1" lang="en-US" altLang="ja-JP" sz="1200" b="1" dirty="0">
              <a:solidFill>
                <a:srgbClr val="1F497D"/>
              </a:solidFill>
              <a:latin typeface="+mj-ea"/>
              <a:ea typeface="+mj-ea"/>
            </a:endParaRPr>
          </a:p>
        </p:txBody>
      </p:sp>
      <p:cxnSp>
        <p:nvCxnSpPr>
          <p:cNvPr id="78" name="曲線コネクタ 44"/>
          <p:cNvCxnSpPr/>
          <p:nvPr/>
        </p:nvCxnSpPr>
        <p:spPr>
          <a:xfrm>
            <a:off x="2792760" y="4492236"/>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2756232" y="4005000"/>
            <a:ext cx="916883" cy="461665"/>
          </a:xfrm>
          <a:prstGeom prst="rect">
            <a:avLst/>
          </a:prstGeom>
          <a:noFill/>
        </p:spPr>
        <p:txBody>
          <a:bodyPr wrap="square" rtlCol="0">
            <a:spAutoFit/>
          </a:bodyPr>
          <a:lstStyle/>
          <a:p>
            <a:pPr algn="ctr"/>
            <a:r>
              <a:rPr kumimoji="1" lang="ja-JP" altLang="en-US" sz="1200" b="1" dirty="0">
                <a:solidFill>
                  <a:srgbClr val="1F497D"/>
                </a:solidFill>
                <a:latin typeface="+mj-ea"/>
                <a:ea typeface="+mj-ea"/>
              </a:rPr>
              <a:t>用紙による申告</a:t>
            </a:r>
            <a:endParaRPr kumimoji="1" lang="en-US" altLang="ja-JP" sz="1200" b="1" dirty="0">
              <a:solidFill>
                <a:srgbClr val="1F497D"/>
              </a:solidFill>
              <a:latin typeface="+mj-ea"/>
              <a:ea typeface="+mj-ea"/>
            </a:endParaRPr>
          </a:p>
        </p:txBody>
      </p:sp>
      <p:pic>
        <p:nvPicPr>
          <p:cNvPr id="102" name="図 101" descr="j0433941"/>
          <p:cNvPicPr/>
          <p:nvPr/>
        </p:nvPicPr>
        <p:blipFill>
          <a:blip r:embed="rId5" cstate="print"/>
          <a:srcRect/>
          <a:stretch>
            <a:fillRect/>
          </a:stretch>
        </p:blipFill>
        <p:spPr bwMode="auto">
          <a:xfrm flipH="1">
            <a:off x="2181881" y="5092695"/>
            <a:ext cx="596223" cy="563245"/>
          </a:xfrm>
          <a:prstGeom prst="rect">
            <a:avLst/>
          </a:prstGeom>
          <a:noFill/>
          <a:ln w="9525">
            <a:noFill/>
            <a:miter lim="800000"/>
            <a:headEnd/>
            <a:tailEnd/>
          </a:ln>
        </p:spPr>
      </p:pic>
      <p:pic>
        <p:nvPicPr>
          <p:cNvPr id="103" name="図 102"/>
          <p:cNvPicPr/>
          <p:nvPr/>
        </p:nvPicPr>
        <p:blipFill>
          <a:blip r:embed="rId3" cstate="print">
            <a:clrChange>
              <a:clrFrom>
                <a:srgbClr val="FF0000"/>
              </a:clrFrom>
              <a:clrTo>
                <a:srgbClr val="FF0000">
                  <a:alpha val="0"/>
                </a:srgbClr>
              </a:clrTo>
            </a:clrChange>
          </a:blip>
          <a:srcRect/>
          <a:stretch>
            <a:fillRect/>
          </a:stretch>
        </p:blipFill>
        <p:spPr bwMode="auto">
          <a:xfrm>
            <a:off x="3522528" y="4970243"/>
            <a:ext cx="1286738" cy="940659"/>
          </a:xfrm>
          <a:prstGeom prst="rect">
            <a:avLst/>
          </a:prstGeom>
          <a:noFill/>
          <a:ln w="9525">
            <a:noFill/>
            <a:miter lim="800000"/>
            <a:headEnd/>
            <a:tailEnd/>
          </a:ln>
        </p:spPr>
      </p:pic>
      <p:cxnSp>
        <p:nvCxnSpPr>
          <p:cNvPr id="109" name="曲線コネクタ 44"/>
          <p:cNvCxnSpPr/>
          <p:nvPr/>
        </p:nvCxnSpPr>
        <p:spPr>
          <a:xfrm>
            <a:off x="1254169" y="5591638"/>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4" name="大かっこ 113"/>
          <p:cNvSpPr/>
          <p:nvPr/>
        </p:nvSpPr>
        <p:spPr>
          <a:xfrm>
            <a:off x="318065" y="5634759"/>
            <a:ext cx="823436" cy="28770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r>
              <a:rPr kumimoji="1" lang="ja-JP" altLang="en-US" sz="1200" dirty="0">
                <a:solidFill>
                  <a:prstClr val="black"/>
                </a:solidFill>
                <a:latin typeface="+mj-ea"/>
                <a:ea typeface="+mj-ea"/>
              </a:rPr>
              <a:t>医療機関</a:t>
            </a:r>
            <a:endParaRPr kumimoji="1" lang="en-US" altLang="ja-JP" sz="1200" dirty="0">
              <a:solidFill>
                <a:prstClr val="black"/>
              </a:solidFill>
              <a:latin typeface="+mj-ea"/>
              <a:ea typeface="+mj-ea"/>
            </a:endParaRPr>
          </a:p>
        </p:txBody>
      </p:sp>
      <p:pic>
        <p:nvPicPr>
          <p:cNvPr id="1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338" y="5119752"/>
            <a:ext cx="605796" cy="509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1" name="大かっこ 110"/>
          <p:cNvSpPr/>
          <p:nvPr/>
        </p:nvSpPr>
        <p:spPr>
          <a:xfrm>
            <a:off x="1268594" y="5265324"/>
            <a:ext cx="671334" cy="28770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pPr algn="ctr"/>
            <a:r>
              <a:rPr kumimoji="1" lang="ja-JP" altLang="en-US" sz="1200" b="1" dirty="0">
                <a:solidFill>
                  <a:srgbClr val="1F497D"/>
                </a:solidFill>
                <a:latin typeface="+mj-ea"/>
                <a:ea typeface="+mj-ea"/>
              </a:rPr>
              <a:t>領収書</a:t>
            </a:r>
            <a:endParaRPr kumimoji="1" lang="en-US" altLang="ja-JP" sz="1200" b="1" dirty="0">
              <a:solidFill>
                <a:srgbClr val="1F497D"/>
              </a:solidFill>
              <a:latin typeface="+mj-ea"/>
              <a:ea typeface="+mj-ea"/>
            </a:endParaRPr>
          </a:p>
        </p:txBody>
      </p:sp>
      <p:cxnSp>
        <p:nvCxnSpPr>
          <p:cNvPr id="112" name="曲線コネクタ 44"/>
          <p:cNvCxnSpPr/>
          <p:nvPr/>
        </p:nvCxnSpPr>
        <p:spPr>
          <a:xfrm>
            <a:off x="2838345" y="5583550"/>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2792212" y="5265324"/>
            <a:ext cx="916883" cy="260040"/>
          </a:xfrm>
          <a:prstGeom prst="rect">
            <a:avLst/>
          </a:prstGeom>
          <a:noFill/>
        </p:spPr>
        <p:txBody>
          <a:bodyPr wrap="square" rtlCol="0">
            <a:spAutoFit/>
          </a:bodyPr>
          <a:lstStyle/>
          <a:p>
            <a:pPr algn="ctr"/>
            <a:r>
              <a:rPr kumimoji="1" lang="ja-JP" altLang="en-US" sz="1200" b="1" dirty="0">
                <a:solidFill>
                  <a:srgbClr val="1F497D"/>
                </a:solidFill>
                <a:latin typeface="+mj-ea"/>
                <a:ea typeface="+mj-ea"/>
              </a:rPr>
              <a:t>電子申告</a:t>
            </a:r>
            <a:endParaRPr kumimoji="1" lang="en-US" altLang="ja-JP" sz="1200" b="1" dirty="0">
              <a:solidFill>
                <a:srgbClr val="1F497D"/>
              </a:solidFill>
              <a:latin typeface="+mj-ea"/>
              <a:ea typeface="+mj-ea"/>
            </a:endParaRPr>
          </a:p>
        </p:txBody>
      </p:sp>
      <p:grpSp>
        <p:nvGrpSpPr>
          <p:cNvPr id="117" name="グループ化 116"/>
          <p:cNvGrpSpPr/>
          <p:nvPr/>
        </p:nvGrpSpPr>
        <p:grpSpPr>
          <a:xfrm>
            <a:off x="5145546" y="4126640"/>
            <a:ext cx="981789" cy="692890"/>
            <a:chOff x="215708" y="1268760"/>
            <a:chExt cx="1257110" cy="941866"/>
          </a:xfrm>
        </p:grpSpPr>
        <p:sp>
          <p:nvSpPr>
            <p:cNvPr id="133" name="大かっこ 132"/>
            <p:cNvSpPr/>
            <p:nvPr/>
          </p:nvSpPr>
          <p:spPr>
            <a:xfrm>
              <a:off x="215708" y="1819542"/>
              <a:ext cx="1257110" cy="39108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pPr algn="ctr"/>
              <a:r>
                <a:rPr kumimoji="1" lang="ja-JP" altLang="en-US" sz="1200" dirty="0">
                  <a:solidFill>
                    <a:prstClr val="black"/>
                  </a:solidFill>
                  <a:latin typeface="+mj-ea"/>
                  <a:ea typeface="+mj-ea"/>
                </a:rPr>
                <a:t>医療保険者</a:t>
              </a:r>
              <a:endParaRPr kumimoji="1" lang="en-US" altLang="ja-JP" sz="1200" dirty="0">
                <a:solidFill>
                  <a:prstClr val="black"/>
                </a:solidFill>
                <a:latin typeface="+mj-ea"/>
                <a:ea typeface="+mj-ea"/>
              </a:endParaRPr>
            </a:p>
          </p:txBody>
        </p:sp>
        <p:pic>
          <p:nvPicPr>
            <p:cNvPr id="134" name="図 133" descr="a1-004"/>
            <p:cNvPicPr/>
            <p:nvPr/>
          </p:nvPicPr>
          <p:blipFill>
            <a:blip r:embed="rId6" cstate="print"/>
            <a:srcRect/>
            <a:stretch>
              <a:fillRect/>
            </a:stretch>
          </p:blipFill>
          <p:spPr bwMode="auto">
            <a:xfrm>
              <a:off x="362180" y="1268760"/>
              <a:ext cx="857251" cy="647700"/>
            </a:xfrm>
            <a:prstGeom prst="rect">
              <a:avLst/>
            </a:prstGeom>
            <a:noFill/>
          </p:spPr>
        </p:pic>
      </p:grpSp>
      <p:pic>
        <p:nvPicPr>
          <p:cNvPr id="125" name="図 124"/>
          <p:cNvPicPr/>
          <p:nvPr/>
        </p:nvPicPr>
        <p:blipFill>
          <a:blip r:embed="rId3" cstate="print">
            <a:clrChange>
              <a:clrFrom>
                <a:srgbClr val="FF0000"/>
              </a:clrFrom>
              <a:clrTo>
                <a:srgbClr val="FF0000">
                  <a:alpha val="0"/>
                </a:srgbClr>
              </a:clrTo>
            </a:clrChange>
          </a:blip>
          <a:srcRect/>
          <a:stretch>
            <a:fillRect/>
          </a:stretch>
        </p:blipFill>
        <p:spPr bwMode="auto">
          <a:xfrm>
            <a:off x="8373487" y="3866507"/>
            <a:ext cx="1286738" cy="940658"/>
          </a:xfrm>
          <a:prstGeom prst="rect">
            <a:avLst/>
          </a:prstGeom>
          <a:noFill/>
          <a:ln w="9525">
            <a:noFill/>
            <a:miter lim="800000"/>
            <a:headEnd/>
            <a:tailEnd/>
          </a:ln>
        </p:spPr>
      </p:pic>
      <p:cxnSp>
        <p:nvCxnSpPr>
          <p:cNvPr id="126" name="曲線コネクタ 44"/>
          <p:cNvCxnSpPr/>
          <p:nvPr/>
        </p:nvCxnSpPr>
        <p:spPr>
          <a:xfrm>
            <a:off x="6105128" y="4487902"/>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28" name="大かっこ 127"/>
          <p:cNvSpPr/>
          <p:nvPr/>
        </p:nvSpPr>
        <p:spPr>
          <a:xfrm>
            <a:off x="5964324" y="4178961"/>
            <a:ext cx="981789" cy="28770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pPr algn="ctr"/>
            <a:r>
              <a:rPr kumimoji="1" lang="ja-JP" altLang="en-US" sz="1200" b="1" dirty="0">
                <a:solidFill>
                  <a:srgbClr val="1F497D"/>
                </a:solidFill>
                <a:latin typeface="+mj-ea"/>
                <a:ea typeface="+mj-ea"/>
              </a:rPr>
              <a:t>医療費通知</a:t>
            </a:r>
            <a:endParaRPr kumimoji="1" lang="en-US" altLang="ja-JP" sz="1200" b="1" dirty="0">
              <a:solidFill>
                <a:srgbClr val="1F497D"/>
              </a:solidFill>
              <a:latin typeface="+mj-ea"/>
              <a:ea typeface="+mj-ea"/>
            </a:endParaRPr>
          </a:p>
        </p:txBody>
      </p:sp>
      <p:cxnSp>
        <p:nvCxnSpPr>
          <p:cNvPr id="131" name="曲線コネクタ 44"/>
          <p:cNvCxnSpPr/>
          <p:nvPr/>
        </p:nvCxnSpPr>
        <p:spPr>
          <a:xfrm>
            <a:off x="7689304" y="4479813"/>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32" name="テキスト ボックス 131"/>
          <p:cNvSpPr txBox="1"/>
          <p:nvPr/>
        </p:nvSpPr>
        <p:spPr>
          <a:xfrm>
            <a:off x="7652776" y="4005000"/>
            <a:ext cx="916883" cy="461665"/>
          </a:xfrm>
          <a:prstGeom prst="rect">
            <a:avLst/>
          </a:prstGeom>
          <a:noFill/>
        </p:spPr>
        <p:txBody>
          <a:bodyPr wrap="square" rtlCol="0">
            <a:spAutoFit/>
          </a:bodyPr>
          <a:lstStyle/>
          <a:p>
            <a:pPr algn="ctr"/>
            <a:r>
              <a:rPr kumimoji="1" lang="ja-JP" altLang="en-US" sz="1200" b="1" dirty="0">
                <a:solidFill>
                  <a:srgbClr val="1F497D"/>
                </a:solidFill>
                <a:latin typeface="+mj-ea"/>
                <a:ea typeface="+mj-ea"/>
              </a:rPr>
              <a:t>用紙による申告</a:t>
            </a:r>
            <a:endParaRPr kumimoji="1" lang="en-US" altLang="ja-JP" sz="1200" b="1" dirty="0">
              <a:solidFill>
                <a:srgbClr val="1F497D"/>
              </a:solidFill>
              <a:latin typeface="+mj-ea"/>
              <a:ea typeface="+mj-ea"/>
            </a:endParaRPr>
          </a:p>
        </p:txBody>
      </p:sp>
      <p:sp>
        <p:nvSpPr>
          <p:cNvPr id="145" name="大かっこ 144"/>
          <p:cNvSpPr/>
          <p:nvPr/>
        </p:nvSpPr>
        <p:spPr>
          <a:xfrm>
            <a:off x="5146816" y="5642997"/>
            <a:ext cx="981789" cy="28770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pPr algn="ctr"/>
            <a:r>
              <a:rPr kumimoji="1" lang="ja-JP" altLang="en-US" sz="1200" dirty="0">
                <a:solidFill>
                  <a:prstClr val="black"/>
                </a:solidFill>
                <a:latin typeface="+mj-ea"/>
                <a:ea typeface="+mj-ea"/>
              </a:rPr>
              <a:t>医療保険者</a:t>
            </a:r>
            <a:endParaRPr kumimoji="1" lang="en-US" altLang="ja-JP" sz="1200" dirty="0">
              <a:solidFill>
                <a:prstClr val="black"/>
              </a:solidFill>
              <a:latin typeface="+mj-ea"/>
              <a:ea typeface="+mj-ea"/>
            </a:endParaRPr>
          </a:p>
        </p:txBody>
      </p:sp>
      <p:pic>
        <p:nvPicPr>
          <p:cNvPr id="146" name="図 145" descr="a1-004"/>
          <p:cNvPicPr/>
          <p:nvPr/>
        </p:nvPicPr>
        <p:blipFill>
          <a:blip r:embed="rId6" cstate="print"/>
          <a:srcRect/>
          <a:stretch>
            <a:fillRect/>
          </a:stretch>
        </p:blipFill>
        <p:spPr bwMode="auto">
          <a:xfrm>
            <a:off x="5261209" y="5237811"/>
            <a:ext cx="669504" cy="476485"/>
          </a:xfrm>
          <a:prstGeom prst="rect">
            <a:avLst/>
          </a:prstGeom>
          <a:noFill/>
        </p:spPr>
      </p:pic>
      <p:pic>
        <p:nvPicPr>
          <p:cNvPr id="138" name="図 137" descr="j0433941"/>
          <p:cNvPicPr/>
          <p:nvPr/>
        </p:nvPicPr>
        <p:blipFill>
          <a:blip r:embed="rId5" cstate="print"/>
          <a:srcRect/>
          <a:stretch>
            <a:fillRect/>
          </a:stretch>
        </p:blipFill>
        <p:spPr bwMode="auto">
          <a:xfrm flipH="1">
            <a:off x="7034110" y="5100130"/>
            <a:ext cx="596223" cy="563244"/>
          </a:xfrm>
          <a:prstGeom prst="rect">
            <a:avLst/>
          </a:prstGeom>
          <a:noFill/>
          <a:ln w="9525">
            <a:noFill/>
            <a:miter lim="800000"/>
            <a:headEnd/>
            <a:tailEnd/>
          </a:ln>
        </p:spPr>
      </p:pic>
      <p:pic>
        <p:nvPicPr>
          <p:cNvPr id="139" name="図 138"/>
          <p:cNvPicPr/>
          <p:nvPr/>
        </p:nvPicPr>
        <p:blipFill>
          <a:blip r:embed="rId3" cstate="print">
            <a:clrChange>
              <a:clrFrom>
                <a:srgbClr val="FF0000"/>
              </a:clrFrom>
              <a:clrTo>
                <a:srgbClr val="FF0000">
                  <a:alpha val="0"/>
                </a:srgbClr>
              </a:clrTo>
            </a:clrChange>
          </a:blip>
          <a:srcRect/>
          <a:stretch>
            <a:fillRect/>
          </a:stretch>
        </p:blipFill>
        <p:spPr bwMode="auto">
          <a:xfrm>
            <a:off x="8374757" y="4977678"/>
            <a:ext cx="1286738" cy="940658"/>
          </a:xfrm>
          <a:prstGeom prst="rect">
            <a:avLst/>
          </a:prstGeom>
          <a:noFill/>
          <a:ln w="9525">
            <a:noFill/>
            <a:miter lim="800000"/>
            <a:headEnd/>
            <a:tailEnd/>
          </a:ln>
        </p:spPr>
      </p:pic>
      <p:cxnSp>
        <p:nvCxnSpPr>
          <p:cNvPr id="140" name="曲線コネクタ 44"/>
          <p:cNvCxnSpPr/>
          <p:nvPr/>
        </p:nvCxnSpPr>
        <p:spPr>
          <a:xfrm>
            <a:off x="6106398" y="5599073"/>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42" name="大かっこ 141"/>
          <p:cNvSpPr/>
          <p:nvPr/>
        </p:nvSpPr>
        <p:spPr>
          <a:xfrm>
            <a:off x="5965595" y="5265324"/>
            <a:ext cx="981789" cy="287704"/>
          </a:xfrm>
          <a:prstGeom prst="bracketPair">
            <a:avLst/>
          </a:prstGeom>
          <a:ln w="12700">
            <a:noFill/>
          </a:ln>
        </p:spPr>
        <p:style>
          <a:lnRef idx="1">
            <a:schemeClr val="accent1"/>
          </a:lnRef>
          <a:fillRef idx="0">
            <a:schemeClr val="accent1"/>
          </a:fillRef>
          <a:effectRef idx="0">
            <a:schemeClr val="accent1"/>
          </a:effectRef>
          <a:fontRef idx="minor">
            <a:schemeClr val="tx1"/>
          </a:fontRef>
        </p:style>
        <p:txBody>
          <a:bodyPr wrap="none" rtlCol="0" anchor="ctr">
            <a:spAutoFit/>
          </a:bodyPr>
          <a:lstStyle/>
          <a:p>
            <a:pPr algn="ctr"/>
            <a:r>
              <a:rPr kumimoji="1" lang="ja-JP" altLang="en-US" sz="1200" b="1" dirty="0">
                <a:solidFill>
                  <a:srgbClr val="1F497D"/>
                </a:solidFill>
                <a:latin typeface="+mj-ea"/>
                <a:ea typeface="+mj-ea"/>
              </a:rPr>
              <a:t>医療費通知</a:t>
            </a:r>
            <a:endParaRPr kumimoji="1" lang="en-US" altLang="ja-JP" sz="1200" b="1" dirty="0">
              <a:solidFill>
                <a:srgbClr val="1F497D"/>
              </a:solidFill>
              <a:latin typeface="+mj-ea"/>
              <a:ea typeface="+mj-ea"/>
            </a:endParaRPr>
          </a:p>
        </p:txBody>
      </p:sp>
      <p:cxnSp>
        <p:nvCxnSpPr>
          <p:cNvPr id="143" name="曲線コネクタ 44"/>
          <p:cNvCxnSpPr/>
          <p:nvPr/>
        </p:nvCxnSpPr>
        <p:spPr>
          <a:xfrm>
            <a:off x="7690574" y="5590984"/>
            <a:ext cx="79208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44" name="テキスト ボックス 143"/>
          <p:cNvSpPr txBox="1"/>
          <p:nvPr/>
        </p:nvSpPr>
        <p:spPr>
          <a:xfrm>
            <a:off x="7564509" y="5265324"/>
            <a:ext cx="916883" cy="260040"/>
          </a:xfrm>
          <a:prstGeom prst="rect">
            <a:avLst/>
          </a:prstGeom>
          <a:noFill/>
        </p:spPr>
        <p:txBody>
          <a:bodyPr wrap="square" rtlCol="0">
            <a:spAutoFit/>
          </a:bodyPr>
          <a:lstStyle/>
          <a:p>
            <a:pPr algn="ctr"/>
            <a:r>
              <a:rPr kumimoji="1" lang="ja-JP" altLang="en-US" sz="1200" b="1" dirty="0">
                <a:solidFill>
                  <a:srgbClr val="1F497D"/>
                </a:solidFill>
                <a:latin typeface="+mj-ea"/>
                <a:ea typeface="+mj-ea"/>
              </a:rPr>
              <a:t>電子申告</a:t>
            </a:r>
            <a:endParaRPr kumimoji="1" lang="en-US" altLang="ja-JP" sz="1200" b="1" dirty="0">
              <a:solidFill>
                <a:srgbClr val="1F497D"/>
              </a:solidFill>
              <a:latin typeface="+mj-ea"/>
              <a:ea typeface="+mj-ea"/>
            </a:endParaRPr>
          </a:p>
        </p:txBody>
      </p:sp>
      <p:pic>
        <p:nvPicPr>
          <p:cNvPr id="147" name="図 146"/>
          <p:cNvPicPr/>
          <p:nvPr/>
        </p:nvPicPr>
        <p:blipFill>
          <a:blip r:embed="rId2" cstate="print">
            <a:clrChange>
              <a:clrFrom>
                <a:srgbClr val="ED1C24"/>
              </a:clrFrom>
              <a:clrTo>
                <a:srgbClr val="ED1C24">
                  <a:alpha val="0"/>
                </a:srgbClr>
              </a:clrTo>
            </a:clrChange>
          </a:blip>
          <a:srcRect/>
          <a:stretch>
            <a:fillRect/>
          </a:stretch>
        </p:blipFill>
        <p:spPr bwMode="auto">
          <a:xfrm>
            <a:off x="7689304" y="5623471"/>
            <a:ext cx="799865" cy="750883"/>
          </a:xfrm>
          <a:prstGeom prst="rect">
            <a:avLst/>
          </a:prstGeom>
          <a:noFill/>
          <a:ln w="9525">
            <a:noFill/>
            <a:miter lim="800000"/>
            <a:headEnd/>
            <a:tailEnd/>
          </a:ln>
        </p:spPr>
      </p:pic>
      <p:sp>
        <p:nvSpPr>
          <p:cNvPr id="149" name="テキスト ボックス 148"/>
          <p:cNvSpPr txBox="1"/>
          <p:nvPr/>
        </p:nvSpPr>
        <p:spPr>
          <a:xfrm>
            <a:off x="56456" y="3781895"/>
            <a:ext cx="2037737" cy="260040"/>
          </a:xfrm>
          <a:prstGeom prst="rect">
            <a:avLst/>
          </a:prstGeom>
          <a:noFill/>
        </p:spPr>
        <p:txBody>
          <a:bodyPr wrap="none" rtlCol="0">
            <a:spAutoFit/>
          </a:bodyPr>
          <a:lstStyle/>
          <a:p>
            <a:r>
              <a:rPr kumimoji="1" lang="ja-JP" altLang="en-US" sz="1200" b="1" dirty="0">
                <a:solidFill>
                  <a:prstClr val="black"/>
                </a:solidFill>
                <a:latin typeface="+mj-ea"/>
                <a:ea typeface="+mj-ea"/>
                <a:cs typeface="メイリオ" panose="020B0604030504040204" pitchFamily="50" charset="-128"/>
              </a:rPr>
              <a:t>＜用紙による申告の場合＞　</a:t>
            </a:r>
            <a:endParaRPr kumimoji="1" lang="en-US" altLang="ja-JP" sz="1100" b="1" dirty="0">
              <a:solidFill>
                <a:prstClr val="black"/>
              </a:solidFill>
              <a:latin typeface="+mj-ea"/>
              <a:ea typeface="+mj-ea"/>
              <a:cs typeface="メイリオ" panose="020B0604030504040204" pitchFamily="50" charset="-128"/>
            </a:endParaRPr>
          </a:p>
        </p:txBody>
      </p:sp>
      <p:sp>
        <p:nvSpPr>
          <p:cNvPr id="151" name="テキスト ボックス 150"/>
          <p:cNvSpPr txBox="1"/>
          <p:nvPr/>
        </p:nvSpPr>
        <p:spPr>
          <a:xfrm>
            <a:off x="1745160" y="5653671"/>
            <a:ext cx="1551656" cy="260040"/>
          </a:xfrm>
          <a:prstGeom prst="rect">
            <a:avLst/>
          </a:prstGeom>
          <a:noFill/>
        </p:spPr>
        <p:txBody>
          <a:bodyPr wrap="square" rtlCol="0">
            <a:spAutoFit/>
          </a:bodyPr>
          <a:lstStyle/>
          <a:p>
            <a:pPr algn="ctr"/>
            <a:r>
              <a:rPr kumimoji="1" lang="ja-JP" altLang="en-US" sz="1200" dirty="0">
                <a:solidFill>
                  <a:prstClr val="black"/>
                </a:solidFill>
                <a:latin typeface="+mj-ea"/>
                <a:ea typeface="+mj-ea"/>
              </a:rPr>
              <a:t>納税者</a:t>
            </a:r>
            <a:endParaRPr kumimoji="1" lang="en-US" altLang="ja-JP" sz="1200" dirty="0">
              <a:solidFill>
                <a:prstClr val="black"/>
              </a:solidFill>
              <a:latin typeface="+mj-ea"/>
              <a:ea typeface="+mj-ea"/>
            </a:endParaRPr>
          </a:p>
        </p:txBody>
      </p:sp>
      <p:sp>
        <p:nvSpPr>
          <p:cNvPr id="153" name="テキスト ボックス 152"/>
          <p:cNvSpPr txBox="1"/>
          <p:nvPr/>
        </p:nvSpPr>
        <p:spPr>
          <a:xfrm>
            <a:off x="6609184" y="4537570"/>
            <a:ext cx="1551656" cy="260040"/>
          </a:xfrm>
          <a:prstGeom prst="rect">
            <a:avLst/>
          </a:prstGeom>
          <a:noFill/>
        </p:spPr>
        <p:txBody>
          <a:bodyPr wrap="square" rtlCol="0">
            <a:spAutoFit/>
          </a:bodyPr>
          <a:lstStyle/>
          <a:p>
            <a:pPr algn="ctr"/>
            <a:r>
              <a:rPr kumimoji="1" lang="ja-JP" altLang="en-US" sz="1200" dirty="0">
                <a:solidFill>
                  <a:prstClr val="black"/>
                </a:solidFill>
                <a:latin typeface="+mj-ea"/>
                <a:ea typeface="+mj-ea"/>
              </a:rPr>
              <a:t>納税者</a:t>
            </a:r>
            <a:endParaRPr kumimoji="1" lang="en-US" altLang="ja-JP" sz="1200" dirty="0">
              <a:solidFill>
                <a:prstClr val="black"/>
              </a:solidFill>
              <a:latin typeface="+mj-ea"/>
              <a:ea typeface="+mj-ea"/>
            </a:endParaRPr>
          </a:p>
        </p:txBody>
      </p:sp>
      <p:sp>
        <p:nvSpPr>
          <p:cNvPr id="154" name="テキスト ボックス 153"/>
          <p:cNvSpPr txBox="1"/>
          <p:nvPr/>
        </p:nvSpPr>
        <p:spPr>
          <a:xfrm>
            <a:off x="6609184" y="5664029"/>
            <a:ext cx="1551656" cy="260040"/>
          </a:xfrm>
          <a:prstGeom prst="rect">
            <a:avLst/>
          </a:prstGeom>
          <a:noFill/>
        </p:spPr>
        <p:txBody>
          <a:bodyPr wrap="square" rtlCol="0">
            <a:spAutoFit/>
          </a:bodyPr>
          <a:lstStyle/>
          <a:p>
            <a:pPr algn="ctr"/>
            <a:r>
              <a:rPr kumimoji="1" lang="ja-JP" altLang="en-US" sz="1200" dirty="0">
                <a:solidFill>
                  <a:prstClr val="black"/>
                </a:solidFill>
                <a:latin typeface="+mj-ea"/>
                <a:ea typeface="+mj-ea"/>
              </a:rPr>
              <a:t>納税者</a:t>
            </a:r>
            <a:endParaRPr kumimoji="1" lang="en-US" altLang="ja-JP" sz="1200" dirty="0">
              <a:solidFill>
                <a:prstClr val="black"/>
              </a:solidFill>
              <a:latin typeface="+mj-ea"/>
              <a:ea typeface="+mj-ea"/>
            </a:endParaRPr>
          </a:p>
        </p:txBody>
      </p:sp>
      <p:sp>
        <p:nvSpPr>
          <p:cNvPr id="155" name="テキスト ボックス 154"/>
          <p:cNvSpPr txBox="1"/>
          <p:nvPr/>
        </p:nvSpPr>
        <p:spPr>
          <a:xfrm>
            <a:off x="56456" y="4852837"/>
            <a:ext cx="1659429" cy="260040"/>
          </a:xfrm>
          <a:prstGeom prst="rect">
            <a:avLst/>
          </a:prstGeom>
          <a:noFill/>
        </p:spPr>
        <p:txBody>
          <a:bodyPr wrap="none" rtlCol="0">
            <a:spAutoFit/>
          </a:bodyPr>
          <a:lstStyle/>
          <a:p>
            <a:r>
              <a:rPr kumimoji="1" lang="ja-JP" altLang="en-US" sz="1200" b="1" dirty="0">
                <a:solidFill>
                  <a:prstClr val="black"/>
                </a:solidFill>
                <a:latin typeface="+mj-ea"/>
                <a:cs typeface="メイリオ" panose="020B0604030504040204" pitchFamily="50" charset="-128"/>
              </a:rPr>
              <a:t>＜電子申告の場合＞　</a:t>
            </a:r>
            <a:endParaRPr kumimoji="1" lang="en-US" altLang="ja-JP" sz="1100" b="1" dirty="0">
              <a:solidFill>
                <a:prstClr val="black"/>
              </a:solidFill>
              <a:latin typeface="+mj-ea"/>
              <a:cs typeface="メイリオ" panose="020B0604030504040204" pitchFamily="50" charset="-128"/>
            </a:endParaRPr>
          </a:p>
        </p:txBody>
      </p:sp>
      <p:sp>
        <p:nvSpPr>
          <p:cNvPr id="157" name="テキスト ボックス 156"/>
          <p:cNvSpPr txBox="1"/>
          <p:nvPr/>
        </p:nvSpPr>
        <p:spPr>
          <a:xfrm>
            <a:off x="4953000" y="3804334"/>
            <a:ext cx="2037737" cy="260040"/>
          </a:xfrm>
          <a:prstGeom prst="rect">
            <a:avLst/>
          </a:prstGeom>
          <a:noFill/>
        </p:spPr>
        <p:txBody>
          <a:bodyPr wrap="none" rtlCol="0">
            <a:spAutoFit/>
          </a:bodyPr>
          <a:lstStyle/>
          <a:p>
            <a:r>
              <a:rPr kumimoji="1" lang="ja-JP" altLang="en-US" sz="1200" b="1" dirty="0">
                <a:solidFill>
                  <a:prstClr val="black"/>
                </a:solidFill>
                <a:latin typeface="+mj-ea"/>
                <a:cs typeface="メイリオ" panose="020B0604030504040204" pitchFamily="50" charset="-128"/>
              </a:rPr>
              <a:t>＜用紙による申告の場合＞　</a:t>
            </a:r>
            <a:endParaRPr kumimoji="1" lang="en-US" altLang="ja-JP" sz="1100" b="1" dirty="0">
              <a:solidFill>
                <a:prstClr val="black"/>
              </a:solidFill>
              <a:latin typeface="+mj-ea"/>
              <a:cs typeface="メイリオ" panose="020B0604030504040204" pitchFamily="50" charset="-128"/>
            </a:endParaRPr>
          </a:p>
        </p:txBody>
      </p:sp>
      <p:sp>
        <p:nvSpPr>
          <p:cNvPr id="162" name="テキスト ボックス 161"/>
          <p:cNvSpPr txBox="1"/>
          <p:nvPr/>
        </p:nvSpPr>
        <p:spPr>
          <a:xfrm>
            <a:off x="4953000" y="4910079"/>
            <a:ext cx="1659429" cy="260040"/>
          </a:xfrm>
          <a:prstGeom prst="rect">
            <a:avLst/>
          </a:prstGeom>
          <a:noFill/>
        </p:spPr>
        <p:txBody>
          <a:bodyPr wrap="none" rtlCol="0">
            <a:spAutoFit/>
          </a:bodyPr>
          <a:lstStyle/>
          <a:p>
            <a:r>
              <a:rPr kumimoji="1" lang="ja-JP" altLang="en-US" sz="1200" b="1" dirty="0">
                <a:solidFill>
                  <a:prstClr val="black"/>
                </a:solidFill>
                <a:latin typeface="+mj-ea"/>
                <a:cs typeface="メイリオ" panose="020B0604030504040204" pitchFamily="50" charset="-128"/>
              </a:rPr>
              <a:t>＜電子申告の場合＞　</a:t>
            </a:r>
            <a:endParaRPr kumimoji="1" lang="en-US" altLang="ja-JP" sz="1100" b="1" dirty="0">
              <a:solidFill>
                <a:prstClr val="black"/>
              </a:solidFill>
              <a:latin typeface="+mj-ea"/>
              <a:cs typeface="メイリオ" panose="020B0604030504040204" pitchFamily="50" charset="-128"/>
            </a:endParaRPr>
          </a:p>
        </p:txBody>
      </p:sp>
      <p:cxnSp>
        <p:nvCxnSpPr>
          <p:cNvPr id="165" name="直線コネクタ 164"/>
          <p:cNvCxnSpPr/>
          <p:nvPr/>
        </p:nvCxnSpPr>
        <p:spPr>
          <a:xfrm>
            <a:off x="128464" y="4875566"/>
            <a:ext cx="453653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a:xfrm>
            <a:off x="4809000" y="3548429"/>
            <a:ext cx="0" cy="3239224"/>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a:xfrm>
            <a:off x="4920174" y="4882111"/>
            <a:ext cx="485736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181" name="図 18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50619" y="4143532"/>
            <a:ext cx="469805" cy="441041"/>
          </a:xfrm>
          <a:prstGeom prst="rect">
            <a:avLst/>
          </a:prstGeom>
        </p:spPr>
      </p:pic>
      <p:pic>
        <p:nvPicPr>
          <p:cNvPr id="182" name="図 18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41159" y="4102404"/>
            <a:ext cx="469805" cy="441041"/>
          </a:xfrm>
          <a:prstGeom prst="rect">
            <a:avLst/>
          </a:prstGeom>
        </p:spPr>
      </p:pic>
      <p:sp>
        <p:nvSpPr>
          <p:cNvPr id="186" name="メモ 185"/>
          <p:cNvSpPr/>
          <p:nvPr/>
        </p:nvSpPr>
        <p:spPr>
          <a:xfrm>
            <a:off x="2046257" y="4064374"/>
            <a:ext cx="198832" cy="241064"/>
          </a:xfrm>
          <a:prstGeom prst="foldedCorner">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prstClr val="white"/>
              </a:solidFill>
              <a:latin typeface="+mj-ea"/>
              <a:ea typeface="+mj-ea"/>
            </a:endParaRPr>
          </a:p>
        </p:txBody>
      </p:sp>
      <p:sp>
        <p:nvSpPr>
          <p:cNvPr id="187" name="メモ 186"/>
          <p:cNvSpPr/>
          <p:nvPr/>
        </p:nvSpPr>
        <p:spPr>
          <a:xfrm>
            <a:off x="7006782" y="4011991"/>
            <a:ext cx="198832" cy="241064"/>
          </a:xfrm>
          <a:prstGeom prst="foldedCorner">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prstClr val="white"/>
              </a:solidFill>
              <a:latin typeface="+mj-ea"/>
              <a:ea typeface="+mj-ea"/>
            </a:endParaRPr>
          </a:p>
        </p:txBody>
      </p:sp>
      <p:sp>
        <p:nvSpPr>
          <p:cNvPr id="188" name="テキスト ボックス 187"/>
          <p:cNvSpPr txBox="1"/>
          <p:nvPr/>
        </p:nvSpPr>
        <p:spPr>
          <a:xfrm>
            <a:off x="6537176" y="3771352"/>
            <a:ext cx="1204211" cy="231146"/>
          </a:xfrm>
          <a:prstGeom prst="rect">
            <a:avLst/>
          </a:prstGeom>
          <a:noFill/>
        </p:spPr>
        <p:txBody>
          <a:bodyPr wrap="square" rtlCol="0">
            <a:spAutoFit/>
          </a:bodyPr>
          <a:lstStyle/>
          <a:p>
            <a:pPr algn="ctr"/>
            <a:r>
              <a:rPr kumimoji="1" lang="ja-JP" altLang="en-US" sz="1000" dirty="0">
                <a:solidFill>
                  <a:prstClr val="black"/>
                </a:solidFill>
                <a:latin typeface="+mj-ea"/>
                <a:ea typeface="+mj-ea"/>
                <a:cs typeface="Meiryo UI" panose="020B0604030504040204" pitchFamily="50" charset="-128"/>
              </a:rPr>
              <a:t>医療費通知</a:t>
            </a:r>
          </a:p>
        </p:txBody>
      </p:sp>
      <p:sp>
        <p:nvSpPr>
          <p:cNvPr id="189" name="テキスト ボックス 188"/>
          <p:cNvSpPr txBox="1"/>
          <p:nvPr/>
        </p:nvSpPr>
        <p:spPr>
          <a:xfrm>
            <a:off x="1516541" y="3818780"/>
            <a:ext cx="1204211" cy="231146"/>
          </a:xfrm>
          <a:prstGeom prst="rect">
            <a:avLst/>
          </a:prstGeom>
          <a:noFill/>
        </p:spPr>
        <p:txBody>
          <a:bodyPr wrap="square" rtlCol="0">
            <a:spAutoFit/>
          </a:bodyPr>
          <a:lstStyle/>
          <a:p>
            <a:pPr algn="ctr"/>
            <a:r>
              <a:rPr kumimoji="1" lang="ja-JP" altLang="en-US" sz="1000" dirty="0">
                <a:solidFill>
                  <a:prstClr val="black"/>
                </a:solidFill>
                <a:latin typeface="+mj-ea"/>
                <a:ea typeface="+mj-ea"/>
                <a:cs typeface="Meiryo UI" panose="020B0604030504040204" pitchFamily="50" charset="-128"/>
              </a:rPr>
              <a:t>領収書</a:t>
            </a:r>
          </a:p>
        </p:txBody>
      </p:sp>
      <p:sp>
        <p:nvSpPr>
          <p:cNvPr id="190" name="テキスト ボックス 189"/>
          <p:cNvSpPr txBox="1"/>
          <p:nvPr/>
        </p:nvSpPr>
        <p:spPr>
          <a:xfrm>
            <a:off x="5113420" y="3501000"/>
            <a:ext cx="873084" cy="260040"/>
          </a:xfrm>
          <a:prstGeom prst="rect">
            <a:avLst/>
          </a:prstGeom>
          <a:noFill/>
          <a:ln>
            <a:solidFill>
              <a:schemeClr val="tx1"/>
            </a:solidFill>
          </a:ln>
        </p:spPr>
        <p:txBody>
          <a:bodyPr wrap="square" rtlCol="0">
            <a:spAutoFit/>
          </a:bodyPr>
          <a:lstStyle/>
          <a:p>
            <a:pPr algn="ctr"/>
            <a:r>
              <a:rPr kumimoji="1" lang="ja-JP" altLang="en-US" sz="1200" b="1" dirty="0">
                <a:solidFill>
                  <a:prstClr val="black"/>
                </a:solidFill>
                <a:latin typeface="+mj-ea"/>
                <a:ea typeface="+mj-ea"/>
                <a:cs typeface="メイリオ" panose="020B0604030504040204" pitchFamily="50" charset="-128"/>
              </a:rPr>
              <a:t>今後</a:t>
            </a:r>
            <a:endParaRPr kumimoji="1" lang="en-US" altLang="ja-JP" sz="1200" b="1" dirty="0">
              <a:solidFill>
                <a:prstClr val="black"/>
              </a:solidFill>
              <a:latin typeface="+mj-ea"/>
              <a:ea typeface="+mj-ea"/>
              <a:cs typeface="メイリオ" panose="020B0604030504040204" pitchFamily="50" charset="-128"/>
            </a:endParaRPr>
          </a:p>
        </p:txBody>
      </p:sp>
      <p:sp>
        <p:nvSpPr>
          <p:cNvPr id="4" name="正方形/長方形 3"/>
          <p:cNvSpPr/>
          <p:nvPr/>
        </p:nvSpPr>
        <p:spPr>
          <a:xfrm>
            <a:off x="0" y="766670"/>
            <a:ext cx="9747812" cy="646331"/>
          </a:xfrm>
          <a:prstGeom prst="rect">
            <a:avLst/>
          </a:prstGeom>
        </p:spPr>
        <p:txBody>
          <a:bodyPr wrap="square">
            <a:spAutoFit/>
          </a:bodyPr>
          <a:lstStyle/>
          <a:p>
            <a:r>
              <a:rPr kumimoji="1" lang="ja-JP" altLang="en-US" dirty="0">
                <a:latin typeface="+mn-ea"/>
              </a:rPr>
              <a:t>平成</a:t>
            </a:r>
            <a:r>
              <a:rPr kumimoji="1" lang="en-US" altLang="ja-JP" dirty="0">
                <a:latin typeface="+mn-ea"/>
              </a:rPr>
              <a:t>29</a:t>
            </a:r>
            <a:r>
              <a:rPr kumimoji="1" lang="ja-JP" altLang="en-US" dirty="0">
                <a:latin typeface="+mn-ea"/>
              </a:rPr>
              <a:t>年度税制改正に</a:t>
            </a:r>
            <a:r>
              <a:rPr kumimoji="1" lang="ja-JP" altLang="en-US" dirty="0" smtClean="0">
                <a:latin typeface="+mn-ea"/>
              </a:rPr>
              <a:t>より、</a:t>
            </a:r>
            <a:r>
              <a:rPr lang="ja-JP" altLang="en-US" dirty="0" smtClean="0">
                <a:latin typeface="+mn-ea"/>
              </a:rPr>
              <a:t>医療費</a:t>
            </a:r>
            <a:r>
              <a:rPr lang="ja-JP" altLang="en-US" dirty="0">
                <a:latin typeface="+mn-ea"/>
              </a:rPr>
              <a:t>控除申告の際に</a:t>
            </a:r>
            <a:r>
              <a:rPr lang="ja-JP" altLang="en-US" dirty="0" smtClean="0">
                <a:latin typeface="+mn-ea"/>
              </a:rPr>
              <a:t>、医療保険者</a:t>
            </a:r>
            <a:r>
              <a:rPr lang="ja-JP" altLang="en-US" dirty="0">
                <a:latin typeface="+mn-ea"/>
              </a:rPr>
              <a:t>から交付を受けた医療費通知を活用できることに</a:t>
            </a:r>
            <a:r>
              <a:rPr lang="ja-JP" altLang="en-US" dirty="0" smtClean="0">
                <a:latin typeface="+mn-ea"/>
              </a:rPr>
              <a:t>なりました（平成</a:t>
            </a:r>
            <a:r>
              <a:rPr lang="en-US" altLang="ja-JP" dirty="0" smtClean="0">
                <a:latin typeface="+mn-ea"/>
              </a:rPr>
              <a:t>29</a:t>
            </a:r>
            <a:r>
              <a:rPr lang="ja-JP" altLang="en-US" dirty="0" smtClean="0">
                <a:latin typeface="+mn-ea"/>
              </a:rPr>
              <a:t>年分申告から適用）。</a:t>
            </a:r>
            <a:endParaRPr kumimoji="1" lang="en-US" altLang="ja-JP" dirty="0">
              <a:latin typeface="+mn-ea"/>
            </a:endParaRPr>
          </a:p>
        </p:txBody>
      </p:sp>
      <p:sp>
        <p:nvSpPr>
          <p:cNvPr id="62" name="スライド番号プレースホルダー 6"/>
          <p:cNvSpPr txBox="1">
            <a:spLocks/>
          </p:cNvSpPr>
          <p:nvPr/>
        </p:nvSpPr>
        <p:spPr>
          <a:xfrm>
            <a:off x="9353528" y="6548421"/>
            <a:ext cx="55247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78125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bwMode="auto">
          <a:xfrm>
            <a:off x="3655198" y="1747221"/>
            <a:ext cx="2549461" cy="2228438"/>
          </a:xfrm>
          <a:prstGeom prst="roundRect">
            <a:avLst/>
          </a:prstGeom>
          <a:solidFill>
            <a:schemeClr val="accent3">
              <a:lumMod val="20000"/>
              <a:lumOff val="8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ja-JP" altLang="en-US" b="1" dirty="0">
                <a:solidFill>
                  <a:srgbClr val="00B050"/>
                </a:solidFill>
                <a:latin typeface="ＭＳ Ｐゴシック" panose="020B0600070205080204" pitchFamily="50" charset="-128"/>
                <a:ea typeface="ＭＳ Ｐゴシック" panose="020B0600070205080204" pitchFamily="50" charset="-128"/>
              </a:rPr>
              <a:t>マイナポータル</a:t>
            </a:r>
          </a:p>
        </p:txBody>
      </p:sp>
      <p:pic>
        <p:nvPicPr>
          <p:cNvPr id="62" name="図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6087" y="2226286"/>
            <a:ext cx="1695005" cy="1719296"/>
          </a:xfrm>
          <a:prstGeom prst="rect">
            <a:avLst/>
          </a:prstGeom>
        </p:spPr>
      </p:pic>
      <p:sp>
        <p:nvSpPr>
          <p:cNvPr id="63" name="テキスト ボックス 62"/>
          <p:cNvSpPr txBox="1"/>
          <p:nvPr/>
        </p:nvSpPr>
        <p:spPr>
          <a:xfrm>
            <a:off x="4379476" y="2468482"/>
            <a:ext cx="1277573" cy="815493"/>
          </a:xfrm>
          <a:prstGeom prst="rect">
            <a:avLst/>
          </a:prstGeom>
          <a:noFill/>
        </p:spPr>
        <p:txBody>
          <a:bodyPr wrap="square" rtlCol="0">
            <a:spAutoFit/>
          </a:bodyPr>
          <a:lstStyle/>
          <a:p>
            <a:pPr algn="ctr"/>
            <a:r>
              <a:rPr kumimoji="1" lang="ja-JP" altLang="en-US" sz="1200" dirty="0">
                <a:solidFill>
                  <a:prstClr val="black"/>
                </a:solidFill>
              </a:rPr>
              <a:t>税・年金等に</a:t>
            </a:r>
            <a:endParaRPr kumimoji="1" lang="en-US" altLang="ja-JP" sz="1200" dirty="0">
              <a:solidFill>
                <a:prstClr val="black"/>
              </a:solidFill>
            </a:endParaRPr>
          </a:p>
          <a:p>
            <a:pPr algn="ctr"/>
            <a:r>
              <a:rPr kumimoji="1" lang="ja-JP" altLang="en-US" sz="1200" dirty="0">
                <a:solidFill>
                  <a:prstClr val="black"/>
                </a:solidFill>
              </a:rPr>
              <a:t>関するワンストップサービスサイト</a:t>
            </a:r>
          </a:p>
        </p:txBody>
      </p:sp>
      <p:sp>
        <p:nvSpPr>
          <p:cNvPr id="9" name="角丸四角形 8"/>
          <p:cNvSpPr/>
          <p:nvPr/>
        </p:nvSpPr>
        <p:spPr bwMode="auto">
          <a:xfrm>
            <a:off x="170808" y="1717358"/>
            <a:ext cx="2328804" cy="4472656"/>
          </a:xfrm>
          <a:prstGeom prst="roundRect">
            <a:avLst/>
          </a:prstGeom>
          <a:solidFill>
            <a:schemeClr val="accent6">
              <a:lumMod val="20000"/>
              <a:lumOff val="80000"/>
            </a:schemeClr>
          </a:solidFill>
          <a:ln w="50800" cap="flat" cmpd="sng" algn="ctr">
            <a:solidFill>
              <a:srgbClr val="FFA3A3"/>
            </a:solidFill>
            <a:prstDash val="solid"/>
            <a:round/>
            <a:headEnd type="none" w="med" len="med"/>
            <a:tailEnd type="none" w="med" len="med"/>
          </a:ln>
          <a:effectLst/>
        </p:spPr>
        <p:txBody>
          <a:bodyPr vert="horz" wrap="square" lIns="36000" tIns="0" rIns="36000" bIns="72000" numCol="1" rtlCol="0" anchor="t" anchorCtr="0" compatLnSpc="1">
            <a:prstTxWarp prst="textNoShape">
              <a:avLst/>
            </a:prstTxWarp>
          </a:bodyPr>
          <a:lstStyle/>
          <a:p>
            <a:pPr algn="ctr">
              <a:lnSpc>
                <a:spcPct val="110000"/>
              </a:lnSpc>
              <a:spcBef>
                <a:spcPct val="40000"/>
              </a:spcBef>
            </a:pPr>
            <a:r>
              <a:rPr lang="ja-JP" altLang="en-US" sz="2000" b="1" dirty="0">
                <a:solidFill>
                  <a:prstClr val="black"/>
                </a:solidFill>
                <a:cs typeface="Meiryo UI" panose="020B0604030504040204" pitchFamily="50" charset="-128"/>
              </a:rPr>
              <a:t>保険者</a:t>
            </a:r>
            <a:endParaRPr lang="ja-JP" altLang="en-US" sz="1400" strike="dblStrike" dirty="0">
              <a:solidFill>
                <a:srgbClr val="FF0000"/>
              </a:solidFill>
              <a:cs typeface="Meiryo UI" panose="020B0604030504040204" pitchFamily="50" charset="-128"/>
            </a:endParaRPr>
          </a:p>
        </p:txBody>
      </p:sp>
      <p:grpSp>
        <p:nvGrpSpPr>
          <p:cNvPr id="82" name="グループ化 81"/>
          <p:cNvGrpSpPr/>
          <p:nvPr/>
        </p:nvGrpSpPr>
        <p:grpSpPr>
          <a:xfrm>
            <a:off x="7735398" y="2751867"/>
            <a:ext cx="1528475" cy="1052400"/>
            <a:chOff x="5205425" y="3346432"/>
            <a:chExt cx="1528475" cy="1063427"/>
          </a:xfrm>
        </p:grpSpPr>
        <p:sp>
          <p:nvSpPr>
            <p:cNvPr id="83" name="正方形/長方形 82"/>
            <p:cNvSpPr/>
            <p:nvPr/>
          </p:nvSpPr>
          <p:spPr bwMode="auto">
            <a:xfrm>
              <a:off x="5672856" y="3409574"/>
              <a:ext cx="834140" cy="875246"/>
            </a:xfrm>
            <a:prstGeom prst="rect">
              <a:avLst/>
            </a:prstGeom>
            <a:solidFill>
              <a:schemeClr val="bg1"/>
            </a:solidFill>
            <a:ln w="41275" cap="flat" cmpd="sng" algn="ctr">
              <a:solidFill>
                <a:schemeClr val="tx1">
                  <a:lumMod val="50000"/>
                  <a:lumOff val="50000"/>
                </a:schemeClr>
              </a:solid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p>
              <a:pPr algn="ctr" fontAlgn="base">
                <a:lnSpc>
                  <a:spcPct val="110000"/>
                </a:lnSpc>
                <a:spcBef>
                  <a:spcPct val="40000"/>
                </a:spcBef>
              </a:pPr>
              <a:endParaRPr kumimoji="1" lang="ja-JP" altLang="en-US" sz="1400">
                <a:solidFill>
                  <a:prstClr val="black"/>
                </a:solidFill>
              </a:endParaRPr>
            </a:p>
          </p:txBody>
        </p:sp>
        <p:sp>
          <p:nvSpPr>
            <p:cNvPr id="84" name="正方形/長方形 83"/>
            <p:cNvSpPr/>
            <p:nvPr/>
          </p:nvSpPr>
          <p:spPr bwMode="auto">
            <a:xfrm>
              <a:off x="5822053" y="3553438"/>
              <a:ext cx="222599" cy="186583"/>
            </a:xfrm>
            <a:prstGeom prst="rect">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p>
              <a:pPr algn="ctr">
                <a:lnSpc>
                  <a:spcPct val="110000"/>
                </a:lnSpc>
                <a:spcBef>
                  <a:spcPct val="40000"/>
                </a:spcBef>
              </a:pPr>
              <a:endParaRPr lang="ja-JP" altLang="en-US" sz="1400">
                <a:solidFill>
                  <a:prstClr val="black"/>
                </a:solidFill>
              </a:endParaRPr>
            </a:p>
          </p:txBody>
        </p:sp>
        <p:cxnSp>
          <p:nvCxnSpPr>
            <p:cNvPr id="85" name="直線コネクタ 84"/>
            <p:cNvCxnSpPr/>
            <p:nvPr/>
          </p:nvCxnSpPr>
          <p:spPr bwMode="auto">
            <a:xfrm flipV="1">
              <a:off x="6122895" y="3585085"/>
              <a:ext cx="257481"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86" name="直線コネクタ 85"/>
            <p:cNvCxnSpPr/>
            <p:nvPr/>
          </p:nvCxnSpPr>
          <p:spPr bwMode="auto">
            <a:xfrm flipV="1">
              <a:off x="6131459" y="3696389"/>
              <a:ext cx="257481"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87" name="直線コネクタ 86"/>
            <p:cNvCxnSpPr/>
            <p:nvPr/>
          </p:nvCxnSpPr>
          <p:spPr bwMode="auto">
            <a:xfrm flipV="1">
              <a:off x="5828412" y="3848789"/>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88" name="直線コネクタ 87"/>
            <p:cNvCxnSpPr/>
            <p:nvPr/>
          </p:nvCxnSpPr>
          <p:spPr bwMode="auto">
            <a:xfrm flipV="1">
              <a:off x="5826702" y="3980641"/>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89" name="直線コネクタ 88"/>
            <p:cNvCxnSpPr/>
            <p:nvPr/>
          </p:nvCxnSpPr>
          <p:spPr bwMode="auto">
            <a:xfrm flipV="1">
              <a:off x="5824992" y="4112493"/>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sp>
          <p:nvSpPr>
            <p:cNvPr id="90" name="テキスト ボックス 89"/>
            <p:cNvSpPr txBox="1"/>
            <p:nvPr/>
          </p:nvSpPr>
          <p:spPr>
            <a:xfrm>
              <a:off x="5205425" y="3413266"/>
              <a:ext cx="480131" cy="996593"/>
            </a:xfrm>
            <a:prstGeom prst="rect">
              <a:avLst/>
            </a:prstGeom>
            <a:noFill/>
          </p:spPr>
          <p:txBody>
            <a:bodyPr vert="eaVert" wrap="square" rtlCol="0">
              <a:spAutoFit/>
            </a:bodyPr>
            <a:lstStyle/>
            <a:p>
              <a:r>
                <a:rPr lang="ja-JP" altLang="en-US" dirty="0">
                  <a:solidFill>
                    <a:prstClr val="black"/>
                  </a:solidFill>
                  <a:cs typeface="メイリオ" panose="020B0604030504040204" pitchFamily="50" charset="-128"/>
                </a:rPr>
                <a:t>医療費通知</a:t>
              </a:r>
            </a:p>
          </p:txBody>
        </p:sp>
        <p:sp>
          <p:nvSpPr>
            <p:cNvPr id="91" name="正方形/長方形 90"/>
            <p:cNvSpPr/>
            <p:nvPr/>
          </p:nvSpPr>
          <p:spPr bwMode="auto">
            <a:xfrm>
              <a:off x="6243847" y="3346432"/>
              <a:ext cx="490053" cy="2459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36000" tIns="72000" rIns="36000" bIns="72000" numCol="1" rtlCol="0" anchor="ctr" anchorCtr="0" compatLnSpc="1">
              <a:prstTxWarp prst="textNoShape">
                <a:avLst/>
              </a:prstTxWarp>
            </a:bodyPr>
            <a:lstStyle/>
            <a:p>
              <a:pPr algn="ctr" fontAlgn="base">
                <a:lnSpc>
                  <a:spcPct val="110000"/>
                </a:lnSpc>
                <a:spcBef>
                  <a:spcPct val="40000"/>
                </a:spcBef>
              </a:pPr>
              <a:r>
                <a:rPr lang="ja-JP" altLang="en-US" dirty="0">
                  <a:solidFill>
                    <a:prstClr val="white"/>
                  </a:solidFill>
                  <a:latin typeface="ＭＳ Ｐゴシック" panose="020B0600070205080204" pitchFamily="50" charset="-128"/>
                  <a:ea typeface="ＭＳ Ｐゴシック" panose="020B0600070205080204" pitchFamily="50" charset="-128"/>
                </a:rPr>
                <a:t>ＸＭＬ</a:t>
              </a:r>
              <a:endParaRPr kumimoji="1" lang="ja-JP" altLang="en-US" dirty="0">
                <a:solidFill>
                  <a:prstClr val="white"/>
                </a:solidFill>
                <a:latin typeface="ＭＳ Ｐゴシック" panose="020B0600070205080204" pitchFamily="50" charset="-128"/>
                <a:ea typeface="ＭＳ Ｐゴシック" panose="020B0600070205080204" pitchFamily="50" charset="-128"/>
              </a:endParaRPr>
            </a:p>
          </p:txBody>
        </p:sp>
      </p:grpSp>
      <p:sp>
        <p:nvSpPr>
          <p:cNvPr id="3" name="フローチャート : 磁気ディスク 2"/>
          <p:cNvSpPr/>
          <p:nvPr/>
        </p:nvSpPr>
        <p:spPr bwMode="auto">
          <a:xfrm>
            <a:off x="262373" y="2708417"/>
            <a:ext cx="751470" cy="972108"/>
          </a:xfrm>
          <a:prstGeom prst="flowChartMagneticDisk">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36000" tIns="72000" rIns="36000" bIns="72000" numCol="1" rtlCol="0" anchor="t" anchorCtr="0" compatLnSpc="1">
            <a:prstTxWarp prst="textNoShape">
              <a:avLst/>
            </a:prstTxWarp>
          </a:bodyPr>
          <a:lstStyle/>
          <a:p>
            <a:pPr algn="ctr">
              <a:lnSpc>
                <a:spcPct val="110000"/>
              </a:lnSpc>
            </a:pPr>
            <a:r>
              <a:rPr lang="ja-JP" altLang="en-US" sz="1000" b="1" dirty="0">
                <a:solidFill>
                  <a:prstClr val="black"/>
                </a:solidFill>
                <a:cs typeface="Meiryo UI" panose="020B0604030504040204" pitchFamily="50" charset="-128"/>
              </a:rPr>
              <a:t>医療費</a:t>
            </a:r>
            <a:endParaRPr lang="en-US" altLang="ja-JP" sz="1000" b="1" dirty="0">
              <a:solidFill>
                <a:prstClr val="black"/>
              </a:solidFill>
              <a:cs typeface="Meiryo UI" panose="020B0604030504040204" pitchFamily="50" charset="-128"/>
            </a:endParaRPr>
          </a:p>
          <a:p>
            <a:pPr algn="ctr">
              <a:lnSpc>
                <a:spcPct val="110000"/>
              </a:lnSpc>
            </a:pPr>
            <a:r>
              <a:rPr lang="ja-JP" altLang="en-US" sz="1000" b="1" dirty="0">
                <a:solidFill>
                  <a:prstClr val="black"/>
                </a:solidFill>
                <a:cs typeface="Meiryo UI" panose="020B0604030504040204" pitchFamily="50" charset="-128"/>
              </a:rPr>
              <a:t>通知データ</a:t>
            </a:r>
          </a:p>
        </p:txBody>
      </p:sp>
      <p:sp>
        <p:nvSpPr>
          <p:cNvPr id="65" name="角丸四角形 64"/>
          <p:cNvSpPr/>
          <p:nvPr/>
        </p:nvSpPr>
        <p:spPr bwMode="auto">
          <a:xfrm>
            <a:off x="7526644" y="1683949"/>
            <a:ext cx="2247630" cy="4358074"/>
          </a:xfrm>
          <a:prstGeom prst="roundRect">
            <a:avLst/>
          </a:prstGeom>
          <a:solidFill>
            <a:schemeClr val="bg1">
              <a:lumMod val="85000"/>
            </a:schemeClr>
          </a:solidFill>
          <a:ln w="571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endParaRPr lang="ja-JP" altLang="en-US" sz="1400" b="1" dirty="0">
              <a:solidFill>
                <a:prstClr val="black"/>
              </a:solidFill>
              <a:latin typeface="ＭＳ Ｐゴシック" panose="020B0600070205080204" pitchFamily="50" charset="-128"/>
              <a:ea typeface="ＭＳ Ｐゴシック" panose="020B0600070205080204" pitchFamily="50" charset="-128"/>
            </a:endParaRPr>
          </a:p>
        </p:txBody>
      </p:sp>
      <p:sp>
        <p:nvSpPr>
          <p:cNvPr id="47" name="角丸四角形 46"/>
          <p:cNvSpPr/>
          <p:nvPr/>
        </p:nvSpPr>
        <p:spPr bwMode="auto">
          <a:xfrm>
            <a:off x="3861989" y="4163391"/>
            <a:ext cx="2206444" cy="1757766"/>
          </a:xfrm>
          <a:prstGeom prst="roundRect">
            <a:avLst/>
          </a:prstGeom>
          <a:solidFill>
            <a:schemeClr val="accent3">
              <a:lumMod val="20000"/>
              <a:lumOff val="80000"/>
            </a:schemeClr>
          </a:solidFill>
          <a:ln w="571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lnSpc>
                <a:spcPts val="800"/>
              </a:lnSpc>
            </a:pPr>
            <a:endParaRPr lang="en-US" altLang="ja-JP" sz="1600" b="1"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600" b="1" dirty="0">
                <a:solidFill>
                  <a:prstClr val="black"/>
                </a:solidFill>
                <a:latin typeface="ＭＳ Ｐゴシック" panose="020B0600070205080204" pitchFamily="50" charset="-128"/>
                <a:ea typeface="ＭＳ Ｐゴシック" panose="020B0600070205080204" pitchFamily="50" charset="-128"/>
              </a:rPr>
              <a:t>被保険者</a:t>
            </a:r>
            <a:endParaRPr lang="en-US" altLang="ja-JP" sz="1600" b="1" dirty="0">
              <a:solidFill>
                <a:prstClr val="black"/>
              </a:solidFill>
              <a:latin typeface="ＭＳ Ｐゴシック" panose="020B0600070205080204" pitchFamily="50" charset="-128"/>
              <a:ea typeface="ＭＳ Ｐゴシック" panose="020B0600070205080204" pitchFamily="50" charset="-128"/>
            </a:endParaRPr>
          </a:p>
          <a:p>
            <a:pPr algn="ctr"/>
            <a:r>
              <a:rPr lang="en-US" altLang="ja-JP" sz="1400" b="1" dirty="0">
                <a:solidFill>
                  <a:prstClr val="black"/>
                </a:solidFill>
                <a:latin typeface="ＭＳ Ｐゴシック" panose="020B0600070205080204" pitchFamily="50" charset="-128"/>
                <a:ea typeface="ＭＳ Ｐゴシック" panose="020B0600070205080204" pitchFamily="50" charset="-128"/>
              </a:rPr>
              <a:t>(</a:t>
            </a:r>
            <a:r>
              <a:rPr lang="ja-JP" altLang="en-US" sz="1400" b="1" dirty="0">
                <a:solidFill>
                  <a:prstClr val="black"/>
                </a:solidFill>
                <a:latin typeface="ＭＳ Ｐゴシック" panose="020B0600070205080204" pitchFamily="50" charset="-128"/>
                <a:ea typeface="ＭＳ Ｐゴシック" panose="020B0600070205080204" pitchFamily="50" charset="-128"/>
              </a:rPr>
              <a:t>納税者</a:t>
            </a:r>
            <a:r>
              <a:rPr lang="en-US" altLang="ja-JP" sz="1400" b="1" dirty="0">
                <a:solidFill>
                  <a:prstClr val="black"/>
                </a:solidFill>
                <a:latin typeface="ＭＳ Ｐゴシック" panose="020B0600070205080204" pitchFamily="50" charset="-128"/>
                <a:ea typeface="ＭＳ Ｐゴシック" panose="020B0600070205080204" pitchFamily="50" charset="-128"/>
              </a:rPr>
              <a:t>)</a:t>
            </a:r>
            <a:endParaRPr lang="ja-JP" altLang="en-US" sz="1400" b="1" dirty="0">
              <a:solidFill>
                <a:prstClr val="black"/>
              </a:solidFill>
              <a:latin typeface="ＭＳ Ｐゴシック" panose="020B0600070205080204" pitchFamily="50" charset="-128"/>
              <a:ea typeface="ＭＳ Ｐゴシック" panose="020B0600070205080204" pitchFamily="50" charset="-128"/>
            </a:endParaRPr>
          </a:p>
        </p:txBody>
      </p:sp>
      <p:sp>
        <p:nvSpPr>
          <p:cNvPr id="48" name="曲折矢印 47"/>
          <p:cNvSpPr/>
          <p:nvPr/>
        </p:nvSpPr>
        <p:spPr bwMode="auto">
          <a:xfrm flipV="1">
            <a:off x="1542895" y="3889978"/>
            <a:ext cx="2542210" cy="1749428"/>
          </a:xfrm>
          <a:prstGeom prst="bentArrow">
            <a:avLst>
              <a:gd name="adj1" fmla="val 22000"/>
              <a:gd name="adj2" fmla="val 21376"/>
              <a:gd name="adj3" fmla="val 18525"/>
              <a:gd name="adj4" fmla="val 11992"/>
            </a:avLst>
          </a:prstGeom>
          <a:solidFill>
            <a:schemeClr val="accent6">
              <a:lumMod val="60000"/>
              <a:lumOff val="40000"/>
            </a:schemeClr>
          </a:solidFill>
          <a:ln w="19050" cap="flat" cmpd="sng" algn="ctr">
            <a:noFill/>
            <a:prstDash val="solid"/>
            <a:round/>
            <a:headEnd type="none" w="med" len="med"/>
            <a:tailEnd type="none" w="med" len="med"/>
          </a:ln>
          <a:effectLst>
            <a:softEdge rad="12700"/>
          </a:effectLst>
        </p:spPr>
        <p:txBody>
          <a:bodyPr vert="horz" wrap="square" lIns="36000" tIns="72000" rIns="36000" bIns="72000" numCol="1" rtlCol="0" anchor="ctr" anchorCtr="0" compatLnSpc="1">
            <a:prstTxWarp prst="textNoShape">
              <a:avLst/>
            </a:prstTxWarp>
          </a:bodyPr>
          <a:lstStyle/>
          <a:p>
            <a:pPr marL="174625" indent="-174625" algn="ctr">
              <a:spcBef>
                <a:spcPct val="40000"/>
              </a:spcBef>
            </a:pPr>
            <a:endParaRPr lang="ja-JP" altLang="en-US" b="1">
              <a:solidFill>
                <a:prstClr val="white"/>
              </a:solidFill>
              <a:cs typeface="Meiryo UI" panose="020B0604030504040204" pitchFamily="50" charset="-128"/>
            </a:endParaRPr>
          </a:p>
        </p:txBody>
      </p:sp>
      <p:pic>
        <p:nvPicPr>
          <p:cNvPr id="66" name="図 65" descr="j0433941"/>
          <p:cNvPicPr/>
          <p:nvPr/>
        </p:nvPicPr>
        <p:blipFill>
          <a:blip r:embed="rId3" cstate="print"/>
          <a:srcRect/>
          <a:stretch>
            <a:fillRect/>
          </a:stretch>
        </p:blipFill>
        <p:spPr bwMode="auto">
          <a:xfrm flipH="1">
            <a:off x="4657079" y="4806610"/>
            <a:ext cx="876221" cy="1048097"/>
          </a:xfrm>
          <a:prstGeom prst="rect">
            <a:avLst/>
          </a:prstGeom>
          <a:noFill/>
          <a:ln w="9525">
            <a:noFill/>
            <a:miter lim="800000"/>
            <a:headEnd/>
            <a:tailEnd/>
          </a:ln>
        </p:spPr>
      </p:pic>
      <p:pic>
        <p:nvPicPr>
          <p:cNvPr id="45" name="図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8653" y="2326123"/>
            <a:ext cx="1168006" cy="1518063"/>
          </a:xfrm>
          <a:prstGeom prst="rect">
            <a:avLst/>
          </a:prstGeom>
        </p:spPr>
      </p:pic>
      <p:sp>
        <p:nvSpPr>
          <p:cNvPr id="5" name="テキスト ボックス 4"/>
          <p:cNvSpPr txBox="1"/>
          <p:nvPr/>
        </p:nvSpPr>
        <p:spPr>
          <a:xfrm>
            <a:off x="1097853" y="2554774"/>
            <a:ext cx="1172940" cy="600164"/>
          </a:xfrm>
          <a:prstGeom prst="rect">
            <a:avLst/>
          </a:prstGeom>
          <a:noFill/>
        </p:spPr>
        <p:txBody>
          <a:bodyPr wrap="square" rtlCol="0">
            <a:spAutoFit/>
          </a:bodyPr>
          <a:lstStyle/>
          <a:p>
            <a:pPr algn="ctr"/>
            <a:r>
              <a:rPr kumimoji="1" lang="ja-JP" altLang="en-US" sz="1100" dirty="0" smtClean="0">
                <a:solidFill>
                  <a:prstClr val="black"/>
                </a:solidFill>
              </a:rPr>
              <a:t>被保険者向け</a:t>
            </a:r>
            <a:endParaRPr kumimoji="1" lang="ja-JP" altLang="en-US" sz="1100" dirty="0">
              <a:solidFill>
                <a:prstClr val="black"/>
              </a:solidFill>
            </a:endParaRPr>
          </a:p>
          <a:p>
            <a:pPr algn="ctr"/>
            <a:r>
              <a:rPr kumimoji="1" lang="en-US" altLang="ja-JP" sz="1100" dirty="0">
                <a:solidFill>
                  <a:prstClr val="black"/>
                </a:solidFill>
              </a:rPr>
              <a:t>Web</a:t>
            </a:r>
            <a:r>
              <a:rPr kumimoji="1" lang="ja-JP" altLang="en-US" sz="1100" dirty="0">
                <a:solidFill>
                  <a:prstClr val="black"/>
                </a:solidFill>
              </a:rPr>
              <a:t>サイト</a:t>
            </a:r>
          </a:p>
          <a:p>
            <a:pPr algn="ctr"/>
            <a:r>
              <a:rPr kumimoji="1" lang="ja-JP" altLang="en-US" sz="1100" dirty="0" smtClean="0">
                <a:solidFill>
                  <a:prstClr val="black"/>
                </a:solidFill>
              </a:rPr>
              <a:t>（</a:t>
            </a:r>
            <a:r>
              <a:rPr kumimoji="1" lang="ja-JP" altLang="en-US" sz="1100" dirty="0">
                <a:solidFill>
                  <a:prstClr val="black"/>
                </a:solidFill>
              </a:rPr>
              <a:t>通知表示等）</a:t>
            </a:r>
          </a:p>
        </p:txBody>
      </p:sp>
      <p:sp>
        <p:nvSpPr>
          <p:cNvPr id="109" name="曲折矢印 108"/>
          <p:cNvSpPr/>
          <p:nvPr/>
        </p:nvSpPr>
        <p:spPr bwMode="auto">
          <a:xfrm rot="10800000" flipH="1" flipV="1">
            <a:off x="5121047" y="2995310"/>
            <a:ext cx="2535130" cy="1292973"/>
          </a:xfrm>
          <a:prstGeom prst="bentArrow">
            <a:avLst>
              <a:gd name="adj1" fmla="val 27246"/>
              <a:gd name="adj2" fmla="val 28026"/>
              <a:gd name="adj3" fmla="val 24995"/>
              <a:gd name="adj4" fmla="val 15015"/>
            </a:avLst>
          </a:prstGeom>
          <a:solidFill>
            <a:schemeClr val="bg1">
              <a:lumMod val="65000"/>
            </a:schemeClr>
          </a:solidFill>
          <a:ln w="19050" cap="flat" cmpd="sng" algn="ctr">
            <a:noFill/>
            <a:prstDash val="solid"/>
            <a:round/>
            <a:headEnd type="none" w="med" len="med"/>
            <a:tailEnd type="none" w="med" len="med"/>
          </a:ln>
          <a:effectLst>
            <a:softEdge rad="12700"/>
          </a:effectLst>
        </p:spPr>
        <p:txBody>
          <a:bodyPr vert="horz" wrap="square" lIns="36000" tIns="72000" rIns="36000" bIns="72000" numCol="1" rtlCol="0" anchor="ctr" anchorCtr="0" compatLnSpc="1">
            <a:prstTxWarp prst="textNoShape">
              <a:avLst/>
            </a:prstTxWarp>
          </a:bodyPr>
          <a:lstStyle/>
          <a:p>
            <a:pPr marL="174625" indent="-174625" algn="ctr">
              <a:spcBef>
                <a:spcPct val="40000"/>
              </a:spcBef>
            </a:pPr>
            <a:endParaRPr lang="ja-JP" altLang="en-US" b="1">
              <a:solidFill>
                <a:prstClr val="white"/>
              </a:solidFill>
              <a:cs typeface="Meiryo UI" panose="020B0604030504040204" pitchFamily="50" charset="-128"/>
            </a:endParaRPr>
          </a:p>
        </p:txBody>
      </p:sp>
      <p:sp>
        <p:nvSpPr>
          <p:cNvPr id="129" name="テキスト ボックス 128"/>
          <p:cNvSpPr txBox="1"/>
          <p:nvPr/>
        </p:nvSpPr>
        <p:spPr>
          <a:xfrm>
            <a:off x="5533300" y="3126411"/>
            <a:ext cx="1993343" cy="461665"/>
          </a:xfrm>
          <a:prstGeom prst="rect">
            <a:avLst/>
          </a:prstGeom>
          <a:noFill/>
        </p:spPr>
        <p:txBody>
          <a:bodyPr wrap="square" rtlCol="0">
            <a:spAutoFit/>
          </a:bodyPr>
          <a:lstStyle/>
          <a:p>
            <a:r>
              <a:rPr lang="ja-JP" altLang="en-US" sz="1200" b="1" dirty="0" smtClean="0">
                <a:solidFill>
                  <a:prstClr val="black"/>
                </a:solidFill>
                <a:cs typeface="Meiryo UI" panose="020B0604030504040204" pitchFamily="50" charset="-128"/>
              </a:rPr>
              <a:t>　ｅ</a:t>
            </a:r>
            <a:r>
              <a:rPr lang="en-US" altLang="ja-JP" sz="1200" b="1" dirty="0" smtClean="0">
                <a:solidFill>
                  <a:prstClr val="black"/>
                </a:solidFill>
                <a:cs typeface="Meiryo UI" panose="020B0604030504040204" pitchFamily="50" charset="-128"/>
              </a:rPr>
              <a:t>-</a:t>
            </a:r>
            <a:r>
              <a:rPr lang="en-US" altLang="ja-JP" sz="1200" b="1" dirty="0">
                <a:solidFill>
                  <a:prstClr val="black"/>
                </a:solidFill>
                <a:cs typeface="Meiryo UI" panose="020B0604030504040204" pitchFamily="50" charset="-128"/>
              </a:rPr>
              <a:t>Tax</a:t>
            </a:r>
            <a:r>
              <a:rPr lang="ja-JP" altLang="en-US" sz="1200" b="1" dirty="0" err="1" smtClean="0">
                <a:solidFill>
                  <a:prstClr val="black"/>
                </a:solidFill>
                <a:cs typeface="Meiryo UI" panose="020B0604030504040204" pitchFamily="50" charset="-128"/>
              </a:rPr>
              <a:t>への</a:t>
            </a:r>
            <a:r>
              <a:rPr lang="ja-JP" altLang="en-US" sz="1200" b="1" dirty="0" smtClean="0">
                <a:solidFill>
                  <a:prstClr val="black"/>
                </a:solidFill>
                <a:cs typeface="Meiryo UI" panose="020B0604030504040204" pitchFamily="50" charset="-128"/>
              </a:rPr>
              <a:t>医療費通知</a:t>
            </a:r>
            <a:endParaRPr lang="en-US" altLang="ja-JP" sz="1200" b="1" dirty="0" smtClean="0">
              <a:solidFill>
                <a:prstClr val="black"/>
              </a:solidFill>
              <a:cs typeface="Meiryo UI" panose="020B0604030504040204" pitchFamily="50" charset="-128"/>
            </a:endParaRPr>
          </a:p>
          <a:p>
            <a:r>
              <a:rPr lang="ja-JP" altLang="en-US" sz="1200" b="1" dirty="0" smtClean="0">
                <a:solidFill>
                  <a:prstClr val="black"/>
                </a:solidFill>
                <a:cs typeface="Meiryo UI" panose="020B0604030504040204" pitchFamily="50" charset="-128"/>
              </a:rPr>
              <a:t>　 データのアップロード</a:t>
            </a:r>
            <a:endParaRPr lang="en-US" altLang="ja-JP" sz="1200" b="1" dirty="0">
              <a:solidFill>
                <a:prstClr val="black"/>
              </a:solidFill>
              <a:cs typeface="Meiryo UI" panose="020B0604030504040204" pitchFamily="50" charset="-128"/>
            </a:endParaRPr>
          </a:p>
        </p:txBody>
      </p:sp>
      <p:pic>
        <p:nvPicPr>
          <p:cNvPr id="140" name="図 139"/>
          <p:cNvPicPr/>
          <p:nvPr/>
        </p:nvPicPr>
        <p:blipFill>
          <a:blip r:embed="rId4" cstate="print">
            <a:clrChange>
              <a:clrFrom>
                <a:srgbClr val="ED1C24"/>
              </a:clrFrom>
              <a:clrTo>
                <a:srgbClr val="ED1C24">
                  <a:alpha val="0"/>
                </a:srgbClr>
              </a:clrTo>
            </a:clrChange>
          </a:blip>
          <a:srcRect/>
          <a:stretch>
            <a:fillRect/>
          </a:stretch>
        </p:blipFill>
        <p:spPr bwMode="auto">
          <a:xfrm>
            <a:off x="7964445" y="1729203"/>
            <a:ext cx="1323975" cy="1697414"/>
          </a:xfrm>
          <a:prstGeom prst="rect">
            <a:avLst/>
          </a:prstGeom>
          <a:noFill/>
          <a:ln w="9525">
            <a:noFill/>
            <a:miter lim="800000"/>
            <a:headEnd/>
            <a:tailEnd/>
          </a:ln>
        </p:spPr>
      </p:pic>
      <p:grpSp>
        <p:nvGrpSpPr>
          <p:cNvPr id="11" name="グループ化 10"/>
          <p:cNvGrpSpPr/>
          <p:nvPr/>
        </p:nvGrpSpPr>
        <p:grpSpPr>
          <a:xfrm>
            <a:off x="244163" y="4395987"/>
            <a:ext cx="1423033" cy="1794027"/>
            <a:chOff x="-2032052" y="3295333"/>
            <a:chExt cx="1423033" cy="1489937"/>
          </a:xfrm>
        </p:grpSpPr>
        <p:grpSp>
          <p:nvGrpSpPr>
            <p:cNvPr id="112" name="グループ化 111"/>
            <p:cNvGrpSpPr/>
            <p:nvPr/>
          </p:nvGrpSpPr>
          <p:grpSpPr>
            <a:xfrm>
              <a:off x="-2032052" y="3295333"/>
              <a:ext cx="1423033" cy="1489937"/>
              <a:chOff x="5318102" y="3346432"/>
              <a:chExt cx="1415798" cy="1397157"/>
            </a:xfrm>
          </p:grpSpPr>
          <p:sp>
            <p:nvSpPr>
              <p:cNvPr id="113" name="正方形/長方形 112"/>
              <p:cNvSpPr/>
              <p:nvPr/>
            </p:nvSpPr>
            <p:spPr bwMode="auto">
              <a:xfrm>
                <a:off x="5672856" y="3409575"/>
                <a:ext cx="834140" cy="875246"/>
              </a:xfrm>
              <a:prstGeom prst="rect">
                <a:avLst/>
              </a:prstGeom>
              <a:solidFill>
                <a:schemeClr val="bg1"/>
              </a:solidFill>
              <a:ln w="41275" cap="flat" cmpd="sng" algn="ctr">
                <a:solidFill>
                  <a:schemeClr val="tx1">
                    <a:lumMod val="50000"/>
                    <a:lumOff val="50000"/>
                  </a:schemeClr>
                </a:solid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p>
                <a:pPr algn="ctr" fontAlgn="base">
                  <a:lnSpc>
                    <a:spcPct val="110000"/>
                  </a:lnSpc>
                  <a:spcBef>
                    <a:spcPct val="40000"/>
                  </a:spcBef>
                </a:pPr>
                <a:endParaRPr kumimoji="1" lang="ja-JP" altLang="en-US" sz="1050">
                  <a:solidFill>
                    <a:prstClr val="black"/>
                  </a:solidFill>
                </a:endParaRPr>
              </a:p>
            </p:txBody>
          </p:sp>
          <p:sp>
            <p:nvSpPr>
              <p:cNvPr id="114" name="正方形/長方形 113"/>
              <p:cNvSpPr/>
              <p:nvPr/>
            </p:nvSpPr>
            <p:spPr bwMode="auto">
              <a:xfrm>
                <a:off x="5822053" y="3553438"/>
                <a:ext cx="222599" cy="186583"/>
              </a:xfrm>
              <a:prstGeom prst="rect">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p>
                <a:pPr algn="ctr">
                  <a:lnSpc>
                    <a:spcPct val="110000"/>
                  </a:lnSpc>
                  <a:spcBef>
                    <a:spcPct val="40000"/>
                  </a:spcBef>
                </a:pPr>
                <a:endParaRPr lang="ja-JP" altLang="en-US" sz="1050">
                  <a:solidFill>
                    <a:prstClr val="black"/>
                  </a:solidFill>
                </a:endParaRPr>
              </a:p>
            </p:txBody>
          </p:sp>
          <p:cxnSp>
            <p:nvCxnSpPr>
              <p:cNvPr id="115" name="直線コネクタ 114"/>
              <p:cNvCxnSpPr/>
              <p:nvPr/>
            </p:nvCxnSpPr>
            <p:spPr bwMode="auto">
              <a:xfrm flipV="1">
                <a:off x="6122895" y="3585085"/>
                <a:ext cx="257481"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16" name="直線コネクタ 115"/>
              <p:cNvCxnSpPr/>
              <p:nvPr/>
            </p:nvCxnSpPr>
            <p:spPr bwMode="auto">
              <a:xfrm flipV="1">
                <a:off x="6131459" y="3696389"/>
                <a:ext cx="257481"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17" name="直線コネクタ 116"/>
              <p:cNvCxnSpPr/>
              <p:nvPr/>
            </p:nvCxnSpPr>
            <p:spPr bwMode="auto">
              <a:xfrm flipV="1">
                <a:off x="5828412" y="3848789"/>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20" name="直線コネクタ 119"/>
              <p:cNvCxnSpPr/>
              <p:nvPr/>
            </p:nvCxnSpPr>
            <p:spPr bwMode="auto">
              <a:xfrm flipV="1">
                <a:off x="5826702" y="3980641"/>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21" name="直線コネクタ 120"/>
              <p:cNvCxnSpPr/>
              <p:nvPr/>
            </p:nvCxnSpPr>
            <p:spPr bwMode="auto">
              <a:xfrm flipV="1">
                <a:off x="5824992" y="4112493"/>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sp>
            <p:nvSpPr>
              <p:cNvPr id="122" name="テキスト ボックス 121"/>
              <p:cNvSpPr txBox="1"/>
              <p:nvPr/>
            </p:nvSpPr>
            <p:spPr>
              <a:xfrm>
                <a:off x="5318102" y="3413265"/>
                <a:ext cx="367454" cy="1330324"/>
              </a:xfrm>
              <a:prstGeom prst="rect">
                <a:avLst/>
              </a:prstGeom>
              <a:noFill/>
            </p:spPr>
            <p:txBody>
              <a:bodyPr vert="eaVert" wrap="square" rtlCol="0">
                <a:spAutoFit/>
              </a:bodyPr>
              <a:lstStyle/>
              <a:p>
                <a:r>
                  <a:rPr lang="ja-JP" altLang="en-US" sz="1200" dirty="0">
                    <a:solidFill>
                      <a:prstClr val="black"/>
                    </a:solidFill>
                    <a:cs typeface="メイリオ" panose="020B0604030504040204" pitchFamily="50" charset="-128"/>
                  </a:rPr>
                  <a:t>医療費</a:t>
                </a:r>
                <a:r>
                  <a:rPr lang="ja-JP" altLang="en-US" sz="1200" dirty="0" smtClean="0">
                    <a:solidFill>
                      <a:prstClr val="black"/>
                    </a:solidFill>
                    <a:cs typeface="メイリオ" panose="020B0604030504040204" pitchFamily="50" charset="-128"/>
                  </a:rPr>
                  <a:t>通知データ</a:t>
                </a:r>
                <a:endParaRPr lang="ja-JP" altLang="en-US" sz="1200" dirty="0">
                  <a:solidFill>
                    <a:prstClr val="black"/>
                  </a:solidFill>
                  <a:cs typeface="メイリオ" panose="020B0604030504040204" pitchFamily="50" charset="-128"/>
                </a:endParaRPr>
              </a:p>
            </p:txBody>
          </p:sp>
          <p:sp>
            <p:nvSpPr>
              <p:cNvPr id="123" name="正方形/長方形 122"/>
              <p:cNvSpPr/>
              <p:nvPr/>
            </p:nvSpPr>
            <p:spPr bwMode="auto">
              <a:xfrm>
                <a:off x="6243847" y="3346432"/>
                <a:ext cx="490053" cy="2459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36000" tIns="72000" rIns="36000" bIns="72000" numCol="1" rtlCol="0" anchor="ctr" anchorCtr="0" compatLnSpc="1">
                <a:prstTxWarp prst="textNoShape">
                  <a:avLst/>
                </a:prstTxWarp>
              </a:bodyPr>
              <a:lstStyle/>
              <a:p>
                <a:pPr algn="ctr" fontAlgn="base">
                  <a:lnSpc>
                    <a:spcPct val="110000"/>
                  </a:lnSpc>
                  <a:spcBef>
                    <a:spcPct val="40000"/>
                  </a:spcBef>
                </a:pPr>
                <a:r>
                  <a:rPr lang="ja-JP" altLang="en-US" sz="1200" dirty="0">
                    <a:solidFill>
                      <a:prstClr val="white"/>
                    </a:solidFill>
                    <a:latin typeface="ＭＳ Ｐゴシック" panose="020B0600070205080204" pitchFamily="50" charset="-128"/>
                    <a:ea typeface="ＭＳ Ｐゴシック" panose="020B0600070205080204" pitchFamily="50" charset="-128"/>
                  </a:rPr>
                  <a:t>ＸＭＬ</a:t>
                </a:r>
                <a:endParaRPr kumimoji="1" lang="ja-JP" altLang="en-US" sz="1200" dirty="0">
                  <a:solidFill>
                    <a:prstClr val="white"/>
                  </a:solidFill>
                  <a:latin typeface="ＭＳ Ｐゴシック" panose="020B0600070205080204" pitchFamily="50" charset="-128"/>
                  <a:ea typeface="ＭＳ Ｐゴシック" panose="020B0600070205080204" pitchFamily="50" charset="-128"/>
                </a:endParaRPr>
              </a:p>
            </p:txBody>
          </p:sp>
        </p:grpSp>
        <p:sp>
          <p:nvSpPr>
            <p:cNvPr id="141" name="テキスト ボックス 140"/>
            <p:cNvSpPr txBox="1"/>
            <p:nvPr/>
          </p:nvSpPr>
          <p:spPr>
            <a:xfrm>
              <a:off x="-1865930" y="4327992"/>
              <a:ext cx="1204418" cy="276999"/>
            </a:xfrm>
            <a:prstGeom prst="rect">
              <a:avLst/>
            </a:prstGeom>
            <a:noFill/>
          </p:spPr>
          <p:txBody>
            <a:bodyPr vert="horz" wrap="square" rtlCol="0" anchor="ctr">
              <a:spAutoFit/>
            </a:bodyPr>
            <a:lstStyle/>
            <a:p>
              <a:pPr algn="ctr"/>
              <a:r>
                <a:rPr lang="ja-JP" altLang="en-US" sz="1200" dirty="0">
                  <a:solidFill>
                    <a:prstClr val="black"/>
                  </a:solidFill>
                  <a:cs typeface="メイリオ" panose="020B0604030504040204" pitchFamily="50" charset="-128"/>
                </a:rPr>
                <a:t>電子署名付与</a:t>
              </a:r>
            </a:p>
          </p:txBody>
        </p:sp>
      </p:grpSp>
      <p:grpSp>
        <p:nvGrpSpPr>
          <p:cNvPr id="142" name="グループ化 141"/>
          <p:cNvGrpSpPr/>
          <p:nvPr/>
        </p:nvGrpSpPr>
        <p:grpSpPr>
          <a:xfrm>
            <a:off x="7656176" y="4127132"/>
            <a:ext cx="1607699" cy="1794027"/>
            <a:chOff x="-2216717" y="3295333"/>
            <a:chExt cx="1607699" cy="1489937"/>
          </a:xfrm>
        </p:grpSpPr>
        <p:grpSp>
          <p:nvGrpSpPr>
            <p:cNvPr id="143" name="グループ化 142"/>
            <p:cNvGrpSpPr/>
            <p:nvPr/>
          </p:nvGrpSpPr>
          <p:grpSpPr>
            <a:xfrm>
              <a:off x="-2216717" y="3295333"/>
              <a:ext cx="1607699" cy="1489937"/>
              <a:chOff x="5134375" y="3346432"/>
              <a:chExt cx="1599525" cy="1397157"/>
            </a:xfrm>
          </p:grpSpPr>
          <p:sp>
            <p:nvSpPr>
              <p:cNvPr id="145" name="正方形/長方形 144"/>
              <p:cNvSpPr/>
              <p:nvPr/>
            </p:nvSpPr>
            <p:spPr bwMode="auto">
              <a:xfrm>
                <a:off x="5672856" y="3409575"/>
                <a:ext cx="834140" cy="875246"/>
              </a:xfrm>
              <a:prstGeom prst="rect">
                <a:avLst/>
              </a:prstGeom>
              <a:solidFill>
                <a:schemeClr val="bg1"/>
              </a:solidFill>
              <a:ln w="41275" cap="flat" cmpd="sng" algn="ctr">
                <a:solidFill>
                  <a:schemeClr val="tx1">
                    <a:lumMod val="50000"/>
                    <a:lumOff val="50000"/>
                  </a:schemeClr>
                </a:solid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p>
                <a:pPr algn="ctr" fontAlgn="base">
                  <a:lnSpc>
                    <a:spcPct val="110000"/>
                  </a:lnSpc>
                  <a:spcBef>
                    <a:spcPct val="40000"/>
                  </a:spcBef>
                </a:pPr>
                <a:endParaRPr kumimoji="1" lang="ja-JP" altLang="en-US" sz="1050">
                  <a:solidFill>
                    <a:prstClr val="black"/>
                  </a:solidFill>
                </a:endParaRPr>
              </a:p>
            </p:txBody>
          </p:sp>
          <p:sp>
            <p:nvSpPr>
              <p:cNvPr id="146" name="正方形/長方形 145"/>
              <p:cNvSpPr/>
              <p:nvPr/>
            </p:nvSpPr>
            <p:spPr bwMode="auto">
              <a:xfrm>
                <a:off x="5822053" y="3553438"/>
                <a:ext cx="222599" cy="186583"/>
              </a:xfrm>
              <a:prstGeom prst="rect">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p>
                <a:pPr algn="ctr">
                  <a:lnSpc>
                    <a:spcPct val="110000"/>
                  </a:lnSpc>
                  <a:spcBef>
                    <a:spcPct val="40000"/>
                  </a:spcBef>
                </a:pPr>
                <a:endParaRPr lang="ja-JP" altLang="en-US" sz="1050">
                  <a:solidFill>
                    <a:prstClr val="black"/>
                  </a:solidFill>
                </a:endParaRPr>
              </a:p>
            </p:txBody>
          </p:sp>
          <p:cxnSp>
            <p:nvCxnSpPr>
              <p:cNvPr id="147" name="直線コネクタ 146"/>
              <p:cNvCxnSpPr/>
              <p:nvPr/>
            </p:nvCxnSpPr>
            <p:spPr bwMode="auto">
              <a:xfrm flipV="1">
                <a:off x="6122895" y="3585085"/>
                <a:ext cx="257481"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48" name="直線コネクタ 147"/>
              <p:cNvCxnSpPr/>
              <p:nvPr/>
            </p:nvCxnSpPr>
            <p:spPr bwMode="auto">
              <a:xfrm flipV="1">
                <a:off x="6131459" y="3696389"/>
                <a:ext cx="257481"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49" name="直線コネクタ 148"/>
              <p:cNvCxnSpPr/>
              <p:nvPr/>
            </p:nvCxnSpPr>
            <p:spPr bwMode="auto">
              <a:xfrm flipV="1">
                <a:off x="5828412" y="3848789"/>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50" name="直線コネクタ 149"/>
              <p:cNvCxnSpPr/>
              <p:nvPr/>
            </p:nvCxnSpPr>
            <p:spPr bwMode="auto">
              <a:xfrm flipV="1">
                <a:off x="5826702" y="3980641"/>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cxnSp>
            <p:nvCxnSpPr>
              <p:cNvPr id="151" name="直線コネクタ 150"/>
              <p:cNvCxnSpPr/>
              <p:nvPr/>
            </p:nvCxnSpPr>
            <p:spPr bwMode="auto">
              <a:xfrm flipV="1">
                <a:off x="5824992" y="4112493"/>
                <a:ext cx="551934" cy="0"/>
              </a:xfrm>
              <a:prstGeom prst="line">
                <a:avLst/>
              </a:prstGeom>
              <a:solidFill>
                <a:schemeClr val="bg1"/>
              </a:solidFill>
              <a:ln w="31750" cap="flat" cmpd="sng" algn="ctr">
                <a:solidFill>
                  <a:schemeClr val="tx1">
                    <a:lumMod val="75000"/>
                    <a:lumOff val="25000"/>
                  </a:schemeClr>
                </a:solidFill>
                <a:prstDash val="solid"/>
                <a:round/>
                <a:headEnd type="none" w="med" len="med"/>
                <a:tailEnd type="none" w="med" len="med"/>
              </a:ln>
              <a:effectLst/>
            </p:spPr>
          </p:cxnSp>
          <p:sp>
            <p:nvSpPr>
              <p:cNvPr id="152" name="テキスト ボックス 151"/>
              <p:cNvSpPr txBox="1"/>
              <p:nvPr/>
            </p:nvSpPr>
            <p:spPr>
              <a:xfrm>
                <a:off x="5134375" y="3413265"/>
                <a:ext cx="551181" cy="1330324"/>
              </a:xfrm>
              <a:prstGeom prst="rect">
                <a:avLst/>
              </a:prstGeom>
              <a:noFill/>
            </p:spPr>
            <p:txBody>
              <a:bodyPr vert="eaVert" wrap="square" rtlCol="0">
                <a:spAutoFit/>
              </a:bodyPr>
              <a:lstStyle/>
              <a:p>
                <a:r>
                  <a:rPr lang="ja-JP" altLang="en-US" sz="1200" dirty="0">
                    <a:solidFill>
                      <a:prstClr val="black"/>
                    </a:solidFill>
                    <a:cs typeface="メイリオ" panose="020B0604030504040204" pitchFamily="50" charset="-128"/>
                  </a:rPr>
                  <a:t>医療費通知</a:t>
                </a:r>
                <a:endParaRPr lang="en-US" altLang="ja-JP" sz="1200" dirty="0">
                  <a:solidFill>
                    <a:prstClr val="black"/>
                  </a:solidFill>
                  <a:cs typeface="メイリオ" panose="020B0604030504040204" pitchFamily="50" charset="-128"/>
                </a:endParaRPr>
              </a:p>
              <a:p>
                <a:r>
                  <a:rPr lang="ja-JP" altLang="en-US" sz="1200" dirty="0">
                    <a:solidFill>
                      <a:prstClr val="black"/>
                    </a:solidFill>
                    <a:cs typeface="メイリオ" panose="020B0604030504040204" pitchFamily="50" charset="-128"/>
                  </a:rPr>
                  <a:t>データ</a:t>
                </a:r>
              </a:p>
            </p:txBody>
          </p:sp>
          <p:sp>
            <p:nvSpPr>
              <p:cNvPr id="153" name="正方形/長方形 152"/>
              <p:cNvSpPr/>
              <p:nvPr/>
            </p:nvSpPr>
            <p:spPr bwMode="auto">
              <a:xfrm>
                <a:off x="6243847" y="3346432"/>
                <a:ext cx="490053" cy="2459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36000" tIns="72000" rIns="36000" bIns="72000" numCol="1" rtlCol="0" anchor="ctr" anchorCtr="0" compatLnSpc="1">
                <a:prstTxWarp prst="textNoShape">
                  <a:avLst/>
                </a:prstTxWarp>
              </a:bodyPr>
              <a:lstStyle/>
              <a:p>
                <a:pPr algn="ctr" fontAlgn="base">
                  <a:lnSpc>
                    <a:spcPct val="110000"/>
                  </a:lnSpc>
                  <a:spcBef>
                    <a:spcPct val="40000"/>
                  </a:spcBef>
                </a:pPr>
                <a:r>
                  <a:rPr lang="ja-JP" altLang="en-US" sz="1200" dirty="0">
                    <a:solidFill>
                      <a:prstClr val="white"/>
                    </a:solidFill>
                    <a:latin typeface="ＭＳ Ｐゴシック" panose="020B0600070205080204" pitchFamily="50" charset="-128"/>
                    <a:ea typeface="ＭＳ Ｐゴシック" panose="020B0600070205080204" pitchFamily="50" charset="-128"/>
                  </a:rPr>
                  <a:t>ＸＭＬ</a:t>
                </a:r>
                <a:endParaRPr kumimoji="1" lang="ja-JP" altLang="en-US" sz="1200" dirty="0">
                  <a:solidFill>
                    <a:prstClr val="white"/>
                  </a:solidFill>
                  <a:latin typeface="ＭＳ Ｐゴシック" panose="020B0600070205080204" pitchFamily="50" charset="-128"/>
                  <a:ea typeface="ＭＳ Ｐゴシック" panose="020B0600070205080204" pitchFamily="50" charset="-128"/>
                </a:endParaRPr>
              </a:p>
            </p:txBody>
          </p:sp>
        </p:grpSp>
        <p:sp>
          <p:nvSpPr>
            <p:cNvPr id="144" name="テキスト ボックス 143"/>
            <p:cNvSpPr txBox="1"/>
            <p:nvPr/>
          </p:nvSpPr>
          <p:spPr>
            <a:xfrm>
              <a:off x="-1865930" y="4327992"/>
              <a:ext cx="1204418" cy="276999"/>
            </a:xfrm>
            <a:prstGeom prst="rect">
              <a:avLst/>
            </a:prstGeom>
            <a:noFill/>
          </p:spPr>
          <p:txBody>
            <a:bodyPr vert="horz" wrap="square" rtlCol="0" anchor="ctr">
              <a:spAutoFit/>
            </a:bodyPr>
            <a:lstStyle/>
            <a:p>
              <a:pPr algn="ctr"/>
              <a:r>
                <a:rPr lang="ja-JP" altLang="en-US" sz="1200" dirty="0">
                  <a:solidFill>
                    <a:prstClr val="black"/>
                  </a:solidFill>
                  <a:cs typeface="メイリオ" panose="020B0604030504040204" pitchFamily="50" charset="-128"/>
                </a:rPr>
                <a:t>電子署名付与</a:t>
              </a:r>
            </a:p>
          </p:txBody>
        </p:sp>
      </p:grpSp>
      <p:sp>
        <p:nvSpPr>
          <p:cNvPr id="64" name="テキスト ボックス 63"/>
          <p:cNvSpPr txBox="1"/>
          <p:nvPr/>
        </p:nvSpPr>
        <p:spPr>
          <a:xfrm>
            <a:off x="265283" y="3936260"/>
            <a:ext cx="1295480" cy="333534"/>
          </a:xfrm>
          <a:prstGeom prst="rect">
            <a:avLst/>
          </a:prstGeom>
          <a:noFill/>
        </p:spPr>
        <p:txBody>
          <a:bodyPr vert="horz" wrap="square" rtlCol="0" anchor="ctr">
            <a:spAutoFit/>
          </a:bodyPr>
          <a:lstStyle/>
          <a:p>
            <a:pPr algn="ctr"/>
            <a:r>
              <a:rPr lang="ja-JP" altLang="en-US" sz="1200" dirty="0">
                <a:solidFill>
                  <a:prstClr val="black"/>
                </a:solidFill>
                <a:cs typeface="メイリオ" panose="020B0604030504040204" pitchFamily="50" charset="-128"/>
              </a:rPr>
              <a:t>フォーマット統一</a:t>
            </a:r>
          </a:p>
        </p:txBody>
      </p:sp>
      <p:sp>
        <p:nvSpPr>
          <p:cNvPr id="70" name="タイトル 2"/>
          <p:cNvSpPr>
            <a:spLocks noGrp="1"/>
          </p:cNvSpPr>
          <p:nvPr>
            <p:ph type="title"/>
          </p:nvPr>
        </p:nvSpPr>
        <p:spPr>
          <a:xfrm>
            <a:off x="170808" y="-11715"/>
            <a:ext cx="9906000" cy="647999"/>
          </a:xfrm>
          <a:noFill/>
        </p:spPr>
        <p:txBody>
          <a:bodyPr>
            <a:normAutofit fontScale="90000"/>
          </a:bodyPr>
          <a:lstStyle/>
          <a:p>
            <a:r>
              <a:rPr lang="en-US" altLang="ja-JP" sz="2400" dirty="0"/>
              <a:t/>
            </a:r>
            <a:br>
              <a:rPr lang="en-US" altLang="ja-JP" sz="2400" dirty="0"/>
            </a:br>
            <a:r>
              <a:rPr lang="ja-JP" altLang="en-US" sz="2400" dirty="0" smtClean="0"/>
              <a:t>２．</a:t>
            </a:r>
            <a:r>
              <a:rPr lang="ja-JP" altLang="en-US" sz="2400" dirty="0"/>
              <a:t>医療費通知を活用して医療費控除</a:t>
            </a:r>
            <a:r>
              <a:rPr lang="ja-JP" altLang="en-US" sz="2400" dirty="0" smtClean="0"/>
              <a:t>の電子申告</a:t>
            </a:r>
            <a:r>
              <a:rPr lang="ja-JP" altLang="en-US" sz="2400" dirty="0"/>
              <a:t>をする場合</a:t>
            </a:r>
            <a:r>
              <a:rPr lang="ja-JP" altLang="en-US" sz="2400" dirty="0" smtClean="0"/>
              <a:t>の流れ（イメージ）</a:t>
            </a:r>
            <a:endParaRPr lang="ja-JP" altLang="en-US" sz="2400" dirty="0"/>
          </a:p>
        </p:txBody>
      </p:sp>
      <p:cxnSp>
        <p:nvCxnSpPr>
          <p:cNvPr id="7" name="直線コネクタ 6"/>
          <p:cNvCxnSpPr>
            <a:endCxn id="5" idx="1"/>
          </p:cNvCxnSpPr>
          <p:nvPr/>
        </p:nvCxnSpPr>
        <p:spPr bwMode="auto">
          <a:xfrm flipV="1">
            <a:off x="1013843" y="2854856"/>
            <a:ext cx="84010" cy="416103"/>
          </a:xfrm>
          <a:prstGeom prst="line">
            <a:avLst/>
          </a:prstGeom>
          <a:solidFill>
            <a:schemeClr val="bg1"/>
          </a:solidFill>
          <a:ln w="19050" cap="flat" cmpd="sng" algn="ctr">
            <a:solidFill>
              <a:schemeClr val="tx1"/>
            </a:solidFill>
            <a:prstDash val="solid"/>
            <a:round/>
            <a:headEnd type="none" w="med" len="med"/>
            <a:tailEnd type="none" w="med" len="med"/>
          </a:ln>
          <a:effectLst/>
        </p:spPr>
      </p:cxnSp>
      <p:sp>
        <p:nvSpPr>
          <p:cNvPr id="76" name="正方形/長方形 75"/>
          <p:cNvSpPr/>
          <p:nvPr/>
        </p:nvSpPr>
        <p:spPr>
          <a:xfrm>
            <a:off x="86655" y="811167"/>
            <a:ext cx="9745420" cy="923330"/>
          </a:xfrm>
          <a:prstGeom prst="rect">
            <a:avLst/>
          </a:prstGeom>
          <a:noFill/>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年分の電子申告</a:t>
            </a:r>
            <a:r>
              <a:rPr lang="ja-JP" altLang="en-US"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年</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月～）</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については、被保険者が、被保険者向け</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Web</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サイトにログインし、被保険者端末へ医療費通知をダウンロードした後、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e-Tax</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へ医療費通知をアップロードする方式となります。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曲折矢印 68"/>
          <p:cNvSpPr/>
          <p:nvPr/>
        </p:nvSpPr>
        <p:spPr bwMode="auto">
          <a:xfrm rot="16200000">
            <a:off x="2522496" y="3158787"/>
            <a:ext cx="924773" cy="2200446"/>
          </a:xfrm>
          <a:prstGeom prst="bentArrow">
            <a:avLst>
              <a:gd name="adj1" fmla="val 39606"/>
              <a:gd name="adj2" fmla="val 34634"/>
              <a:gd name="adj3" fmla="val 20919"/>
              <a:gd name="adj4" fmla="val 15015"/>
            </a:avLst>
          </a:prstGeom>
          <a:solidFill>
            <a:schemeClr val="accent6">
              <a:lumMod val="60000"/>
              <a:lumOff val="40000"/>
            </a:schemeClr>
          </a:solidFill>
          <a:ln w="19050" cap="flat" cmpd="sng" algn="ctr">
            <a:noFill/>
            <a:prstDash val="solid"/>
            <a:round/>
            <a:headEnd type="none" w="med" len="med"/>
            <a:tailEnd type="none" w="med" len="med"/>
          </a:ln>
          <a:effectLst>
            <a:softEdge rad="12700"/>
          </a:effectLst>
        </p:spPr>
        <p:txBody>
          <a:bodyPr vert="horz" wrap="square" lIns="36000" tIns="72000" rIns="36000" bIns="72000" numCol="1" rtlCol="0" anchor="ctr" anchorCtr="0" compatLnSpc="1">
            <a:prstTxWarp prst="textNoShape">
              <a:avLst/>
            </a:prstTxWarp>
          </a:bodyPr>
          <a:lstStyle/>
          <a:p>
            <a:pPr marL="174625" indent="-174625" algn="ctr">
              <a:spcBef>
                <a:spcPct val="40000"/>
              </a:spcBef>
            </a:pPr>
            <a:endParaRPr lang="ja-JP" altLang="en-US" b="1">
              <a:solidFill>
                <a:prstClr val="white"/>
              </a:solidFill>
              <a:cs typeface="Meiryo UI" panose="020B0604030504040204" pitchFamily="50" charset="-128"/>
            </a:endParaRPr>
          </a:p>
        </p:txBody>
      </p:sp>
      <p:sp>
        <p:nvSpPr>
          <p:cNvPr id="68" name="テキスト ボックス 67"/>
          <p:cNvSpPr txBox="1"/>
          <p:nvPr/>
        </p:nvSpPr>
        <p:spPr>
          <a:xfrm>
            <a:off x="2270793" y="4303027"/>
            <a:ext cx="1859428" cy="461665"/>
          </a:xfrm>
          <a:prstGeom prst="rect">
            <a:avLst/>
          </a:prstGeom>
          <a:noFill/>
        </p:spPr>
        <p:txBody>
          <a:bodyPr wrap="square" rtlCol="0">
            <a:spAutoFit/>
          </a:bodyPr>
          <a:lstStyle/>
          <a:p>
            <a:r>
              <a:rPr lang="ja-JP" altLang="en-US" sz="1200" b="1" dirty="0" smtClean="0">
                <a:solidFill>
                  <a:prstClr val="black"/>
                </a:solidFill>
                <a:latin typeface="+mn-ea"/>
              </a:rPr>
              <a:t>被保険者向け</a:t>
            </a:r>
            <a:r>
              <a:rPr lang="en-US" altLang="ja-JP" sz="1200" b="1" dirty="0" smtClean="0">
                <a:solidFill>
                  <a:prstClr val="black"/>
                </a:solidFill>
              </a:rPr>
              <a:t>Web</a:t>
            </a:r>
            <a:r>
              <a:rPr lang="ja-JP" altLang="en-US" sz="1200" b="1" dirty="0" smtClean="0">
                <a:solidFill>
                  <a:prstClr val="black"/>
                </a:solidFill>
                <a:latin typeface="+mn-ea"/>
              </a:rPr>
              <a:t>サイトにログイン</a:t>
            </a:r>
            <a:endParaRPr kumimoji="1" lang="ja-JP" altLang="en-US" sz="1200" b="1" dirty="0">
              <a:solidFill>
                <a:prstClr val="black"/>
              </a:solidFill>
              <a:latin typeface="+mn-ea"/>
            </a:endParaRPr>
          </a:p>
        </p:txBody>
      </p:sp>
      <p:sp>
        <p:nvSpPr>
          <p:cNvPr id="73" name="スライド番号プレースホルダー 6"/>
          <p:cNvSpPr txBox="1">
            <a:spLocks/>
          </p:cNvSpPr>
          <p:nvPr/>
        </p:nvSpPr>
        <p:spPr>
          <a:xfrm>
            <a:off x="9353528" y="6548421"/>
            <a:ext cx="55247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右矢印 1"/>
          <p:cNvSpPr/>
          <p:nvPr/>
        </p:nvSpPr>
        <p:spPr>
          <a:xfrm>
            <a:off x="5715915" y="4169632"/>
            <a:ext cx="1940262" cy="731745"/>
          </a:xfrm>
          <a:prstGeom prst="rightArrow">
            <a:avLst/>
          </a:prstGeom>
          <a:solidFill>
            <a:schemeClr val="bg1">
              <a:lumMod val="6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1684323" y="5030970"/>
            <a:ext cx="2415767" cy="461665"/>
          </a:xfrm>
          <a:prstGeom prst="rect">
            <a:avLst/>
          </a:prstGeom>
          <a:noFill/>
        </p:spPr>
        <p:txBody>
          <a:bodyPr wrap="square" rtlCol="0">
            <a:spAutoFit/>
          </a:bodyPr>
          <a:lstStyle/>
          <a:p>
            <a:r>
              <a:rPr lang="ja-JP" altLang="en-US" sz="1200" b="1" dirty="0" smtClean="0">
                <a:solidFill>
                  <a:prstClr val="black"/>
                </a:solidFill>
                <a:cs typeface="Meiryo UI" panose="020B0604030504040204" pitchFamily="50" charset="-128"/>
              </a:rPr>
              <a:t>被保険者端末への</a:t>
            </a:r>
            <a:endParaRPr lang="en-US" altLang="ja-JP" sz="1200" b="1" dirty="0" smtClean="0">
              <a:solidFill>
                <a:prstClr val="black"/>
              </a:solidFill>
              <a:cs typeface="Meiryo UI" panose="020B0604030504040204" pitchFamily="50" charset="-128"/>
            </a:endParaRPr>
          </a:p>
          <a:p>
            <a:r>
              <a:rPr lang="ja-JP" altLang="en-US" sz="1200" b="1" dirty="0" smtClean="0">
                <a:solidFill>
                  <a:prstClr val="black"/>
                </a:solidFill>
                <a:cs typeface="Meiryo UI" panose="020B0604030504040204" pitchFamily="50" charset="-128"/>
              </a:rPr>
              <a:t>医療費通知データのダウンロード</a:t>
            </a:r>
            <a:endParaRPr lang="en-US" altLang="ja-JP" sz="1200" b="1" dirty="0">
              <a:solidFill>
                <a:prstClr val="black"/>
              </a:solidFill>
              <a:cs typeface="Meiryo UI" panose="020B0604030504040204" pitchFamily="50" charset="-128"/>
            </a:endParaRPr>
          </a:p>
        </p:txBody>
      </p:sp>
      <p:sp>
        <p:nvSpPr>
          <p:cNvPr id="71" name="テキスト ボックス 70"/>
          <p:cNvSpPr txBox="1"/>
          <p:nvPr/>
        </p:nvSpPr>
        <p:spPr>
          <a:xfrm>
            <a:off x="5595174" y="4319920"/>
            <a:ext cx="1869593" cy="461665"/>
          </a:xfrm>
          <a:prstGeom prst="rect">
            <a:avLst/>
          </a:prstGeom>
          <a:noFill/>
        </p:spPr>
        <p:txBody>
          <a:bodyPr wrap="square" rtlCol="0">
            <a:spAutoFit/>
          </a:bodyPr>
          <a:lstStyle/>
          <a:p>
            <a:r>
              <a:rPr lang="ja-JP" altLang="en-US" sz="1200" b="1" dirty="0" smtClean="0">
                <a:solidFill>
                  <a:prstClr val="black"/>
                </a:solidFill>
                <a:cs typeface="Meiryo UI" panose="020B0604030504040204" pitchFamily="50" charset="-128"/>
              </a:rPr>
              <a:t>　ｅ</a:t>
            </a:r>
            <a:r>
              <a:rPr lang="en-US" altLang="ja-JP" sz="1200" b="1" dirty="0" smtClean="0">
                <a:solidFill>
                  <a:prstClr val="black"/>
                </a:solidFill>
                <a:cs typeface="Meiryo UI" panose="020B0604030504040204" pitchFamily="50" charset="-128"/>
              </a:rPr>
              <a:t>-</a:t>
            </a:r>
            <a:r>
              <a:rPr lang="en-US" altLang="ja-JP" sz="1200" b="1" dirty="0">
                <a:solidFill>
                  <a:prstClr val="black"/>
                </a:solidFill>
                <a:cs typeface="Meiryo UI" panose="020B0604030504040204" pitchFamily="50" charset="-128"/>
              </a:rPr>
              <a:t>Tax</a:t>
            </a:r>
            <a:r>
              <a:rPr lang="ja-JP" altLang="en-US" sz="1200" b="1" dirty="0" err="1" smtClean="0">
                <a:solidFill>
                  <a:prstClr val="black"/>
                </a:solidFill>
                <a:cs typeface="Meiryo UI" panose="020B0604030504040204" pitchFamily="50" charset="-128"/>
              </a:rPr>
              <a:t>への</a:t>
            </a:r>
            <a:r>
              <a:rPr lang="ja-JP" altLang="en-US" sz="1200" b="1" dirty="0" smtClean="0">
                <a:solidFill>
                  <a:prstClr val="black"/>
                </a:solidFill>
                <a:cs typeface="Meiryo UI" panose="020B0604030504040204" pitchFamily="50" charset="-128"/>
              </a:rPr>
              <a:t>医療費通知　　</a:t>
            </a:r>
            <a:endParaRPr lang="en-US" altLang="ja-JP" sz="1200" b="1" dirty="0" smtClean="0">
              <a:solidFill>
                <a:prstClr val="black"/>
              </a:solidFill>
              <a:cs typeface="Meiryo UI" panose="020B0604030504040204" pitchFamily="50" charset="-128"/>
            </a:endParaRPr>
          </a:p>
          <a:p>
            <a:r>
              <a:rPr lang="ja-JP" altLang="en-US" sz="1200" b="1" dirty="0">
                <a:solidFill>
                  <a:prstClr val="black"/>
                </a:solidFill>
                <a:cs typeface="Meiryo UI" panose="020B0604030504040204" pitchFamily="50" charset="-128"/>
              </a:rPr>
              <a:t>　</a:t>
            </a:r>
            <a:r>
              <a:rPr lang="ja-JP" altLang="en-US" sz="1200" b="1" dirty="0" smtClean="0">
                <a:solidFill>
                  <a:prstClr val="black"/>
                </a:solidFill>
                <a:cs typeface="Meiryo UI" panose="020B0604030504040204" pitchFamily="50" charset="-128"/>
              </a:rPr>
              <a:t> データのアップロード</a:t>
            </a:r>
            <a:endParaRPr lang="en-US" altLang="ja-JP" sz="1200" b="1" dirty="0">
              <a:solidFill>
                <a:prstClr val="black"/>
              </a:solidFill>
              <a:cs typeface="Meiryo UI" panose="020B0604030504040204" pitchFamily="50" charset="-128"/>
            </a:endParaRPr>
          </a:p>
        </p:txBody>
      </p:sp>
    </p:spTree>
    <p:extLst>
      <p:ext uri="{BB962C8B-B14F-4D97-AF65-F5344CB8AC3E}">
        <p14:creationId xmlns:p14="http://schemas.microsoft.com/office/powerpoint/2010/main" val="823508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1"/>
          <p:cNvSpPr>
            <a:spLocks noGrp="1"/>
          </p:cNvSpPr>
          <p:nvPr>
            <p:ph type="title"/>
          </p:nvPr>
        </p:nvSpPr>
        <p:spPr>
          <a:xfrm>
            <a:off x="240174" y="0"/>
            <a:ext cx="9360000" cy="647999"/>
          </a:xfrm>
        </p:spPr>
        <p:txBody>
          <a:bodyPr>
            <a:noAutofit/>
          </a:bodyPr>
          <a:lstStyle/>
          <a:p>
            <a:r>
              <a:rPr lang="en-US" altLang="ja-JP" sz="2200" dirty="0"/>
              <a:t/>
            </a:r>
            <a:br>
              <a:rPr lang="en-US" altLang="ja-JP" sz="2200" dirty="0"/>
            </a:br>
            <a:r>
              <a:rPr lang="ja-JP" altLang="en-US" sz="2200" dirty="0" smtClean="0"/>
              <a:t>３</a:t>
            </a:r>
            <a:r>
              <a:rPr lang="ja-JP" altLang="en-US" sz="2200" dirty="0"/>
              <a:t>．医療費控除申告に使用できる医療費</a:t>
            </a:r>
            <a:r>
              <a:rPr lang="ja-JP" altLang="en-US" sz="2200" dirty="0" smtClean="0"/>
              <a:t>通知の記載必須項目</a:t>
            </a:r>
            <a:endParaRPr lang="ja-JP" altLang="en-US" sz="2200" dirty="0"/>
          </a:p>
        </p:txBody>
      </p:sp>
      <p:sp>
        <p:nvSpPr>
          <p:cNvPr id="30" name="Content Placeholder 2"/>
          <p:cNvSpPr>
            <a:spLocks noGrp="1"/>
          </p:cNvSpPr>
          <p:nvPr>
            <p:ph sz="quarter" idx="12"/>
          </p:nvPr>
        </p:nvSpPr>
        <p:spPr>
          <a:xfrm>
            <a:off x="233605" y="803980"/>
            <a:ext cx="9400059" cy="1646087"/>
          </a:xfrm>
        </p:spPr>
        <p:txBody>
          <a:bodyPr/>
          <a:lstStyle/>
          <a:p>
            <a:pPr marL="185738" indent="-185738">
              <a:spcBef>
                <a:spcPts val="0"/>
              </a:spcBef>
            </a:pPr>
            <a:r>
              <a:rPr kumimoji="1" lang="ja-JP" altLang="en-US" sz="1800" dirty="0" smtClean="0">
                <a:solidFill>
                  <a:schemeClr val="tx1"/>
                </a:solidFill>
              </a:rPr>
              <a:t>○医療費</a:t>
            </a:r>
            <a:r>
              <a:rPr kumimoji="1" lang="ja-JP" altLang="en-US" sz="1800" dirty="0">
                <a:solidFill>
                  <a:schemeClr val="tx1"/>
                </a:solidFill>
              </a:rPr>
              <a:t>控除申告</a:t>
            </a:r>
            <a:r>
              <a:rPr kumimoji="1" lang="ja-JP" altLang="en-US" sz="1800" dirty="0" smtClean="0">
                <a:solidFill>
                  <a:schemeClr val="tx1"/>
                </a:solidFill>
              </a:rPr>
              <a:t>に</a:t>
            </a:r>
            <a:r>
              <a:rPr kumimoji="1" lang="ja-JP" altLang="en-US" sz="1800" dirty="0">
                <a:solidFill>
                  <a:schemeClr val="tx1"/>
                </a:solidFill>
              </a:rPr>
              <a:t>使用</a:t>
            </a:r>
            <a:r>
              <a:rPr kumimoji="1" lang="ja-JP" altLang="en-US" sz="1800" dirty="0" smtClean="0">
                <a:solidFill>
                  <a:schemeClr val="tx1"/>
                </a:solidFill>
              </a:rPr>
              <a:t>できる医療費通知については、健康保険法施行規則等の一部を改正する省令（平成</a:t>
            </a:r>
            <a:r>
              <a:rPr kumimoji="1" lang="en-US" altLang="ja-JP" sz="1800" dirty="0" smtClean="0">
                <a:solidFill>
                  <a:schemeClr val="tx1"/>
                </a:solidFill>
              </a:rPr>
              <a:t>29</a:t>
            </a:r>
            <a:r>
              <a:rPr kumimoji="1" lang="ja-JP" altLang="en-US" sz="1800" dirty="0" smtClean="0">
                <a:solidFill>
                  <a:schemeClr val="tx1"/>
                </a:solidFill>
              </a:rPr>
              <a:t>年厚生労働省令第</a:t>
            </a:r>
            <a:r>
              <a:rPr kumimoji="1" lang="en-US" altLang="ja-JP" sz="1800" dirty="0" smtClean="0">
                <a:solidFill>
                  <a:schemeClr val="tx1"/>
                </a:solidFill>
              </a:rPr>
              <a:t>41</a:t>
            </a:r>
            <a:r>
              <a:rPr kumimoji="1" lang="ja-JP" altLang="en-US" sz="1800" dirty="0" smtClean="0">
                <a:solidFill>
                  <a:schemeClr val="tx1"/>
                </a:solidFill>
              </a:rPr>
              <a:t>号）により規定された以下の項目を記載するほか、電子申告については、保険者による電子署名が行われているなど国税庁が定める仕様に準拠していただく必要があります。</a:t>
            </a:r>
            <a:endParaRPr kumimoji="1" lang="en-US" altLang="ja-JP" sz="1800" dirty="0" smtClean="0">
              <a:solidFill>
                <a:schemeClr val="tx1"/>
              </a:solidFill>
            </a:endParaRPr>
          </a:p>
          <a:p>
            <a:pPr marL="185738" indent="-185738">
              <a:spcBef>
                <a:spcPts val="600"/>
              </a:spcBef>
            </a:pPr>
            <a:r>
              <a:rPr kumimoji="1" lang="ja-JP" altLang="en-US" sz="1800" dirty="0" smtClean="0">
                <a:solidFill>
                  <a:schemeClr val="tx1"/>
                </a:solidFill>
              </a:rPr>
              <a:t>○今回の省令改正により、医療費通知自体の目的や位置づけが変わるものではありません。また、これらの項目を医療費通知に記載することを義務づけるものではありません。</a:t>
            </a:r>
            <a:endParaRPr kumimoji="1" lang="ja-JP" altLang="en-US" sz="1800" dirty="0">
              <a:solidFill>
                <a:schemeClr val="tx1"/>
              </a:solidFill>
            </a:endParaRPr>
          </a:p>
        </p:txBody>
      </p:sp>
      <p:sp>
        <p:nvSpPr>
          <p:cNvPr id="29" name="Rectangle 16"/>
          <p:cNvSpPr/>
          <p:nvPr/>
        </p:nvSpPr>
        <p:spPr>
          <a:xfrm>
            <a:off x="233605" y="3115037"/>
            <a:ext cx="9477525" cy="3433384"/>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marL="342900" indent="-342900">
              <a:spcBef>
                <a:spcPts val="300"/>
              </a:spcBef>
              <a:buFont typeface="+mj-ea"/>
              <a:buAutoNum type="circleNumDbPlain"/>
            </a:pPr>
            <a:r>
              <a:rPr kumimoji="1" lang="ja-JP" altLang="en-US" b="1" dirty="0" smtClean="0">
                <a:solidFill>
                  <a:schemeClr val="tx1"/>
                </a:solidFill>
                <a:latin typeface="Meiryo UI" panose="020B0604030504040204" pitchFamily="50" charset="-128"/>
                <a:ea typeface="Meiryo UI" panose="020B0604030504040204" pitchFamily="50" charset="-128"/>
              </a:rPr>
              <a:t>被保険者又はその被扶養者の氏名</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spcBef>
                <a:spcPts val="300"/>
              </a:spcBef>
              <a:spcAft>
                <a:spcPts val="600"/>
              </a:spcAft>
            </a:pPr>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rPr>
              <a:t>　 </a:t>
            </a:r>
            <a:r>
              <a:rPr kumimoji="1" lang="en-US" altLang="ja-JP" sz="1600" dirty="0" smtClean="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被保険者分及び被扶養者分をまとめて世帯単位での作成も可。</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342900" indent="-342900">
              <a:spcBef>
                <a:spcPts val="300"/>
              </a:spcBef>
              <a:spcAft>
                <a:spcPts val="600"/>
              </a:spcAft>
              <a:buFont typeface="+mj-ea"/>
              <a:buAutoNum type="circleNumDbPlain" startAt="2"/>
            </a:pPr>
            <a:r>
              <a:rPr kumimoji="1" lang="ja-JP" altLang="en-US" b="1" dirty="0">
                <a:solidFill>
                  <a:schemeClr val="tx1"/>
                </a:solidFill>
                <a:latin typeface="Meiryo UI" panose="020B0604030504040204" pitchFamily="50" charset="-128"/>
                <a:ea typeface="Meiryo UI" panose="020B0604030504040204" pitchFamily="50" charset="-128"/>
              </a:rPr>
              <a:t>療養</a:t>
            </a:r>
            <a:r>
              <a:rPr kumimoji="1" lang="ja-JP" altLang="en-US" b="1" dirty="0" smtClean="0">
                <a:solidFill>
                  <a:schemeClr val="tx1"/>
                </a:solidFill>
                <a:latin typeface="Meiryo UI" panose="020B0604030504040204" pitchFamily="50" charset="-128"/>
                <a:ea typeface="Meiryo UI" panose="020B0604030504040204" pitchFamily="50" charset="-128"/>
              </a:rPr>
              <a:t>を受けた年月</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marL="342900" indent="-342900">
              <a:spcBef>
                <a:spcPts val="300"/>
              </a:spcBef>
              <a:spcAft>
                <a:spcPts val="600"/>
              </a:spcAft>
              <a:buFont typeface="+mj-ea"/>
              <a:buAutoNum type="circleNumDbPlain" startAt="2"/>
            </a:pPr>
            <a:r>
              <a:rPr kumimoji="1" lang="ja-JP" altLang="en-US" b="1" dirty="0" smtClean="0">
                <a:solidFill>
                  <a:schemeClr val="tx1"/>
                </a:solidFill>
                <a:latin typeface="Meiryo UI" panose="020B0604030504040204" pitchFamily="50" charset="-128"/>
                <a:ea typeface="Meiryo UI" panose="020B0604030504040204" pitchFamily="50" charset="-128"/>
              </a:rPr>
              <a:t>療養を受けた者の氏名</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marL="342900" indent="-342900">
              <a:spcBef>
                <a:spcPts val="300"/>
              </a:spcBef>
              <a:spcAft>
                <a:spcPts val="600"/>
              </a:spcAft>
              <a:buFont typeface="+mj-ea"/>
              <a:buAutoNum type="circleNumDbPlain" startAt="2"/>
            </a:pPr>
            <a:r>
              <a:rPr kumimoji="1" lang="ja-JP" altLang="en-US" b="1" dirty="0">
                <a:solidFill>
                  <a:schemeClr val="tx1"/>
                </a:solidFill>
                <a:latin typeface="Meiryo UI" panose="020B0604030504040204" pitchFamily="50" charset="-128"/>
                <a:ea typeface="Meiryo UI" panose="020B0604030504040204" pitchFamily="50" charset="-128"/>
              </a:rPr>
              <a:t>療養</a:t>
            </a:r>
            <a:r>
              <a:rPr kumimoji="1" lang="ja-JP" altLang="en-US" b="1" dirty="0" smtClean="0">
                <a:solidFill>
                  <a:schemeClr val="tx1"/>
                </a:solidFill>
                <a:latin typeface="Meiryo UI" panose="020B0604030504040204" pitchFamily="50" charset="-128"/>
                <a:ea typeface="Meiryo UI" panose="020B0604030504040204" pitchFamily="50" charset="-128"/>
              </a:rPr>
              <a:t>を受けた病院、診療所、薬局その他の者の名称</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marL="342900" indent="-342900">
              <a:spcBef>
                <a:spcPts val="300"/>
              </a:spcBef>
              <a:buFont typeface="+mj-ea"/>
              <a:buAutoNum type="circleNumDbPlain" startAt="2"/>
            </a:pPr>
            <a:r>
              <a:rPr kumimoji="1" lang="ja-JP" altLang="en-US" b="1" dirty="0">
                <a:solidFill>
                  <a:schemeClr val="tx1"/>
                </a:solidFill>
                <a:latin typeface="Meiryo UI" panose="020B0604030504040204" pitchFamily="50" charset="-128"/>
                <a:ea typeface="Meiryo UI" panose="020B0604030504040204" pitchFamily="50" charset="-128"/>
              </a:rPr>
              <a:t>被</a:t>
            </a:r>
            <a:r>
              <a:rPr kumimoji="1" lang="ja-JP" altLang="en-US" b="1" dirty="0" smtClean="0">
                <a:solidFill>
                  <a:schemeClr val="tx1"/>
                </a:solidFill>
                <a:latin typeface="Meiryo UI" panose="020B0604030504040204" pitchFamily="50" charset="-128"/>
                <a:ea typeface="Meiryo UI" panose="020B0604030504040204" pitchFamily="50" charset="-128"/>
              </a:rPr>
              <a:t>保険者又はその被扶養者が支払った医療費の額</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marL="714375" indent="-714375">
              <a:spcBef>
                <a:spcPts val="300"/>
              </a:spcBef>
              <a:spcAft>
                <a:spcPts val="600"/>
              </a:spcAft>
            </a:pPr>
            <a:r>
              <a:rPr kumimoji="1" lang="ja-JP" altLang="en-US" dirty="0" smtClean="0">
                <a:solidFill>
                  <a:schemeClr val="tx1"/>
                </a:solidFill>
                <a:latin typeface="Meiryo UI" panose="020B0604030504040204" pitchFamily="50" charset="-128"/>
                <a:ea typeface="Meiryo UI" panose="020B0604030504040204" pitchFamily="50" charset="-128"/>
              </a:rPr>
              <a:t>　　 </a:t>
            </a:r>
            <a:r>
              <a:rPr kumimoji="1" lang="en-US" altLang="ja-JP" sz="1600" dirty="0" smtClean="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自己負担相当額の記載をお願いいたします。保険者が把握できない（医療費通知に反映できない）部分の取扱いについては、別途</a:t>
            </a:r>
            <a:r>
              <a:rPr kumimoji="1" lang="en-US" altLang="ja-JP" sz="1600" dirty="0">
                <a:solidFill>
                  <a:schemeClr val="tx1"/>
                </a:solidFill>
                <a:latin typeface="Meiryo UI" panose="020B0604030504040204" pitchFamily="50" charset="-128"/>
                <a:ea typeface="Meiryo UI" panose="020B0604030504040204" pitchFamily="50" charset="-128"/>
              </a:rPr>
              <a:t>Q</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A</a:t>
            </a:r>
            <a:r>
              <a:rPr kumimoji="1" lang="ja-JP" altLang="en-US" sz="1600" dirty="0">
                <a:solidFill>
                  <a:schemeClr val="tx1"/>
                </a:solidFill>
                <a:latin typeface="Meiryo UI" panose="020B0604030504040204" pitchFamily="50" charset="-128"/>
                <a:ea typeface="Meiryo UI" panose="020B0604030504040204" pitchFamily="50" charset="-128"/>
              </a:rPr>
              <a:t>によりお示し</a:t>
            </a:r>
            <a:r>
              <a:rPr kumimoji="1" lang="ja-JP" altLang="en-US" sz="1600" dirty="0" smtClean="0">
                <a:solidFill>
                  <a:schemeClr val="tx1"/>
                </a:solidFill>
                <a:latin typeface="Meiryo UI" panose="020B0604030504040204" pitchFamily="50" charset="-128"/>
                <a:ea typeface="Meiryo UI" panose="020B0604030504040204" pitchFamily="50" charset="-128"/>
              </a:rPr>
              <a:t>します。</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342900" indent="-342900">
              <a:spcBef>
                <a:spcPts val="300"/>
              </a:spcBef>
              <a:spcAft>
                <a:spcPts val="600"/>
              </a:spcAft>
              <a:buFont typeface="+mj-ea"/>
              <a:buAutoNum type="circleNumDbPlain" startAt="6"/>
            </a:pPr>
            <a:r>
              <a:rPr kumimoji="1" lang="ja-JP" altLang="en-US" b="1" dirty="0">
                <a:solidFill>
                  <a:schemeClr val="tx1"/>
                </a:solidFill>
                <a:latin typeface="Meiryo UI" panose="020B0604030504040204" pitchFamily="50" charset="-128"/>
                <a:ea typeface="Meiryo UI" panose="020B0604030504040204" pitchFamily="50" charset="-128"/>
              </a:rPr>
              <a:t>保険者</a:t>
            </a:r>
            <a:r>
              <a:rPr kumimoji="1" lang="ja-JP" altLang="en-US" b="1" dirty="0" smtClean="0">
                <a:solidFill>
                  <a:schemeClr val="tx1"/>
                </a:solidFill>
                <a:latin typeface="Meiryo UI" panose="020B0604030504040204" pitchFamily="50" charset="-128"/>
                <a:ea typeface="Meiryo UI" panose="020B0604030504040204" pitchFamily="50" charset="-128"/>
              </a:rPr>
              <a:t>の</a:t>
            </a:r>
            <a:r>
              <a:rPr kumimoji="1" lang="ja-JP" altLang="en-US" b="1" dirty="0">
                <a:solidFill>
                  <a:schemeClr val="tx1"/>
                </a:solidFill>
                <a:latin typeface="Meiryo UI" panose="020B0604030504040204" pitchFamily="50" charset="-128"/>
                <a:ea typeface="Meiryo UI" panose="020B0604030504040204" pitchFamily="50" charset="-128"/>
              </a:rPr>
              <a:t>名称</a:t>
            </a:r>
            <a:endParaRPr lang="en-US" altLang="ja-JP" b="1" dirty="0">
              <a:solidFill>
                <a:schemeClr val="tx1"/>
              </a:solidFill>
            </a:endParaRPr>
          </a:p>
        </p:txBody>
      </p:sp>
      <p:sp>
        <p:nvSpPr>
          <p:cNvPr id="14" name="Rectangle 14"/>
          <p:cNvSpPr/>
          <p:nvPr/>
        </p:nvSpPr>
        <p:spPr>
          <a:xfrm>
            <a:off x="240174" y="2703119"/>
            <a:ext cx="9477525" cy="392944"/>
          </a:xfrm>
          <a:prstGeom prst="rect">
            <a:avLst/>
          </a:prstGeom>
          <a:solidFill>
            <a:srgbClr val="66FF33"/>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spcBef>
                <a:spcPts val="300"/>
              </a:spcBef>
            </a:pPr>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医療費通知記載項目（医療費控除申請用）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健康保険法施行規則の例</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6"/>
          <p:cNvSpPr txBox="1">
            <a:spLocks/>
          </p:cNvSpPr>
          <p:nvPr/>
        </p:nvSpPr>
        <p:spPr>
          <a:xfrm>
            <a:off x="9353528" y="6548421"/>
            <a:ext cx="55247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01059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Accenture_Strategy_Temp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lumMod val="50000"/>
              <a:lumOff val="50000"/>
            </a:schemeClr>
          </a:solidFill>
        </a:ln>
      </a:spPr>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defPPr algn="ctr">
          <a:defRPr kumimoji="1"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1">
              <a:lumMod val="50000"/>
            </a:schemeClr>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rIns="36000" rtlCol="0" anchor="ctr" anchorCtr="0">
        <a:spAutoFit/>
      </a:bodyPr>
      <a:lstStyle>
        <a:defPPr>
          <a:defRPr kumimoji="1" sz="1400"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1BBA294097AC94395D5D1BA541EE62E" ma:contentTypeVersion="0" ma:contentTypeDescription="Create a new document." ma:contentTypeScope="" ma:versionID="de98104e04fc65dace0036907e8db5f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57C1E93-C5E0-4DBE-974E-34D4F9D6586D}">
  <ds:schemaRefs>
    <ds:schemaRef ds:uri="http://schemas.microsoft.com/sharepoint/v3/contenttype/forms"/>
  </ds:schemaRefs>
</ds:datastoreItem>
</file>

<file path=customXml/itemProps2.xml><?xml version="1.0" encoding="utf-8"?>
<ds:datastoreItem xmlns:ds="http://schemas.openxmlformats.org/officeDocument/2006/customXml" ds:itemID="{F06E1BEC-EFC8-4894-BC9C-62CC46E442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31AFB4E-8071-4A79-A342-49C92A118E6B}">
  <ds:schemaRefs>
    <ds:schemaRef ds:uri="http://schemas.microsoft.com/office/infopath/2007/PartnerControls"/>
    <ds:schemaRef ds:uri="http://purl.org/dc/dcmitype/"/>
    <ds:schemaRef ds:uri="http://www.w3.org/XML/1998/namespace"/>
    <ds:schemaRef ds:uri="http://schemas.microsoft.com/office/2006/metadata/properties"/>
    <ds:schemaRef ds:uri="http://purl.org/dc/elements/1.1/"/>
    <ds:schemaRef ds:uri="http://schemas.microsoft.com/office/2006/documentManagement/types"/>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131920</TotalTime>
  <Words>491</Words>
  <Application>Microsoft Office PowerPoint</Application>
  <PresentationFormat>A4 210 x 297 mm</PresentationFormat>
  <Paragraphs>76</Paragraphs>
  <Slides>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5" baseType="lpstr">
      <vt:lpstr>1_Accenture_Strategy_Template</vt:lpstr>
      <vt:lpstr>think-cell Slide</vt:lpstr>
      <vt:lpstr>（参考資料） １．医療費通知を活用した医療費控除申告簡素化の概要</vt:lpstr>
      <vt:lpstr> ２．医療費通知を活用して医療費控除の電子申告をする場合の流れ（イメージ）</vt:lpstr>
      <vt:lpstr> ３．医療費控除申告に使用できる医療費通知の記載必須項目</vt:lpstr>
    </vt:vector>
  </TitlesOfParts>
  <Company>Accenture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Aboaba, Dotun</dc:creator>
  <cp:lastModifiedBy>厚生労働省ネットワークシステム</cp:lastModifiedBy>
  <cp:revision>4465</cp:revision>
  <cp:lastPrinted>2017-06-27T01:03:17Z</cp:lastPrinted>
  <dcterms:created xsi:type="dcterms:W3CDTF">2014-05-05T06:38:51Z</dcterms:created>
  <dcterms:modified xsi:type="dcterms:W3CDTF">2017-06-27T01:03:19Z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DH_PPT_012012_LEO</vt:lpwstr>
  </property>
  <property fmtid="{D5CDD505-2E9C-101B-9397-08002B2CF9AE}" pid="4" name="ArticulateGUID">
    <vt:lpwstr>AAA9661D-BB09-40B4-9621-E5DD34F7073B</vt:lpwstr>
  </property>
  <property fmtid="{D5CDD505-2E9C-101B-9397-08002B2CF9AE}" pid="5" name="ArticulateProjectFull">
    <vt:lpwstr>F:\PROJECTS\JohnsonBeesley\Accenture\Accenture_PPT_020412_LEO.ppta</vt:lpwstr>
  </property>
  <property fmtid="{D5CDD505-2E9C-101B-9397-08002B2CF9AE}" pid="6" name="ContentTypeId">
    <vt:lpwstr>0x01010001BBA294097AC94395D5D1BA541EE62E</vt:lpwstr>
  </property>
  <property fmtid="{D5CDD505-2E9C-101B-9397-08002B2CF9AE}" pid="7" name="_NewReviewCycle">
    <vt:lpwstr/>
  </property>
</Properties>
</file>