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8" r:id="rId4"/>
  </p:sldMasterIdLst>
  <p:notesMasterIdLst>
    <p:notesMasterId r:id="rId8"/>
  </p:notesMasterIdLst>
  <p:handoutMasterIdLst>
    <p:handoutMasterId r:id="rId9"/>
  </p:handoutMasterIdLst>
  <p:sldIdLst>
    <p:sldId id="265" r:id="rId5"/>
    <p:sldId id="261" r:id="rId6"/>
    <p:sldId id="258" r:id="rId7"/>
  </p:sldIdLst>
  <p:sldSz cx="9906000" cy="6858000" type="A4"/>
  <p:notesSz cx="6807200" cy="9939338"/>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2" pos="3075" userDrawn="1">
          <p15:clr>
            <a:srgbClr val="A4A3A4"/>
          </p15:clr>
        </p15:guide>
        <p15:guide id="29" pos="127">
          <p15:clr>
            <a:srgbClr val="A4A3A4"/>
          </p15:clr>
        </p15:guide>
        <p15:guide id="31" orient="horz" pos="4201">
          <p15:clr>
            <a:srgbClr val="A4A3A4"/>
          </p15:clr>
        </p15:guide>
        <p15:guide id="33" pos="6159" userDrawn="1">
          <p15:clr>
            <a:srgbClr val="A4A3A4"/>
          </p15:clr>
        </p15:guide>
        <p15:guide id="34" orient="horz" pos="935">
          <p15:clr>
            <a:srgbClr val="A4A3A4"/>
          </p15:clr>
        </p15:guide>
        <p15:guide id="35" orient="horz" pos="2432" userDrawn="1">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37" userDrawn="1">
          <p15:clr>
            <a:srgbClr val="A4A3A4"/>
          </p15:clr>
        </p15:guide>
        <p15:guide id="3" orient="horz" pos="3108" userDrawn="1">
          <p15:clr>
            <a:srgbClr val="A4A3A4"/>
          </p15:clr>
        </p15:guide>
        <p15:guide id="4" pos="2122" userDrawn="1">
          <p15:clr>
            <a:srgbClr val="A4A3A4"/>
          </p15:clr>
        </p15:guide>
        <p15:guide id="5" orient="horz" pos="3133">
          <p15:clr>
            <a:srgbClr val="A4A3A4"/>
          </p15:clr>
        </p15:guide>
        <p15:guide id="6" orient="horz" pos="3131">
          <p15:clr>
            <a:srgbClr val="A4A3A4"/>
          </p15:clr>
        </p15:guide>
        <p15:guide id="7" pos="2160">
          <p15:clr>
            <a:srgbClr val="A4A3A4"/>
          </p15:clr>
        </p15:guide>
        <p15:guide id="8" pos="214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yJ"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33"/>
    <a:srgbClr val="CCFFCC"/>
    <a:srgbClr val="EBFFEB"/>
    <a:srgbClr val="FFFFCC"/>
    <a:srgbClr val="66FF99"/>
    <a:srgbClr val="99FF99"/>
    <a:srgbClr val="CCFF99"/>
    <a:srgbClr val="66FF66"/>
    <a:srgbClr val="EEFF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79" autoAdjust="0"/>
    <p:restoredTop sz="94424" autoAdjust="0"/>
  </p:normalViewPr>
  <p:slideViewPr>
    <p:cSldViewPr snapToObjects="1" showGuides="1">
      <p:cViewPr varScale="1">
        <p:scale>
          <a:sx n="69" d="100"/>
          <a:sy n="69" d="100"/>
        </p:scale>
        <p:origin x="-1602" y="-102"/>
      </p:cViewPr>
      <p:guideLst>
        <p:guide orient="horz" pos="4201"/>
        <p:guide orient="horz" pos="935"/>
        <p:guide orient="horz" pos="2432"/>
        <p:guide pos="3075"/>
        <p:guide pos="127"/>
        <p:guide pos="6159"/>
      </p:guideLst>
    </p:cSldViewPr>
  </p:slideViewPr>
  <p:notesTextViewPr>
    <p:cViewPr>
      <p:scale>
        <a:sx n="3" d="2"/>
        <a:sy n="3" d="2"/>
      </p:scale>
      <p:origin x="0" y="0"/>
    </p:cViewPr>
  </p:notesTextViewPr>
  <p:sorterViewPr>
    <p:cViewPr varScale="1">
      <p:scale>
        <a:sx n="1" d="1"/>
        <a:sy n="1" d="1"/>
      </p:scale>
      <p:origin x="0" y="0"/>
    </p:cViewPr>
  </p:sorterViewPr>
  <p:notesViewPr>
    <p:cSldViewPr snapToObjects="1" showGuides="1">
      <p:cViewPr varScale="1">
        <p:scale>
          <a:sx n="51" d="100"/>
          <a:sy n="51" d="100"/>
        </p:scale>
        <p:origin x="2898" y="72"/>
      </p:cViewPr>
      <p:guideLst>
        <p:guide orient="horz" pos="3110"/>
        <p:guide orient="horz" pos="3108"/>
        <p:guide orient="horz" pos="3133"/>
        <p:guide orient="horz" pos="3131"/>
        <p:guide pos="2137"/>
        <p:guide pos="2122"/>
        <p:guide pos="2160"/>
        <p:guide pos="2145"/>
      </p:guideLst>
    </p:cSldViewPr>
  </p:notes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49787" cy="496967"/>
          </a:xfrm>
          <a:prstGeom prst="rect">
            <a:avLst/>
          </a:prstGeom>
        </p:spPr>
        <p:txBody>
          <a:bodyPr vert="horz" lIns="91795" tIns="45899" rIns="91795" bIns="45899" rtlCol="0"/>
          <a:lstStyle>
            <a:lvl1pPr algn="l">
              <a:defRPr sz="1200"/>
            </a:lvl1pPr>
          </a:lstStyle>
          <a:p>
            <a:endParaRPr lang="en-CA" dirty="0"/>
          </a:p>
        </p:txBody>
      </p:sp>
      <p:sp>
        <p:nvSpPr>
          <p:cNvPr id="3" name="Date Placeholder 2"/>
          <p:cNvSpPr>
            <a:spLocks noGrp="1"/>
          </p:cNvSpPr>
          <p:nvPr>
            <p:ph type="dt" sz="quarter" idx="1"/>
          </p:nvPr>
        </p:nvSpPr>
        <p:spPr>
          <a:xfrm>
            <a:off x="3855841" y="4"/>
            <a:ext cx="2949787" cy="496967"/>
          </a:xfrm>
          <a:prstGeom prst="rect">
            <a:avLst/>
          </a:prstGeom>
        </p:spPr>
        <p:txBody>
          <a:bodyPr vert="horz" lIns="91795" tIns="45899" rIns="91795" bIns="45899" rtlCol="0"/>
          <a:lstStyle>
            <a:lvl1pPr algn="r">
              <a:defRPr sz="1200"/>
            </a:lvl1pPr>
          </a:lstStyle>
          <a:p>
            <a:fld id="{BD8FA3CA-5725-4BA7-A851-72A62AC5A8EE}" type="datetimeFigureOut">
              <a:rPr lang="en-CA" smtClean="0"/>
              <a:pPr/>
              <a:t>27/06/2017</a:t>
            </a:fld>
            <a:endParaRPr lang="en-CA" dirty="0"/>
          </a:p>
        </p:txBody>
      </p:sp>
      <p:sp>
        <p:nvSpPr>
          <p:cNvPr id="4" name="Footer Placeholder 3"/>
          <p:cNvSpPr>
            <a:spLocks noGrp="1"/>
          </p:cNvSpPr>
          <p:nvPr>
            <p:ph type="ftr" sz="quarter" idx="2"/>
          </p:nvPr>
        </p:nvSpPr>
        <p:spPr>
          <a:xfrm>
            <a:off x="2" y="9440649"/>
            <a:ext cx="2949787" cy="496967"/>
          </a:xfrm>
          <a:prstGeom prst="rect">
            <a:avLst/>
          </a:prstGeom>
        </p:spPr>
        <p:txBody>
          <a:bodyPr vert="horz" lIns="91795" tIns="45899" rIns="91795" bIns="4589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55841" y="9440649"/>
            <a:ext cx="2949787" cy="496967"/>
          </a:xfrm>
          <a:prstGeom prst="rect">
            <a:avLst/>
          </a:prstGeom>
        </p:spPr>
        <p:txBody>
          <a:bodyPr vert="horz" lIns="91795" tIns="45899" rIns="91795" bIns="45899" rtlCol="0" anchor="b"/>
          <a:lstStyle>
            <a:lvl1pPr algn="r">
              <a:defRPr sz="1200"/>
            </a:lvl1pPr>
          </a:lstStyle>
          <a:p>
            <a:fld id="{2F873CA4-7EF9-467F-99BD-6DDCB9451CF6}" type="slidenum">
              <a:rPr lang="en-CA" smtClean="0"/>
              <a:pPr/>
              <a:t>‹#›</a:t>
            </a:fld>
            <a:endParaRPr lang="en-CA" dirty="0"/>
          </a:p>
        </p:txBody>
      </p:sp>
    </p:spTree>
    <p:extLst>
      <p:ext uri="{BB962C8B-B14F-4D97-AF65-F5344CB8AC3E}">
        <p14:creationId xmlns:p14="http://schemas.microsoft.com/office/powerpoint/2010/main" val="2175470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4"/>
            <a:ext cx="2949787" cy="496967"/>
          </a:xfrm>
          <a:prstGeom prst="rect">
            <a:avLst/>
          </a:prstGeom>
        </p:spPr>
        <p:txBody>
          <a:bodyPr vert="horz" lIns="91795" tIns="45899" rIns="91795" bIns="45899" rtlCol="0"/>
          <a:lstStyle>
            <a:lvl1pPr algn="l">
              <a:defRPr sz="1200"/>
            </a:lvl1pPr>
          </a:lstStyle>
          <a:p>
            <a:endParaRPr lang="en-US" dirty="0"/>
          </a:p>
        </p:txBody>
      </p:sp>
      <p:sp>
        <p:nvSpPr>
          <p:cNvPr id="3" name="Date Placeholder 2"/>
          <p:cNvSpPr>
            <a:spLocks noGrp="1"/>
          </p:cNvSpPr>
          <p:nvPr>
            <p:ph type="dt" idx="1"/>
          </p:nvPr>
        </p:nvSpPr>
        <p:spPr>
          <a:xfrm>
            <a:off x="3855841" y="4"/>
            <a:ext cx="2949787" cy="496967"/>
          </a:xfrm>
          <a:prstGeom prst="rect">
            <a:avLst/>
          </a:prstGeom>
        </p:spPr>
        <p:txBody>
          <a:bodyPr vert="horz" lIns="91795" tIns="45899" rIns="91795" bIns="45899" rtlCol="0"/>
          <a:lstStyle>
            <a:lvl1pPr algn="r">
              <a:defRPr sz="1200"/>
            </a:lvl1pPr>
          </a:lstStyle>
          <a:p>
            <a:fld id="{C3B58700-9FA2-48CE-AC88-D71D45EB490A}" type="datetimeFigureOut">
              <a:rPr lang="en-US" smtClean="0"/>
              <a:pPr/>
              <a:t>6/27/2017</a:t>
            </a:fld>
            <a:endParaRPr lang="en-US" dirty="0"/>
          </a:p>
        </p:txBody>
      </p:sp>
      <p:sp>
        <p:nvSpPr>
          <p:cNvPr id="4" name="Slide Image Placeholder 3"/>
          <p:cNvSpPr>
            <a:spLocks noGrp="1" noRot="1" noChangeAspect="1"/>
          </p:cNvSpPr>
          <p:nvPr>
            <p:ph type="sldImg" idx="2"/>
          </p:nvPr>
        </p:nvSpPr>
        <p:spPr>
          <a:xfrm>
            <a:off x="712788" y="746125"/>
            <a:ext cx="5381625" cy="3727450"/>
          </a:xfrm>
          <a:prstGeom prst="rect">
            <a:avLst/>
          </a:prstGeom>
          <a:noFill/>
          <a:ln w="12700">
            <a:solidFill>
              <a:prstClr val="black"/>
            </a:solidFill>
          </a:ln>
        </p:spPr>
        <p:txBody>
          <a:bodyPr vert="horz" lIns="91795" tIns="45899" rIns="91795" bIns="45899" rtlCol="0" anchor="ctr"/>
          <a:lstStyle/>
          <a:p>
            <a:endParaRPr lang="en-US" dirty="0"/>
          </a:p>
        </p:txBody>
      </p:sp>
      <p:sp>
        <p:nvSpPr>
          <p:cNvPr id="5" name="Notes Placeholder 4"/>
          <p:cNvSpPr>
            <a:spLocks noGrp="1"/>
          </p:cNvSpPr>
          <p:nvPr>
            <p:ph type="body" sz="quarter" idx="3"/>
          </p:nvPr>
        </p:nvSpPr>
        <p:spPr>
          <a:xfrm>
            <a:off x="680721" y="4721190"/>
            <a:ext cx="5445760" cy="4472702"/>
          </a:xfrm>
          <a:prstGeom prst="rect">
            <a:avLst/>
          </a:prstGeom>
        </p:spPr>
        <p:txBody>
          <a:bodyPr vert="horz" lIns="91795" tIns="45899" rIns="91795" bIns="458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440649"/>
            <a:ext cx="2949787" cy="496967"/>
          </a:xfrm>
          <a:prstGeom prst="rect">
            <a:avLst/>
          </a:prstGeom>
        </p:spPr>
        <p:txBody>
          <a:bodyPr vert="horz" lIns="91795" tIns="45899" rIns="91795" bIns="4589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41" y="9440649"/>
            <a:ext cx="2949787" cy="496967"/>
          </a:xfrm>
          <a:prstGeom prst="rect">
            <a:avLst/>
          </a:prstGeom>
        </p:spPr>
        <p:txBody>
          <a:bodyPr vert="horz" lIns="91795" tIns="45899" rIns="91795" bIns="45899" rtlCol="0" anchor="b"/>
          <a:lstStyle>
            <a:lvl1pPr algn="r">
              <a:defRPr sz="1200"/>
            </a:lvl1pPr>
          </a:lstStyle>
          <a:p>
            <a:fld id="{FE9BC4E5-2BC1-4F43-85DD-A1B8F74CB7EB}" type="slidenum">
              <a:rPr lang="en-US" smtClean="0"/>
              <a:pPr/>
              <a:t>‹#›</a:t>
            </a:fld>
            <a:endParaRPr lang="en-US" dirty="0"/>
          </a:p>
        </p:txBody>
      </p:sp>
    </p:spTree>
    <p:extLst>
      <p:ext uri="{BB962C8B-B14F-4D97-AF65-F5344CB8AC3E}">
        <p14:creationId xmlns:p14="http://schemas.microsoft.com/office/powerpoint/2010/main" val="1409004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E9BC4E5-2BC1-4F43-85DD-A1B8F74CB7EB}" type="slidenum">
              <a:rPr lang="en-US" smtClean="0"/>
              <a:pPr/>
              <a:t>2</a:t>
            </a:fld>
            <a:endParaRPr lang="en-US" dirty="0"/>
          </a:p>
        </p:txBody>
      </p:sp>
    </p:spTree>
    <p:extLst>
      <p:ext uri="{BB962C8B-B14F-4D97-AF65-F5344CB8AC3E}">
        <p14:creationId xmlns:p14="http://schemas.microsoft.com/office/powerpoint/2010/main" val="36845452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Cover Slide_Top">
    <p:bg>
      <p:bgPr>
        <a:gradFill>
          <a:gsLst>
            <a:gs pos="58000">
              <a:srgbClr val="33CC33"/>
            </a:gs>
            <a:gs pos="100000">
              <a:srgbClr val="CCFF99"/>
            </a:gs>
          </a:gsLst>
          <a:lin ang="5400000" scaled="1"/>
        </a:gradFill>
        <a:effectLst/>
      </p:bgPr>
    </p:bg>
    <p:spTree>
      <p:nvGrpSpPr>
        <p:cNvPr id="1" name=""/>
        <p:cNvGrpSpPr/>
        <p:nvPr/>
      </p:nvGrpSpPr>
      <p:grpSpPr>
        <a:xfrm>
          <a:off x="0" y="0"/>
          <a:ext cx="0" cy="0"/>
          <a:chOff x="0" y="0"/>
          <a:chExt cx="0" cy="0"/>
        </a:xfrm>
      </p:grpSpPr>
      <p:sp>
        <p:nvSpPr>
          <p:cNvPr id="21" name="Title 1"/>
          <p:cNvSpPr>
            <a:spLocks noGrp="1"/>
          </p:cNvSpPr>
          <p:nvPr>
            <p:ph type="ctrTitle" hasCustomPrompt="1"/>
          </p:nvPr>
        </p:nvSpPr>
        <p:spPr>
          <a:xfrm>
            <a:off x="495302" y="2140797"/>
            <a:ext cx="6905698" cy="996950"/>
          </a:xfrm>
          <a:prstGeom prst="rect">
            <a:avLst/>
          </a:prstGeom>
        </p:spPr>
        <p:txBody>
          <a:bodyPr lIns="0" tIns="0" anchor="b" anchorCtr="0">
            <a:noAutofit/>
          </a:bodyPr>
          <a:lstStyle>
            <a:lvl1pPr algn="l">
              <a:lnSpc>
                <a:spcPct val="100000"/>
              </a:lnSpc>
              <a:defRPr sz="3600" b="0" spc="0" baseline="0">
                <a:solidFill>
                  <a:schemeClr val="bg1"/>
                </a:solidFill>
                <a:latin typeface="Meiryo UI" panose="020B0604030504040204" pitchFamily="50" charset="-128"/>
                <a:ea typeface="Meiryo UI" panose="020B0604030504040204" pitchFamily="50" charset="-128"/>
                <a:cs typeface="Arial" pitchFamily="34" charset="0"/>
              </a:defRPr>
            </a:lvl1pPr>
          </a:lstStyle>
          <a:p>
            <a:r>
              <a:rPr lang="en-US" dirty="0"/>
              <a:t>Click to edit Master title style </a:t>
            </a:r>
            <a:endParaRPr lang="en-GB" dirty="0"/>
          </a:p>
        </p:txBody>
      </p:sp>
      <p:sp>
        <p:nvSpPr>
          <p:cNvPr id="23" name="Text Placeholder 32"/>
          <p:cNvSpPr>
            <a:spLocks noGrp="1"/>
          </p:cNvSpPr>
          <p:nvPr>
            <p:ph type="body" sz="quarter" idx="10"/>
          </p:nvPr>
        </p:nvSpPr>
        <p:spPr>
          <a:xfrm>
            <a:off x="495301" y="3343762"/>
            <a:ext cx="6905698" cy="467562"/>
          </a:xfrm>
          <a:prstGeom prst="rect">
            <a:avLst/>
          </a:prstGeom>
        </p:spPr>
        <p:txBody>
          <a:bodyPr/>
          <a:lstStyle>
            <a:lvl1pPr marL="0" indent="0" algn="l" rtl="0" eaLnBrk="1" fontAlgn="base" hangingPunct="1">
              <a:lnSpc>
                <a:spcPct val="100000"/>
              </a:lnSpc>
              <a:spcBef>
                <a:spcPct val="0"/>
              </a:spcBef>
              <a:spcAft>
                <a:spcPct val="0"/>
              </a:spcAft>
              <a:buFont typeface="Arial" charset="0"/>
              <a:buNone/>
              <a:defRPr lang="en-US" sz="2000" b="0" kern="1200" spc="0" baseline="0" dirty="0" smtClean="0">
                <a:solidFill>
                  <a:schemeClr val="bg1"/>
                </a:solidFill>
                <a:latin typeface="Meiryo UI" panose="020B0604030504040204" pitchFamily="50" charset="-128"/>
                <a:ea typeface="Meiryo UI" panose="020B0604030504040204" pitchFamily="50" charset="-128"/>
                <a:cs typeface="Arial" pitchFamily="34" charset="0"/>
              </a:defRPr>
            </a:lvl1pPr>
            <a:lvl2pPr algn="l" rtl="0" eaLnBrk="1" fontAlgn="base" hangingPunct="1">
              <a:lnSpc>
                <a:spcPct val="100000"/>
              </a:lnSpc>
              <a:spcBef>
                <a:spcPct val="0"/>
              </a:spcBef>
              <a:spcAft>
                <a:spcPct val="0"/>
              </a:spcAft>
              <a:buFont typeface="Arial" charset="0"/>
              <a:defRPr lang="en-US" sz="2000" b="0" kern="1200" spc="0" baseline="0" dirty="0" smtClean="0">
                <a:solidFill>
                  <a:schemeClr val="accent1"/>
                </a:solidFill>
                <a:latin typeface="Arial" pitchFamily="34" charset="0"/>
                <a:ea typeface="Arial" pitchFamily="-105" charset="-52"/>
                <a:cs typeface="Arial" pitchFamily="34" charset="0"/>
              </a:defRPr>
            </a:lvl2pPr>
            <a:lvl3pPr algn="l" rtl="0" eaLnBrk="1" fontAlgn="base" hangingPunct="1">
              <a:lnSpc>
                <a:spcPct val="100000"/>
              </a:lnSpc>
              <a:spcBef>
                <a:spcPct val="0"/>
              </a:spcBef>
              <a:spcAft>
                <a:spcPct val="0"/>
              </a:spcAft>
              <a:buFont typeface="Arial" charset="0"/>
              <a:defRPr lang="en-US" sz="2000" b="0" kern="1200" spc="0" baseline="0" dirty="0" smtClean="0">
                <a:solidFill>
                  <a:schemeClr val="accent1"/>
                </a:solidFill>
                <a:latin typeface="Arial" pitchFamily="34" charset="0"/>
                <a:ea typeface="Arial" pitchFamily="-105" charset="-52"/>
                <a:cs typeface="Arial" pitchFamily="34" charset="0"/>
              </a:defRPr>
            </a:lvl3pPr>
            <a:lvl4pPr algn="l" rtl="0" eaLnBrk="1" fontAlgn="base" hangingPunct="1">
              <a:lnSpc>
                <a:spcPct val="100000"/>
              </a:lnSpc>
              <a:spcBef>
                <a:spcPct val="0"/>
              </a:spcBef>
              <a:spcAft>
                <a:spcPct val="0"/>
              </a:spcAft>
              <a:buFont typeface="Arial" charset="0"/>
              <a:defRPr lang="en-US" sz="2000" b="0" kern="1200" spc="0" baseline="0" dirty="0" smtClean="0">
                <a:solidFill>
                  <a:schemeClr val="accent1"/>
                </a:solidFill>
                <a:latin typeface="Arial" pitchFamily="34" charset="0"/>
                <a:ea typeface="Arial" pitchFamily="-105" charset="-52"/>
                <a:cs typeface="Arial" pitchFamily="34" charset="0"/>
              </a:defRPr>
            </a:lvl4pPr>
            <a:lvl5pPr algn="l" rtl="0" eaLnBrk="1" fontAlgn="base" hangingPunct="1">
              <a:lnSpc>
                <a:spcPct val="100000"/>
              </a:lnSpc>
              <a:spcBef>
                <a:spcPct val="0"/>
              </a:spcBef>
              <a:spcAft>
                <a:spcPct val="0"/>
              </a:spcAft>
              <a:buFont typeface="Arial" charset="0"/>
              <a:defRPr lang="en-AU" sz="2000" b="0" kern="1200" spc="0" baseline="0" dirty="0">
                <a:solidFill>
                  <a:schemeClr val="accent1"/>
                </a:solidFill>
                <a:latin typeface="Arial" pitchFamily="34" charset="0"/>
                <a:ea typeface="Arial" pitchFamily="-105" charset="-52"/>
                <a:cs typeface="Arial" pitchFamily="34" charset="0"/>
              </a:defRPr>
            </a:lvl5pPr>
          </a:lstStyle>
          <a:p>
            <a:pPr lvl="0"/>
            <a:r>
              <a:rPr lang="en-US" dirty="0"/>
              <a:t>Click to edit Master text styles</a:t>
            </a:r>
          </a:p>
        </p:txBody>
      </p:sp>
      <p:cxnSp>
        <p:nvCxnSpPr>
          <p:cNvPr id="24" name="Straight Connector 23"/>
          <p:cNvCxnSpPr/>
          <p:nvPr userDrawn="1"/>
        </p:nvCxnSpPr>
        <p:spPr>
          <a:xfrm>
            <a:off x="493581" y="1701000"/>
            <a:ext cx="941241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 name="Group 12"/>
          <p:cNvGrpSpPr>
            <a:grpSpLocks/>
          </p:cNvGrpSpPr>
          <p:nvPr userDrawn="1"/>
        </p:nvGrpSpPr>
        <p:grpSpPr bwMode="auto">
          <a:xfrm>
            <a:off x="541339" y="912520"/>
            <a:ext cx="2251662" cy="655108"/>
            <a:chOff x="448031" y="5788818"/>
            <a:chExt cx="2183719" cy="635721"/>
          </a:xfrm>
        </p:grpSpPr>
        <p:pic>
          <p:nvPicPr>
            <p:cNvPr id="6"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8031" y="6039743"/>
              <a:ext cx="2183719" cy="384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14"/>
            <p:cNvSpPr/>
            <p:nvPr/>
          </p:nvSpPr>
          <p:spPr>
            <a:xfrm>
              <a:off x="1731334" y="5788818"/>
              <a:ext cx="210378" cy="214714"/>
            </a:xfrm>
            <a:custGeom>
              <a:avLst/>
              <a:gdLst>
                <a:gd name="connsiteX0" fmla="*/ 0 w 4457700"/>
                <a:gd name="connsiteY0" fmla="*/ 0 h 4552950"/>
                <a:gd name="connsiteX1" fmla="*/ 4457700 w 4457700"/>
                <a:gd name="connsiteY1" fmla="*/ 1828800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57700"/>
                <a:gd name="connsiteY0" fmla="*/ 0 h 4552950"/>
                <a:gd name="connsiteX1" fmla="*/ 4457700 w 4457700"/>
                <a:gd name="connsiteY1" fmla="*/ 1824037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57700"/>
                <a:gd name="connsiteY0" fmla="*/ 0 h 4552950"/>
                <a:gd name="connsiteX1" fmla="*/ 4457700 w 4457700"/>
                <a:gd name="connsiteY1" fmla="*/ 1816893 h 4552950"/>
                <a:gd name="connsiteX2" fmla="*/ 4457700 w 4457700"/>
                <a:gd name="connsiteY2" fmla="*/ 2743200 h 4552950"/>
                <a:gd name="connsiteX3" fmla="*/ 0 w 4457700"/>
                <a:gd name="connsiteY3" fmla="*/ 4552950 h 4552950"/>
                <a:gd name="connsiteX4" fmla="*/ 0 w 4457700"/>
                <a:gd name="connsiteY4" fmla="*/ 3543300 h 4552950"/>
                <a:gd name="connsiteX5" fmla="*/ 3282950 w 4457700"/>
                <a:gd name="connsiteY5" fmla="*/ 2286000 h 4552950"/>
                <a:gd name="connsiteX6" fmla="*/ 0 w 4457700"/>
                <a:gd name="connsiteY6" fmla="*/ 1016000 h 4552950"/>
                <a:gd name="connsiteX7" fmla="*/ 0 w 4457700"/>
                <a:gd name="connsiteY7" fmla="*/ 0 h 4552950"/>
                <a:gd name="connsiteX0" fmla="*/ 0 w 4462462"/>
                <a:gd name="connsiteY0" fmla="*/ 0 h 4552950"/>
                <a:gd name="connsiteX1" fmla="*/ 4462462 w 4462462"/>
                <a:gd name="connsiteY1" fmla="*/ 1819275 h 4552950"/>
                <a:gd name="connsiteX2" fmla="*/ 4457700 w 4462462"/>
                <a:gd name="connsiteY2" fmla="*/ 2743200 h 4552950"/>
                <a:gd name="connsiteX3" fmla="*/ 0 w 4462462"/>
                <a:gd name="connsiteY3" fmla="*/ 4552950 h 4552950"/>
                <a:gd name="connsiteX4" fmla="*/ 0 w 4462462"/>
                <a:gd name="connsiteY4" fmla="*/ 3543300 h 4552950"/>
                <a:gd name="connsiteX5" fmla="*/ 3282950 w 4462462"/>
                <a:gd name="connsiteY5" fmla="*/ 2286000 h 4552950"/>
                <a:gd name="connsiteX6" fmla="*/ 0 w 4462462"/>
                <a:gd name="connsiteY6" fmla="*/ 1016000 h 4552950"/>
                <a:gd name="connsiteX7" fmla="*/ 0 w 4462462"/>
                <a:gd name="connsiteY7" fmla="*/ 0 h 4552950"/>
                <a:gd name="connsiteX0" fmla="*/ 0 w 4462921"/>
                <a:gd name="connsiteY0" fmla="*/ 0 h 4552950"/>
                <a:gd name="connsiteX1" fmla="*/ 4462462 w 4462921"/>
                <a:gd name="connsiteY1" fmla="*/ 1819275 h 4552950"/>
                <a:gd name="connsiteX2" fmla="*/ 4462463 w 4462921"/>
                <a:gd name="connsiteY2" fmla="*/ 2747962 h 4552950"/>
                <a:gd name="connsiteX3" fmla="*/ 0 w 4462921"/>
                <a:gd name="connsiteY3" fmla="*/ 4552950 h 4552950"/>
                <a:gd name="connsiteX4" fmla="*/ 0 w 4462921"/>
                <a:gd name="connsiteY4" fmla="*/ 3543300 h 4552950"/>
                <a:gd name="connsiteX5" fmla="*/ 3282950 w 4462921"/>
                <a:gd name="connsiteY5" fmla="*/ 2286000 h 4552950"/>
                <a:gd name="connsiteX6" fmla="*/ 0 w 4462921"/>
                <a:gd name="connsiteY6" fmla="*/ 1016000 h 4552950"/>
                <a:gd name="connsiteX7" fmla="*/ 0 w 4462921"/>
                <a:gd name="connsiteY7" fmla="*/ 0 h 4552950"/>
                <a:gd name="connsiteX0" fmla="*/ 0 w 4462921"/>
                <a:gd name="connsiteY0" fmla="*/ 0 h 4552950"/>
                <a:gd name="connsiteX1" fmla="*/ 4462462 w 4462921"/>
                <a:gd name="connsiteY1" fmla="*/ 1819275 h 4552950"/>
                <a:gd name="connsiteX2" fmla="*/ 4462463 w 4462921"/>
                <a:gd name="connsiteY2" fmla="*/ 2747962 h 4552950"/>
                <a:gd name="connsiteX3" fmla="*/ 0 w 4462921"/>
                <a:gd name="connsiteY3" fmla="*/ 4552950 h 4552950"/>
                <a:gd name="connsiteX4" fmla="*/ 0 w 4462921"/>
                <a:gd name="connsiteY4" fmla="*/ 3543300 h 4552950"/>
                <a:gd name="connsiteX5" fmla="*/ 3282950 w 4462921"/>
                <a:gd name="connsiteY5" fmla="*/ 2286000 h 4552950"/>
                <a:gd name="connsiteX6" fmla="*/ 0 w 4462921"/>
                <a:gd name="connsiteY6" fmla="*/ 1016000 h 4552950"/>
                <a:gd name="connsiteX7" fmla="*/ 0 w 4462921"/>
                <a:gd name="connsiteY7" fmla="*/ 0 h 4552950"/>
                <a:gd name="connsiteX0" fmla="*/ 0 w 4462921"/>
                <a:gd name="connsiteY0" fmla="*/ 0 h 4560094"/>
                <a:gd name="connsiteX1" fmla="*/ 4462462 w 4462921"/>
                <a:gd name="connsiteY1" fmla="*/ 1819275 h 4560094"/>
                <a:gd name="connsiteX2" fmla="*/ 4462463 w 4462921"/>
                <a:gd name="connsiteY2" fmla="*/ 2747962 h 4560094"/>
                <a:gd name="connsiteX3" fmla="*/ 2381 w 4462921"/>
                <a:gd name="connsiteY3" fmla="*/ 4560094 h 4560094"/>
                <a:gd name="connsiteX4" fmla="*/ 0 w 4462921"/>
                <a:gd name="connsiteY4" fmla="*/ 3543300 h 4560094"/>
                <a:gd name="connsiteX5" fmla="*/ 3282950 w 4462921"/>
                <a:gd name="connsiteY5" fmla="*/ 2286000 h 4560094"/>
                <a:gd name="connsiteX6" fmla="*/ 0 w 4462921"/>
                <a:gd name="connsiteY6" fmla="*/ 1016000 h 4560094"/>
                <a:gd name="connsiteX7" fmla="*/ 0 w 4462921"/>
                <a:gd name="connsiteY7" fmla="*/ 0 h 4560094"/>
                <a:gd name="connsiteX0" fmla="*/ 0 w 4462921"/>
                <a:gd name="connsiteY0" fmla="*/ 0 h 4560094"/>
                <a:gd name="connsiteX1" fmla="*/ 4462462 w 4462921"/>
                <a:gd name="connsiteY1" fmla="*/ 1819275 h 4560094"/>
                <a:gd name="connsiteX2" fmla="*/ 4462463 w 4462921"/>
                <a:gd name="connsiteY2" fmla="*/ 2747962 h 4560094"/>
                <a:gd name="connsiteX3" fmla="*/ 2381 w 4462921"/>
                <a:gd name="connsiteY3" fmla="*/ 4560094 h 4560094"/>
                <a:gd name="connsiteX4" fmla="*/ 0 w 4462921"/>
                <a:gd name="connsiteY4" fmla="*/ 3543300 h 4560094"/>
                <a:gd name="connsiteX5" fmla="*/ 3275807 w 4462921"/>
                <a:gd name="connsiteY5" fmla="*/ 2286000 h 4560094"/>
                <a:gd name="connsiteX6" fmla="*/ 0 w 4462921"/>
                <a:gd name="connsiteY6" fmla="*/ 1016000 h 4560094"/>
                <a:gd name="connsiteX7" fmla="*/ 0 w 4462921"/>
                <a:gd name="connsiteY7" fmla="*/ 0 h 4560094"/>
                <a:gd name="connsiteX0" fmla="*/ 0 w 4462921"/>
                <a:gd name="connsiteY0" fmla="*/ 0 h 4557713"/>
                <a:gd name="connsiteX1" fmla="*/ 4462462 w 4462921"/>
                <a:gd name="connsiteY1" fmla="*/ 1819275 h 4557713"/>
                <a:gd name="connsiteX2" fmla="*/ 4462463 w 4462921"/>
                <a:gd name="connsiteY2" fmla="*/ 2747962 h 4557713"/>
                <a:gd name="connsiteX3" fmla="*/ 2381 w 4462921"/>
                <a:gd name="connsiteY3" fmla="*/ 4557713 h 4557713"/>
                <a:gd name="connsiteX4" fmla="*/ 0 w 4462921"/>
                <a:gd name="connsiteY4" fmla="*/ 3543300 h 4557713"/>
                <a:gd name="connsiteX5" fmla="*/ 3275807 w 4462921"/>
                <a:gd name="connsiteY5" fmla="*/ 2286000 h 4557713"/>
                <a:gd name="connsiteX6" fmla="*/ 0 w 4462921"/>
                <a:gd name="connsiteY6" fmla="*/ 1016000 h 4557713"/>
                <a:gd name="connsiteX7" fmla="*/ 0 w 4462921"/>
                <a:gd name="connsiteY7" fmla="*/ 0 h 4557713"/>
                <a:gd name="connsiteX0" fmla="*/ 0 w 4462921"/>
                <a:gd name="connsiteY0" fmla="*/ 0 h 4562475"/>
                <a:gd name="connsiteX1" fmla="*/ 4462462 w 4462921"/>
                <a:gd name="connsiteY1" fmla="*/ 1819275 h 4562475"/>
                <a:gd name="connsiteX2" fmla="*/ 4462463 w 4462921"/>
                <a:gd name="connsiteY2" fmla="*/ 2747962 h 4562475"/>
                <a:gd name="connsiteX3" fmla="*/ 2381 w 4462921"/>
                <a:gd name="connsiteY3" fmla="*/ 4562475 h 4562475"/>
                <a:gd name="connsiteX4" fmla="*/ 0 w 4462921"/>
                <a:gd name="connsiteY4" fmla="*/ 3543300 h 4562475"/>
                <a:gd name="connsiteX5" fmla="*/ 3275807 w 4462921"/>
                <a:gd name="connsiteY5" fmla="*/ 2286000 h 4562475"/>
                <a:gd name="connsiteX6" fmla="*/ 0 w 4462921"/>
                <a:gd name="connsiteY6" fmla="*/ 1016000 h 4562475"/>
                <a:gd name="connsiteX7" fmla="*/ 0 w 4462921"/>
                <a:gd name="connsiteY7" fmla="*/ 0 h 4562475"/>
                <a:gd name="connsiteX0" fmla="*/ 2486 w 4465407"/>
                <a:gd name="connsiteY0" fmla="*/ 0 h 4564856"/>
                <a:gd name="connsiteX1" fmla="*/ 4464948 w 4465407"/>
                <a:gd name="connsiteY1" fmla="*/ 1819275 h 4564856"/>
                <a:gd name="connsiteX2" fmla="*/ 4464949 w 4465407"/>
                <a:gd name="connsiteY2" fmla="*/ 2747962 h 4564856"/>
                <a:gd name="connsiteX3" fmla="*/ 105 w 4465407"/>
                <a:gd name="connsiteY3" fmla="*/ 4564856 h 4564856"/>
                <a:gd name="connsiteX4" fmla="*/ 2486 w 4465407"/>
                <a:gd name="connsiteY4" fmla="*/ 3543300 h 4564856"/>
                <a:gd name="connsiteX5" fmla="*/ 3278293 w 4465407"/>
                <a:gd name="connsiteY5" fmla="*/ 2286000 h 4564856"/>
                <a:gd name="connsiteX6" fmla="*/ 2486 w 4465407"/>
                <a:gd name="connsiteY6" fmla="*/ 1016000 h 4564856"/>
                <a:gd name="connsiteX7" fmla="*/ 2486 w 4465407"/>
                <a:gd name="connsiteY7" fmla="*/ 0 h 4564856"/>
                <a:gd name="connsiteX0" fmla="*/ 2610 w 4465531"/>
                <a:gd name="connsiteY0" fmla="*/ 0 h 4564856"/>
                <a:gd name="connsiteX1" fmla="*/ 4465072 w 4465531"/>
                <a:gd name="connsiteY1" fmla="*/ 1819275 h 4564856"/>
                <a:gd name="connsiteX2" fmla="*/ 4465073 w 4465531"/>
                <a:gd name="connsiteY2" fmla="*/ 2747962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5531"/>
                <a:gd name="connsiteY0" fmla="*/ 0 h 4564856"/>
                <a:gd name="connsiteX1" fmla="*/ 4465072 w 4465531"/>
                <a:gd name="connsiteY1" fmla="*/ 1819275 h 4564856"/>
                <a:gd name="connsiteX2" fmla="*/ 4465073 w 4465531"/>
                <a:gd name="connsiteY2" fmla="*/ 2750343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5531"/>
                <a:gd name="connsiteY0" fmla="*/ 0 h 4564856"/>
                <a:gd name="connsiteX1" fmla="*/ 4465072 w 4465531"/>
                <a:gd name="connsiteY1" fmla="*/ 1819275 h 4564856"/>
                <a:gd name="connsiteX2" fmla="*/ 4465073 w 4465531"/>
                <a:gd name="connsiteY2" fmla="*/ 2755106 h 4564856"/>
                <a:gd name="connsiteX3" fmla="*/ 229 w 4465531"/>
                <a:gd name="connsiteY3" fmla="*/ 4564856 h 4564856"/>
                <a:gd name="connsiteX4" fmla="*/ 228 w 4465531"/>
                <a:gd name="connsiteY4" fmla="*/ 3545681 h 4564856"/>
                <a:gd name="connsiteX5" fmla="*/ 3278417 w 4465531"/>
                <a:gd name="connsiteY5" fmla="*/ 2286000 h 4564856"/>
                <a:gd name="connsiteX6" fmla="*/ 2610 w 4465531"/>
                <a:gd name="connsiteY6" fmla="*/ 1016000 h 4564856"/>
                <a:gd name="connsiteX7" fmla="*/ 2610 w 4465531"/>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8417 w 4467453"/>
                <a:gd name="connsiteY5" fmla="*/ 2286000 h 4564856"/>
                <a:gd name="connsiteX6" fmla="*/ 2610 w 4467453"/>
                <a:gd name="connsiteY6" fmla="*/ 1016000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8417 w 4467453"/>
                <a:gd name="connsiteY5" fmla="*/ 2286000 h 4564856"/>
                <a:gd name="connsiteX6" fmla="*/ 2610 w 4467453"/>
                <a:gd name="connsiteY6" fmla="*/ 1020763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1273 w 4467453"/>
                <a:gd name="connsiteY5" fmla="*/ 2288382 h 4564856"/>
                <a:gd name="connsiteX6" fmla="*/ 2610 w 4467453"/>
                <a:gd name="connsiteY6" fmla="*/ 1020763 h 4564856"/>
                <a:gd name="connsiteX7" fmla="*/ 2610 w 4467453"/>
                <a:gd name="connsiteY7" fmla="*/ 0 h 4564856"/>
                <a:gd name="connsiteX0" fmla="*/ 2610 w 4467453"/>
                <a:gd name="connsiteY0" fmla="*/ 0 h 4564856"/>
                <a:gd name="connsiteX1" fmla="*/ 4467453 w 4467453"/>
                <a:gd name="connsiteY1" fmla="*/ 1816894 h 4564856"/>
                <a:gd name="connsiteX2" fmla="*/ 4465073 w 4467453"/>
                <a:gd name="connsiteY2" fmla="*/ 2755106 h 4564856"/>
                <a:gd name="connsiteX3" fmla="*/ 229 w 4467453"/>
                <a:gd name="connsiteY3" fmla="*/ 4564856 h 4564856"/>
                <a:gd name="connsiteX4" fmla="*/ 228 w 4467453"/>
                <a:gd name="connsiteY4" fmla="*/ 3545681 h 4564856"/>
                <a:gd name="connsiteX5" fmla="*/ 3271273 w 4467453"/>
                <a:gd name="connsiteY5" fmla="*/ 2288382 h 4564856"/>
                <a:gd name="connsiteX6" fmla="*/ 2610 w 4467453"/>
                <a:gd name="connsiteY6" fmla="*/ 1020763 h 4564856"/>
                <a:gd name="connsiteX7" fmla="*/ 2610 w 4467453"/>
                <a:gd name="connsiteY7" fmla="*/ 0 h 4564856"/>
                <a:gd name="connsiteX0" fmla="*/ 2610 w 4465530"/>
                <a:gd name="connsiteY0" fmla="*/ 0 h 4564856"/>
                <a:gd name="connsiteX1" fmla="*/ 4465071 w 4465530"/>
                <a:gd name="connsiteY1" fmla="*/ 1819275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0763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0763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71273 w 4465530"/>
                <a:gd name="connsiteY5" fmla="*/ 2288382 h 4564856"/>
                <a:gd name="connsiteX6" fmla="*/ 2610 w 4465530"/>
                <a:gd name="connsiteY6" fmla="*/ 1023145 h 4564856"/>
                <a:gd name="connsiteX7" fmla="*/ 2610 w 4465530"/>
                <a:gd name="connsiteY7" fmla="*/ 0 h 4564856"/>
                <a:gd name="connsiteX0" fmla="*/ 2610 w 4465530"/>
                <a:gd name="connsiteY0" fmla="*/ 0 h 4564856"/>
                <a:gd name="connsiteX1" fmla="*/ 4465071 w 4465530"/>
                <a:gd name="connsiteY1" fmla="*/ 1812131 h 4564856"/>
                <a:gd name="connsiteX2" fmla="*/ 4465073 w 4465530"/>
                <a:gd name="connsiteY2" fmla="*/ 2755106 h 4564856"/>
                <a:gd name="connsiteX3" fmla="*/ 229 w 4465530"/>
                <a:gd name="connsiteY3" fmla="*/ 4564856 h 4564856"/>
                <a:gd name="connsiteX4" fmla="*/ 228 w 4465530"/>
                <a:gd name="connsiteY4" fmla="*/ 3545681 h 4564856"/>
                <a:gd name="connsiteX5" fmla="*/ 3264129 w 4465530"/>
                <a:gd name="connsiteY5" fmla="*/ 2288382 h 4564856"/>
                <a:gd name="connsiteX6" fmla="*/ 2610 w 4465530"/>
                <a:gd name="connsiteY6" fmla="*/ 1023145 h 4564856"/>
                <a:gd name="connsiteX7" fmla="*/ 2610 w 4465530"/>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5066 w 4467986"/>
                <a:gd name="connsiteY6" fmla="*/ 1023145 h 4564856"/>
                <a:gd name="connsiteX7" fmla="*/ 0 w 4467986"/>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2533 w 4467986"/>
                <a:gd name="connsiteY6" fmla="*/ 1018079 h 4564856"/>
                <a:gd name="connsiteX7" fmla="*/ 0 w 4467986"/>
                <a:gd name="connsiteY7" fmla="*/ 0 h 4564856"/>
                <a:gd name="connsiteX0" fmla="*/ 0 w 4467986"/>
                <a:gd name="connsiteY0" fmla="*/ 0 h 4564856"/>
                <a:gd name="connsiteX1" fmla="*/ 4467527 w 4467986"/>
                <a:gd name="connsiteY1" fmla="*/ 1812131 h 4564856"/>
                <a:gd name="connsiteX2" fmla="*/ 4467529 w 4467986"/>
                <a:gd name="connsiteY2" fmla="*/ 2755106 h 4564856"/>
                <a:gd name="connsiteX3" fmla="*/ 2685 w 4467986"/>
                <a:gd name="connsiteY3" fmla="*/ 4564856 h 4564856"/>
                <a:gd name="connsiteX4" fmla="*/ 2684 w 4467986"/>
                <a:gd name="connsiteY4" fmla="*/ 3545681 h 4564856"/>
                <a:gd name="connsiteX5" fmla="*/ 3266585 w 4467986"/>
                <a:gd name="connsiteY5" fmla="*/ 2288382 h 4564856"/>
                <a:gd name="connsiteX6" fmla="*/ 2533 w 4467986"/>
                <a:gd name="connsiteY6" fmla="*/ 1023145 h 4564856"/>
                <a:gd name="connsiteX7" fmla="*/ 0 w 4467986"/>
                <a:gd name="connsiteY7" fmla="*/ 0 h 4564856"/>
                <a:gd name="connsiteX0" fmla="*/ 0 w 4467986"/>
                <a:gd name="connsiteY0" fmla="*/ 0 h 4567262"/>
                <a:gd name="connsiteX1" fmla="*/ 4467527 w 4467986"/>
                <a:gd name="connsiteY1" fmla="*/ 1814537 h 4567262"/>
                <a:gd name="connsiteX2" fmla="*/ 4467529 w 4467986"/>
                <a:gd name="connsiteY2" fmla="*/ 2757512 h 4567262"/>
                <a:gd name="connsiteX3" fmla="*/ 2685 w 4467986"/>
                <a:gd name="connsiteY3" fmla="*/ 4567262 h 4567262"/>
                <a:gd name="connsiteX4" fmla="*/ 2684 w 4467986"/>
                <a:gd name="connsiteY4" fmla="*/ 3548087 h 4567262"/>
                <a:gd name="connsiteX5" fmla="*/ 3266585 w 4467986"/>
                <a:gd name="connsiteY5" fmla="*/ 2290788 h 4567262"/>
                <a:gd name="connsiteX6" fmla="*/ 2533 w 4467986"/>
                <a:gd name="connsiteY6" fmla="*/ 1025551 h 4567262"/>
                <a:gd name="connsiteX7" fmla="*/ 0 w 4467986"/>
                <a:gd name="connsiteY7" fmla="*/ 0 h 4567262"/>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50493 h 4569668"/>
                <a:gd name="connsiteX5" fmla="*/ 3264555 w 4465956"/>
                <a:gd name="connsiteY5" fmla="*/ 2293194 h 4569668"/>
                <a:gd name="connsiteX6" fmla="*/ 503 w 4465956"/>
                <a:gd name="connsiteY6" fmla="*/ 1027957 h 4569668"/>
                <a:gd name="connsiteX7" fmla="*/ 377 w 4465956"/>
                <a:gd name="connsiteY7" fmla="*/ 0 h 4569668"/>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48111 h 4569668"/>
                <a:gd name="connsiteX5" fmla="*/ 3264555 w 4465956"/>
                <a:gd name="connsiteY5" fmla="*/ 2293194 h 4569668"/>
                <a:gd name="connsiteX6" fmla="*/ 503 w 4465956"/>
                <a:gd name="connsiteY6" fmla="*/ 1027957 h 4569668"/>
                <a:gd name="connsiteX7" fmla="*/ 377 w 4465956"/>
                <a:gd name="connsiteY7" fmla="*/ 0 h 4569668"/>
                <a:gd name="connsiteX0" fmla="*/ 377 w 4465956"/>
                <a:gd name="connsiteY0" fmla="*/ 0 h 4569668"/>
                <a:gd name="connsiteX1" fmla="*/ 4465497 w 4465956"/>
                <a:gd name="connsiteY1" fmla="*/ 1816943 h 4569668"/>
                <a:gd name="connsiteX2" fmla="*/ 4465499 w 4465956"/>
                <a:gd name="connsiteY2" fmla="*/ 2759918 h 4569668"/>
                <a:gd name="connsiteX3" fmla="*/ 655 w 4465956"/>
                <a:gd name="connsiteY3" fmla="*/ 4569668 h 4569668"/>
                <a:gd name="connsiteX4" fmla="*/ 654 w 4465956"/>
                <a:gd name="connsiteY4" fmla="*/ 3548111 h 4569668"/>
                <a:gd name="connsiteX5" fmla="*/ 3257411 w 4465956"/>
                <a:gd name="connsiteY5" fmla="*/ 2293194 h 4569668"/>
                <a:gd name="connsiteX6" fmla="*/ 503 w 4465956"/>
                <a:gd name="connsiteY6" fmla="*/ 1027957 h 4569668"/>
                <a:gd name="connsiteX7" fmla="*/ 377 w 4465956"/>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65956" h="4569668">
                  <a:moveTo>
                    <a:pt x="377" y="0"/>
                  </a:moveTo>
                  <a:lnTo>
                    <a:pt x="4465497" y="1816943"/>
                  </a:lnTo>
                  <a:cubicBezTo>
                    <a:pt x="4463910" y="2124918"/>
                    <a:pt x="4467086" y="2451943"/>
                    <a:pt x="4465499" y="2759918"/>
                  </a:cubicBezTo>
                  <a:lnTo>
                    <a:pt x="655" y="4569668"/>
                  </a:lnTo>
                  <a:cubicBezTo>
                    <a:pt x="-139" y="4230737"/>
                    <a:pt x="1448" y="3887042"/>
                    <a:pt x="654" y="3548111"/>
                  </a:cubicBezTo>
                  <a:lnTo>
                    <a:pt x="3257411" y="2293194"/>
                  </a:lnTo>
                  <a:lnTo>
                    <a:pt x="503" y="1027957"/>
                  </a:lnTo>
                  <a:cubicBezTo>
                    <a:pt x="-1186" y="686909"/>
                    <a:pt x="2066" y="341048"/>
                    <a:pt x="37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rgbClr val="002266"/>
                </a:solidFill>
              </a:endParaRPr>
            </a:p>
          </p:txBody>
        </p:sp>
      </p:grpSp>
      <p:pic>
        <p:nvPicPr>
          <p:cNvPr id="8" name="Picture 3" descr="Acc_Strat_Line_5_RGB_Wht.pn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13000" y="1397793"/>
            <a:ext cx="4457999"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8256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2" hasCustomPrompt="1"/>
          </p:nvPr>
        </p:nvSpPr>
        <p:spPr>
          <a:xfrm>
            <a:off x="227475" y="856810"/>
            <a:ext cx="9396000" cy="572935"/>
          </a:xfrm>
          <a:prstGeom prst="rect">
            <a:avLst/>
          </a:prstGeom>
        </p:spPr>
        <p:txBody>
          <a:bodyPr/>
          <a:lstStyle>
            <a:lvl1pPr marL="0" indent="0">
              <a:buFontTx/>
              <a:buNone/>
              <a:defRPr sz="16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vl2pPr>
              <a:defRPr sz="16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2pPr>
            <a:lvl3pPr>
              <a:defRPr sz="16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3pPr>
            <a:lvl4pPr>
              <a:defRPr sz="16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4pPr>
            <a:lvl5pPr>
              <a:defRPr sz="16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5pPr>
          </a:lstStyle>
          <a:p>
            <a:pPr lvl="0"/>
            <a:r>
              <a:rPr lang="en-CA" dirty="0"/>
              <a:t>First Level Text</a:t>
            </a:r>
          </a:p>
          <a:p>
            <a:pPr lvl="1"/>
            <a:r>
              <a:rPr lang="en-CA" dirty="0"/>
              <a:t>Second Level Text</a:t>
            </a:r>
          </a:p>
          <a:p>
            <a:pPr lvl="2"/>
            <a:r>
              <a:rPr lang="en-CA" dirty="0"/>
              <a:t>Third Level Text</a:t>
            </a:r>
          </a:p>
          <a:p>
            <a:pPr lvl="3"/>
            <a:r>
              <a:rPr lang="en-CA" dirty="0"/>
              <a:t>Fourth Level Text</a:t>
            </a:r>
          </a:p>
          <a:p>
            <a:pPr lvl="4"/>
            <a:r>
              <a:rPr lang="en-CA" dirty="0"/>
              <a:t>Fifth Level Text</a:t>
            </a:r>
          </a:p>
        </p:txBody>
      </p:sp>
      <p:sp>
        <p:nvSpPr>
          <p:cNvPr id="4" name="Title 3"/>
          <p:cNvSpPr>
            <a:spLocks noGrp="1"/>
          </p:cNvSpPr>
          <p:nvPr>
            <p:ph type="title" hasCustomPrompt="1"/>
          </p:nvPr>
        </p:nvSpPr>
        <p:spPr>
          <a:xfrm>
            <a:off x="240174" y="112976"/>
            <a:ext cx="9360000" cy="647999"/>
          </a:xfrm>
        </p:spPr>
        <p:txBody>
          <a:bodyPr tIns="36000" bIns="36000"/>
          <a:lstStyle>
            <a:lvl1pPr>
              <a:defRPr b="1">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dirty="0"/>
              <a:t>Master Title Slide Headline</a:t>
            </a:r>
            <a:endParaRPr lang="en-CA" dirty="0"/>
          </a:p>
        </p:txBody>
      </p:sp>
    </p:spTree>
    <p:extLst>
      <p:ext uri="{BB962C8B-B14F-4D97-AF65-F5344CB8AC3E}">
        <p14:creationId xmlns:p14="http://schemas.microsoft.com/office/powerpoint/2010/main" val="357271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6768" y="78294"/>
            <a:ext cx="9717631" cy="641804"/>
          </a:xfrm>
          <a:solidFill>
            <a:srgbClr val="002060"/>
          </a:solidFill>
        </p:spPr>
        <p:txBody>
          <a:bodyPr>
            <a:normAutofit/>
          </a:bodyPr>
          <a:lstStyle>
            <a:lvl1pPr algn="l">
              <a:defRPr sz="1400" b="1">
                <a:solidFill>
                  <a:schemeClr val="bg1"/>
                </a:solidFill>
              </a:defRPr>
            </a:lvl1pPr>
          </a:lstStyle>
          <a:p>
            <a:r>
              <a:rPr lang="ja-JP" altLang="en-US" dirty="0"/>
              <a:t>マスタ タイトルの書式設定</a:t>
            </a:r>
          </a:p>
        </p:txBody>
      </p:sp>
    </p:spTree>
    <p:extLst>
      <p:ext uri="{BB962C8B-B14F-4D97-AF65-F5344CB8AC3E}">
        <p14:creationId xmlns:p14="http://schemas.microsoft.com/office/powerpoint/2010/main" val="3667097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vmlDrawing" Target="../drawings/vmlDrawing1.v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AC Banner"/>
          <p:cNvSpPr>
            <a:spLocks noChangeArrowheads="1"/>
          </p:cNvSpPr>
          <p:nvPr userDrawn="1"/>
        </p:nvSpPr>
        <p:spPr bwMode="gray">
          <a:xfrm>
            <a:off x="0" y="0"/>
            <a:ext cx="9906000" cy="773705"/>
          </a:xfrm>
          <a:prstGeom prst="rect">
            <a:avLst/>
          </a:prstGeom>
          <a:solidFill>
            <a:srgbClr val="33CC33"/>
          </a:solidFill>
          <a:ln w="12700">
            <a:noFill/>
            <a:miter lim="800000"/>
            <a:headEnd/>
            <a:tailEnd/>
          </a:ln>
          <a:effectLst/>
        </p:spPr>
        <p:txBody>
          <a:bodyPr wrap="none" anchor="ctr"/>
          <a:lstStyle/>
          <a:p>
            <a:pPr>
              <a:defRPr/>
            </a:pPr>
            <a:endParaRPr lang="ja-JP" altLang="en-US" sz="2133">
              <a:ea typeface="ＭＳ Ｐゴシック" pitchFamily="50" charset="-128"/>
            </a:endParaRPr>
          </a:p>
        </p:txBody>
      </p:sp>
      <p:graphicFrame>
        <p:nvGraphicFramePr>
          <p:cNvPr id="2" name="オブジェクト 1" hidden="1"/>
          <p:cNvGraphicFramePr>
            <a:graphicFrameLocks noChangeAspect="1"/>
          </p:cNvGraphicFramePr>
          <p:nvPr userDrawn="1">
            <p:custDataLst>
              <p:tags r:id="rId6"/>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36"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9" name="Title Placeholder 1"/>
          <p:cNvSpPr>
            <a:spLocks noGrp="1"/>
          </p:cNvSpPr>
          <p:nvPr>
            <p:ph type="title"/>
          </p:nvPr>
        </p:nvSpPr>
        <p:spPr>
          <a:xfrm>
            <a:off x="240174" y="-11848"/>
            <a:ext cx="9360000" cy="785553"/>
          </a:xfrm>
          <a:prstGeom prst="rect">
            <a:avLst/>
          </a:prstGeom>
        </p:spPr>
        <p:txBody>
          <a:bodyPr vert="horz" lIns="0" tIns="0" rIns="0" bIns="0" rtlCol="0" anchor="b" anchorCtr="0">
            <a:normAutofit/>
          </a:bodyPr>
          <a:lstStyle/>
          <a:p>
            <a:r>
              <a:rPr lang="en-US" dirty="0"/>
              <a:t/>
            </a:r>
            <a:br>
              <a:rPr lang="en-US" dirty="0"/>
            </a:br>
            <a:r>
              <a:rPr lang="en-US" dirty="0"/>
              <a:t>Master Title Slide Headline</a:t>
            </a:r>
            <a:endParaRPr lang="en-CA" dirty="0"/>
          </a:p>
        </p:txBody>
      </p:sp>
    </p:spTree>
    <p:extLst>
      <p:ext uri="{BB962C8B-B14F-4D97-AF65-F5344CB8AC3E}">
        <p14:creationId xmlns:p14="http://schemas.microsoft.com/office/powerpoint/2010/main" val="243261051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Lst>
  <p:hf hdr="0" ftr="0" dt="0"/>
  <p:txStyles>
    <p:titleStyle>
      <a:lvl1pPr algn="l" defTabSz="914400" rtl="0" eaLnBrk="1" latinLnBrk="0" hangingPunct="1">
        <a:lnSpc>
          <a:spcPts val="2600"/>
        </a:lnSpc>
        <a:spcBef>
          <a:spcPct val="0"/>
        </a:spcBef>
        <a:buNone/>
        <a:defRPr sz="2400" b="0" kern="1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231775" indent="-231775" algn="l" defTabSz="914400" rtl="0" eaLnBrk="1" latinLnBrk="0" hangingPunct="1">
        <a:lnSpc>
          <a:spcPct val="100000"/>
        </a:lnSpc>
        <a:spcBef>
          <a:spcPts val="1200"/>
        </a:spcBef>
        <a:spcAft>
          <a:spcPts val="0"/>
        </a:spcAft>
        <a:buClr>
          <a:schemeClr val="tx1"/>
        </a:buClr>
        <a:buSzPct val="80000"/>
        <a:buFont typeface="Arial" pitchFamily="34" charset="0"/>
        <a:buChar char="•"/>
        <a:defRPr sz="2600" b="0" kern="1200">
          <a:solidFill>
            <a:schemeClr val="tx1"/>
          </a:solidFill>
          <a:latin typeface="Arial" pitchFamily="34" charset="0"/>
          <a:ea typeface="+mn-ea"/>
          <a:cs typeface="Arial" pitchFamily="34" charset="0"/>
        </a:defRPr>
      </a:lvl1pPr>
      <a:lvl2pPr marL="457200" indent="-231775" algn="l" defTabSz="914400" rtl="0" eaLnBrk="1" latinLnBrk="0" hangingPunct="1">
        <a:lnSpc>
          <a:spcPct val="100000"/>
        </a:lnSpc>
        <a:spcBef>
          <a:spcPts val="624"/>
        </a:spcBef>
        <a:spcAft>
          <a:spcPts val="0"/>
        </a:spcAft>
        <a:buClr>
          <a:schemeClr val="tx1"/>
        </a:buClr>
        <a:buSzPct val="80000"/>
        <a:buFont typeface="Arial" pitchFamily="34" charset="0"/>
        <a:buChar char="–"/>
        <a:defRPr sz="2400" kern="1200">
          <a:solidFill>
            <a:srgbClr val="000000"/>
          </a:solidFill>
          <a:latin typeface="Arial" pitchFamily="34" charset="0"/>
          <a:ea typeface="+mn-ea"/>
          <a:cs typeface="Arial" pitchFamily="34" charset="0"/>
        </a:defRPr>
      </a:lvl2pPr>
      <a:lvl3pPr marL="688975" indent="-231775" algn="l" defTabSz="914400" rtl="0" eaLnBrk="1" latinLnBrk="0" hangingPunct="1">
        <a:lnSpc>
          <a:spcPct val="100000"/>
        </a:lnSpc>
        <a:spcBef>
          <a:spcPts val="576"/>
        </a:spcBef>
        <a:spcAft>
          <a:spcPts val="0"/>
        </a:spcAft>
        <a:buClr>
          <a:schemeClr val="tx1"/>
        </a:buClr>
        <a:buSzPct val="80000"/>
        <a:buFont typeface="Arial" pitchFamily="34" charset="0"/>
        <a:buChar char="•"/>
        <a:defRPr sz="2000" kern="1200" baseline="0">
          <a:solidFill>
            <a:srgbClr val="000000"/>
          </a:solidFill>
          <a:latin typeface="Arial" pitchFamily="34" charset="0"/>
          <a:ea typeface="+mn-ea"/>
          <a:cs typeface="Arial" pitchFamily="34" charset="0"/>
        </a:defRPr>
      </a:lvl3pPr>
      <a:lvl4pPr marL="914400" indent="-225425" algn="l" defTabSz="914400" rtl="0" eaLnBrk="1" latinLnBrk="0" hangingPunct="1">
        <a:lnSpc>
          <a:spcPct val="100000"/>
        </a:lnSpc>
        <a:spcBef>
          <a:spcPts val="528"/>
        </a:spcBef>
        <a:spcAft>
          <a:spcPts val="0"/>
        </a:spcAft>
        <a:buClr>
          <a:schemeClr val="tx1"/>
        </a:buClr>
        <a:buSzPct val="80000"/>
        <a:buFont typeface="Arial" pitchFamily="34" charset="0"/>
        <a:buChar char="–"/>
        <a:defRPr sz="1800" kern="1200" baseline="0">
          <a:solidFill>
            <a:srgbClr val="000000"/>
          </a:solidFill>
          <a:latin typeface="Arial" pitchFamily="34" charset="0"/>
          <a:ea typeface="+mn-ea"/>
          <a:cs typeface="Arial" pitchFamily="34" charset="0"/>
        </a:defRPr>
      </a:lvl4pPr>
      <a:lvl5pPr marL="1146175" indent="-231775" algn="l" defTabSz="914400" rtl="0" eaLnBrk="1" latinLnBrk="0" hangingPunct="1">
        <a:lnSpc>
          <a:spcPct val="100000"/>
        </a:lnSpc>
        <a:spcBef>
          <a:spcPts val="480"/>
        </a:spcBef>
        <a:spcAft>
          <a:spcPts val="0"/>
        </a:spcAft>
        <a:buClr>
          <a:schemeClr val="tx1"/>
        </a:buClr>
        <a:buSzPct val="80000"/>
        <a:buFont typeface="Arial" pitchFamily="34" charset="0"/>
        <a:buChar char="•"/>
        <a:defRPr sz="1600" kern="1200" baseline="0">
          <a:solidFill>
            <a:srgbClr val="00000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1"/>
          <p:cNvSpPr>
            <a:spLocks noGrp="1"/>
          </p:cNvSpPr>
          <p:nvPr>
            <p:ph type="title"/>
          </p:nvPr>
        </p:nvSpPr>
        <p:spPr>
          <a:xfrm>
            <a:off x="240174" y="112976"/>
            <a:ext cx="9360000" cy="647999"/>
          </a:xfrm>
        </p:spPr>
        <p:txBody>
          <a:bodyPr>
            <a:noAutofit/>
          </a:bodyPr>
          <a:lstStyle/>
          <a:p>
            <a:r>
              <a:rPr lang="ja-JP" altLang="en-US" sz="2200" dirty="0" smtClean="0"/>
              <a:t>（参考資料）</a:t>
            </a:r>
            <a:r>
              <a:rPr lang="en-US" altLang="ja-JP" sz="2200" dirty="0" smtClean="0"/>
              <a:t/>
            </a:r>
            <a:br>
              <a:rPr lang="en-US" altLang="ja-JP" sz="2200" dirty="0" smtClean="0"/>
            </a:br>
            <a:r>
              <a:rPr lang="ja-JP" altLang="en-US" sz="2200" dirty="0" smtClean="0"/>
              <a:t>１</a:t>
            </a:r>
            <a:r>
              <a:rPr lang="ja-JP" altLang="en-US" sz="2200" dirty="0"/>
              <a:t>．医療費通知を活用した医療費控除申告</a:t>
            </a:r>
            <a:r>
              <a:rPr lang="ja-JP" altLang="en-US" sz="2200" dirty="0" smtClean="0"/>
              <a:t>簡素化の概要</a:t>
            </a:r>
            <a:endParaRPr lang="ja-JP" altLang="en-US" sz="2200" dirty="0"/>
          </a:p>
        </p:txBody>
      </p:sp>
      <p:sp>
        <p:nvSpPr>
          <p:cNvPr id="7" name="正方形/長方形 55"/>
          <p:cNvSpPr/>
          <p:nvPr/>
        </p:nvSpPr>
        <p:spPr>
          <a:xfrm>
            <a:off x="309000" y="1413001"/>
            <a:ext cx="1748047" cy="1902022"/>
          </a:xfrm>
          <a:prstGeom prst="rect">
            <a:avLst/>
          </a:prstGeom>
          <a:solidFill>
            <a:srgbClr val="33CC33"/>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制度概要</a:t>
            </a:r>
          </a:p>
        </p:txBody>
      </p:sp>
      <p:sp>
        <p:nvSpPr>
          <p:cNvPr id="191" name="Rectangle 87"/>
          <p:cNvSpPr/>
          <p:nvPr/>
        </p:nvSpPr>
        <p:spPr>
          <a:xfrm>
            <a:off x="2098203" y="1413085"/>
            <a:ext cx="7498797" cy="1900386"/>
          </a:xfrm>
          <a:prstGeom prst="rect">
            <a:avLst/>
          </a:prstGeom>
          <a:noFill/>
          <a:ln w="25400">
            <a:solidFill>
              <a:srgbClr val="33CC3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marL="354013" indent="-285750">
              <a:spcAft>
                <a:spcPts val="600"/>
              </a:spcAft>
              <a:buFont typeface="Wingdings" panose="05000000000000000000" pitchFamily="2" charset="2"/>
              <a:buChar char="n"/>
            </a:pPr>
            <a:r>
              <a:rPr kumimoji="1"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所得税等における医療費控除は、医療機関等の１年分の領収書を収集することや、電子申告の際に詳細なデータを入力することなど、申告者の負担が比較的大きい等の課題がある。そのため、</a:t>
            </a:r>
            <a:r>
              <a:rPr kumimoji="1" lang="ja-JP" altLang="en-US"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医療保険者の医療費通知を活用し、医療費控除の申告手続を簡素化する。</a:t>
            </a:r>
            <a:endParaRPr kumimoji="1"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354013" indent="-285750">
              <a:buFont typeface="Wingdings" panose="05000000000000000000" pitchFamily="2" charset="2"/>
              <a:buChar char="n"/>
            </a:pPr>
            <a:r>
              <a:rPr kumimoji="1"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具体的には、用紙による申告・電子申告ともに、医療機関等の領収書の保存等に代えて、医療保険者の医療費通知を確定申告書に添付する明細書として活用することにより、医療費控除の申告手続を行うことができるようにす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テキスト ボックス 67"/>
          <p:cNvSpPr txBox="1"/>
          <p:nvPr/>
        </p:nvSpPr>
        <p:spPr>
          <a:xfrm>
            <a:off x="1731909" y="4584573"/>
            <a:ext cx="1551656" cy="260040"/>
          </a:xfrm>
          <a:prstGeom prst="rect">
            <a:avLst/>
          </a:prstGeom>
          <a:noFill/>
        </p:spPr>
        <p:txBody>
          <a:bodyPr wrap="square" rtlCol="0">
            <a:spAutoFit/>
          </a:bodyPr>
          <a:lstStyle/>
          <a:p>
            <a:pPr algn="ctr"/>
            <a:r>
              <a:rPr kumimoji="1" lang="ja-JP" altLang="en-US" sz="1200" dirty="0">
                <a:solidFill>
                  <a:prstClr val="black"/>
                </a:solidFill>
                <a:latin typeface="+mj-ea"/>
                <a:ea typeface="+mj-ea"/>
              </a:rPr>
              <a:t>納税者</a:t>
            </a:r>
            <a:endParaRPr kumimoji="1" lang="en-US" altLang="ja-JP" sz="1200" dirty="0">
              <a:solidFill>
                <a:prstClr val="black"/>
              </a:solidFill>
              <a:latin typeface="+mj-ea"/>
              <a:ea typeface="+mj-ea"/>
            </a:endParaRPr>
          </a:p>
        </p:txBody>
      </p:sp>
      <p:pic>
        <p:nvPicPr>
          <p:cNvPr id="69" name="図 68"/>
          <p:cNvPicPr/>
          <p:nvPr/>
        </p:nvPicPr>
        <p:blipFill>
          <a:blip r:embed="rId2" cstate="print">
            <a:clrChange>
              <a:clrFrom>
                <a:srgbClr val="ED1C24"/>
              </a:clrFrom>
              <a:clrTo>
                <a:srgbClr val="ED1C24">
                  <a:alpha val="0"/>
                </a:srgbClr>
              </a:clrTo>
            </a:clrChange>
          </a:blip>
          <a:srcRect/>
          <a:stretch>
            <a:fillRect/>
          </a:stretch>
        </p:blipFill>
        <p:spPr bwMode="auto">
          <a:xfrm>
            <a:off x="2834456" y="5599681"/>
            <a:ext cx="799865" cy="750883"/>
          </a:xfrm>
          <a:prstGeom prst="rect">
            <a:avLst/>
          </a:prstGeom>
          <a:noFill/>
          <a:ln w="9525">
            <a:noFill/>
            <a:miter lim="800000"/>
            <a:headEnd/>
            <a:tailEnd/>
          </a:ln>
        </p:spPr>
      </p:pic>
      <p:sp>
        <p:nvSpPr>
          <p:cNvPr id="70" name="テキスト ボックス 69"/>
          <p:cNvSpPr txBox="1"/>
          <p:nvPr/>
        </p:nvSpPr>
        <p:spPr>
          <a:xfrm>
            <a:off x="128465" y="3501000"/>
            <a:ext cx="873084" cy="288934"/>
          </a:xfrm>
          <a:prstGeom prst="rect">
            <a:avLst/>
          </a:prstGeom>
          <a:noFill/>
          <a:ln>
            <a:solidFill>
              <a:schemeClr val="tx1"/>
            </a:solidFill>
          </a:ln>
        </p:spPr>
        <p:txBody>
          <a:bodyPr wrap="square" rtlCol="0">
            <a:spAutoFit/>
          </a:bodyPr>
          <a:lstStyle/>
          <a:p>
            <a:pPr algn="ctr"/>
            <a:r>
              <a:rPr kumimoji="1" lang="ja-JP" altLang="en-US" sz="1400" b="1" dirty="0">
                <a:solidFill>
                  <a:prstClr val="black"/>
                </a:solidFill>
                <a:latin typeface="+mj-ea"/>
                <a:ea typeface="+mj-ea"/>
                <a:cs typeface="メイリオ" panose="020B0604030504040204" pitchFamily="50" charset="-128"/>
              </a:rPr>
              <a:t>これまで　</a:t>
            </a:r>
            <a:endParaRPr kumimoji="1" lang="en-US" altLang="ja-JP" sz="1200" b="1" dirty="0">
              <a:solidFill>
                <a:prstClr val="black"/>
              </a:solidFill>
              <a:latin typeface="+mj-ea"/>
              <a:ea typeface="+mj-ea"/>
              <a:cs typeface="メイリオ" panose="020B0604030504040204" pitchFamily="50" charset="-128"/>
            </a:endParaRPr>
          </a:p>
        </p:txBody>
      </p:sp>
      <p:pic>
        <p:nvPicPr>
          <p:cNvPr id="72" name="図 71"/>
          <p:cNvPicPr/>
          <p:nvPr/>
        </p:nvPicPr>
        <p:blipFill>
          <a:blip r:embed="rId3" cstate="print">
            <a:clrChange>
              <a:clrFrom>
                <a:srgbClr val="FF0000"/>
              </a:clrFrom>
              <a:clrTo>
                <a:srgbClr val="FF0000">
                  <a:alpha val="0"/>
                </a:srgbClr>
              </a:clrTo>
            </a:clrChange>
          </a:blip>
          <a:srcRect/>
          <a:stretch>
            <a:fillRect/>
          </a:stretch>
        </p:blipFill>
        <p:spPr bwMode="auto">
          <a:xfrm>
            <a:off x="3476943" y="3878929"/>
            <a:ext cx="1286738" cy="940659"/>
          </a:xfrm>
          <a:prstGeom prst="rect">
            <a:avLst/>
          </a:prstGeom>
          <a:noFill/>
          <a:ln w="9525">
            <a:noFill/>
            <a:miter lim="800000"/>
            <a:headEnd/>
            <a:tailEnd/>
          </a:ln>
        </p:spPr>
      </p:pic>
      <p:cxnSp>
        <p:nvCxnSpPr>
          <p:cNvPr id="73" name="曲線コネクタ 44"/>
          <p:cNvCxnSpPr/>
          <p:nvPr/>
        </p:nvCxnSpPr>
        <p:spPr>
          <a:xfrm>
            <a:off x="1208584" y="4500324"/>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grpSp>
        <p:nvGrpSpPr>
          <p:cNvPr id="75" name="グループ化 74"/>
          <p:cNvGrpSpPr/>
          <p:nvPr/>
        </p:nvGrpSpPr>
        <p:grpSpPr>
          <a:xfrm>
            <a:off x="272480" y="4028438"/>
            <a:ext cx="823436" cy="802711"/>
            <a:chOff x="595906" y="4110801"/>
            <a:chExt cx="823436" cy="855061"/>
          </a:xfrm>
        </p:grpSpPr>
        <p:sp>
          <p:nvSpPr>
            <p:cNvPr id="85" name="大かっこ 84"/>
            <p:cNvSpPr/>
            <p:nvPr/>
          </p:nvSpPr>
          <p:spPr>
            <a:xfrm>
              <a:off x="595906" y="4659395"/>
              <a:ext cx="823436" cy="306467"/>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r>
                <a:rPr kumimoji="1" lang="ja-JP" altLang="en-US" sz="1200" dirty="0">
                  <a:solidFill>
                    <a:prstClr val="black"/>
                  </a:solidFill>
                  <a:latin typeface="+mj-ea"/>
                  <a:ea typeface="+mj-ea"/>
                </a:rPr>
                <a:t>医療機関</a:t>
              </a:r>
              <a:endParaRPr kumimoji="1" lang="en-US" altLang="ja-JP" sz="1200" dirty="0">
                <a:solidFill>
                  <a:prstClr val="black"/>
                </a:solidFill>
                <a:latin typeface="+mj-ea"/>
                <a:ea typeface="+mj-ea"/>
              </a:endParaRPr>
            </a:p>
          </p:txBody>
        </p:sp>
        <p:pic>
          <p:nvPicPr>
            <p:cNvPr id="8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9179" y="4110801"/>
              <a:ext cx="605796" cy="542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6" name="大かっこ 75"/>
          <p:cNvSpPr/>
          <p:nvPr/>
        </p:nvSpPr>
        <p:spPr>
          <a:xfrm>
            <a:off x="1223009" y="4178961"/>
            <a:ext cx="671334"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b="1" dirty="0">
                <a:solidFill>
                  <a:srgbClr val="1F497D"/>
                </a:solidFill>
                <a:latin typeface="+mj-ea"/>
                <a:ea typeface="+mj-ea"/>
              </a:rPr>
              <a:t>領収書</a:t>
            </a:r>
            <a:endParaRPr kumimoji="1" lang="en-US" altLang="ja-JP" sz="1200" b="1" dirty="0">
              <a:solidFill>
                <a:srgbClr val="1F497D"/>
              </a:solidFill>
              <a:latin typeface="+mj-ea"/>
              <a:ea typeface="+mj-ea"/>
            </a:endParaRPr>
          </a:p>
        </p:txBody>
      </p:sp>
      <p:cxnSp>
        <p:nvCxnSpPr>
          <p:cNvPr id="78" name="曲線コネクタ 44"/>
          <p:cNvCxnSpPr/>
          <p:nvPr/>
        </p:nvCxnSpPr>
        <p:spPr>
          <a:xfrm>
            <a:off x="2792760" y="4492236"/>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2756232" y="4005000"/>
            <a:ext cx="916883" cy="461665"/>
          </a:xfrm>
          <a:prstGeom prst="rect">
            <a:avLst/>
          </a:prstGeom>
          <a:noFill/>
        </p:spPr>
        <p:txBody>
          <a:bodyPr wrap="square" rtlCol="0">
            <a:spAutoFit/>
          </a:bodyPr>
          <a:lstStyle/>
          <a:p>
            <a:pPr algn="ctr"/>
            <a:r>
              <a:rPr kumimoji="1" lang="ja-JP" altLang="en-US" sz="1200" b="1" dirty="0">
                <a:solidFill>
                  <a:srgbClr val="1F497D"/>
                </a:solidFill>
                <a:latin typeface="+mj-ea"/>
                <a:ea typeface="+mj-ea"/>
              </a:rPr>
              <a:t>用紙による申告</a:t>
            </a:r>
            <a:endParaRPr kumimoji="1" lang="en-US" altLang="ja-JP" sz="1200" b="1" dirty="0">
              <a:solidFill>
                <a:srgbClr val="1F497D"/>
              </a:solidFill>
              <a:latin typeface="+mj-ea"/>
              <a:ea typeface="+mj-ea"/>
            </a:endParaRPr>
          </a:p>
        </p:txBody>
      </p:sp>
      <p:pic>
        <p:nvPicPr>
          <p:cNvPr id="102" name="図 101" descr="j0433941"/>
          <p:cNvPicPr/>
          <p:nvPr/>
        </p:nvPicPr>
        <p:blipFill>
          <a:blip r:embed="rId5" cstate="print"/>
          <a:srcRect/>
          <a:stretch>
            <a:fillRect/>
          </a:stretch>
        </p:blipFill>
        <p:spPr bwMode="auto">
          <a:xfrm flipH="1">
            <a:off x="2181881" y="5092695"/>
            <a:ext cx="596223" cy="563245"/>
          </a:xfrm>
          <a:prstGeom prst="rect">
            <a:avLst/>
          </a:prstGeom>
          <a:noFill/>
          <a:ln w="9525">
            <a:noFill/>
            <a:miter lim="800000"/>
            <a:headEnd/>
            <a:tailEnd/>
          </a:ln>
        </p:spPr>
      </p:pic>
      <p:pic>
        <p:nvPicPr>
          <p:cNvPr id="103" name="図 102"/>
          <p:cNvPicPr/>
          <p:nvPr/>
        </p:nvPicPr>
        <p:blipFill>
          <a:blip r:embed="rId3" cstate="print">
            <a:clrChange>
              <a:clrFrom>
                <a:srgbClr val="FF0000"/>
              </a:clrFrom>
              <a:clrTo>
                <a:srgbClr val="FF0000">
                  <a:alpha val="0"/>
                </a:srgbClr>
              </a:clrTo>
            </a:clrChange>
          </a:blip>
          <a:srcRect/>
          <a:stretch>
            <a:fillRect/>
          </a:stretch>
        </p:blipFill>
        <p:spPr bwMode="auto">
          <a:xfrm>
            <a:off x="3522528" y="4970243"/>
            <a:ext cx="1286738" cy="940659"/>
          </a:xfrm>
          <a:prstGeom prst="rect">
            <a:avLst/>
          </a:prstGeom>
          <a:noFill/>
          <a:ln w="9525">
            <a:noFill/>
            <a:miter lim="800000"/>
            <a:headEnd/>
            <a:tailEnd/>
          </a:ln>
        </p:spPr>
      </p:pic>
      <p:cxnSp>
        <p:nvCxnSpPr>
          <p:cNvPr id="109" name="曲線コネクタ 44"/>
          <p:cNvCxnSpPr/>
          <p:nvPr/>
        </p:nvCxnSpPr>
        <p:spPr>
          <a:xfrm>
            <a:off x="1254169" y="5591638"/>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4" name="大かっこ 113"/>
          <p:cNvSpPr/>
          <p:nvPr/>
        </p:nvSpPr>
        <p:spPr>
          <a:xfrm>
            <a:off x="318065" y="5634759"/>
            <a:ext cx="823436"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r>
              <a:rPr kumimoji="1" lang="ja-JP" altLang="en-US" sz="1200" dirty="0">
                <a:solidFill>
                  <a:prstClr val="black"/>
                </a:solidFill>
                <a:latin typeface="+mj-ea"/>
                <a:ea typeface="+mj-ea"/>
              </a:rPr>
              <a:t>医療機関</a:t>
            </a:r>
            <a:endParaRPr kumimoji="1" lang="en-US" altLang="ja-JP" sz="1200" dirty="0">
              <a:solidFill>
                <a:prstClr val="black"/>
              </a:solidFill>
              <a:latin typeface="+mj-ea"/>
              <a:ea typeface="+mj-ea"/>
            </a:endParaRPr>
          </a:p>
        </p:txBody>
      </p:sp>
      <p:pic>
        <p:nvPicPr>
          <p:cNvPr id="1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38" y="5119752"/>
            <a:ext cx="605796" cy="509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1" name="大かっこ 110"/>
          <p:cNvSpPr/>
          <p:nvPr/>
        </p:nvSpPr>
        <p:spPr>
          <a:xfrm>
            <a:off x="1268594" y="5265324"/>
            <a:ext cx="671334"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b="1" dirty="0">
                <a:solidFill>
                  <a:srgbClr val="1F497D"/>
                </a:solidFill>
                <a:latin typeface="+mj-ea"/>
                <a:ea typeface="+mj-ea"/>
              </a:rPr>
              <a:t>領収書</a:t>
            </a:r>
            <a:endParaRPr kumimoji="1" lang="en-US" altLang="ja-JP" sz="1200" b="1" dirty="0">
              <a:solidFill>
                <a:srgbClr val="1F497D"/>
              </a:solidFill>
              <a:latin typeface="+mj-ea"/>
              <a:ea typeface="+mj-ea"/>
            </a:endParaRPr>
          </a:p>
        </p:txBody>
      </p:sp>
      <p:cxnSp>
        <p:nvCxnSpPr>
          <p:cNvPr id="112" name="曲線コネクタ 44"/>
          <p:cNvCxnSpPr/>
          <p:nvPr/>
        </p:nvCxnSpPr>
        <p:spPr>
          <a:xfrm>
            <a:off x="2838345" y="5583550"/>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13" name="テキスト ボックス 112"/>
          <p:cNvSpPr txBox="1"/>
          <p:nvPr/>
        </p:nvSpPr>
        <p:spPr>
          <a:xfrm>
            <a:off x="2792212" y="5265324"/>
            <a:ext cx="916883" cy="260040"/>
          </a:xfrm>
          <a:prstGeom prst="rect">
            <a:avLst/>
          </a:prstGeom>
          <a:noFill/>
        </p:spPr>
        <p:txBody>
          <a:bodyPr wrap="square" rtlCol="0">
            <a:spAutoFit/>
          </a:bodyPr>
          <a:lstStyle/>
          <a:p>
            <a:pPr algn="ctr"/>
            <a:r>
              <a:rPr kumimoji="1" lang="ja-JP" altLang="en-US" sz="1200" b="1" dirty="0">
                <a:solidFill>
                  <a:srgbClr val="1F497D"/>
                </a:solidFill>
                <a:latin typeface="+mj-ea"/>
                <a:ea typeface="+mj-ea"/>
              </a:rPr>
              <a:t>電子申告</a:t>
            </a:r>
            <a:endParaRPr kumimoji="1" lang="en-US" altLang="ja-JP" sz="1200" b="1" dirty="0">
              <a:solidFill>
                <a:srgbClr val="1F497D"/>
              </a:solidFill>
              <a:latin typeface="+mj-ea"/>
              <a:ea typeface="+mj-ea"/>
            </a:endParaRPr>
          </a:p>
        </p:txBody>
      </p:sp>
      <p:grpSp>
        <p:nvGrpSpPr>
          <p:cNvPr id="117" name="グループ化 116"/>
          <p:cNvGrpSpPr/>
          <p:nvPr/>
        </p:nvGrpSpPr>
        <p:grpSpPr>
          <a:xfrm>
            <a:off x="5145546" y="4126640"/>
            <a:ext cx="981789" cy="692890"/>
            <a:chOff x="215708" y="1268760"/>
            <a:chExt cx="1257110" cy="941866"/>
          </a:xfrm>
        </p:grpSpPr>
        <p:sp>
          <p:nvSpPr>
            <p:cNvPr id="133" name="大かっこ 132"/>
            <p:cNvSpPr/>
            <p:nvPr/>
          </p:nvSpPr>
          <p:spPr>
            <a:xfrm>
              <a:off x="215708" y="1819542"/>
              <a:ext cx="1257110" cy="39108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dirty="0">
                  <a:solidFill>
                    <a:prstClr val="black"/>
                  </a:solidFill>
                  <a:latin typeface="+mj-ea"/>
                  <a:ea typeface="+mj-ea"/>
                </a:rPr>
                <a:t>医療保険者</a:t>
              </a:r>
              <a:endParaRPr kumimoji="1" lang="en-US" altLang="ja-JP" sz="1200" dirty="0">
                <a:solidFill>
                  <a:prstClr val="black"/>
                </a:solidFill>
                <a:latin typeface="+mj-ea"/>
                <a:ea typeface="+mj-ea"/>
              </a:endParaRPr>
            </a:p>
          </p:txBody>
        </p:sp>
        <p:pic>
          <p:nvPicPr>
            <p:cNvPr id="134" name="図 133" descr="a1-004"/>
            <p:cNvPicPr/>
            <p:nvPr/>
          </p:nvPicPr>
          <p:blipFill>
            <a:blip r:embed="rId6" cstate="print"/>
            <a:srcRect/>
            <a:stretch>
              <a:fillRect/>
            </a:stretch>
          </p:blipFill>
          <p:spPr bwMode="auto">
            <a:xfrm>
              <a:off x="362180" y="1268760"/>
              <a:ext cx="857251" cy="647700"/>
            </a:xfrm>
            <a:prstGeom prst="rect">
              <a:avLst/>
            </a:prstGeom>
            <a:noFill/>
          </p:spPr>
        </p:pic>
      </p:grpSp>
      <p:pic>
        <p:nvPicPr>
          <p:cNvPr id="125" name="図 124"/>
          <p:cNvPicPr/>
          <p:nvPr/>
        </p:nvPicPr>
        <p:blipFill>
          <a:blip r:embed="rId3" cstate="print">
            <a:clrChange>
              <a:clrFrom>
                <a:srgbClr val="FF0000"/>
              </a:clrFrom>
              <a:clrTo>
                <a:srgbClr val="FF0000">
                  <a:alpha val="0"/>
                </a:srgbClr>
              </a:clrTo>
            </a:clrChange>
          </a:blip>
          <a:srcRect/>
          <a:stretch>
            <a:fillRect/>
          </a:stretch>
        </p:blipFill>
        <p:spPr bwMode="auto">
          <a:xfrm>
            <a:off x="8373487" y="3866507"/>
            <a:ext cx="1286738" cy="940658"/>
          </a:xfrm>
          <a:prstGeom prst="rect">
            <a:avLst/>
          </a:prstGeom>
          <a:noFill/>
          <a:ln w="9525">
            <a:noFill/>
            <a:miter lim="800000"/>
            <a:headEnd/>
            <a:tailEnd/>
          </a:ln>
        </p:spPr>
      </p:pic>
      <p:cxnSp>
        <p:nvCxnSpPr>
          <p:cNvPr id="126" name="曲線コネクタ 44"/>
          <p:cNvCxnSpPr/>
          <p:nvPr/>
        </p:nvCxnSpPr>
        <p:spPr>
          <a:xfrm>
            <a:off x="6105128" y="4487902"/>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8" name="大かっこ 127"/>
          <p:cNvSpPr/>
          <p:nvPr/>
        </p:nvSpPr>
        <p:spPr>
          <a:xfrm>
            <a:off x="5964324" y="4178961"/>
            <a:ext cx="981789"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b="1" dirty="0">
                <a:solidFill>
                  <a:srgbClr val="1F497D"/>
                </a:solidFill>
                <a:latin typeface="+mj-ea"/>
                <a:ea typeface="+mj-ea"/>
              </a:rPr>
              <a:t>医療費通知</a:t>
            </a:r>
            <a:endParaRPr kumimoji="1" lang="en-US" altLang="ja-JP" sz="1200" b="1" dirty="0">
              <a:solidFill>
                <a:srgbClr val="1F497D"/>
              </a:solidFill>
              <a:latin typeface="+mj-ea"/>
              <a:ea typeface="+mj-ea"/>
            </a:endParaRPr>
          </a:p>
        </p:txBody>
      </p:sp>
      <p:cxnSp>
        <p:nvCxnSpPr>
          <p:cNvPr id="131" name="曲線コネクタ 44"/>
          <p:cNvCxnSpPr/>
          <p:nvPr/>
        </p:nvCxnSpPr>
        <p:spPr>
          <a:xfrm>
            <a:off x="7689304" y="4479813"/>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32" name="テキスト ボックス 131"/>
          <p:cNvSpPr txBox="1"/>
          <p:nvPr/>
        </p:nvSpPr>
        <p:spPr>
          <a:xfrm>
            <a:off x="7652776" y="4005000"/>
            <a:ext cx="916883" cy="461665"/>
          </a:xfrm>
          <a:prstGeom prst="rect">
            <a:avLst/>
          </a:prstGeom>
          <a:noFill/>
        </p:spPr>
        <p:txBody>
          <a:bodyPr wrap="square" rtlCol="0">
            <a:spAutoFit/>
          </a:bodyPr>
          <a:lstStyle/>
          <a:p>
            <a:pPr algn="ctr"/>
            <a:r>
              <a:rPr kumimoji="1" lang="ja-JP" altLang="en-US" sz="1200" b="1" dirty="0">
                <a:solidFill>
                  <a:srgbClr val="1F497D"/>
                </a:solidFill>
                <a:latin typeface="+mj-ea"/>
                <a:ea typeface="+mj-ea"/>
              </a:rPr>
              <a:t>用紙による申告</a:t>
            </a:r>
            <a:endParaRPr kumimoji="1" lang="en-US" altLang="ja-JP" sz="1200" b="1" dirty="0">
              <a:solidFill>
                <a:srgbClr val="1F497D"/>
              </a:solidFill>
              <a:latin typeface="+mj-ea"/>
              <a:ea typeface="+mj-ea"/>
            </a:endParaRPr>
          </a:p>
        </p:txBody>
      </p:sp>
      <p:sp>
        <p:nvSpPr>
          <p:cNvPr id="145" name="大かっこ 144"/>
          <p:cNvSpPr/>
          <p:nvPr/>
        </p:nvSpPr>
        <p:spPr>
          <a:xfrm>
            <a:off x="5146816" y="5642997"/>
            <a:ext cx="981789"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dirty="0">
                <a:solidFill>
                  <a:prstClr val="black"/>
                </a:solidFill>
                <a:latin typeface="+mj-ea"/>
                <a:ea typeface="+mj-ea"/>
              </a:rPr>
              <a:t>医療保険者</a:t>
            </a:r>
            <a:endParaRPr kumimoji="1" lang="en-US" altLang="ja-JP" sz="1200" dirty="0">
              <a:solidFill>
                <a:prstClr val="black"/>
              </a:solidFill>
              <a:latin typeface="+mj-ea"/>
              <a:ea typeface="+mj-ea"/>
            </a:endParaRPr>
          </a:p>
        </p:txBody>
      </p:sp>
      <p:pic>
        <p:nvPicPr>
          <p:cNvPr id="146" name="図 145" descr="a1-004"/>
          <p:cNvPicPr/>
          <p:nvPr/>
        </p:nvPicPr>
        <p:blipFill>
          <a:blip r:embed="rId6" cstate="print"/>
          <a:srcRect/>
          <a:stretch>
            <a:fillRect/>
          </a:stretch>
        </p:blipFill>
        <p:spPr bwMode="auto">
          <a:xfrm>
            <a:off x="5261209" y="5237811"/>
            <a:ext cx="669504" cy="476485"/>
          </a:xfrm>
          <a:prstGeom prst="rect">
            <a:avLst/>
          </a:prstGeom>
          <a:noFill/>
        </p:spPr>
      </p:pic>
      <p:pic>
        <p:nvPicPr>
          <p:cNvPr id="138" name="図 137" descr="j0433941"/>
          <p:cNvPicPr/>
          <p:nvPr/>
        </p:nvPicPr>
        <p:blipFill>
          <a:blip r:embed="rId5" cstate="print"/>
          <a:srcRect/>
          <a:stretch>
            <a:fillRect/>
          </a:stretch>
        </p:blipFill>
        <p:spPr bwMode="auto">
          <a:xfrm flipH="1">
            <a:off x="7034110" y="5100130"/>
            <a:ext cx="596223" cy="563244"/>
          </a:xfrm>
          <a:prstGeom prst="rect">
            <a:avLst/>
          </a:prstGeom>
          <a:noFill/>
          <a:ln w="9525">
            <a:noFill/>
            <a:miter lim="800000"/>
            <a:headEnd/>
            <a:tailEnd/>
          </a:ln>
        </p:spPr>
      </p:pic>
      <p:pic>
        <p:nvPicPr>
          <p:cNvPr id="139" name="図 138"/>
          <p:cNvPicPr/>
          <p:nvPr/>
        </p:nvPicPr>
        <p:blipFill>
          <a:blip r:embed="rId3" cstate="print">
            <a:clrChange>
              <a:clrFrom>
                <a:srgbClr val="FF0000"/>
              </a:clrFrom>
              <a:clrTo>
                <a:srgbClr val="FF0000">
                  <a:alpha val="0"/>
                </a:srgbClr>
              </a:clrTo>
            </a:clrChange>
          </a:blip>
          <a:srcRect/>
          <a:stretch>
            <a:fillRect/>
          </a:stretch>
        </p:blipFill>
        <p:spPr bwMode="auto">
          <a:xfrm>
            <a:off x="8374757" y="4977678"/>
            <a:ext cx="1286738" cy="940658"/>
          </a:xfrm>
          <a:prstGeom prst="rect">
            <a:avLst/>
          </a:prstGeom>
          <a:noFill/>
          <a:ln w="9525">
            <a:noFill/>
            <a:miter lim="800000"/>
            <a:headEnd/>
            <a:tailEnd/>
          </a:ln>
        </p:spPr>
      </p:pic>
      <p:cxnSp>
        <p:nvCxnSpPr>
          <p:cNvPr id="140" name="曲線コネクタ 44"/>
          <p:cNvCxnSpPr/>
          <p:nvPr/>
        </p:nvCxnSpPr>
        <p:spPr>
          <a:xfrm>
            <a:off x="6106398" y="5599073"/>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2" name="大かっこ 141"/>
          <p:cNvSpPr/>
          <p:nvPr/>
        </p:nvSpPr>
        <p:spPr>
          <a:xfrm>
            <a:off x="5965595" y="5265324"/>
            <a:ext cx="981789" cy="287704"/>
          </a:xfrm>
          <a:prstGeom prst="bracketPair">
            <a:avLst/>
          </a:prstGeom>
          <a:ln w="12700">
            <a:noFill/>
          </a:ln>
        </p:spPr>
        <p:style>
          <a:lnRef idx="1">
            <a:schemeClr val="accent1"/>
          </a:lnRef>
          <a:fillRef idx="0">
            <a:schemeClr val="accent1"/>
          </a:fillRef>
          <a:effectRef idx="0">
            <a:schemeClr val="accent1"/>
          </a:effectRef>
          <a:fontRef idx="minor">
            <a:schemeClr val="tx1"/>
          </a:fontRef>
        </p:style>
        <p:txBody>
          <a:bodyPr wrap="none" rtlCol="0" anchor="ctr">
            <a:spAutoFit/>
          </a:bodyPr>
          <a:lstStyle/>
          <a:p>
            <a:pPr algn="ctr"/>
            <a:r>
              <a:rPr kumimoji="1" lang="ja-JP" altLang="en-US" sz="1200" b="1" dirty="0">
                <a:solidFill>
                  <a:srgbClr val="1F497D"/>
                </a:solidFill>
                <a:latin typeface="+mj-ea"/>
                <a:ea typeface="+mj-ea"/>
              </a:rPr>
              <a:t>医療費通知</a:t>
            </a:r>
            <a:endParaRPr kumimoji="1" lang="en-US" altLang="ja-JP" sz="1200" b="1" dirty="0">
              <a:solidFill>
                <a:srgbClr val="1F497D"/>
              </a:solidFill>
              <a:latin typeface="+mj-ea"/>
              <a:ea typeface="+mj-ea"/>
            </a:endParaRPr>
          </a:p>
        </p:txBody>
      </p:sp>
      <p:cxnSp>
        <p:nvCxnSpPr>
          <p:cNvPr id="143" name="曲線コネクタ 44"/>
          <p:cNvCxnSpPr/>
          <p:nvPr/>
        </p:nvCxnSpPr>
        <p:spPr>
          <a:xfrm>
            <a:off x="7690574" y="5590984"/>
            <a:ext cx="79208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44" name="テキスト ボックス 143"/>
          <p:cNvSpPr txBox="1"/>
          <p:nvPr/>
        </p:nvSpPr>
        <p:spPr>
          <a:xfrm>
            <a:off x="7564509" y="5265324"/>
            <a:ext cx="916883" cy="260040"/>
          </a:xfrm>
          <a:prstGeom prst="rect">
            <a:avLst/>
          </a:prstGeom>
          <a:noFill/>
        </p:spPr>
        <p:txBody>
          <a:bodyPr wrap="square" rtlCol="0">
            <a:spAutoFit/>
          </a:bodyPr>
          <a:lstStyle/>
          <a:p>
            <a:pPr algn="ctr"/>
            <a:r>
              <a:rPr kumimoji="1" lang="ja-JP" altLang="en-US" sz="1200" b="1" dirty="0">
                <a:solidFill>
                  <a:srgbClr val="1F497D"/>
                </a:solidFill>
                <a:latin typeface="+mj-ea"/>
                <a:ea typeface="+mj-ea"/>
              </a:rPr>
              <a:t>電子申告</a:t>
            </a:r>
            <a:endParaRPr kumimoji="1" lang="en-US" altLang="ja-JP" sz="1200" b="1" dirty="0">
              <a:solidFill>
                <a:srgbClr val="1F497D"/>
              </a:solidFill>
              <a:latin typeface="+mj-ea"/>
              <a:ea typeface="+mj-ea"/>
            </a:endParaRPr>
          </a:p>
        </p:txBody>
      </p:sp>
      <p:pic>
        <p:nvPicPr>
          <p:cNvPr id="147" name="図 146"/>
          <p:cNvPicPr/>
          <p:nvPr/>
        </p:nvPicPr>
        <p:blipFill>
          <a:blip r:embed="rId2" cstate="print">
            <a:clrChange>
              <a:clrFrom>
                <a:srgbClr val="ED1C24"/>
              </a:clrFrom>
              <a:clrTo>
                <a:srgbClr val="ED1C24">
                  <a:alpha val="0"/>
                </a:srgbClr>
              </a:clrTo>
            </a:clrChange>
          </a:blip>
          <a:srcRect/>
          <a:stretch>
            <a:fillRect/>
          </a:stretch>
        </p:blipFill>
        <p:spPr bwMode="auto">
          <a:xfrm>
            <a:off x="7689304" y="5623471"/>
            <a:ext cx="799865" cy="750883"/>
          </a:xfrm>
          <a:prstGeom prst="rect">
            <a:avLst/>
          </a:prstGeom>
          <a:noFill/>
          <a:ln w="9525">
            <a:noFill/>
            <a:miter lim="800000"/>
            <a:headEnd/>
            <a:tailEnd/>
          </a:ln>
        </p:spPr>
      </p:pic>
      <p:sp>
        <p:nvSpPr>
          <p:cNvPr id="149" name="テキスト ボックス 148"/>
          <p:cNvSpPr txBox="1"/>
          <p:nvPr/>
        </p:nvSpPr>
        <p:spPr>
          <a:xfrm>
            <a:off x="56456" y="3781895"/>
            <a:ext cx="2037737" cy="260040"/>
          </a:xfrm>
          <a:prstGeom prst="rect">
            <a:avLst/>
          </a:prstGeom>
          <a:noFill/>
        </p:spPr>
        <p:txBody>
          <a:bodyPr wrap="none" rtlCol="0">
            <a:spAutoFit/>
          </a:bodyPr>
          <a:lstStyle/>
          <a:p>
            <a:r>
              <a:rPr kumimoji="1" lang="ja-JP" altLang="en-US" sz="1200" b="1" dirty="0">
                <a:solidFill>
                  <a:prstClr val="black"/>
                </a:solidFill>
                <a:latin typeface="+mj-ea"/>
                <a:ea typeface="+mj-ea"/>
                <a:cs typeface="メイリオ" panose="020B0604030504040204" pitchFamily="50" charset="-128"/>
              </a:rPr>
              <a:t>＜用紙による申告の場合＞　</a:t>
            </a:r>
            <a:endParaRPr kumimoji="1" lang="en-US" altLang="ja-JP" sz="1100" b="1" dirty="0">
              <a:solidFill>
                <a:prstClr val="black"/>
              </a:solidFill>
              <a:latin typeface="+mj-ea"/>
              <a:ea typeface="+mj-ea"/>
              <a:cs typeface="メイリオ" panose="020B0604030504040204" pitchFamily="50" charset="-128"/>
            </a:endParaRPr>
          </a:p>
        </p:txBody>
      </p:sp>
      <p:sp>
        <p:nvSpPr>
          <p:cNvPr id="151" name="テキスト ボックス 150"/>
          <p:cNvSpPr txBox="1"/>
          <p:nvPr/>
        </p:nvSpPr>
        <p:spPr>
          <a:xfrm>
            <a:off x="1745160" y="5653671"/>
            <a:ext cx="1551656" cy="260040"/>
          </a:xfrm>
          <a:prstGeom prst="rect">
            <a:avLst/>
          </a:prstGeom>
          <a:noFill/>
        </p:spPr>
        <p:txBody>
          <a:bodyPr wrap="square" rtlCol="0">
            <a:spAutoFit/>
          </a:bodyPr>
          <a:lstStyle/>
          <a:p>
            <a:pPr algn="ctr"/>
            <a:r>
              <a:rPr kumimoji="1" lang="ja-JP" altLang="en-US" sz="1200" dirty="0">
                <a:solidFill>
                  <a:prstClr val="black"/>
                </a:solidFill>
                <a:latin typeface="+mj-ea"/>
                <a:ea typeface="+mj-ea"/>
              </a:rPr>
              <a:t>納税者</a:t>
            </a:r>
            <a:endParaRPr kumimoji="1" lang="en-US" altLang="ja-JP" sz="1200" dirty="0">
              <a:solidFill>
                <a:prstClr val="black"/>
              </a:solidFill>
              <a:latin typeface="+mj-ea"/>
              <a:ea typeface="+mj-ea"/>
            </a:endParaRPr>
          </a:p>
        </p:txBody>
      </p:sp>
      <p:sp>
        <p:nvSpPr>
          <p:cNvPr id="153" name="テキスト ボックス 152"/>
          <p:cNvSpPr txBox="1"/>
          <p:nvPr/>
        </p:nvSpPr>
        <p:spPr>
          <a:xfrm>
            <a:off x="6609184" y="4537570"/>
            <a:ext cx="1551656" cy="260040"/>
          </a:xfrm>
          <a:prstGeom prst="rect">
            <a:avLst/>
          </a:prstGeom>
          <a:noFill/>
        </p:spPr>
        <p:txBody>
          <a:bodyPr wrap="square" rtlCol="0">
            <a:spAutoFit/>
          </a:bodyPr>
          <a:lstStyle/>
          <a:p>
            <a:pPr algn="ctr"/>
            <a:r>
              <a:rPr kumimoji="1" lang="ja-JP" altLang="en-US" sz="1200" dirty="0">
                <a:solidFill>
                  <a:prstClr val="black"/>
                </a:solidFill>
                <a:latin typeface="+mj-ea"/>
                <a:ea typeface="+mj-ea"/>
              </a:rPr>
              <a:t>納税者</a:t>
            </a:r>
            <a:endParaRPr kumimoji="1" lang="en-US" altLang="ja-JP" sz="1200" dirty="0">
              <a:solidFill>
                <a:prstClr val="black"/>
              </a:solidFill>
              <a:latin typeface="+mj-ea"/>
              <a:ea typeface="+mj-ea"/>
            </a:endParaRPr>
          </a:p>
        </p:txBody>
      </p:sp>
      <p:sp>
        <p:nvSpPr>
          <p:cNvPr id="154" name="テキスト ボックス 153"/>
          <p:cNvSpPr txBox="1"/>
          <p:nvPr/>
        </p:nvSpPr>
        <p:spPr>
          <a:xfrm>
            <a:off x="6609184" y="5664029"/>
            <a:ext cx="1551656" cy="260040"/>
          </a:xfrm>
          <a:prstGeom prst="rect">
            <a:avLst/>
          </a:prstGeom>
          <a:noFill/>
        </p:spPr>
        <p:txBody>
          <a:bodyPr wrap="square" rtlCol="0">
            <a:spAutoFit/>
          </a:bodyPr>
          <a:lstStyle/>
          <a:p>
            <a:pPr algn="ctr"/>
            <a:r>
              <a:rPr kumimoji="1" lang="ja-JP" altLang="en-US" sz="1200" dirty="0">
                <a:solidFill>
                  <a:prstClr val="black"/>
                </a:solidFill>
                <a:latin typeface="+mj-ea"/>
                <a:ea typeface="+mj-ea"/>
              </a:rPr>
              <a:t>納税者</a:t>
            </a:r>
            <a:endParaRPr kumimoji="1" lang="en-US" altLang="ja-JP" sz="1200" dirty="0">
              <a:solidFill>
                <a:prstClr val="black"/>
              </a:solidFill>
              <a:latin typeface="+mj-ea"/>
              <a:ea typeface="+mj-ea"/>
            </a:endParaRPr>
          </a:p>
        </p:txBody>
      </p:sp>
      <p:sp>
        <p:nvSpPr>
          <p:cNvPr id="155" name="テキスト ボックス 154"/>
          <p:cNvSpPr txBox="1"/>
          <p:nvPr/>
        </p:nvSpPr>
        <p:spPr>
          <a:xfrm>
            <a:off x="56456" y="4852837"/>
            <a:ext cx="1659429" cy="260040"/>
          </a:xfrm>
          <a:prstGeom prst="rect">
            <a:avLst/>
          </a:prstGeom>
          <a:noFill/>
        </p:spPr>
        <p:txBody>
          <a:bodyPr wrap="none" rtlCol="0">
            <a:spAutoFit/>
          </a:bodyPr>
          <a:lstStyle/>
          <a:p>
            <a:r>
              <a:rPr kumimoji="1" lang="ja-JP" altLang="en-US" sz="1200" b="1" dirty="0">
                <a:solidFill>
                  <a:prstClr val="black"/>
                </a:solidFill>
                <a:latin typeface="+mj-ea"/>
                <a:cs typeface="メイリオ" panose="020B0604030504040204" pitchFamily="50" charset="-128"/>
              </a:rPr>
              <a:t>＜電子申告の場合＞　</a:t>
            </a:r>
            <a:endParaRPr kumimoji="1" lang="en-US" altLang="ja-JP" sz="1100" b="1" dirty="0">
              <a:solidFill>
                <a:prstClr val="black"/>
              </a:solidFill>
              <a:latin typeface="+mj-ea"/>
              <a:cs typeface="メイリオ" panose="020B0604030504040204" pitchFamily="50" charset="-128"/>
            </a:endParaRPr>
          </a:p>
        </p:txBody>
      </p:sp>
      <p:sp>
        <p:nvSpPr>
          <p:cNvPr id="157" name="テキスト ボックス 156"/>
          <p:cNvSpPr txBox="1"/>
          <p:nvPr/>
        </p:nvSpPr>
        <p:spPr>
          <a:xfrm>
            <a:off x="4953000" y="3804334"/>
            <a:ext cx="2037737" cy="260040"/>
          </a:xfrm>
          <a:prstGeom prst="rect">
            <a:avLst/>
          </a:prstGeom>
          <a:noFill/>
        </p:spPr>
        <p:txBody>
          <a:bodyPr wrap="none" rtlCol="0">
            <a:spAutoFit/>
          </a:bodyPr>
          <a:lstStyle/>
          <a:p>
            <a:r>
              <a:rPr kumimoji="1" lang="ja-JP" altLang="en-US" sz="1200" b="1" dirty="0">
                <a:solidFill>
                  <a:prstClr val="black"/>
                </a:solidFill>
                <a:latin typeface="+mj-ea"/>
                <a:cs typeface="メイリオ" panose="020B0604030504040204" pitchFamily="50" charset="-128"/>
              </a:rPr>
              <a:t>＜用紙による申告の場合＞　</a:t>
            </a:r>
            <a:endParaRPr kumimoji="1" lang="en-US" altLang="ja-JP" sz="1100" b="1" dirty="0">
              <a:solidFill>
                <a:prstClr val="black"/>
              </a:solidFill>
              <a:latin typeface="+mj-ea"/>
              <a:cs typeface="メイリオ" panose="020B0604030504040204" pitchFamily="50" charset="-128"/>
            </a:endParaRPr>
          </a:p>
        </p:txBody>
      </p:sp>
      <p:sp>
        <p:nvSpPr>
          <p:cNvPr id="162" name="テキスト ボックス 161"/>
          <p:cNvSpPr txBox="1"/>
          <p:nvPr/>
        </p:nvSpPr>
        <p:spPr>
          <a:xfrm>
            <a:off x="4953000" y="4910079"/>
            <a:ext cx="1659429" cy="260040"/>
          </a:xfrm>
          <a:prstGeom prst="rect">
            <a:avLst/>
          </a:prstGeom>
          <a:noFill/>
        </p:spPr>
        <p:txBody>
          <a:bodyPr wrap="none" rtlCol="0">
            <a:spAutoFit/>
          </a:bodyPr>
          <a:lstStyle/>
          <a:p>
            <a:r>
              <a:rPr kumimoji="1" lang="ja-JP" altLang="en-US" sz="1200" b="1" dirty="0">
                <a:solidFill>
                  <a:prstClr val="black"/>
                </a:solidFill>
                <a:latin typeface="+mj-ea"/>
                <a:cs typeface="メイリオ" panose="020B0604030504040204" pitchFamily="50" charset="-128"/>
              </a:rPr>
              <a:t>＜電子申告の場合＞　</a:t>
            </a:r>
            <a:endParaRPr kumimoji="1" lang="en-US" altLang="ja-JP" sz="1100" b="1" dirty="0">
              <a:solidFill>
                <a:prstClr val="black"/>
              </a:solidFill>
              <a:latin typeface="+mj-ea"/>
              <a:cs typeface="メイリオ" panose="020B0604030504040204" pitchFamily="50" charset="-128"/>
            </a:endParaRPr>
          </a:p>
        </p:txBody>
      </p:sp>
      <p:cxnSp>
        <p:nvCxnSpPr>
          <p:cNvPr id="165" name="直線コネクタ 164"/>
          <p:cNvCxnSpPr/>
          <p:nvPr/>
        </p:nvCxnSpPr>
        <p:spPr>
          <a:xfrm>
            <a:off x="128464" y="4875566"/>
            <a:ext cx="4536536"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6" name="直線コネクタ 165"/>
          <p:cNvCxnSpPr/>
          <p:nvPr/>
        </p:nvCxnSpPr>
        <p:spPr>
          <a:xfrm>
            <a:off x="4809000" y="3548429"/>
            <a:ext cx="0" cy="3239224"/>
          </a:xfrm>
          <a:prstGeom prst="line">
            <a:avLst/>
          </a:prstGeom>
          <a:ln w="381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a:off x="4920174" y="4882111"/>
            <a:ext cx="4857362" cy="0"/>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181" name="図 18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250619" y="4143532"/>
            <a:ext cx="469805" cy="441041"/>
          </a:xfrm>
          <a:prstGeom prst="rect">
            <a:avLst/>
          </a:prstGeom>
        </p:spPr>
      </p:pic>
      <p:pic>
        <p:nvPicPr>
          <p:cNvPr id="182" name="図 18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141159" y="4102404"/>
            <a:ext cx="469805" cy="441041"/>
          </a:xfrm>
          <a:prstGeom prst="rect">
            <a:avLst/>
          </a:prstGeom>
        </p:spPr>
      </p:pic>
      <p:sp>
        <p:nvSpPr>
          <p:cNvPr id="186" name="メモ 185"/>
          <p:cNvSpPr/>
          <p:nvPr/>
        </p:nvSpPr>
        <p:spPr>
          <a:xfrm>
            <a:off x="2046257" y="4064374"/>
            <a:ext cx="198832" cy="241064"/>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latin typeface="+mj-ea"/>
              <a:ea typeface="+mj-ea"/>
            </a:endParaRPr>
          </a:p>
        </p:txBody>
      </p:sp>
      <p:sp>
        <p:nvSpPr>
          <p:cNvPr id="187" name="メモ 186"/>
          <p:cNvSpPr/>
          <p:nvPr/>
        </p:nvSpPr>
        <p:spPr>
          <a:xfrm>
            <a:off x="7006782" y="4011991"/>
            <a:ext cx="198832" cy="241064"/>
          </a:xfrm>
          <a:prstGeom prst="foldedCorner">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latin typeface="+mj-ea"/>
              <a:ea typeface="+mj-ea"/>
            </a:endParaRPr>
          </a:p>
        </p:txBody>
      </p:sp>
      <p:sp>
        <p:nvSpPr>
          <p:cNvPr id="188" name="テキスト ボックス 187"/>
          <p:cNvSpPr txBox="1"/>
          <p:nvPr/>
        </p:nvSpPr>
        <p:spPr>
          <a:xfrm>
            <a:off x="6537176" y="3771352"/>
            <a:ext cx="1204211" cy="231146"/>
          </a:xfrm>
          <a:prstGeom prst="rect">
            <a:avLst/>
          </a:prstGeom>
          <a:noFill/>
        </p:spPr>
        <p:txBody>
          <a:bodyPr wrap="square" rtlCol="0">
            <a:spAutoFit/>
          </a:bodyPr>
          <a:lstStyle/>
          <a:p>
            <a:pPr algn="ctr"/>
            <a:r>
              <a:rPr kumimoji="1" lang="ja-JP" altLang="en-US" sz="1000" dirty="0">
                <a:solidFill>
                  <a:prstClr val="black"/>
                </a:solidFill>
                <a:latin typeface="+mj-ea"/>
                <a:ea typeface="+mj-ea"/>
                <a:cs typeface="Meiryo UI" panose="020B0604030504040204" pitchFamily="50" charset="-128"/>
              </a:rPr>
              <a:t>医療費通知</a:t>
            </a:r>
          </a:p>
        </p:txBody>
      </p:sp>
      <p:sp>
        <p:nvSpPr>
          <p:cNvPr id="189" name="テキスト ボックス 188"/>
          <p:cNvSpPr txBox="1"/>
          <p:nvPr/>
        </p:nvSpPr>
        <p:spPr>
          <a:xfrm>
            <a:off x="1516541" y="3818780"/>
            <a:ext cx="1204211" cy="231146"/>
          </a:xfrm>
          <a:prstGeom prst="rect">
            <a:avLst/>
          </a:prstGeom>
          <a:noFill/>
        </p:spPr>
        <p:txBody>
          <a:bodyPr wrap="square" rtlCol="0">
            <a:spAutoFit/>
          </a:bodyPr>
          <a:lstStyle/>
          <a:p>
            <a:pPr algn="ctr"/>
            <a:r>
              <a:rPr kumimoji="1" lang="ja-JP" altLang="en-US" sz="1000" dirty="0">
                <a:solidFill>
                  <a:prstClr val="black"/>
                </a:solidFill>
                <a:latin typeface="+mj-ea"/>
                <a:ea typeface="+mj-ea"/>
                <a:cs typeface="Meiryo UI" panose="020B0604030504040204" pitchFamily="50" charset="-128"/>
              </a:rPr>
              <a:t>領収書</a:t>
            </a:r>
          </a:p>
        </p:txBody>
      </p:sp>
      <p:sp>
        <p:nvSpPr>
          <p:cNvPr id="190" name="テキスト ボックス 189"/>
          <p:cNvSpPr txBox="1"/>
          <p:nvPr/>
        </p:nvSpPr>
        <p:spPr>
          <a:xfrm>
            <a:off x="5113420" y="3501000"/>
            <a:ext cx="873084" cy="260040"/>
          </a:xfrm>
          <a:prstGeom prst="rect">
            <a:avLst/>
          </a:prstGeom>
          <a:noFill/>
          <a:ln>
            <a:solidFill>
              <a:schemeClr val="tx1"/>
            </a:solidFill>
          </a:ln>
        </p:spPr>
        <p:txBody>
          <a:bodyPr wrap="square" rtlCol="0">
            <a:spAutoFit/>
          </a:bodyPr>
          <a:lstStyle/>
          <a:p>
            <a:pPr algn="ctr"/>
            <a:r>
              <a:rPr kumimoji="1" lang="ja-JP" altLang="en-US" sz="1200" b="1" dirty="0">
                <a:solidFill>
                  <a:prstClr val="black"/>
                </a:solidFill>
                <a:latin typeface="+mj-ea"/>
                <a:ea typeface="+mj-ea"/>
                <a:cs typeface="メイリオ" panose="020B0604030504040204" pitchFamily="50" charset="-128"/>
              </a:rPr>
              <a:t>今後</a:t>
            </a:r>
            <a:endParaRPr kumimoji="1" lang="en-US" altLang="ja-JP" sz="1200" b="1" dirty="0">
              <a:solidFill>
                <a:prstClr val="black"/>
              </a:solidFill>
              <a:latin typeface="+mj-ea"/>
              <a:ea typeface="+mj-ea"/>
              <a:cs typeface="メイリオ" panose="020B0604030504040204" pitchFamily="50" charset="-128"/>
            </a:endParaRPr>
          </a:p>
        </p:txBody>
      </p:sp>
      <p:sp>
        <p:nvSpPr>
          <p:cNvPr id="4" name="正方形/長方形 3"/>
          <p:cNvSpPr/>
          <p:nvPr/>
        </p:nvSpPr>
        <p:spPr>
          <a:xfrm>
            <a:off x="0" y="766670"/>
            <a:ext cx="9747812" cy="646331"/>
          </a:xfrm>
          <a:prstGeom prst="rect">
            <a:avLst/>
          </a:prstGeom>
        </p:spPr>
        <p:txBody>
          <a:bodyPr wrap="square">
            <a:spAutoFit/>
          </a:bodyPr>
          <a:lstStyle/>
          <a:p>
            <a:r>
              <a:rPr kumimoji="1" lang="ja-JP" altLang="en-US" dirty="0">
                <a:latin typeface="+mn-ea"/>
              </a:rPr>
              <a:t>平成</a:t>
            </a:r>
            <a:r>
              <a:rPr kumimoji="1" lang="en-US" altLang="ja-JP" dirty="0">
                <a:latin typeface="+mn-ea"/>
              </a:rPr>
              <a:t>29</a:t>
            </a:r>
            <a:r>
              <a:rPr kumimoji="1" lang="ja-JP" altLang="en-US" dirty="0">
                <a:latin typeface="+mn-ea"/>
              </a:rPr>
              <a:t>年度税制改正に</a:t>
            </a:r>
            <a:r>
              <a:rPr kumimoji="1" lang="ja-JP" altLang="en-US" dirty="0" smtClean="0">
                <a:latin typeface="+mn-ea"/>
              </a:rPr>
              <a:t>より、</a:t>
            </a:r>
            <a:r>
              <a:rPr lang="ja-JP" altLang="en-US" dirty="0" smtClean="0">
                <a:latin typeface="+mn-ea"/>
              </a:rPr>
              <a:t>医療費</a:t>
            </a:r>
            <a:r>
              <a:rPr lang="ja-JP" altLang="en-US" dirty="0">
                <a:latin typeface="+mn-ea"/>
              </a:rPr>
              <a:t>控除申告の際に</a:t>
            </a:r>
            <a:r>
              <a:rPr lang="ja-JP" altLang="en-US" dirty="0" smtClean="0">
                <a:latin typeface="+mn-ea"/>
              </a:rPr>
              <a:t>、医療保険者</a:t>
            </a:r>
            <a:r>
              <a:rPr lang="ja-JP" altLang="en-US" dirty="0">
                <a:latin typeface="+mn-ea"/>
              </a:rPr>
              <a:t>から交付を受けた医療費通知を活用できることに</a:t>
            </a:r>
            <a:r>
              <a:rPr lang="ja-JP" altLang="en-US" dirty="0" smtClean="0">
                <a:latin typeface="+mn-ea"/>
              </a:rPr>
              <a:t>なりました（平成</a:t>
            </a:r>
            <a:r>
              <a:rPr lang="en-US" altLang="ja-JP" dirty="0" smtClean="0">
                <a:latin typeface="+mn-ea"/>
              </a:rPr>
              <a:t>29</a:t>
            </a:r>
            <a:r>
              <a:rPr lang="ja-JP" altLang="en-US" dirty="0" smtClean="0">
                <a:latin typeface="+mn-ea"/>
              </a:rPr>
              <a:t>年分申告から適用）。</a:t>
            </a:r>
            <a:endParaRPr kumimoji="1" lang="en-US" altLang="ja-JP" dirty="0">
              <a:latin typeface="+mn-ea"/>
            </a:endParaRPr>
          </a:p>
        </p:txBody>
      </p:sp>
      <p:sp>
        <p:nvSpPr>
          <p:cNvPr id="62" name="スライド番号プレースホルダー 6"/>
          <p:cNvSpPr txBox="1">
            <a:spLocks/>
          </p:cNvSpPr>
          <p:nvPr/>
        </p:nvSpPr>
        <p:spPr>
          <a:xfrm>
            <a:off x="9353528" y="6548421"/>
            <a:ext cx="55247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ja-JP"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78125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角丸四角形 60"/>
          <p:cNvSpPr/>
          <p:nvPr/>
        </p:nvSpPr>
        <p:spPr bwMode="auto">
          <a:xfrm>
            <a:off x="3655198" y="1747221"/>
            <a:ext cx="2549461" cy="2228438"/>
          </a:xfrm>
          <a:prstGeom prst="roundRect">
            <a:avLst/>
          </a:prstGeom>
          <a:solidFill>
            <a:schemeClr val="accent3">
              <a:lumMod val="20000"/>
              <a:lumOff val="80000"/>
            </a:schemeClr>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r>
              <a:rPr lang="ja-JP" altLang="en-US" b="1" dirty="0">
                <a:solidFill>
                  <a:srgbClr val="00B050"/>
                </a:solidFill>
                <a:latin typeface="ＭＳ Ｐゴシック" panose="020B0600070205080204" pitchFamily="50" charset="-128"/>
                <a:ea typeface="ＭＳ Ｐゴシック" panose="020B0600070205080204" pitchFamily="50" charset="-128"/>
              </a:rPr>
              <a:t>マイナポータル</a:t>
            </a:r>
          </a:p>
        </p:txBody>
      </p:sp>
      <p:pic>
        <p:nvPicPr>
          <p:cNvPr id="62" name="図 6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76087" y="2226286"/>
            <a:ext cx="1695005" cy="1719296"/>
          </a:xfrm>
          <a:prstGeom prst="rect">
            <a:avLst/>
          </a:prstGeom>
        </p:spPr>
      </p:pic>
      <p:sp>
        <p:nvSpPr>
          <p:cNvPr id="63" name="テキスト ボックス 62"/>
          <p:cNvSpPr txBox="1"/>
          <p:nvPr/>
        </p:nvSpPr>
        <p:spPr>
          <a:xfrm>
            <a:off x="4379476" y="2468482"/>
            <a:ext cx="1277573" cy="815493"/>
          </a:xfrm>
          <a:prstGeom prst="rect">
            <a:avLst/>
          </a:prstGeom>
          <a:noFill/>
        </p:spPr>
        <p:txBody>
          <a:bodyPr wrap="square" rtlCol="0">
            <a:spAutoFit/>
          </a:bodyPr>
          <a:lstStyle/>
          <a:p>
            <a:pPr algn="ctr"/>
            <a:r>
              <a:rPr kumimoji="1" lang="ja-JP" altLang="en-US" sz="1200" dirty="0">
                <a:solidFill>
                  <a:prstClr val="black"/>
                </a:solidFill>
              </a:rPr>
              <a:t>税・年金等に</a:t>
            </a:r>
            <a:endParaRPr kumimoji="1" lang="en-US" altLang="ja-JP" sz="1200" dirty="0">
              <a:solidFill>
                <a:prstClr val="black"/>
              </a:solidFill>
            </a:endParaRPr>
          </a:p>
          <a:p>
            <a:pPr algn="ctr"/>
            <a:r>
              <a:rPr kumimoji="1" lang="ja-JP" altLang="en-US" sz="1200" dirty="0">
                <a:solidFill>
                  <a:prstClr val="black"/>
                </a:solidFill>
              </a:rPr>
              <a:t>関するワンストップサービスサイト</a:t>
            </a:r>
          </a:p>
        </p:txBody>
      </p:sp>
      <p:sp>
        <p:nvSpPr>
          <p:cNvPr id="9" name="角丸四角形 8"/>
          <p:cNvSpPr/>
          <p:nvPr/>
        </p:nvSpPr>
        <p:spPr bwMode="auto">
          <a:xfrm>
            <a:off x="170808" y="1717358"/>
            <a:ext cx="2328804" cy="4472656"/>
          </a:xfrm>
          <a:prstGeom prst="roundRect">
            <a:avLst/>
          </a:prstGeom>
          <a:solidFill>
            <a:schemeClr val="accent6">
              <a:lumMod val="20000"/>
              <a:lumOff val="80000"/>
            </a:schemeClr>
          </a:solidFill>
          <a:ln w="50800" cap="flat" cmpd="sng" algn="ctr">
            <a:solidFill>
              <a:srgbClr val="FFA3A3"/>
            </a:solidFill>
            <a:prstDash val="solid"/>
            <a:round/>
            <a:headEnd type="none" w="med" len="med"/>
            <a:tailEnd type="none" w="med" len="med"/>
          </a:ln>
          <a:effectLst/>
        </p:spPr>
        <p:txBody>
          <a:bodyPr vert="horz" wrap="square" lIns="36000" tIns="0" rIns="36000" bIns="72000" numCol="1" rtlCol="0" anchor="t" anchorCtr="0" compatLnSpc="1">
            <a:prstTxWarp prst="textNoShape">
              <a:avLst/>
            </a:prstTxWarp>
          </a:bodyPr>
          <a:lstStyle/>
          <a:p>
            <a:pPr algn="ctr">
              <a:lnSpc>
                <a:spcPct val="110000"/>
              </a:lnSpc>
              <a:spcBef>
                <a:spcPct val="40000"/>
              </a:spcBef>
            </a:pPr>
            <a:r>
              <a:rPr lang="ja-JP" altLang="en-US" sz="2000" b="1" dirty="0">
                <a:solidFill>
                  <a:prstClr val="black"/>
                </a:solidFill>
                <a:cs typeface="Meiryo UI" panose="020B0604030504040204" pitchFamily="50" charset="-128"/>
              </a:rPr>
              <a:t>保険者</a:t>
            </a:r>
            <a:endParaRPr lang="ja-JP" altLang="en-US" sz="1400" strike="dblStrike" dirty="0">
              <a:solidFill>
                <a:srgbClr val="FF0000"/>
              </a:solidFill>
              <a:cs typeface="Meiryo UI" panose="020B0604030504040204" pitchFamily="50" charset="-128"/>
            </a:endParaRPr>
          </a:p>
        </p:txBody>
      </p:sp>
      <p:grpSp>
        <p:nvGrpSpPr>
          <p:cNvPr id="82" name="グループ化 81"/>
          <p:cNvGrpSpPr/>
          <p:nvPr/>
        </p:nvGrpSpPr>
        <p:grpSpPr>
          <a:xfrm>
            <a:off x="7735398" y="2751867"/>
            <a:ext cx="1528475" cy="1052400"/>
            <a:chOff x="5205425" y="3346432"/>
            <a:chExt cx="1528475" cy="1063427"/>
          </a:xfrm>
        </p:grpSpPr>
        <p:sp>
          <p:nvSpPr>
            <p:cNvPr id="83" name="正方形/長方形 82"/>
            <p:cNvSpPr/>
            <p:nvPr/>
          </p:nvSpPr>
          <p:spPr bwMode="auto">
            <a:xfrm>
              <a:off x="5672856" y="3409574"/>
              <a:ext cx="834140" cy="875246"/>
            </a:xfrm>
            <a:prstGeom prst="rect">
              <a:avLst/>
            </a:prstGeom>
            <a:solidFill>
              <a:schemeClr val="bg1"/>
            </a:solidFill>
            <a:ln w="41275" cap="flat" cmpd="sng" algn="ctr">
              <a:solidFill>
                <a:schemeClr val="tx1">
                  <a:lumMod val="50000"/>
                  <a:lumOff val="50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endParaRPr kumimoji="1" lang="ja-JP" altLang="en-US" sz="1400">
                <a:solidFill>
                  <a:prstClr val="black"/>
                </a:solidFill>
              </a:endParaRPr>
            </a:p>
          </p:txBody>
        </p:sp>
        <p:sp>
          <p:nvSpPr>
            <p:cNvPr id="84" name="正方形/長方形 83"/>
            <p:cNvSpPr/>
            <p:nvPr/>
          </p:nvSpPr>
          <p:spPr bwMode="auto">
            <a:xfrm>
              <a:off x="5822053" y="3553438"/>
              <a:ext cx="222599" cy="186583"/>
            </a:xfrm>
            <a:prstGeom prst="rect">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a:lnSpc>
                  <a:spcPct val="110000"/>
                </a:lnSpc>
                <a:spcBef>
                  <a:spcPct val="40000"/>
                </a:spcBef>
              </a:pPr>
              <a:endParaRPr lang="ja-JP" altLang="en-US" sz="1400">
                <a:solidFill>
                  <a:prstClr val="black"/>
                </a:solidFill>
              </a:endParaRPr>
            </a:p>
          </p:txBody>
        </p:sp>
        <p:cxnSp>
          <p:nvCxnSpPr>
            <p:cNvPr id="85" name="直線コネクタ 84"/>
            <p:cNvCxnSpPr/>
            <p:nvPr/>
          </p:nvCxnSpPr>
          <p:spPr bwMode="auto">
            <a:xfrm flipV="1">
              <a:off x="6122895" y="3585085"/>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86" name="直線コネクタ 85"/>
            <p:cNvCxnSpPr/>
            <p:nvPr/>
          </p:nvCxnSpPr>
          <p:spPr bwMode="auto">
            <a:xfrm flipV="1">
              <a:off x="6131459" y="3696389"/>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87" name="直線コネクタ 86"/>
            <p:cNvCxnSpPr/>
            <p:nvPr/>
          </p:nvCxnSpPr>
          <p:spPr bwMode="auto">
            <a:xfrm flipV="1">
              <a:off x="5828412" y="3848789"/>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88" name="直線コネクタ 87"/>
            <p:cNvCxnSpPr/>
            <p:nvPr/>
          </p:nvCxnSpPr>
          <p:spPr bwMode="auto">
            <a:xfrm flipV="1">
              <a:off x="5826702" y="3980641"/>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89" name="直線コネクタ 88"/>
            <p:cNvCxnSpPr/>
            <p:nvPr/>
          </p:nvCxnSpPr>
          <p:spPr bwMode="auto">
            <a:xfrm flipV="1">
              <a:off x="5824992" y="4112493"/>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sp>
          <p:nvSpPr>
            <p:cNvPr id="90" name="テキスト ボックス 89"/>
            <p:cNvSpPr txBox="1"/>
            <p:nvPr/>
          </p:nvSpPr>
          <p:spPr>
            <a:xfrm>
              <a:off x="5205425" y="3413266"/>
              <a:ext cx="480131" cy="996593"/>
            </a:xfrm>
            <a:prstGeom prst="rect">
              <a:avLst/>
            </a:prstGeom>
            <a:noFill/>
          </p:spPr>
          <p:txBody>
            <a:bodyPr vert="eaVert" wrap="square" rtlCol="0">
              <a:spAutoFit/>
            </a:bodyPr>
            <a:lstStyle/>
            <a:p>
              <a:r>
                <a:rPr lang="ja-JP" altLang="en-US" dirty="0">
                  <a:solidFill>
                    <a:prstClr val="black"/>
                  </a:solidFill>
                  <a:cs typeface="メイリオ" panose="020B0604030504040204" pitchFamily="50" charset="-128"/>
                </a:rPr>
                <a:t>医療費通知</a:t>
              </a:r>
            </a:p>
          </p:txBody>
        </p:sp>
        <p:sp>
          <p:nvSpPr>
            <p:cNvPr id="91" name="正方形/長方形 90"/>
            <p:cNvSpPr/>
            <p:nvPr/>
          </p:nvSpPr>
          <p:spPr bwMode="auto">
            <a:xfrm>
              <a:off x="6243847" y="3346432"/>
              <a:ext cx="490053" cy="2459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r>
                <a:rPr lang="ja-JP" altLang="en-US" dirty="0">
                  <a:solidFill>
                    <a:prstClr val="white"/>
                  </a:solidFill>
                  <a:latin typeface="ＭＳ Ｐゴシック" panose="020B0600070205080204" pitchFamily="50" charset="-128"/>
                  <a:ea typeface="ＭＳ Ｐゴシック" panose="020B0600070205080204" pitchFamily="50" charset="-128"/>
                </a:rPr>
                <a:t>ＸＭＬ</a:t>
              </a:r>
              <a:endParaRPr kumimoji="1" lang="ja-JP" altLang="en-US" dirty="0">
                <a:solidFill>
                  <a:prstClr val="white"/>
                </a:solidFill>
                <a:latin typeface="ＭＳ Ｐゴシック" panose="020B0600070205080204" pitchFamily="50" charset="-128"/>
                <a:ea typeface="ＭＳ Ｐゴシック" panose="020B0600070205080204" pitchFamily="50" charset="-128"/>
              </a:endParaRPr>
            </a:p>
          </p:txBody>
        </p:sp>
      </p:grpSp>
      <p:sp>
        <p:nvSpPr>
          <p:cNvPr id="3" name="フローチャート : 磁気ディスク 2"/>
          <p:cNvSpPr/>
          <p:nvPr/>
        </p:nvSpPr>
        <p:spPr bwMode="auto">
          <a:xfrm>
            <a:off x="262373" y="2708417"/>
            <a:ext cx="751470" cy="972108"/>
          </a:xfrm>
          <a:prstGeom prst="flowChartMagneticDisk">
            <a:avLst/>
          </a:prstGeom>
          <a:solidFill>
            <a:schemeClr val="bg1"/>
          </a:solidFill>
          <a:ln w="19050" cap="flat" cmpd="sng" algn="ctr">
            <a:solidFill>
              <a:schemeClr val="tx1"/>
            </a:solidFill>
            <a:prstDash val="solid"/>
            <a:round/>
            <a:headEnd type="none" w="med" len="med"/>
            <a:tailEnd type="none" w="med" len="med"/>
          </a:ln>
          <a:effectLst/>
        </p:spPr>
        <p:txBody>
          <a:bodyPr vert="horz" wrap="square" lIns="36000" tIns="72000" rIns="36000" bIns="72000" numCol="1" rtlCol="0" anchor="t" anchorCtr="0" compatLnSpc="1">
            <a:prstTxWarp prst="textNoShape">
              <a:avLst/>
            </a:prstTxWarp>
          </a:bodyPr>
          <a:lstStyle/>
          <a:p>
            <a:pPr algn="ctr">
              <a:lnSpc>
                <a:spcPct val="110000"/>
              </a:lnSpc>
            </a:pPr>
            <a:r>
              <a:rPr lang="ja-JP" altLang="en-US" sz="1000" b="1" dirty="0">
                <a:solidFill>
                  <a:prstClr val="black"/>
                </a:solidFill>
                <a:cs typeface="Meiryo UI" panose="020B0604030504040204" pitchFamily="50" charset="-128"/>
              </a:rPr>
              <a:t>医療費</a:t>
            </a:r>
            <a:endParaRPr lang="en-US" altLang="ja-JP" sz="1000" b="1" dirty="0">
              <a:solidFill>
                <a:prstClr val="black"/>
              </a:solidFill>
              <a:cs typeface="Meiryo UI" panose="020B0604030504040204" pitchFamily="50" charset="-128"/>
            </a:endParaRPr>
          </a:p>
          <a:p>
            <a:pPr algn="ctr">
              <a:lnSpc>
                <a:spcPct val="110000"/>
              </a:lnSpc>
            </a:pPr>
            <a:r>
              <a:rPr lang="ja-JP" altLang="en-US" sz="1000" b="1" dirty="0">
                <a:solidFill>
                  <a:prstClr val="black"/>
                </a:solidFill>
                <a:cs typeface="Meiryo UI" panose="020B0604030504040204" pitchFamily="50" charset="-128"/>
              </a:rPr>
              <a:t>通知データ</a:t>
            </a:r>
          </a:p>
        </p:txBody>
      </p:sp>
      <p:sp>
        <p:nvSpPr>
          <p:cNvPr id="65" name="角丸四角形 64"/>
          <p:cNvSpPr/>
          <p:nvPr/>
        </p:nvSpPr>
        <p:spPr bwMode="auto">
          <a:xfrm>
            <a:off x="7526644" y="1683949"/>
            <a:ext cx="2247630" cy="4358074"/>
          </a:xfrm>
          <a:prstGeom prst="roundRect">
            <a:avLst/>
          </a:prstGeom>
          <a:solidFill>
            <a:schemeClr val="bg1">
              <a:lumMod val="85000"/>
            </a:schemeClr>
          </a:solidFill>
          <a:ln w="571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endParaRPr lang="ja-JP" altLang="en-US" sz="1400" b="1" dirty="0">
              <a:solidFill>
                <a:prstClr val="black"/>
              </a:solidFill>
              <a:latin typeface="ＭＳ Ｐゴシック" panose="020B0600070205080204" pitchFamily="50" charset="-128"/>
              <a:ea typeface="ＭＳ Ｐゴシック" panose="020B0600070205080204" pitchFamily="50" charset="-128"/>
            </a:endParaRPr>
          </a:p>
        </p:txBody>
      </p:sp>
      <p:sp>
        <p:nvSpPr>
          <p:cNvPr id="47" name="角丸四角形 46"/>
          <p:cNvSpPr/>
          <p:nvPr/>
        </p:nvSpPr>
        <p:spPr bwMode="auto">
          <a:xfrm>
            <a:off x="3861989" y="4163391"/>
            <a:ext cx="2206444" cy="1757766"/>
          </a:xfrm>
          <a:prstGeom prst="roundRect">
            <a:avLst/>
          </a:prstGeom>
          <a:solidFill>
            <a:schemeClr val="accent3">
              <a:lumMod val="20000"/>
              <a:lumOff val="80000"/>
            </a:schemeClr>
          </a:solidFill>
          <a:ln w="5715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tIns="0" rtlCol="0" anchor="t" anchorCtr="0"/>
          <a:lstStyle/>
          <a:p>
            <a:pPr algn="ctr">
              <a:lnSpc>
                <a:spcPts val="800"/>
              </a:lnSpc>
            </a:pPr>
            <a:endParaRPr lang="en-US" altLang="ja-JP" sz="1600" b="1" dirty="0">
              <a:solidFill>
                <a:prstClr val="black"/>
              </a:solidFill>
              <a:latin typeface="ＭＳ Ｐゴシック" panose="020B0600070205080204" pitchFamily="50" charset="-128"/>
              <a:ea typeface="ＭＳ Ｐゴシック" panose="020B0600070205080204" pitchFamily="50" charset="-128"/>
            </a:endParaRPr>
          </a:p>
          <a:p>
            <a:pPr algn="ctr"/>
            <a:r>
              <a:rPr lang="ja-JP" altLang="en-US" sz="1600" b="1" dirty="0">
                <a:solidFill>
                  <a:prstClr val="black"/>
                </a:solidFill>
                <a:latin typeface="ＭＳ Ｐゴシック" panose="020B0600070205080204" pitchFamily="50" charset="-128"/>
                <a:ea typeface="ＭＳ Ｐゴシック" panose="020B0600070205080204" pitchFamily="50" charset="-128"/>
              </a:rPr>
              <a:t>被保険者</a:t>
            </a:r>
            <a:endParaRPr lang="en-US" altLang="ja-JP" sz="1600" b="1" dirty="0">
              <a:solidFill>
                <a:prstClr val="black"/>
              </a:solidFill>
              <a:latin typeface="ＭＳ Ｐゴシック" panose="020B0600070205080204" pitchFamily="50" charset="-128"/>
              <a:ea typeface="ＭＳ Ｐゴシック" panose="020B0600070205080204" pitchFamily="50" charset="-128"/>
            </a:endParaRPr>
          </a:p>
          <a:p>
            <a:pPr algn="ctr"/>
            <a:r>
              <a:rPr lang="en-US" altLang="ja-JP" sz="1400" b="1" dirty="0">
                <a:solidFill>
                  <a:prstClr val="black"/>
                </a:solidFill>
                <a:latin typeface="ＭＳ Ｐゴシック" panose="020B0600070205080204" pitchFamily="50" charset="-128"/>
                <a:ea typeface="ＭＳ Ｐゴシック" panose="020B0600070205080204" pitchFamily="50" charset="-128"/>
              </a:rPr>
              <a:t>(</a:t>
            </a:r>
            <a:r>
              <a:rPr lang="ja-JP" altLang="en-US" sz="1400" b="1" dirty="0">
                <a:solidFill>
                  <a:prstClr val="black"/>
                </a:solidFill>
                <a:latin typeface="ＭＳ Ｐゴシック" panose="020B0600070205080204" pitchFamily="50" charset="-128"/>
                <a:ea typeface="ＭＳ Ｐゴシック" panose="020B0600070205080204" pitchFamily="50" charset="-128"/>
              </a:rPr>
              <a:t>納税者</a:t>
            </a:r>
            <a:r>
              <a:rPr lang="en-US" altLang="ja-JP" sz="1400" b="1" dirty="0">
                <a:solidFill>
                  <a:prstClr val="black"/>
                </a:solidFill>
                <a:latin typeface="ＭＳ Ｐゴシック" panose="020B0600070205080204" pitchFamily="50" charset="-128"/>
                <a:ea typeface="ＭＳ Ｐゴシック" panose="020B0600070205080204" pitchFamily="50" charset="-128"/>
              </a:rPr>
              <a:t>)</a:t>
            </a:r>
            <a:endParaRPr lang="ja-JP" altLang="en-US" sz="1400" b="1" dirty="0">
              <a:solidFill>
                <a:prstClr val="black"/>
              </a:solidFill>
              <a:latin typeface="ＭＳ Ｐゴシック" panose="020B0600070205080204" pitchFamily="50" charset="-128"/>
              <a:ea typeface="ＭＳ Ｐゴシック" panose="020B0600070205080204" pitchFamily="50" charset="-128"/>
            </a:endParaRPr>
          </a:p>
        </p:txBody>
      </p:sp>
      <p:sp>
        <p:nvSpPr>
          <p:cNvPr id="48" name="曲折矢印 47"/>
          <p:cNvSpPr/>
          <p:nvPr/>
        </p:nvSpPr>
        <p:spPr bwMode="auto">
          <a:xfrm flipV="1">
            <a:off x="1542895" y="3889978"/>
            <a:ext cx="2542210" cy="1749428"/>
          </a:xfrm>
          <a:prstGeom prst="bentArrow">
            <a:avLst>
              <a:gd name="adj1" fmla="val 22000"/>
              <a:gd name="adj2" fmla="val 21376"/>
              <a:gd name="adj3" fmla="val 18525"/>
              <a:gd name="adj4" fmla="val 11992"/>
            </a:avLst>
          </a:prstGeom>
          <a:solidFill>
            <a:schemeClr val="accent6">
              <a:lumMod val="60000"/>
              <a:lumOff val="40000"/>
            </a:schemeClr>
          </a:solidFill>
          <a:ln w="19050" cap="flat" cmpd="sng" algn="ctr">
            <a:noFill/>
            <a:prstDash val="solid"/>
            <a:round/>
            <a:headEnd type="none" w="med" len="med"/>
            <a:tailEnd type="none" w="med" len="med"/>
          </a:ln>
          <a:effectLst>
            <a:softEdge rad="12700"/>
          </a:effectLst>
        </p:spPr>
        <p:txBody>
          <a:bodyPr vert="horz" wrap="square" lIns="36000" tIns="72000" rIns="36000" bIns="72000" numCol="1" rtlCol="0" anchor="ctr" anchorCtr="0" compatLnSpc="1">
            <a:prstTxWarp prst="textNoShape">
              <a:avLst/>
            </a:prstTxWarp>
          </a:bodyPr>
          <a:lstStyle/>
          <a:p>
            <a:pPr marL="174625" indent="-174625" algn="ctr">
              <a:spcBef>
                <a:spcPct val="40000"/>
              </a:spcBef>
            </a:pPr>
            <a:endParaRPr lang="ja-JP" altLang="en-US" b="1">
              <a:solidFill>
                <a:prstClr val="white"/>
              </a:solidFill>
              <a:cs typeface="Meiryo UI" panose="020B0604030504040204" pitchFamily="50" charset="-128"/>
            </a:endParaRPr>
          </a:p>
        </p:txBody>
      </p:sp>
      <p:pic>
        <p:nvPicPr>
          <p:cNvPr id="66" name="図 65" descr="j0433941"/>
          <p:cNvPicPr/>
          <p:nvPr/>
        </p:nvPicPr>
        <p:blipFill>
          <a:blip r:embed="rId3" cstate="print"/>
          <a:srcRect/>
          <a:stretch>
            <a:fillRect/>
          </a:stretch>
        </p:blipFill>
        <p:spPr bwMode="auto">
          <a:xfrm flipH="1">
            <a:off x="4657079" y="4806610"/>
            <a:ext cx="876221" cy="1048097"/>
          </a:xfrm>
          <a:prstGeom prst="rect">
            <a:avLst/>
          </a:prstGeom>
          <a:noFill/>
          <a:ln w="9525">
            <a:noFill/>
            <a:miter lim="800000"/>
            <a:headEnd/>
            <a:tailEnd/>
          </a:ln>
        </p:spPr>
      </p:pic>
      <p:pic>
        <p:nvPicPr>
          <p:cNvPr id="45" name="図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8653" y="2326123"/>
            <a:ext cx="1168006" cy="1518063"/>
          </a:xfrm>
          <a:prstGeom prst="rect">
            <a:avLst/>
          </a:prstGeom>
        </p:spPr>
      </p:pic>
      <p:sp>
        <p:nvSpPr>
          <p:cNvPr id="5" name="テキスト ボックス 4"/>
          <p:cNvSpPr txBox="1"/>
          <p:nvPr/>
        </p:nvSpPr>
        <p:spPr>
          <a:xfrm>
            <a:off x="1097853" y="2554774"/>
            <a:ext cx="1172940" cy="600164"/>
          </a:xfrm>
          <a:prstGeom prst="rect">
            <a:avLst/>
          </a:prstGeom>
          <a:noFill/>
        </p:spPr>
        <p:txBody>
          <a:bodyPr wrap="square" rtlCol="0">
            <a:spAutoFit/>
          </a:bodyPr>
          <a:lstStyle/>
          <a:p>
            <a:pPr algn="ctr"/>
            <a:r>
              <a:rPr kumimoji="1" lang="ja-JP" altLang="en-US" sz="1100" dirty="0" smtClean="0">
                <a:solidFill>
                  <a:prstClr val="black"/>
                </a:solidFill>
              </a:rPr>
              <a:t>被保険者向け</a:t>
            </a:r>
            <a:endParaRPr kumimoji="1" lang="ja-JP" altLang="en-US" sz="1100" dirty="0">
              <a:solidFill>
                <a:prstClr val="black"/>
              </a:solidFill>
            </a:endParaRPr>
          </a:p>
          <a:p>
            <a:pPr algn="ctr"/>
            <a:r>
              <a:rPr kumimoji="1" lang="en-US" altLang="ja-JP" sz="1100" dirty="0">
                <a:solidFill>
                  <a:prstClr val="black"/>
                </a:solidFill>
              </a:rPr>
              <a:t>Web</a:t>
            </a:r>
            <a:r>
              <a:rPr kumimoji="1" lang="ja-JP" altLang="en-US" sz="1100" dirty="0">
                <a:solidFill>
                  <a:prstClr val="black"/>
                </a:solidFill>
              </a:rPr>
              <a:t>サイト</a:t>
            </a:r>
          </a:p>
          <a:p>
            <a:pPr algn="ctr"/>
            <a:r>
              <a:rPr kumimoji="1" lang="ja-JP" altLang="en-US" sz="1100" dirty="0" smtClean="0">
                <a:solidFill>
                  <a:prstClr val="black"/>
                </a:solidFill>
              </a:rPr>
              <a:t>（</a:t>
            </a:r>
            <a:r>
              <a:rPr kumimoji="1" lang="ja-JP" altLang="en-US" sz="1100" dirty="0">
                <a:solidFill>
                  <a:prstClr val="black"/>
                </a:solidFill>
              </a:rPr>
              <a:t>通知表示等）</a:t>
            </a:r>
          </a:p>
        </p:txBody>
      </p:sp>
      <p:sp>
        <p:nvSpPr>
          <p:cNvPr id="109" name="曲折矢印 108"/>
          <p:cNvSpPr/>
          <p:nvPr/>
        </p:nvSpPr>
        <p:spPr bwMode="auto">
          <a:xfrm rot="10800000" flipH="1" flipV="1">
            <a:off x="5121047" y="2995310"/>
            <a:ext cx="2535130" cy="1292973"/>
          </a:xfrm>
          <a:prstGeom prst="bentArrow">
            <a:avLst>
              <a:gd name="adj1" fmla="val 27246"/>
              <a:gd name="adj2" fmla="val 28026"/>
              <a:gd name="adj3" fmla="val 24995"/>
              <a:gd name="adj4" fmla="val 15015"/>
            </a:avLst>
          </a:prstGeom>
          <a:solidFill>
            <a:schemeClr val="bg1">
              <a:lumMod val="65000"/>
            </a:schemeClr>
          </a:solidFill>
          <a:ln w="19050" cap="flat" cmpd="sng" algn="ctr">
            <a:noFill/>
            <a:prstDash val="solid"/>
            <a:round/>
            <a:headEnd type="none" w="med" len="med"/>
            <a:tailEnd type="none" w="med" len="med"/>
          </a:ln>
          <a:effectLst>
            <a:softEdge rad="12700"/>
          </a:effectLst>
        </p:spPr>
        <p:txBody>
          <a:bodyPr vert="horz" wrap="square" lIns="36000" tIns="72000" rIns="36000" bIns="72000" numCol="1" rtlCol="0" anchor="ctr" anchorCtr="0" compatLnSpc="1">
            <a:prstTxWarp prst="textNoShape">
              <a:avLst/>
            </a:prstTxWarp>
          </a:bodyPr>
          <a:lstStyle/>
          <a:p>
            <a:pPr marL="174625" indent="-174625" algn="ctr">
              <a:spcBef>
                <a:spcPct val="40000"/>
              </a:spcBef>
            </a:pPr>
            <a:endParaRPr lang="ja-JP" altLang="en-US" b="1">
              <a:solidFill>
                <a:prstClr val="white"/>
              </a:solidFill>
              <a:cs typeface="Meiryo UI" panose="020B0604030504040204" pitchFamily="50" charset="-128"/>
            </a:endParaRPr>
          </a:p>
        </p:txBody>
      </p:sp>
      <p:sp>
        <p:nvSpPr>
          <p:cNvPr id="129" name="テキスト ボックス 128"/>
          <p:cNvSpPr txBox="1"/>
          <p:nvPr/>
        </p:nvSpPr>
        <p:spPr>
          <a:xfrm>
            <a:off x="5533300" y="3126411"/>
            <a:ext cx="1993343" cy="461665"/>
          </a:xfrm>
          <a:prstGeom prst="rect">
            <a:avLst/>
          </a:prstGeom>
          <a:noFill/>
        </p:spPr>
        <p:txBody>
          <a:bodyPr wrap="square" rtlCol="0">
            <a:spAutoFit/>
          </a:bodyPr>
          <a:lstStyle/>
          <a:p>
            <a:r>
              <a:rPr lang="ja-JP" altLang="en-US" sz="1200" b="1" dirty="0" smtClean="0">
                <a:solidFill>
                  <a:prstClr val="black"/>
                </a:solidFill>
                <a:cs typeface="Meiryo UI" panose="020B0604030504040204" pitchFamily="50" charset="-128"/>
              </a:rPr>
              <a:t>　ｅ</a:t>
            </a:r>
            <a:r>
              <a:rPr lang="en-US" altLang="ja-JP" sz="1200" b="1" dirty="0" smtClean="0">
                <a:solidFill>
                  <a:prstClr val="black"/>
                </a:solidFill>
                <a:cs typeface="Meiryo UI" panose="020B0604030504040204" pitchFamily="50" charset="-128"/>
              </a:rPr>
              <a:t>-</a:t>
            </a:r>
            <a:r>
              <a:rPr lang="en-US" altLang="ja-JP" sz="1200" b="1" dirty="0">
                <a:solidFill>
                  <a:prstClr val="black"/>
                </a:solidFill>
                <a:cs typeface="Meiryo UI" panose="020B0604030504040204" pitchFamily="50" charset="-128"/>
              </a:rPr>
              <a:t>Tax</a:t>
            </a:r>
            <a:r>
              <a:rPr lang="ja-JP" altLang="en-US" sz="1200" b="1" dirty="0" err="1" smtClean="0">
                <a:solidFill>
                  <a:prstClr val="black"/>
                </a:solidFill>
                <a:cs typeface="Meiryo UI" panose="020B0604030504040204" pitchFamily="50" charset="-128"/>
              </a:rPr>
              <a:t>への</a:t>
            </a:r>
            <a:r>
              <a:rPr lang="ja-JP" altLang="en-US" sz="1200" b="1" dirty="0" smtClean="0">
                <a:solidFill>
                  <a:prstClr val="black"/>
                </a:solidFill>
                <a:cs typeface="Meiryo UI" panose="020B0604030504040204" pitchFamily="50" charset="-128"/>
              </a:rPr>
              <a:t>医療費通知</a:t>
            </a:r>
            <a:endParaRPr lang="en-US" altLang="ja-JP" sz="1200" b="1" dirty="0" smtClean="0">
              <a:solidFill>
                <a:prstClr val="black"/>
              </a:solidFill>
              <a:cs typeface="Meiryo UI" panose="020B0604030504040204" pitchFamily="50" charset="-128"/>
            </a:endParaRPr>
          </a:p>
          <a:p>
            <a:r>
              <a:rPr lang="ja-JP" altLang="en-US" sz="1200" b="1" dirty="0" smtClean="0">
                <a:solidFill>
                  <a:prstClr val="black"/>
                </a:solidFill>
                <a:cs typeface="Meiryo UI" panose="020B0604030504040204" pitchFamily="50" charset="-128"/>
              </a:rPr>
              <a:t>　 データのアップロード</a:t>
            </a:r>
            <a:endParaRPr lang="en-US" altLang="ja-JP" sz="1200" b="1" dirty="0">
              <a:solidFill>
                <a:prstClr val="black"/>
              </a:solidFill>
              <a:cs typeface="Meiryo UI" panose="020B0604030504040204" pitchFamily="50" charset="-128"/>
            </a:endParaRPr>
          </a:p>
        </p:txBody>
      </p:sp>
      <p:pic>
        <p:nvPicPr>
          <p:cNvPr id="140" name="図 139"/>
          <p:cNvPicPr/>
          <p:nvPr/>
        </p:nvPicPr>
        <p:blipFill>
          <a:blip r:embed="rId4" cstate="print">
            <a:clrChange>
              <a:clrFrom>
                <a:srgbClr val="ED1C24"/>
              </a:clrFrom>
              <a:clrTo>
                <a:srgbClr val="ED1C24">
                  <a:alpha val="0"/>
                </a:srgbClr>
              </a:clrTo>
            </a:clrChange>
          </a:blip>
          <a:srcRect/>
          <a:stretch>
            <a:fillRect/>
          </a:stretch>
        </p:blipFill>
        <p:spPr bwMode="auto">
          <a:xfrm>
            <a:off x="7964445" y="1729203"/>
            <a:ext cx="1323975" cy="1697414"/>
          </a:xfrm>
          <a:prstGeom prst="rect">
            <a:avLst/>
          </a:prstGeom>
          <a:noFill/>
          <a:ln w="9525">
            <a:noFill/>
            <a:miter lim="800000"/>
            <a:headEnd/>
            <a:tailEnd/>
          </a:ln>
        </p:spPr>
      </p:pic>
      <p:grpSp>
        <p:nvGrpSpPr>
          <p:cNvPr id="11" name="グループ化 10"/>
          <p:cNvGrpSpPr/>
          <p:nvPr/>
        </p:nvGrpSpPr>
        <p:grpSpPr>
          <a:xfrm>
            <a:off x="244163" y="4395987"/>
            <a:ext cx="1423033" cy="1794027"/>
            <a:chOff x="-2032052" y="3295333"/>
            <a:chExt cx="1423033" cy="1489937"/>
          </a:xfrm>
        </p:grpSpPr>
        <p:grpSp>
          <p:nvGrpSpPr>
            <p:cNvPr id="112" name="グループ化 111"/>
            <p:cNvGrpSpPr/>
            <p:nvPr/>
          </p:nvGrpSpPr>
          <p:grpSpPr>
            <a:xfrm>
              <a:off x="-2032052" y="3295333"/>
              <a:ext cx="1423033" cy="1489937"/>
              <a:chOff x="5318102" y="3346432"/>
              <a:chExt cx="1415798" cy="1397157"/>
            </a:xfrm>
          </p:grpSpPr>
          <p:sp>
            <p:nvSpPr>
              <p:cNvPr id="113" name="正方形/長方形 112"/>
              <p:cNvSpPr/>
              <p:nvPr/>
            </p:nvSpPr>
            <p:spPr bwMode="auto">
              <a:xfrm>
                <a:off x="5672856" y="3409575"/>
                <a:ext cx="834140" cy="875246"/>
              </a:xfrm>
              <a:prstGeom prst="rect">
                <a:avLst/>
              </a:prstGeom>
              <a:solidFill>
                <a:schemeClr val="bg1"/>
              </a:solidFill>
              <a:ln w="41275" cap="flat" cmpd="sng" algn="ctr">
                <a:solidFill>
                  <a:schemeClr val="tx1">
                    <a:lumMod val="50000"/>
                    <a:lumOff val="50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endParaRPr kumimoji="1" lang="ja-JP" altLang="en-US" sz="1050">
                  <a:solidFill>
                    <a:prstClr val="black"/>
                  </a:solidFill>
                </a:endParaRPr>
              </a:p>
            </p:txBody>
          </p:sp>
          <p:sp>
            <p:nvSpPr>
              <p:cNvPr id="114" name="正方形/長方形 113"/>
              <p:cNvSpPr/>
              <p:nvPr/>
            </p:nvSpPr>
            <p:spPr bwMode="auto">
              <a:xfrm>
                <a:off x="5822053" y="3553438"/>
                <a:ext cx="222599" cy="186583"/>
              </a:xfrm>
              <a:prstGeom prst="rect">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a:lnSpc>
                    <a:spcPct val="110000"/>
                  </a:lnSpc>
                  <a:spcBef>
                    <a:spcPct val="40000"/>
                  </a:spcBef>
                </a:pPr>
                <a:endParaRPr lang="ja-JP" altLang="en-US" sz="1050">
                  <a:solidFill>
                    <a:prstClr val="black"/>
                  </a:solidFill>
                </a:endParaRPr>
              </a:p>
            </p:txBody>
          </p:sp>
          <p:cxnSp>
            <p:nvCxnSpPr>
              <p:cNvPr id="115" name="直線コネクタ 114"/>
              <p:cNvCxnSpPr/>
              <p:nvPr/>
            </p:nvCxnSpPr>
            <p:spPr bwMode="auto">
              <a:xfrm flipV="1">
                <a:off x="6122895" y="3585085"/>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16" name="直線コネクタ 115"/>
              <p:cNvCxnSpPr/>
              <p:nvPr/>
            </p:nvCxnSpPr>
            <p:spPr bwMode="auto">
              <a:xfrm flipV="1">
                <a:off x="6131459" y="3696389"/>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17" name="直線コネクタ 116"/>
              <p:cNvCxnSpPr/>
              <p:nvPr/>
            </p:nvCxnSpPr>
            <p:spPr bwMode="auto">
              <a:xfrm flipV="1">
                <a:off x="5828412" y="3848789"/>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20" name="直線コネクタ 119"/>
              <p:cNvCxnSpPr/>
              <p:nvPr/>
            </p:nvCxnSpPr>
            <p:spPr bwMode="auto">
              <a:xfrm flipV="1">
                <a:off x="5826702" y="3980641"/>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21" name="直線コネクタ 120"/>
              <p:cNvCxnSpPr/>
              <p:nvPr/>
            </p:nvCxnSpPr>
            <p:spPr bwMode="auto">
              <a:xfrm flipV="1">
                <a:off x="5824992" y="4112493"/>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sp>
            <p:nvSpPr>
              <p:cNvPr id="122" name="テキスト ボックス 121"/>
              <p:cNvSpPr txBox="1"/>
              <p:nvPr/>
            </p:nvSpPr>
            <p:spPr>
              <a:xfrm>
                <a:off x="5318102" y="3413265"/>
                <a:ext cx="367454" cy="1330324"/>
              </a:xfrm>
              <a:prstGeom prst="rect">
                <a:avLst/>
              </a:prstGeom>
              <a:noFill/>
            </p:spPr>
            <p:txBody>
              <a:bodyPr vert="eaVert" wrap="square" rtlCol="0">
                <a:spAutoFit/>
              </a:bodyPr>
              <a:lstStyle/>
              <a:p>
                <a:r>
                  <a:rPr lang="ja-JP" altLang="en-US" sz="1200" dirty="0">
                    <a:solidFill>
                      <a:prstClr val="black"/>
                    </a:solidFill>
                    <a:cs typeface="メイリオ" panose="020B0604030504040204" pitchFamily="50" charset="-128"/>
                  </a:rPr>
                  <a:t>医療費</a:t>
                </a:r>
                <a:r>
                  <a:rPr lang="ja-JP" altLang="en-US" sz="1200" dirty="0" smtClean="0">
                    <a:solidFill>
                      <a:prstClr val="black"/>
                    </a:solidFill>
                    <a:cs typeface="メイリオ" panose="020B0604030504040204" pitchFamily="50" charset="-128"/>
                  </a:rPr>
                  <a:t>通知データ</a:t>
                </a:r>
                <a:endParaRPr lang="ja-JP" altLang="en-US" sz="1200" dirty="0">
                  <a:solidFill>
                    <a:prstClr val="black"/>
                  </a:solidFill>
                  <a:cs typeface="メイリオ" panose="020B0604030504040204" pitchFamily="50" charset="-128"/>
                </a:endParaRPr>
              </a:p>
            </p:txBody>
          </p:sp>
          <p:sp>
            <p:nvSpPr>
              <p:cNvPr id="123" name="正方形/長方形 122"/>
              <p:cNvSpPr/>
              <p:nvPr/>
            </p:nvSpPr>
            <p:spPr bwMode="auto">
              <a:xfrm>
                <a:off x="6243847" y="3346432"/>
                <a:ext cx="490053" cy="2459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r>
                  <a:rPr lang="ja-JP" altLang="en-US" sz="1200" dirty="0">
                    <a:solidFill>
                      <a:prstClr val="white"/>
                    </a:solidFill>
                    <a:latin typeface="ＭＳ Ｐゴシック" panose="020B0600070205080204" pitchFamily="50" charset="-128"/>
                    <a:ea typeface="ＭＳ Ｐゴシック" panose="020B0600070205080204" pitchFamily="50" charset="-128"/>
                  </a:rPr>
                  <a:t>ＸＭＬ</a:t>
                </a:r>
                <a:endParaRPr kumimoji="1" lang="ja-JP" altLang="en-US" sz="1200" dirty="0">
                  <a:solidFill>
                    <a:prstClr val="white"/>
                  </a:solidFill>
                  <a:latin typeface="ＭＳ Ｐゴシック" panose="020B0600070205080204" pitchFamily="50" charset="-128"/>
                  <a:ea typeface="ＭＳ Ｐゴシック" panose="020B0600070205080204" pitchFamily="50" charset="-128"/>
                </a:endParaRPr>
              </a:p>
            </p:txBody>
          </p:sp>
        </p:grpSp>
        <p:sp>
          <p:nvSpPr>
            <p:cNvPr id="141" name="テキスト ボックス 140"/>
            <p:cNvSpPr txBox="1"/>
            <p:nvPr/>
          </p:nvSpPr>
          <p:spPr>
            <a:xfrm>
              <a:off x="-1865930" y="4327992"/>
              <a:ext cx="1204418" cy="276999"/>
            </a:xfrm>
            <a:prstGeom prst="rect">
              <a:avLst/>
            </a:prstGeom>
            <a:noFill/>
          </p:spPr>
          <p:txBody>
            <a:bodyPr vert="horz" wrap="square" rtlCol="0" anchor="ctr">
              <a:spAutoFit/>
            </a:bodyPr>
            <a:lstStyle/>
            <a:p>
              <a:pPr algn="ctr"/>
              <a:r>
                <a:rPr lang="ja-JP" altLang="en-US" sz="1200" dirty="0">
                  <a:solidFill>
                    <a:prstClr val="black"/>
                  </a:solidFill>
                  <a:cs typeface="メイリオ" panose="020B0604030504040204" pitchFamily="50" charset="-128"/>
                </a:rPr>
                <a:t>電子署名付与</a:t>
              </a:r>
            </a:p>
          </p:txBody>
        </p:sp>
      </p:grpSp>
      <p:grpSp>
        <p:nvGrpSpPr>
          <p:cNvPr id="142" name="グループ化 141"/>
          <p:cNvGrpSpPr/>
          <p:nvPr/>
        </p:nvGrpSpPr>
        <p:grpSpPr>
          <a:xfrm>
            <a:off x="7656176" y="4127132"/>
            <a:ext cx="1607699" cy="1794027"/>
            <a:chOff x="-2216717" y="3295333"/>
            <a:chExt cx="1607699" cy="1489937"/>
          </a:xfrm>
        </p:grpSpPr>
        <p:grpSp>
          <p:nvGrpSpPr>
            <p:cNvPr id="143" name="グループ化 142"/>
            <p:cNvGrpSpPr/>
            <p:nvPr/>
          </p:nvGrpSpPr>
          <p:grpSpPr>
            <a:xfrm>
              <a:off x="-2216717" y="3295333"/>
              <a:ext cx="1607699" cy="1489937"/>
              <a:chOff x="5134375" y="3346432"/>
              <a:chExt cx="1599525" cy="1397157"/>
            </a:xfrm>
          </p:grpSpPr>
          <p:sp>
            <p:nvSpPr>
              <p:cNvPr id="145" name="正方形/長方形 144"/>
              <p:cNvSpPr/>
              <p:nvPr/>
            </p:nvSpPr>
            <p:spPr bwMode="auto">
              <a:xfrm>
                <a:off x="5672856" y="3409575"/>
                <a:ext cx="834140" cy="875246"/>
              </a:xfrm>
              <a:prstGeom prst="rect">
                <a:avLst/>
              </a:prstGeom>
              <a:solidFill>
                <a:schemeClr val="bg1"/>
              </a:solidFill>
              <a:ln w="41275" cap="flat" cmpd="sng" algn="ctr">
                <a:solidFill>
                  <a:schemeClr val="tx1">
                    <a:lumMod val="50000"/>
                    <a:lumOff val="50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endParaRPr kumimoji="1" lang="ja-JP" altLang="en-US" sz="1050">
                  <a:solidFill>
                    <a:prstClr val="black"/>
                  </a:solidFill>
                </a:endParaRPr>
              </a:p>
            </p:txBody>
          </p:sp>
          <p:sp>
            <p:nvSpPr>
              <p:cNvPr id="146" name="正方形/長方形 145"/>
              <p:cNvSpPr/>
              <p:nvPr/>
            </p:nvSpPr>
            <p:spPr bwMode="auto">
              <a:xfrm>
                <a:off x="5822053" y="3553438"/>
                <a:ext cx="222599" cy="186583"/>
              </a:xfrm>
              <a:prstGeom prst="rect">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txBody>
              <a:bodyPr vert="horz" wrap="square" lIns="36000" tIns="72000" rIns="36000" bIns="72000" numCol="1" rtlCol="0" anchor="ctr" anchorCtr="0" compatLnSpc="1">
                <a:prstTxWarp prst="textNoShape">
                  <a:avLst/>
                </a:prstTxWarp>
              </a:bodyPr>
              <a:lstStyle/>
              <a:p>
                <a:pPr algn="ctr">
                  <a:lnSpc>
                    <a:spcPct val="110000"/>
                  </a:lnSpc>
                  <a:spcBef>
                    <a:spcPct val="40000"/>
                  </a:spcBef>
                </a:pPr>
                <a:endParaRPr lang="ja-JP" altLang="en-US" sz="1050">
                  <a:solidFill>
                    <a:prstClr val="black"/>
                  </a:solidFill>
                </a:endParaRPr>
              </a:p>
            </p:txBody>
          </p:sp>
          <p:cxnSp>
            <p:nvCxnSpPr>
              <p:cNvPr id="147" name="直線コネクタ 146"/>
              <p:cNvCxnSpPr/>
              <p:nvPr/>
            </p:nvCxnSpPr>
            <p:spPr bwMode="auto">
              <a:xfrm flipV="1">
                <a:off x="6122895" y="3585085"/>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48" name="直線コネクタ 147"/>
              <p:cNvCxnSpPr/>
              <p:nvPr/>
            </p:nvCxnSpPr>
            <p:spPr bwMode="auto">
              <a:xfrm flipV="1">
                <a:off x="6131459" y="3696389"/>
                <a:ext cx="257481"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49" name="直線コネクタ 148"/>
              <p:cNvCxnSpPr/>
              <p:nvPr/>
            </p:nvCxnSpPr>
            <p:spPr bwMode="auto">
              <a:xfrm flipV="1">
                <a:off x="5828412" y="3848789"/>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50" name="直線コネクタ 149"/>
              <p:cNvCxnSpPr/>
              <p:nvPr/>
            </p:nvCxnSpPr>
            <p:spPr bwMode="auto">
              <a:xfrm flipV="1">
                <a:off x="5826702" y="3980641"/>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cxnSp>
            <p:nvCxnSpPr>
              <p:cNvPr id="151" name="直線コネクタ 150"/>
              <p:cNvCxnSpPr/>
              <p:nvPr/>
            </p:nvCxnSpPr>
            <p:spPr bwMode="auto">
              <a:xfrm flipV="1">
                <a:off x="5824992" y="4112493"/>
                <a:ext cx="551934" cy="0"/>
              </a:xfrm>
              <a:prstGeom prst="line">
                <a:avLst/>
              </a:prstGeom>
              <a:solidFill>
                <a:schemeClr val="bg1"/>
              </a:solidFill>
              <a:ln w="31750" cap="flat" cmpd="sng" algn="ctr">
                <a:solidFill>
                  <a:schemeClr val="tx1">
                    <a:lumMod val="75000"/>
                    <a:lumOff val="25000"/>
                  </a:schemeClr>
                </a:solidFill>
                <a:prstDash val="solid"/>
                <a:round/>
                <a:headEnd type="none" w="med" len="med"/>
                <a:tailEnd type="none" w="med" len="med"/>
              </a:ln>
              <a:effectLst/>
            </p:spPr>
          </p:cxnSp>
          <p:sp>
            <p:nvSpPr>
              <p:cNvPr id="152" name="テキスト ボックス 151"/>
              <p:cNvSpPr txBox="1"/>
              <p:nvPr/>
            </p:nvSpPr>
            <p:spPr>
              <a:xfrm>
                <a:off x="5134375" y="3413265"/>
                <a:ext cx="551181" cy="1330324"/>
              </a:xfrm>
              <a:prstGeom prst="rect">
                <a:avLst/>
              </a:prstGeom>
              <a:noFill/>
            </p:spPr>
            <p:txBody>
              <a:bodyPr vert="eaVert" wrap="square" rtlCol="0">
                <a:spAutoFit/>
              </a:bodyPr>
              <a:lstStyle/>
              <a:p>
                <a:r>
                  <a:rPr lang="ja-JP" altLang="en-US" sz="1200" dirty="0">
                    <a:solidFill>
                      <a:prstClr val="black"/>
                    </a:solidFill>
                    <a:cs typeface="メイリオ" panose="020B0604030504040204" pitchFamily="50" charset="-128"/>
                  </a:rPr>
                  <a:t>医療費通知</a:t>
                </a:r>
                <a:endParaRPr lang="en-US" altLang="ja-JP" sz="1200" dirty="0">
                  <a:solidFill>
                    <a:prstClr val="black"/>
                  </a:solidFill>
                  <a:cs typeface="メイリオ" panose="020B0604030504040204" pitchFamily="50" charset="-128"/>
                </a:endParaRPr>
              </a:p>
              <a:p>
                <a:r>
                  <a:rPr lang="ja-JP" altLang="en-US" sz="1200" dirty="0">
                    <a:solidFill>
                      <a:prstClr val="black"/>
                    </a:solidFill>
                    <a:cs typeface="メイリオ" panose="020B0604030504040204" pitchFamily="50" charset="-128"/>
                  </a:rPr>
                  <a:t>データ</a:t>
                </a:r>
              </a:p>
            </p:txBody>
          </p:sp>
          <p:sp>
            <p:nvSpPr>
              <p:cNvPr id="153" name="正方形/長方形 152"/>
              <p:cNvSpPr/>
              <p:nvPr/>
            </p:nvSpPr>
            <p:spPr bwMode="auto">
              <a:xfrm>
                <a:off x="6243847" y="3346432"/>
                <a:ext cx="490053" cy="245994"/>
              </a:xfrm>
              <a:prstGeom prst="rect">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36000" tIns="72000" rIns="36000" bIns="72000" numCol="1" rtlCol="0" anchor="ctr" anchorCtr="0" compatLnSpc="1">
                <a:prstTxWarp prst="textNoShape">
                  <a:avLst/>
                </a:prstTxWarp>
              </a:bodyPr>
              <a:lstStyle/>
              <a:p>
                <a:pPr algn="ctr" fontAlgn="base">
                  <a:lnSpc>
                    <a:spcPct val="110000"/>
                  </a:lnSpc>
                  <a:spcBef>
                    <a:spcPct val="40000"/>
                  </a:spcBef>
                </a:pPr>
                <a:r>
                  <a:rPr lang="ja-JP" altLang="en-US" sz="1200" dirty="0">
                    <a:solidFill>
                      <a:prstClr val="white"/>
                    </a:solidFill>
                    <a:latin typeface="ＭＳ Ｐゴシック" panose="020B0600070205080204" pitchFamily="50" charset="-128"/>
                    <a:ea typeface="ＭＳ Ｐゴシック" panose="020B0600070205080204" pitchFamily="50" charset="-128"/>
                  </a:rPr>
                  <a:t>ＸＭＬ</a:t>
                </a:r>
                <a:endParaRPr kumimoji="1" lang="ja-JP" altLang="en-US" sz="1200" dirty="0">
                  <a:solidFill>
                    <a:prstClr val="white"/>
                  </a:solidFill>
                  <a:latin typeface="ＭＳ Ｐゴシック" panose="020B0600070205080204" pitchFamily="50" charset="-128"/>
                  <a:ea typeface="ＭＳ Ｐゴシック" panose="020B0600070205080204" pitchFamily="50" charset="-128"/>
                </a:endParaRPr>
              </a:p>
            </p:txBody>
          </p:sp>
        </p:grpSp>
        <p:sp>
          <p:nvSpPr>
            <p:cNvPr id="144" name="テキスト ボックス 143"/>
            <p:cNvSpPr txBox="1"/>
            <p:nvPr/>
          </p:nvSpPr>
          <p:spPr>
            <a:xfrm>
              <a:off x="-1865930" y="4327992"/>
              <a:ext cx="1204418" cy="276999"/>
            </a:xfrm>
            <a:prstGeom prst="rect">
              <a:avLst/>
            </a:prstGeom>
            <a:noFill/>
          </p:spPr>
          <p:txBody>
            <a:bodyPr vert="horz" wrap="square" rtlCol="0" anchor="ctr">
              <a:spAutoFit/>
            </a:bodyPr>
            <a:lstStyle/>
            <a:p>
              <a:pPr algn="ctr"/>
              <a:r>
                <a:rPr lang="ja-JP" altLang="en-US" sz="1200" dirty="0">
                  <a:solidFill>
                    <a:prstClr val="black"/>
                  </a:solidFill>
                  <a:cs typeface="メイリオ" panose="020B0604030504040204" pitchFamily="50" charset="-128"/>
                </a:rPr>
                <a:t>電子署名付与</a:t>
              </a:r>
            </a:p>
          </p:txBody>
        </p:sp>
      </p:grpSp>
      <p:sp>
        <p:nvSpPr>
          <p:cNvPr id="64" name="テキスト ボックス 63"/>
          <p:cNvSpPr txBox="1"/>
          <p:nvPr/>
        </p:nvSpPr>
        <p:spPr>
          <a:xfrm>
            <a:off x="265283" y="3936260"/>
            <a:ext cx="1295480" cy="333534"/>
          </a:xfrm>
          <a:prstGeom prst="rect">
            <a:avLst/>
          </a:prstGeom>
          <a:noFill/>
        </p:spPr>
        <p:txBody>
          <a:bodyPr vert="horz" wrap="square" rtlCol="0" anchor="ctr">
            <a:spAutoFit/>
          </a:bodyPr>
          <a:lstStyle/>
          <a:p>
            <a:pPr algn="ctr"/>
            <a:r>
              <a:rPr lang="ja-JP" altLang="en-US" sz="1200" dirty="0">
                <a:solidFill>
                  <a:prstClr val="black"/>
                </a:solidFill>
                <a:cs typeface="メイリオ" panose="020B0604030504040204" pitchFamily="50" charset="-128"/>
              </a:rPr>
              <a:t>フォーマット統一</a:t>
            </a:r>
          </a:p>
        </p:txBody>
      </p:sp>
      <p:sp>
        <p:nvSpPr>
          <p:cNvPr id="70" name="タイトル 2"/>
          <p:cNvSpPr>
            <a:spLocks noGrp="1"/>
          </p:cNvSpPr>
          <p:nvPr>
            <p:ph type="title"/>
          </p:nvPr>
        </p:nvSpPr>
        <p:spPr>
          <a:xfrm>
            <a:off x="170808" y="-11715"/>
            <a:ext cx="9906000" cy="647999"/>
          </a:xfrm>
          <a:noFill/>
        </p:spPr>
        <p:txBody>
          <a:bodyPr>
            <a:normAutofit fontScale="90000"/>
          </a:bodyPr>
          <a:lstStyle/>
          <a:p>
            <a:r>
              <a:rPr lang="en-US" altLang="ja-JP" sz="2400" dirty="0"/>
              <a:t/>
            </a:r>
            <a:br>
              <a:rPr lang="en-US" altLang="ja-JP" sz="2400" dirty="0"/>
            </a:br>
            <a:r>
              <a:rPr lang="ja-JP" altLang="en-US" sz="2400" dirty="0" smtClean="0"/>
              <a:t>２．</a:t>
            </a:r>
            <a:r>
              <a:rPr lang="ja-JP" altLang="en-US" sz="2400" dirty="0"/>
              <a:t>医療費通知を活用して医療費控除</a:t>
            </a:r>
            <a:r>
              <a:rPr lang="ja-JP" altLang="en-US" sz="2400" dirty="0" smtClean="0"/>
              <a:t>の電子申告</a:t>
            </a:r>
            <a:r>
              <a:rPr lang="ja-JP" altLang="en-US" sz="2400" dirty="0"/>
              <a:t>をする場合</a:t>
            </a:r>
            <a:r>
              <a:rPr lang="ja-JP" altLang="en-US" sz="2400" dirty="0" smtClean="0"/>
              <a:t>の流れ（イメージ）</a:t>
            </a:r>
            <a:endParaRPr lang="ja-JP" altLang="en-US" sz="2400" dirty="0"/>
          </a:p>
        </p:txBody>
      </p:sp>
      <p:cxnSp>
        <p:nvCxnSpPr>
          <p:cNvPr id="7" name="直線コネクタ 6"/>
          <p:cNvCxnSpPr>
            <a:endCxn id="5" idx="1"/>
          </p:cNvCxnSpPr>
          <p:nvPr/>
        </p:nvCxnSpPr>
        <p:spPr bwMode="auto">
          <a:xfrm flipV="1">
            <a:off x="1013843" y="2854856"/>
            <a:ext cx="84010" cy="416103"/>
          </a:xfrm>
          <a:prstGeom prst="line">
            <a:avLst/>
          </a:prstGeom>
          <a:solidFill>
            <a:schemeClr val="bg1"/>
          </a:solidFill>
          <a:ln w="19050" cap="flat" cmpd="sng" algn="ctr">
            <a:solidFill>
              <a:schemeClr val="tx1"/>
            </a:solidFill>
            <a:prstDash val="solid"/>
            <a:round/>
            <a:headEnd type="none" w="med" len="med"/>
            <a:tailEnd type="none" w="med" len="med"/>
          </a:ln>
          <a:effectLst/>
        </p:spPr>
      </p:cxnSp>
      <p:sp>
        <p:nvSpPr>
          <p:cNvPr id="76" name="正方形/長方形 75"/>
          <p:cNvSpPr/>
          <p:nvPr/>
        </p:nvSpPr>
        <p:spPr>
          <a:xfrm>
            <a:off x="86655" y="811167"/>
            <a:ext cx="9745420" cy="923330"/>
          </a:xfrm>
          <a:prstGeom prst="rect">
            <a:avLst/>
          </a:prstGeom>
          <a:noFill/>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29</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年分の電子申告</a:t>
            </a:r>
            <a:r>
              <a:rPr lang="ja-JP" altLang="en-US"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30</a:t>
            </a:r>
            <a:r>
              <a:rPr lang="ja-JP" altLang="en-US" dirty="0">
                <a:latin typeface="Meiryo UI" panose="020B0604030504040204" pitchFamily="50" charset="-128"/>
                <a:ea typeface="Meiryo UI" panose="020B0604030504040204" pitchFamily="50" charset="-128"/>
                <a:cs typeface="Meiryo UI" panose="020B0604030504040204" pitchFamily="50" charset="-128"/>
              </a:rPr>
              <a:t>年</a:t>
            </a:r>
            <a:r>
              <a:rPr lang="en-US" altLang="ja-JP" dirty="0">
                <a:latin typeface="Meiryo UI" panose="020B0604030504040204" pitchFamily="50" charset="-128"/>
                <a:ea typeface="Meiryo UI" panose="020B0604030504040204" pitchFamily="50" charset="-128"/>
                <a:cs typeface="Meiryo UI" panose="020B0604030504040204" pitchFamily="50" charset="-128"/>
              </a:rPr>
              <a:t>1</a:t>
            </a:r>
            <a:r>
              <a:rPr lang="ja-JP" altLang="en-US" dirty="0">
                <a:latin typeface="Meiryo UI" panose="020B0604030504040204" pitchFamily="50" charset="-128"/>
                <a:ea typeface="Meiryo UI" panose="020B0604030504040204" pitchFamily="50" charset="-128"/>
                <a:cs typeface="Meiryo UI" panose="020B0604030504040204" pitchFamily="50" charset="-128"/>
              </a:rPr>
              <a:t>月～）</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については、被保険者が、被保険者向け</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Web</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サイトにログインし、被保険者端末へ医療費通知をダウンロードした後、</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e-Tax</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へ医療費通知をアップロードする方式となります。</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9" name="曲折矢印 68"/>
          <p:cNvSpPr/>
          <p:nvPr/>
        </p:nvSpPr>
        <p:spPr bwMode="auto">
          <a:xfrm rot="16200000">
            <a:off x="2522496" y="3158787"/>
            <a:ext cx="924773" cy="2200446"/>
          </a:xfrm>
          <a:prstGeom prst="bentArrow">
            <a:avLst>
              <a:gd name="adj1" fmla="val 39606"/>
              <a:gd name="adj2" fmla="val 34634"/>
              <a:gd name="adj3" fmla="val 20919"/>
              <a:gd name="adj4" fmla="val 15015"/>
            </a:avLst>
          </a:prstGeom>
          <a:solidFill>
            <a:schemeClr val="accent6">
              <a:lumMod val="60000"/>
              <a:lumOff val="40000"/>
            </a:schemeClr>
          </a:solidFill>
          <a:ln w="19050" cap="flat" cmpd="sng" algn="ctr">
            <a:noFill/>
            <a:prstDash val="solid"/>
            <a:round/>
            <a:headEnd type="none" w="med" len="med"/>
            <a:tailEnd type="none" w="med" len="med"/>
          </a:ln>
          <a:effectLst>
            <a:softEdge rad="12700"/>
          </a:effectLst>
        </p:spPr>
        <p:txBody>
          <a:bodyPr vert="horz" wrap="square" lIns="36000" tIns="72000" rIns="36000" bIns="72000" numCol="1" rtlCol="0" anchor="ctr" anchorCtr="0" compatLnSpc="1">
            <a:prstTxWarp prst="textNoShape">
              <a:avLst/>
            </a:prstTxWarp>
          </a:bodyPr>
          <a:lstStyle/>
          <a:p>
            <a:pPr marL="174625" indent="-174625" algn="ctr">
              <a:spcBef>
                <a:spcPct val="40000"/>
              </a:spcBef>
            </a:pPr>
            <a:endParaRPr lang="ja-JP" altLang="en-US" b="1">
              <a:solidFill>
                <a:prstClr val="white"/>
              </a:solidFill>
              <a:cs typeface="Meiryo UI" panose="020B0604030504040204" pitchFamily="50" charset="-128"/>
            </a:endParaRPr>
          </a:p>
        </p:txBody>
      </p:sp>
      <p:sp>
        <p:nvSpPr>
          <p:cNvPr id="68" name="テキスト ボックス 67"/>
          <p:cNvSpPr txBox="1"/>
          <p:nvPr/>
        </p:nvSpPr>
        <p:spPr>
          <a:xfrm>
            <a:off x="2270793" y="4303027"/>
            <a:ext cx="1859428" cy="461665"/>
          </a:xfrm>
          <a:prstGeom prst="rect">
            <a:avLst/>
          </a:prstGeom>
          <a:noFill/>
        </p:spPr>
        <p:txBody>
          <a:bodyPr wrap="square" rtlCol="0">
            <a:spAutoFit/>
          </a:bodyPr>
          <a:lstStyle/>
          <a:p>
            <a:r>
              <a:rPr lang="ja-JP" altLang="en-US" sz="1200" b="1" dirty="0" smtClean="0">
                <a:solidFill>
                  <a:prstClr val="black"/>
                </a:solidFill>
                <a:latin typeface="+mn-ea"/>
              </a:rPr>
              <a:t>被保険者向け</a:t>
            </a:r>
            <a:r>
              <a:rPr lang="en-US" altLang="ja-JP" sz="1200" b="1" dirty="0" smtClean="0">
                <a:solidFill>
                  <a:prstClr val="black"/>
                </a:solidFill>
              </a:rPr>
              <a:t>Web</a:t>
            </a:r>
            <a:r>
              <a:rPr lang="ja-JP" altLang="en-US" sz="1200" b="1" dirty="0" smtClean="0">
                <a:solidFill>
                  <a:prstClr val="black"/>
                </a:solidFill>
                <a:latin typeface="+mn-ea"/>
              </a:rPr>
              <a:t>サイトにログイン</a:t>
            </a:r>
            <a:endParaRPr kumimoji="1" lang="ja-JP" altLang="en-US" sz="1200" b="1" dirty="0">
              <a:solidFill>
                <a:prstClr val="black"/>
              </a:solidFill>
              <a:latin typeface="+mn-ea"/>
            </a:endParaRPr>
          </a:p>
        </p:txBody>
      </p:sp>
      <p:sp>
        <p:nvSpPr>
          <p:cNvPr id="73" name="スライド番号プレースホルダー 6"/>
          <p:cNvSpPr txBox="1">
            <a:spLocks/>
          </p:cNvSpPr>
          <p:nvPr/>
        </p:nvSpPr>
        <p:spPr>
          <a:xfrm>
            <a:off x="9353528" y="6548421"/>
            <a:ext cx="55247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ja-JP"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右矢印 1"/>
          <p:cNvSpPr/>
          <p:nvPr/>
        </p:nvSpPr>
        <p:spPr>
          <a:xfrm>
            <a:off x="5715915" y="4169632"/>
            <a:ext cx="1940262" cy="731745"/>
          </a:xfrm>
          <a:prstGeom prst="rightArrow">
            <a:avLst/>
          </a:prstGeom>
          <a:solidFill>
            <a:schemeClr val="bg1">
              <a:lumMod val="6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1684323" y="5030970"/>
            <a:ext cx="2415767" cy="461665"/>
          </a:xfrm>
          <a:prstGeom prst="rect">
            <a:avLst/>
          </a:prstGeom>
          <a:noFill/>
        </p:spPr>
        <p:txBody>
          <a:bodyPr wrap="square" rtlCol="0">
            <a:spAutoFit/>
          </a:bodyPr>
          <a:lstStyle/>
          <a:p>
            <a:r>
              <a:rPr lang="ja-JP" altLang="en-US" sz="1200" b="1" dirty="0" smtClean="0">
                <a:solidFill>
                  <a:prstClr val="black"/>
                </a:solidFill>
                <a:cs typeface="Meiryo UI" panose="020B0604030504040204" pitchFamily="50" charset="-128"/>
              </a:rPr>
              <a:t>被保険者端末への</a:t>
            </a:r>
            <a:endParaRPr lang="en-US" altLang="ja-JP" sz="1200" b="1" dirty="0" smtClean="0">
              <a:solidFill>
                <a:prstClr val="black"/>
              </a:solidFill>
              <a:cs typeface="Meiryo UI" panose="020B0604030504040204" pitchFamily="50" charset="-128"/>
            </a:endParaRPr>
          </a:p>
          <a:p>
            <a:r>
              <a:rPr lang="ja-JP" altLang="en-US" sz="1200" b="1" dirty="0" smtClean="0">
                <a:solidFill>
                  <a:prstClr val="black"/>
                </a:solidFill>
                <a:cs typeface="Meiryo UI" panose="020B0604030504040204" pitchFamily="50" charset="-128"/>
              </a:rPr>
              <a:t>医療費通知データのダウンロード</a:t>
            </a:r>
            <a:endParaRPr lang="en-US" altLang="ja-JP" sz="1200" b="1" dirty="0">
              <a:solidFill>
                <a:prstClr val="black"/>
              </a:solidFill>
              <a:cs typeface="Meiryo UI" panose="020B0604030504040204" pitchFamily="50" charset="-128"/>
            </a:endParaRPr>
          </a:p>
        </p:txBody>
      </p:sp>
      <p:sp>
        <p:nvSpPr>
          <p:cNvPr id="71" name="テキスト ボックス 70"/>
          <p:cNvSpPr txBox="1"/>
          <p:nvPr/>
        </p:nvSpPr>
        <p:spPr>
          <a:xfrm>
            <a:off x="5595174" y="4319920"/>
            <a:ext cx="1869593" cy="461665"/>
          </a:xfrm>
          <a:prstGeom prst="rect">
            <a:avLst/>
          </a:prstGeom>
          <a:noFill/>
        </p:spPr>
        <p:txBody>
          <a:bodyPr wrap="square" rtlCol="0">
            <a:spAutoFit/>
          </a:bodyPr>
          <a:lstStyle/>
          <a:p>
            <a:r>
              <a:rPr lang="ja-JP" altLang="en-US" sz="1200" b="1" dirty="0" smtClean="0">
                <a:solidFill>
                  <a:prstClr val="black"/>
                </a:solidFill>
                <a:cs typeface="Meiryo UI" panose="020B0604030504040204" pitchFamily="50" charset="-128"/>
              </a:rPr>
              <a:t>　ｅ</a:t>
            </a:r>
            <a:r>
              <a:rPr lang="en-US" altLang="ja-JP" sz="1200" b="1" dirty="0" smtClean="0">
                <a:solidFill>
                  <a:prstClr val="black"/>
                </a:solidFill>
                <a:cs typeface="Meiryo UI" panose="020B0604030504040204" pitchFamily="50" charset="-128"/>
              </a:rPr>
              <a:t>-</a:t>
            </a:r>
            <a:r>
              <a:rPr lang="en-US" altLang="ja-JP" sz="1200" b="1" dirty="0">
                <a:solidFill>
                  <a:prstClr val="black"/>
                </a:solidFill>
                <a:cs typeface="Meiryo UI" panose="020B0604030504040204" pitchFamily="50" charset="-128"/>
              </a:rPr>
              <a:t>Tax</a:t>
            </a:r>
            <a:r>
              <a:rPr lang="ja-JP" altLang="en-US" sz="1200" b="1" dirty="0" err="1" smtClean="0">
                <a:solidFill>
                  <a:prstClr val="black"/>
                </a:solidFill>
                <a:cs typeface="Meiryo UI" panose="020B0604030504040204" pitchFamily="50" charset="-128"/>
              </a:rPr>
              <a:t>への</a:t>
            </a:r>
            <a:r>
              <a:rPr lang="ja-JP" altLang="en-US" sz="1200" b="1" dirty="0" smtClean="0">
                <a:solidFill>
                  <a:prstClr val="black"/>
                </a:solidFill>
                <a:cs typeface="Meiryo UI" panose="020B0604030504040204" pitchFamily="50" charset="-128"/>
              </a:rPr>
              <a:t>医療費通知　　</a:t>
            </a:r>
            <a:endParaRPr lang="en-US" altLang="ja-JP" sz="1200" b="1" dirty="0" smtClean="0">
              <a:solidFill>
                <a:prstClr val="black"/>
              </a:solidFill>
              <a:cs typeface="Meiryo UI" panose="020B0604030504040204" pitchFamily="50" charset="-128"/>
            </a:endParaRPr>
          </a:p>
          <a:p>
            <a:r>
              <a:rPr lang="ja-JP" altLang="en-US" sz="1200" b="1" dirty="0">
                <a:solidFill>
                  <a:prstClr val="black"/>
                </a:solidFill>
                <a:cs typeface="Meiryo UI" panose="020B0604030504040204" pitchFamily="50" charset="-128"/>
              </a:rPr>
              <a:t>　</a:t>
            </a:r>
            <a:r>
              <a:rPr lang="ja-JP" altLang="en-US" sz="1200" b="1" dirty="0" smtClean="0">
                <a:solidFill>
                  <a:prstClr val="black"/>
                </a:solidFill>
                <a:cs typeface="Meiryo UI" panose="020B0604030504040204" pitchFamily="50" charset="-128"/>
              </a:rPr>
              <a:t> データのアップロード</a:t>
            </a:r>
            <a:endParaRPr lang="en-US" altLang="ja-JP" sz="1200" b="1" dirty="0">
              <a:solidFill>
                <a:prstClr val="black"/>
              </a:solidFill>
              <a:cs typeface="Meiryo UI" panose="020B0604030504040204" pitchFamily="50" charset="-128"/>
            </a:endParaRPr>
          </a:p>
        </p:txBody>
      </p:sp>
    </p:spTree>
    <p:extLst>
      <p:ext uri="{BB962C8B-B14F-4D97-AF65-F5344CB8AC3E}">
        <p14:creationId xmlns:p14="http://schemas.microsoft.com/office/powerpoint/2010/main" val="823508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Title 1"/>
          <p:cNvSpPr>
            <a:spLocks noGrp="1"/>
          </p:cNvSpPr>
          <p:nvPr>
            <p:ph type="title"/>
          </p:nvPr>
        </p:nvSpPr>
        <p:spPr>
          <a:xfrm>
            <a:off x="240174" y="0"/>
            <a:ext cx="9360000" cy="647999"/>
          </a:xfrm>
        </p:spPr>
        <p:txBody>
          <a:bodyPr>
            <a:noAutofit/>
          </a:bodyPr>
          <a:lstStyle/>
          <a:p>
            <a:r>
              <a:rPr lang="en-US" altLang="ja-JP" sz="2200" dirty="0"/>
              <a:t/>
            </a:r>
            <a:br>
              <a:rPr lang="en-US" altLang="ja-JP" sz="2200" dirty="0"/>
            </a:br>
            <a:r>
              <a:rPr lang="ja-JP" altLang="en-US" sz="2200" dirty="0" smtClean="0"/>
              <a:t>３</a:t>
            </a:r>
            <a:r>
              <a:rPr lang="ja-JP" altLang="en-US" sz="2200" dirty="0"/>
              <a:t>．医療費控除申告に使用できる医療費</a:t>
            </a:r>
            <a:r>
              <a:rPr lang="ja-JP" altLang="en-US" sz="2200" dirty="0" smtClean="0"/>
              <a:t>通知の記載必須項目</a:t>
            </a:r>
            <a:endParaRPr lang="ja-JP" altLang="en-US" sz="2200" dirty="0"/>
          </a:p>
        </p:txBody>
      </p:sp>
      <p:sp>
        <p:nvSpPr>
          <p:cNvPr id="30" name="Content Placeholder 2"/>
          <p:cNvSpPr>
            <a:spLocks noGrp="1"/>
          </p:cNvSpPr>
          <p:nvPr>
            <p:ph sz="quarter" idx="12"/>
          </p:nvPr>
        </p:nvSpPr>
        <p:spPr>
          <a:xfrm>
            <a:off x="233605" y="803980"/>
            <a:ext cx="9400059" cy="1646087"/>
          </a:xfrm>
        </p:spPr>
        <p:txBody>
          <a:bodyPr/>
          <a:lstStyle/>
          <a:p>
            <a:pPr marL="185738" indent="-185738">
              <a:spcBef>
                <a:spcPts val="0"/>
              </a:spcBef>
            </a:pPr>
            <a:r>
              <a:rPr kumimoji="1" lang="ja-JP" altLang="en-US" sz="1800" dirty="0" smtClean="0">
                <a:solidFill>
                  <a:schemeClr val="tx1"/>
                </a:solidFill>
              </a:rPr>
              <a:t>○医療費</a:t>
            </a:r>
            <a:r>
              <a:rPr kumimoji="1" lang="ja-JP" altLang="en-US" sz="1800" dirty="0">
                <a:solidFill>
                  <a:schemeClr val="tx1"/>
                </a:solidFill>
              </a:rPr>
              <a:t>控除申告</a:t>
            </a:r>
            <a:r>
              <a:rPr kumimoji="1" lang="ja-JP" altLang="en-US" sz="1800" dirty="0" smtClean="0">
                <a:solidFill>
                  <a:schemeClr val="tx1"/>
                </a:solidFill>
              </a:rPr>
              <a:t>に</a:t>
            </a:r>
            <a:r>
              <a:rPr kumimoji="1" lang="ja-JP" altLang="en-US" sz="1800" dirty="0">
                <a:solidFill>
                  <a:schemeClr val="tx1"/>
                </a:solidFill>
              </a:rPr>
              <a:t>使用</a:t>
            </a:r>
            <a:r>
              <a:rPr kumimoji="1" lang="ja-JP" altLang="en-US" sz="1800" dirty="0" smtClean="0">
                <a:solidFill>
                  <a:schemeClr val="tx1"/>
                </a:solidFill>
              </a:rPr>
              <a:t>できる医療費通知については、健康保険法施行規則等の一部を改正する省令（平成</a:t>
            </a:r>
            <a:r>
              <a:rPr kumimoji="1" lang="en-US" altLang="ja-JP" sz="1800" dirty="0" smtClean="0">
                <a:solidFill>
                  <a:schemeClr val="tx1"/>
                </a:solidFill>
              </a:rPr>
              <a:t>29</a:t>
            </a:r>
            <a:r>
              <a:rPr kumimoji="1" lang="ja-JP" altLang="en-US" sz="1800" dirty="0" smtClean="0">
                <a:solidFill>
                  <a:schemeClr val="tx1"/>
                </a:solidFill>
              </a:rPr>
              <a:t>年厚生労働省令第</a:t>
            </a:r>
            <a:r>
              <a:rPr kumimoji="1" lang="en-US" altLang="ja-JP" sz="1800" dirty="0" smtClean="0">
                <a:solidFill>
                  <a:schemeClr val="tx1"/>
                </a:solidFill>
              </a:rPr>
              <a:t>41</a:t>
            </a:r>
            <a:r>
              <a:rPr kumimoji="1" lang="ja-JP" altLang="en-US" sz="1800" dirty="0" smtClean="0">
                <a:solidFill>
                  <a:schemeClr val="tx1"/>
                </a:solidFill>
              </a:rPr>
              <a:t>号）により規定された以下の項目を記載するほか、電子申告については、保険者による電子署名が行われているなど国税庁が定める仕様に準拠していただく必要があります。</a:t>
            </a:r>
            <a:endParaRPr kumimoji="1" lang="en-US" altLang="ja-JP" sz="1800" dirty="0" smtClean="0">
              <a:solidFill>
                <a:schemeClr val="tx1"/>
              </a:solidFill>
            </a:endParaRPr>
          </a:p>
          <a:p>
            <a:pPr marL="185738" indent="-185738">
              <a:spcBef>
                <a:spcPts val="600"/>
              </a:spcBef>
            </a:pPr>
            <a:r>
              <a:rPr kumimoji="1" lang="ja-JP" altLang="en-US" sz="1800" dirty="0" smtClean="0">
                <a:solidFill>
                  <a:schemeClr val="tx1"/>
                </a:solidFill>
              </a:rPr>
              <a:t>○今回の省令改正により、医療費通知自体の目的や位置づけが変わるものではありません。また、これらの項目を医療費通知に記載することを義務づけるものではありません。</a:t>
            </a:r>
            <a:endParaRPr kumimoji="1" lang="ja-JP" altLang="en-US" sz="1800" dirty="0">
              <a:solidFill>
                <a:schemeClr val="tx1"/>
              </a:solidFill>
            </a:endParaRPr>
          </a:p>
        </p:txBody>
      </p:sp>
      <p:sp>
        <p:nvSpPr>
          <p:cNvPr id="29" name="Rectangle 16"/>
          <p:cNvSpPr/>
          <p:nvPr/>
        </p:nvSpPr>
        <p:spPr>
          <a:xfrm>
            <a:off x="233605" y="3115037"/>
            <a:ext cx="9477525" cy="3433384"/>
          </a:xfrm>
          <a:prstGeom prst="rect">
            <a:avLst/>
          </a:prstGeom>
          <a:no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marL="342900" indent="-342900">
              <a:spcBef>
                <a:spcPts val="300"/>
              </a:spcBef>
              <a:buFont typeface="+mj-ea"/>
              <a:buAutoNum type="circleNumDbPlain"/>
            </a:pPr>
            <a:r>
              <a:rPr kumimoji="1" lang="ja-JP" altLang="en-US" b="1" dirty="0" smtClean="0">
                <a:solidFill>
                  <a:schemeClr val="tx1"/>
                </a:solidFill>
                <a:latin typeface="Meiryo UI" panose="020B0604030504040204" pitchFamily="50" charset="-128"/>
                <a:ea typeface="Meiryo UI" panose="020B0604030504040204" pitchFamily="50" charset="-128"/>
              </a:rPr>
              <a:t>被保険者又はその被扶養者の氏名</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a:spcBef>
                <a:spcPts val="300"/>
              </a:spcBef>
              <a:spcAft>
                <a:spcPts val="600"/>
              </a:spcAft>
            </a:pPr>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en-US" altLang="ja-JP" sz="1600"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被保険者分及び被扶養者分をまとめて世帯単位での作成も可。</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spcBef>
                <a:spcPts val="300"/>
              </a:spcBef>
              <a:spcAft>
                <a:spcPts val="600"/>
              </a:spcAft>
              <a:buFont typeface="+mj-ea"/>
              <a:buAutoNum type="circleNumDbPlain" startAt="2"/>
            </a:pPr>
            <a:r>
              <a:rPr kumimoji="1" lang="ja-JP" altLang="en-US" b="1" dirty="0">
                <a:solidFill>
                  <a:schemeClr val="tx1"/>
                </a:solidFill>
                <a:latin typeface="Meiryo UI" panose="020B0604030504040204" pitchFamily="50" charset="-128"/>
                <a:ea typeface="Meiryo UI" panose="020B0604030504040204" pitchFamily="50" charset="-128"/>
              </a:rPr>
              <a:t>療養</a:t>
            </a:r>
            <a:r>
              <a:rPr kumimoji="1" lang="ja-JP" altLang="en-US" b="1" dirty="0" smtClean="0">
                <a:solidFill>
                  <a:schemeClr val="tx1"/>
                </a:solidFill>
                <a:latin typeface="Meiryo UI" panose="020B0604030504040204" pitchFamily="50" charset="-128"/>
                <a:ea typeface="Meiryo UI" panose="020B0604030504040204" pitchFamily="50" charset="-128"/>
              </a:rPr>
              <a:t>を受けた年月</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marL="342900" indent="-342900">
              <a:spcBef>
                <a:spcPts val="300"/>
              </a:spcBef>
              <a:spcAft>
                <a:spcPts val="600"/>
              </a:spcAft>
              <a:buFont typeface="+mj-ea"/>
              <a:buAutoNum type="circleNumDbPlain" startAt="2"/>
            </a:pPr>
            <a:r>
              <a:rPr kumimoji="1" lang="ja-JP" altLang="en-US" b="1" dirty="0" smtClean="0">
                <a:solidFill>
                  <a:schemeClr val="tx1"/>
                </a:solidFill>
                <a:latin typeface="Meiryo UI" panose="020B0604030504040204" pitchFamily="50" charset="-128"/>
                <a:ea typeface="Meiryo UI" panose="020B0604030504040204" pitchFamily="50" charset="-128"/>
              </a:rPr>
              <a:t>療養を受けた者の氏名</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marL="342900" indent="-342900">
              <a:spcBef>
                <a:spcPts val="300"/>
              </a:spcBef>
              <a:spcAft>
                <a:spcPts val="600"/>
              </a:spcAft>
              <a:buFont typeface="+mj-ea"/>
              <a:buAutoNum type="circleNumDbPlain" startAt="2"/>
            </a:pPr>
            <a:r>
              <a:rPr kumimoji="1" lang="ja-JP" altLang="en-US" b="1" dirty="0">
                <a:solidFill>
                  <a:schemeClr val="tx1"/>
                </a:solidFill>
                <a:latin typeface="Meiryo UI" panose="020B0604030504040204" pitchFamily="50" charset="-128"/>
                <a:ea typeface="Meiryo UI" panose="020B0604030504040204" pitchFamily="50" charset="-128"/>
              </a:rPr>
              <a:t>療養</a:t>
            </a:r>
            <a:r>
              <a:rPr kumimoji="1" lang="ja-JP" altLang="en-US" b="1" dirty="0" smtClean="0">
                <a:solidFill>
                  <a:schemeClr val="tx1"/>
                </a:solidFill>
                <a:latin typeface="Meiryo UI" panose="020B0604030504040204" pitchFamily="50" charset="-128"/>
                <a:ea typeface="Meiryo UI" panose="020B0604030504040204" pitchFamily="50" charset="-128"/>
              </a:rPr>
              <a:t>を受けた病院、診療所、薬局その他の者の名称</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marL="342900" indent="-342900">
              <a:spcBef>
                <a:spcPts val="300"/>
              </a:spcBef>
              <a:buFont typeface="+mj-ea"/>
              <a:buAutoNum type="circleNumDbPlain" startAt="2"/>
            </a:pPr>
            <a:r>
              <a:rPr kumimoji="1" lang="ja-JP" altLang="en-US" b="1" dirty="0">
                <a:solidFill>
                  <a:schemeClr val="tx1"/>
                </a:solidFill>
                <a:latin typeface="Meiryo UI" panose="020B0604030504040204" pitchFamily="50" charset="-128"/>
                <a:ea typeface="Meiryo UI" panose="020B0604030504040204" pitchFamily="50" charset="-128"/>
              </a:rPr>
              <a:t>被</a:t>
            </a:r>
            <a:r>
              <a:rPr kumimoji="1" lang="ja-JP" altLang="en-US" b="1" dirty="0" smtClean="0">
                <a:solidFill>
                  <a:schemeClr val="tx1"/>
                </a:solidFill>
                <a:latin typeface="Meiryo UI" panose="020B0604030504040204" pitchFamily="50" charset="-128"/>
                <a:ea typeface="Meiryo UI" panose="020B0604030504040204" pitchFamily="50" charset="-128"/>
              </a:rPr>
              <a:t>保険者又はその被扶養者が支払った医療費の額</a:t>
            </a:r>
            <a:endParaRPr kumimoji="1" lang="en-US" altLang="ja-JP" b="1" dirty="0" smtClean="0">
              <a:solidFill>
                <a:schemeClr val="tx1"/>
              </a:solidFill>
              <a:latin typeface="Meiryo UI" panose="020B0604030504040204" pitchFamily="50" charset="-128"/>
              <a:ea typeface="Meiryo UI" panose="020B0604030504040204" pitchFamily="50" charset="-128"/>
            </a:endParaRPr>
          </a:p>
          <a:p>
            <a:pPr marL="714375" indent="-714375">
              <a:spcBef>
                <a:spcPts val="300"/>
              </a:spcBef>
              <a:spcAft>
                <a:spcPts val="600"/>
              </a:spcAft>
            </a:pPr>
            <a:r>
              <a:rPr kumimoji="1" lang="ja-JP" altLang="en-US" dirty="0" smtClean="0">
                <a:solidFill>
                  <a:schemeClr val="tx1"/>
                </a:solidFill>
                <a:latin typeface="Meiryo UI" panose="020B0604030504040204" pitchFamily="50" charset="-128"/>
                <a:ea typeface="Meiryo UI" panose="020B0604030504040204" pitchFamily="50" charset="-128"/>
              </a:rPr>
              <a:t>　　 </a:t>
            </a:r>
            <a:r>
              <a:rPr kumimoji="1" lang="en-US" altLang="ja-JP" sz="1600" dirty="0" smtClean="0">
                <a:solidFill>
                  <a:schemeClr val="tx1"/>
                </a:solidFill>
                <a:latin typeface="Meiryo UI" panose="020B0604030504040204" pitchFamily="50" charset="-128"/>
                <a:ea typeface="Meiryo UI" panose="020B0604030504040204" pitchFamily="50" charset="-128"/>
              </a:rPr>
              <a:t>※  </a:t>
            </a:r>
            <a:r>
              <a:rPr kumimoji="1" lang="ja-JP" altLang="en-US" sz="1600" dirty="0" smtClean="0">
                <a:solidFill>
                  <a:schemeClr val="tx1"/>
                </a:solidFill>
                <a:latin typeface="Meiryo UI" panose="020B0604030504040204" pitchFamily="50" charset="-128"/>
                <a:ea typeface="Meiryo UI" panose="020B0604030504040204" pitchFamily="50" charset="-128"/>
              </a:rPr>
              <a:t>自己負担相当額の記載をお願いいたします。保険者が把握できない（医療費通知に反映できない）部分の取扱いについては、別途</a:t>
            </a:r>
            <a:r>
              <a:rPr kumimoji="1" lang="en-US" altLang="ja-JP" sz="1600" dirty="0">
                <a:solidFill>
                  <a:schemeClr val="tx1"/>
                </a:solidFill>
                <a:latin typeface="Meiryo UI" panose="020B0604030504040204" pitchFamily="50" charset="-128"/>
                <a:ea typeface="Meiryo UI" panose="020B0604030504040204" pitchFamily="50" charset="-128"/>
              </a:rPr>
              <a:t>Q</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A</a:t>
            </a:r>
            <a:r>
              <a:rPr kumimoji="1" lang="ja-JP" altLang="en-US" sz="1600" dirty="0">
                <a:solidFill>
                  <a:schemeClr val="tx1"/>
                </a:solidFill>
                <a:latin typeface="Meiryo UI" panose="020B0604030504040204" pitchFamily="50" charset="-128"/>
                <a:ea typeface="Meiryo UI" panose="020B0604030504040204" pitchFamily="50" charset="-128"/>
              </a:rPr>
              <a:t>によりお示し</a:t>
            </a:r>
            <a:r>
              <a:rPr kumimoji="1" lang="ja-JP" altLang="en-US" sz="1600" dirty="0" smtClean="0">
                <a:solidFill>
                  <a:schemeClr val="tx1"/>
                </a:solidFill>
                <a:latin typeface="Meiryo UI" panose="020B0604030504040204" pitchFamily="50" charset="-128"/>
                <a:ea typeface="Meiryo UI" panose="020B0604030504040204" pitchFamily="50" charset="-128"/>
              </a:rPr>
              <a:t>します。</a:t>
            </a:r>
            <a:endParaRPr kumimoji="1" lang="en-US" altLang="ja-JP" sz="1600" dirty="0" smtClean="0">
              <a:solidFill>
                <a:schemeClr val="tx1"/>
              </a:solidFill>
              <a:latin typeface="Meiryo UI" panose="020B0604030504040204" pitchFamily="50" charset="-128"/>
              <a:ea typeface="Meiryo UI" panose="020B0604030504040204" pitchFamily="50" charset="-128"/>
            </a:endParaRPr>
          </a:p>
          <a:p>
            <a:pPr marL="342900" indent="-342900">
              <a:spcBef>
                <a:spcPts val="300"/>
              </a:spcBef>
              <a:spcAft>
                <a:spcPts val="600"/>
              </a:spcAft>
              <a:buFont typeface="+mj-ea"/>
              <a:buAutoNum type="circleNumDbPlain" startAt="6"/>
            </a:pPr>
            <a:r>
              <a:rPr kumimoji="1" lang="ja-JP" altLang="en-US" b="1" dirty="0">
                <a:solidFill>
                  <a:schemeClr val="tx1"/>
                </a:solidFill>
                <a:latin typeface="Meiryo UI" panose="020B0604030504040204" pitchFamily="50" charset="-128"/>
                <a:ea typeface="Meiryo UI" panose="020B0604030504040204" pitchFamily="50" charset="-128"/>
              </a:rPr>
              <a:t>保険者</a:t>
            </a:r>
            <a:r>
              <a:rPr kumimoji="1" lang="ja-JP" altLang="en-US" b="1" dirty="0" smtClean="0">
                <a:solidFill>
                  <a:schemeClr val="tx1"/>
                </a:solidFill>
                <a:latin typeface="Meiryo UI" panose="020B0604030504040204" pitchFamily="50" charset="-128"/>
                <a:ea typeface="Meiryo UI" panose="020B0604030504040204" pitchFamily="50" charset="-128"/>
              </a:rPr>
              <a:t>の</a:t>
            </a:r>
            <a:r>
              <a:rPr kumimoji="1" lang="ja-JP" altLang="en-US" b="1" dirty="0">
                <a:solidFill>
                  <a:schemeClr val="tx1"/>
                </a:solidFill>
                <a:latin typeface="Meiryo UI" panose="020B0604030504040204" pitchFamily="50" charset="-128"/>
                <a:ea typeface="Meiryo UI" panose="020B0604030504040204" pitchFamily="50" charset="-128"/>
              </a:rPr>
              <a:t>名称</a:t>
            </a:r>
            <a:endParaRPr lang="en-US" altLang="ja-JP" b="1" dirty="0">
              <a:solidFill>
                <a:schemeClr val="tx1"/>
              </a:solidFill>
            </a:endParaRPr>
          </a:p>
        </p:txBody>
      </p:sp>
      <p:sp>
        <p:nvSpPr>
          <p:cNvPr id="14" name="Rectangle 14"/>
          <p:cNvSpPr/>
          <p:nvPr/>
        </p:nvSpPr>
        <p:spPr>
          <a:xfrm>
            <a:off x="240174" y="2703119"/>
            <a:ext cx="9477525" cy="392944"/>
          </a:xfrm>
          <a:prstGeom prst="rect">
            <a:avLst/>
          </a:prstGeom>
          <a:solidFill>
            <a:srgbClr val="66FF33"/>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p>
            <a:pPr algn="ctr">
              <a:spcBef>
                <a:spcPts val="300"/>
              </a:spcBef>
            </a:pPr>
            <a:r>
              <a:rPr kumimoji="1"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医療費通知記載項目（医療費控除申請用）</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健康保険法施行規則の例</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6"/>
          <p:cNvSpPr txBox="1">
            <a:spLocks/>
          </p:cNvSpPr>
          <p:nvPr/>
        </p:nvSpPr>
        <p:spPr>
          <a:xfrm>
            <a:off x="9353528" y="6548421"/>
            <a:ext cx="552472"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0105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Accenture_Strategy_Templat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Arial"/>
        <a:ea typeface="Meiryo UI"/>
        <a:cs typeface=""/>
      </a:majorFont>
      <a:minorFont>
        <a:latin typeface="Arial"/>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lumMod val="50000"/>
              <a:lumOff val="50000"/>
            </a:schemeClr>
          </a:solidFill>
        </a:ln>
      </a:spPr>
      <a:bodyPr rot="0" spcFirstLastPara="0" vertOverflow="overflow" horzOverflow="overflow" vert="horz" wrap="square" lIns="36000" tIns="45720" rIns="36000" bIns="45720" numCol="1" spcCol="0" rtlCol="0" fromWordArt="0" anchor="ctr" anchorCtr="0" forceAA="0" compatLnSpc="1">
        <a:prstTxWarp prst="textNoShape">
          <a:avLst/>
        </a:prstTxWarp>
        <a:noAutofit/>
      </a:bodyPr>
      <a:lstStyle>
        <a:defPPr algn="ctr">
          <a:defRPr kumimoji="1"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bg1">
              <a:lumMod val="50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36000" rIns="36000" rtlCol="0" anchor="ctr" anchorCtr="0">
        <a:spAutoFit/>
      </a:bodyPr>
      <a:lstStyle>
        <a:defPPr>
          <a:defRPr kumimoji="1" sz="14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BBA294097AC94395D5D1BA541EE62E" ma:contentTypeVersion="0" ma:contentTypeDescription="Create a new document." ma:contentTypeScope="" ma:versionID="de98104e04fc65dace0036907e8db5f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57C1E93-C5E0-4DBE-974E-34D4F9D6586D}">
  <ds:schemaRefs>
    <ds:schemaRef ds:uri="http://schemas.microsoft.com/sharepoint/v3/contenttype/forms"/>
  </ds:schemaRefs>
</ds:datastoreItem>
</file>

<file path=customXml/itemProps2.xml><?xml version="1.0" encoding="utf-8"?>
<ds:datastoreItem xmlns:ds="http://schemas.openxmlformats.org/officeDocument/2006/customXml" ds:itemID="{F06E1BEC-EFC8-4894-BC9C-62CC46E44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31AFB4E-8071-4A79-A342-49C92A118E6B}">
  <ds:schemaRefs>
    <ds:schemaRef ds:uri="http://schemas.microsoft.com/office/infopath/2007/PartnerControl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purl.org/dc/term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131920</TotalTime>
  <Words>491</Words>
  <Application>Microsoft Office PowerPoint</Application>
  <PresentationFormat>A4 210 x 297 mm</PresentationFormat>
  <Paragraphs>76</Paragraphs>
  <Slides>3</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vt:i4>
      </vt:variant>
    </vt:vector>
  </HeadingPairs>
  <TitlesOfParts>
    <vt:vector size="5" baseType="lpstr">
      <vt:lpstr>1_Accenture_Strategy_Template</vt:lpstr>
      <vt:lpstr>think-cell Slide</vt:lpstr>
      <vt:lpstr>（参考資料） １．医療費通知を活用した医療費控除申告簡素化の概要</vt:lpstr>
      <vt:lpstr> ２．医療費通知を活用して医療費控除の電子申告をする場合の流れ（イメージ）</vt:lpstr>
      <vt:lpstr> ３．医療費控除申告に使用できる医療費通知の記載必須項目</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Aboaba, Dotun</dc:creator>
  <cp:lastModifiedBy>厚生労働省ネットワークシステム</cp:lastModifiedBy>
  <cp:revision>4465</cp:revision>
  <cp:lastPrinted>2017-06-27T01:03:17Z</cp:lastPrinted>
  <dcterms:created xsi:type="dcterms:W3CDTF">2014-05-05T06:38:51Z</dcterms:created>
  <dcterms:modified xsi:type="dcterms:W3CDTF">2017-06-27T01:03:19Z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DH_PPT_012012_LEO</vt:lpwstr>
  </property>
  <property fmtid="{D5CDD505-2E9C-101B-9397-08002B2CF9AE}" pid="4" name="ArticulateGUID">
    <vt:lpwstr>AAA9661D-BB09-40B4-9621-E5DD34F7073B</vt:lpwstr>
  </property>
  <property fmtid="{D5CDD505-2E9C-101B-9397-08002B2CF9AE}" pid="5" name="ArticulateProjectFull">
    <vt:lpwstr>F:\PROJECTS\JohnsonBeesley\Accenture\Accenture_PPT_020412_LEO.ppta</vt:lpwstr>
  </property>
  <property fmtid="{D5CDD505-2E9C-101B-9397-08002B2CF9AE}" pid="6" name="ContentTypeId">
    <vt:lpwstr>0x01010001BBA294097AC94395D5D1BA541EE62E</vt:lpwstr>
  </property>
  <property fmtid="{D5CDD505-2E9C-101B-9397-08002B2CF9AE}" pid="7" name="_NewReviewCycle">
    <vt:lpwstr/>
  </property>
</Properties>
</file>