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2" r:id="rId2"/>
    <p:sldId id="263" r:id="rId3"/>
  </p:sldIdLst>
  <p:sldSz cx="7561263" cy="10693400"/>
  <p:notesSz cx="6807200" cy="9939338"/>
  <p:defaultTextStyle>
    <a:defPPr>
      <a:defRPr lang="ja-JP"/>
    </a:defPPr>
    <a:lvl1pPr marL="0" algn="l" defTabSz="914289" rtl="0" eaLnBrk="1" latinLnBrk="0" hangingPunct="1">
      <a:defRPr kumimoji="1" sz="1900" kern="1200">
        <a:solidFill>
          <a:schemeClr val="tx1"/>
        </a:solidFill>
        <a:latin typeface="+mn-lt"/>
        <a:ea typeface="+mn-ea"/>
        <a:cs typeface="+mn-cs"/>
      </a:defRPr>
    </a:lvl1pPr>
    <a:lvl2pPr marL="457145" algn="l" defTabSz="914289" rtl="0" eaLnBrk="1" latinLnBrk="0" hangingPunct="1">
      <a:defRPr kumimoji="1" sz="1900" kern="1200">
        <a:solidFill>
          <a:schemeClr val="tx1"/>
        </a:solidFill>
        <a:latin typeface="+mn-lt"/>
        <a:ea typeface="+mn-ea"/>
        <a:cs typeface="+mn-cs"/>
      </a:defRPr>
    </a:lvl2pPr>
    <a:lvl3pPr marL="914289" algn="l" defTabSz="914289" rtl="0" eaLnBrk="1" latinLnBrk="0" hangingPunct="1">
      <a:defRPr kumimoji="1" sz="1900" kern="1200">
        <a:solidFill>
          <a:schemeClr val="tx1"/>
        </a:solidFill>
        <a:latin typeface="+mn-lt"/>
        <a:ea typeface="+mn-ea"/>
        <a:cs typeface="+mn-cs"/>
      </a:defRPr>
    </a:lvl3pPr>
    <a:lvl4pPr marL="1371435" algn="l" defTabSz="914289" rtl="0" eaLnBrk="1" latinLnBrk="0" hangingPunct="1">
      <a:defRPr kumimoji="1" sz="1900" kern="1200">
        <a:solidFill>
          <a:schemeClr val="tx1"/>
        </a:solidFill>
        <a:latin typeface="+mn-lt"/>
        <a:ea typeface="+mn-ea"/>
        <a:cs typeface="+mn-cs"/>
      </a:defRPr>
    </a:lvl4pPr>
    <a:lvl5pPr marL="1828579" algn="l" defTabSz="914289" rtl="0" eaLnBrk="1" latinLnBrk="0" hangingPunct="1">
      <a:defRPr kumimoji="1" sz="1900" kern="1200">
        <a:solidFill>
          <a:schemeClr val="tx1"/>
        </a:solidFill>
        <a:latin typeface="+mn-lt"/>
        <a:ea typeface="+mn-ea"/>
        <a:cs typeface="+mn-cs"/>
      </a:defRPr>
    </a:lvl5pPr>
    <a:lvl6pPr marL="2285724" algn="l" defTabSz="914289" rtl="0" eaLnBrk="1" latinLnBrk="0" hangingPunct="1">
      <a:defRPr kumimoji="1" sz="1900" kern="1200">
        <a:solidFill>
          <a:schemeClr val="tx1"/>
        </a:solidFill>
        <a:latin typeface="+mn-lt"/>
        <a:ea typeface="+mn-ea"/>
        <a:cs typeface="+mn-cs"/>
      </a:defRPr>
    </a:lvl6pPr>
    <a:lvl7pPr marL="2742868" algn="l" defTabSz="914289" rtl="0" eaLnBrk="1" latinLnBrk="0" hangingPunct="1">
      <a:defRPr kumimoji="1" sz="1900" kern="1200">
        <a:solidFill>
          <a:schemeClr val="tx1"/>
        </a:solidFill>
        <a:latin typeface="+mn-lt"/>
        <a:ea typeface="+mn-ea"/>
        <a:cs typeface="+mn-cs"/>
      </a:defRPr>
    </a:lvl7pPr>
    <a:lvl8pPr marL="3200013" algn="l" defTabSz="914289" rtl="0" eaLnBrk="1" latinLnBrk="0" hangingPunct="1">
      <a:defRPr kumimoji="1" sz="1900" kern="1200">
        <a:solidFill>
          <a:schemeClr val="tx1"/>
        </a:solidFill>
        <a:latin typeface="+mn-lt"/>
        <a:ea typeface="+mn-ea"/>
        <a:cs typeface="+mn-cs"/>
      </a:defRPr>
    </a:lvl8pPr>
    <a:lvl9pPr marL="3657158" algn="l" defTabSz="914289"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guide id="3" orient="horz" pos="4424">
          <p15:clr>
            <a:srgbClr val="A4A3A4"/>
          </p15:clr>
        </p15:guide>
        <p15:guide id="4" pos="45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A7E0"/>
    <a:srgbClr val="B2D240"/>
    <a:srgbClr val="BCF556"/>
    <a:srgbClr val="7D962A"/>
    <a:srgbClr val="BB5535"/>
    <a:srgbClr val="898989"/>
    <a:srgbClr val="2186B3"/>
    <a:srgbClr val="2B8164"/>
    <a:srgbClr val="51ABE9"/>
    <a:srgbClr val="FDBB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4660"/>
  </p:normalViewPr>
  <p:slideViewPr>
    <p:cSldViewPr>
      <p:cViewPr>
        <p:scale>
          <a:sx n="120" d="100"/>
          <a:sy n="120" d="100"/>
        </p:scale>
        <p:origin x="-444" y="2718"/>
      </p:cViewPr>
      <p:guideLst>
        <p:guide orient="horz" pos="2880"/>
        <p:guide orient="horz" pos="4424"/>
        <p:guide pos="2160"/>
        <p:guide pos="45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846267958615652E-2"/>
          <c:y val="0.1069121619198716"/>
          <c:w val="0.95633710232382885"/>
          <c:h val="0.67777153546297397"/>
        </c:manualLayout>
      </c:layout>
      <c:barChart>
        <c:barDir val="col"/>
        <c:grouping val="clustered"/>
        <c:varyColors val="0"/>
        <c:ser>
          <c:idx val="0"/>
          <c:order val="0"/>
          <c:tx>
            <c:strRef>
              <c:f>Sheet1!$B$1</c:f>
              <c:strCache>
                <c:ptCount val="1"/>
                <c:pt idx="0">
                  <c:v>1995年</c:v>
                </c:pt>
              </c:strCache>
            </c:strRef>
          </c:tx>
          <c:spPr>
            <a:solidFill>
              <a:srgbClr val="AEE0B4"/>
            </a:solidFill>
            <a:ln w="6350">
              <a:solidFill>
                <a:schemeClr val="tx1"/>
              </a:solidFill>
            </a:ln>
          </c:spPr>
          <c:invertIfNegative val="0"/>
          <c:dPt>
            <c:idx val="0"/>
            <c:invertIfNegative val="0"/>
            <c:bubble3D val="0"/>
            <c:extLst xmlns:c16r2="http://schemas.microsoft.com/office/drawing/2015/06/chart">
              <c:ext xmlns:c16="http://schemas.microsoft.com/office/drawing/2014/chart" uri="{C3380CC4-5D6E-409C-BE32-E72D297353CC}">
                <c16:uniqueId val="{00000000-4990-4E45-8D11-6A20448DEAAA}"/>
              </c:ext>
            </c:extLst>
          </c:dPt>
          <c:cat>
            <c:numRef>
              <c:f>Sheet1!$A$2</c:f>
              <c:numCache>
                <c:formatCode>General</c:formatCode>
                <c:ptCount val="1"/>
              </c:numCache>
            </c:numRef>
          </c:cat>
          <c:val>
            <c:numRef>
              <c:f>Sheet1!$B$2</c:f>
              <c:numCache>
                <c:formatCode>General</c:formatCode>
                <c:ptCount val="1"/>
                <c:pt idx="0">
                  <c:v>27</c:v>
                </c:pt>
              </c:numCache>
            </c:numRef>
          </c:val>
          <c:extLst xmlns:c16r2="http://schemas.microsoft.com/office/drawing/2015/06/chart">
            <c:ext xmlns:c16="http://schemas.microsoft.com/office/drawing/2014/chart" uri="{C3380CC4-5D6E-409C-BE32-E72D297353CC}">
              <c16:uniqueId val="{00000001-4990-4E45-8D11-6A20448DEAAA}"/>
            </c:ext>
          </c:extLst>
        </c:ser>
        <c:ser>
          <c:idx val="1"/>
          <c:order val="1"/>
          <c:tx>
            <c:strRef>
              <c:f>Sheet1!$C$1</c:f>
              <c:strCache>
                <c:ptCount val="1"/>
                <c:pt idx="0">
                  <c:v>2005年</c:v>
                </c:pt>
              </c:strCache>
            </c:strRef>
          </c:tx>
          <c:spPr>
            <a:solidFill>
              <a:srgbClr val="71C191"/>
            </a:solidFill>
            <a:ln w="6350">
              <a:solidFill>
                <a:schemeClr val="bg2">
                  <a:lumMod val="50000"/>
                </a:schemeClr>
              </a:solidFill>
            </a:ln>
          </c:spPr>
          <c:invertIfNegative val="0"/>
          <c:dPt>
            <c:idx val="0"/>
            <c:invertIfNegative val="0"/>
            <c:bubble3D val="0"/>
            <c:spPr>
              <a:solidFill>
                <a:srgbClr val="71C191"/>
              </a:solidFill>
              <a:ln w="6350">
                <a:solidFill>
                  <a:schemeClr val="tx1"/>
                </a:solidFill>
              </a:ln>
            </c:spPr>
            <c:extLst xmlns:c16r2="http://schemas.microsoft.com/office/drawing/2015/06/chart">
              <c:ext xmlns:c16="http://schemas.microsoft.com/office/drawing/2014/chart" uri="{C3380CC4-5D6E-409C-BE32-E72D297353CC}">
                <c16:uniqueId val="{00000005-4990-4E45-8D11-6A20448DEAAA}"/>
              </c:ext>
            </c:extLst>
          </c:dPt>
          <c:cat>
            <c:numRef>
              <c:f>Sheet1!$A$2</c:f>
              <c:numCache>
                <c:formatCode>General</c:formatCode>
                <c:ptCount val="1"/>
              </c:numCache>
            </c:numRef>
          </c:cat>
          <c:val>
            <c:numRef>
              <c:f>Sheet1!$C$2</c:f>
              <c:numCache>
                <c:formatCode>General</c:formatCode>
                <c:ptCount val="1"/>
                <c:pt idx="0">
                  <c:v>33.1</c:v>
                </c:pt>
              </c:numCache>
            </c:numRef>
          </c:val>
          <c:extLst xmlns:c16r2="http://schemas.microsoft.com/office/drawing/2015/06/chart">
            <c:ext xmlns:c16="http://schemas.microsoft.com/office/drawing/2014/chart" uri="{C3380CC4-5D6E-409C-BE32-E72D297353CC}">
              <c16:uniqueId val="{00000002-4990-4E45-8D11-6A20448DEAAA}"/>
            </c:ext>
          </c:extLst>
        </c:ser>
        <c:ser>
          <c:idx val="2"/>
          <c:order val="2"/>
          <c:tx>
            <c:strRef>
              <c:f>Sheet1!$D$1</c:f>
              <c:strCache>
                <c:ptCount val="1"/>
                <c:pt idx="0">
                  <c:v>2015年</c:v>
                </c:pt>
              </c:strCache>
            </c:strRef>
          </c:tx>
          <c:spPr>
            <a:solidFill>
              <a:srgbClr val="247666"/>
            </a:solidFill>
            <a:ln w="6350">
              <a:solidFill>
                <a:schemeClr val="bg2">
                  <a:lumMod val="50000"/>
                </a:schemeClr>
              </a:solidFill>
            </a:ln>
          </c:spPr>
          <c:invertIfNegative val="0"/>
          <c:dPt>
            <c:idx val="0"/>
            <c:invertIfNegative val="0"/>
            <c:bubble3D val="0"/>
            <c:spPr>
              <a:solidFill>
                <a:srgbClr val="247666"/>
              </a:solidFill>
              <a:ln w="6350">
                <a:solidFill>
                  <a:schemeClr val="tx1"/>
                </a:solidFill>
              </a:ln>
            </c:spPr>
            <c:extLst xmlns:c16r2="http://schemas.microsoft.com/office/drawing/2015/06/chart">
              <c:ext xmlns:c16="http://schemas.microsoft.com/office/drawing/2014/chart" uri="{C3380CC4-5D6E-409C-BE32-E72D297353CC}">
                <c16:uniqueId val="{00000004-4990-4E45-8D11-6A20448DEAAA}"/>
              </c:ext>
            </c:extLst>
          </c:dPt>
          <c:cat>
            <c:numRef>
              <c:f>Sheet1!$A$2</c:f>
              <c:numCache>
                <c:formatCode>General</c:formatCode>
                <c:ptCount val="1"/>
              </c:numCache>
            </c:numRef>
          </c:cat>
          <c:val>
            <c:numRef>
              <c:f>Sheet1!$D$2</c:f>
              <c:numCache>
                <c:formatCode>General</c:formatCode>
                <c:ptCount val="1"/>
                <c:pt idx="0">
                  <c:v>42.3</c:v>
                </c:pt>
              </c:numCache>
            </c:numRef>
          </c:val>
          <c:extLst xmlns:c16r2="http://schemas.microsoft.com/office/drawing/2015/06/chart">
            <c:ext xmlns:c16="http://schemas.microsoft.com/office/drawing/2014/chart" uri="{C3380CC4-5D6E-409C-BE32-E72D297353CC}">
              <c16:uniqueId val="{00000003-4990-4E45-8D11-6A20448DEAAA}"/>
            </c:ext>
          </c:extLst>
        </c:ser>
        <c:dLbls>
          <c:showLegendKey val="0"/>
          <c:showVal val="0"/>
          <c:showCatName val="0"/>
          <c:showSerName val="0"/>
          <c:showPercent val="0"/>
          <c:showBubbleSize val="0"/>
        </c:dLbls>
        <c:gapWidth val="250"/>
        <c:overlap val="-80"/>
        <c:axId val="97330304"/>
        <c:axId val="97331840"/>
      </c:barChart>
      <c:catAx>
        <c:axId val="97330304"/>
        <c:scaling>
          <c:orientation val="minMax"/>
        </c:scaling>
        <c:delete val="0"/>
        <c:axPos val="b"/>
        <c:numFmt formatCode="General" sourceLinked="1"/>
        <c:majorTickMark val="out"/>
        <c:minorTickMark val="none"/>
        <c:tickLblPos val="nextTo"/>
        <c:spPr>
          <a:ln>
            <a:noFill/>
          </a:ln>
        </c:spPr>
        <c:crossAx val="97331840"/>
        <c:crosses val="autoZero"/>
        <c:auto val="1"/>
        <c:lblAlgn val="ctr"/>
        <c:lblOffset val="100"/>
        <c:noMultiLvlLbl val="0"/>
      </c:catAx>
      <c:valAx>
        <c:axId val="97331840"/>
        <c:scaling>
          <c:orientation val="minMax"/>
        </c:scaling>
        <c:delete val="1"/>
        <c:axPos val="l"/>
        <c:numFmt formatCode="General" sourceLinked="1"/>
        <c:majorTickMark val="out"/>
        <c:minorTickMark val="none"/>
        <c:tickLblPos val="nextTo"/>
        <c:crossAx val="97330304"/>
        <c:crosses val="autoZero"/>
        <c:crossBetween val="between"/>
      </c:valAx>
      <c:spPr>
        <a:ln w="9525">
          <a:solidFill>
            <a:schemeClr val="tx1"/>
          </a:solidFill>
        </a:ln>
      </c:spPr>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0.14895</cdr:x>
      <cdr:y>0.37157</cdr:y>
    </cdr:from>
    <cdr:to>
      <cdr:x>0.39754</cdr:x>
      <cdr:y>0.48519</cdr:y>
    </cdr:to>
    <cdr:sp macro="" textlink="">
      <cdr:nvSpPr>
        <cdr:cNvPr id="2" name="正方形/長方形 1"/>
        <cdr:cNvSpPr/>
      </cdr:nvSpPr>
      <cdr:spPr>
        <a:xfrm xmlns:a="http://schemas.openxmlformats.org/drawingml/2006/main">
          <a:off x="523234" y="766786"/>
          <a:ext cx="873230" cy="23447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gn="l">
            <a:lnSpc>
              <a:spcPts val="1200"/>
            </a:lnSpc>
          </a:pPr>
          <a:r>
            <a:rPr lang="en-US" altLang="ja-JP"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27.0</a:t>
          </a:r>
          <a:r>
            <a:rPr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兆円</a:t>
          </a:r>
        </a:p>
      </cdr:txBody>
    </cdr:sp>
  </cdr:relSizeAnchor>
  <cdr:relSizeAnchor xmlns:cdr="http://schemas.openxmlformats.org/drawingml/2006/chartDrawing">
    <cdr:from>
      <cdr:x>0.38884</cdr:x>
      <cdr:y>0.30328</cdr:y>
    </cdr:from>
    <cdr:to>
      <cdr:x>0.63746</cdr:x>
      <cdr:y>0.40544</cdr:y>
    </cdr:to>
    <cdr:sp macro="" textlink="">
      <cdr:nvSpPr>
        <cdr:cNvPr id="3" name="正方形/長方形 2"/>
        <cdr:cNvSpPr/>
      </cdr:nvSpPr>
      <cdr:spPr>
        <a:xfrm xmlns:a="http://schemas.openxmlformats.org/drawingml/2006/main">
          <a:off x="1365886" y="625860"/>
          <a:ext cx="873335" cy="21082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gn="l">
            <a:lnSpc>
              <a:spcPts val="1200"/>
            </a:lnSpc>
          </a:pPr>
          <a:r>
            <a:rPr lang="en-US" altLang="ja-JP"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33.1</a:t>
          </a:r>
          <a:r>
            <a:rPr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兆円</a:t>
          </a:r>
        </a:p>
      </cdr:txBody>
    </cdr:sp>
  </cdr:relSizeAnchor>
  <cdr:relSizeAnchor xmlns:cdr="http://schemas.openxmlformats.org/drawingml/2006/chartDrawing">
    <cdr:from>
      <cdr:x>0.63276</cdr:x>
      <cdr:y>0.20028</cdr:y>
    </cdr:from>
    <cdr:to>
      <cdr:x>0.88134</cdr:x>
      <cdr:y>0.31391</cdr:y>
    </cdr:to>
    <cdr:sp macro="" textlink="">
      <cdr:nvSpPr>
        <cdr:cNvPr id="4" name="正方形/長方形 3"/>
        <cdr:cNvSpPr/>
      </cdr:nvSpPr>
      <cdr:spPr>
        <a:xfrm xmlns:a="http://schemas.openxmlformats.org/drawingml/2006/main">
          <a:off x="2222712" y="413299"/>
          <a:ext cx="873194" cy="23449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gn="l">
            <a:lnSpc>
              <a:spcPts val="1200"/>
            </a:lnSpc>
          </a:pPr>
          <a:r>
            <a:rPr lang="en-US" altLang="ja-JP"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42.3</a:t>
          </a:r>
          <a:r>
            <a:rPr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兆円</a:t>
          </a:r>
        </a:p>
      </cdr:txBody>
    </cdr:sp>
  </cdr:relSizeAnchor>
  <cdr:relSizeAnchor xmlns:cdr="http://schemas.openxmlformats.org/drawingml/2006/chartDrawing">
    <cdr:from>
      <cdr:x>0.1147</cdr:x>
      <cdr:y>0.77413</cdr:y>
    </cdr:from>
    <cdr:to>
      <cdr:x>0.8853</cdr:x>
      <cdr:y>0.91656</cdr:y>
    </cdr:to>
    <cdr:sp macro="" textlink="">
      <cdr:nvSpPr>
        <cdr:cNvPr id="5" name="正方形/長方形 4"/>
        <cdr:cNvSpPr/>
      </cdr:nvSpPr>
      <cdr:spPr>
        <a:xfrm xmlns:a="http://schemas.openxmlformats.org/drawingml/2006/main">
          <a:off x="402909" y="1597533"/>
          <a:ext cx="2706909" cy="29392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nSpc>
              <a:spcPct val="130000"/>
            </a:lnSpc>
          </a:pP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1995</a:t>
          </a: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2005</a:t>
          </a: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a:t>
          </a:r>
        </a:p>
      </cdr:txBody>
    </cdr:sp>
  </cdr:relSizeAnchor>
  <cdr:relSizeAnchor xmlns:cdr="http://schemas.openxmlformats.org/drawingml/2006/chartDrawing">
    <cdr:from>
      <cdr:x>0.30686</cdr:x>
      <cdr:y>0.11302</cdr:y>
    </cdr:from>
    <cdr:to>
      <cdr:x>0.57261</cdr:x>
      <cdr:y>0.2075</cdr:y>
    </cdr:to>
    <cdr:sp macro="" textlink="">
      <cdr:nvSpPr>
        <cdr:cNvPr id="7" name="正方形/長方形 6"/>
        <cdr:cNvSpPr/>
      </cdr:nvSpPr>
      <cdr:spPr>
        <a:xfrm xmlns:a="http://schemas.openxmlformats.org/drawingml/2006/main">
          <a:off x="1077903" y="233232"/>
          <a:ext cx="933507" cy="19497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lnSpc>
              <a:spcPts val="1200"/>
            </a:lnSpc>
          </a:pPr>
          <a:r>
            <a:rPr lang="en-US" altLang="ja-JP"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1.3</a:t>
          </a:r>
          <a:r>
            <a:rPr lang="en-US" altLang="ja-JP" sz="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倍</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1E391FA2-6136-4346-9699-C3001530BE3B}" type="datetimeFigureOut">
              <a:rPr kumimoji="1" lang="ja-JP" altLang="en-US" smtClean="0"/>
              <a:t>2017/5/2</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FB6FD7BE-D94D-41FA-8ED5-341AB3E12D8C}" type="slidenum">
              <a:rPr kumimoji="1" lang="ja-JP" altLang="en-US" smtClean="0"/>
              <a:t>‹#›</a:t>
            </a:fld>
            <a:endParaRPr kumimoji="1" lang="ja-JP" altLang="en-US"/>
          </a:p>
        </p:txBody>
      </p:sp>
    </p:spTree>
    <p:extLst>
      <p:ext uri="{BB962C8B-B14F-4D97-AF65-F5344CB8AC3E}">
        <p14:creationId xmlns:p14="http://schemas.microsoft.com/office/powerpoint/2010/main" val="13492872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571" y="3314955"/>
            <a:ext cx="6432474" cy="53860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5144" y="5988305"/>
            <a:ext cx="529733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sz="half" idx="2"/>
          </p:nvPr>
        </p:nvSpPr>
        <p:spPr>
          <a:xfrm>
            <a:off x="378381" y="2459483"/>
            <a:ext cx="329191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7323" y="2459483"/>
            <a:ext cx="3291913"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7" y="3321891"/>
            <a:ext cx="6427074" cy="53860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6"/>
            <a:ext cx="5292884" cy="276999"/>
          </a:xfrm>
        </p:spPr>
        <p:txBody>
          <a:bodyPr/>
          <a:lstStyle>
            <a:lvl1pPr marL="0" indent="0" algn="ctr">
              <a:buNone/>
              <a:defRPr>
                <a:solidFill>
                  <a:schemeClr val="tx1">
                    <a:tint val="75000"/>
                  </a:schemeClr>
                </a:solidFill>
              </a:defRPr>
            </a:lvl1pPr>
            <a:lvl2pPr marL="497648" indent="0" algn="ctr">
              <a:buNone/>
              <a:defRPr>
                <a:solidFill>
                  <a:schemeClr val="tx1">
                    <a:tint val="75000"/>
                  </a:schemeClr>
                </a:solidFill>
              </a:defRPr>
            </a:lvl2pPr>
            <a:lvl3pPr marL="995296" indent="0" algn="ctr">
              <a:buNone/>
              <a:defRPr>
                <a:solidFill>
                  <a:schemeClr val="tx1">
                    <a:tint val="75000"/>
                  </a:schemeClr>
                </a:solidFill>
              </a:defRPr>
            </a:lvl3pPr>
            <a:lvl4pPr marL="1492943" indent="0" algn="ctr">
              <a:buNone/>
              <a:defRPr>
                <a:solidFill>
                  <a:schemeClr val="tx1">
                    <a:tint val="75000"/>
                  </a:schemeClr>
                </a:solidFill>
              </a:defRPr>
            </a:lvl4pPr>
            <a:lvl5pPr marL="1990591" indent="0" algn="ctr">
              <a:buNone/>
              <a:defRPr>
                <a:solidFill>
                  <a:schemeClr val="tx1">
                    <a:tint val="75000"/>
                  </a:schemeClr>
                </a:solidFill>
              </a:defRPr>
            </a:lvl5pPr>
            <a:lvl6pPr marL="2488239" indent="0" algn="ctr">
              <a:buNone/>
              <a:defRPr>
                <a:solidFill>
                  <a:schemeClr val="tx1">
                    <a:tint val="75000"/>
                  </a:schemeClr>
                </a:solidFill>
              </a:defRPr>
            </a:lvl6pPr>
            <a:lvl7pPr marL="2985887" indent="0" algn="ctr">
              <a:buNone/>
              <a:defRPr>
                <a:solidFill>
                  <a:schemeClr val="tx1">
                    <a:tint val="75000"/>
                  </a:schemeClr>
                </a:solidFill>
              </a:defRPr>
            </a:lvl7pPr>
            <a:lvl8pPr marL="3483534" indent="0" algn="ctr">
              <a:buNone/>
              <a:defRPr>
                <a:solidFill>
                  <a:schemeClr val="tx1">
                    <a:tint val="75000"/>
                  </a:schemeClr>
                </a:solidFill>
              </a:defRPr>
            </a:lvl8pPr>
            <a:lvl9pPr marL="398118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8382" y="9944863"/>
            <a:ext cx="1740551" cy="292388"/>
          </a:xfrm>
        </p:spPr>
        <p:txBody>
          <a:bodyPr/>
          <a:lstStyle/>
          <a:p>
            <a:fld id="{C2ABD70A-DD44-4759-8CF1-813768280903}" type="datetimeFigureOut">
              <a:rPr kumimoji="1" lang="ja-JP" altLang="en-US" smtClean="0"/>
              <a:t>2017/5/2</a:t>
            </a:fld>
            <a:endParaRPr kumimoji="1" lang="ja-JP" altLang="en-US"/>
          </a:p>
        </p:txBody>
      </p:sp>
      <p:sp>
        <p:nvSpPr>
          <p:cNvPr id="5" name="フッター プレースホルダー 4"/>
          <p:cNvSpPr>
            <a:spLocks noGrp="1"/>
          </p:cNvSpPr>
          <p:nvPr>
            <p:ph type="ftr" sz="quarter" idx="11"/>
          </p:nvPr>
        </p:nvSpPr>
        <p:spPr>
          <a:xfrm>
            <a:off x="2572991" y="9944863"/>
            <a:ext cx="2421637" cy="292388"/>
          </a:xfrm>
        </p:spPr>
        <p:txBody>
          <a:bodyPr/>
          <a:lstStyle/>
          <a:p>
            <a:endParaRPr kumimoji="1" lang="ja-JP" altLang="en-US"/>
          </a:p>
        </p:txBody>
      </p:sp>
      <p:sp>
        <p:nvSpPr>
          <p:cNvPr id="6" name="スライド番号プレースホルダー 5"/>
          <p:cNvSpPr>
            <a:spLocks noGrp="1"/>
          </p:cNvSpPr>
          <p:nvPr>
            <p:ph type="sldNum" sz="quarter" idx="12"/>
          </p:nvPr>
        </p:nvSpPr>
        <p:spPr>
          <a:xfrm>
            <a:off x="5448686" y="9944863"/>
            <a:ext cx="1740551" cy="292388"/>
          </a:xfrm>
        </p:spPr>
        <p:txBody>
          <a:bodyPr/>
          <a:lstStyle/>
          <a:p>
            <a:fld id="{F4D7B0D4-A844-41B0-9252-4F3666D5D4E9}" type="slidenum">
              <a:rPr kumimoji="1" lang="ja-JP" altLang="en-US" smtClean="0"/>
              <a:t>‹#›</a:t>
            </a:fld>
            <a:endParaRPr kumimoji="1" lang="ja-JP" altLang="en-US"/>
          </a:p>
        </p:txBody>
      </p:sp>
    </p:spTree>
    <p:extLst>
      <p:ext uri="{BB962C8B-B14F-4D97-AF65-F5344CB8AC3E}">
        <p14:creationId xmlns:p14="http://schemas.microsoft.com/office/powerpoint/2010/main" val="3646047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a:prstGeom prst="rect">
            <a:avLst/>
          </a:prstGeom>
        </p:spPr>
        <p:txBody>
          <a:bodyPr wrap="square" lIns="0" tIns="0" rIns="0" bIns="0">
            <a:spAutoFit/>
          </a:bodyPr>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body" idx="1"/>
          </p:nvPr>
        </p:nvSpPr>
        <p:spPr>
          <a:xfrm>
            <a:off x="378382" y="2459483"/>
            <a:ext cx="681085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2991" y="9944862"/>
            <a:ext cx="2421637" cy="292388"/>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382" y="9944862"/>
            <a:ext cx="1740551" cy="292388"/>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5/2/2017</a:t>
            </a:fld>
            <a:endParaRPr lang="en-US"/>
          </a:p>
        </p:txBody>
      </p:sp>
      <p:sp>
        <p:nvSpPr>
          <p:cNvPr id="6" name="Holder 6"/>
          <p:cNvSpPr>
            <a:spLocks noGrp="1"/>
          </p:cNvSpPr>
          <p:nvPr>
            <p:ph type="sldNum" sz="quarter" idx="7"/>
          </p:nvPr>
        </p:nvSpPr>
        <p:spPr>
          <a:xfrm>
            <a:off x="5448686" y="9944862"/>
            <a:ext cx="1740551" cy="292388"/>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145">
        <a:defRPr>
          <a:latin typeface="+mn-lt"/>
          <a:ea typeface="+mn-ea"/>
          <a:cs typeface="+mn-cs"/>
        </a:defRPr>
      </a:lvl2pPr>
      <a:lvl3pPr marL="914289">
        <a:defRPr>
          <a:latin typeface="+mn-lt"/>
          <a:ea typeface="+mn-ea"/>
          <a:cs typeface="+mn-cs"/>
        </a:defRPr>
      </a:lvl3pPr>
      <a:lvl4pPr marL="1371435">
        <a:defRPr>
          <a:latin typeface="+mn-lt"/>
          <a:ea typeface="+mn-ea"/>
          <a:cs typeface="+mn-cs"/>
        </a:defRPr>
      </a:lvl4pPr>
      <a:lvl5pPr marL="1828579">
        <a:defRPr>
          <a:latin typeface="+mn-lt"/>
          <a:ea typeface="+mn-ea"/>
          <a:cs typeface="+mn-cs"/>
        </a:defRPr>
      </a:lvl5pPr>
      <a:lvl6pPr marL="2285724">
        <a:defRPr>
          <a:latin typeface="+mn-lt"/>
          <a:ea typeface="+mn-ea"/>
          <a:cs typeface="+mn-cs"/>
        </a:defRPr>
      </a:lvl6pPr>
      <a:lvl7pPr marL="2742868">
        <a:defRPr>
          <a:latin typeface="+mn-lt"/>
          <a:ea typeface="+mn-ea"/>
          <a:cs typeface="+mn-cs"/>
        </a:defRPr>
      </a:lvl7pPr>
      <a:lvl8pPr marL="3200013">
        <a:defRPr>
          <a:latin typeface="+mn-lt"/>
          <a:ea typeface="+mn-ea"/>
          <a:cs typeface="+mn-cs"/>
        </a:defRPr>
      </a:lvl8pPr>
      <a:lvl9pPr marL="3657158">
        <a:defRPr>
          <a:latin typeface="+mn-lt"/>
          <a:ea typeface="+mn-ea"/>
          <a:cs typeface="+mn-cs"/>
        </a:defRPr>
      </a:lvl9pPr>
    </p:bodyStyle>
    <p:otherStyle>
      <a:lvl1pPr marL="0">
        <a:defRPr>
          <a:latin typeface="+mn-lt"/>
          <a:ea typeface="+mn-ea"/>
          <a:cs typeface="+mn-cs"/>
        </a:defRPr>
      </a:lvl1pPr>
      <a:lvl2pPr marL="457145">
        <a:defRPr>
          <a:latin typeface="+mn-lt"/>
          <a:ea typeface="+mn-ea"/>
          <a:cs typeface="+mn-cs"/>
        </a:defRPr>
      </a:lvl2pPr>
      <a:lvl3pPr marL="914289">
        <a:defRPr>
          <a:latin typeface="+mn-lt"/>
          <a:ea typeface="+mn-ea"/>
          <a:cs typeface="+mn-cs"/>
        </a:defRPr>
      </a:lvl3pPr>
      <a:lvl4pPr marL="1371435">
        <a:defRPr>
          <a:latin typeface="+mn-lt"/>
          <a:ea typeface="+mn-ea"/>
          <a:cs typeface="+mn-cs"/>
        </a:defRPr>
      </a:lvl4pPr>
      <a:lvl5pPr marL="1828579">
        <a:defRPr>
          <a:latin typeface="+mn-lt"/>
          <a:ea typeface="+mn-ea"/>
          <a:cs typeface="+mn-cs"/>
        </a:defRPr>
      </a:lvl5pPr>
      <a:lvl6pPr marL="2285724">
        <a:defRPr>
          <a:latin typeface="+mn-lt"/>
          <a:ea typeface="+mn-ea"/>
          <a:cs typeface="+mn-cs"/>
        </a:defRPr>
      </a:lvl6pPr>
      <a:lvl7pPr marL="2742868">
        <a:defRPr>
          <a:latin typeface="+mn-lt"/>
          <a:ea typeface="+mn-ea"/>
          <a:cs typeface="+mn-cs"/>
        </a:defRPr>
      </a:lvl7pPr>
      <a:lvl8pPr marL="3200013">
        <a:defRPr>
          <a:latin typeface="+mn-lt"/>
          <a:ea typeface="+mn-ea"/>
          <a:cs typeface="+mn-cs"/>
        </a:defRPr>
      </a:lvl8pPr>
      <a:lvl9pPr marL="365715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フローチャート: 結合子 63"/>
          <p:cNvSpPr/>
          <p:nvPr/>
        </p:nvSpPr>
        <p:spPr>
          <a:xfrm>
            <a:off x="4723925" y="5783367"/>
            <a:ext cx="2086010" cy="2048282"/>
          </a:xfrm>
          <a:prstGeom prst="flowChartConnector">
            <a:avLst/>
          </a:prstGeom>
          <a:solidFill>
            <a:srgbClr val="FDBBEC"/>
          </a:solidFill>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74638" y="241300"/>
            <a:ext cx="7025424" cy="1332686"/>
          </a:xfrm>
          <a:prstGeom prst="roundRect">
            <a:avLst/>
          </a:prstGeom>
          <a:noFill/>
          <a:ln w="57150" cmpd="thickThin">
            <a:solidFill>
              <a:srgbClr val="2EA7E0"/>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endParaRPr lang="ja-JP" altLang="en-US">
              <a:solidFill>
                <a:schemeClr val="tx1"/>
              </a:solidFill>
            </a:endParaRPr>
          </a:p>
        </p:txBody>
      </p:sp>
      <p:sp>
        <p:nvSpPr>
          <p:cNvPr id="48" name="二等辺三角形 47"/>
          <p:cNvSpPr/>
          <p:nvPr/>
        </p:nvSpPr>
        <p:spPr>
          <a:xfrm rot="10800000">
            <a:off x="3542456" y="4439959"/>
            <a:ext cx="425711" cy="202416"/>
          </a:xfrm>
          <a:prstGeom prst="triangle">
            <a:avLst/>
          </a:prstGeom>
          <a:solidFill>
            <a:srgbClr val="51AB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78369" rIns="0" bIns="0" numCol="1" spcCol="0" rtlCol="0" fromWordArt="0" anchor="ctr" anchorCtr="0" forceAA="0" compatLnSpc="1">
            <a:prstTxWarp prst="textNoShape">
              <a:avLst/>
            </a:prstTxWarp>
            <a:noAutofit/>
          </a:bodyPr>
          <a:lstStyle/>
          <a:p>
            <a:pPr algn="ctr"/>
            <a:endParaRPr lang="ja-JP" altLang="en-US" sz="23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52"/>
          <p:cNvSpPr/>
          <p:nvPr/>
        </p:nvSpPr>
        <p:spPr>
          <a:xfrm>
            <a:off x="287136" y="6897593"/>
            <a:ext cx="3645895" cy="1469257"/>
          </a:xfrm>
          <a:prstGeom prst="roundRect">
            <a:avLst>
              <a:gd name="adj" fmla="val 7439"/>
            </a:avLst>
          </a:prstGeom>
          <a:noFill/>
          <a:ln w="28575">
            <a:solidFill>
              <a:srgbClr val="F66900"/>
            </a:solidFill>
          </a:ln>
        </p:spPr>
        <p:style>
          <a:lnRef idx="2">
            <a:schemeClr val="accent1">
              <a:shade val="50000"/>
            </a:schemeClr>
          </a:lnRef>
          <a:fillRef idx="1">
            <a:schemeClr val="accent1"/>
          </a:fillRef>
          <a:effectRef idx="0">
            <a:schemeClr val="accent1"/>
          </a:effectRef>
          <a:fontRef idx="minor">
            <a:schemeClr val="lt1"/>
          </a:fontRef>
        </p:style>
        <p:txBody>
          <a:bodyPr lIns="104730" tIns="52365" rIns="104730" bIns="0" spcCol="0" rtlCol="0" anchor="ctr"/>
          <a:lstStyle/>
          <a:p>
            <a:pPr marL="193529" indent="-193529" algn="ctr">
              <a:lnSpc>
                <a:spcPct val="110000"/>
              </a:lnSpc>
            </a:pPr>
            <a:endParaRPr lang="ja-JP" altLang="en-US" sz="1500" b="1">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46"/>
          <p:cNvSpPr/>
          <p:nvPr/>
        </p:nvSpPr>
        <p:spPr>
          <a:xfrm>
            <a:off x="189100" y="4176738"/>
            <a:ext cx="7126355" cy="344128"/>
          </a:xfrm>
          <a:prstGeom prst="roundRect">
            <a:avLst>
              <a:gd name="adj" fmla="val 0"/>
            </a:avLst>
          </a:prstGeom>
          <a:solidFill>
            <a:srgbClr val="2EA7E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18000" rIns="0" bIns="18000" rtlCol="0" anchor="ctr">
            <a:spAutoFit/>
          </a:bodyPr>
          <a:lstStyle/>
          <a:p>
            <a:pPr algn="ctr"/>
            <a:r>
              <a:rPr lang="ja-JP" altLang="en-US" sz="20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都道府県も国民健康保険制度を担うことになりました</a:t>
            </a:r>
            <a:endParaRPr lang="en-US" altLang="ja-JP" sz="20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 name="正方形/長方形 1"/>
          <p:cNvSpPr/>
          <p:nvPr/>
        </p:nvSpPr>
        <p:spPr>
          <a:xfrm>
            <a:off x="287720" y="345042"/>
            <a:ext cx="6997318" cy="1191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gn="ctr"/>
            <a:r>
              <a:rPr lang="ja-JP" altLang="en-US"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lang="en-US" altLang="ja-JP"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30</a:t>
            </a:r>
            <a:r>
              <a:rPr lang="ja-JP" altLang="en-US"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年</a:t>
            </a:r>
            <a:r>
              <a:rPr lang="en-US" altLang="ja-JP"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4</a:t>
            </a:r>
            <a:r>
              <a:rPr lang="ja-JP" altLang="en-US"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月から</a:t>
            </a:r>
            <a:endParaRPr lang="en-US" altLang="ja-JP"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r>
              <a:rPr lang="ja-JP" altLang="en-US" sz="3600" b="1"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国民健康保険制度が変わります</a:t>
            </a:r>
            <a:endParaRPr lang="en-US" altLang="ja-JP" sz="3600" b="1"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3" name="正方形/長方形 2"/>
          <p:cNvSpPr/>
          <p:nvPr/>
        </p:nvSpPr>
        <p:spPr>
          <a:xfrm>
            <a:off x="207756" y="1631950"/>
            <a:ext cx="3969608" cy="22373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この</a:t>
            </a: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年で、</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70</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歳以上の高齢者数は　　　　　　　　 に、</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国民医療費は　　 　　　　　　になりました。</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団塊世代が全員</a:t>
            </a: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75</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歳以上になる</a:t>
            </a: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2025</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年には、</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国民医療費の総額は　　　　　　　　　　　　　　　</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err="1">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にも</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なる見込みです。</a:t>
            </a:r>
          </a:p>
        </p:txBody>
      </p:sp>
      <p:sp>
        <p:nvSpPr>
          <p:cNvPr id="16" name="正方形/長方形 15"/>
          <p:cNvSpPr/>
          <p:nvPr/>
        </p:nvSpPr>
        <p:spPr>
          <a:xfrm>
            <a:off x="189100" y="3820200"/>
            <a:ext cx="7706331" cy="388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ct val="120000"/>
              </a:lnSpc>
            </a:pPr>
            <a:r>
              <a:rPr lang="ja-JP" altLang="en-US"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rPr>
              <a:t>国民皆保険を将来にわたって守り続けるため、平成３０年４月から、これまでの市町村に加え、</a:t>
            </a:r>
            <a:endParaRPr lang="en-US" altLang="ja-JP"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0" name="角丸四角形 19"/>
          <p:cNvSpPr/>
          <p:nvPr/>
        </p:nvSpPr>
        <p:spPr>
          <a:xfrm>
            <a:off x="398326" y="7001897"/>
            <a:ext cx="3645315" cy="132411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4730" tIns="52365" rIns="104730" bIns="52365" spcCol="0" rtlCol="0" anchor="t" anchorCtr="0"/>
          <a:lstStyle/>
          <a:p>
            <a:pPr>
              <a:lnSpc>
                <a:spcPts val="1524"/>
              </a:lnSpc>
              <a:spcBef>
                <a:spcPts val="871"/>
              </a:spcBef>
            </a:pP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平成３０年度から、都道府県も国民健康保険の保険者となります。（資格や保険料の賦課・徴収等の身近な窓口は、引き続きお住まいの市町村です。）</a:t>
            </a:r>
          </a:p>
          <a:p>
            <a:pPr>
              <a:lnSpc>
                <a:spcPts val="1524"/>
              </a:lnSpc>
              <a:spcBef>
                <a:spcPts val="871"/>
              </a:spcBef>
            </a:pP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平成３０年度以降の一斉更新から、新しい被保険者証等には、居住地の都道府県名が表記されるようになります。</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1" name="角丸四角形 50"/>
          <p:cNvSpPr/>
          <p:nvPr/>
        </p:nvSpPr>
        <p:spPr>
          <a:xfrm>
            <a:off x="215129" y="6681170"/>
            <a:ext cx="2223059" cy="32460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9185" tIns="52365" rIns="0" bIns="0" spcCol="0" rtlCol="0" anchor="ctr"/>
          <a:lstStyle/>
          <a:p>
            <a:pPr marL="193529" indent="-193529">
              <a:lnSpc>
                <a:spcPct val="110000"/>
              </a:lnSpc>
            </a:pPr>
            <a:r>
              <a:rPr lang="ja-JP" altLang="en-US"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rPr>
              <a:t>見直しによる主な変更点</a:t>
            </a:r>
            <a:endParaRPr lang="en-US" altLang="ja-JP"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0" name="角丸四角形 49"/>
          <p:cNvSpPr/>
          <p:nvPr/>
        </p:nvSpPr>
        <p:spPr>
          <a:xfrm>
            <a:off x="287136" y="5548200"/>
            <a:ext cx="3645895" cy="1098000"/>
          </a:xfrm>
          <a:prstGeom prst="roundRect">
            <a:avLst>
              <a:gd name="adj" fmla="val 3253"/>
            </a:avLst>
          </a:prstGeom>
          <a:noFill/>
          <a:ln w="28575">
            <a:solidFill>
              <a:srgbClr val="F66900"/>
            </a:solidFill>
          </a:ln>
        </p:spPr>
        <p:style>
          <a:lnRef idx="2">
            <a:schemeClr val="accent1">
              <a:shade val="50000"/>
            </a:schemeClr>
          </a:lnRef>
          <a:fillRef idx="1">
            <a:schemeClr val="accent1"/>
          </a:fillRef>
          <a:effectRef idx="0">
            <a:schemeClr val="accent1"/>
          </a:effectRef>
          <a:fontRef idx="minor">
            <a:schemeClr val="lt1"/>
          </a:fontRef>
        </p:style>
        <p:txBody>
          <a:bodyPr lIns="104730" tIns="52365" rIns="104730" bIns="0" spcCol="0" rtlCol="0" anchor="ctr"/>
          <a:lstStyle/>
          <a:p>
            <a:pPr marL="193529" indent="-193529" algn="ctr">
              <a:lnSpc>
                <a:spcPct val="110000"/>
              </a:lnSpc>
            </a:pPr>
            <a:endParaRPr lang="ja-JP" altLang="en-US" sz="1500" b="1">
              <a:solidFill>
                <a:srgbClr val="FF8A0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266748" y="5339326"/>
            <a:ext cx="1185062" cy="32460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9185" tIns="52365" rIns="0" bIns="0" spcCol="0" rtlCol="0" anchor="ctr"/>
          <a:lstStyle/>
          <a:p>
            <a:pPr marL="193529" indent="-193529">
              <a:lnSpc>
                <a:spcPct val="110000"/>
              </a:lnSpc>
            </a:pPr>
            <a:r>
              <a:rPr lang="ja-JP" altLang="en-US"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rPr>
              <a:t>見直しの柱</a:t>
            </a:r>
            <a:endParaRPr lang="en-US" altLang="ja-JP"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8" name="正方形/長方形 67"/>
          <p:cNvSpPr/>
          <p:nvPr/>
        </p:nvSpPr>
        <p:spPr>
          <a:xfrm>
            <a:off x="5928204" y="5575302"/>
            <a:ext cx="1230442" cy="372535"/>
          </a:xfrm>
          <a:prstGeom prst="rect">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99530" tIns="0" rIns="99530" bIns="0" rtlCol="0" anchor="ctr" anchorCtr="0"/>
          <a:lstStyle/>
          <a:p>
            <a:pPr algn="ctr"/>
            <a:r>
              <a:rPr lang="ja-JP" altLang="en-US" sz="1300" dirty="0">
                <a:latin typeface="ＭＳ Ｐゴシック" panose="020B0600070205080204" pitchFamily="50" charset="-128"/>
                <a:ea typeface="ＭＳ Ｐゴシック" panose="020B0600070205080204" pitchFamily="50" charset="-128"/>
                <a:cs typeface="メイリオ" panose="020B0604030504040204" pitchFamily="50" charset="-128"/>
              </a:rPr>
              <a:t>都道府県</a:t>
            </a:r>
          </a:p>
        </p:txBody>
      </p:sp>
      <p:sp>
        <p:nvSpPr>
          <p:cNvPr id="70" name="テキスト ボックス 69"/>
          <p:cNvSpPr txBox="1"/>
          <p:nvPr/>
        </p:nvSpPr>
        <p:spPr>
          <a:xfrm>
            <a:off x="5748400" y="5949288"/>
            <a:ext cx="1658106" cy="440219"/>
          </a:xfrm>
          <a:prstGeom prst="rect">
            <a:avLst/>
          </a:prstGeom>
          <a:noFill/>
        </p:spPr>
        <p:txBody>
          <a:bodyPr wrap="square" lIns="99530" tIns="49765" rIns="99530" bIns="49765" rtlCol="0">
            <a:spAutoFit/>
          </a:bodyPr>
          <a:lstStyle/>
          <a:p>
            <a:pPr algn="ctr"/>
            <a:r>
              <a:rPr lang="ja-JP" altLang="en-US" sz="1100" b="1" dirty="0">
                <a:solidFill>
                  <a:srgbClr val="CC7E00"/>
                </a:solidFill>
                <a:latin typeface="ＭＳ Ｐゴシック" panose="020B0600070205080204" pitchFamily="50" charset="-128"/>
                <a:ea typeface="ＭＳ Ｐゴシック" panose="020B0600070205080204" pitchFamily="50" charset="-128"/>
                <a:cs typeface="メイリオ" panose="020B0604030504040204" pitchFamily="50" charset="-128"/>
              </a:rPr>
              <a:t>運営方針の策定</a:t>
            </a:r>
            <a:endParaRPr lang="en-US" altLang="ja-JP" sz="1100" b="1" dirty="0">
              <a:solidFill>
                <a:srgbClr val="CC7E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r>
              <a:rPr lang="ja-JP" altLang="en-US" sz="1100" b="1" dirty="0">
                <a:solidFill>
                  <a:srgbClr val="CC7E00"/>
                </a:solidFill>
                <a:latin typeface="ＭＳ Ｐゴシック" panose="020B0600070205080204" pitchFamily="50" charset="-128"/>
                <a:ea typeface="ＭＳ Ｐゴシック" panose="020B0600070205080204" pitchFamily="50" charset="-128"/>
                <a:cs typeface="メイリオ" panose="020B0604030504040204" pitchFamily="50" charset="-128"/>
              </a:rPr>
              <a:t>（県内の統一的方針）</a:t>
            </a:r>
          </a:p>
        </p:txBody>
      </p:sp>
      <p:sp>
        <p:nvSpPr>
          <p:cNvPr id="74" name="テキスト ボックス 73"/>
          <p:cNvSpPr txBox="1"/>
          <p:nvPr/>
        </p:nvSpPr>
        <p:spPr>
          <a:xfrm>
            <a:off x="4131350" y="5925184"/>
            <a:ext cx="1591682" cy="562179"/>
          </a:xfrm>
          <a:prstGeom prst="rect">
            <a:avLst/>
          </a:prstGeom>
          <a:noFill/>
        </p:spPr>
        <p:txBody>
          <a:bodyPr wrap="square" lIns="99530" tIns="49765" rIns="99530" bIns="49765" rtlCol="0">
            <a:spAutoFit/>
          </a:bodyPr>
          <a:lstStyle/>
          <a:p>
            <a:r>
              <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rPr>
              <a:t>都道府県が市町村ごとに決定した国保事業費納付金を市町村が納付</a:t>
            </a:r>
          </a:p>
        </p:txBody>
      </p:sp>
      <p:sp>
        <p:nvSpPr>
          <p:cNvPr id="93" name="下カーブ矢印 92"/>
          <p:cNvSpPr/>
          <p:nvPr/>
        </p:nvSpPr>
        <p:spPr>
          <a:xfrm rot="7312039">
            <a:off x="5489750" y="7013943"/>
            <a:ext cx="1923454" cy="648320"/>
          </a:xfrm>
          <a:prstGeom prst="curvedDownArrow">
            <a:avLst>
              <a:gd name="adj1" fmla="val 25000"/>
              <a:gd name="adj2" fmla="val 79369"/>
              <a:gd name="adj3" fmla="val 32772"/>
            </a:avLst>
          </a:prstGeom>
          <a:solidFill>
            <a:srgbClr val="F669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9530" tIns="49765" rIns="99530" bIns="49765" rtlCol="0" anchor="ctr"/>
          <a:lstStyle/>
          <a:p>
            <a:pPr algn="ctr"/>
            <a:endParaRPr kumimoji="1" lang="ja-JP" altLang="en-US">
              <a:solidFill>
                <a:schemeClr val="tx1"/>
              </a:solidFill>
            </a:endParaRPr>
          </a:p>
        </p:txBody>
      </p:sp>
      <p:grpSp>
        <p:nvGrpSpPr>
          <p:cNvPr id="46" name="グループ化 45"/>
          <p:cNvGrpSpPr/>
          <p:nvPr/>
        </p:nvGrpSpPr>
        <p:grpSpPr>
          <a:xfrm>
            <a:off x="3933029" y="1715101"/>
            <a:ext cx="3524522" cy="2118838"/>
            <a:chOff x="4056421" y="1466338"/>
            <a:chExt cx="3522303" cy="2118838"/>
          </a:xfrm>
        </p:grpSpPr>
        <p:graphicFrame>
          <p:nvGraphicFramePr>
            <p:cNvPr id="4" name="グラフ 3"/>
            <p:cNvGraphicFramePr/>
            <p:nvPr>
              <p:extLst>
                <p:ext uri="{D42A27DB-BD31-4B8C-83A1-F6EECF244321}">
                  <p14:modId xmlns:p14="http://schemas.microsoft.com/office/powerpoint/2010/main" val="96995636"/>
                </p:ext>
              </p:extLst>
            </p:nvPr>
          </p:nvGraphicFramePr>
          <p:xfrm>
            <a:off x="4068207" y="1521538"/>
            <a:ext cx="3510517" cy="2063638"/>
          </p:xfrm>
          <a:graphic>
            <a:graphicData uri="http://schemas.openxmlformats.org/drawingml/2006/chart">
              <c:chart xmlns:c="http://schemas.openxmlformats.org/drawingml/2006/chart" xmlns:r="http://schemas.openxmlformats.org/officeDocument/2006/relationships" r:id="rId2"/>
            </a:graphicData>
          </a:graphic>
        </p:graphicFrame>
        <p:sp>
          <p:nvSpPr>
            <p:cNvPr id="21" name="テキスト ボックス 20"/>
            <p:cNvSpPr txBox="1"/>
            <p:nvPr/>
          </p:nvSpPr>
          <p:spPr>
            <a:xfrm>
              <a:off x="4056421" y="1466338"/>
              <a:ext cx="3253027" cy="307848"/>
            </a:xfrm>
            <a:prstGeom prst="rect">
              <a:avLst/>
            </a:prstGeom>
            <a:noFill/>
          </p:spPr>
          <p:txBody>
            <a:bodyPr wrap="square" lIns="99542" tIns="49771" rIns="99542" bIns="49771" rtlCol="0">
              <a:spAutoFit/>
            </a:bodyPr>
            <a:lstStyle/>
            <a:p>
              <a:r>
                <a:rPr lang="en-US" altLang="ja-JP" sz="1300"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国民医療費 </a:t>
              </a:r>
              <a:r>
                <a:rPr lang="en-US" altLang="ja-JP" sz="1300" b="1" dirty="0">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年ごとの推移 </a:t>
              </a:r>
              <a:r>
                <a:rPr lang="en-US" altLang="ja-JP" sz="1300" b="1" dirty="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25" name="直線コネクタ 24"/>
            <p:cNvCxnSpPr/>
            <p:nvPr/>
          </p:nvCxnSpPr>
          <p:spPr>
            <a:xfrm flipV="1">
              <a:off x="5156851" y="2368949"/>
              <a:ext cx="394481" cy="150661"/>
            </a:xfrm>
            <a:prstGeom prst="lin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V="1">
              <a:off x="6019397" y="2165862"/>
              <a:ext cx="382554" cy="217833"/>
            </a:xfrm>
            <a:prstGeom prst="lin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26" name="正方形/長方形 25"/>
          <p:cNvSpPr/>
          <p:nvPr/>
        </p:nvSpPr>
        <p:spPr>
          <a:xfrm>
            <a:off x="207756" y="4494525"/>
            <a:ext cx="7107699" cy="932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ts val="1633"/>
              </a:lnSpc>
            </a:pPr>
            <a:r>
              <a:rPr lang="en-US" altLang="ja-JP" sz="8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8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見直しの背景</a:t>
            </a:r>
            <a:r>
              <a:rPr lang="en-US" altLang="ja-JP" sz="8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93308">
              <a:lnSpc>
                <a:spcPts val="1633"/>
              </a:lnSpc>
            </a:pP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国民健康保険</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制度</a:t>
            </a: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は、日本の国民皆保険の基盤となる仕組ですが、「年齢構成が高く医療費水準が高い」「所得水準が低く</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保険料</a:t>
            </a:r>
            <a:r>
              <a:rPr lang="ja-JP" altLang="en-US" sz="120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の</a:t>
            </a:r>
            <a:r>
              <a:rPr lang="ja-JP" altLang="en-US" sz="120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負担が重い」</a:t>
            </a: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「財政運営が不安定になるリスクの高い小規模保険者が多く、財政赤字の保険者も多く存在する」という構造的な課題を抱えていました。</a:t>
            </a:r>
            <a:endParaRPr lang="en-US" altLang="ja-JP" sz="1200" u="sng"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9" name="円/楕円 68"/>
          <p:cNvSpPr/>
          <p:nvPr/>
        </p:nvSpPr>
        <p:spPr>
          <a:xfrm>
            <a:off x="4105280" y="6630445"/>
            <a:ext cx="921498" cy="477210"/>
          </a:xfrm>
          <a:prstGeom prst="ellipse">
            <a:avLst/>
          </a:prstGeom>
          <a:solidFill>
            <a:srgbClr val="B2D24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71" name="円/楕円 70"/>
          <p:cNvSpPr/>
          <p:nvPr/>
        </p:nvSpPr>
        <p:spPr>
          <a:xfrm>
            <a:off x="4230733" y="7294978"/>
            <a:ext cx="921498" cy="477210"/>
          </a:xfrm>
          <a:prstGeom prst="ellipse">
            <a:avLst/>
          </a:prstGeom>
          <a:solidFill>
            <a:srgbClr val="B2D24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72" name="円/楕円 71"/>
          <p:cNvSpPr/>
          <p:nvPr/>
        </p:nvSpPr>
        <p:spPr>
          <a:xfrm>
            <a:off x="4742621" y="7858752"/>
            <a:ext cx="921498" cy="477210"/>
          </a:xfrm>
          <a:prstGeom prst="ellipse">
            <a:avLst/>
          </a:prstGeom>
          <a:solidFill>
            <a:srgbClr val="B2D24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57" name="角丸四角形 56"/>
          <p:cNvSpPr/>
          <p:nvPr/>
        </p:nvSpPr>
        <p:spPr>
          <a:xfrm>
            <a:off x="55035" y="8335138"/>
            <a:ext cx="2755449" cy="324606"/>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9185" tIns="52365" rIns="0" bIns="0" spcCol="0" rtlCol="0" anchor="ctr"/>
          <a:lstStyle/>
          <a:p>
            <a:pPr marL="193529" indent="-193529" algn="ctr">
              <a:lnSpc>
                <a:spcPct val="110000"/>
              </a:lnSpc>
            </a:pPr>
            <a:r>
              <a:rPr lang="ja-JP" altLang="en-US"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都道府県と市町村の役割分担</a:t>
            </a:r>
            <a:endParaRPr lang="en-US" altLang="ja-JP"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75" name="テキスト ボックス 74"/>
          <p:cNvSpPr txBox="1"/>
          <p:nvPr/>
        </p:nvSpPr>
        <p:spPr>
          <a:xfrm>
            <a:off x="5928204" y="7107655"/>
            <a:ext cx="1691267" cy="562179"/>
          </a:xfrm>
          <a:prstGeom prst="rect">
            <a:avLst/>
          </a:prstGeom>
          <a:noFill/>
        </p:spPr>
        <p:txBody>
          <a:bodyPr wrap="square" lIns="99530" tIns="49765" rIns="99530" bIns="49765" rtlCol="0">
            <a:spAutoFit/>
          </a:bodyPr>
          <a:lstStyle/>
          <a:p>
            <a:r>
              <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rPr>
              <a:t>保険給付に必要な費用を、全額、各市町村に支払う（交付金の交付）</a:t>
            </a:r>
          </a:p>
        </p:txBody>
      </p:sp>
      <p:sp>
        <p:nvSpPr>
          <p:cNvPr id="44" name="object 10"/>
          <p:cNvSpPr/>
          <p:nvPr/>
        </p:nvSpPr>
        <p:spPr>
          <a:xfrm>
            <a:off x="2147679" y="2066826"/>
            <a:ext cx="893755" cy="276931"/>
          </a:xfrm>
          <a:custGeom>
            <a:avLst/>
            <a:gdLst/>
            <a:ahLst/>
            <a:cxnLst/>
            <a:rect l="l" t="t" r="r" b="b"/>
            <a:pathLst>
              <a:path w="940435" h="283844">
                <a:moveTo>
                  <a:pt x="831824" y="0"/>
                </a:moveTo>
                <a:lnTo>
                  <a:pt x="108000" y="0"/>
                </a:lnTo>
                <a:lnTo>
                  <a:pt x="66067" y="8522"/>
                </a:lnTo>
                <a:lnTo>
                  <a:pt x="31726" y="31726"/>
                </a:lnTo>
                <a:lnTo>
                  <a:pt x="8522" y="66067"/>
                </a:lnTo>
                <a:lnTo>
                  <a:pt x="0" y="108000"/>
                </a:lnTo>
                <a:lnTo>
                  <a:pt x="0" y="175641"/>
                </a:lnTo>
                <a:lnTo>
                  <a:pt x="8522" y="217574"/>
                </a:lnTo>
                <a:lnTo>
                  <a:pt x="31726" y="251915"/>
                </a:lnTo>
                <a:lnTo>
                  <a:pt x="66067" y="275119"/>
                </a:lnTo>
                <a:lnTo>
                  <a:pt x="108000" y="283641"/>
                </a:lnTo>
                <a:lnTo>
                  <a:pt x="831824" y="283641"/>
                </a:lnTo>
                <a:lnTo>
                  <a:pt x="873758" y="275119"/>
                </a:lnTo>
                <a:lnTo>
                  <a:pt x="908099" y="251915"/>
                </a:lnTo>
                <a:lnTo>
                  <a:pt x="931303" y="217574"/>
                </a:lnTo>
                <a:lnTo>
                  <a:pt x="939825" y="175641"/>
                </a:lnTo>
                <a:lnTo>
                  <a:pt x="939825" y="108000"/>
                </a:lnTo>
                <a:lnTo>
                  <a:pt x="931303" y="66067"/>
                </a:lnTo>
                <a:lnTo>
                  <a:pt x="908099" y="31726"/>
                </a:lnTo>
                <a:lnTo>
                  <a:pt x="873758" y="8522"/>
                </a:lnTo>
                <a:lnTo>
                  <a:pt x="831824" y="0"/>
                </a:lnTo>
                <a:close/>
              </a:path>
            </a:pathLst>
          </a:custGeom>
          <a:solidFill>
            <a:schemeClr val="accent1">
              <a:lumMod val="40000"/>
              <a:lumOff val="60000"/>
            </a:schemeClr>
          </a:solidFill>
          <a:ln>
            <a:noFill/>
          </a:ln>
        </p:spPr>
        <p:txBody>
          <a:bodyPr wrap="square" lIns="0" tIns="0" rIns="0" bIns="0" rtlCol="0"/>
          <a:lstStyle/>
          <a:p>
            <a:endParaRPr/>
          </a:p>
        </p:txBody>
      </p:sp>
      <p:sp>
        <p:nvSpPr>
          <p:cNvPr id="49" name="object 10"/>
          <p:cNvSpPr/>
          <p:nvPr/>
        </p:nvSpPr>
        <p:spPr>
          <a:xfrm>
            <a:off x="1430918" y="2386345"/>
            <a:ext cx="893755" cy="276931"/>
          </a:xfrm>
          <a:custGeom>
            <a:avLst/>
            <a:gdLst/>
            <a:ahLst/>
            <a:cxnLst/>
            <a:rect l="l" t="t" r="r" b="b"/>
            <a:pathLst>
              <a:path w="940435" h="283844">
                <a:moveTo>
                  <a:pt x="831824" y="0"/>
                </a:moveTo>
                <a:lnTo>
                  <a:pt x="108000" y="0"/>
                </a:lnTo>
                <a:lnTo>
                  <a:pt x="66067" y="8522"/>
                </a:lnTo>
                <a:lnTo>
                  <a:pt x="31726" y="31726"/>
                </a:lnTo>
                <a:lnTo>
                  <a:pt x="8522" y="66067"/>
                </a:lnTo>
                <a:lnTo>
                  <a:pt x="0" y="108000"/>
                </a:lnTo>
                <a:lnTo>
                  <a:pt x="0" y="175641"/>
                </a:lnTo>
                <a:lnTo>
                  <a:pt x="8522" y="217574"/>
                </a:lnTo>
                <a:lnTo>
                  <a:pt x="31726" y="251915"/>
                </a:lnTo>
                <a:lnTo>
                  <a:pt x="66067" y="275119"/>
                </a:lnTo>
                <a:lnTo>
                  <a:pt x="108000" y="283641"/>
                </a:lnTo>
                <a:lnTo>
                  <a:pt x="831824" y="283641"/>
                </a:lnTo>
                <a:lnTo>
                  <a:pt x="873758" y="275119"/>
                </a:lnTo>
                <a:lnTo>
                  <a:pt x="908099" y="251915"/>
                </a:lnTo>
                <a:lnTo>
                  <a:pt x="931303" y="217574"/>
                </a:lnTo>
                <a:lnTo>
                  <a:pt x="939825" y="175641"/>
                </a:lnTo>
                <a:lnTo>
                  <a:pt x="939825" y="108000"/>
                </a:lnTo>
                <a:lnTo>
                  <a:pt x="931303" y="66067"/>
                </a:lnTo>
                <a:lnTo>
                  <a:pt x="908099" y="31726"/>
                </a:lnTo>
                <a:lnTo>
                  <a:pt x="873758" y="8522"/>
                </a:lnTo>
                <a:lnTo>
                  <a:pt x="831824" y="0"/>
                </a:lnTo>
                <a:close/>
              </a:path>
            </a:pathLst>
          </a:custGeom>
          <a:solidFill>
            <a:schemeClr val="accent1">
              <a:lumMod val="40000"/>
              <a:lumOff val="60000"/>
            </a:schemeClr>
          </a:solidFill>
          <a:ln>
            <a:noFill/>
          </a:ln>
        </p:spPr>
        <p:txBody>
          <a:bodyPr wrap="square" lIns="0" tIns="0" rIns="0" bIns="0" rtlCol="0"/>
          <a:lstStyle/>
          <a:p>
            <a:endParaRPr/>
          </a:p>
        </p:txBody>
      </p:sp>
      <p:sp>
        <p:nvSpPr>
          <p:cNvPr id="52" name="object 10"/>
          <p:cNvSpPr/>
          <p:nvPr/>
        </p:nvSpPr>
        <p:spPr>
          <a:xfrm>
            <a:off x="1989217" y="3043886"/>
            <a:ext cx="1297270" cy="306288"/>
          </a:xfrm>
          <a:custGeom>
            <a:avLst/>
            <a:gdLst/>
            <a:ahLst/>
            <a:cxnLst/>
            <a:rect l="l" t="t" r="r" b="b"/>
            <a:pathLst>
              <a:path w="940435" h="283844">
                <a:moveTo>
                  <a:pt x="831824" y="0"/>
                </a:moveTo>
                <a:lnTo>
                  <a:pt x="108000" y="0"/>
                </a:lnTo>
                <a:lnTo>
                  <a:pt x="66067" y="8522"/>
                </a:lnTo>
                <a:lnTo>
                  <a:pt x="31726" y="31726"/>
                </a:lnTo>
                <a:lnTo>
                  <a:pt x="8522" y="66067"/>
                </a:lnTo>
                <a:lnTo>
                  <a:pt x="0" y="108000"/>
                </a:lnTo>
                <a:lnTo>
                  <a:pt x="0" y="175641"/>
                </a:lnTo>
                <a:lnTo>
                  <a:pt x="8522" y="217574"/>
                </a:lnTo>
                <a:lnTo>
                  <a:pt x="31726" y="251915"/>
                </a:lnTo>
                <a:lnTo>
                  <a:pt x="66067" y="275119"/>
                </a:lnTo>
                <a:lnTo>
                  <a:pt x="108000" y="283641"/>
                </a:lnTo>
                <a:lnTo>
                  <a:pt x="831824" y="283641"/>
                </a:lnTo>
                <a:lnTo>
                  <a:pt x="873758" y="275119"/>
                </a:lnTo>
                <a:lnTo>
                  <a:pt x="908099" y="251915"/>
                </a:lnTo>
                <a:lnTo>
                  <a:pt x="931303" y="217574"/>
                </a:lnTo>
                <a:lnTo>
                  <a:pt x="939825" y="175641"/>
                </a:lnTo>
                <a:lnTo>
                  <a:pt x="939825" y="108000"/>
                </a:lnTo>
                <a:lnTo>
                  <a:pt x="931303" y="66067"/>
                </a:lnTo>
                <a:lnTo>
                  <a:pt x="908099" y="31726"/>
                </a:lnTo>
                <a:lnTo>
                  <a:pt x="873758" y="8522"/>
                </a:lnTo>
                <a:lnTo>
                  <a:pt x="831824" y="0"/>
                </a:lnTo>
                <a:close/>
              </a:path>
            </a:pathLst>
          </a:custGeom>
          <a:solidFill>
            <a:schemeClr val="accent1">
              <a:lumMod val="40000"/>
              <a:lumOff val="60000"/>
            </a:schemeClr>
          </a:solidFill>
          <a:ln>
            <a:noFill/>
          </a:ln>
        </p:spPr>
        <p:txBody>
          <a:bodyPr wrap="square" lIns="0" tIns="0" rIns="0" bIns="0" rtlCol="0"/>
          <a:lstStyle/>
          <a:p>
            <a:endParaRPr/>
          </a:p>
        </p:txBody>
      </p:sp>
      <p:sp>
        <p:nvSpPr>
          <p:cNvPr id="32" name="テキスト ボックス 31"/>
          <p:cNvSpPr txBox="1"/>
          <p:nvPr/>
        </p:nvSpPr>
        <p:spPr>
          <a:xfrm>
            <a:off x="1525765" y="2350375"/>
            <a:ext cx="684431" cy="310892"/>
          </a:xfrm>
          <a:prstGeom prst="rect">
            <a:avLst/>
          </a:prstGeom>
          <a:noFill/>
        </p:spPr>
        <p:txBody>
          <a:bodyPr wrap="none" lIns="99530" tIns="0" rIns="99530" bIns="0" rtlCol="0" anchor="ctr" anchorCtr="0">
            <a:noAutofit/>
          </a:bodyPr>
          <a:lstStyle/>
          <a:p>
            <a:pPr algn="ct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１</a:t>
            </a:r>
            <a:r>
              <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３</a:t>
            </a:r>
            <a:r>
              <a:rPr lang="en-US" altLang="ja-JP" sz="900"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倍</a:t>
            </a:r>
            <a:endPar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4" name="テキスト ボックス 53"/>
          <p:cNvSpPr txBox="1"/>
          <p:nvPr/>
        </p:nvSpPr>
        <p:spPr>
          <a:xfrm>
            <a:off x="2243388" y="2042101"/>
            <a:ext cx="684431" cy="310892"/>
          </a:xfrm>
          <a:prstGeom prst="rect">
            <a:avLst/>
          </a:prstGeom>
          <a:noFill/>
        </p:spPr>
        <p:txBody>
          <a:bodyPr wrap="none" lIns="99530" tIns="0" rIns="99530" bIns="0" rtlCol="0" anchor="ctr" anchorCtr="0">
            <a:noAutofit/>
          </a:bodyPr>
          <a:lstStyle/>
          <a:p>
            <a:pPr algn="ct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１</a:t>
            </a:r>
            <a:r>
              <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３</a:t>
            </a:r>
            <a:r>
              <a:rPr lang="en-US" altLang="ja-JP" sz="900"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倍</a:t>
            </a:r>
            <a:endPar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 name="テキスト ボックス 13"/>
          <p:cNvSpPr txBox="1"/>
          <p:nvPr/>
        </p:nvSpPr>
        <p:spPr>
          <a:xfrm>
            <a:off x="1942383" y="3019212"/>
            <a:ext cx="1372465" cy="330962"/>
          </a:xfrm>
          <a:prstGeom prst="rect">
            <a:avLst/>
          </a:prstGeom>
          <a:noFill/>
        </p:spPr>
        <p:txBody>
          <a:bodyPr wrap="none" lIns="99530" tIns="0" rIns="99530" bIns="0" rtlCol="0" anchor="ctr" anchorCtr="0">
            <a:noAutofit/>
          </a:bodyPr>
          <a:lstStyle/>
          <a:p>
            <a:pPr algn="ct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６１</a:t>
            </a:r>
            <a:r>
              <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８</a:t>
            </a:r>
            <a:r>
              <a:rPr lang="en-US" altLang="ja-JP" sz="900"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兆円</a:t>
            </a:r>
            <a:endParaRPr kumimoji="1"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4" name="テキスト ボックス 23"/>
          <p:cNvSpPr txBox="1"/>
          <p:nvPr/>
        </p:nvSpPr>
        <p:spPr>
          <a:xfrm>
            <a:off x="247490" y="5666527"/>
            <a:ext cx="3657600" cy="646331"/>
          </a:xfrm>
          <a:prstGeom prst="rect">
            <a:avLst/>
          </a:prstGeom>
          <a:noFill/>
        </p:spPr>
        <p:txBody>
          <a:bodyPr wrap="square" rtlCol="0">
            <a:spAutoFit/>
          </a:bodyPr>
          <a:lstStyle/>
          <a:p>
            <a:r>
              <a:rPr lang="ja-JP" altLang="en-US" sz="1100" dirty="0"/>
              <a:t>　</a:t>
            </a:r>
            <a:r>
              <a:rPr kumimoji="1" lang="ja-JP" altLang="en-US" sz="1200" dirty="0"/>
              <a:t>　国の責任として約</a:t>
            </a:r>
            <a:r>
              <a:rPr kumimoji="1" lang="en-US" altLang="ja-JP" sz="1200" dirty="0"/>
              <a:t>3,400</a:t>
            </a:r>
            <a:r>
              <a:rPr kumimoji="1" lang="ja-JP" altLang="en-US" sz="1200" dirty="0"/>
              <a:t>億円の追加的な財政支援</a:t>
            </a:r>
            <a:endParaRPr kumimoji="1" lang="en-US" altLang="ja-JP" sz="1200" dirty="0"/>
          </a:p>
          <a:p>
            <a:r>
              <a:rPr lang="ja-JP" altLang="en-US" sz="1200" dirty="0"/>
              <a:t>　　（公費拡充）を行います。</a:t>
            </a:r>
            <a:endParaRPr lang="en-US" altLang="ja-JP" sz="1200" dirty="0"/>
          </a:p>
          <a:p>
            <a:endParaRPr kumimoji="1" lang="ja-JP" altLang="en-US" sz="1200" dirty="0"/>
          </a:p>
        </p:txBody>
      </p:sp>
      <p:sp>
        <p:nvSpPr>
          <p:cNvPr id="33" name="二等辺三角形 32"/>
          <p:cNvSpPr/>
          <p:nvPr/>
        </p:nvSpPr>
        <p:spPr>
          <a:xfrm rot="5400000">
            <a:off x="358335" y="5774699"/>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二等辺三角形 72"/>
          <p:cNvSpPr/>
          <p:nvPr/>
        </p:nvSpPr>
        <p:spPr>
          <a:xfrm rot="5400000">
            <a:off x="353546" y="6186587"/>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二等辺三角形 76"/>
          <p:cNvSpPr/>
          <p:nvPr/>
        </p:nvSpPr>
        <p:spPr>
          <a:xfrm rot="5400000">
            <a:off x="359646" y="7104430"/>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二等辺三角形 78"/>
          <p:cNvSpPr/>
          <p:nvPr/>
        </p:nvSpPr>
        <p:spPr>
          <a:xfrm rot="5400000">
            <a:off x="361608" y="7783575"/>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9570" y="6079209"/>
            <a:ext cx="3505200" cy="461665"/>
          </a:xfrm>
          <a:prstGeom prst="rect">
            <a:avLst/>
          </a:prstGeom>
          <a:noFill/>
        </p:spPr>
        <p:txBody>
          <a:bodyPr wrap="square" rtlCol="0">
            <a:spAutoFit/>
          </a:bodyPr>
          <a:lstStyle/>
          <a:p>
            <a:r>
              <a:rPr kumimoji="1" lang="ja-JP" altLang="en-US" sz="1200" dirty="0"/>
              <a:t>都道府県と市町村がともに国民健康保険の保険者</a:t>
            </a:r>
            <a:endParaRPr kumimoji="1" lang="en-US" altLang="ja-JP" sz="1200" dirty="0"/>
          </a:p>
          <a:p>
            <a:r>
              <a:rPr lang="ja-JP" altLang="en-US" sz="1200" dirty="0"/>
              <a:t>となり、それぞれの役割を担います。</a:t>
            </a:r>
            <a:endParaRPr kumimoji="1" lang="ja-JP" altLang="en-US" sz="1200" dirty="0"/>
          </a:p>
        </p:txBody>
      </p:sp>
      <p:graphicFrame>
        <p:nvGraphicFramePr>
          <p:cNvPr id="42" name="表 41"/>
          <p:cNvGraphicFramePr>
            <a:graphicFrameLocks noGrp="1"/>
          </p:cNvGraphicFramePr>
          <p:nvPr>
            <p:extLst>
              <p:ext uri="{D42A27DB-BD31-4B8C-83A1-F6EECF244321}">
                <p14:modId xmlns:p14="http://schemas.microsoft.com/office/powerpoint/2010/main" val="1984536890"/>
              </p:ext>
            </p:extLst>
          </p:nvPr>
        </p:nvGraphicFramePr>
        <p:xfrm>
          <a:off x="199229" y="8641630"/>
          <a:ext cx="7085809" cy="1789761"/>
        </p:xfrm>
        <a:graphic>
          <a:graphicData uri="http://schemas.openxmlformats.org/drawingml/2006/table">
            <a:tbl>
              <a:tblPr firstRow="1" bandRow="1">
                <a:tableStyleId>{5C22544A-7EE6-4342-B048-85BDC9FD1C3A}</a:tableStyleId>
              </a:tblPr>
              <a:tblGrid>
                <a:gridCol w="3584087">
                  <a:extLst>
                    <a:ext uri="{9D8B030D-6E8A-4147-A177-3AD203B41FA5}">
                      <a16:colId xmlns:a16="http://schemas.microsoft.com/office/drawing/2014/main" xmlns="" val="2728652763"/>
                    </a:ext>
                  </a:extLst>
                </a:gridCol>
                <a:gridCol w="3501722">
                  <a:extLst>
                    <a:ext uri="{9D8B030D-6E8A-4147-A177-3AD203B41FA5}">
                      <a16:colId xmlns:a16="http://schemas.microsoft.com/office/drawing/2014/main" xmlns="" val="2641388216"/>
                    </a:ext>
                  </a:extLst>
                </a:gridCol>
              </a:tblGrid>
              <a:tr h="259285">
                <a:tc>
                  <a:txBody>
                    <a:bodyPr/>
                    <a:lstStyle/>
                    <a:p>
                      <a:pPr algn="ctr"/>
                      <a:r>
                        <a:rPr kumimoji="1" lang="ja-JP" altLang="en-US" sz="1400" b="0" dirty="0"/>
                        <a:t>都道府県の主な役割</a:t>
                      </a:r>
                      <a:endParaRPr kumimoji="1" lang="en-US" altLang="ja-JP" sz="1400" b="0" dirty="0"/>
                    </a:p>
                  </a:txBody>
                  <a:tcPr>
                    <a:lnL w="28575" cap="flat" cmpd="sng" algn="ctr">
                      <a:solidFill>
                        <a:srgbClr val="2EA7E0"/>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2EA7E0"/>
                      </a:solidFill>
                      <a:prstDash val="solid"/>
                      <a:round/>
                      <a:headEnd type="none" w="med" len="med"/>
                      <a:tailEnd type="none" w="med" len="med"/>
                    </a:lnT>
                    <a:lnB w="19050" cap="flat" cmpd="sng" algn="ctr">
                      <a:solidFill>
                        <a:srgbClr val="51ABE9"/>
                      </a:solidFill>
                      <a:prstDash val="solid"/>
                      <a:round/>
                      <a:headEnd type="none" w="med" len="med"/>
                      <a:tailEnd type="none" w="med" len="med"/>
                    </a:lnB>
                    <a:solidFill>
                      <a:srgbClr val="2EA7E0"/>
                    </a:solidFill>
                  </a:tcPr>
                </a:tc>
                <a:tc>
                  <a:txBody>
                    <a:bodyPr/>
                    <a:lstStyle/>
                    <a:p>
                      <a:pPr algn="ctr"/>
                      <a:r>
                        <a:rPr kumimoji="1" lang="ja-JP" altLang="en-US" sz="1400" b="0" dirty="0"/>
                        <a:t>市町村の主な役割</a:t>
                      </a:r>
                    </a:p>
                  </a:txBody>
                  <a:tcPr>
                    <a:lnL w="28575" cap="flat" cmpd="sng" algn="ctr">
                      <a:solidFill>
                        <a:schemeClr val="bg1"/>
                      </a:solidFill>
                      <a:prstDash val="solid"/>
                      <a:round/>
                      <a:headEnd type="none" w="med" len="med"/>
                      <a:tailEnd type="none" w="med" len="med"/>
                    </a:lnL>
                    <a:lnR w="28575" cap="flat" cmpd="sng" algn="ctr">
                      <a:solidFill>
                        <a:srgbClr val="B2D240"/>
                      </a:solidFill>
                      <a:prstDash val="solid"/>
                      <a:round/>
                      <a:headEnd type="none" w="med" len="med"/>
                      <a:tailEnd type="none" w="med" len="med"/>
                    </a:lnR>
                    <a:lnT w="28575" cap="flat" cmpd="sng" algn="ctr">
                      <a:solidFill>
                        <a:srgbClr val="B2D240"/>
                      </a:solidFill>
                      <a:prstDash val="solid"/>
                      <a:round/>
                      <a:headEnd type="none" w="med" len="med"/>
                      <a:tailEnd type="none" w="med" len="med"/>
                    </a:lnT>
                    <a:lnB w="19050" cap="flat" cmpd="sng" algn="ctr">
                      <a:solidFill>
                        <a:srgbClr val="BCF556"/>
                      </a:solidFill>
                      <a:prstDash val="solid"/>
                      <a:round/>
                      <a:headEnd type="none" w="med" len="med"/>
                      <a:tailEnd type="none" w="med" len="med"/>
                    </a:lnB>
                    <a:solidFill>
                      <a:srgbClr val="B2D240"/>
                    </a:solidFill>
                  </a:tcPr>
                </a:tc>
                <a:extLst>
                  <a:ext uri="{0D108BD9-81ED-4DB2-BD59-A6C34878D82A}">
                    <a16:rowId xmlns:a16="http://schemas.microsoft.com/office/drawing/2014/main" xmlns="" val="1249369131"/>
                  </a:ext>
                </a:extLst>
              </a:tr>
              <a:tr h="296241">
                <a:tc>
                  <a:txBody>
                    <a:bodyPr/>
                    <a:lstStyle/>
                    <a:p>
                      <a:r>
                        <a:rPr kumimoji="1" lang="ja-JP" altLang="en-US" sz="1200" b="1" dirty="0"/>
                        <a:t>・ 財政運営の責任主体</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51ABE9"/>
                      </a:solidFill>
                      <a:prstDash val="solid"/>
                      <a:round/>
                      <a:headEnd type="none" w="med" len="med"/>
                      <a:tailEnd type="none" w="med" len="med"/>
                    </a:lnT>
                    <a:lnB w="19050" cap="flat" cmpd="sng" algn="ctr">
                      <a:solidFill>
                        <a:srgbClr val="2EA7E0"/>
                      </a:solidFill>
                      <a:prstDash val="sysDash"/>
                      <a:round/>
                      <a:headEnd type="none" w="med" len="med"/>
                      <a:tailEnd type="none" w="med" len="med"/>
                    </a:lnB>
                    <a:noFill/>
                  </a:tcPr>
                </a:tc>
                <a:tc>
                  <a:txBody>
                    <a:bodyPr/>
                    <a:lstStyle/>
                    <a:p>
                      <a:r>
                        <a:rPr kumimoji="1" lang="ja-JP" altLang="en-US" sz="1200" b="1" dirty="0"/>
                        <a:t>・ 国保事業費納付金を都道府県に納付</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CF556"/>
                      </a:solidFill>
                      <a:prstDash val="solid"/>
                      <a:round/>
                      <a:headEnd type="none" w="med" len="med"/>
                      <a:tailEnd type="none" w="med" len="med"/>
                    </a:lnT>
                    <a:lnB w="19050" cap="flat" cmpd="sng" algn="ctr">
                      <a:solidFill>
                        <a:srgbClr val="B2D240"/>
                      </a:solidFill>
                      <a:prstDash val="sysDash"/>
                      <a:round/>
                      <a:headEnd type="none" w="med" len="med"/>
                      <a:tailEnd type="none" w="med" len="med"/>
                    </a:lnB>
                    <a:noFill/>
                  </a:tcPr>
                </a:tc>
                <a:extLst>
                  <a:ext uri="{0D108BD9-81ED-4DB2-BD59-A6C34878D82A}">
                    <a16:rowId xmlns:a16="http://schemas.microsoft.com/office/drawing/2014/main" xmlns="" val="2497986603"/>
                  </a:ext>
                </a:extLst>
              </a:tr>
              <a:tr h="370840">
                <a:tc>
                  <a:txBody>
                    <a:bodyPr/>
                    <a:lstStyle/>
                    <a:p>
                      <a:r>
                        <a:rPr kumimoji="1" lang="ja-JP" altLang="en-US" sz="1200" b="1" dirty="0"/>
                        <a:t>・ 国保運営方針に基づき、事務の効率化、標準化、</a:t>
                      </a:r>
                      <a:endParaRPr kumimoji="1" lang="en-US" altLang="ja-JP" sz="1200" b="1" dirty="0"/>
                    </a:p>
                    <a:p>
                      <a:r>
                        <a:rPr kumimoji="1" lang="ja-JP" altLang="en-US" sz="1200" b="1" dirty="0"/>
                        <a:t>　広域化を推進</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2EA7E0"/>
                      </a:solidFill>
                      <a:prstDash val="sysDash"/>
                      <a:round/>
                      <a:headEnd type="none" w="med" len="med"/>
                      <a:tailEnd type="none" w="med" len="med"/>
                    </a:lnT>
                    <a:lnB w="19050" cap="flat" cmpd="sng" algn="ctr">
                      <a:solidFill>
                        <a:srgbClr val="2EA7E0"/>
                      </a:solidFill>
                      <a:prstDash val="sysDash"/>
                      <a:round/>
                      <a:headEnd type="none" w="med" len="med"/>
                      <a:tailEnd type="none" w="med" len="med"/>
                    </a:lnB>
                    <a:noFill/>
                  </a:tcPr>
                </a:tc>
                <a:tc>
                  <a:txBody>
                    <a:bodyPr/>
                    <a:lstStyle/>
                    <a:p>
                      <a:r>
                        <a:rPr kumimoji="1" lang="ja-JP" altLang="en-US" sz="1200" b="1" dirty="0"/>
                        <a:t>・ 資格を管理（被保険者証等の発行）</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2D240"/>
                      </a:solidFill>
                      <a:prstDash val="sysDash"/>
                      <a:round/>
                      <a:headEnd type="none" w="med" len="med"/>
                      <a:tailEnd type="none" w="med" len="med"/>
                    </a:lnT>
                    <a:lnB w="19050" cap="flat" cmpd="sng" algn="ctr">
                      <a:solidFill>
                        <a:srgbClr val="B2D240"/>
                      </a:solidFill>
                      <a:prstDash val="sysDash"/>
                      <a:round/>
                      <a:headEnd type="none" w="med" len="med"/>
                      <a:tailEnd type="none" w="med" len="med"/>
                    </a:lnB>
                    <a:noFill/>
                  </a:tcPr>
                </a:tc>
                <a:extLst>
                  <a:ext uri="{0D108BD9-81ED-4DB2-BD59-A6C34878D82A}">
                    <a16:rowId xmlns:a16="http://schemas.microsoft.com/office/drawing/2014/main" xmlns="" val="3774930407"/>
                  </a:ext>
                </a:extLst>
              </a:tr>
              <a:tr h="370840">
                <a:tc>
                  <a:txBody>
                    <a:bodyPr/>
                    <a:lstStyle/>
                    <a:p>
                      <a:r>
                        <a:rPr kumimoji="1" lang="ja-JP" altLang="en-US" sz="1200" b="1" dirty="0"/>
                        <a:t>・ 市町村ごとの標準保険料率を算定・公表</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2EA7E0"/>
                      </a:solidFill>
                      <a:prstDash val="sysDash"/>
                      <a:round/>
                      <a:headEnd type="none" w="med" len="med"/>
                      <a:tailEnd type="none" w="med" len="med"/>
                    </a:lnT>
                    <a:lnB w="19050" cap="flat" cmpd="sng" algn="ctr">
                      <a:solidFill>
                        <a:srgbClr val="2EA7E0"/>
                      </a:solidFill>
                      <a:prstDash val="sysDash"/>
                      <a:round/>
                      <a:headEnd type="none" w="med" len="med"/>
                      <a:tailEnd type="none" w="med" len="med"/>
                    </a:lnB>
                    <a:noFill/>
                  </a:tcPr>
                </a:tc>
                <a:tc>
                  <a:txBody>
                    <a:bodyPr/>
                    <a:lstStyle/>
                    <a:p>
                      <a:r>
                        <a:rPr kumimoji="1" lang="ja-JP" altLang="en-US" sz="1200" b="1" dirty="0"/>
                        <a:t>・標準保険料率等を参考に保険料率を決定</a:t>
                      </a:r>
                      <a:endParaRPr kumimoji="1" lang="en-US" altLang="ja-JP" sz="1200" b="1" dirty="0"/>
                    </a:p>
                    <a:p>
                      <a:r>
                        <a:rPr kumimoji="1" lang="ja-JP" altLang="en-US" sz="1200" b="1" dirty="0"/>
                        <a:t>・ 保険料の賦課・徴収</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2D240"/>
                      </a:solidFill>
                      <a:prstDash val="sysDash"/>
                      <a:round/>
                      <a:headEnd type="none" w="med" len="med"/>
                      <a:tailEnd type="none" w="med" len="med"/>
                    </a:lnT>
                    <a:lnB w="19050" cap="flat" cmpd="sng" algn="ctr">
                      <a:solidFill>
                        <a:srgbClr val="B2D240"/>
                      </a:solidFill>
                      <a:prstDash val="sysDash"/>
                      <a:round/>
                      <a:headEnd type="none" w="med" len="med"/>
                      <a:tailEnd type="none" w="med" len="med"/>
                    </a:lnB>
                    <a:noFill/>
                  </a:tcPr>
                </a:tc>
                <a:extLst>
                  <a:ext uri="{0D108BD9-81ED-4DB2-BD59-A6C34878D82A}">
                    <a16:rowId xmlns:a16="http://schemas.microsoft.com/office/drawing/2014/main" xmlns="" val="201017763"/>
                  </a:ext>
                </a:extLst>
              </a:tr>
              <a:tr h="228600">
                <a:tc>
                  <a:txBody>
                    <a:bodyPr/>
                    <a:lstStyle/>
                    <a:p>
                      <a:r>
                        <a:rPr kumimoji="1" lang="ja-JP" altLang="en-US" sz="1200" b="1" dirty="0"/>
                        <a:t>・ 保険給付費等交付金の市町村への支払い</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2EA7E0"/>
                      </a:solidFill>
                      <a:prstDash val="sysDash"/>
                      <a:round/>
                      <a:headEnd type="none" w="med" len="med"/>
                      <a:tailEnd type="none" w="med" len="med"/>
                    </a:lnT>
                    <a:lnB w="28575" cap="flat" cmpd="sng" algn="ctr">
                      <a:solidFill>
                        <a:srgbClr val="2EA7E0"/>
                      </a:solidFill>
                      <a:prstDash val="solid"/>
                      <a:round/>
                      <a:headEnd type="none" w="med" len="med"/>
                      <a:tailEnd type="none" w="med" len="med"/>
                    </a:lnB>
                    <a:noFill/>
                  </a:tcPr>
                </a:tc>
                <a:tc>
                  <a:txBody>
                    <a:bodyPr/>
                    <a:lstStyle/>
                    <a:p>
                      <a:r>
                        <a:rPr kumimoji="1" lang="ja-JP" altLang="en-US" sz="1200" b="1" dirty="0"/>
                        <a:t>・ 保険給付の決定、支給</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2D240"/>
                      </a:solidFill>
                      <a:prstDash val="sysDash"/>
                      <a:round/>
                      <a:headEnd type="none" w="med" len="med"/>
                      <a:tailEnd type="none" w="med" len="med"/>
                    </a:lnT>
                    <a:lnB w="28575" cap="flat" cmpd="sng" algn="ctr">
                      <a:solidFill>
                        <a:srgbClr val="B2D240"/>
                      </a:solidFill>
                      <a:prstDash val="solid"/>
                      <a:round/>
                      <a:headEnd type="none" w="med" len="med"/>
                      <a:tailEnd type="none" w="med" len="med"/>
                    </a:lnB>
                    <a:noFill/>
                  </a:tcPr>
                </a:tc>
                <a:extLst>
                  <a:ext uri="{0D108BD9-81ED-4DB2-BD59-A6C34878D82A}">
                    <a16:rowId xmlns:a16="http://schemas.microsoft.com/office/drawing/2014/main" xmlns="" val="3289497831"/>
                  </a:ext>
                </a:extLst>
              </a:tr>
            </a:tbl>
          </a:graphicData>
        </a:graphic>
      </p:graphicFrame>
      <p:pic>
        <p:nvPicPr>
          <p:cNvPr id="109" name="図 10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627690">
            <a:off x="5259403" y="7098197"/>
            <a:ext cx="1377367" cy="232841"/>
          </a:xfrm>
          <a:prstGeom prst="rect">
            <a:avLst/>
          </a:prstGeom>
        </p:spPr>
      </p:pic>
      <p:pic>
        <p:nvPicPr>
          <p:cNvPr id="110" name="図 10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642333">
            <a:off x="5021179" y="6810821"/>
            <a:ext cx="1122076" cy="223785"/>
          </a:xfrm>
          <a:prstGeom prst="rect">
            <a:avLst/>
          </a:prstGeom>
        </p:spPr>
      </p:pic>
      <p:pic>
        <p:nvPicPr>
          <p:cNvPr id="111" name="図 1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804261">
            <a:off x="5010233" y="6419019"/>
            <a:ext cx="851536" cy="215157"/>
          </a:xfrm>
          <a:prstGeom prst="rect">
            <a:avLst/>
          </a:prstGeom>
        </p:spPr>
      </p:pic>
      <p:sp>
        <p:nvSpPr>
          <p:cNvPr id="55" name="下カーブ矢印 54"/>
          <p:cNvSpPr/>
          <p:nvPr/>
        </p:nvSpPr>
        <p:spPr>
          <a:xfrm rot="20618367">
            <a:off x="5658423" y="2051770"/>
            <a:ext cx="833112" cy="224933"/>
          </a:xfrm>
          <a:prstGeom prst="curvedDownArrow">
            <a:avLst>
              <a:gd name="adj1" fmla="val 25000"/>
              <a:gd name="adj2" fmla="val 99253"/>
              <a:gd name="adj3" fmla="val 43092"/>
            </a:avLst>
          </a:prstGeom>
          <a:solidFill>
            <a:srgbClr val="FF0000"/>
          </a:solidFill>
          <a:ln w="9525" cap="flat">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9542" tIns="49771" rIns="99542" bIns="49771" rtlCol="0" anchor="ctr"/>
          <a:lstStyle/>
          <a:p>
            <a:pPr algn="ctr"/>
            <a:endParaRPr kumimoji="1" lang="ja-JP" altLang="en-US">
              <a:solidFill>
                <a:schemeClr val="tx1"/>
              </a:solidFill>
            </a:endParaRPr>
          </a:p>
        </p:txBody>
      </p:sp>
      <p:sp>
        <p:nvSpPr>
          <p:cNvPr id="5" name="正方形/長方形 4"/>
          <p:cNvSpPr/>
          <p:nvPr/>
        </p:nvSpPr>
        <p:spPr>
          <a:xfrm>
            <a:off x="3552031" y="8623300"/>
            <a:ext cx="243924" cy="304800"/>
          </a:xfrm>
          <a:prstGeom prst="rect">
            <a:avLst/>
          </a:prstGeom>
          <a:solidFill>
            <a:srgbClr val="2EA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4025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0900076" y="4247429"/>
            <a:ext cx="6107383" cy="472912"/>
          </a:xfrm>
          <a:prstGeom prst="rect">
            <a:avLst/>
          </a:prstGeom>
          <a:noFill/>
        </p:spPr>
        <p:txBody>
          <a:bodyPr wrap="square" lIns="99530" tIns="49765" rIns="99530" bIns="49765" rtlCol="0">
            <a:spAutoFit/>
          </a:bodyPr>
          <a:lstStyle/>
          <a:p>
            <a:pPr>
              <a:lnSpc>
                <a:spcPct val="110000"/>
              </a:lnSpc>
            </a:pPr>
            <a:r>
              <a:rPr lang="ja-JP" altLang="en-US" sz="2200" b="1" dirty="0">
                <a:solidFill>
                  <a:schemeClr val="accent5">
                    <a:lumMod val="75000"/>
                  </a:schemeClr>
                </a:solidFill>
                <a:latin typeface="+mn-ea"/>
              </a:rPr>
              <a:t>サービスの拡充と保険者機能の強化</a:t>
            </a:r>
            <a:endParaRPr lang="ja-JP" altLang="en-US" sz="2200" b="1" dirty="0">
              <a:solidFill>
                <a:schemeClr val="accent5">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2" name="テキスト ボックス 21"/>
          <p:cNvSpPr txBox="1"/>
          <p:nvPr/>
        </p:nvSpPr>
        <p:spPr>
          <a:xfrm>
            <a:off x="10951291" y="4686620"/>
            <a:ext cx="6961692" cy="2101050"/>
          </a:xfrm>
          <a:prstGeom prst="rect">
            <a:avLst/>
          </a:prstGeom>
          <a:noFill/>
        </p:spPr>
        <p:txBody>
          <a:bodyPr wrap="square" lIns="99530" tIns="49765" rIns="99530" bIns="49765" rtlCol="0">
            <a:spAutoFit/>
          </a:bodyPr>
          <a:lstStyle>
            <a:defPPr>
              <a:defRPr lang="ja-JP"/>
            </a:defPPr>
            <a:lvl1pPr marL="207705" indent="-207705">
              <a:lnSpc>
                <a:spcPts val="1800"/>
              </a:lnSpc>
              <a:spcBef>
                <a:spcPts val="1000"/>
              </a:spcBef>
              <a:defRPr sz="1300">
                <a:latin typeface="ＭＳ Ｐゴシック" panose="020B0600070205080204" pitchFamily="50" charset="-128"/>
                <a:ea typeface="ＭＳ Ｐゴシック" panose="020B0600070205080204" pitchFamily="50" charset="-128"/>
                <a:cs typeface="メイリオ" panose="020B0604030504040204" pitchFamily="50" charset="-128"/>
              </a:defRPr>
            </a:lvl1pPr>
          </a:lstStyle>
          <a:p>
            <a:pPr>
              <a:lnSpc>
                <a:spcPts val="1700"/>
              </a:lnSpc>
            </a:pPr>
            <a:r>
              <a:rPr lang="ja-JP" altLang="en-US" dirty="0">
                <a:solidFill>
                  <a:schemeClr val="accent5">
                    <a:lumMod val="75000"/>
                  </a:schemeClr>
                </a:solidFill>
              </a:rPr>
              <a:t>●</a:t>
            </a:r>
            <a:r>
              <a:rPr lang="ja-JP" altLang="en-US" dirty="0"/>
              <a:t> 都道府県は、安定的な財政運営や効率的な事業運営の確保のため、市町村との協議に基づき、都道府県内の統一的な運営方針としての国民健康保険運営方針を定め、市町村が担う事務の効率化、標準化、広域化を推進していきます。</a:t>
            </a:r>
            <a:endParaRPr lang="en-US" altLang="ja-JP" dirty="0"/>
          </a:p>
          <a:p>
            <a:pPr>
              <a:lnSpc>
                <a:spcPts val="1700"/>
              </a:lnSpc>
            </a:pPr>
            <a:r>
              <a:rPr lang="ja-JP" altLang="en-US" dirty="0">
                <a:solidFill>
                  <a:schemeClr val="accent5">
                    <a:lumMod val="75000"/>
                  </a:schemeClr>
                </a:solidFill>
              </a:rPr>
              <a:t>●</a:t>
            </a:r>
            <a:r>
              <a:rPr lang="ja-JP" altLang="en-US" dirty="0"/>
              <a:t> 広域化により、平成</a:t>
            </a:r>
            <a:r>
              <a:rPr lang="en-US" altLang="ja-JP" dirty="0"/>
              <a:t>30</a:t>
            </a:r>
            <a:r>
              <a:rPr lang="ja-JP" altLang="en-US" dirty="0"/>
              <a:t>年度から、同一都道府県内で他の市町村に引っ越した場合でも、引っ越し前と同じ世帯であることが認められるときは、高額療養費の上限額支払い回数のカウントが通算され、皆さまの経済的な負担が軽減されます。　</a:t>
            </a:r>
            <a:r>
              <a:rPr lang="en-US" altLang="ja-JP" dirty="0"/>
              <a:t>※</a:t>
            </a:r>
            <a:r>
              <a:rPr lang="ja-JP" altLang="en-US" dirty="0"/>
              <a:t>次ページ参照</a:t>
            </a:r>
            <a:endParaRPr lang="en-US" altLang="ja-JP" dirty="0"/>
          </a:p>
          <a:p>
            <a:pPr>
              <a:lnSpc>
                <a:spcPts val="1700"/>
              </a:lnSpc>
            </a:pPr>
            <a:r>
              <a:rPr lang="ja-JP" altLang="en-US" dirty="0">
                <a:solidFill>
                  <a:schemeClr val="accent5">
                    <a:lumMod val="75000"/>
                  </a:schemeClr>
                </a:solidFill>
              </a:rPr>
              <a:t>●</a:t>
            </a:r>
            <a:r>
              <a:rPr lang="ja-JP" altLang="en-US" dirty="0"/>
              <a:t> 今後、市町村は、より積極的に被保険者の予防・健康づくりを進めるために様々な働きかけを行い、地域づくり・まちづくりの担い手として、関係者と連携・協力した取組を進めます。</a:t>
            </a:r>
            <a:endParaRPr lang="en-US" altLang="ja-JP" dirty="0"/>
          </a:p>
        </p:txBody>
      </p:sp>
      <p:sp>
        <p:nvSpPr>
          <p:cNvPr id="23" name="正方形/長方形 22"/>
          <p:cNvSpPr/>
          <p:nvPr/>
        </p:nvSpPr>
        <p:spPr>
          <a:xfrm>
            <a:off x="11777386" y="7384810"/>
            <a:ext cx="7577584" cy="1243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ts val="3048"/>
              </a:lnSpc>
            </a:pPr>
            <a:r>
              <a:rPr lang="ja-JP" altLang="en-US" sz="2200" b="1" u="sng"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国民健康保険は、国民皆保険の最後の砦</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です。</a:t>
            </a:r>
            <a:endPar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3048"/>
              </a:lnSpc>
            </a:pPr>
            <a:r>
              <a:rPr lang="ja-JP" altLang="en-US" sz="2200" b="1" u="sng"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持続可能な社会保障制度の確立 </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を図るため、</a:t>
            </a:r>
            <a:endPar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3048"/>
              </a:lnSpc>
            </a:pPr>
            <a:r>
              <a:rPr lang="ja-JP" altLang="en-US" sz="2200" b="1" u="sng"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平成３０年度からの制度見直しに </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ご理解</a:t>
            </a:r>
            <a:r>
              <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ご協力をお願いいたします。</a:t>
            </a:r>
            <a:endPar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5" name="テキスト ボックス 24"/>
          <p:cNvSpPr txBox="1"/>
          <p:nvPr/>
        </p:nvSpPr>
        <p:spPr>
          <a:xfrm>
            <a:off x="9876631" y="171984"/>
            <a:ext cx="2630032" cy="354430"/>
          </a:xfrm>
          <a:prstGeom prst="rect">
            <a:avLst/>
          </a:prstGeom>
          <a:solidFill>
            <a:schemeClr val="bg1"/>
          </a:solidFill>
          <a:ln w="12700">
            <a:solidFill>
              <a:schemeClr val="accent5">
                <a:lumMod val="75000"/>
              </a:schemeClr>
            </a:solidFill>
          </a:ln>
        </p:spPr>
        <p:txBody>
          <a:bodyPr wrap="square" lIns="99542" tIns="49771" rIns="99542" bIns="49771" rtlCol="0" anchor="ctr">
            <a:spAutoFit/>
          </a:bodyPr>
          <a:lstStyle/>
          <a:p>
            <a:pPr algn="ctr">
              <a:lnSpc>
                <a:spcPct val="110000"/>
              </a:lnSpc>
            </a:pPr>
            <a:r>
              <a:rPr lang="ja-JP" altLang="en-US" sz="1500" b="1" dirty="0">
                <a:solidFill>
                  <a:schemeClr val="accent5">
                    <a:lumMod val="75000"/>
                  </a:schemeClr>
                </a:solidFill>
                <a:latin typeface="+mn-ea"/>
              </a:rPr>
              <a:t>新しい財政運営の仕組み</a:t>
            </a:r>
          </a:p>
        </p:txBody>
      </p:sp>
      <p:sp>
        <p:nvSpPr>
          <p:cNvPr id="30" name="テキスト ボックス 29"/>
          <p:cNvSpPr txBox="1"/>
          <p:nvPr/>
        </p:nvSpPr>
        <p:spPr>
          <a:xfrm>
            <a:off x="9577296" y="581884"/>
            <a:ext cx="7280180" cy="1415346"/>
          </a:xfrm>
          <a:prstGeom prst="rect">
            <a:avLst/>
          </a:prstGeom>
          <a:noFill/>
        </p:spPr>
        <p:txBody>
          <a:bodyPr wrap="square" lIns="99542" tIns="49771" rIns="99542" bIns="49771" rtlCol="0">
            <a:spAutoFit/>
          </a:bodyPr>
          <a:lstStyle/>
          <a:p>
            <a:pPr>
              <a:lnSpc>
                <a:spcPct val="110000"/>
              </a:lnSpc>
            </a:pPr>
            <a:r>
              <a:rPr lang="ja-JP" altLang="en-US" sz="1300" dirty="0">
                <a:solidFill>
                  <a:schemeClr val="accent5">
                    <a:lumMod val="75000"/>
                  </a:schemeClr>
                </a:solidFill>
                <a:latin typeface="+mn-ea"/>
              </a:rPr>
              <a:t>●　都道府県内で保険料負担を公平に支え合うため、都道府県が市町村ごとの医療費水準や所得</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水準に応じた国民健康保険事業費納付金（保険料負担）の額を決定するとともに、保険給付に必要</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な費用を全額、保険給付費等交付金として市町村に対して支払います。これにより、市町村の財政</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は従来と比べて大きく安定します。</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都道府県は、市町村ごとの標準保険料率を提示（標準的な住民負担の見える化）し、市町村間</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で比較できるようになります。</a:t>
            </a:r>
          </a:p>
        </p:txBody>
      </p:sp>
      <p:sp>
        <p:nvSpPr>
          <p:cNvPr id="31" name="テキスト ボックス 30"/>
          <p:cNvSpPr txBox="1"/>
          <p:nvPr/>
        </p:nvSpPr>
        <p:spPr>
          <a:xfrm>
            <a:off x="10900076" y="2325167"/>
            <a:ext cx="2317310" cy="354430"/>
          </a:xfrm>
          <a:prstGeom prst="rect">
            <a:avLst/>
          </a:prstGeom>
          <a:solidFill>
            <a:schemeClr val="bg1"/>
          </a:solidFill>
          <a:ln w="12700">
            <a:solidFill>
              <a:schemeClr val="accent5">
                <a:lumMod val="75000"/>
              </a:schemeClr>
            </a:solidFill>
          </a:ln>
        </p:spPr>
        <p:txBody>
          <a:bodyPr wrap="square" lIns="99542" tIns="49771" rIns="99542" bIns="49771" rtlCol="0" anchor="ctr">
            <a:spAutoFit/>
          </a:bodyPr>
          <a:lstStyle/>
          <a:p>
            <a:pPr algn="ctr">
              <a:lnSpc>
                <a:spcPct val="110000"/>
              </a:lnSpc>
            </a:pPr>
            <a:r>
              <a:rPr lang="ja-JP" altLang="en-US" sz="1500" b="1" dirty="0">
                <a:solidFill>
                  <a:schemeClr val="accent5">
                    <a:lumMod val="75000"/>
                  </a:schemeClr>
                </a:solidFill>
                <a:latin typeface="+mn-ea"/>
              </a:rPr>
              <a:t>保険料の賦課・徴収</a:t>
            </a:r>
          </a:p>
        </p:txBody>
      </p:sp>
      <p:sp>
        <p:nvSpPr>
          <p:cNvPr id="32" name="テキスト ボックス 31"/>
          <p:cNvSpPr txBox="1"/>
          <p:nvPr/>
        </p:nvSpPr>
        <p:spPr>
          <a:xfrm>
            <a:off x="9830783" y="3042727"/>
            <a:ext cx="7398867" cy="760695"/>
          </a:xfrm>
          <a:prstGeom prst="rect">
            <a:avLst/>
          </a:prstGeom>
          <a:noFill/>
        </p:spPr>
        <p:txBody>
          <a:bodyPr wrap="square" lIns="99542" tIns="49771" rIns="99542" bIns="49771" rtlCol="0">
            <a:spAutoFit/>
          </a:bodyPr>
          <a:lstStyle/>
          <a:p>
            <a:pPr>
              <a:lnSpc>
                <a:spcPct val="110000"/>
              </a:lnSpc>
            </a:pPr>
            <a:r>
              <a:rPr lang="ja-JP" altLang="en-US" sz="1300" dirty="0">
                <a:solidFill>
                  <a:schemeClr val="accent5">
                    <a:lumMod val="75000"/>
                  </a:schemeClr>
                </a:solidFill>
                <a:latin typeface="+mn-ea"/>
              </a:rPr>
              <a:t>●　市町村はこれまで個別に給付費を推計し、保険料負担額を決定してきましたが、今後は都道府県</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に納付金を納めるため、都道府県の示す標準保険料率等を参考に、それぞれの保険料算定方式や</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予定収納率に基づき、それぞれの保険料率を定め、保険料を賦課・徴収します。</a:t>
            </a:r>
            <a:endParaRPr lang="en-US" altLang="ja-JP" sz="1300" dirty="0">
              <a:solidFill>
                <a:schemeClr val="accent5">
                  <a:lumMod val="75000"/>
                </a:schemeClr>
              </a:solidFill>
              <a:latin typeface="+mn-ea"/>
            </a:endParaRPr>
          </a:p>
        </p:txBody>
      </p:sp>
      <p:sp>
        <p:nvSpPr>
          <p:cNvPr id="40" name="object 11"/>
          <p:cNvSpPr txBox="1"/>
          <p:nvPr/>
        </p:nvSpPr>
        <p:spPr>
          <a:xfrm>
            <a:off x="1308325" y="10167038"/>
            <a:ext cx="1936442" cy="293670"/>
          </a:xfrm>
          <a:prstGeom prst="rect">
            <a:avLst/>
          </a:prstGeom>
        </p:spPr>
        <p:txBody>
          <a:bodyPr vert="horz" wrap="square" lIns="0" tIns="16510" rIns="0" bIns="0" rtlCol="0">
            <a:spAutoFit/>
          </a:bodyPr>
          <a:lstStyle/>
          <a:p>
            <a:pPr marL="12700">
              <a:lnSpc>
                <a:spcPct val="100000"/>
              </a:lnSpc>
              <a:spcBef>
                <a:spcPts val="130"/>
              </a:spcBef>
            </a:pPr>
            <a:r>
              <a:rPr lang="ja-JP" altLang="en-US" sz="1800" b="1" spc="25" dirty="0" smtClean="0">
                <a:solidFill>
                  <a:srgbClr val="221815"/>
                </a:solidFill>
                <a:latin typeface="ShinGoPr6N-Medium"/>
                <a:cs typeface="ShinGoPr6N-Medium"/>
              </a:rPr>
              <a:t>自治体名　ロゴ等</a:t>
            </a:r>
            <a:endParaRPr sz="1800" dirty="0">
              <a:latin typeface="ShinGoPr6N-Medium"/>
              <a:cs typeface="ShinGoPr6N-Medium"/>
            </a:endParaRPr>
          </a:p>
        </p:txBody>
      </p:sp>
      <p:sp>
        <p:nvSpPr>
          <p:cNvPr id="45" name="object 16"/>
          <p:cNvSpPr/>
          <p:nvPr/>
        </p:nvSpPr>
        <p:spPr>
          <a:xfrm>
            <a:off x="-142313" y="-35809"/>
            <a:ext cx="7776209" cy="7657465"/>
          </a:xfrm>
          <a:custGeom>
            <a:avLst/>
            <a:gdLst/>
            <a:ahLst/>
            <a:cxnLst/>
            <a:rect l="l" t="t" r="r" b="b"/>
            <a:pathLst>
              <a:path w="7776209" h="7657465">
                <a:moveTo>
                  <a:pt x="0" y="0"/>
                </a:moveTo>
                <a:lnTo>
                  <a:pt x="7775994" y="0"/>
                </a:lnTo>
                <a:lnTo>
                  <a:pt x="7775994" y="7656880"/>
                </a:lnTo>
                <a:lnTo>
                  <a:pt x="0" y="7656880"/>
                </a:lnTo>
                <a:lnTo>
                  <a:pt x="0" y="0"/>
                </a:lnTo>
                <a:close/>
              </a:path>
            </a:pathLst>
          </a:custGeom>
          <a:solidFill>
            <a:srgbClr val="2EA7E0"/>
          </a:solidFill>
        </p:spPr>
        <p:txBody>
          <a:bodyPr wrap="square" lIns="0" tIns="0" rIns="0" bIns="0" rtlCol="0"/>
          <a:lstStyle/>
          <a:p>
            <a:endParaRPr/>
          </a:p>
        </p:txBody>
      </p:sp>
      <p:sp>
        <p:nvSpPr>
          <p:cNvPr id="46" name="object 17"/>
          <p:cNvSpPr/>
          <p:nvPr/>
        </p:nvSpPr>
        <p:spPr>
          <a:xfrm>
            <a:off x="199231" y="618825"/>
            <a:ext cx="7155837" cy="3351529"/>
          </a:xfrm>
          <a:custGeom>
            <a:avLst/>
            <a:gdLst/>
            <a:ahLst/>
            <a:cxnLst/>
            <a:rect l="l" t="t" r="r" b="b"/>
            <a:pathLst>
              <a:path w="7200265" h="3351529">
                <a:moveTo>
                  <a:pt x="0" y="0"/>
                </a:moveTo>
                <a:lnTo>
                  <a:pt x="7199998" y="0"/>
                </a:lnTo>
                <a:lnTo>
                  <a:pt x="7199998" y="3351504"/>
                </a:lnTo>
                <a:lnTo>
                  <a:pt x="0" y="3351504"/>
                </a:lnTo>
                <a:lnTo>
                  <a:pt x="0" y="0"/>
                </a:lnTo>
                <a:close/>
              </a:path>
            </a:pathLst>
          </a:custGeom>
          <a:solidFill>
            <a:srgbClr val="EAF6FD"/>
          </a:solidFill>
        </p:spPr>
        <p:txBody>
          <a:bodyPr wrap="square" lIns="0" tIns="0" rIns="0" bIns="0" rtlCol="0"/>
          <a:lstStyle/>
          <a:p>
            <a:endParaRPr/>
          </a:p>
        </p:txBody>
      </p:sp>
      <p:sp>
        <p:nvSpPr>
          <p:cNvPr id="47" name="object 18"/>
          <p:cNvSpPr txBox="1"/>
          <p:nvPr/>
        </p:nvSpPr>
        <p:spPr>
          <a:xfrm>
            <a:off x="1038723" y="195730"/>
            <a:ext cx="5485107" cy="406400"/>
          </a:xfrm>
          <a:prstGeom prst="rect">
            <a:avLst/>
          </a:prstGeom>
        </p:spPr>
        <p:txBody>
          <a:bodyPr vert="horz" wrap="square" lIns="0" tIns="12700" rIns="0" bIns="0" rtlCol="0">
            <a:spAutoFit/>
          </a:bodyPr>
          <a:lstStyle/>
          <a:p>
            <a:pPr marL="12700">
              <a:lnSpc>
                <a:spcPct val="100000"/>
              </a:lnSpc>
              <a:spcBef>
                <a:spcPts val="100"/>
              </a:spcBef>
            </a:pPr>
            <a:r>
              <a:rPr sz="2500" b="1" spc="0" dirty="0">
                <a:solidFill>
                  <a:srgbClr val="FFFFFF"/>
                </a:solidFill>
                <a:latin typeface="ShinGoPr6N-Medium"/>
                <a:cs typeface="ShinGoPr6N-Medium"/>
              </a:rPr>
              <a:t>国</a:t>
            </a:r>
            <a:r>
              <a:rPr sz="2500" b="1" spc="55" dirty="0">
                <a:solidFill>
                  <a:srgbClr val="FFFFFF"/>
                </a:solidFill>
                <a:latin typeface="ShinGoPr6N-Medium"/>
                <a:cs typeface="ShinGoPr6N-Medium"/>
              </a:rPr>
              <a:t>民</a:t>
            </a:r>
            <a:r>
              <a:rPr sz="2500" b="1" spc="60" dirty="0">
                <a:solidFill>
                  <a:srgbClr val="FFFFFF"/>
                </a:solidFill>
                <a:latin typeface="ShinGoPr6N-Medium"/>
                <a:cs typeface="ShinGoPr6N-Medium"/>
              </a:rPr>
              <a:t>健</a:t>
            </a:r>
            <a:r>
              <a:rPr sz="2500" b="1" spc="55" dirty="0">
                <a:solidFill>
                  <a:srgbClr val="FFFFFF"/>
                </a:solidFill>
                <a:latin typeface="ShinGoPr6N-Medium"/>
                <a:cs typeface="ShinGoPr6N-Medium"/>
              </a:rPr>
              <a:t>康</a:t>
            </a:r>
            <a:r>
              <a:rPr sz="2500" b="1" spc="35" dirty="0">
                <a:solidFill>
                  <a:srgbClr val="FFFFFF"/>
                </a:solidFill>
                <a:latin typeface="ShinGoPr6N-Medium"/>
                <a:cs typeface="ShinGoPr6N-Medium"/>
              </a:rPr>
              <a:t>保</a:t>
            </a:r>
            <a:r>
              <a:rPr sz="2500" b="1" spc="55" dirty="0">
                <a:solidFill>
                  <a:srgbClr val="FFFFFF"/>
                </a:solidFill>
                <a:latin typeface="ShinGoPr6N-Medium"/>
                <a:cs typeface="ShinGoPr6N-Medium"/>
              </a:rPr>
              <a:t>険</a:t>
            </a:r>
            <a:r>
              <a:rPr sz="2500" b="1" spc="5" dirty="0">
                <a:solidFill>
                  <a:srgbClr val="FFFFFF"/>
                </a:solidFill>
                <a:latin typeface="ShinGoPr6N-Medium"/>
                <a:cs typeface="ShinGoPr6N-Medium"/>
              </a:rPr>
              <a:t>制</a:t>
            </a:r>
            <a:r>
              <a:rPr sz="2500" b="1" spc="-35" dirty="0">
                <a:solidFill>
                  <a:srgbClr val="FFFFFF"/>
                </a:solidFill>
                <a:latin typeface="ShinGoPr6N-Medium"/>
                <a:cs typeface="ShinGoPr6N-Medium"/>
              </a:rPr>
              <a:t>度</a:t>
            </a:r>
            <a:r>
              <a:rPr sz="2500" b="1" spc="-150" dirty="0">
                <a:solidFill>
                  <a:srgbClr val="FFFFFF"/>
                </a:solidFill>
                <a:latin typeface="ShinGoPr6N-Medium"/>
                <a:cs typeface="ShinGoPr6N-Medium"/>
              </a:rPr>
              <a:t>の</a:t>
            </a:r>
            <a:r>
              <a:rPr sz="2500" b="1" dirty="0">
                <a:solidFill>
                  <a:srgbClr val="FFFFFF"/>
                </a:solidFill>
                <a:latin typeface="ShinGoPr6N-Medium"/>
                <a:cs typeface="ShinGoPr6N-Medium"/>
              </a:rPr>
              <a:t>見</a:t>
            </a:r>
            <a:r>
              <a:rPr sz="2500" b="1" spc="-165" dirty="0">
                <a:solidFill>
                  <a:srgbClr val="FFFFFF"/>
                </a:solidFill>
                <a:latin typeface="ShinGoPr6N-Medium"/>
                <a:cs typeface="ShinGoPr6N-Medium"/>
              </a:rPr>
              <a:t>直</a:t>
            </a:r>
            <a:r>
              <a:rPr sz="2500" b="1" spc="-125" dirty="0">
                <a:solidFill>
                  <a:srgbClr val="FFFFFF"/>
                </a:solidFill>
                <a:latin typeface="ShinGoPr6N-Medium"/>
                <a:cs typeface="ShinGoPr6N-Medium"/>
              </a:rPr>
              <a:t>しに</a:t>
            </a:r>
            <a:r>
              <a:rPr sz="2500" b="1" spc="-210" dirty="0">
                <a:solidFill>
                  <a:srgbClr val="FFFFFF"/>
                </a:solidFill>
                <a:latin typeface="ShinGoPr6N-Medium"/>
                <a:cs typeface="ShinGoPr6N-Medium"/>
              </a:rPr>
              <a:t>よ</a:t>
            </a:r>
            <a:r>
              <a:rPr sz="2500" b="1" spc="-105" dirty="0">
                <a:solidFill>
                  <a:srgbClr val="FFFFFF"/>
                </a:solidFill>
                <a:latin typeface="ShinGoPr6N-Medium"/>
                <a:cs typeface="ShinGoPr6N-Medium"/>
              </a:rPr>
              <a:t>る</a:t>
            </a:r>
            <a:r>
              <a:rPr sz="2500" b="1" spc="0" dirty="0">
                <a:solidFill>
                  <a:srgbClr val="FFFFFF"/>
                </a:solidFill>
                <a:latin typeface="ShinGoPr6N-Medium"/>
                <a:cs typeface="ShinGoPr6N-Medium"/>
              </a:rPr>
              <a:t>効</a:t>
            </a:r>
            <a:r>
              <a:rPr sz="2500" b="1" dirty="0">
                <a:solidFill>
                  <a:srgbClr val="FFFFFF"/>
                </a:solidFill>
                <a:latin typeface="ShinGoPr6N-Medium"/>
                <a:cs typeface="ShinGoPr6N-Medium"/>
              </a:rPr>
              <a:t>果</a:t>
            </a:r>
            <a:endParaRPr sz="2500" dirty="0">
              <a:latin typeface="ShinGoPr6N-Medium"/>
              <a:cs typeface="ShinGoPr6N-Medium"/>
            </a:endParaRPr>
          </a:p>
        </p:txBody>
      </p:sp>
      <p:sp>
        <p:nvSpPr>
          <p:cNvPr id="48" name="object 19"/>
          <p:cNvSpPr txBox="1"/>
          <p:nvPr/>
        </p:nvSpPr>
        <p:spPr>
          <a:xfrm>
            <a:off x="1408673" y="698980"/>
            <a:ext cx="5750123" cy="345440"/>
          </a:xfrm>
          <a:prstGeom prst="rect">
            <a:avLst/>
          </a:prstGeom>
        </p:spPr>
        <p:txBody>
          <a:bodyPr vert="horz" wrap="square" lIns="0" tIns="12700" rIns="0" bIns="0" rtlCol="0">
            <a:spAutoFit/>
          </a:bodyPr>
          <a:lstStyle/>
          <a:p>
            <a:pPr marL="12700">
              <a:lnSpc>
                <a:spcPct val="100000"/>
              </a:lnSpc>
              <a:spcBef>
                <a:spcPts val="100"/>
              </a:spcBef>
            </a:pPr>
            <a:r>
              <a:rPr sz="2100" b="1" spc="75" dirty="0">
                <a:solidFill>
                  <a:srgbClr val="2186B3"/>
                </a:solidFill>
                <a:latin typeface="ShinGoPr6N-Medium"/>
                <a:cs typeface="ShinGoPr6N-Medium"/>
              </a:rPr>
              <a:t>都</a:t>
            </a:r>
            <a:r>
              <a:rPr sz="2100" b="1" spc="125" dirty="0">
                <a:solidFill>
                  <a:srgbClr val="2186B3"/>
                </a:solidFill>
                <a:latin typeface="ShinGoPr6N-Medium"/>
                <a:cs typeface="ShinGoPr6N-Medium"/>
              </a:rPr>
              <a:t>道</a:t>
            </a:r>
            <a:r>
              <a:rPr sz="2100" b="1" spc="55" dirty="0">
                <a:solidFill>
                  <a:srgbClr val="2186B3"/>
                </a:solidFill>
                <a:latin typeface="ShinGoPr6N-Medium"/>
                <a:cs typeface="ShinGoPr6N-Medium"/>
              </a:rPr>
              <a:t>府</a:t>
            </a:r>
            <a:r>
              <a:rPr sz="2100" b="1" spc="60" dirty="0">
                <a:solidFill>
                  <a:srgbClr val="2186B3"/>
                </a:solidFill>
                <a:latin typeface="ShinGoPr6N-Medium"/>
                <a:cs typeface="ShinGoPr6N-Medium"/>
              </a:rPr>
              <a:t>県</a:t>
            </a:r>
            <a:r>
              <a:rPr sz="2100" b="1" spc="15" dirty="0">
                <a:solidFill>
                  <a:srgbClr val="2186B3"/>
                </a:solidFill>
                <a:latin typeface="ShinGoPr6N-Medium"/>
                <a:cs typeface="ShinGoPr6N-Medium"/>
              </a:rPr>
              <a:t>内</a:t>
            </a:r>
            <a:r>
              <a:rPr sz="2100" b="1" spc="25" dirty="0">
                <a:solidFill>
                  <a:srgbClr val="2186B3"/>
                </a:solidFill>
                <a:latin typeface="ShinGoPr6N-Medium"/>
                <a:cs typeface="ShinGoPr6N-Medium"/>
              </a:rPr>
              <a:t>で</a:t>
            </a:r>
            <a:r>
              <a:rPr sz="2100" b="1" spc="85" dirty="0">
                <a:solidFill>
                  <a:srgbClr val="2186B3"/>
                </a:solidFill>
                <a:latin typeface="ShinGoPr6N-Medium"/>
                <a:cs typeface="ShinGoPr6N-Medium"/>
              </a:rPr>
              <a:t>の</a:t>
            </a:r>
            <a:r>
              <a:rPr sz="2100" b="1" spc="100" dirty="0">
                <a:solidFill>
                  <a:srgbClr val="2186B3"/>
                </a:solidFill>
                <a:latin typeface="ShinGoPr6N-Medium"/>
                <a:cs typeface="ShinGoPr6N-Medium"/>
              </a:rPr>
              <a:t>保</a:t>
            </a:r>
            <a:r>
              <a:rPr sz="2100" b="1" spc="90" dirty="0">
                <a:solidFill>
                  <a:srgbClr val="2186B3"/>
                </a:solidFill>
                <a:latin typeface="ShinGoPr6N-Medium"/>
                <a:cs typeface="ShinGoPr6N-Medium"/>
              </a:rPr>
              <a:t>険</a:t>
            </a:r>
            <a:r>
              <a:rPr sz="2100" b="1" spc="25" dirty="0">
                <a:solidFill>
                  <a:srgbClr val="2186B3"/>
                </a:solidFill>
                <a:latin typeface="ShinGoPr6N-Medium"/>
                <a:cs typeface="ShinGoPr6N-Medium"/>
              </a:rPr>
              <a:t>料</a:t>
            </a:r>
            <a:r>
              <a:rPr sz="2100" b="1" spc="105" dirty="0">
                <a:solidFill>
                  <a:srgbClr val="2186B3"/>
                </a:solidFill>
                <a:latin typeface="ShinGoPr6N-Medium"/>
                <a:cs typeface="ShinGoPr6N-Medium"/>
              </a:rPr>
              <a:t>負</a:t>
            </a:r>
            <a:r>
              <a:rPr sz="2100" b="1" spc="25" dirty="0">
                <a:solidFill>
                  <a:srgbClr val="2186B3"/>
                </a:solidFill>
                <a:latin typeface="ShinGoPr6N-Medium"/>
                <a:cs typeface="ShinGoPr6N-Medium"/>
              </a:rPr>
              <a:t>担</a:t>
            </a:r>
            <a:r>
              <a:rPr sz="2100" b="1" spc="75" dirty="0">
                <a:solidFill>
                  <a:srgbClr val="2186B3"/>
                </a:solidFill>
                <a:latin typeface="ShinGoPr6N-Medium"/>
                <a:cs typeface="ShinGoPr6N-Medium"/>
              </a:rPr>
              <a:t>の</a:t>
            </a:r>
            <a:r>
              <a:rPr sz="2100" b="1" dirty="0">
                <a:solidFill>
                  <a:srgbClr val="2186B3"/>
                </a:solidFill>
                <a:latin typeface="ShinGoPr6N-Medium"/>
                <a:cs typeface="ShinGoPr6N-Medium"/>
              </a:rPr>
              <a:t>公</a:t>
            </a:r>
            <a:r>
              <a:rPr sz="2100" b="1" spc="10" dirty="0">
                <a:solidFill>
                  <a:srgbClr val="2186B3"/>
                </a:solidFill>
                <a:latin typeface="ShinGoPr6N-Medium"/>
                <a:cs typeface="ShinGoPr6N-Medium"/>
              </a:rPr>
              <a:t>平</a:t>
            </a:r>
            <a:r>
              <a:rPr sz="2100" b="1" spc="65" dirty="0">
                <a:solidFill>
                  <a:srgbClr val="2186B3"/>
                </a:solidFill>
                <a:latin typeface="ShinGoPr6N-Medium"/>
                <a:cs typeface="ShinGoPr6N-Medium"/>
              </a:rPr>
              <a:t>な支</a:t>
            </a:r>
            <a:r>
              <a:rPr sz="2100" b="1" spc="-45" dirty="0">
                <a:solidFill>
                  <a:srgbClr val="2186B3"/>
                </a:solidFill>
                <a:latin typeface="ShinGoPr6N-Medium"/>
                <a:cs typeface="ShinGoPr6N-Medium"/>
              </a:rPr>
              <a:t>え</a:t>
            </a:r>
            <a:r>
              <a:rPr sz="2100" b="1" spc="75" dirty="0">
                <a:solidFill>
                  <a:srgbClr val="2186B3"/>
                </a:solidFill>
                <a:latin typeface="ShinGoPr6N-Medium"/>
                <a:cs typeface="ShinGoPr6N-Medium"/>
              </a:rPr>
              <a:t>合</a:t>
            </a:r>
            <a:r>
              <a:rPr sz="2100" b="1" dirty="0">
                <a:solidFill>
                  <a:srgbClr val="2186B3"/>
                </a:solidFill>
                <a:latin typeface="ShinGoPr6N-Medium"/>
                <a:cs typeface="ShinGoPr6N-Medium"/>
              </a:rPr>
              <a:t>い</a:t>
            </a:r>
            <a:endParaRPr sz="2100" dirty="0">
              <a:latin typeface="ShinGoPr6N-Medium"/>
              <a:cs typeface="ShinGoPr6N-Medium"/>
            </a:endParaRPr>
          </a:p>
        </p:txBody>
      </p:sp>
      <p:sp>
        <p:nvSpPr>
          <p:cNvPr id="49" name="object 20"/>
          <p:cNvSpPr txBox="1"/>
          <p:nvPr/>
        </p:nvSpPr>
        <p:spPr>
          <a:xfrm>
            <a:off x="369350" y="1528236"/>
            <a:ext cx="6789420" cy="1288686"/>
          </a:xfrm>
          <a:prstGeom prst="rect">
            <a:avLst/>
          </a:prstGeom>
        </p:spPr>
        <p:txBody>
          <a:bodyPr vert="horz" wrap="square" lIns="0" tIns="12700" rIns="0" bIns="0" rtlCol="0">
            <a:spAutoFit/>
          </a:bodyPr>
          <a:lstStyle/>
          <a:p>
            <a:pPr marL="200025" marR="5080" indent="-187325" algn="just">
              <a:lnSpc>
                <a:spcPct val="113900"/>
              </a:lnSpc>
              <a:spcBef>
                <a:spcPts val="100"/>
              </a:spcBef>
              <a:buClr>
                <a:srgbClr val="2EA7E0"/>
              </a:buClr>
              <a:buChar char="●"/>
              <a:tabLst>
                <a:tab pos="200660" algn="l"/>
              </a:tabLst>
            </a:pP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都</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道</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府県</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内</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で</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保</a:t>
            </a:r>
            <a:r>
              <a:rPr sz="1200" b="1" spc="55" dirty="0" err="1">
                <a:solidFill>
                  <a:srgbClr val="221815"/>
                </a:solidFill>
                <a:latin typeface="ＭＳ ゴシック" panose="020B0609070205080204" pitchFamily="49" charset="-128"/>
                <a:ea typeface="ＭＳ ゴシック" panose="020B0609070205080204" pitchFamily="49" charset="-128"/>
                <a:cs typeface="ShinGoPr6N-Medium"/>
              </a:rPr>
              <a:t>険</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料</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負</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担</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を</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公</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平に</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支</a:t>
            </a:r>
            <a:r>
              <a:rPr sz="1200" b="1" spc="-10" dirty="0" err="1">
                <a:solidFill>
                  <a:srgbClr val="221815"/>
                </a:solidFill>
                <a:latin typeface="ＭＳ ゴシック" panose="020B0609070205080204" pitchFamily="49" charset="-128"/>
                <a:ea typeface="ＭＳ ゴシック" panose="020B0609070205080204" pitchFamily="49" charset="-128"/>
                <a:cs typeface="ShinGoPr6N-Medium"/>
              </a:rPr>
              <a:t>え</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合</a:t>
            </a: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う</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た</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め</a:t>
            </a:r>
            <a:r>
              <a:rPr sz="1200" b="1" spc="-36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都</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道</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府</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県</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5" dirty="0" err="1" smtClean="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ご</a:t>
            </a:r>
            <a:r>
              <a:rPr sz="1200" b="1" spc="-20" dirty="0" err="1"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医</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療</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水</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準</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や</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所</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得</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水</a:t>
            </a:r>
            <a:r>
              <a:rPr sz="1200" b="1" spc="5" dirty="0" err="1" smtClean="0">
                <a:solidFill>
                  <a:srgbClr val="221815"/>
                </a:solidFill>
                <a:latin typeface="ＭＳ ゴシック" panose="020B0609070205080204" pitchFamily="49" charset="-128"/>
                <a:ea typeface="ＭＳ ゴシック" panose="020B0609070205080204" pitchFamily="49" charset="-128"/>
                <a:cs typeface="ShinGoPr6N-Medium"/>
              </a:rPr>
              <a:t>準</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応</a:t>
            </a:r>
            <a:r>
              <a:rPr sz="1200" b="1" spc="-45" dirty="0" err="1" smtClean="0">
                <a:solidFill>
                  <a:srgbClr val="221815"/>
                </a:solidFill>
                <a:latin typeface="ＭＳ ゴシック" panose="020B0609070205080204" pitchFamily="49" charset="-128"/>
                <a:ea typeface="ＭＳ ゴシック" panose="020B0609070205080204" pitchFamily="49" charset="-128"/>
                <a:cs typeface="ShinGoPr6N-Medium"/>
              </a:rPr>
              <a:t>じ</a:t>
            </a:r>
            <a:r>
              <a:rPr sz="1200" b="1" spc="0" dirty="0" err="1" smtClean="0">
                <a:solidFill>
                  <a:srgbClr val="221815"/>
                </a:solidFill>
                <a:latin typeface="ＭＳ ゴシック" panose="020B0609070205080204" pitchFamily="49" charset="-128"/>
                <a:ea typeface="ＭＳ ゴシック" panose="020B0609070205080204" pitchFamily="49" charset="-128"/>
                <a:cs typeface="ShinGoPr6N-Medium"/>
              </a:rPr>
              <a:t>た</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国</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事業</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納</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付</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金</a:t>
            </a:r>
            <a:r>
              <a:rPr sz="1200" b="1" spc="65" dirty="0" smtClean="0">
                <a:solidFill>
                  <a:srgbClr val="221815"/>
                </a:solidFill>
                <a:latin typeface="ＭＳ ゴシック" panose="020B0609070205080204" pitchFamily="49" charset="-128"/>
                <a:ea typeface="ＭＳ ゴシック" panose="020B0609070205080204" pitchFamily="49" charset="-128"/>
                <a:cs typeface="ShinGoPr6N-Medium"/>
              </a:rPr>
              <a:t> </a:t>
            </a:r>
            <a:r>
              <a:rPr sz="1200" b="1"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80"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保険</a:t>
            </a:r>
            <a:r>
              <a:rPr sz="1200" b="1" spc="10" dirty="0">
                <a:solidFill>
                  <a:srgbClr val="221815"/>
                </a:solidFill>
                <a:latin typeface="ＭＳ ゴシック" panose="020B0609070205080204" pitchFamily="49" charset="-128"/>
                <a:ea typeface="ＭＳ ゴシック" panose="020B0609070205080204" pitchFamily="49" charset="-128"/>
                <a:cs typeface="ShinGoPr6N-Medium"/>
              </a:rPr>
              <a:t>料</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負</a:t>
            </a:r>
            <a:r>
              <a:rPr sz="1200" b="1" dirty="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130"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額を</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決</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75" dirty="0" smtClean="0">
                <a:solidFill>
                  <a:srgbClr val="221815"/>
                </a:solidFill>
                <a:latin typeface="ＭＳ ゴシック" panose="020B0609070205080204" pitchFamily="49" charset="-128"/>
                <a:ea typeface="ＭＳ ゴシック" panose="020B0609070205080204" pitchFamily="49" charset="-128"/>
                <a:cs typeface="ShinGoPr6N-Medium"/>
              </a:rPr>
              <a:t>険</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給</a:t>
            </a:r>
            <a:r>
              <a:rPr sz="1200" b="1" spc="0" dirty="0" smtClean="0">
                <a:solidFill>
                  <a:srgbClr val="221815"/>
                </a:solidFill>
                <a:latin typeface="ＭＳ ゴシック" panose="020B0609070205080204" pitchFamily="49" charset="-128"/>
                <a:ea typeface="ＭＳ ゴシック" panose="020B0609070205080204" pitchFamily="49" charset="-128"/>
                <a:cs typeface="ShinGoPr6N-Medium"/>
              </a:rPr>
              <a:t>付</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必</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要</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な</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用</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を</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全</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額</a:t>
            </a:r>
            <a:r>
              <a:rPr sz="1200" b="1" spc="-36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険</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給</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付費</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等</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交</a:t>
            </a:r>
            <a:r>
              <a:rPr sz="1200" b="1" spc="60" dirty="0">
                <a:solidFill>
                  <a:srgbClr val="221815"/>
                </a:solidFill>
                <a:latin typeface="ＭＳ ゴシック" panose="020B0609070205080204" pitchFamily="49" charset="-128"/>
                <a:ea typeface="ＭＳ ゴシック" panose="020B0609070205080204" pitchFamily="49" charset="-128"/>
                <a:cs typeface="ShinGoPr6N-Medium"/>
              </a:rPr>
              <a:t>付</a:t>
            </a:r>
            <a:r>
              <a:rPr sz="1200" b="1" spc="-20" dirty="0">
                <a:solidFill>
                  <a:srgbClr val="221815"/>
                </a:solidFill>
                <a:latin typeface="ＭＳ ゴシック" panose="020B0609070205080204" pitchFamily="49" charset="-128"/>
                <a:ea typeface="ＭＳ ゴシック" panose="020B0609070205080204" pitchFamily="49" charset="-128"/>
                <a:cs typeface="ShinGoPr6N-Medium"/>
              </a:rPr>
              <a:t>金</a:t>
            </a:r>
            <a:r>
              <a:rPr sz="1200" b="1" spc="-95" dirty="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11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60" dirty="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0" dirty="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35" dirty="0">
                <a:solidFill>
                  <a:srgbClr val="221815"/>
                </a:solidFill>
                <a:latin typeface="ＭＳ ゴシック" panose="020B0609070205080204" pitchFamily="49" charset="-128"/>
                <a:ea typeface="ＭＳ ゴシック" panose="020B0609070205080204" pitchFamily="49" charset="-128"/>
                <a:cs typeface="ShinGoPr6N-Medium"/>
              </a:rPr>
              <a:t>対</a:t>
            </a:r>
            <a:r>
              <a:rPr sz="1200" b="1" spc="-11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支</a:t>
            </a:r>
            <a:r>
              <a:rPr sz="1200" b="1" dirty="0">
                <a:solidFill>
                  <a:srgbClr val="221815"/>
                </a:solidFill>
                <a:latin typeface="ＭＳ ゴシック" panose="020B0609070205080204" pitchFamily="49" charset="-128"/>
                <a:ea typeface="ＭＳ ゴシック" panose="020B0609070205080204" pitchFamily="49" charset="-128"/>
                <a:cs typeface="ShinGoPr6N-Medium"/>
              </a:rPr>
              <a:t>払</a:t>
            </a:r>
            <a:r>
              <a:rPr sz="1200" b="1" spc="-5" dirty="0">
                <a:solidFill>
                  <a:srgbClr val="221815"/>
                </a:solidFill>
                <a:latin typeface="ＭＳ ゴシック" panose="020B0609070205080204" pitchFamily="49" charset="-128"/>
                <a:ea typeface="ＭＳ ゴシック" panose="020B0609070205080204" pitchFamily="49" charset="-128"/>
                <a:cs typeface="ShinGoPr6N-Medium"/>
              </a:rPr>
              <a:t>い</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ま</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す。</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こ</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れ</a:t>
            </a:r>
            <a:r>
              <a:rPr sz="1200" b="1" spc="-15"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70" dirty="0">
                <a:solidFill>
                  <a:srgbClr val="221815"/>
                </a:solidFill>
                <a:latin typeface="ＭＳ ゴシック" panose="020B0609070205080204" pitchFamily="49" charset="-128"/>
                <a:ea typeface="ＭＳ ゴシック" panose="020B0609070205080204" pitchFamily="49" charset="-128"/>
                <a:cs typeface="ShinGoPr6N-Medium"/>
              </a:rPr>
              <a:t>よ</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り</a:t>
            </a:r>
            <a:r>
              <a:rPr sz="1200" b="1" spc="-434"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財</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政</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は</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従来</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比</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べ</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大</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き</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く</a:t>
            </a:r>
            <a:r>
              <a:rPr sz="1200" b="1" spc="40" dirty="0" smtClean="0">
                <a:solidFill>
                  <a:srgbClr val="221815"/>
                </a:solidFill>
                <a:latin typeface="ＭＳ ゴシック" panose="020B0609070205080204" pitchFamily="49" charset="-128"/>
                <a:ea typeface="ＭＳ ゴシック" panose="020B0609070205080204" pitchFamily="49" charset="-128"/>
                <a:cs typeface="ShinGoPr6N-Medium"/>
              </a:rPr>
              <a:t>安</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定し</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ま</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す</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b="1" dirty="0" smtClean="0">
              <a:solidFill>
                <a:srgbClr val="221815"/>
              </a:solidFill>
              <a:latin typeface="ＭＳ ゴシック" panose="020B0609070205080204" pitchFamily="49" charset="-128"/>
              <a:ea typeface="ＭＳ ゴシック" panose="020B0609070205080204" pitchFamily="49" charset="-128"/>
              <a:cs typeface="ShinGoPr6N-Medium"/>
            </a:endParaRPr>
          </a:p>
          <a:p>
            <a:pPr marL="200025" marR="5080" indent="-187325" algn="just">
              <a:lnSpc>
                <a:spcPct val="113900"/>
              </a:lnSpc>
              <a:spcBef>
                <a:spcPts val="100"/>
              </a:spcBef>
              <a:buClr>
                <a:srgbClr val="2EA7E0"/>
              </a:buClr>
              <a:buChar char="●"/>
              <a:tabLst>
                <a:tab pos="200660" algn="l"/>
              </a:tabLst>
            </a:pP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都</a:t>
            </a:r>
            <a:r>
              <a:rPr lang="ja-JP" altLang="en-US" sz="1800" b="1" spc="112" baseline="2314" dirty="0" smtClean="0">
                <a:solidFill>
                  <a:srgbClr val="221815"/>
                </a:solidFill>
                <a:latin typeface="ＭＳ ゴシック" panose="020B0609070205080204" pitchFamily="49" charset="-128"/>
                <a:ea typeface="ＭＳ ゴシック" panose="020B0609070205080204" pitchFamily="49" charset="-128"/>
                <a:cs typeface="ShinGoPr6N-Medium"/>
              </a:rPr>
              <a:t>道</a:t>
            </a:r>
            <a:r>
              <a:rPr lang="ja-JP" altLang="en-US" sz="1800" b="1" spc="44" baseline="2314" dirty="0" smtClean="0">
                <a:solidFill>
                  <a:srgbClr val="221815"/>
                </a:solidFill>
                <a:latin typeface="ＭＳ ゴシック" panose="020B0609070205080204" pitchFamily="49" charset="-128"/>
                <a:ea typeface="ＭＳ ゴシック" panose="020B0609070205080204" pitchFamily="49" charset="-128"/>
                <a:cs typeface="ShinGoPr6N-Medium"/>
              </a:rPr>
              <a:t>府</a:t>
            </a:r>
            <a:r>
              <a:rPr lang="ja-JP" altLang="en-US" sz="1800" b="1" spc="15" baseline="2314" dirty="0" smtClean="0">
                <a:solidFill>
                  <a:srgbClr val="221815"/>
                </a:solidFill>
                <a:latin typeface="ＭＳ ゴシック" panose="020B0609070205080204" pitchFamily="49" charset="-128"/>
                <a:ea typeface="ＭＳ ゴシック" panose="020B0609070205080204" pitchFamily="49" charset="-128"/>
                <a:cs typeface="ShinGoPr6N-Medium"/>
              </a:rPr>
              <a:t>県</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は</a:t>
            </a:r>
            <a:r>
              <a:rPr lang="ja-JP" altLang="en-US" sz="1800" b="1" spc="-705"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市</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町</a:t>
            </a:r>
            <a:r>
              <a:rPr lang="ja-JP" altLang="en-US" sz="1800" b="1" spc="-22" baseline="2314" dirty="0">
                <a:solidFill>
                  <a:srgbClr val="221815"/>
                </a:solidFill>
                <a:latin typeface="ＭＳ ゴシック" panose="020B0609070205080204" pitchFamily="49" charset="-128"/>
                <a:ea typeface="ＭＳ ゴシック" panose="020B0609070205080204" pitchFamily="49" charset="-128"/>
                <a:cs typeface="ShinGoPr6N-Medium"/>
              </a:rPr>
              <a:t>村</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ご</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と</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の</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標</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準</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保険料</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800" b="1" spc="-7" baseline="2314"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提</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示</a:t>
            </a:r>
            <a:r>
              <a:rPr lang="ja-JP" altLang="en-US" sz="1800" b="1" spc="-150"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en-US" altLang="ja-JP" sz="1800" b="1"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104"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標</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準</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的</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な</a:t>
            </a:r>
            <a:r>
              <a:rPr lang="ja-JP" altLang="en-US" sz="1800" b="1" spc="89" baseline="2314" dirty="0">
                <a:solidFill>
                  <a:srgbClr val="221815"/>
                </a:solidFill>
                <a:latin typeface="ＭＳ ゴシック" panose="020B0609070205080204" pitchFamily="49" charset="-128"/>
                <a:ea typeface="ＭＳ ゴシック" panose="020B0609070205080204" pitchFamily="49" charset="-128"/>
                <a:cs typeface="ShinGoPr6N-Medium"/>
              </a:rPr>
              <a:t>住</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民</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負</a:t>
            </a:r>
            <a:r>
              <a:rPr lang="ja-JP" altLang="en-US" sz="1800" b="1" spc="15" baseline="2314" dirty="0">
                <a:solidFill>
                  <a:srgbClr val="221815"/>
                </a:solidFill>
                <a:latin typeface="ＭＳ ゴシック" panose="020B0609070205080204" pitchFamily="49" charset="-128"/>
                <a:ea typeface="ＭＳ ゴシック" panose="020B0609070205080204" pitchFamily="49" charset="-128"/>
                <a:cs typeface="ShinGoPr6N-Medium"/>
              </a:rPr>
              <a:t>担</a:t>
            </a:r>
            <a:r>
              <a:rPr lang="ja-JP" altLang="en-US" sz="1800" b="1" spc="-44" baseline="2314" dirty="0">
                <a:solidFill>
                  <a:srgbClr val="221815"/>
                </a:solidFill>
                <a:latin typeface="ＭＳ ゴシック" panose="020B0609070205080204" pitchFamily="49" charset="-128"/>
                <a:ea typeface="ＭＳ ゴシック" panose="020B0609070205080204" pitchFamily="49" charset="-128"/>
                <a:cs typeface="ShinGoPr6N-Medium"/>
              </a:rPr>
              <a:t>の</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見</a:t>
            </a:r>
            <a:r>
              <a:rPr lang="ja-JP" altLang="en-US" sz="1800" b="1" spc="-135" baseline="2314" dirty="0">
                <a:solidFill>
                  <a:srgbClr val="221815"/>
                </a:solidFill>
                <a:latin typeface="ＭＳ ゴシック" panose="020B0609070205080204" pitchFamily="49" charset="-128"/>
                <a:ea typeface="ＭＳ ゴシック" panose="020B0609070205080204" pitchFamily="49" charset="-128"/>
                <a:cs typeface="ShinGoPr6N-Medium"/>
              </a:rPr>
              <a:t>え</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る化</a:t>
            </a:r>
            <a:r>
              <a:rPr lang="ja-JP" altLang="en-US" sz="1800" b="1" spc="-112"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en-US" altLang="ja-JP" sz="1800" b="1"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292"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し</a:t>
            </a:r>
            <a:r>
              <a:rPr lang="ja-JP" altLang="en-US" sz="1800" b="1" spc="-630"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市</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町</a:t>
            </a:r>
            <a:r>
              <a:rPr lang="ja-JP" altLang="en-US" sz="1800" b="1" spc="44" baseline="2314" dirty="0">
                <a:solidFill>
                  <a:srgbClr val="221815"/>
                </a:solidFill>
                <a:latin typeface="ＭＳ ゴシック" panose="020B0609070205080204" pitchFamily="49" charset="-128"/>
                <a:ea typeface="ＭＳ ゴシック" panose="020B0609070205080204" pitchFamily="49" charset="-128"/>
                <a:cs typeface="ShinGoPr6N-Medium"/>
              </a:rPr>
              <a:t>村</a:t>
            </a:r>
            <a:r>
              <a:rPr lang="ja-JP" altLang="en-US" sz="1800" b="1" spc="15" baseline="2314" dirty="0">
                <a:solidFill>
                  <a:srgbClr val="221815"/>
                </a:solidFill>
                <a:latin typeface="ＭＳ ゴシック" panose="020B0609070205080204" pitchFamily="49" charset="-128"/>
                <a:ea typeface="ＭＳ ゴシック" panose="020B0609070205080204" pitchFamily="49" charset="-128"/>
                <a:cs typeface="ShinGoPr6N-Medium"/>
              </a:rPr>
              <a:t>間</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で</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比</a:t>
            </a:r>
            <a:r>
              <a:rPr lang="ja-JP" altLang="en-US" sz="1200" b="1" spc="40" dirty="0">
                <a:solidFill>
                  <a:srgbClr val="221815"/>
                </a:solidFill>
                <a:latin typeface="ＭＳ ゴシック" panose="020B0609070205080204" pitchFamily="49" charset="-128"/>
                <a:ea typeface="ＭＳ ゴシック" panose="020B0609070205080204" pitchFamily="49" charset="-128"/>
                <a:cs typeface="ShinGoPr6N-Medium"/>
              </a:rPr>
              <a:t>較</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で</a:t>
            </a:r>
            <a:r>
              <a:rPr lang="ja-JP" altLang="en-US" sz="1200" b="1" spc="-85" dirty="0">
                <a:solidFill>
                  <a:srgbClr val="221815"/>
                </a:solidFill>
                <a:latin typeface="ＭＳ ゴシック" panose="020B0609070205080204" pitchFamily="49" charset="-128"/>
                <a:ea typeface="ＭＳ ゴシック" panose="020B0609070205080204" pitchFamily="49" charset="-128"/>
                <a:cs typeface="ShinGoPr6N-Medium"/>
              </a:rPr>
              <a:t>き</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る</a:t>
            </a:r>
            <a:r>
              <a:rPr lang="ja-JP" altLang="en-US" sz="1200" b="1" spc="-45" dirty="0">
                <a:solidFill>
                  <a:srgbClr val="221815"/>
                </a:solidFill>
                <a:latin typeface="ＭＳ ゴシック" panose="020B0609070205080204" pitchFamily="49" charset="-128"/>
                <a:ea typeface="ＭＳ ゴシック" panose="020B0609070205080204" pitchFamily="49" charset="-128"/>
                <a:cs typeface="ShinGoPr6N-Medium"/>
              </a:rPr>
              <a:t>よ</a:t>
            </a:r>
            <a:r>
              <a:rPr lang="ja-JP" altLang="en-US" sz="1200" b="1" spc="-65" dirty="0">
                <a:solidFill>
                  <a:srgbClr val="221815"/>
                </a:solidFill>
                <a:latin typeface="ＭＳ ゴシック" panose="020B0609070205080204" pitchFamily="49" charset="-128"/>
                <a:ea typeface="ＭＳ ゴシック" panose="020B0609070205080204" pitchFamily="49" charset="-128"/>
                <a:cs typeface="ShinGoPr6N-Medium"/>
              </a:rPr>
              <a:t>う</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に</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な</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り</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ま</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す</a:t>
            </a: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dirty="0">
              <a:solidFill>
                <a:srgbClr val="221815"/>
              </a:solidFill>
              <a:latin typeface="ＭＳ ゴシック" panose="020B0609070205080204" pitchFamily="49" charset="-128"/>
              <a:ea typeface="ＭＳ ゴシック" panose="020B0609070205080204" pitchFamily="49" charset="-128"/>
              <a:cs typeface="ShinGoPr6N-Medium"/>
            </a:endParaRPr>
          </a:p>
        </p:txBody>
      </p:sp>
      <p:sp>
        <p:nvSpPr>
          <p:cNvPr id="51" name="object 22"/>
          <p:cNvSpPr txBox="1"/>
          <p:nvPr/>
        </p:nvSpPr>
        <p:spPr>
          <a:xfrm>
            <a:off x="254650" y="710176"/>
            <a:ext cx="1079500" cy="325755"/>
          </a:xfrm>
          <a:prstGeom prst="rect">
            <a:avLst/>
          </a:prstGeom>
          <a:solidFill>
            <a:srgbClr val="FFFFFF"/>
          </a:solidFill>
        </p:spPr>
        <p:txBody>
          <a:bodyPr vert="horz" wrap="square" lIns="0" tIns="21590" rIns="0" bIns="0" rtlCol="0">
            <a:spAutoFit/>
          </a:bodyPr>
          <a:lstStyle/>
          <a:p>
            <a:pPr marL="189865">
              <a:lnSpc>
                <a:spcPct val="100000"/>
              </a:lnSpc>
              <a:spcBef>
                <a:spcPts val="170"/>
              </a:spcBef>
            </a:pPr>
            <a:r>
              <a:rPr sz="1800" b="1" spc="55" dirty="0">
                <a:solidFill>
                  <a:srgbClr val="2186B3"/>
                </a:solidFill>
                <a:latin typeface="ShinGoPr6N-Medium"/>
                <a:cs typeface="ShinGoPr6N-Medium"/>
              </a:rPr>
              <a:t>効</a:t>
            </a:r>
            <a:r>
              <a:rPr sz="1800" b="1" spc="90" dirty="0">
                <a:solidFill>
                  <a:srgbClr val="2186B3"/>
                </a:solidFill>
                <a:latin typeface="ShinGoPr6N-Medium"/>
                <a:cs typeface="ShinGoPr6N-Medium"/>
              </a:rPr>
              <a:t>果</a:t>
            </a:r>
            <a:r>
              <a:rPr sz="1800" b="1" dirty="0">
                <a:solidFill>
                  <a:srgbClr val="2186B3"/>
                </a:solidFill>
                <a:latin typeface="ShinGoPr6N-Medium"/>
                <a:cs typeface="ShinGoPr6N-Medium"/>
              </a:rPr>
              <a:t>①</a:t>
            </a:r>
            <a:endParaRPr sz="1800">
              <a:latin typeface="ShinGoPr6N-Medium"/>
              <a:cs typeface="ShinGoPr6N-Medium"/>
            </a:endParaRPr>
          </a:p>
        </p:txBody>
      </p:sp>
      <p:sp>
        <p:nvSpPr>
          <p:cNvPr id="52" name="object 23"/>
          <p:cNvSpPr txBox="1"/>
          <p:nvPr/>
        </p:nvSpPr>
        <p:spPr>
          <a:xfrm>
            <a:off x="199231" y="4061058"/>
            <a:ext cx="7155837" cy="2193806"/>
          </a:xfrm>
          <a:prstGeom prst="rect">
            <a:avLst/>
          </a:prstGeom>
          <a:solidFill>
            <a:srgbClr val="EAF6FD"/>
          </a:solidFill>
        </p:spPr>
        <p:txBody>
          <a:bodyPr vert="horz" wrap="square" lIns="0" tIns="95885" rIns="0" bIns="0" rtlCol="0">
            <a:spAutoFit/>
          </a:bodyPr>
          <a:lstStyle/>
          <a:p>
            <a:pPr marL="1266190">
              <a:lnSpc>
                <a:spcPct val="100000"/>
              </a:lnSpc>
              <a:spcBef>
                <a:spcPts val="755"/>
              </a:spcBef>
            </a:pPr>
            <a:r>
              <a:rPr sz="2100" b="1" spc="-5" dirty="0">
                <a:solidFill>
                  <a:srgbClr val="2186B3"/>
                </a:solidFill>
                <a:latin typeface="ShinGoPr6N-Medium"/>
                <a:cs typeface="ShinGoPr6N-Medium"/>
              </a:rPr>
              <a:t>サ</a:t>
            </a:r>
            <a:r>
              <a:rPr sz="2100" b="1" spc="-15" dirty="0">
                <a:solidFill>
                  <a:srgbClr val="2186B3"/>
                </a:solidFill>
                <a:latin typeface="ShinGoPr6N-Medium"/>
                <a:cs typeface="ShinGoPr6N-Medium"/>
              </a:rPr>
              <a:t>ー</a:t>
            </a:r>
            <a:r>
              <a:rPr sz="2100" b="1" spc="30" dirty="0">
                <a:solidFill>
                  <a:srgbClr val="2186B3"/>
                </a:solidFill>
                <a:latin typeface="ShinGoPr6N-Medium"/>
                <a:cs typeface="ShinGoPr6N-Medium"/>
              </a:rPr>
              <a:t>ビ</a:t>
            </a:r>
            <a:r>
              <a:rPr sz="2100" b="1" spc="-60" dirty="0">
                <a:solidFill>
                  <a:srgbClr val="2186B3"/>
                </a:solidFill>
                <a:latin typeface="ShinGoPr6N-Medium"/>
                <a:cs typeface="ShinGoPr6N-Medium"/>
              </a:rPr>
              <a:t>ス</a:t>
            </a:r>
            <a:r>
              <a:rPr sz="2100" b="1" spc="80" dirty="0">
                <a:solidFill>
                  <a:srgbClr val="2186B3"/>
                </a:solidFill>
                <a:latin typeface="ShinGoPr6N-Medium"/>
                <a:cs typeface="ShinGoPr6N-Medium"/>
              </a:rPr>
              <a:t>の</a:t>
            </a:r>
            <a:r>
              <a:rPr sz="2100" b="1" spc="105" dirty="0">
                <a:solidFill>
                  <a:srgbClr val="2186B3"/>
                </a:solidFill>
                <a:latin typeface="ShinGoPr6N-Medium"/>
                <a:cs typeface="ShinGoPr6N-Medium"/>
              </a:rPr>
              <a:t>拡</a:t>
            </a:r>
            <a:r>
              <a:rPr sz="2100" b="1" spc="25" dirty="0">
                <a:solidFill>
                  <a:srgbClr val="2186B3"/>
                </a:solidFill>
                <a:latin typeface="ShinGoPr6N-Medium"/>
                <a:cs typeface="ShinGoPr6N-Medium"/>
              </a:rPr>
              <a:t>充</a:t>
            </a:r>
            <a:r>
              <a:rPr sz="2100" b="1" spc="-15" dirty="0">
                <a:solidFill>
                  <a:srgbClr val="2186B3"/>
                </a:solidFill>
                <a:latin typeface="ShinGoPr6N-Medium"/>
                <a:cs typeface="ShinGoPr6N-Medium"/>
              </a:rPr>
              <a:t>と</a:t>
            </a:r>
            <a:r>
              <a:rPr sz="2100" b="1" spc="100" dirty="0">
                <a:solidFill>
                  <a:srgbClr val="2186B3"/>
                </a:solidFill>
                <a:latin typeface="ShinGoPr6N-Medium"/>
                <a:cs typeface="ShinGoPr6N-Medium"/>
              </a:rPr>
              <a:t>保</a:t>
            </a:r>
            <a:r>
              <a:rPr sz="2100" b="1" spc="90" dirty="0">
                <a:solidFill>
                  <a:srgbClr val="2186B3"/>
                </a:solidFill>
                <a:latin typeface="ShinGoPr6N-Medium"/>
                <a:cs typeface="ShinGoPr6N-Medium"/>
              </a:rPr>
              <a:t>険</a:t>
            </a:r>
            <a:r>
              <a:rPr sz="2100" b="1" spc="105" dirty="0">
                <a:solidFill>
                  <a:srgbClr val="2186B3"/>
                </a:solidFill>
                <a:latin typeface="ShinGoPr6N-Medium"/>
                <a:cs typeface="ShinGoPr6N-Medium"/>
              </a:rPr>
              <a:t>者</a:t>
            </a:r>
            <a:r>
              <a:rPr sz="2100" b="1" spc="75" dirty="0">
                <a:solidFill>
                  <a:srgbClr val="2186B3"/>
                </a:solidFill>
                <a:latin typeface="ShinGoPr6N-Medium"/>
                <a:cs typeface="ShinGoPr6N-Medium"/>
              </a:rPr>
              <a:t>機</a:t>
            </a:r>
            <a:r>
              <a:rPr sz="2100" b="1" spc="40" dirty="0">
                <a:solidFill>
                  <a:srgbClr val="2186B3"/>
                </a:solidFill>
                <a:latin typeface="ShinGoPr6N-Medium"/>
                <a:cs typeface="ShinGoPr6N-Medium"/>
              </a:rPr>
              <a:t>能</a:t>
            </a:r>
            <a:r>
              <a:rPr sz="2100" b="1" spc="60" dirty="0">
                <a:solidFill>
                  <a:srgbClr val="2186B3"/>
                </a:solidFill>
                <a:latin typeface="ShinGoPr6N-Medium"/>
                <a:cs typeface="ShinGoPr6N-Medium"/>
              </a:rPr>
              <a:t>の</a:t>
            </a:r>
            <a:r>
              <a:rPr sz="2100" b="1" spc="90" dirty="0">
                <a:solidFill>
                  <a:srgbClr val="2186B3"/>
                </a:solidFill>
                <a:latin typeface="ShinGoPr6N-Medium"/>
                <a:cs typeface="ShinGoPr6N-Medium"/>
              </a:rPr>
              <a:t>強</a:t>
            </a:r>
            <a:r>
              <a:rPr sz="2100" b="1" dirty="0">
                <a:solidFill>
                  <a:srgbClr val="2186B3"/>
                </a:solidFill>
                <a:latin typeface="ShinGoPr6N-Medium"/>
                <a:cs typeface="ShinGoPr6N-Medium"/>
              </a:rPr>
              <a:t>化</a:t>
            </a:r>
            <a:endParaRPr sz="2100" dirty="0">
              <a:latin typeface="ShinGoPr6N-Medium"/>
              <a:cs typeface="ShinGoPr6N-Medium"/>
            </a:endParaRPr>
          </a:p>
          <a:p>
            <a:pPr marL="414655" marR="128270" indent="-187960">
              <a:lnSpc>
                <a:spcPct val="113900"/>
              </a:lnSpc>
              <a:spcBef>
                <a:spcPts val="330"/>
              </a:spcBef>
              <a:buClr>
                <a:srgbClr val="2EA7E0"/>
              </a:buClr>
              <a:buChar char="●"/>
              <a:tabLst>
                <a:tab pos="415290" algn="l"/>
              </a:tabLst>
            </a:pP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都</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道</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府</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県</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は</a:t>
            </a:r>
            <a:r>
              <a:rPr sz="1200" b="1" spc="-42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安</a:t>
            </a: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定</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的</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な財</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政</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運</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営</a:t>
            </a: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や</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効率</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的</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な</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事業</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運</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営</a:t>
            </a:r>
            <a:r>
              <a:rPr sz="1200" b="1" spc="85" dirty="0" err="1">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確</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保</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 dirty="0" err="1">
                <a:solidFill>
                  <a:srgbClr val="221815"/>
                </a:solidFill>
                <a:latin typeface="ＭＳ ゴシック" panose="020B0609070205080204" pitchFamily="49" charset="-128"/>
                <a:ea typeface="ＭＳ ゴシック" panose="020B0609070205080204" pitchFamily="49" charset="-128"/>
                <a:cs typeface="ShinGoPr6N-Medium"/>
              </a:rPr>
              <a:t>た</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め</a:t>
            </a:r>
            <a:r>
              <a:rPr sz="1200" b="1" spc="-42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市</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町</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村</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と</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の協</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議に</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基</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づ</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き</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　　</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都</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道</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府</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県</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内</a:t>
            </a:r>
            <a:r>
              <a:rPr sz="1200" b="1" spc="8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統</a:t>
            </a:r>
            <a:r>
              <a:rPr sz="1200" b="1" spc="80" dirty="0" err="1" smtClean="0">
                <a:solidFill>
                  <a:srgbClr val="221815"/>
                </a:solidFill>
                <a:latin typeface="ＭＳ ゴシック" panose="020B0609070205080204" pitchFamily="49" charset="-128"/>
                <a:ea typeface="ＭＳ ゴシック" panose="020B0609070205080204" pitchFamily="49" charset="-128"/>
                <a:cs typeface="ShinGoPr6N-Medium"/>
              </a:rPr>
              <a:t>一</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的な</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運</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営</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方</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針</a:t>
            </a:r>
            <a:r>
              <a:rPr sz="1200" b="1" spc="-65" dirty="0" err="1"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80" dirty="0" err="1" smtClean="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国</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民健康</a:t>
            </a:r>
            <a:r>
              <a:rPr sz="1200" b="1" spc="85" dirty="0" err="1" smtClean="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105" dirty="0" err="1" smtClean="0">
                <a:solidFill>
                  <a:srgbClr val="221815"/>
                </a:solidFill>
                <a:latin typeface="ＭＳ ゴシック" panose="020B0609070205080204" pitchFamily="49" charset="-128"/>
                <a:ea typeface="ＭＳ ゴシック" panose="020B0609070205080204" pitchFamily="49" charset="-128"/>
                <a:cs typeface="ShinGoPr6N-Medium"/>
              </a:rPr>
              <a:t>険</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運</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営</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方</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針</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を定め</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85" dirty="0" err="1"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う</a:t>
            </a:r>
            <a:r>
              <a:rPr sz="1200" b="1" spc="85" dirty="0" err="1" smtClean="0">
                <a:solidFill>
                  <a:srgbClr val="221815"/>
                </a:solidFill>
                <a:latin typeface="ＭＳ ゴシック" panose="020B0609070205080204" pitchFamily="49" charset="-128"/>
                <a:ea typeface="ＭＳ ゴシック" panose="020B0609070205080204" pitchFamily="49" charset="-128"/>
                <a:cs typeface="ShinGoPr6N-Medium"/>
              </a:rPr>
              <a:t>事</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務の</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効率</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化</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標</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準</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化、広</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域</a:t>
            </a:r>
            <a:r>
              <a:rPr sz="1200" b="1" spc="0" dirty="0" err="1">
                <a:solidFill>
                  <a:srgbClr val="221815"/>
                </a:solidFill>
                <a:latin typeface="ＭＳ ゴシック" panose="020B0609070205080204" pitchFamily="49" charset="-128"/>
                <a:ea typeface="ＭＳ ゴシック" panose="020B0609070205080204" pitchFamily="49" charset="-128"/>
                <a:cs typeface="ShinGoPr6N-Medium"/>
              </a:rPr>
              <a:t>化</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を</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推</a:t>
            </a:r>
            <a:r>
              <a:rPr sz="1200" b="1" spc="-45" dirty="0" err="1">
                <a:solidFill>
                  <a:srgbClr val="221815"/>
                </a:solidFill>
                <a:latin typeface="ＭＳ ゴシック" panose="020B0609070205080204" pitchFamily="49" charset="-128"/>
                <a:ea typeface="ＭＳ ゴシック" panose="020B0609070205080204" pitchFamily="49" charset="-128"/>
                <a:cs typeface="ShinGoPr6N-Medium"/>
              </a:rPr>
              <a:t>進</a:t>
            </a:r>
            <a:r>
              <a:rPr sz="1200" b="1" spc="-110" dirty="0" err="1">
                <a:solidFill>
                  <a:srgbClr val="221815"/>
                </a:solidFill>
                <a:latin typeface="ＭＳ ゴシック" panose="020B0609070205080204" pitchFamily="49" charset="-128"/>
                <a:ea typeface="ＭＳ ゴシック" panose="020B0609070205080204" pitchFamily="49" charset="-128"/>
                <a:cs typeface="ShinGoPr6N-Medium"/>
              </a:rPr>
              <a:t>し</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て</a:t>
            </a:r>
            <a:r>
              <a:rPr sz="1200" b="1" spc="0" dirty="0" err="1">
                <a:solidFill>
                  <a:srgbClr val="221815"/>
                </a:solidFill>
                <a:latin typeface="ＭＳ ゴシック" panose="020B0609070205080204" pitchFamily="49" charset="-128"/>
                <a:ea typeface="ＭＳ ゴシック" panose="020B0609070205080204" pitchFamily="49" charset="-128"/>
                <a:cs typeface="ShinGoPr6N-Medium"/>
              </a:rPr>
              <a:t>い</a:t>
            </a:r>
            <a:r>
              <a:rPr sz="1200" b="1" spc="-15" dirty="0" err="1">
                <a:solidFill>
                  <a:srgbClr val="221815"/>
                </a:solidFill>
                <a:latin typeface="ＭＳ ゴシック" panose="020B0609070205080204" pitchFamily="49" charset="-128"/>
                <a:ea typeface="ＭＳ ゴシック" panose="020B0609070205080204" pitchFamily="49" charset="-128"/>
                <a:cs typeface="ShinGoPr6N-Medium"/>
              </a:rPr>
              <a:t>き</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ま</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す</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a:t>
            </a:r>
            <a:endParaRPr sz="1200" dirty="0">
              <a:latin typeface="ＭＳ ゴシック" panose="020B0609070205080204" pitchFamily="49" charset="-128"/>
              <a:ea typeface="ＭＳ ゴシック" panose="020B0609070205080204" pitchFamily="49" charset="-128"/>
              <a:cs typeface="ShinGoPr6N-Medium"/>
            </a:endParaRPr>
          </a:p>
          <a:p>
            <a:pPr marL="414020" marR="214629" indent="-187325" algn="just">
              <a:lnSpc>
                <a:spcPct val="113900"/>
              </a:lnSpc>
              <a:spcBef>
                <a:spcPts val="245"/>
              </a:spcBef>
              <a:buClr>
                <a:srgbClr val="2EA7E0"/>
              </a:buClr>
              <a:buChar char="●"/>
              <a:tabLst>
                <a:tab pos="415290" algn="l"/>
              </a:tabLst>
            </a:pP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広</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域</a:t>
            </a:r>
            <a:r>
              <a:rPr sz="1200" b="1" spc="5" dirty="0">
                <a:solidFill>
                  <a:srgbClr val="221815"/>
                </a:solidFill>
                <a:latin typeface="ＭＳ ゴシック" panose="020B0609070205080204" pitchFamily="49" charset="-128"/>
                <a:ea typeface="ＭＳ ゴシック" panose="020B0609070205080204" pitchFamily="49" charset="-128"/>
                <a:cs typeface="ShinGoPr6N-Medium"/>
              </a:rPr>
              <a:t>化</a:t>
            </a:r>
            <a:r>
              <a:rPr sz="1200" b="1" spc="-20"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よ</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り</a:t>
            </a:r>
            <a:r>
              <a:rPr sz="1200" b="1" spc="-420">
                <a:solidFill>
                  <a:srgbClr val="221815"/>
                </a:solidFill>
                <a:latin typeface="ＭＳ ゴシック" panose="020B0609070205080204" pitchFamily="49" charset="-128"/>
                <a:ea typeface="ＭＳ ゴシック" panose="020B0609070205080204" pitchFamily="49" charset="-128"/>
                <a:cs typeface="ShinGoPr6N-Medium"/>
              </a:rPr>
              <a:t>、</a:t>
            </a:r>
            <a:r>
              <a:rPr sz="1200" b="1" spc="10" smtClean="0">
                <a:solidFill>
                  <a:srgbClr val="221815"/>
                </a:solidFill>
                <a:latin typeface="ＭＳ ゴシック" panose="020B0609070205080204" pitchFamily="49" charset="-128"/>
                <a:ea typeface="ＭＳ ゴシック" panose="020B0609070205080204" pitchFamily="49" charset="-128"/>
                <a:cs typeface="ShinGoPr6N-Medium"/>
              </a:rPr>
              <a:t>平</a:t>
            </a:r>
            <a:r>
              <a:rPr sz="1200" b="1" spc="-105" smtClean="0">
                <a:solidFill>
                  <a:srgbClr val="221815"/>
                </a:solidFill>
                <a:latin typeface="ＭＳ ゴシック" panose="020B0609070205080204" pitchFamily="49" charset="-128"/>
                <a:ea typeface="ＭＳ ゴシック" panose="020B0609070205080204" pitchFamily="49" charset="-128"/>
                <a:cs typeface="ShinGoPr6N-Medium"/>
              </a:rPr>
              <a:t>成</a:t>
            </a:r>
            <a:r>
              <a:rPr lang="en-US" altLang="ja-JP" sz="1200" b="1">
                <a:solidFill>
                  <a:srgbClr val="221815"/>
                </a:solidFill>
                <a:latin typeface="ＭＳ ゴシック" panose="020B0609070205080204" pitchFamily="49" charset="-128"/>
                <a:ea typeface="ＭＳ ゴシック" panose="020B0609070205080204" pitchFamily="49" charset="-128"/>
                <a:cs typeface="ShinGoPr6N-Medium"/>
              </a:rPr>
              <a:t>30</a:t>
            </a:r>
            <a:r>
              <a:rPr sz="1200" b="1" spc="25" smtClean="0">
                <a:solidFill>
                  <a:srgbClr val="221815"/>
                </a:solidFill>
                <a:latin typeface="ＭＳ ゴシック" panose="020B0609070205080204" pitchFamily="49" charset="-128"/>
                <a:ea typeface="ＭＳ ゴシック" panose="020B0609070205080204" pitchFamily="49" charset="-128"/>
                <a:cs typeface="ShinGoPr6N-Medium"/>
              </a:rPr>
              <a:t>年</a:t>
            </a:r>
            <a:r>
              <a:rPr sz="1200" b="1" spc="50" smtClean="0">
                <a:solidFill>
                  <a:srgbClr val="221815"/>
                </a:solidFill>
                <a:latin typeface="ＭＳ ゴシック" panose="020B0609070205080204" pitchFamily="49" charset="-128"/>
                <a:ea typeface="ＭＳ ゴシック" panose="020B0609070205080204" pitchFamily="49" charset="-128"/>
                <a:cs typeface="ShinGoPr6N-Medium"/>
              </a:rPr>
              <a:t>度</a:t>
            </a:r>
            <a:r>
              <a:rPr sz="1200" b="1" spc="-30" smtClean="0">
                <a:solidFill>
                  <a:srgbClr val="221815"/>
                </a:solidFill>
                <a:latin typeface="ＭＳ ゴシック" panose="020B0609070205080204" pitchFamily="49" charset="-128"/>
                <a:ea typeface="ＭＳ ゴシック" panose="020B0609070205080204" pitchFamily="49" charset="-128"/>
                <a:cs typeface="ShinGoPr6N-Medium"/>
              </a:rPr>
              <a:t>か</a:t>
            </a:r>
            <a:r>
              <a:rPr sz="1200" b="1" spc="25" smtClean="0">
                <a:solidFill>
                  <a:srgbClr val="221815"/>
                </a:solidFill>
                <a:latin typeface="ＭＳ ゴシック" panose="020B0609070205080204" pitchFamily="49" charset="-128"/>
                <a:ea typeface="ＭＳ ゴシック" panose="020B0609070205080204" pitchFamily="49" charset="-128"/>
                <a:cs typeface="ShinGoPr6N-Medium"/>
              </a:rPr>
              <a:t>ら</a:t>
            </a:r>
            <a:r>
              <a:rPr sz="1200" b="1" spc="-29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同</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一</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都</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道</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府県</a:t>
            </a:r>
            <a:r>
              <a:rPr sz="1200" b="1" spc="5" dirty="0">
                <a:solidFill>
                  <a:srgbClr val="221815"/>
                </a:solidFill>
                <a:latin typeface="ＭＳ ゴシック" panose="020B0609070205080204" pitchFamily="49" charset="-128"/>
                <a:ea typeface="ＭＳ ゴシック" panose="020B0609070205080204" pitchFamily="49" charset="-128"/>
                <a:cs typeface="ShinGoPr6N-Medium"/>
              </a:rPr>
              <a:t>内</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で</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他</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35" dirty="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0" dirty="0">
                <a:solidFill>
                  <a:srgbClr val="221815"/>
                </a:solidFill>
                <a:latin typeface="ＭＳ ゴシック" panose="020B0609070205080204" pitchFamily="49" charset="-128"/>
                <a:ea typeface="ＭＳ ゴシック" panose="020B0609070205080204" pitchFamily="49" charset="-128"/>
                <a:cs typeface="ShinGoPr6N-Medium"/>
              </a:rPr>
              <a:t>村</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35" dirty="0">
                <a:solidFill>
                  <a:srgbClr val="221815"/>
                </a:solidFill>
                <a:latin typeface="ＭＳ ゴシック" panose="020B0609070205080204" pitchFamily="49" charset="-128"/>
                <a:ea typeface="ＭＳ ゴシック" panose="020B0609070205080204" pitchFamily="49" charset="-128"/>
                <a:cs typeface="ShinGoPr6N-Medium"/>
              </a:rPr>
              <a:t>引</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っ越</a:t>
            </a:r>
            <a:r>
              <a:rPr sz="1200" b="1" spc="-6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た</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場合</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で</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も</a:t>
            </a:r>
            <a:r>
              <a:rPr sz="1200" b="1" spc="-434"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引</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っ越</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前</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同</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じ</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世</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帯</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であ</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る</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こ</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認</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め</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ら</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れ</a:t>
            </a:r>
            <a:r>
              <a:rPr sz="1200" b="1" spc="-40" dirty="0" smtClean="0">
                <a:solidFill>
                  <a:srgbClr val="221815"/>
                </a:solidFill>
                <a:latin typeface="ＭＳ ゴシック" panose="020B0609070205080204" pitchFamily="49" charset="-128"/>
                <a:ea typeface="ＭＳ ゴシック" panose="020B0609070205080204" pitchFamily="49" charset="-128"/>
                <a:cs typeface="ShinGoPr6N-Medium"/>
              </a:rPr>
              <a:t>る</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き</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は</a:t>
            </a:r>
            <a:r>
              <a:rPr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高</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額</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療</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養</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上</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限</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額</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支</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払</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い</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回</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数</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40" dirty="0" smtClean="0">
                <a:solidFill>
                  <a:srgbClr val="221815"/>
                </a:solidFill>
                <a:latin typeface="ＭＳ ゴシック" panose="020B0609070205080204" pitchFamily="49" charset="-128"/>
                <a:ea typeface="ＭＳ ゴシック" panose="020B0609070205080204" pitchFamily="49" charset="-128"/>
                <a:cs typeface="ShinGoPr6N-Medium"/>
              </a:rPr>
              <a:t>カ</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ウ</a:t>
            </a:r>
            <a:r>
              <a:rPr sz="1200" b="1" spc="-120" dirty="0" smtClean="0">
                <a:solidFill>
                  <a:srgbClr val="221815"/>
                </a:solidFill>
                <a:latin typeface="ＭＳ ゴシック" panose="020B0609070205080204" pitchFamily="49" charset="-128"/>
                <a:ea typeface="ＭＳ ゴシック" panose="020B0609070205080204" pitchFamily="49" charset="-128"/>
                <a:cs typeface="ShinGoPr6N-Medium"/>
              </a:rPr>
              <a:t>ン</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ト</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通</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算さ</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れ</a:t>
            </a:r>
            <a:r>
              <a:rPr sz="1200" b="1" spc="-101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経</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済</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的</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な</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負</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軽</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減</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されま</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す</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b="1" dirty="0" smtClean="0">
              <a:solidFill>
                <a:srgbClr val="221815"/>
              </a:solidFill>
              <a:latin typeface="ＭＳ ゴシック" panose="020B0609070205080204" pitchFamily="49" charset="-128"/>
              <a:ea typeface="ＭＳ ゴシック" panose="020B0609070205080204" pitchFamily="49" charset="-128"/>
              <a:cs typeface="ShinGoPr6N-Medium"/>
            </a:endParaRPr>
          </a:p>
          <a:p>
            <a:pPr marL="414020" marR="214629" indent="-187325" algn="just">
              <a:lnSpc>
                <a:spcPct val="113900"/>
              </a:lnSpc>
              <a:spcBef>
                <a:spcPts val="245"/>
              </a:spcBef>
              <a:buClr>
                <a:srgbClr val="2EA7E0"/>
              </a:buClr>
              <a:buChar char="●"/>
              <a:tabLst>
                <a:tab pos="415290" algn="l"/>
              </a:tabLst>
            </a:pP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今後、</a:t>
            </a:r>
            <a:r>
              <a:rPr sz="1800" b="1" spc="5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市</a:t>
            </a:r>
            <a:r>
              <a:rPr sz="1800" b="1" spc="8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町</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村は</a:t>
            </a:r>
            <a:r>
              <a:rPr lang="ja-JP" altLang="en-US"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a:t>
            </a:r>
            <a:r>
              <a:rPr sz="1800" b="1" spc="-11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よ</a:t>
            </a:r>
            <a:r>
              <a:rPr sz="1800" b="1" spc="-3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sz="1800" b="1" spc="8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積</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極</a:t>
            </a:r>
            <a:r>
              <a:rPr sz="1800" b="1" spc="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的に</a:t>
            </a:r>
            <a:r>
              <a:rPr sz="1800" b="1" spc="44"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被</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保険</a:t>
            </a:r>
            <a:r>
              <a:rPr sz="1800" b="1" spc="44"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者</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予</a:t>
            </a:r>
            <a:r>
              <a:rPr sz="1800" b="1" spc="-53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防</a:t>
            </a:r>
            <a:r>
              <a:rPr lang="ja-JP" altLang="en-US" sz="1800" b="1" spc="37" baseline="2314" dirty="0" smtClean="0">
                <a:solidFill>
                  <a:srgbClr val="221815"/>
                </a:solidFill>
                <a:latin typeface="ＭＳ ゴシック" panose="020B0609070205080204" pitchFamily="49" charset="-128"/>
                <a:ea typeface="ＭＳ ゴシック" panose="020B0609070205080204" pitchFamily="49" charset="-128"/>
                <a:cs typeface="ShinGoPr6N-Medium"/>
              </a:rPr>
              <a:t>・健康</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づ</a:t>
            </a:r>
            <a:r>
              <a:rPr sz="1800" b="1" spc="-22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く</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を進</a:t>
            </a:r>
            <a:r>
              <a:rPr sz="1800" b="1"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め</a:t>
            </a:r>
            <a:r>
              <a:rPr sz="1800" b="1" spc="-8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る</a:t>
            </a:r>
            <a:r>
              <a:rPr sz="1800" b="1" spc="-2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た</a:t>
            </a:r>
            <a:r>
              <a:rPr sz="1800" b="1" spc="-1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め</a:t>
            </a:r>
            <a:r>
              <a:rPr sz="1800" b="1" spc="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に</a:t>
            </a:r>
            <a:r>
              <a:rPr sz="1800" b="1" spc="5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様</a:t>
            </a:r>
            <a:r>
              <a:rPr sz="1800" b="1" spc="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々</a:t>
            </a:r>
            <a:r>
              <a:rPr sz="1800" b="1" spc="1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な働</a:t>
            </a:r>
            <a:r>
              <a:rPr sz="1800" b="1"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き</a:t>
            </a:r>
            <a:r>
              <a:rPr sz="1800" b="1" spc="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か</a:t>
            </a:r>
            <a:r>
              <a:rPr sz="1800" b="1" spc="-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け</a:t>
            </a:r>
            <a:r>
              <a:rPr sz="1800" b="1" spc="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を</a:t>
            </a:r>
            <a:r>
              <a:rPr sz="1800" b="1" spc="44"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行</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い</a:t>
            </a:r>
            <a:r>
              <a:rPr lang="ja-JP" altLang="en-US"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a:t>
            </a:r>
            <a:r>
              <a:rPr sz="1200" b="1" spc="65" dirty="0" err="1" smtClean="0">
                <a:solidFill>
                  <a:srgbClr val="221815"/>
                </a:solidFill>
                <a:latin typeface="ＭＳ ゴシック" panose="020B0609070205080204" pitchFamily="49" charset="-128"/>
                <a:ea typeface="ＭＳ ゴシック" panose="020B0609070205080204" pitchFamily="49" charset="-128"/>
                <a:cs typeface="ShinGoPr6N-Medium"/>
              </a:rPr>
              <a:t>地</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域</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づ</a:t>
            </a:r>
            <a:r>
              <a:rPr sz="1200" b="1" spc="-150" dirty="0" err="1" smtClean="0">
                <a:solidFill>
                  <a:srgbClr val="221815"/>
                </a:solidFill>
                <a:latin typeface="ＭＳ ゴシック" panose="020B0609070205080204" pitchFamily="49" charset="-128"/>
                <a:ea typeface="ＭＳ ゴシック" panose="020B0609070205080204" pitchFamily="49" charset="-128"/>
                <a:cs typeface="ShinGoPr6N-Medium"/>
              </a:rPr>
              <a:t>く</a:t>
            </a:r>
            <a:r>
              <a:rPr sz="1200" b="1" spc="-240"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lang="ja-JP" altLang="en-US" sz="1200" b="1" spc="-145" dirty="0" smtClean="0">
                <a:solidFill>
                  <a:srgbClr val="221815"/>
                </a:solidFill>
                <a:latin typeface="ＭＳ ゴシック" panose="020B0609070205080204" pitchFamily="49" charset="-128"/>
                <a:ea typeface="ＭＳ ゴシック" panose="020B0609070205080204" pitchFamily="49" charset="-128"/>
                <a:cs typeface="ShinGoPr6N-Medium"/>
              </a:rPr>
              <a:t>・まち</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づ</a:t>
            </a:r>
            <a:r>
              <a:rPr sz="1200" b="1" spc="-150" dirty="0" err="1" smtClean="0">
                <a:solidFill>
                  <a:srgbClr val="221815"/>
                </a:solidFill>
                <a:latin typeface="ＭＳ ゴシック" panose="020B0609070205080204" pitchFamily="49" charset="-128"/>
                <a:ea typeface="ＭＳ ゴシック" panose="020B0609070205080204" pitchFamily="49" charset="-128"/>
                <a:cs typeface="ShinGoPr6N-Medium"/>
              </a:rPr>
              <a:t>く</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い</a:t>
            </a:r>
            <a:r>
              <a:rPr sz="1200" b="1" spc="5" dirty="0" err="1" smtClean="0">
                <a:solidFill>
                  <a:srgbClr val="221815"/>
                </a:solidFill>
                <a:latin typeface="ＭＳ ゴシック" panose="020B0609070205080204" pitchFamily="49" charset="-128"/>
                <a:ea typeface="ＭＳ ゴシック" panose="020B0609070205080204" pitchFamily="49" charset="-128"/>
                <a:cs typeface="ShinGoPr6N-Medium"/>
              </a:rPr>
              <a:t>手</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110" dirty="0" err="1" smtClean="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40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関</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係</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者</a:t>
            </a:r>
            <a:r>
              <a:rPr sz="1200" b="1" spc="15" dirty="0" err="1">
                <a:solidFill>
                  <a:srgbClr val="221815"/>
                </a:solidFill>
                <a:latin typeface="ＭＳ ゴシック" panose="020B0609070205080204" pitchFamily="49" charset="-128"/>
                <a:ea typeface="ＭＳ ゴシック" panose="020B0609070205080204" pitchFamily="49" charset="-128"/>
                <a:cs typeface="ShinGoPr6N-Medium"/>
              </a:rPr>
              <a:t>と</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連</a:t>
            </a:r>
            <a:r>
              <a:rPr sz="1200" b="1" spc="-220" dirty="0" err="1">
                <a:solidFill>
                  <a:srgbClr val="221815"/>
                </a:solidFill>
                <a:latin typeface="ＭＳ ゴシック" panose="020B0609070205080204" pitchFamily="49" charset="-128"/>
                <a:ea typeface="ＭＳ ゴシック" panose="020B0609070205080204" pitchFamily="49" charset="-128"/>
                <a:cs typeface="ShinGoPr6N-Medium"/>
              </a:rPr>
              <a:t>携</a:t>
            </a:r>
            <a:r>
              <a:rPr sz="1200" b="1" spc="-135"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40" dirty="0" err="1">
                <a:solidFill>
                  <a:srgbClr val="221815"/>
                </a:solidFill>
                <a:latin typeface="ＭＳ ゴシック" panose="020B0609070205080204" pitchFamily="49" charset="-128"/>
                <a:ea typeface="ＭＳ ゴシック" panose="020B0609070205080204" pitchFamily="49" charset="-128"/>
                <a:cs typeface="ShinGoPr6N-Medium"/>
              </a:rPr>
              <a:t>協</a:t>
            </a:r>
            <a:r>
              <a:rPr sz="1200" b="1" spc="-45" dirty="0" err="1">
                <a:solidFill>
                  <a:srgbClr val="221815"/>
                </a:solidFill>
                <a:latin typeface="ＭＳ ゴシック" panose="020B0609070205080204" pitchFamily="49" charset="-128"/>
                <a:ea typeface="ＭＳ ゴシック" panose="020B0609070205080204" pitchFamily="49" charset="-128"/>
                <a:cs typeface="ShinGoPr6N-Medium"/>
              </a:rPr>
              <a:t>力</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5" dirty="0" err="1">
                <a:solidFill>
                  <a:srgbClr val="221815"/>
                </a:solidFill>
                <a:latin typeface="ＭＳ ゴシック" panose="020B0609070205080204" pitchFamily="49" charset="-128"/>
                <a:ea typeface="ＭＳ ゴシック" panose="020B0609070205080204" pitchFamily="49" charset="-128"/>
                <a:cs typeface="ShinGoPr6N-Medium"/>
              </a:rPr>
              <a:t>た</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取</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組</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を進</a:t>
            </a:r>
            <a:r>
              <a:rPr sz="1200" b="1" spc="-20" dirty="0" err="1">
                <a:solidFill>
                  <a:srgbClr val="221815"/>
                </a:solidFill>
                <a:latin typeface="ＭＳ ゴシック" panose="020B0609070205080204" pitchFamily="49" charset="-128"/>
                <a:ea typeface="ＭＳ ゴシック" panose="020B0609070205080204" pitchFamily="49" charset="-128"/>
                <a:cs typeface="ShinGoPr6N-Medium"/>
              </a:rPr>
              <a:t>め</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ま</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す</a:t>
            </a:r>
            <a:r>
              <a:rPr sz="1200" b="1" dirty="0">
                <a:solidFill>
                  <a:srgbClr val="221815"/>
                </a:solidFill>
                <a:latin typeface="ＭＳ ゴシック" panose="020B0609070205080204" pitchFamily="49" charset="-128"/>
                <a:ea typeface="ＭＳ ゴシック" panose="020B0609070205080204" pitchFamily="49" charset="-128"/>
                <a:cs typeface="ShinGoPr6N-Medium"/>
              </a:rPr>
              <a:t>。</a:t>
            </a:r>
            <a:endParaRPr sz="1200" dirty="0">
              <a:latin typeface="ＭＳ ゴシック" panose="020B0609070205080204" pitchFamily="49" charset="-128"/>
              <a:ea typeface="ＭＳ ゴシック" panose="020B0609070205080204" pitchFamily="49" charset="-128"/>
              <a:cs typeface="ShinGoPr6N-Medium"/>
            </a:endParaRPr>
          </a:p>
        </p:txBody>
      </p:sp>
      <p:sp>
        <p:nvSpPr>
          <p:cNvPr id="53" name="object 24"/>
          <p:cNvSpPr txBox="1"/>
          <p:nvPr/>
        </p:nvSpPr>
        <p:spPr>
          <a:xfrm>
            <a:off x="254650" y="4155661"/>
            <a:ext cx="1079500" cy="325755"/>
          </a:xfrm>
          <a:prstGeom prst="rect">
            <a:avLst/>
          </a:prstGeom>
          <a:solidFill>
            <a:srgbClr val="FFFFFF"/>
          </a:solidFill>
        </p:spPr>
        <p:txBody>
          <a:bodyPr vert="horz" wrap="square" lIns="0" tIns="21590" rIns="0" bIns="0" rtlCol="0">
            <a:spAutoFit/>
          </a:bodyPr>
          <a:lstStyle/>
          <a:p>
            <a:pPr marL="189865">
              <a:lnSpc>
                <a:spcPct val="100000"/>
              </a:lnSpc>
              <a:spcBef>
                <a:spcPts val="170"/>
              </a:spcBef>
            </a:pPr>
            <a:r>
              <a:rPr sz="1800" b="1" spc="55" dirty="0">
                <a:solidFill>
                  <a:srgbClr val="2186B3"/>
                </a:solidFill>
                <a:latin typeface="ShinGoPr6N-Medium"/>
                <a:cs typeface="ShinGoPr6N-Medium"/>
              </a:rPr>
              <a:t>効</a:t>
            </a:r>
            <a:r>
              <a:rPr sz="1800" b="1" spc="90" dirty="0">
                <a:solidFill>
                  <a:srgbClr val="2186B3"/>
                </a:solidFill>
                <a:latin typeface="ShinGoPr6N-Medium"/>
                <a:cs typeface="ShinGoPr6N-Medium"/>
              </a:rPr>
              <a:t>果</a:t>
            </a:r>
            <a:r>
              <a:rPr sz="1800" b="1" dirty="0">
                <a:solidFill>
                  <a:srgbClr val="2186B3"/>
                </a:solidFill>
                <a:latin typeface="ShinGoPr6N-Medium"/>
                <a:cs typeface="ShinGoPr6N-Medium"/>
              </a:rPr>
              <a:t>②</a:t>
            </a:r>
            <a:endParaRPr sz="1800" dirty="0">
              <a:latin typeface="ShinGoPr6N-Medium"/>
              <a:cs typeface="ShinGoPr6N-Medium"/>
            </a:endParaRPr>
          </a:p>
        </p:txBody>
      </p:sp>
      <p:sp>
        <p:nvSpPr>
          <p:cNvPr id="54" name="object 25"/>
          <p:cNvSpPr txBox="1"/>
          <p:nvPr/>
        </p:nvSpPr>
        <p:spPr>
          <a:xfrm>
            <a:off x="368950" y="1118456"/>
            <a:ext cx="2635250" cy="354330"/>
          </a:xfrm>
          <a:prstGeom prst="rect">
            <a:avLst/>
          </a:prstGeom>
          <a:solidFill>
            <a:srgbClr val="2EA7E0"/>
          </a:solidFill>
        </p:spPr>
        <p:txBody>
          <a:bodyPr vert="horz" wrap="square" lIns="0" tIns="76200" rIns="0" bIns="0" rtlCol="0">
            <a:spAutoFit/>
          </a:bodyPr>
          <a:lstStyle/>
          <a:p>
            <a:pPr marL="302895">
              <a:lnSpc>
                <a:spcPct val="100000"/>
              </a:lnSpc>
              <a:spcBef>
                <a:spcPts val="600"/>
              </a:spcBef>
            </a:pPr>
            <a:r>
              <a:rPr sz="1400" b="1" spc="-35" dirty="0">
                <a:solidFill>
                  <a:srgbClr val="FFFFFF"/>
                </a:solidFill>
                <a:latin typeface="ShinGoPr6N-Medium"/>
                <a:cs typeface="ShinGoPr6N-Medium"/>
              </a:rPr>
              <a:t>新</a:t>
            </a:r>
            <a:r>
              <a:rPr sz="1400" b="1" spc="10" dirty="0">
                <a:solidFill>
                  <a:srgbClr val="FFFFFF"/>
                </a:solidFill>
                <a:latin typeface="ShinGoPr6N-Medium"/>
                <a:cs typeface="ShinGoPr6N-Medium"/>
              </a:rPr>
              <a:t>し</a:t>
            </a:r>
            <a:r>
              <a:rPr sz="1400" b="1" spc="50" dirty="0">
                <a:solidFill>
                  <a:srgbClr val="FFFFFF"/>
                </a:solidFill>
                <a:latin typeface="ShinGoPr6N-Medium"/>
                <a:cs typeface="ShinGoPr6N-Medium"/>
              </a:rPr>
              <a:t>い</a:t>
            </a:r>
            <a:r>
              <a:rPr sz="1400" b="1" spc="55" dirty="0">
                <a:solidFill>
                  <a:srgbClr val="FFFFFF"/>
                </a:solidFill>
                <a:latin typeface="ShinGoPr6N-Medium"/>
                <a:cs typeface="ShinGoPr6N-Medium"/>
              </a:rPr>
              <a:t>財</a:t>
            </a:r>
            <a:r>
              <a:rPr sz="1400" b="1" spc="100" dirty="0">
                <a:solidFill>
                  <a:srgbClr val="FFFFFF"/>
                </a:solidFill>
                <a:latin typeface="ShinGoPr6N-Medium"/>
                <a:cs typeface="ShinGoPr6N-Medium"/>
              </a:rPr>
              <a:t>政</a:t>
            </a:r>
            <a:r>
              <a:rPr sz="1400" b="1" spc="55" dirty="0">
                <a:solidFill>
                  <a:srgbClr val="FFFFFF"/>
                </a:solidFill>
                <a:latin typeface="ShinGoPr6N-Medium"/>
                <a:cs typeface="ShinGoPr6N-Medium"/>
              </a:rPr>
              <a:t>運</a:t>
            </a:r>
            <a:r>
              <a:rPr sz="1400" b="1" spc="35" dirty="0">
                <a:solidFill>
                  <a:srgbClr val="FFFFFF"/>
                </a:solidFill>
                <a:latin typeface="ShinGoPr6N-Medium"/>
                <a:cs typeface="ShinGoPr6N-Medium"/>
              </a:rPr>
              <a:t>営</a:t>
            </a:r>
            <a:r>
              <a:rPr sz="1400" b="1" spc="75" dirty="0">
                <a:solidFill>
                  <a:srgbClr val="FFFFFF"/>
                </a:solidFill>
                <a:latin typeface="ShinGoPr6N-Medium"/>
                <a:cs typeface="ShinGoPr6N-Medium"/>
              </a:rPr>
              <a:t>の仕</a:t>
            </a:r>
            <a:r>
              <a:rPr sz="1400" b="1" spc="25" dirty="0">
                <a:solidFill>
                  <a:srgbClr val="FFFFFF"/>
                </a:solidFill>
                <a:latin typeface="ShinGoPr6N-Medium"/>
                <a:cs typeface="ShinGoPr6N-Medium"/>
              </a:rPr>
              <a:t>組</a:t>
            </a:r>
            <a:r>
              <a:rPr sz="1400" b="1" dirty="0">
                <a:solidFill>
                  <a:srgbClr val="FFFFFF"/>
                </a:solidFill>
                <a:latin typeface="ShinGoPr6N-Medium"/>
                <a:cs typeface="ShinGoPr6N-Medium"/>
              </a:rPr>
              <a:t>み</a:t>
            </a:r>
            <a:endParaRPr sz="1400">
              <a:latin typeface="ShinGoPr6N-Medium"/>
              <a:cs typeface="ShinGoPr6N-Medium"/>
            </a:endParaRPr>
          </a:p>
        </p:txBody>
      </p:sp>
      <p:sp>
        <p:nvSpPr>
          <p:cNvPr id="55" name="object 26"/>
          <p:cNvSpPr txBox="1"/>
          <p:nvPr/>
        </p:nvSpPr>
        <p:spPr>
          <a:xfrm>
            <a:off x="368950" y="2879324"/>
            <a:ext cx="2635250" cy="354330"/>
          </a:xfrm>
          <a:prstGeom prst="rect">
            <a:avLst/>
          </a:prstGeom>
          <a:solidFill>
            <a:srgbClr val="2EA7E0"/>
          </a:solidFill>
        </p:spPr>
        <p:txBody>
          <a:bodyPr vert="horz" wrap="square" lIns="0" tIns="76200" rIns="0" bIns="0" rtlCol="0">
            <a:spAutoFit/>
          </a:bodyPr>
          <a:lstStyle/>
          <a:p>
            <a:pPr marL="478155">
              <a:lnSpc>
                <a:spcPct val="100000"/>
              </a:lnSpc>
              <a:spcBef>
                <a:spcPts val="600"/>
              </a:spcBef>
            </a:pPr>
            <a:r>
              <a:rPr sz="1400" b="1" spc="80" dirty="0">
                <a:solidFill>
                  <a:srgbClr val="FFFFFF"/>
                </a:solidFill>
                <a:latin typeface="ShinGoPr6N-Medium"/>
                <a:cs typeface="ShinGoPr6N-Medium"/>
              </a:rPr>
              <a:t>保</a:t>
            </a:r>
            <a:r>
              <a:rPr sz="1400" b="1" spc="75" dirty="0">
                <a:solidFill>
                  <a:srgbClr val="FFFFFF"/>
                </a:solidFill>
                <a:latin typeface="ShinGoPr6N-Medium"/>
                <a:cs typeface="ShinGoPr6N-Medium"/>
              </a:rPr>
              <a:t>険</a:t>
            </a:r>
            <a:r>
              <a:rPr sz="1400" b="1" spc="65" dirty="0">
                <a:solidFill>
                  <a:srgbClr val="FFFFFF"/>
                </a:solidFill>
                <a:latin typeface="ShinGoPr6N-Medium"/>
                <a:cs typeface="ShinGoPr6N-Medium"/>
              </a:rPr>
              <a:t>料</a:t>
            </a:r>
            <a:r>
              <a:rPr sz="1400" b="1" spc="50" dirty="0">
                <a:solidFill>
                  <a:srgbClr val="FFFFFF"/>
                </a:solidFill>
                <a:latin typeface="ShinGoPr6N-Medium"/>
                <a:cs typeface="ShinGoPr6N-Medium"/>
              </a:rPr>
              <a:t>の</a:t>
            </a:r>
            <a:r>
              <a:rPr sz="1400" b="1" spc="85" dirty="0">
                <a:solidFill>
                  <a:srgbClr val="FFFFFF"/>
                </a:solidFill>
                <a:latin typeface="ShinGoPr6N-Medium"/>
                <a:cs typeface="ShinGoPr6N-Medium"/>
              </a:rPr>
              <a:t>賦</a:t>
            </a:r>
            <a:r>
              <a:rPr sz="1400" b="1" spc="50" dirty="0">
                <a:solidFill>
                  <a:srgbClr val="FFFFFF"/>
                </a:solidFill>
                <a:latin typeface="ShinGoPr6N-Medium"/>
                <a:cs typeface="ShinGoPr6N-Medium"/>
              </a:rPr>
              <a:t>課・徴</a:t>
            </a:r>
            <a:r>
              <a:rPr sz="1400" b="1" dirty="0">
                <a:solidFill>
                  <a:srgbClr val="FFFFFF"/>
                </a:solidFill>
                <a:latin typeface="ShinGoPr6N-Medium"/>
                <a:cs typeface="ShinGoPr6N-Medium"/>
              </a:rPr>
              <a:t>収</a:t>
            </a:r>
            <a:endParaRPr sz="1400" dirty="0">
              <a:latin typeface="ShinGoPr6N-Medium"/>
              <a:cs typeface="ShinGoPr6N-Medium"/>
            </a:endParaRPr>
          </a:p>
        </p:txBody>
      </p:sp>
      <p:sp>
        <p:nvSpPr>
          <p:cNvPr id="56" name="object 27"/>
          <p:cNvSpPr txBox="1"/>
          <p:nvPr/>
        </p:nvSpPr>
        <p:spPr>
          <a:xfrm>
            <a:off x="4965541" y="6334760"/>
            <a:ext cx="339090" cy="154940"/>
          </a:xfrm>
          <a:prstGeom prst="rect">
            <a:avLst/>
          </a:prstGeom>
        </p:spPr>
        <p:txBody>
          <a:bodyPr vert="horz" wrap="square" lIns="0" tIns="12065" rIns="0" bIns="0" rtlCol="0">
            <a:spAutoFit/>
          </a:bodyPr>
          <a:lstStyle/>
          <a:p>
            <a:pPr marL="12700">
              <a:lnSpc>
                <a:spcPct val="100000"/>
              </a:lnSpc>
              <a:spcBef>
                <a:spcPts val="95"/>
              </a:spcBef>
            </a:pPr>
            <a:r>
              <a:rPr sz="850" spc="-45" dirty="0">
                <a:solidFill>
                  <a:srgbClr val="FFFFFF"/>
                </a:solidFill>
                <a:latin typeface="A-OTF Shin Go Pr6N"/>
                <a:cs typeface="A-OTF Shin Go Pr6N"/>
              </a:rPr>
              <a:t>と</a:t>
            </a:r>
            <a:r>
              <a:rPr sz="850" spc="-40" dirty="0">
                <a:solidFill>
                  <a:srgbClr val="FFFFFF"/>
                </a:solidFill>
                <a:latin typeface="A-OTF Shin Go Pr6N"/>
                <a:cs typeface="A-OTF Shin Go Pr6N"/>
              </a:rPr>
              <a:t>り</a:t>
            </a:r>
            <a:r>
              <a:rPr sz="850" spc="-5" dirty="0">
                <a:solidFill>
                  <a:srgbClr val="FFFFFF"/>
                </a:solidFill>
                <a:latin typeface="A-OTF Shin Go Pr6N"/>
                <a:cs typeface="A-OTF Shin Go Pr6N"/>
              </a:rPr>
              <a:t>で</a:t>
            </a:r>
            <a:endParaRPr sz="850" dirty="0">
              <a:latin typeface="A-OTF Shin Go Pr6N"/>
              <a:cs typeface="A-OTF Shin Go Pr6N"/>
            </a:endParaRPr>
          </a:p>
        </p:txBody>
      </p:sp>
      <p:sp>
        <p:nvSpPr>
          <p:cNvPr id="57" name="object 28"/>
          <p:cNvSpPr txBox="1"/>
          <p:nvPr/>
        </p:nvSpPr>
        <p:spPr>
          <a:xfrm>
            <a:off x="-92000" y="7731867"/>
            <a:ext cx="7835031" cy="377667"/>
          </a:xfrm>
          <a:prstGeom prst="rect">
            <a:avLst/>
          </a:prstGeom>
          <a:solidFill>
            <a:srgbClr val="ED6D46"/>
          </a:solidFill>
        </p:spPr>
        <p:txBody>
          <a:bodyPr vert="horz" wrap="square" lIns="0" tIns="76835" rIns="0" bIns="0" rtlCol="0">
            <a:spAutoFit/>
          </a:bodyPr>
          <a:lstStyle/>
          <a:p>
            <a:pPr marL="596265" algn="ctr">
              <a:lnSpc>
                <a:spcPct val="100000"/>
              </a:lnSpc>
              <a:spcBef>
                <a:spcPts val="605"/>
              </a:spcBef>
            </a:pPr>
            <a:r>
              <a:rPr sz="1950" b="1" spc="0" dirty="0">
                <a:solidFill>
                  <a:srgbClr val="FFFFFF"/>
                </a:solidFill>
                <a:latin typeface="ShinGoPr6N-DeBold"/>
                <a:cs typeface="ShinGoPr6N-DeBold"/>
              </a:rPr>
              <a:t>わ</a:t>
            </a:r>
            <a:r>
              <a:rPr sz="1950" b="1" spc="-30" dirty="0">
                <a:solidFill>
                  <a:srgbClr val="FFFFFF"/>
                </a:solidFill>
                <a:latin typeface="ShinGoPr6N-DeBold"/>
                <a:cs typeface="ShinGoPr6N-DeBold"/>
              </a:rPr>
              <a:t>か</a:t>
            </a:r>
            <a:r>
              <a:rPr sz="1950" b="1" spc="-25" dirty="0">
                <a:solidFill>
                  <a:srgbClr val="FFFFFF"/>
                </a:solidFill>
                <a:latin typeface="ShinGoPr6N-DeBold"/>
                <a:cs typeface="ShinGoPr6N-DeBold"/>
              </a:rPr>
              <a:t>ら</a:t>
            </a:r>
            <a:r>
              <a:rPr sz="1950" b="1" spc="25" dirty="0">
                <a:solidFill>
                  <a:srgbClr val="FFFFFF"/>
                </a:solidFill>
                <a:latin typeface="ShinGoPr6N-DeBold"/>
                <a:cs typeface="ShinGoPr6N-DeBold"/>
              </a:rPr>
              <a:t>な</a:t>
            </a:r>
            <a:r>
              <a:rPr sz="1950" b="1" dirty="0">
                <a:solidFill>
                  <a:srgbClr val="FFFFFF"/>
                </a:solidFill>
                <a:latin typeface="ShinGoPr6N-DeBold"/>
                <a:cs typeface="ShinGoPr6N-DeBold"/>
              </a:rPr>
              <a:t>い</a:t>
            </a:r>
            <a:r>
              <a:rPr sz="1950" b="1" spc="-85" dirty="0">
                <a:solidFill>
                  <a:srgbClr val="FFFFFF"/>
                </a:solidFill>
                <a:latin typeface="ShinGoPr6N-DeBold"/>
                <a:cs typeface="ShinGoPr6N-DeBold"/>
              </a:rPr>
              <a:t>こ</a:t>
            </a:r>
            <a:r>
              <a:rPr sz="1950" b="1" spc="50" dirty="0">
                <a:solidFill>
                  <a:srgbClr val="FFFFFF"/>
                </a:solidFill>
                <a:latin typeface="ShinGoPr6N-DeBold"/>
                <a:cs typeface="ShinGoPr6N-DeBold"/>
              </a:rPr>
              <a:t>と</a:t>
            </a:r>
            <a:r>
              <a:rPr sz="1950" b="1" spc="-625" dirty="0">
                <a:solidFill>
                  <a:srgbClr val="FFFFFF"/>
                </a:solidFill>
                <a:latin typeface="ShinGoPr6N-DeBold"/>
                <a:cs typeface="ShinGoPr6N-DeBold"/>
              </a:rPr>
              <a:t>、</a:t>
            </a:r>
            <a:r>
              <a:rPr sz="1950" b="1" spc="-30" dirty="0">
                <a:solidFill>
                  <a:srgbClr val="FFFFFF"/>
                </a:solidFill>
                <a:latin typeface="ShinGoPr6N-DeBold"/>
                <a:cs typeface="ShinGoPr6N-DeBold"/>
              </a:rPr>
              <a:t>困</a:t>
            </a:r>
            <a:r>
              <a:rPr sz="1950" b="1" spc="-114" dirty="0">
                <a:solidFill>
                  <a:srgbClr val="FFFFFF"/>
                </a:solidFill>
                <a:latin typeface="ShinGoPr6N-DeBold"/>
                <a:cs typeface="ShinGoPr6N-DeBold"/>
              </a:rPr>
              <a:t>っ</a:t>
            </a:r>
            <a:r>
              <a:rPr sz="1950" b="1" spc="-50" dirty="0">
                <a:solidFill>
                  <a:srgbClr val="FFFFFF"/>
                </a:solidFill>
                <a:latin typeface="ShinGoPr6N-DeBold"/>
                <a:cs typeface="ShinGoPr6N-DeBold"/>
              </a:rPr>
              <a:t>た</a:t>
            </a:r>
            <a:r>
              <a:rPr sz="1950" b="1" spc="-85" dirty="0">
                <a:solidFill>
                  <a:srgbClr val="FFFFFF"/>
                </a:solidFill>
                <a:latin typeface="ShinGoPr6N-DeBold"/>
                <a:cs typeface="ShinGoPr6N-DeBold"/>
              </a:rPr>
              <a:t>こ</a:t>
            </a:r>
            <a:r>
              <a:rPr sz="1950" b="1" spc="-5" dirty="0">
                <a:solidFill>
                  <a:srgbClr val="FFFFFF"/>
                </a:solidFill>
                <a:latin typeface="ShinGoPr6N-DeBold"/>
                <a:cs typeface="ShinGoPr6N-DeBold"/>
              </a:rPr>
              <a:t>と</a:t>
            </a:r>
            <a:r>
              <a:rPr sz="1950" b="1" spc="40" dirty="0">
                <a:solidFill>
                  <a:srgbClr val="FFFFFF"/>
                </a:solidFill>
                <a:latin typeface="ShinGoPr6N-DeBold"/>
                <a:cs typeface="ShinGoPr6N-DeBold"/>
              </a:rPr>
              <a:t>があ</a:t>
            </a:r>
            <a:r>
              <a:rPr sz="1950" b="1" spc="25" dirty="0">
                <a:solidFill>
                  <a:srgbClr val="FFFFFF"/>
                </a:solidFill>
                <a:latin typeface="ShinGoPr6N-DeBold"/>
                <a:cs typeface="ShinGoPr6N-DeBold"/>
              </a:rPr>
              <a:t>れ</a:t>
            </a:r>
            <a:r>
              <a:rPr sz="1950" b="1" spc="50" dirty="0">
                <a:solidFill>
                  <a:srgbClr val="FFFFFF"/>
                </a:solidFill>
                <a:latin typeface="ShinGoPr6N-DeBold"/>
                <a:cs typeface="ShinGoPr6N-DeBold"/>
              </a:rPr>
              <a:t>ば</a:t>
            </a:r>
            <a:r>
              <a:rPr sz="1950" b="1" spc="-975" dirty="0">
                <a:solidFill>
                  <a:srgbClr val="FFFFFF"/>
                </a:solidFill>
                <a:latin typeface="ShinGoPr6N-DeBold"/>
                <a:cs typeface="ShinGoPr6N-DeBold"/>
              </a:rPr>
              <a:t>、</a:t>
            </a:r>
            <a:r>
              <a:rPr sz="1950" b="1" spc="25" dirty="0">
                <a:solidFill>
                  <a:srgbClr val="FFFFFF"/>
                </a:solidFill>
                <a:latin typeface="ShinGoPr6N-DeBold"/>
                <a:cs typeface="ShinGoPr6N-DeBold"/>
              </a:rPr>
              <a:t>ご</a:t>
            </a:r>
            <a:r>
              <a:rPr sz="1950" b="1" spc="80" dirty="0">
                <a:solidFill>
                  <a:srgbClr val="FFFFFF"/>
                </a:solidFill>
                <a:latin typeface="ShinGoPr6N-DeBold"/>
                <a:cs typeface="ShinGoPr6N-DeBold"/>
              </a:rPr>
              <a:t>相</a:t>
            </a:r>
            <a:r>
              <a:rPr sz="1950" b="1" spc="-15" dirty="0">
                <a:solidFill>
                  <a:srgbClr val="FFFFFF"/>
                </a:solidFill>
                <a:latin typeface="ShinGoPr6N-DeBold"/>
                <a:cs typeface="ShinGoPr6N-DeBold"/>
              </a:rPr>
              <a:t>談</a:t>
            </a:r>
            <a:r>
              <a:rPr sz="1950" b="1" spc="-65" dirty="0">
                <a:solidFill>
                  <a:srgbClr val="FFFFFF"/>
                </a:solidFill>
                <a:latin typeface="ShinGoPr6N-DeBold"/>
                <a:cs typeface="ShinGoPr6N-DeBold"/>
              </a:rPr>
              <a:t>く</a:t>
            </a:r>
            <a:r>
              <a:rPr sz="1950" b="1" spc="0" dirty="0">
                <a:solidFill>
                  <a:srgbClr val="FFFFFF"/>
                </a:solidFill>
                <a:latin typeface="ShinGoPr6N-DeBold"/>
                <a:cs typeface="ShinGoPr6N-DeBold"/>
              </a:rPr>
              <a:t>だ</a:t>
            </a:r>
            <a:r>
              <a:rPr sz="1950" b="1" spc="5" dirty="0">
                <a:solidFill>
                  <a:srgbClr val="FFFFFF"/>
                </a:solidFill>
                <a:latin typeface="ShinGoPr6N-DeBold"/>
                <a:cs typeface="ShinGoPr6N-DeBold"/>
              </a:rPr>
              <a:t>さ</a:t>
            </a:r>
            <a:r>
              <a:rPr sz="1950" b="1" spc="0" dirty="0">
                <a:solidFill>
                  <a:srgbClr val="FFFFFF"/>
                </a:solidFill>
                <a:latin typeface="ShinGoPr6N-DeBold"/>
                <a:cs typeface="ShinGoPr6N-DeBold"/>
              </a:rPr>
              <a:t>い</a:t>
            </a:r>
            <a:endParaRPr sz="1950" dirty="0">
              <a:latin typeface="ShinGoPr6N-DeBold"/>
              <a:cs typeface="ShinGoPr6N-DeBold"/>
            </a:endParaRPr>
          </a:p>
        </p:txBody>
      </p:sp>
      <p:sp>
        <p:nvSpPr>
          <p:cNvPr id="58" name="object 29"/>
          <p:cNvSpPr txBox="1"/>
          <p:nvPr/>
        </p:nvSpPr>
        <p:spPr>
          <a:xfrm>
            <a:off x="261878" y="8228897"/>
            <a:ext cx="7057390" cy="257810"/>
          </a:xfrm>
          <a:prstGeom prst="rect">
            <a:avLst/>
          </a:prstGeom>
        </p:spPr>
        <p:txBody>
          <a:bodyPr vert="horz" wrap="square" lIns="0" tIns="15240" rIns="0" bIns="0" rtlCol="0">
            <a:spAutoFit/>
          </a:bodyPr>
          <a:lstStyle/>
          <a:p>
            <a:pPr marL="12700">
              <a:lnSpc>
                <a:spcPct val="100000"/>
              </a:lnSpc>
              <a:spcBef>
                <a:spcPts val="120"/>
              </a:spcBef>
            </a:pPr>
            <a:r>
              <a:rPr sz="1500" b="1" spc="75" dirty="0">
                <a:solidFill>
                  <a:srgbClr val="ED6D46"/>
                </a:solidFill>
                <a:latin typeface="ShinGoPr6N-DeBold"/>
                <a:cs typeface="ShinGoPr6N-DeBold"/>
              </a:rPr>
              <a:t>国</a:t>
            </a:r>
            <a:r>
              <a:rPr sz="1500" b="1" spc="100" dirty="0">
                <a:solidFill>
                  <a:srgbClr val="ED6D46"/>
                </a:solidFill>
                <a:latin typeface="ShinGoPr6N-DeBold"/>
                <a:cs typeface="ShinGoPr6N-DeBold"/>
              </a:rPr>
              <a:t>民</a:t>
            </a:r>
            <a:r>
              <a:rPr sz="1500" b="1" spc="105" dirty="0">
                <a:solidFill>
                  <a:srgbClr val="ED6D46"/>
                </a:solidFill>
                <a:latin typeface="ShinGoPr6N-DeBold"/>
                <a:cs typeface="ShinGoPr6N-DeBold"/>
              </a:rPr>
              <a:t>健康</a:t>
            </a:r>
            <a:r>
              <a:rPr sz="1500" b="1" spc="90" dirty="0">
                <a:solidFill>
                  <a:srgbClr val="ED6D46"/>
                </a:solidFill>
                <a:latin typeface="ShinGoPr6N-DeBold"/>
                <a:cs typeface="ShinGoPr6N-DeBold"/>
              </a:rPr>
              <a:t>保</a:t>
            </a:r>
            <a:r>
              <a:rPr sz="1500" b="1" spc="50" dirty="0">
                <a:solidFill>
                  <a:srgbClr val="ED6D46"/>
                </a:solidFill>
                <a:latin typeface="ShinGoPr6N-DeBold"/>
                <a:cs typeface="ShinGoPr6N-DeBold"/>
              </a:rPr>
              <a:t>険の窓</a:t>
            </a:r>
            <a:r>
              <a:rPr sz="1500" b="1" spc="25" dirty="0">
                <a:solidFill>
                  <a:srgbClr val="ED6D46"/>
                </a:solidFill>
                <a:latin typeface="ShinGoPr6N-DeBold"/>
                <a:cs typeface="ShinGoPr6N-DeBold"/>
              </a:rPr>
              <a:t>口</a:t>
            </a:r>
            <a:r>
              <a:rPr sz="1500" b="1" spc="55" dirty="0">
                <a:solidFill>
                  <a:srgbClr val="ED6D46"/>
                </a:solidFill>
                <a:latin typeface="ShinGoPr6N-DeBold"/>
                <a:cs typeface="ShinGoPr6N-DeBold"/>
              </a:rPr>
              <a:t>は、</a:t>
            </a:r>
            <a:r>
              <a:rPr sz="1500" b="1" spc="40" dirty="0">
                <a:solidFill>
                  <a:srgbClr val="ED6D46"/>
                </a:solidFill>
                <a:latin typeface="ShinGoPr6N-DeBold"/>
                <a:cs typeface="ShinGoPr6N-DeBold"/>
              </a:rPr>
              <a:t>平</a:t>
            </a:r>
            <a:r>
              <a:rPr sz="1500" b="1" spc="15" dirty="0">
                <a:solidFill>
                  <a:srgbClr val="ED6D46"/>
                </a:solidFill>
                <a:latin typeface="ShinGoPr6N-DeBold"/>
                <a:cs typeface="ShinGoPr6N-DeBold"/>
              </a:rPr>
              <a:t>成</a:t>
            </a:r>
            <a:r>
              <a:rPr sz="1500" b="1" spc="-25" dirty="0">
                <a:solidFill>
                  <a:srgbClr val="ED6D46"/>
                </a:solidFill>
                <a:latin typeface="ShinGoPr6N-DeBold"/>
                <a:cs typeface="ShinGoPr6N-DeBold"/>
              </a:rPr>
              <a:t> </a:t>
            </a:r>
            <a:r>
              <a:rPr sz="1500" b="1" spc="30" dirty="0">
                <a:solidFill>
                  <a:srgbClr val="ED6D46"/>
                </a:solidFill>
                <a:latin typeface="ShinGoPr6N-DeBold"/>
                <a:cs typeface="ShinGoPr6N-DeBold"/>
              </a:rPr>
              <a:t>30</a:t>
            </a:r>
            <a:r>
              <a:rPr sz="1500" b="1" spc="-20" dirty="0">
                <a:solidFill>
                  <a:srgbClr val="ED6D46"/>
                </a:solidFill>
                <a:latin typeface="ShinGoPr6N-DeBold"/>
                <a:cs typeface="ShinGoPr6N-DeBold"/>
              </a:rPr>
              <a:t> </a:t>
            </a:r>
            <a:r>
              <a:rPr sz="1500" b="1" spc="15" dirty="0">
                <a:solidFill>
                  <a:srgbClr val="ED6D46"/>
                </a:solidFill>
                <a:latin typeface="ShinGoPr6N-DeBold"/>
                <a:cs typeface="ShinGoPr6N-DeBold"/>
              </a:rPr>
              <a:t>年</a:t>
            </a:r>
            <a:r>
              <a:rPr sz="1500" b="1" spc="-5" dirty="0">
                <a:solidFill>
                  <a:srgbClr val="ED6D46"/>
                </a:solidFill>
                <a:latin typeface="ShinGoPr6N-DeBold"/>
                <a:cs typeface="ShinGoPr6N-DeBold"/>
              </a:rPr>
              <a:t> </a:t>
            </a:r>
            <a:r>
              <a:rPr sz="1500" b="1" spc="10" dirty="0">
                <a:solidFill>
                  <a:srgbClr val="ED6D46"/>
                </a:solidFill>
                <a:latin typeface="ShinGoPr6N-DeBold"/>
                <a:cs typeface="ShinGoPr6N-DeBold"/>
              </a:rPr>
              <a:t>4</a:t>
            </a:r>
            <a:r>
              <a:rPr sz="1500" b="1" spc="-80" dirty="0">
                <a:solidFill>
                  <a:srgbClr val="ED6D46"/>
                </a:solidFill>
                <a:latin typeface="ShinGoPr6N-DeBold"/>
                <a:cs typeface="ShinGoPr6N-DeBold"/>
              </a:rPr>
              <a:t> </a:t>
            </a:r>
            <a:r>
              <a:rPr sz="1500" b="1" spc="15" dirty="0">
                <a:solidFill>
                  <a:srgbClr val="ED6D46"/>
                </a:solidFill>
                <a:latin typeface="ShinGoPr6N-DeBold"/>
                <a:cs typeface="ShinGoPr6N-DeBold"/>
              </a:rPr>
              <a:t>月</a:t>
            </a:r>
            <a:r>
              <a:rPr sz="1500" b="1" spc="90" dirty="0">
                <a:solidFill>
                  <a:srgbClr val="ED6D46"/>
                </a:solidFill>
                <a:latin typeface="ShinGoPr6N-DeBold"/>
                <a:cs typeface="ShinGoPr6N-DeBold"/>
              </a:rPr>
              <a:t>以</a:t>
            </a:r>
            <a:r>
              <a:rPr sz="1500" b="1" spc="50" dirty="0">
                <a:solidFill>
                  <a:srgbClr val="ED6D46"/>
                </a:solidFill>
                <a:latin typeface="ShinGoPr6N-DeBold"/>
                <a:cs typeface="ShinGoPr6N-DeBold"/>
              </a:rPr>
              <a:t>降も</a:t>
            </a:r>
            <a:r>
              <a:rPr sz="1500" b="1" spc="15" dirty="0">
                <a:solidFill>
                  <a:srgbClr val="ED6D46"/>
                </a:solidFill>
                <a:latin typeface="ShinGoPr6N-DeBold"/>
                <a:cs typeface="ShinGoPr6N-DeBold"/>
              </a:rPr>
              <a:t>引</a:t>
            </a:r>
            <a:r>
              <a:rPr sz="1500" b="1" spc="65" dirty="0">
                <a:solidFill>
                  <a:srgbClr val="ED6D46"/>
                </a:solidFill>
                <a:latin typeface="ShinGoPr6N-DeBold"/>
                <a:cs typeface="ShinGoPr6N-DeBold"/>
              </a:rPr>
              <a:t>き</a:t>
            </a:r>
            <a:r>
              <a:rPr sz="1500" b="1" spc="40" dirty="0">
                <a:solidFill>
                  <a:srgbClr val="ED6D46"/>
                </a:solidFill>
                <a:latin typeface="ShinGoPr6N-DeBold"/>
                <a:cs typeface="ShinGoPr6N-DeBold"/>
              </a:rPr>
              <a:t>続</a:t>
            </a:r>
            <a:r>
              <a:rPr sz="1500" b="1" spc="-30" dirty="0">
                <a:solidFill>
                  <a:srgbClr val="ED6D46"/>
                </a:solidFill>
                <a:latin typeface="ShinGoPr6N-DeBold"/>
                <a:cs typeface="ShinGoPr6N-DeBold"/>
              </a:rPr>
              <a:t>き</a:t>
            </a:r>
            <a:r>
              <a:rPr sz="1500" b="1" spc="65" dirty="0">
                <a:solidFill>
                  <a:srgbClr val="ED6D46"/>
                </a:solidFill>
                <a:latin typeface="ShinGoPr6N-DeBold"/>
                <a:cs typeface="ShinGoPr6N-DeBold"/>
              </a:rPr>
              <a:t>お</a:t>
            </a:r>
            <a:r>
              <a:rPr sz="1500" b="1" spc="50" dirty="0">
                <a:solidFill>
                  <a:srgbClr val="ED6D46"/>
                </a:solidFill>
                <a:latin typeface="ShinGoPr6N-DeBold"/>
                <a:cs typeface="ShinGoPr6N-DeBold"/>
              </a:rPr>
              <a:t>住い</a:t>
            </a:r>
            <a:r>
              <a:rPr sz="1500" b="1" spc="25" dirty="0">
                <a:solidFill>
                  <a:srgbClr val="ED6D46"/>
                </a:solidFill>
                <a:latin typeface="ShinGoPr6N-DeBold"/>
                <a:cs typeface="ShinGoPr6N-DeBold"/>
              </a:rPr>
              <a:t>の</a:t>
            </a:r>
            <a:r>
              <a:rPr sz="1500" b="1" spc="75" dirty="0">
                <a:solidFill>
                  <a:srgbClr val="ED6D46"/>
                </a:solidFill>
                <a:latin typeface="ShinGoPr6N-DeBold"/>
                <a:cs typeface="ShinGoPr6N-DeBold"/>
              </a:rPr>
              <a:t>市</a:t>
            </a:r>
            <a:r>
              <a:rPr sz="1500" b="1" spc="90" dirty="0">
                <a:solidFill>
                  <a:srgbClr val="ED6D46"/>
                </a:solidFill>
                <a:latin typeface="ShinGoPr6N-DeBold"/>
                <a:cs typeface="ShinGoPr6N-DeBold"/>
              </a:rPr>
              <a:t>町</a:t>
            </a:r>
            <a:r>
              <a:rPr sz="1500" b="1" spc="65" dirty="0">
                <a:solidFill>
                  <a:srgbClr val="ED6D46"/>
                </a:solidFill>
                <a:latin typeface="ShinGoPr6N-DeBold"/>
                <a:cs typeface="ShinGoPr6N-DeBold"/>
              </a:rPr>
              <a:t>村</a:t>
            </a:r>
            <a:r>
              <a:rPr sz="1500" b="1" spc="40" dirty="0">
                <a:solidFill>
                  <a:srgbClr val="ED6D46"/>
                </a:solidFill>
                <a:latin typeface="ShinGoPr6N-DeBold"/>
                <a:cs typeface="ShinGoPr6N-DeBold"/>
              </a:rPr>
              <a:t>で</a:t>
            </a:r>
            <a:r>
              <a:rPr sz="1500" b="1" spc="55" dirty="0">
                <a:solidFill>
                  <a:srgbClr val="ED6D46"/>
                </a:solidFill>
                <a:latin typeface="ShinGoPr6N-DeBold"/>
                <a:cs typeface="ShinGoPr6N-DeBold"/>
              </a:rPr>
              <a:t>す。</a:t>
            </a:r>
            <a:endParaRPr sz="1500">
              <a:latin typeface="ShinGoPr6N-DeBold"/>
              <a:cs typeface="ShinGoPr6N-DeBold"/>
            </a:endParaRPr>
          </a:p>
        </p:txBody>
      </p:sp>
      <p:sp>
        <p:nvSpPr>
          <p:cNvPr id="59" name="object 30"/>
          <p:cNvSpPr txBox="1"/>
          <p:nvPr/>
        </p:nvSpPr>
        <p:spPr>
          <a:xfrm>
            <a:off x="159482" y="8507318"/>
            <a:ext cx="7209155" cy="1457325"/>
          </a:xfrm>
          <a:prstGeom prst="rect">
            <a:avLst/>
          </a:prstGeom>
          <a:ln w="12700">
            <a:solidFill>
              <a:srgbClr val="2EA7E0"/>
            </a:solidFill>
          </a:ln>
        </p:spPr>
        <p:txBody>
          <a:bodyPr vert="horz" wrap="square" lIns="0" tIns="2540" rIns="0" bIns="0" rtlCol="0">
            <a:spAutoFit/>
          </a:bodyPr>
          <a:lstStyle/>
          <a:p>
            <a:pPr>
              <a:lnSpc>
                <a:spcPct val="100000"/>
              </a:lnSpc>
              <a:spcBef>
                <a:spcPts val="20"/>
              </a:spcBef>
            </a:pPr>
            <a:endParaRPr sz="3200">
              <a:latin typeface="Times New Roman"/>
              <a:cs typeface="Times New Roman"/>
            </a:endParaRPr>
          </a:p>
          <a:p>
            <a:pPr marL="2396490">
              <a:lnSpc>
                <a:spcPct val="100000"/>
              </a:lnSpc>
            </a:pPr>
            <a:r>
              <a:rPr sz="2750" spc="-45" dirty="0">
                <a:solidFill>
                  <a:srgbClr val="221815"/>
                </a:solidFill>
                <a:latin typeface="A-OTF Shin Go Pr6N"/>
                <a:cs typeface="A-OTF Shin Go Pr6N"/>
              </a:rPr>
              <a:t>自</a:t>
            </a:r>
            <a:r>
              <a:rPr sz="2750" spc="95" dirty="0">
                <a:solidFill>
                  <a:srgbClr val="221815"/>
                </a:solidFill>
                <a:latin typeface="A-OTF Shin Go Pr6N"/>
                <a:cs typeface="A-OTF Shin Go Pr6N"/>
              </a:rPr>
              <a:t>治</a:t>
            </a:r>
            <a:r>
              <a:rPr sz="2750" spc="60" dirty="0">
                <a:solidFill>
                  <a:srgbClr val="221815"/>
                </a:solidFill>
                <a:latin typeface="A-OTF Shin Go Pr6N"/>
                <a:cs typeface="A-OTF Shin Go Pr6N"/>
              </a:rPr>
              <a:t>体</a:t>
            </a:r>
            <a:r>
              <a:rPr sz="2750" spc="55" dirty="0">
                <a:solidFill>
                  <a:srgbClr val="221815"/>
                </a:solidFill>
                <a:latin typeface="A-OTF Shin Go Pr6N"/>
                <a:cs typeface="A-OTF Shin Go Pr6N"/>
              </a:rPr>
              <a:t>記</a:t>
            </a:r>
            <a:r>
              <a:rPr sz="2750" spc="-65" dirty="0">
                <a:solidFill>
                  <a:srgbClr val="221815"/>
                </a:solidFill>
                <a:latin typeface="A-OTF Shin Go Pr6N"/>
                <a:cs typeface="A-OTF Shin Go Pr6N"/>
              </a:rPr>
              <a:t>入欄</a:t>
            </a:r>
            <a:endParaRPr sz="2750">
              <a:latin typeface="A-OTF Shin Go Pr6N"/>
              <a:cs typeface="A-OTF Shin Go Pr6N"/>
            </a:endParaRPr>
          </a:p>
        </p:txBody>
      </p:sp>
      <p:sp>
        <p:nvSpPr>
          <p:cNvPr id="60" name="object 31"/>
          <p:cNvSpPr txBox="1"/>
          <p:nvPr/>
        </p:nvSpPr>
        <p:spPr>
          <a:xfrm>
            <a:off x="199230" y="6413500"/>
            <a:ext cx="7620001" cy="1064394"/>
          </a:xfrm>
          <a:prstGeom prst="rect">
            <a:avLst/>
          </a:prstGeom>
        </p:spPr>
        <p:txBody>
          <a:bodyPr vert="horz" wrap="square" lIns="0" tIns="12700" rIns="0" bIns="0" rtlCol="0">
            <a:spAutoFit/>
          </a:bodyPr>
          <a:lstStyle/>
          <a:p>
            <a:pPr marL="12700" marR="1592580">
              <a:lnSpc>
                <a:spcPct val="100000"/>
              </a:lnSpc>
              <a:spcBef>
                <a:spcPts val="100"/>
              </a:spcBef>
            </a:pPr>
            <a:r>
              <a:rPr sz="2250" b="1" dirty="0">
                <a:solidFill>
                  <a:srgbClr val="FFFFFF"/>
                </a:solidFill>
                <a:latin typeface="+mj-ea"/>
                <a:ea typeface="+mj-ea"/>
                <a:cs typeface="ShinGoPr6N-Medium"/>
              </a:rPr>
              <a:t>国</a:t>
            </a:r>
            <a:r>
              <a:rPr sz="2250" b="1" spc="50" dirty="0">
                <a:solidFill>
                  <a:srgbClr val="FFFFFF"/>
                </a:solidFill>
                <a:latin typeface="+mj-ea"/>
                <a:ea typeface="+mj-ea"/>
                <a:cs typeface="ShinGoPr6N-Medium"/>
              </a:rPr>
              <a:t>民健康</a:t>
            </a:r>
            <a:r>
              <a:rPr sz="2250" b="1" spc="30" dirty="0">
                <a:solidFill>
                  <a:srgbClr val="FFFFFF"/>
                </a:solidFill>
                <a:latin typeface="+mj-ea"/>
                <a:ea typeface="+mj-ea"/>
                <a:cs typeface="ShinGoPr6N-Medium"/>
              </a:rPr>
              <a:t>保</a:t>
            </a:r>
            <a:r>
              <a:rPr sz="2250" b="1" spc="-15" dirty="0">
                <a:solidFill>
                  <a:srgbClr val="FFFFFF"/>
                </a:solidFill>
                <a:latin typeface="+mj-ea"/>
                <a:ea typeface="+mj-ea"/>
                <a:cs typeface="ShinGoPr6N-Medium"/>
              </a:rPr>
              <a:t>険</a:t>
            </a:r>
            <a:r>
              <a:rPr sz="2250" b="1" dirty="0">
                <a:solidFill>
                  <a:srgbClr val="FFFFFF"/>
                </a:solidFill>
                <a:latin typeface="+mj-ea"/>
                <a:ea typeface="+mj-ea"/>
                <a:cs typeface="ShinGoPr6N-Medium"/>
              </a:rPr>
              <a:t>は</a:t>
            </a:r>
            <a:r>
              <a:rPr sz="2250" b="1" spc="-450" dirty="0">
                <a:solidFill>
                  <a:srgbClr val="FFFFFF"/>
                </a:solidFill>
                <a:latin typeface="+mj-ea"/>
                <a:ea typeface="+mj-ea"/>
                <a:cs typeface="ShinGoPr6N-Medium"/>
              </a:rPr>
              <a:t>、</a:t>
            </a:r>
            <a:r>
              <a:rPr sz="2250" b="1" dirty="0">
                <a:solidFill>
                  <a:srgbClr val="FFFFFF"/>
                </a:solidFill>
                <a:latin typeface="+mj-ea"/>
                <a:ea typeface="+mj-ea"/>
                <a:cs typeface="ShinGoPr6N-Medium"/>
              </a:rPr>
              <a:t>国</a:t>
            </a:r>
            <a:r>
              <a:rPr sz="2250" b="1" spc="25" dirty="0">
                <a:solidFill>
                  <a:srgbClr val="FFFFFF"/>
                </a:solidFill>
                <a:latin typeface="+mj-ea"/>
                <a:ea typeface="+mj-ea"/>
                <a:cs typeface="ShinGoPr6N-Medium"/>
              </a:rPr>
              <a:t>民</a:t>
            </a:r>
            <a:r>
              <a:rPr sz="2250" b="1" spc="5" dirty="0">
                <a:solidFill>
                  <a:srgbClr val="FFFFFF"/>
                </a:solidFill>
                <a:latin typeface="+mj-ea"/>
                <a:ea typeface="+mj-ea"/>
                <a:cs typeface="ShinGoPr6N-Medium"/>
              </a:rPr>
              <a:t>皆</a:t>
            </a:r>
            <a:r>
              <a:rPr sz="2250" b="1" spc="30" dirty="0">
                <a:solidFill>
                  <a:srgbClr val="FFFFFF"/>
                </a:solidFill>
                <a:latin typeface="+mj-ea"/>
                <a:ea typeface="+mj-ea"/>
                <a:cs typeface="ShinGoPr6N-Medium"/>
              </a:rPr>
              <a:t>保</a:t>
            </a:r>
            <a:r>
              <a:rPr sz="2250" b="1" spc="-25" dirty="0">
                <a:solidFill>
                  <a:srgbClr val="FFFFFF"/>
                </a:solidFill>
                <a:latin typeface="+mj-ea"/>
                <a:ea typeface="+mj-ea"/>
                <a:cs typeface="ShinGoPr6N-Medium"/>
              </a:rPr>
              <a:t>険</a:t>
            </a:r>
            <a:r>
              <a:rPr sz="2250" b="1" spc="10" dirty="0">
                <a:solidFill>
                  <a:srgbClr val="FFFFFF"/>
                </a:solidFill>
                <a:latin typeface="+mj-ea"/>
                <a:ea typeface="+mj-ea"/>
                <a:cs typeface="ShinGoPr6N-Medium"/>
              </a:rPr>
              <a:t>の</a:t>
            </a:r>
            <a:r>
              <a:rPr sz="2250" b="1" spc="25" dirty="0">
                <a:solidFill>
                  <a:srgbClr val="FFFFFF"/>
                </a:solidFill>
                <a:latin typeface="+mj-ea"/>
                <a:ea typeface="+mj-ea"/>
                <a:cs typeface="ShinGoPr6N-Medium"/>
              </a:rPr>
              <a:t>最後</a:t>
            </a:r>
            <a:r>
              <a:rPr sz="2250" b="1" spc="5" dirty="0">
                <a:solidFill>
                  <a:srgbClr val="FFFFFF"/>
                </a:solidFill>
                <a:latin typeface="+mj-ea"/>
                <a:ea typeface="+mj-ea"/>
                <a:cs typeface="ShinGoPr6N-Medium"/>
              </a:rPr>
              <a:t>の</a:t>
            </a:r>
            <a:r>
              <a:rPr sz="2250" b="1" spc="0" dirty="0">
                <a:solidFill>
                  <a:srgbClr val="FFFFFF"/>
                </a:solidFill>
                <a:latin typeface="+mj-ea"/>
                <a:ea typeface="+mj-ea"/>
                <a:cs typeface="ShinGoPr6N-Medium"/>
              </a:rPr>
              <a:t>砦</a:t>
            </a:r>
            <a:r>
              <a:rPr sz="1500" b="1" spc="-25" dirty="0">
                <a:solidFill>
                  <a:srgbClr val="FFFFFF"/>
                </a:solidFill>
                <a:latin typeface="+mj-ea"/>
                <a:ea typeface="+mj-ea"/>
                <a:cs typeface="ShinGoPr6N-Medium"/>
              </a:rPr>
              <a:t>で</a:t>
            </a:r>
            <a:r>
              <a:rPr sz="1500" b="1" dirty="0">
                <a:solidFill>
                  <a:srgbClr val="FFFFFF"/>
                </a:solidFill>
                <a:latin typeface="+mj-ea"/>
                <a:ea typeface="+mj-ea"/>
                <a:cs typeface="ShinGoPr6N-Medium"/>
              </a:rPr>
              <a:t>す。 </a:t>
            </a:r>
            <a:endParaRPr lang="en-US" sz="1500" b="1" dirty="0" smtClean="0">
              <a:solidFill>
                <a:srgbClr val="FFFFFF"/>
              </a:solidFill>
              <a:latin typeface="+mj-ea"/>
              <a:ea typeface="+mj-ea"/>
              <a:cs typeface="ShinGoPr6N-Medium"/>
            </a:endParaRPr>
          </a:p>
          <a:p>
            <a:pPr marL="12700" marR="1592580">
              <a:lnSpc>
                <a:spcPct val="100000"/>
              </a:lnSpc>
              <a:spcBef>
                <a:spcPts val="100"/>
              </a:spcBef>
            </a:pPr>
            <a:r>
              <a:rPr sz="2250" b="1" spc="40" dirty="0" err="1" smtClean="0">
                <a:solidFill>
                  <a:srgbClr val="FFFFFF"/>
                </a:solidFill>
                <a:latin typeface="+mj-ea"/>
                <a:ea typeface="+mj-ea"/>
                <a:cs typeface="ShinGoPr6N-Medium"/>
              </a:rPr>
              <a:t>持続</a:t>
            </a:r>
            <a:r>
              <a:rPr sz="2250" b="1" dirty="0" err="1" smtClean="0">
                <a:solidFill>
                  <a:srgbClr val="FFFFFF"/>
                </a:solidFill>
                <a:latin typeface="+mj-ea"/>
                <a:ea typeface="+mj-ea"/>
                <a:cs typeface="ShinGoPr6N-Medium"/>
              </a:rPr>
              <a:t>可</a:t>
            </a:r>
            <a:r>
              <a:rPr sz="2250" b="1" spc="0" dirty="0" err="1" smtClean="0">
                <a:solidFill>
                  <a:srgbClr val="FFFFFF"/>
                </a:solidFill>
                <a:latin typeface="+mj-ea"/>
                <a:ea typeface="+mj-ea"/>
                <a:cs typeface="ShinGoPr6N-Medium"/>
              </a:rPr>
              <a:t>能な</a:t>
            </a:r>
            <a:r>
              <a:rPr sz="2250" b="1" spc="35" dirty="0" err="1" smtClean="0">
                <a:solidFill>
                  <a:srgbClr val="FFFFFF"/>
                </a:solidFill>
                <a:latin typeface="+mj-ea"/>
                <a:ea typeface="+mj-ea"/>
                <a:cs typeface="ShinGoPr6N-Medium"/>
              </a:rPr>
              <a:t>社</a:t>
            </a:r>
            <a:r>
              <a:rPr sz="2250" b="1" spc="25" dirty="0" err="1" smtClean="0">
                <a:solidFill>
                  <a:srgbClr val="FFFFFF"/>
                </a:solidFill>
                <a:latin typeface="+mj-ea"/>
                <a:ea typeface="+mj-ea"/>
                <a:cs typeface="ShinGoPr6N-Medium"/>
              </a:rPr>
              <a:t>会</a:t>
            </a:r>
            <a:r>
              <a:rPr sz="2250" b="1" spc="35" dirty="0" err="1" smtClean="0">
                <a:solidFill>
                  <a:srgbClr val="FFFFFF"/>
                </a:solidFill>
                <a:latin typeface="+mj-ea"/>
                <a:ea typeface="+mj-ea"/>
                <a:cs typeface="ShinGoPr6N-Medium"/>
              </a:rPr>
              <a:t>保</a:t>
            </a:r>
            <a:r>
              <a:rPr sz="2250" b="1" spc="40" dirty="0" err="1" smtClean="0">
                <a:solidFill>
                  <a:srgbClr val="FFFFFF"/>
                </a:solidFill>
                <a:latin typeface="+mj-ea"/>
                <a:ea typeface="+mj-ea"/>
                <a:cs typeface="ShinGoPr6N-Medium"/>
              </a:rPr>
              <a:t>障</a:t>
            </a:r>
            <a:r>
              <a:rPr sz="2250" b="1" spc="5" dirty="0" err="1" smtClean="0">
                <a:solidFill>
                  <a:srgbClr val="FFFFFF"/>
                </a:solidFill>
                <a:latin typeface="+mj-ea"/>
                <a:ea typeface="+mj-ea"/>
                <a:cs typeface="ShinGoPr6N-Medium"/>
              </a:rPr>
              <a:t>制</a:t>
            </a:r>
            <a:r>
              <a:rPr sz="2250" b="1" spc="-30" dirty="0" err="1" smtClean="0">
                <a:solidFill>
                  <a:srgbClr val="FFFFFF"/>
                </a:solidFill>
                <a:latin typeface="+mj-ea"/>
                <a:ea typeface="+mj-ea"/>
                <a:cs typeface="ShinGoPr6N-Medium"/>
              </a:rPr>
              <a:t>度</a:t>
            </a:r>
            <a:r>
              <a:rPr sz="2250" b="1" spc="30" dirty="0" err="1" smtClean="0">
                <a:solidFill>
                  <a:srgbClr val="FFFFFF"/>
                </a:solidFill>
                <a:latin typeface="+mj-ea"/>
                <a:ea typeface="+mj-ea"/>
                <a:cs typeface="ShinGoPr6N-Medium"/>
              </a:rPr>
              <a:t>の</a:t>
            </a:r>
            <a:r>
              <a:rPr sz="2250" b="1" spc="50" dirty="0" err="1" smtClean="0">
                <a:solidFill>
                  <a:srgbClr val="FFFFFF"/>
                </a:solidFill>
                <a:latin typeface="+mj-ea"/>
                <a:ea typeface="+mj-ea"/>
                <a:cs typeface="ShinGoPr6N-Medium"/>
              </a:rPr>
              <a:t>確</a:t>
            </a:r>
            <a:r>
              <a:rPr sz="2250" b="1" spc="290" dirty="0" err="1" smtClean="0">
                <a:solidFill>
                  <a:srgbClr val="FFFFFF"/>
                </a:solidFill>
                <a:latin typeface="+mj-ea"/>
                <a:ea typeface="+mj-ea"/>
                <a:cs typeface="ShinGoPr6N-Medium"/>
              </a:rPr>
              <a:t>立</a:t>
            </a:r>
            <a:r>
              <a:rPr sz="1500" b="1" spc="-35" dirty="0" err="1" smtClean="0">
                <a:solidFill>
                  <a:srgbClr val="FFFFFF"/>
                </a:solidFill>
                <a:latin typeface="+mj-ea"/>
                <a:ea typeface="+mj-ea"/>
                <a:cs typeface="ShinGoPr6N-Medium"/>
              </a:rPr>
              <a:t>を</a:t>
            </a:r>
            <a:r>
              <a:rPr sz="1500" b="1" spc="-45" dirty="0" err="1" smtClean="0">
                <a:solidFill>
                  <a:srgbClr val="FFFFFF"/>
                </a:solidFill>
                <a:latin typeface="+mj-ea"/>
                <a:ea typeface="+mj-ea"/>
                <a:cs typeface="ShinGoPr6N-Medium"/>
              </a:rPr>
              <a:t>図</a:t>
            </a:r>
            <a:r>
              <a:rPr sz="1500" b="1" spc="-114" dirty="0" err="1" smtClean="0">
                <a:solidFill>
                  <a:srgbClr val="FFFFFF"/>
                </a:solidFill>
                <a:latin typeface="+mj-ea"/>
                <a:ea typeface="+mj-ea"/>
                <a:cs typeface="ShinGoPr6N-Medium"/>
              </a:rPr>
              <a:t>る</a:t>
            </a:r>
            <a:r>
              <a:rPr sz="1500" b="1" spc="-65" dirty="0" err="1" smtClean="0">
                <a:solidFill>
                  <a:srgbClr val="FFFFFF"/>
                </a:solidFill>
                <a:latin typeface="+mj-ea"/>
                <a:ea typeface="+mj-ea"/>
                <a:cs typeface="ShinGoPr6N-Medium"/>
              </a:rPr>
              <a:t>た</a:t>
            </a:r>
            <a:r>
              <a:rPr sz="1500" b="1" dirty="0" err="1" smtClean="0">
                <a:solidFill>
                  <a:srgbClr val="FFFFFF"/>
                </a:solidFill>
                <a:latin typeface="+mj-ea"/>
                <a:ea typeface="+mj-ea"/>
                <a:cs typeface="ShinGoPr6N-Medium"/>
              </a:rPr>
              <a:t>め</a:t>
            </a:r>
            <a:r>
              <a:rPr sz="1500" b="1" dirty="0">
                <a:solidFill>
                  <a:srgbClr val="FFFFFF"/>
                </a:solidFill>
                <a:latin typeface="+mj-ea"/>
                <a:ea typeface="+mj-ea"/>
                <a:cs typeface="ShinGoPr6N-Medium"/>
              </a:rPr>
              <a:t>、</a:t>
            </a:r>
            <a:endParaRPr sz="1500" dirty="0">
              <a:latin typeface="+mj-ea"/>
              <a:ea typeface="+mj-ea"/>
              <a:cs typeface="ShinGoPr6N-Medium"/>
            </a:endParaRPr>
          </a:p>
          <a:p>
            <a:pPr marL="12700">
              <a:lnSpc>
                <a:spcPct val="100000"/>
              </a:lnSpc>
            </a:pPr>
            <a:r>
              <a:rPr sz="2250" b="1" spc="-35" dirty="0">
                <a:solidFill>
                  <a:srgbClr val="FFFFFF"/>
                </a:solidFill>
                <a:latin typeface="+mj-ea"/>
                <a:ea typeface="+mj-ea"/>
                <a:cs typeface="ShinGoPr6N-Medium"/>
              </a:rPr>
              <a:t>平</a:t>
            </a:r>
            <a:r>
              <a:rPr sz="2250" b="1" spc="235" dirty="0">
                <a:solidFill>
                  <a:srgbClr val="FFFFFF"/>
                </a:solidFill>
                <a:latin typeface="+mj-ea"/>
                <a:ea typeface="+mj-ea"/>
                <a:cs typeface="ShinGoPr6N-Medium"/>
              </a:rPr>
              <a:t>成</a:t>
            </a:r>
            <a:r>
              <a:rPr sz="2250" b="1" spc="-5" dirty="0">
                <a:solidFill>
                  <a:srgbClr val="FFFFFF"/>
                </a:solidFill>
                <a:latin typeface="+mj-ea"/>
                <a:ea typeface="+mj-ea"/>
                <a:cs typeface="ShinGoPr6N-Medium"/>
              </a:rPr>
              <a:t>30</a:t>
            </a:r>
            <a:r>
              <a:rPr sz="2250" b="1" spc="-550" dirty="0">
                <a:solidFill>
                  <a:srgbClr val="FFFFFF"/>
                </a:solidFill>
                <a:latin typeface="+mj-ea"/>
                <a:ea typeface="+mj-ea"/>
                <a:cs typeface="ShinGoPr6N-Medium"/>
              </a:rPr>
              <a:t> </a:t>
            </a:r>
            <a:r>
              <a:rPr sz="2250" b="1" spc="-5" dirty="0" err="1" smtClean="0">
                <a:solidFill>
                  <a:srgbClr val="FFFFFF"/>
                </a:solidFill>
                <a:latin typeface="+mj-ea"/>
                <a:ea typeface="+mj-ea"/>
                <a:cs typeface="ShinGoPr6N-Medium"/>
              </a:rPr>
              <a:t>年</a:t>
            </a:r>
            <a:r>
              <a:rPr sz="2250" b="1" spc="25" dirty="0" err="1" smtClean="0">
                <a:solidFill>
                  <a:srgbClr val="FFFFFF"/>
                </a:solidFill>
                <a:latin typeface="+mj-ea"/>
                <a:ea typeface="+mj-ea"/>
                <a:cs typeface="ShinGoPr6N-Medium"/>
              </a:rPr>
              <a:t>度</a:t>
            </a:r>
            <a:r>
              <a:rPr sz="2250" b="1" spc="-125" dirty="0" err="1" smtClean="0">
                <a:solidFill>
                  <a:srgbClr val="FFFFFF"/>
                </a:solidFill>
                <a:latin typeface="+mj-ea"/>
                <a:ea typeface="+mj-ea"/>
                <a:cs typeface="ShinGoPr6N-Medium"/>
              </a:rPr>
              <a:t>か</a:t>
            </a:r>
            <a:r>
              <a:rPr sz="2250" b="1" spc="-75" dirty="0" err="1" smtClean="0">
                <a:solidFill>
                  <a:srgbClr val="FFFFFF"/>
                </a:solidFill>
                <a:latin typeface="+mj-ea"/>
                <a:ea typeface="+mj-ea"/>
                <a:cs typeface="ShinGoPr6N-Medium"/>
              </a:rPr>
              <a:t>ら</a:t>
            </a:r>
            <a:r>
              <a:rPr sz="2250" b="1" dirty="0" err="1" smtClean="0">
                <a:solidFill>
                  <a:srgbClr val="FFFFFF"/>
                </a:solidFill>
                <a:latin typeface="+mj-ea"/>
                <a:ea typeface="+mj-ea"/>
                <a:cs typeface="ShinGoPr6N-Medium"/>
              </a:rPr>
              <a:t>の</a:t>
            </a:r>
            <a:r>
              <a:rPr sz="2250" b="1" spc="0" dirty="0" err="1" smtClean="0">
                <a:solidFill>
                  <a:srgbClr val="FFFFFF"/>
                </a:solidFill>
                <a:latin typeface="+mj-ea"/>
                <a:ea typeface="+mj-ea"/>
                <a:cs typeface="ShinGoPr6N-Medium"/>
              </a:rPr>
              <a:t>制</a:t>
            </a:r>
            <a:r>
              <a:rPr sz="2250" b="1" spc="50" dirty="0" err="1" smtClean="0">
                <a:solidFill>
                  <a:srgbClr val="FFFFFF"/>
                </a:solidFill>
                <a:latin typeface="+mj-ea"/>
                <a:ea typeface="+mj-ea"/>
                <a:cs typeface="ShinGoPr6N-Medium"/>
              </a:rPr>
              <a:t>度</a:t>
            </a:r>
            <a:r>
              <a:rPr sz="2250" b="1" dirty="0" err="1" smtClean="0">
                <a:solidFill>
                  <a:srgbClr val="FFFFFF"/>
                </a:solidFill>
                <a:latin typeface="+mj-ea"/>
                <a:ea typeface="+mj-ea"/>
                <a:cs typeface="ShinGoPr6N-Medium"/>
              </a:rPr>
              <a:t>見</a:t>
            </a:r>
            <a:r>
              <a:rPr sz="2250" b="1" spc="-145" dirty="0" err="1" smtClean="0">
                <a:solidFill>
                  <a:srgbClr val="FFFFFF"/>
                </a:solidFill>
                <a:latin typeface="+mj-ea"/>
                <a:ea typeface="+mj-ea"/>
                <a:cs typeface="ShinGoPr6N-Medium"/>
              </a:rPr>
              <a:t>直</a:t>
            </a:r>
            <a:r>
              <a:rPr sz="2250" b="1" spc="-114" dirty="0" err="1" smtClean="0">
                <a:solidFill>
                  <a:srgbClr val="FFFFFF"/>
                </a:solidFill>
                <a:latin typeface="+mj-ea"/>
                <a:ea typeface="+mj-ea"/>
                <a:cs typeface="ShinGoPr6N-Medium"/>
              </a:rPr>
              <a:t>し</a:t>
            </a:r>
            <a:r>
              <a:rPr sz="2250" b="1" spc="150" dirty="0" err="1" smtClean="0">
                <a:solidFill>
                  <a:srgbClr val="FFFFFF"/>
                </a:solidFill>
                <a:latin typeface="+mj-ea"/>
                <a:ea typeface="+mj-ea"/>
                <a:cs typeface="ShinGoPr6N-Medium"/>
              </a:rPr>
              <a:t>に</a:t>
            </a:r>
            <a:r>
              <a:rPr sz="1500" b="1" spc="-5" dirty="0" err="1" smtClean="0">
                <a:solidFill>
                  <a:srgbClr val="FFFFFF"/>
                </a:solidFill>
                <a:latin typeface="ＭＳ ゴシック" panose="020B0609070205080204" pitchFamily="49" charset="-128"/>
                <a:ea typeface="ＭＳ ゴシック" panose="020B0609070205080204" pitchFamily="49" charset="-128"/>
                <a:cs typeface="ShinGoPr6N-Medium"/>
              </a:rPr>
              <a:t>ご</a:t>
            </a:r>
            <a:r>
              <a:rPr sz="1500" b="1" spc="35" dirty="0" err="1" smtClean="0">
                <a:solidFill>
                  <a:srgbClr val="FFFFFF"/>
                </a:solidFill>
                <a:latin typeface="ＭＳ ゴシック" panose="020B0609070205080204" pitchFamily="49" charset="-128"/>
                <a:ea typeface="ＭＳ ゴシック" panose="020B0609070205080204" pitchFamily="49" charset="-128"/>
                <a:cs typeface="ShinGoPr6N-Medium"/>
              </a:rPr>
              <a:t>理</a:t>
            </a:r>
            <a:r>
              <a:rPr sz="1500" b="1" dirty="0" err="1" smtClean="0">
                <a:solidFill>
                  <a:srgbClr val="FFFFFF"/>
                </a:solidFill>
                <a:latin typeface="ＭＳ ゴシック" panose="020B0609070205080204" pitchFamily="49" charset="-128"/>
                <a:ea typeface="ＭＳ ゴシック" panose="020B0609070205080204" pitchFamily="49" charset="-128"/>
                <a:cs typeface="ShinGoPr6N-Medium"/>
              </a:rPr>
              <a:t>解</a:t>
            </a:r>
            <a:r>
              <a:rPr lang="ja-JP" altLang="en-US" sz="1500" b="1" spc="-600" dirty="0" err="1" smtClean="0">
                <a:solidFill>
                  <a:srgbClr val="FFFFFF"/>
                </a:solidFill>
                <a:latin typeface="ＭＳ ゴシック" panose="020B0609070205080204" pitchFamily="49" charset="-128"/>
                <a:ea typeface="ＭＳ ゴシック" panose="020B0609070205080204" pitchFamily="49" charset="-128"/>
                <a:cs typeface="ShinGoPr6N-Medium"/>
              </a:rPr>
              <a:t>、</a:t>
            </a:r>
            <a:r>
              <a:rPr sz="1500" b="1" dirty="0" err="1" smtClean="0">
                <a:solidFill>
                  <a:srgbClr val="FFFFFF"/>
                </a:solidFill>
                <a:latin typeface="ＭＳ ゴシック" panose="020B0609070205080204" pitchFamily="49" charset="-128"/>
                <a:ea typeface="ＭＳ ゴシック" panose="020B0609070205080204" pitchFamily="49" charset="-128"/>
                <a:cs typeface="ShinGoPr6N-Medium"/>
              </a:rPr>
              <a:t>ご</a:t>
            </a:r>
            <a:r>
              <a:rPr sz="1500" b="1" spc="0" dirty="0" err="1" smtClean="0">
                <a:solidFill>
                  <a:srgbClr val="FFFFFF"/>
                </a:solidFill>
                <a:latin typeface="ＭＳ ゴシック" panose="020B0609070205080204" pitchFamily="49" charset="-128"/>
                <a:ea typeface="ＭＳ ゴシック" panose="020B0609070205080204" pitchFamily="49" charset="-128"/>
                <a:cs typeface="ShinGoPr6N-Medium"/>
              </a:rPr>
              <a:t>協</a:t>
            </a:r>
            <a:r>
              <a:rPr sz="1500" b="1" spc="-20" dirty="0" err="1" smtClean="0">
                <a:solidFill>
                  <a:srgbClr val="FFFFFF"/>
                </a:solidFill>
                <a:latin typeface="ＭＳ ゴシック" panose="020B0609070205080204" pitchFamily="49" charset="-128"/>
                <a:ea typeface="ＭＳ ゴシック" panose="020B0609070205080204" pitchFamily="49" charset="-128"/>
                <a:cs typeface="ShinGoPr6N-Medium"/>
              </a:rPr>
              <a:t>力</a:t>
            </a:r>
            <a:r>
              <a:rPr sz="1500" b="1" spc="-90" dirty="0" err="1" smtClean="0">
                <a:solidFill>
                  <a:srgbClr val="FFFFFF"/>
                </a:solidFill>
                <a:latin typeface="ＭＳ ゴシック" panose="020B0609070205080204" pitchFamily="49" charset="-128"/>
                <a:ea typeface="ＭＳ ゴシック" panose="020B0609070205080204" pitchFamily="49" charset="-128"/>
                <a:cs typeface="ShinGoPr6N-Medium"/>
              </a:rPr>
              <a:t>を</a:t>
            </a:r>
            <a:r>
              <a:rPr sz="1500" b="1" spc="-20" dirty="0" err="1" smtClean="0">
                <a:solidFill>
                  <a:srgbClr val="FFFFFF"/>
                </a:solidFill>
                <a:latin typeface="ＭＳ ゴシック" panose="020B0609070205080204" pitchFamily="49" charset="-128"/>
                <a:ea typeface="ＭＳ ゴシック" panose="020B0609070205080204" pitchFamily="49" charset="-128"/>
                <a:cs typeface="ShinGoPr6N-Medium"/>
              </a:rPr>
              <a:t>お</a:t>
            </a:r>
            <a:r>
              <a:rPr sz="1500" b="1" spc="-5" dirty="0" err="1" smtClean="0">
                <a:solidFill>
                  <a:srgbClr val="FFFFFF"/>
                </a:solidFill>
                <a:latin typeface="ＭＳ ゴシック" panose="020B0609070205080204" pitchFamily="49" charset="-128"/>
                <a:ea typeface="ＭＳ ゴシック" panose="020B0609070205080204" pitchFamily="49" charset="-128"/>
                <a:cs typeface="ShinGoPr6N-Medium"/>
              </a:rPr>
              <a:t>願</a:t>
            </a:r>
            <a:r>
              <a:rPr sz="1500" b="1" spc="-30" dirty="0" err="1" smtClean="0">
                <a:solidFill>
                  <a:srgbClr val="FFFFFF"/>
                </a:solidFill>
                <a:latin typeface="ＭＳ ゴシック" panose="020B0609070205080204" pitchFamily="49" charset="-128"/>
                <a:ea typeface="ＭＳ ゴシック" panose="020B0609070205080204" pitchFamily="49" charset="-128"/>
                <a:cs typeface="ShinGoPr6N-Medium"/>
              </a:rPr>
              <a:t>い</a:t>
            </a:r>
            <a:r>
              <a:rPr sz="1500" b="1" spc="-35" dirty="0" err="1" smtClean="0">
                <a:solidFill>
                  <a:srgbClr val="FFFFFF"/>
                </a:solidFill>
                <a:latin typeface="ＭＳ ゴシック" panose="020B0609070205080204" pitchFamily="49" charset="-128"/>
                <a:ea typeface="ＭＳ ゴシック" panose="020B0609070205080204" pitchFamily="49" charset="-128"/>
                <a:cs typeface="ShinGoPr6N-Medium"/>
              </a:rPr>
              <a:t>い</a:t>
            </a:r>
            <a:r>
              <a:rPr sz="1500" b="1" spc="-135" dirty="0" err="1" smtClean="0">
                <a:solidFill>
                  <a:srgbClr val="FFFFFF"/>
                </a:solidFill>
                <a:latin typeface="ＭＳ ゴシック" panose="020B0609070205080204" pitchFamily="49" charset="-128"/>
                <a:ea typeface="ＭＳ ゴシック" panose="020B0609070205080204" pitchFamily="49" charset="-128"/>
                <a:cs typeface="ShinGoPr6N-Medium"/>
              </a:rPr>
              <a:t>た</a:t>
            </a:r>
            <a:r>
              <a:rPr sz="1500" b="1" spc="-110" dirty="0" err="1" smtClean="0">
                <a:solidFill>
                  <a:srgbClr val="FFFFFF"/>
                </a:solidFill>
                <a:latin typeface="ＭＳ ゴシック" panose="020B0609070205080204" pitchFamily="49" charset="-128"/>
                <a:ea typeface="ＭＳ ゴシック" panose="020B0609070205080204" pitchFamily="49" charset="-128"/>
                <a:cs typeface="ShinGoPr6N-Medium"/>
              </a:rPr>
              <a:t>し</a:t>
            </a:r>
            <a:r>
              <a:rPr sz="1500" b="1" spc="-45" dirty="0" err="1" smtClean="0">
                <a:solidFill>
                  <a:srgbClr val="FFFFFF"/>
                </a:solidFill>
                <a:latin typeface="ＭＳ ゴシック" panose="020B0609070205080204" pitchFamily="49" charset="-128"/>
                <a:ea typeface="ＭＳ ゴシック" panose="020B0609070205080204" pitchFamily="49" charset="-128"/>
                <a:cs typeface="ShinGoPr6N-Medium"/>
              </a:rPr>
              <a:t>ま</a:t>
            </a:r>
            <a:r>
              <a:rPr sz="1500" b="1" dirty="0" err="1" smtClean="0">
                <a:solidFill>
                  <a:srgbClr val="FFFFFF"/>
                </a:solidFill>
                <a:latin typeface="ＭＳ ゴシック" panose="020B0609070205080204" pitchFamily="49" charset="-128"/>
                <a:ea typeface="ＭＳ ゴシック" panose="020B0609070205080204" pitchFamily="49" charset="-128"/>
                <a:cs typeface="ShinGoPr6N-Medium"/>
              </a:rPr>
              <a:t>す</a:t>
            </a:r>
            <a:r>
              <a:rPr sz="1500" b="1" dirty="0">
                <a:solidFill>
                  <a:srgbClr val="FFFFFF"/>
                </a:solidFill>
                <a:latin typeface="+mj-ea"/>
                <a:ea typeface="+mj-ea"/>
                <a:cs typeface="ShinGoPr6N-Medium"/>
              </a:rPr>
              <a:t>。</a:t>
            </a:r>
            <a:endParaRPr sz="1500" dirty="0">
              <a:latin typeface="+mj-ea"/>
              <a:ea typeface="+mj-ea"/>
              <a:cs typeface="ShinGoPr6N-Medium"/>
            </a:endParaRPr>
          </a:p>
        </p:txBody>
      </p:sp>
      <p:sp>
        <p:nvSpPr>
          <p:cNvPr id="27" name="object 20"/>
          <p:cNvSpPr txBox="1"/>
          <p:nvPr/>
        </p:nvSpPr>
        <p:spPr>
          <a:xfrm>
            <a:off x="360237" y="3274131"/>
            <a:ext cx="6789420" cy="644344"/>
          </a:xfrm>
          <a:prstGeom prst="rect">
            <a:avLst/>
          </a:prstGeom>
        </p:spPr>
        <p:txBody>
          <a:bodyPr vert="horz" wrap="square" lIns="0" tIns="12700" rIns="0" bIns="0" rtlCol="0">
            <a:spAutoFit/>
          </a:bodyPr>
          <a:lstStyle/>
          <a:p>
            <a:pPr marL="200025" marR="5080" indent="-187325" algn="just">
              <a:lnSpc>
                <a:spcPct val="113900"/>
              </a:lnSpc>
              <a:spcBef>
                <a:spcPts val="100"/>
              </a:spcBef>
              <a:buClr>
                <a:srgbClr val="2EA7E0"/>
              </a:buClr>
              <a:buFontTx/>
              <a:buChar char="●"/>
              <a:tabLst>
                <a:tab pos="200660" algn="l"/>
              </a:tabLst>
            </a:pPr>
            <a:r>
              <a:rPr lang="ja-JP" altLang="en-US"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市町村はこれまで個別に給付費を推計し、保険料負担額を決定してきましたが、今後は都道府県に</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納</a:t>
            </a:r>
            <a:r>
              <a:rPr lang="ja-JP" altLang="en-US" sz="1200" b="1" spc="80" dirty="0">
                <a:solidFill>
                  <a:srgbClr val="221815"/>
                </a:solidFill>
                <a:latin typeface="ＭＳ ゴシック" panose="020B0609070205080204" pitchFamily="49" charset="-128"/>
                <a:ea typeface="ＭＳ ゴシック" panose="020B0609070205080204" pitchFamily="49" charset="-128"/>
                <a:cs typeface="ShinGoPr6N-Medium"/>
              </a:rPr>
              <a:t>付</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金</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納</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め</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る</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た</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め</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都</a:t>
            </a:r>
            <a:r>
              <a:rPr lang="ja-JP" altLang="en-US" sz="1200" b="1" spc="85" dirty="0">
                <a:solidFill>
                  <a:srgbClr val="221815"/>
                </a:solidFill>
                <a:latin typeface="ＭＳ ゴシック" panose="020B0609070205080204" pitchFamily="49" charset="-128"/>
                <a:ea typeface="ＭＳ ゴシック" panose="020B0609070205080204" pitchFamily="49" charset="-128"/>
                <a:cs typeface="ShinGoPr6N-Medium"/>
              </a:rPr>
              <a:t>道</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府県</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の</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示</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す</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標</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準</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保険</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料</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等</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85" dirty="0">
                <a:solidFill>
                  <a:srgbClr val="221815"/>
                </a:solidFill>
                <a:latin typeface="ＭＳ ゴシック" panose="020B0609070205080204" pitchFamily="49" charset="-128"/>
                <a:ea typeface="ＭＳ ゴシック" panose="020B0609070205080204" pitchFamily="49" charset="-128"/>
                <a:cs typeface="ShinGoPr6N-Medium"/>
              </a:rPr>
              <a:t>参</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考に</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そ</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ぞ</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の保険</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料</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算</a:t>
            </a:r>
            <a:r>
              <a:rPr lang="ja-JP" altLang="en-US" sz="1200" b="1" spc="100" dirty="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方</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式</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や</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予</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収</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納</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に</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基</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づ</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き</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そ</a:t>
            </a:r>
            <a:r>
              <a:rPr lang="ja-JP" altLang="en-US" sz="1200" b="1" spc="-45"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ぞ</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の保険料</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め</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保険</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料</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賦</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課・</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徴</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収</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し</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ま</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す</a:t>
            </a:r>
            <a:r>
              <a:rPr lang="ja-JP" altLang="en-US"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b="1" dirty="0" smtClean="0">
              <a:solidFill>
                <a:srgbClr val="221815"/>
              </a:solidFill>
              <a:latin typeface="ＭＳ ゴシック" panose="020B0609070205080204" pitchFamily="49" charset="-128"/>
              <a:ea typeface="ＭＳ ゴシック" panose="020B0609070205080204" pitchFamily="49" charset="-128"/>
              <a:cs typeface="ShinGoPr6N-Medium"/>
            </a:endParaRPr>
          </a:p>
        </p:txBody>
      </p:sp>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5031" y="10107045"/>
            <a:ext cx="1596067" cy="413655"/>
          </a:xfrm>
          <a:prstGeom prst="rect">
            <a:avLst/>
          </a:prstGeom>
        </p:spPr>
      </p:pic>
    </p:spTree>
    <p:extLst>
      <p:ext uri="{BB962C8B-B14F-4D97-AF65-F5344CB8AC3E}">
        <p14:creationId xmlns:p14="http://schemas.microsoft.com/office/powerpoint/2010/main" val="3392710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1150</TotalTime>
  <Words>735</Words>
  <Application>Microsoft Office PowerPoint</Application>
  <PresentationFormat>ユーザー設定</PresentationFormat>
  <Paragraphs>90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Theme</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 歳以上の 医療保険制度の見直し</dc:title>
  <dc:creator>松浦 洋平(matsuura-youhei)</dc:creator>
  <cp:lastModifiedBy>厚生労働省ネットワークシステム</cp:lastModifiedBy>
  <cp:revision>160</cp:revision>
  <cp:lastPrinted>2017-05-02T05:25:31Z</cp:lastPrinted>
  <dcterms:created xsi:type="dcterms:W3CDTF">2017-03-30T10:07:43Z</dcterms:created>
  <dcterms:modified xsi:type="dcterms:W3CDTF">2017-05-02T05:59:52Z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2017-03-29T00:00:00Z</vt:filetime>
  </property>
  <property fmtid="{D5CDD505-2E9C-101B-9397-08002B2CF9AE}" pid="3" name="Creator">
    <vt:lpwstr>Adobe InDesign CC 2015 (Macintosh)</vt:lpwstr>
  </property>
  <property fmtid="{D5CDD505-2E9C-101B-9397-08002B2CF9AE}" pid="4" name="LastSaved">
    <vt:filetime>2017-03-30T00:00:00Z</vt:filetime>
  </property>
</Properties>
</file>