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529" r:id="rId2"/>
    <p:sldId id="530" r:id="rId3"/>
    <p:sldId id="531" r:id="rId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09" autoAdjust="0"/>
    <p:restoredTop sz="92213" autoAdjust="0"/>
  </p:normalViewPr>
  <p:slideViewPr>
    <p:cSldViewPr>
      <p:cViewPr>
        <p:scale>
          <a:sx n="70" d="100"/>
          <a:sy n="70" d="100"/>
        </p:scale>
        <p:origin x="-1206" y="-162"/>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70" d="100"/>
        <a:sy n="70" d="100"/>
      </p:scale>
      <p:origin x="0" y="97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ABEBF4AC-79B6-4494-ABDE-C552F6EBCC76}" type="datetimeFigureOut">
              <a:rPr kumimoji="1" lang="ja-JP" altLang="en-US" smtClean="0"/>
              <a:t>2018/7/3</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2D4CB4F6-88B0-4BD2-A2CD-DEFCBCDDF778}" type="slidenum">
              <a:rPr kumimoji="1" lang="ja-JP" altLang="en-US" smtClean="0"/>
              <a:t>‹#›</a:t>
            </a:fld>
            <a:endParaRPr kumimoji="1" lang="ja-JP" altLang="en-US"/>
          </a:p>
        </p:txBody>
      </p:sp>
    </p:spTree>
    <p:extLst>
      <p:ext uri="{BB962C8B-B14F-4D97-AF65-F5344CB8AC3E}">
        <p14:creationId xmlns:p14="http://schemas.microsoft.com/office/powerpoint/2010/main" val="22377549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1CB421C-56D5-4478-97D7-545662DA5ABE}" type="datetimeFigureOut">
              <a:rPr kumimoji="1" lang="ja-JP" altLang="en-US" smtClean="0"/>
              <a:t>2018/7/3</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E99C5260-085A-4F26-BB8D-BA3AB3F9B7E5}" type="slidenum">
              <a:rPr kumimoji="1" lang="ja-JP" altLang="en-US" smtClean="0"/>
              <a:t>‹#›</a:t>
            </a:fld>
            <a:endParaRPr kumimoji="1" lang="ja-JP" altLang="en-US"/>
          </a:p>
        </p:txBody>
      </p:sp>
    </p:spTree>
    <p:extLst>
      <p:ext uri="{BB962C8B-B14F-4D97-AF65-F5344CB8AC3E}">
        <p14:creationId xmlns:p14="http://schemas.microsoft.com/office/powerpoint/2010/main" val="13793795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p:txBody>
          <a:bodyPr/>
          <a:lstStyle/>
          <a:p>
            <a:pPr>
              <a:defRPr/>
            </a:pPr>
            <a:fld id="{90C26437-505D-476B-860F-BA44F200F7B9}" type="slidenum">
              <a:rPr lang="en-US" altLang="ja-JP" smtClean="0">
                <a:solidFill>
                  <a:prstClr val="black"/>
                </a:solidFill>
              </a:rPr>
              <a:pPr>
                <a:defRPr/>
              </a:pPr>
              <a:t>1</a:t>
            </a:fld>
            <a:endParaRPr lang="en-US" altLang="ja-JP" smtClean="0">
              <a:solidFill>
                <a:prstClr val="black"/>
              </a:solidFill>
            </a:endParaRPr>
          </a:p>
        </p:txBody>
      </p:sp>
      <p:sp>
        <p:nvSpPr>
          <p:cNvPr id="51203" name="Rectangle 2"/>
          <p:cNvSpPr>
            <a:spLocks noGrp="1" noRot="1" noChangeAspect="1" noChangeArrowheads="1" noTextEdit="1"/>
          </p:cNvSpPr>
          <p:nvPr>
            <p:ph type="sldImg"/>
          </p:nvPr>
        </p:nvSpPr>
        <p:spPr bwMode="auto">
          <a:xfrm>
            <a:off x="714375" y="746125"/>
            <a:ext cx="5380038"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ja-JP" altLang="ja-JP" smtClean="0">
              <a:ea typeface="ＭＳ Ｐ明朝" pitchFamily="18"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60"/>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D75881-D124-483F-BFAA-F4528CA1E83A}" type="slidenum">
              <a:rPr kumimoji="1" lang="ja-JP" altLang="en-US" smtClean="0"/>
              <a:t>‹#›</a:t>
            </a:fld>
            <a:endParaRPr kumimoji="1" lang="ja-JP" altLang="en-US"/>
          </a:p>
        </p:txBody>
      </p:sp>
    </p:spTree>
    <p:extLst>
      <p:ext uri="{BB962C8B-B14F-4D97-AF65-F5344CB8AC3E}">
        <p14:creationId xmlns:p14="http://schemas.microsoft.com/office/powerpoint/2010/main" val="461684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D75881-D124-483F-BFAA-F4528CA1E83A}" type="slidenum">
              <a:rPr kumimoji="1" lang="ja-JP" altLang="en-US" smtClean="0"/>
              <a:t>‹#›</a:t>
            </a:fld>
            <a:endParaRPr kumimoji="1" lang="ja-JP" altLang="en-US"/>
          </a:p>
        </p:txBody>
      </p:sp>
    </p:spTree>
    <p:extLst>
      <p:ext uri="{BB962C8B-B14F-4D97-AF65-F5344CB8AC3E}">
        <p14:creationId xmlns:p14="http://schemas.microsoft.com/office/powerpoint/2010/main" val="2917932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D75881-D124-483F-BFAA-F4528CA1E83A}" type="slidenum">
              <a:rPr kumimoji="1" lang="ja-JP" altLang="en-US" smtClean="0"/>
              <a:t>‹#›</a:t>
            </a:fld>
            <a:endParaRPr kumimoji="1" lang="ja-JP" altLang="en-US"/>
          </a:p>
        </p:txBody>
      </p:sp>
    </p:spTree>
    <p:extLst>
      <p:ext uri="{BB962C8B-B14F-4D97-AF65-F5344CB8AC3E}">
        <p14:creationId xmlns:p14="http://schemas.microsoft.com/office/powerpoint/2010/main" val="19066779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95300" y="1600204"/>
            <a:ext cx="8915400" cy="4525963"/>
          </a:xfrm>
        </p:spPr>
        <p:txBody>
          <a:bodyPr/>
          <a:lstStyle/>
          <a:p>
            <a:pPr lvl="0"/>
            <a:endParaRPr lang="ja-JP" altLang="en-US" noProof="0" smtClean="0"/>
          </a:p>
        </p:txBody>
      </p:sp>
      <p:sp>
        <p:nvSpPr>
          <p:cNvPr id="4" name="Rectangle 4"/>
          <p:cNvSpPr>
            <a:spLocks noGrp="1" noChangeArrowheads="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Rectangle 6"/>
          <p:cNvSpPr>
            <a:spLocks noGrp="1" noChangeArrowheads="1"/>
          </p:cNvSpPr>
          <p:nvPr>
            <p:ph type="sldNum" sz="quarter" idx="12"/>
          </p:nvPr>
        </p:nvSpPr>
        <p:spPr/>
        <p:txBody>
          <a:bodyPr/>
          <a:lstStyle>
            <a:lvl1pPr>
              <a:defRPr/>
            </a:lvl1pPr>
          </a:lstStyle>
          <a:p>
            <a:pPr>
              <a:defRPr/>
            </a:pPr>
            <a:fld id="{0AFF021C-D083-41D2-BC67-AC445D99242F}"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065752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D75881-D124-483F-BFAA-F4528CA1E83A}" type="slidenum">
              <a:rPr kumimoji="1" lang="ja-JP" altLang="en-US" smtClean="0"/>
              <a:t>‹#›</a:t>
            </a:fld>
            <a:endParaRPr kumimoji="1" lang="ja-JP" altLang="en-US"/>
          </a:p>
        </p:txBody>
      </p:sp>
    </p:spTree>
    <p:extLst>
      <p:ext uri="{BB962C8B-B14F-4D97-AF65-F5344CB8AC3E}">
        <p14:creationId xmlns:p14="http://schemas.microsoft.com/office/powerpoint/2010/main" val="381421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35"/>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D75881-D124-483F-BFAA-F4528CA1E83A}" type="slidenum">
              <a:rPr kumimoji="1" lang="ja-JP" altLang="en-US" smtClean="0"/>
              <a:t>‹#›</a:t>
            </a:fld>
            <a:endParaRPr kumimoji="1" lang="ja-JP" altLang="en-US"/>
          </a:p>
        </p:txBody>
      </p:sp>
    </p:spTree>
    <p:extLst>
      <p:ext uri="{BB962C8B-B14F-4D97-AF65-F5344CB8AC3E}">
        <p14:creationId xmlns:p14="http://schemas.microsoft.com/office/powerpoint/2010/main" val="1022659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D75881-D124-483F-BFAA-F4528CA1E83A}" type="slidenum">
              <a:rPr kumimoji="1" lang="ja-JP" altLang="en-US" smtClean="0"/>
              <a:t>‹#›</a:t>
            </a:fld>
            <a:endParaRPr kumimoji="1" lang="ja-JP" altLang="en-US"/>
          </a:p>
        </p:txBody>
      </p:sp>
    </p:spTree>
    <p:extLst>
      <p:ext uri="{BB962C8B-B14F-4D97-AF65-F5344CB8AC3E}">
        <p14:creationId xmlns:p14="http://schemas.microsoft.com/office/powerpoint/2010/main" val="2828503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8D75881-D124-483F-BFAA-F4528CA1E83A}" type="slidenum">
              <a:rPr kumimoji="1" lang="ja-JP" altLang="en-US" smtClean="0"/>
              <a:t>‹#›</a:t>
            </a:fld>
            <a:endParaRPr kumimoji="1" lang="ja-JP" altLang="en-US"/>
          </a:p>
        </p:txBody>
      </p:sp>
    </p:spTree>
    <p:extLst>
      <p:ext uri="{BB962C8B-B14F-4D97-AF65-F5344CB8AC3E}">
        <p14:creationId xmlns:p14="http://schemas.microsoft.com/office/powerpoint/2010/main" val="565715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8D75881-D124-483F-BFAA-F4528CA1E83A}" type="slidenum">
              <a:rPr kumimoji="1" lang="ja-JP" altLang="en-US" smtClean="0"/>
              <a:t>‹#›</a:t>
            </a:fld>
            <a:endParaRPr kumimoji="1" lang="ja-JP" altLang="en-US"/>
          </a:p>
        </p:txBody>
      </p:sp>
    </p:spTree>
    <p:extLst>
      <p:ext uri="{BB962C8B-B14F-4D97-AF65-F5344CB8AC3E}">
        <p14:creationId xmlns:p14="http://schemas.microsoft.com/office/powerpoint/2010/main" val="2867643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8D75881-D124-483F-BFAA-F4528CA1E83A}" type="slidenum">
              <a:rPr kumimoji="1" lang="ja-JP" altLang="en-US" smtClean="0"/>
              <a:t>‹#›</a:t>
            </a:fld>
            <a:endParaRPr kumimoji="1" lang="ja-JP" altLang="en-US"/>
          </a:p>
        </p:txBody>
      </p:sp>
    </p:spTree>
    <p:extLst>
      <p:ext uri="{BB962C8B-B14F-4D97-AF65-F5344CB8AC3E}">
        <p14:creationId xmlns:p14="http://schemas.microsoft.com/office/powerpoint/2010/main" val="3281725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D75881-D124-483F-BFAA-F4528CA1E83A}" type="slidenum">
              <a:rPr kumimoji="1" lang="ja-JP" altLang="en-US" smtClean="0"/>
              <a:t>‹#›</a:t>
            </a:fld>
            <a:endParaRPr kumimoji="1" lang="ja-JP" altLang="en-US"/>
          </a:p>
        </p:txBody>
      </p:sp>
    </p:spTree>
    <p:extLst>
      <p:ext uri="{BB962C8B-B14F-4D97-AF65-F5344CB8AC3E}">
        <p14:creationId xmlns:p14="http://schemas.microsoft.com/office/powerpoint/2010/main" val="1979043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D75881-D124-483F-BFAA-F4528CA1E83A}" type="slidenum">
              <a:rPr kumimoji="1" lang="ja-JP" altLang="en-US" smtClean="0"/>
              <a:t>‹#›</a:t>
            </a:fld>
            <a:endParaRPr kumimoji="1" lang="ja-JP" altLang="en-US"/>
          </a:p>
        </p:txBody>
      </p:sp>
    </p:spTree>
    <p:extLst>
      <p:ext uri="{BB962C8B-B14F-4D97-AF65-F5344CB8AC3E}">
        <p14:creationId xmlns:p14="http://schemas.microsoft.com/office/powerpoint/2010/main" val="1682337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8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384550" y="635638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10152" y="6520293"/>
            <a:ext cx="2311400" cy="365125"/>
          </a:xfrm>
          <a:prstGeom prst="rect">
            <a:avLst/>
          </a:prstGeom>
        </p:spPr>
        <p:txBody>
          <a:bodyPr vert="horz" lIns="91440" tIns="45720" rIns="91440" bIns="45720" rtlCol="0" anchor="ctr"/>
          <a:lstStyle>
            <a:lvl1pPr algn="r">
              <a:defRPr sz="16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lvl1pPr>
          </a:lstStyle>
          <a:p>
            <a:fld id="{C8D75881-D124-483F-BFAA-F4528CA1E83A}" type="slidenum">
              <a:rPr lang="ja-JP" altLang="en-US" smtClean="0"/>
              <a:pPr/>
              <a:t>‹#›</a:t>
            </a:fld>
            <a:endParaRPr lang="ja-JP" altLang="en-US" dirty="0"/>
          </a:p>
        </p:txBody>
      </p:sp>
    </p:spTree>
    <p:extLst>
      <p:ext uri="{BB962C8B-B14F-4D97-AF65-F5344CB8AC3E}">
        <p14:creationId xmlns:p14="http://schemas.microsoft.com/office/powerpoint/2010/main" val="6690915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4"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image" Target="../media/image2.wmf"/><Relationship Id="rId7" Type="http://schemas.openxmlformats.org/officeDocument/2006/relationships/image" Target="../media/image6.wmf"/><Relationship Id="rId2" Type="http://schemas.openxmlformats.org/officeDocument/2006/relationships/image" Target="../media/image1.wmf"/><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10" Type="http://schemas.openxmlformats.org/officeDocument/2006/relationships/image" Target="../media/image9.png"/><Relationship Id="rId4" Type="http://schemas.openxmlformats.org/officeDocument/2006/relationships/image" Target="../media/image3.wmf"/><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55" name="Group 35"/>
          <p:cNvGraphicFramePr>
            <a:graphicFrameLocks noGrp="1"/>
          </p:cNvGraphicFramePr>
          <p:nvPr>
            <p:extLst>
              <p:ext uri="{D42A27DB-BD31-4B8C-83A1-F6EECF244321}">
                <p14:modId xmlns:p14="http://schemas.microsoft.com/office/powerpoint/2010/main" val="4207468428"/>
              </p:ext>
            </p:extLst>
          </p:nvPr>
        </p:nvGraphicFramePr>
        <p:xfrm>
          <a:off x="200473" y="3501008"/>
          <a:ext cx="9523446" cy="3004932"/>
        </p:xfrm>
        <a:graphic>
          <a:graphicData uri="http://schemas.openxmlformats.org/drawingml/2006/table">
            <a:tbl>
              <a:tblPr>
                <a:tableStyleId>{5940675A-B579-460E-94D1-54222C63F5DA}</a:tableStyleId>
              </a:tblPr>
              <a:tblGrid>
                <a:gridCol w="2659812"/>
                <a:gridCol w="6863634"/>
              </a:tblGrid>
              <a:tr h="43204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u="none" strike="noStrike" cap="none" normalizeH="0" baseline="0" dirty="0" smtClean="0">
                          <a:ln>
                            <a:noFill/>
                          </a:ln>
                          <a:effectLst/>
                        </a:rPr>
                        <a:t>実　施　主　体　　</a:t>
                      </a:r>
                      <a:endParaRPr kumimoji="1"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7503" marR="97503" marT="46792" marB="46792" anchor="ctr" horzOverflow="overflow">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u="none" strike="noStrike" cap="none" normalizeH="0" baseline="0" dirty="0" smtClean="0">
                          <a:ln>
                            <a:noFill/>
                          </a:ln>
                          <a:effectLst/>
                        </a:rPr>
                        <a:t>　都道府県</a:t>
                      </a:r>
                      <a:endParaRPr kumimoji="1"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7503" marR="97503" marT="46792" marB="46792" anchor="ctr" horzOverflow="overflow">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rgbClr val="FFFF99"/>
                    </a:solidFill>
                  </a:tcPr>
                </a:tc>
              </a:tr>
              <a:tr h="72008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u="none" strike="noStrike" cap="none" normalizeH="0" baseline="0" dirty="0" smtClean="0">
                          <a:ln>
                            <a:noFill/>
                          </a:ln>
                          <a:effectLst/>
                        </a:rPr>
                        <a:t>対　　 象　 　者</a:t>
                      </a:r>
                      <a:endParaRPr kumimoji="1"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7503" marR="97503" marT="46792" marB="46792" anchor="ctr" horzOverflow="overflow">
                    <a:lnL w="38100" cap="flat" cmpd="sng" algn="ctr">
                      <a:solidFill>
                        <a:schemeClr val="tx1"/>
                      </a:solidFill>
                      <a:prstDash val="solid"/>
                      <a:round/>
                      <a:headEnd type="none" w="med" len="med"/>
                      <a:tailEnd type="none" w="med" len="med"/>
                    </a:lnL>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u="none" strike="noStrike" cap="none" normalizeH="0" baseline="0" dirty="0" smtClean="0">
                          <a:ln>
                            <a:noFill/>
                          </a:ln>
                          <a:effectLst/>
                        </a:rPr>
                        <a:t>　Ｂ型・Ｃ型肝炎ウイルスに起因する肝がん・重度肝硬変に関する医療保険各法又は高齢者の医療確保に関する法律の医療に関する給付を受けている者で、臨床調査個人票及び研究への同意書を提出した者</a:t>
                      </a:r>
                      <a:r>
                        <a:rPr kumimoji="1" lang="en-US" altLang="ja-JP" sz="1400" u="none" strike="noStrike" cap="none" normalizeH="0" baseline="0" dirty="0" smtClean="0">
                          <a:ln>
                            <a:noFill/>
                          </a:ln>
                          <a:effectLst/>
                        </a:rPr>
                        <a:t/>
                      </a:r>
                      <a:br>
                        <a:rPr kumimoji="1" lang="en-US" altLang="ja-JP" sz="1400" u="none" strike="noStrike" cap="none" normalizeH="0" baseline="0" dirty="0" smtClean="0">
                          <a:ln>
                            <a:noFill/>
                          </a:ln>
                          <a:effectLst/>
                        </a:rPr>
                      </a:br>
                      <a:r>
                        <a:rPr kumimoji="1" lang="ja-JP" altLang="en-US" sz="1400" u="none" strike="noStrike" cap="none" normalizeH="0" baseline="0" dirty="0" smtClean="0">
                          <a:ln>
                            <a:noFill/>
                          </a:ln>
                          <a:effectLst/>
                        </a:rPr>
                        <a:t>　（所得制限：年収約３７０万円未満を対象）</a:t>
                      </a:r>
                      <a:endPar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7503" marR="97503" marT="46792" marB="46792" anchor="ctr" horzOverflow="overflow">
                    <a:lnR w="38100" cap="flat" cmpd="sng" algn="ctr">
                      <a:solidFill>
                        <a:schemeClr val="tx1"/>
                      </a:solidFill>
                      <a:prstDash val="solid"/>
                      <a:round/>
                      <a:headEnd type="none" w="med" len="med"/>
                      <a:tailEnd type="none" w="med" len="med"/>
                    </a:lnR>
                    <a:solidFill>
                      <a:srgbClr val="FFFF99"/>
                    </a:solidFill>
                  </a:tcPr>
                </a:tc>
              </a:tr>
              <a:tr h="65544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u="none" strike="noStrike" cap="none" normalizeH="0" baseline="0" dirty="0" smtClean="0">
                          <a:ln>
                            <a:noFill/>
                          </a:ln>
                          <a:effectLst/>
                        </a:rPr>
                        <a:t>対　象　医　療</a:t>
                      </a:r>
                      <a:endParaRPr kumimoji="1"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7503" marR="97503" marT="46792" marB="46792" anchor="ctr" horzOverflow="overflow">
                    <a:lnL w="38100" cap="flat" cmpd="sng" algn="ctr">
                      <a:solidFill>
                        <a:schemeClr val="tx1"/>
                      </a:solidFill>
                      <a:prstDash val="solid"/>
                      <a:round/>
                      <a:headEnd type="none" w="med" len="med"/>
                      <a:tailEnd type="none" w="med" len="med"/>
                    </a:lnL>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600" u="none" strike="noStrike" cap="none" normalizeH="0" baseline="0" dirty="0" smtClean="0">
                          <a:ln>
                            <a:noFill/>
                          </a:ln>
                          <a:effectLst/>
                        </a:rPr>
                        <a:t>　</a:t>
                      </a:r>
                      <a:r>
                        <a:rPr kumimoji="1" lang="ja-JP" altLang="en-US" sz="1400" u="none" strike="noStrike" cap="none" normalizeH="0" baseline="0" dirty="0" smtClean="0">
                          <a:ln>
                            <a:noFill/>
                          </a:ln>
                          <a:effectLst/>
                        </a:rPr>
                        <a:t>肝がん・重度肝硬変の入院医療とし、過去１年間で高額療養費の限度額を超えた月が既に３月以上の場合に、４月目以降に高額療養費の限度額を超えた月に係る医療費に対し、公費負担を行う。</a:t>
                      </a:r>
                      <a:endParaRPr kumimoji="1" lang="en-US" altLang="ja-JP"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7503" marR="97503" marT="46792" marB="46792" anchor="ctr" horzOverflow="overflow">
                    <a:lnR w="38100" cap="flat" cmpd="sng" algn="ctr">
                      <a:solidFill>
                        <a:schemeClr val="tx1"/>
                      </a:solidFill>
                      <a:prstDash val="solid"/>
                      <a:round/>
                      <a:headEnd type="none" w="med" len="med"/>
                      <a:tailEnd type="none" w="med" len="med"/>
                    </a:lnR>
                    <a:solidFill>
                      <a:srgbClr val="FFFF99"/>
                    </a:solidFill>
                  </a:tcPr>
                </a:tc>
              </a:tr>
              <a:tr h="42966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u="none" strike="noStrike" cap="none" normalizeH="0" baseline="0" dirty="0" smtClean="0">
                          <a:ln>
                            <a:noFill/>
                          </a:ln>
                          <a:effectLst/>
                        </a:rPr>
                        <a:t>自己負担月額　　</a:t>
                      </a:r>
                      <a:endParaRPr kumimoji="1"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7503" marR="97503" marT="46792" marB="46792" anchor="ctr" horzOverflow="overflow">
                    <a:lnL w="38100" cap="flat" cmpd="sng" algn="ctr">
                      <a:solidFill>
                        <a:schemeClr val="tx1"/>
                      </a:solidFill>
                      <a:prstDash val="solid"/>
                      <a:round/>
                      <a:headEnd type="none" w="med" len="med"/>
                      <a:tailEnd type="none" w="med" len="med"/>
                    </a:lnL>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u="none" strike="noStrike" cap="none" normalizeH="0" baseline="0" dirty="0" smtClean="0">
                          <a:ln>
                            <a:noFill/>
                          </a:ln>
                          <a:effectLst/>
                        </a:rPr>
                        <a:t>　１万円</a:t>
                      </a:r>
                      <a:endParaRPr kumimoji="1"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7503" marR="97503" marT="46792" marB="46792" anchor="ctr" horzOverflow="overflow">
                    <a:lnR w="38100" cap="flat" cmpd="sng" algn="ctr">
                      <a:solidFill>
                        <a:schemeClr val="tx1"/>
                      </a:solidFill>
                      <a:prstDash val="solid"/>
                      <a:round/>
                      <a:headEnd type="none" w="med" len="med"/>
                      <a:tailEnd type="none" w="med" len="med"/>
                    </a:lnR>
                    <a:solidFill>
                      <a:srgbClr val="FFFF99"/>
                    </a:solidFill>
                  </a:tcPr>
                </a:tc>
              </a:tr>
              <a:tr h="43204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u="none" strike="noStrike" cap="none" normalizeH="0" baseline="0" dirty="0" smtClean="0">
                          <a:ln>
                            <a:noFill/>
                          </a:ln>
                          <a:effectLst/>
                        </a:rPr>
                        <a:t>財　源　負　担　　</a:t>
                      </a:r>
                      <a:endParaRPr kumimoji="1"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7503" marR="97503" marT="46792" marB="46792" anchor="ctr" horzOverflow="overflow">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u="none" strike="noStrike" cap="none" normalizeH="0" baseline="0" dirty="0" smtClean="0">
                          <a:ln>
                            <a:noFill/>
                          </a:ln>
                          <a:effectLst/>
                        </a:rPr>
                        <a:t>　国　１／２　　地方　１／２</a:t>
                      </a:r>
                      <a:endPar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7503" marR="97503" marT="46792" marB="46792" anchor="ctr" horzOverflow="overflow">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rgbClr val="FFFF99"/>
                    </a:solidFill>
                  </a:tcPr>
                </a:tc>
              </a:tr>
            </a:tbl>
          </a:graphicData>
        </a:graphic>
      </p:graphicFrame>
      <p:sp>
        <p:nvSpPr>
          <p:cNvPr id="7" name="正方形/長方形 6"/>
          <p:cNvSpPr/>
          <p:nvPr/>
        </p:nvSpPr>
        <p:spPr>
          <a:xfrm>
            <a:off x="200473" y="437587"/>
            <a:ext cx="9523446" cy="720080"/>
          </a:xfrm>
          <a:prstGeom prst="rect">
            <a:avLst/>
          </a:prstGeom>
          <a:solidFill>
            <a:srgbClr val="FF3399"/>
          </a:solidFill>
          <a:ln w="47625">
            <a:solidFill>
              <a:srgbClr val="FF00FF"/>
            </a:solidFill>
          </a:ln>
        </p:spPr>
        <p:style>
          <a:lnRef idx="2">
            <a:schemeClr val="accent6"/>
          </a:lnRef>
          <a:fillRef idx="1">
            <a:schemeClr val="lt1"/>
          </a:fillRef>
          <a:effectRef idx="0">
            <a:schemeClr val="accent6"/>
          </a:effectRef>
          <a:fontRef idx="minor">
            <a:schemeClr val="dk1"/>
          </a:fontRef>
        </p:style>
        <p:txBody>
          <a:bodyPr tIns="36000" anchor="ctr"/>
          <a:lstStyle/>
          <a:p>
            <a:pPr algn="ctr">
              <a:defRPr/>
            </a:pPr>
            <a:r>
              <a:rPr lang="ja-JP" altLang="en-US" sz="2000" b="1" dirty="0" smtClean="0">
                <a:ln w="3175">
                  <a:noFill/>
                </a:ln>
                <a:solidFill>
                  <a:prstClr val="white"/>
                </a:solidFill>
                <a:latin typeface="Meiryo UI" panose="020B0604030504040204" pitchFamily="50" charset="-128"/>
                <a:ea typeface="Meiryo UI" panose="020B0604030504040204" pitchFamily="50" charset="-128"/>
                <a:cs typeface="Meiryo UI" panose="020B0604030504040204" pitchFamily="50" charset="-128"/>
              </a:rPr>
              <a:t>肝がん・重度肝硬変研究</a:t>
            </a:r>
            <a:endParaRPr lang="en-US" altLang="ja-JP" sz="2000" b="1" dirty="0" smtClean="0">
              <a:ln w="3175">
                <a:noFill/>
              </a:ln>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2000" b="1" dirty="0" smtClean="0">
                <a:ln w="3175">
                  <a:noFill/>
                </a:ln>
                <a:solidFill>
                  <a:prstClr val="white"/>
                </a:solidFill>
                <a:latin typeface="Meiryo UI" panose="020B0604030504040204" pitchFamily="50" charset="-128"/>
                <a:ea typeface="Meiryo UI" panose="020B0604030504040204" pitchFamily="50" charset="-128"/>
                <a:cs typeface="Meiryo UI" panose="020B0604030504040204" pitchFamily="50" charset="-128"/>
              </a:rPr>
              <a:t>及び肝がん・重度肝硬変患者への支援のための仕組みの構築</a:t>
            </a:r>
            <a:r>
              <a:rPr lang="en-US" altLang="ja-JP" sz="2000" b="1" dirty="0" smtClean="0">
                <a:ln w="3175">
                  <a:noFill/>
                </a:ln>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ln w="3175">
                  <a:noFill/>
                </a:ln>
                <a:solidFill>
                  <a:prstClr val="white"/>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2000" b="1" dirty="0" smtClean="0">
                <a:ln w="3175">
                  <a:noFill/>
                </a:ln>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8" name="テキスト ボックス 7"/>
          <p:cNvSpPr txBox="1"/>
          <p:nvPr/>
        </p:nvSpPr>
        <p:spPr>
          <a:xfrm>
            <a:off x="200473" y="1484784"/>
            <a:ext cx="9523446" cy="1728192"/>
          </a:xfrm>
          <a:prstGeom prst="rect">
            <a:avLst/>
          </a:prstGeom>
          <a:solidFill>
            <a:srgbClr val="00B0F0">
              <a:alpha val="10000"/>
            </a:srgbClr>
          </a:solidFill>
          <a:ln w="28575" cmpd="dbl">
            <a:solidFill>
              <a:schemeClr val="accent1">
                <a:lumMod val="75000"/>
              </a:schemeClr>
            </a:solidFill>
          </a:ln>
        </p:spPr>
        <p:txBody>
          <a:bodyPr lIns="72000" rIns="72000"/>
          <a:lstStyle/>
          <a:p>
            <a:pPr>
              <a:defRPr/>
            </a:pP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肝がん・重度肝硬変治療研究促進事業</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平成</a:t>
            </a:r>
            <a:r>
              <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年度予算　</a:t>
            </a:r>
            <a:r>
              <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endPar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B</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型・Ｃ型肝炎ウイルスに起因する肝がん</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・重度肝硬変</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患者の特徴を踏まえ、患者の医療費の負担の軽減を図りつつ、患者からの臨床データを収集し、肝がん</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・重度肝硬変</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の予後の改善や生活の質の向上、肝がんの再発の抑制などを目指した、肝がん・重度肝硬変治療にかかるガイドラインの作成など、肝がん</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・重度肝硬変</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の治療研究を促進するための仕組みを構築する。</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473834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C:\USERS\STJGU\APPDATA\LOCAL\TEMP\wz5d80\building01\building01_OfficeBuilding12.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2572" y="1969400"/>
            <a:ext cx="1159755" cy="486512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C:\USERS\STJGU\APPDATA\LOCAL\TEMP\wzd941\building01\building01_hospital.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7025" y="1725332"/>
            <a:ext cx="3427281" cy="1671135"/>
          </a:xfrm>
          <a:prstGeom prst="rect">
            <a:avLst/>
          </a:prstGeom>
          <a:noFill/>
          <a:extLst>
            <a:ext uri="{909E8E84-426E-40DD-AFC4-6F175D3DCCD1}">
              <a14:hiddenFill xmlns:a14="http://schemas.microsoft.com/office/drawing/2010/main">
                <a:solidFill>
                  <a:srgbClr val="FFFFFF"/>
                </a:solidFill>
              </a14:hiddenFill>
            </a:ext>
          </a:extLst>
        </p:spPr>
      </p:pic>
      <p:sp>
        <p:nvSpPr>
          <p:cNvPr id="10" name="テキスト ボックス 9"/>
          <p:cNvSpPr txBox="1"/>
          <p:nvPr/>
        </p:nvSpPr>
        <p:spPr>
          <a:xfrm>
            <a:off x="6117025" y="1095432"/>
            <a:ext cx="3656389" cy="707886"/>
          </a:xfrm>
          <a:prstGeom prst="rect">
            <a:avLst/>
          </a:prstGeom>
          <a:noFill/>
          <a:ln w="12700">
            <a:solidFill>
              <a:srgbClr val="0070C0"/>
            </a:solidFill>
            <a:prstDash val="dash"/>
          </a:ln>
        </p:spPr>
        <p:txBody>
          <a:bodyPr wrap="square" rtlCol="0">
            <a:spAutoFit/>
          </a:bodyPr>
          <a:lstStyle/>
          <a:p>
            <a:r>
              <a:rPr lang="ja-JP" altLang="en-US"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＜役割＞</a:t>
            </a:r>
            <a:endParaRPr lang="en-US" altLang="ja-JP"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・臨床データの提供（臨床調査個人票等）</a:t>
            </a:r>
            <a:endParaRPr lang="en-US" altLang="ja-JP"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・公費負担医療の請求医療機関</a:t>
            </a:r>
            <a:endParaRPr lang="en-US" altLang="ja-JP"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・入院記録票の患者への交付、入院記録</a:t>
            </a:r>
            <a:r>
              <a:rPr lang="ja-JP" altLang="en-US" sz="1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票</a:t>
            </a:r>
            <a:r>
              <a:rPr lang="ja-JP" altLang="en-US"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の記載　等　　　　</a:t>
            </a:r>
            <a:r>
              <a:rPr lang="ja-JP" altLang="en-US" sz="1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p:cNvSpPr txBox="1"/>
          <p:nvPr/>
        </p:nvSpPr>
        <p:spPr>
          <a:xfrm>
            <a:off x="442893" y="2747157"/>
            <a:ext cx="1005403" cy="338554"/>
          </a:xfrm>
          <a:prstGeom prst="rect">
            <a:avLst/>
          </a:prstGeom>
          <a:solidFill>
            <a:srgbClr val="FFFFCC"/>
          </a:solidFill>
          <a:ln w="38100">
            <a:solidFill>
              <a:srgbClr val="FFC000"/>
            </a:solidFill>
          </a:ln>
        </p:spPr>
        <p:txBody>
          <a:bodyPr wrap="none" rtlCol="0">
            <a:spAutoFit/>
          </a:bodyPr>
          <a:lstStyle/>
          <a:p>
            <a:r>
              <a:rPr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都道府県</a:t>
            </a:r>
            <a:endParaRPr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6815249" y="5122662"/>
            <a:ext cx="2883603" cy="707886"/>
          </a:xfrm>
          <a:prstGeom prst="rect">
            <a:avLst/>
          </a:prstGeom>
          <a:solidFill>
            <a:srgbClr val="FFFFCC"/>
          </a:solidFill>
          <a:ln w="38100">
            <a:solidFill>
              <a:srgbClr val="FFC000"/>
            </a:solidFill>
          </a:ln>
        </p:spPr>
        <p:txBody>
          <a:bodyPr wrap="square" rtlCol="0">
            <a:spAutoFit/>
          </a:bodyPr>
          <a:lstStyle/>
          <a:p>
            <a:endParaRPr lang="en-US" altLang="ja-JP"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患　者</a:t>
            </a:r>
            <a:endParaRPr lang="en-US" altLang="ja-JP" sz="2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8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7" name="Picture 7" descr="C:\USERS\STJGU\APPDATA\LOCAL\TEMP\wzac98\mobile_work01\mobile_work01_man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501" y="5845576"/>
            <a:ext cx="336604" cy="782492"/>
          </a:xfrm>
          <a:prstGeom prst="rect">
            <a:avLst/>
          </a:prstGeom>
          <a:noFill/>
          <a:extLst>
            <a:ext uri="{909E8E84-426E-40DD-AFC4-6F175D3DCCD1}">
              <a14:hiddenFill xmlns:a14="http://schemas.microsoft.com/office/drawing/2010/main">
                <a:solidFill>
                  <a:srgbClr val="FFFFFF"/>
                </a:solidFill>
              </a14:hiddenFill>
            </a:ext>
          </a:extLst>
        </p:spPr>
      </p:pic>
      <p:sp>
        <p:nvSpPr>
          <p:cNvPr id="27" name="テキスト ボックス 26"/>
          <p:cNvSpPr txBox="1"/>
          <p:nvPr/>
        </p:nvSpPr>
        <p:spPr>
          <a:xfrm>
            <a:off x="2568840" y="5462844"/>
            <a:ext cx="2004184" cy="246221"/>
          </a:xfrm>
          <a:prstGeom prst="rect">
            <a:avLst/>
          </a:prstGeom>
          <a:noFill/>
        </p:spPr>
        <p:txBody>
          <a:bodyPr wrap="square" rtlCol="0">
            <a:spAutoFit/>
          </a:bodyPr>
          <a:lstStyle/>
          <a:p>
            <a:pPr algn="ct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⑥参加者証交付</a:t>
            </a:r>
            <a:endPar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0" name="直線矢印コネクタ 39"/>
          <p:cNvCxnSpPr/>
          <p:nvPr/>
        </p:nvCxnSpPr>
        <p:spPr>
          <a:xfrm flipV="1">
            <a:off x="3427727" y="4269377"/>
            <a:ext cx="0" cy="48390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026" name="Picture 2" descr="「書類 イラスト ...」の画像検索結果"/>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57560" y="3942853"/>
            <a:ext cx="375254" cy="354189"/>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2" descr="「書類 イラスト ...」の画像検索結果"/>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961061" y="5084183"/>
            <a:ext cx="423371" cy="399605"/>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2" descr="C:\Users\MYIIK\AppData\Local\Microsoft\Windows\Temporary Internet Files\Content.IE5\9YPQTOG0\MC900039006[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2585" y="2438371"/>
            <a:ext cx="792019" cy="2450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 name="テキスト ボックス 54"/>
          <p:cNvSpPr txBox="1"/>
          <p:nvPr/>
        </p:nvSpPr>
        <p:spPr>
          <a:xfrm>
            <a:off x="97323" y="2201329"/>
            <a:ext cx="928981" cy="307777"/>
          </a:xfrm>
          <a:prstGeom prst="rect">
            <a:avLst/>
          </a:prstGeom>
          <a:noFill/>
        </p:spPr>
        <p:txBody>
          <a:bodyPr wrap="square" rtlCol="0">
            <a:spAutoFit/>
          </a:bodyPr>
          <a:lstStyle/>
          <a:p>
            <a:r>
              <a:rPr lang="ja-JP" altLang="en-US" sz="14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研究班</a:t>
            </a:r>
            <a:endParaRPr lang="en-US" altLang="ja-JP" sz="14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テキスト ボックス 60"/>
          <p:cNvSpPr txBox="1"/>
          <p:nvPr/>
        </p:nvSpPr>
        <p:spPr>
          <a:xfrm>
            <a:off x="6815250" y="5839900"/>
            <a:ext cx="3090751" cy="553998"/>
          </a:xfrm>
          <a:prstGeom prst="rect">
            <a:avLst/>
          </a:prstGeom>
          <a:noFill/>
        </p:spPr>
        <p:txBody>
          <a:bodyPr wrap="square" rtlCol="0">
            <a:spAutoFit/>
          </a:bodyPr>
          <a:lstStyle/>
          <a:p>
            <a:r>
              <a:rPr lang="en-US" altLang="ja-JP" sz="10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患者は、臨床調査個人票（臨床データ）等を提供し、研究の基礎資料として使用されることに同意の上で申請する</a:t>
            </a:r>
            <a:endParaRPr lang="ja-JP" altLang="en-US" sz="10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25" name="テキスト ボックス 1024"/>
          <p:cNvSpPr txBox="1"/>
          <p:nvPr/>
        </p:nvSpPr>
        <p:spPr>
          <a:xfrm>
            <a:off x="1726474" y="101079"/>
            <a:ext cx="6456313" cy="430887"/>
          </a:xfrm>
          <a:prstGeom prst="rect">
            <a:avLst/>
          </a:prstGeom>
          <a:noFill/>
        </p:spPr>
        <p:txBody>
          <a:bodyPr wrap="square" rtlCol="0">
            <a:spAutoFit/>
          </a:bodyPr>
          <a:lstStyle/>
          <a:p>
            <a:r>
              <a:rPr lang="ja-JP" altLang="en-US" sz="22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肝がん・重度肝硬変治療研究促進事業イメージ図</a:t>
            </a:r>
            <a:endParaRPr lang="en-US" altLang="ja-JP" sz="22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7" name="直線矢印コネクタ 36"/>
          <p:cNvCxnSpPr/>
          <p:nvPr/>
        </p:nvCxnSpPr>
        <p:spPr>
          <a:xfrm flipV="1">
            <a:off x="3572858" y="4297042"/>
            <a:ext cx="0" cy="456244"/>
          </a:xfrm>
          <a:prstGeom prst="straightConnector1">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pic>
        <p:nvPicPr>
          <p:cNvPr id="44" name="Picture 2" descr="C:\USERS\STJGU\APPDATA\LOCAL\TEMP\wzb669\building01\building01_OfficeBuilding08.w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71552" y="544132"/>
            <a:ext cx="1789510" cy="653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右矢印 12"/>
          <p:cNvSpPr/>
          <p:nvPr/>
        </p:nvSpPr>
        <p:spPr>
          <a:xfrm rot="5400000">
            <a:off x="936369" y="1532270"/>
            <a:ext cx="655895" cy="84239"/>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6" name="テキスト ボックス 15"/>
          <p:cNvSpPr txBox="1"/>
          <p:nvPr/>
        </p:nvSpPr>
        <p:spPr>
          <a:xfrm>
            <a:off x="786978" y="1295490"/>
            <a:ext cx="492443" cy="276999"/>
          </a:xfrm>
          <a:prstGeom prst="rect">
            <a:avLst/>
          </a:prstGeom>
          <a:noFill/>
        </p:spPr>
        <p:txBody>
          <a:bodyPr wrap="none" rtlCol="0">
            <a:spAutoFit/>
          </a:bodyPr>
          <a:lstStyle/>
          <a:p>
            <a:r>
              <a:rPr lang="ja-JP" altLang="en-US" sz="12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補助</a:t>
            </a:r>
            <a:endParaRPr lang="ja-JP" altLang="en-US" sz="12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テキスト ボックス 18"/>
          <p:cNvSpPr txBox="1"/>
          <p:nvPr/>
        </p:nvSpPr>
        <p:spPr>
          <a:xfrm>
            <a:off x="1846885" y="1029167"/>
            <a:ext cx="389850" cy="338554"/>
          </a:xfrm>
          <a:prstGeom prst="rect">
            <a:avLst/>
          </a:prstGeom>
          <a:solidFill>
            <a:srgbClr val="FFFFCC"/>
          </a:solidFill>
          <a:ln w="38100">
            <a:solidFill>
              <a:srgbClr val="FFC000"/>
            </a:solidFill>
          </a:ln>
        </p:spPr>
        <p:txBody>
          <a:bodyPr wrap="none" rtlCol="0">
            <a:spAutoFit/>
          </a:bodyPr>
          <a:lstStyle/>
          <a:p>
            <a:r>
              <a:rPr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国</a:t>
            </a:r>
            <a:endParaRPr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テキスト ボックス 21"/>
          <p:cNvSpPr txBox="1"/>
          <p:nvPr/>
        </p:nvSpPr>
        <p:spPr>
          <a:xfrm>
            <a:off x="767421" y="1518574"/>
            <a:ext cx="530915" cy="369332"/>
          </a:xfrm>
          <a:prstGeom prst="rect">
            <a:avLst/>
          </a:prstGeom>
          <a:noFill/>
        </p:spPr>
        <p:txBody>
          <a:bodyPr wrap="none" rtlCol="0">
            <a:spAutoFit/>
          </a:bodyPr>
          <a:lstStyle/>
          <a:p>
            <a:pPr algn="ct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国 </a:t>
            </a:r>
            <a:endPar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a:t>
            </a:r>
            <a:endPar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4706803" y="3534722"/>
            <a:ext cx="2694469" cy="1323439"/>
          </a:xfrm>
          <a:prstGeom prst="rect">
            <a:avLst/>
          </a:prstGeom>
          <a:noFill/>
          <a:ln w="28575">
            <a:solidFill>
              <a:srgbClr val="FF0000"/>
            </a:solidFill>
            <a:prstDash val="dash"/>
          </a:ln>
        </p:spPr>
        <p:txBody>
          <a:bodyPr wrap="square" lIns="36000" rIns="36000" rtlCol="0">
            <a:spAutoFit/>
          </a:bodyPr>
          <a:lstStyle/>
          <a:p>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公費負担対象医療（</a:t>
            </a:r>
            <a:r>
              <a:rPr lang="ja-JP" altLang="en-US" sz="1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案）</a:t>
            </a:r>
            <a:endParaRPr lang="en-US" altLang="ja-JP" sz="1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肝がん・重度肝硬変の</a:t>
            </a:r>
            <a:r>
              <a:rPr lang="ja-JP" altLang="en-US" sz="1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入院医療</a:t>
            </a:r>
            <a:endParaRPr lang="en-US" altLang="ja-JP" sz="1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・上記入院医療によって、過去</a:t>
            </a:r>
            <a:r>
              <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年間で</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高額</a:t>
            </a:r>
            <a:endPar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療養費の</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限度額を超えた月が既に３月</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以上</a:t>
            </a:r>
            <a:endPar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の場合に</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0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月目以降に高額療養費の</a:t>
            </a:r>
            <a:r>
              <a:rPr lang="ja-JP" altLang="en-US" sz="1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限度</a:t>
            </a:r>
            <a:endParaRPr lang="en-US" altLang="ja-JP" sz="1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額</a:t>
            </a:r>
            <a:r>
              <a:rPr lang="ja-JP" altLang="en-US" sz="10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超えた</a:t>
            </a:r>
            <a:r>
              <a:rPr lang="ja-JP" altLang="en-US" sz="10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月に係る医療費</a:t>
            </a:r>
            <a:r>
              <a:rPr lang="ja-JP" altLang="en-US" sz="1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に対し、公費負</a:t>
            </a:r>
            <a:endParaRPr lang="en-US" altLang="ja-JP" sz="1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担を行う。</a:t>
            </a:r>
            <a:endParaRPr lang="en-US" altLang="ja-JP" sz="1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・自己負担月額</a:t>
            </a:r>
            <a:r>
              <a:rPr lang="ja-JP" altLang="en-US" sz="1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１万円</a:t>
            </a:r>
            <a:endParaRPr lang="en-US" altLang="ja-JP" sz="1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テキスト ボックス 45"/>
          <p:cNvSpPr txBox="1"/>
          <p:nvPr/>
        </p:nvSpPr>
        <p:spPr>
          <a:xfrm>
            <a:off x="7757560" y="2560896"/>
            <a:ext cx="2067295" cy="215444"/>
          </a:xfrm>
          <a:prstGeom prst="rect">
            <a:avLst/>
          </a:prstGeom>
          <a:solidFill>
            <a:schemeClr val="accent2">
              <a:lumMod val="20000"/>
              <a:lumOff val="80000"/>
            </a:schemeClr>
          </a:solidFill>
          <a:ln>
            <a:solidFill>
              <a:srgbClr val="FF0000"/>
            </a:solidFill>
          </a:ln>
        </p:spPr>
        <p:txBody>
          <a:bodyPr wrap="square" rtlCol="0">
            <a:spAutoFit/>
          </a:bodyPr>
          <a:lstStyle/>
          <a:p>
            <a:pPr algn="ctr"/>
            <a:r>
              <a:rPr lang="ja-JP" altLang="en-US"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肝</a:t>
            </a:r>
            <a:r>
              <a:rPr lang="ja-JP" altLang="en-US" sz="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がん・重度肝硬変の診断（判断）</a:t>
            </a:r>
            <a:endParaRPr lang="ja-JP" altLang="en-US"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テキスト ボックス 53"/>
          <p:cNvSpPr txBox="1"/>
          <p:nvPr/>
        </p:nvSpPr>
        <p:spPr>
          <a:xfrm>
            <a:off x="347431" y="5471782"/>
            <a:ext cx="1037194" cy="830997"/>
          </a:xfrm>
          <a:prstGeom prst="rect">
            <a:avLst/>
          </a:prstGeom>
          <a:solidFill>
            <a:schemeClr val="bg1"/>
          </a:solidFill>
          <a:ln>
            <a:solidFill>
              <a:schemeClr val="tx1"/>
            </a:solidFill>
          </a:ln>
        </p:spPr>
        <p:txBody>
          <a:bodyPr wrap="square" rtlCol="0">
            <a:spAutoFit/>
          </a:bodyPr>
          <a:lstStyle/>
          <a:p>
            <a:pPr algn="ct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認定協議会</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テキスト ボックス 56"/>
          <p:cNvSpPr txBox="1"/>
          <p:nvPr/>
        </p:nvSpPr>
        <p:spPr>
          <a:xfrm>
            <a:off x="703465" y="5751397"/>
            <a:ext cx="596974" cy="276999"/>
          </a:xfrm>
          <a:prstGeom prst="rect">
            <a:avLst/>
          </a:prstGeom>
          <a:solidFill>
            <a:schemeClr val="accent6">
              <a:lumMod val="60000"/>
              <a:lumOff val="40000"/>
            </a:schemeClr>
          </a:solidFill>
        </p:spPr>
        <p:txBody>
          <a:bodyPr wrap="square" rtlCol="0">
            <a:spAutoFit/>
          </a:bodyPr>
          <a:lstStyle/>
          <a:p>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認定</a:t>
            </a:r>
            <a:endPar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テキスト ボックス 44"/>
          <p:cNvSpPr txBox="1"/>
          <p:nvPr/>
        </p:nvSpPr>
        <p:spPr>
          <a:xfrm>
            <a:off x="8467952" y="2062829"/>
            <a:ext cx="1107996" cy="276999"/>
          </a:xfrm>
          <a:prstGeom prst="rect">
            <a:avLst/>
          </a:prstGeom>
          <a:solidFill>
            <a:schemeClr val="accent2">
              <a:lumMod val="20000"/>
              <a:lumOff val="80000"/>
            </a:schemeClr>
          </a:solidFill>
        </p:spPr>
        <p:txBody>
          <a:bodyPr wrap="none" rtlCol="0">
            <a:spAutoFit/>
          </a:bodyPr>
          <a:lstStyle/>
          <a:p>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医療保険優先</a:t>
            </a:r>
            <a:endPar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28" name="テキスト ボックス 1027"/>
          <p:cNvSpPr txBox="1"/>
          <p:nvPr/>
        </p:nvSpPr>
        <p:spPr>
          <a:xfrm>
            <a:off x="2282416" y="507048"/>
            <a:ext cx="3259806" cy="400110"/>
          </a:xfrm>
          <a:prstGeom prst="rect">
            <a:avLst/>
          </a:prstGeom>
          <a:noFill/>
        </p:spPr>
        <p:txBody>
          <a:bodyPr wrap="square" rtlCol="0">
            <a:spAutoFit/>
          </a:bodyPr>
          <a:lstStyle/>
          <a:p>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国から臨床データ（詳細版）の提供を依頼</a:t>
            </a:r>
            <a:endPar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NCD</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参加施設のみ）</a:t>
            </a:r>
            <a:endPar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81" name="直線矢印コネクタ 80"/>
          <p:cNvCxnSpPr/>
          <p:nvPr/>
        </p:nvCxnSpPr>
        <p:spPr>
          <a:xfrm flipH="1">
            <a:off x="8287578" y="2832573"/>
            <a:ext cx="20904" cy="228460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3" name="正方形/長方形 82"/>
          <p:cNvSpPr/>
          <p:nvPr/>
        </p:nvSpPr>
        <p:spPr>
          <a:xfrm>
            <a:off x="1404941" y="1392021"/>
            <a:ext cx="1747860" cy="553998"/>
          </a:xfrm>
          <a:prstGeom prst="rect">
            <a:avLst/>
          </a:prstGeom>
        </p:spPr>
        <p:txBody>
          <a:bodyPr wrap="square">
            <a:spAutoFit/>
          </a:bodyPr>
          <a:lstStyle/>
          <a:p>
            <a:r>
              <a:rPr lang="ja-JP" altLang="en-US" sz="12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提出</a:t>
            </a:r>
            <a:endParaRPr lang="en-US" altLang="ja-JP" sz="12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臨床調査個人票、同意書、</a:t>
            </a:r>
            <a:endPar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指定医療機関名簿</a:t>
            </a:r>
            <a:endPar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1" name="テキスト ボックス 90"/>
          <p:cNvSpPr txBox="1"/>
          <p:nvPr/>
        </p:nvSpPr>
        <p:spPr>
          <a:xfrm>
            <a:off x="104339" y="1352143"/>
            <a:ext cx="338554" cy="902349"/>
          </a:xfrm>
          <a:prstGeom prst="rect">
            <a:avLst/>
          </a:prstGeom>
          <a:noFill/>
        </p:spPr>
        <p:txBody>
          <a:bodyPr vert="eaVert" wrap="square" rtlCol="0">
            <a:spAutoFit/>
          </a:bodyPr>
          <a:lstStyle/>
          <a:p>
            <a:r>
              <a:rPr lang="ja-JP" altLang="en-US" sz="1000" b="1" dirty="0" smtClean="0">
                <a:solidFill>
                  <a:srgbClr val="FF0000"/>
                </a:solidFill>
              </a:rPr>
              <a:t>研究</a:t>
            </a:r>
            <a:r>
              <a:rPr lang="ja-JP" altLang="en-US" sz="1000" b="1" dirty="0">
                <a:solidFill>
                  <a:srgbClr val="FF0000"/>
                </a:solidFill>
              </a:rPr>
              <a:t>成果</a:t>
            </a:r>
            <a:endParaRPr lang="en-US" altLang="ja-JP" sz="1000" b="1" dirty="0" smtClean="0">
              <a:solidFill>
                <a:srgbClr val="FF0000"/>
              </a:solidFill>
            </a:endParaRPr>
          </a:p>
        </p:txBody>
      </p:sp>
      <p:sp>
        <p:nvSpPr>
          <p:cNvPr id="92" name="テキスト ボックス 91"/>
          <p:cNvSpPr txBox="1"/>
          <p:nvPr/>
        </p:nvSpPr>
        <p:spPr>
          <a:xfrm>
            <a:off x="423717" y="1213835"/>
            <a:ext cx="430887" cy="928373"/>
          </a:xfrm>
          <a:prstGeom prst="rect">
            <a:avLst/>
          </a:prstGeom>
          <a:noFill/>
        </p:spPr>
        <p:txBody>
          <a:bodyPr vert="eaVert" wrap="square" rtlCol="0">
            <a:spAutoFit/>
          </a:bodyPr>
          <a:lstStyle/>
          <a:p>
            <a:pPr algn="ctr"/>
            <a:r>
              <a:rPr lang="ja-JP" altLang="en-US" sz="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臨床データ等提供</a:t>
            </a:r>
            <a:endParaRPr lang="en-US" altLang="ja-JP" sz="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・助言と連携</a:t>
            </a:r>
            <a:endParaRPr lang="ja-JP" altLang="en-US"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3" name="テキスト ボックス 92"/>
          <p:cNvSpPr txBox="1"/>
          <p:nvPr/>
        </p:nvSpPr>
        <p:spPr>
          <a:xfrm>
            <a:off x="7525487" y="3318822"/>
            <a:ext cx="338554" cy="1809305"/>
          </a:xfrm>
          <a:prstGeom prst="rect">
            <a:avLst/>
          </a:prstGeom>
          <a:noFill/>
        </p:spPr>
        <p:txBody>
          <a:bodyPr vert="eaVert" wrap="square" rtlCol="0">
            <a:spAutoFit/>
          </a:bodyPr>
          <a:lstStyle/>
          <a:p>
            <a:pPr algn="ct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⑦参加者証提示</a:t>
            </a:r>
            <a:endPar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6" name="Picture 4" descr="街-オフィスビル群 イラストアイコン"/>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25566" y="2856212"/>
            <a:ext cx="1355671" cy="1275145"/>
          </a:xfrm>
          <a:prstGeom prst="rect">
            <a:avLst/>
          </a:prstGeom>
          <a:noFill/>
          <a:extLst>
            <a:ext uri="{909E8E84-426E-40DD-AFC4-6F175D3DCCD1}">
              <a14:hiddenFill xmlns:a14="http://schemas.microsoft.com/office/drawing/2010/main">
                <a:solidFill>
                  <a:srgbClr val="FFFFFF"/>
                </a:solidFill>
              </a14:hiddenFill>
            </a:ext>
          </a:extLst>
        </p:spPr>
      </p:pic>
      <p:sp>
        <p:nvSpPr>
          <p:cNvPr id="64" name="テキスト ボックス 63"/>
          <p:cNvSpPr txBox="1"/>
          <p:nvPr/>
        </p:nvSpPr>
        <p:spPr>
          <a:xfrm>
            <a:off x="2863648" y="3990694"/>
            <a:ext cx="1800493" cy="369332"/>
          </a:xfrm>
          <a:prstGeom prst="rect">
            <a:avLst/>
          </a:prstGeom>
          <a:noFill/>
        </p:spPr>
        <p:txBody>
          <a:bodyPr wrap="none" rtlCol="0">
            <a:spAutoFit/>
          </a:bodyPr>
          <a:lstStyle/>
          <a:p>
            <a:pPr algn="ct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（社会保険診療報酬支払基金）</a:t>
            </a:r>
            <a:endPar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（国民健康保険団体連合会）</a:t>
            </a:r>
            <a:endPar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2" name="テキスト ボックス 81"/>
          <p:cNvSpPr txBox="1"/>
          <p:nvPr/>
        </p:nvSpPr>
        <p:spPr>
          <a:xfrm>
            <a:off x="2101949" y="2517732"/>
            <a:ext cx="954107" cy="400110"/>
          </a:xfrm>
          <a:prstGeom prst="rect">
            <a:avLst/>
          </a:prstGeom>
          <a:noFill/>
        </p:spPr>
        <p:txBody>
          <a:bodyPr wrap="none" rtlCol="0">
            <a:spAutoFit/>
          </a:bodyPr>
          <a:lstStyle/>
          <a:p>
            <a:pPr algn="ct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審査支払事務</a:t>
            </a:r>
            <a:endPar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委託契約</a:t>
            </a:r>
            <a:endPar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0" name="テキスト ボックス 89"/>
          <p:cNvSpPr txBox="1"/>
          <p:nvPr/>
        </p:nvSpPr>
        <p:spPr>
          <a:xfrm>
            <a:off x="2041810" y="1959800"/>
            <a:ext cx="2236510" cy="246221"/>
          </a:xfrm>
          <a:prstGeom prst="rect">
            <a:avLst/>
          </a:prstGeom>
          <a:noFill/>
        </p:spPr>
        <p:txBody>
          <a:bodyPr wrap="none" rtlCol="0">
            <a:spAutoFit/>
          </a:bodyPr>
          <a:lstStyle/>
          <a:p>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指定医療機関の指定（取消を含む）</a:t>
            </a:r>
            <a:endPar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7" name="テキスト ボックス 96"/>
          <p:cNvSpPr txBox="1"/>
          <p:nvPr/>
        </p:nvSpPr>
        <p:spPr>
          <a:xfrm>
            <a:off x="1726474" y="2993789"/>
            <a:ext cx="1684732" cy="246221"/>
          </a:xfrm>
          <a:prstGeom prst="rect">
            <a:avLst/>
          </a:prstGeom>
          <a:noFill/>
        </p:spPr>
        <p:txBody>
          <a:bodyPr wrap="square" rtlCol="0">
            <a:spAutoFit/>
          </a:bodyPr>
          <a:lstStyle/>
          <a:p>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⑩</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公費負担分の支払</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3" name="テキスト ボックス 102"/>
          <p:cNvSpPr txBox="1"/>
          <p:nvPr/>
        </p:nvSpPr>
        <p:spPr>
          <a:xfrm>
            <a:off x="4730288" y="2966752"/>
            <a:ext cx="1167694" cy="246221"/>
          </a:xfrm>
          <a:prstGeom prst="rect">
            <a:avLst/>
          </a:prstGeom>
          <a:noFill/>
        </p:spPr>
        <p:txBody>
          <a:bodyPr wrap="square" rtlCol="0">
            <a:spAutoFit/>
          </a:bodyPr>
          <a:lstStyle/>
          <a:p>
            <a:pPr algn="ct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⑪</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治療費支払</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6" name="テキスト ボックス 105"/>
          <p:cNvSpPr txBox="1"/>
          <p:nvPr/>
        </p:nvSpPr>
        <p:spPr>
          <a:xfrm>
            <a:off x="4539543" y="3209040"/>
            <a:ext cx="1538064" cy="246221"/>
          </a:xfrm>
          <a:prstGeom prst="rect">
            <a:avLst/>
          </a:prstGeom>
          <a:noFill/>
        </p:spPr>
        <p:txBody>
          <a:bodyPr wrap="square" rtlCol="0">
            <a:spAutoFit/>
          </a:bodyPr>
          <a:lstStyle/>
          <a:p>
            <a:pPr algn="ct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⑧</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治療費請求</a:t>
            </a:r>
            <a:endPar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30" name="Picture 6" descr="街-タワービル イラストアイコン"/>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349967" y="4763752"/>
            <a:ext cx="2196371" cy="635279"/>
          </a:xfrm>
          <a:prstGeom prst="rect">
            <a:avLst/>
          </a:prstGeom>
          <a:noFill/>
          <a:extLst>
            <a:ext uri="{909E8E84-426E-40DD-AFC4-6F175D3DCCD1}">
              <a14:hiddenFill xmlns:a14="http://schemas.microsoft.com/office/drawing/2010/main">
                <a:solidFill>
                  <a:srgbClr val="FFFFFF"/>
                </a:solidFill>
              </a14:hiddenFill>
            </a:ext>
          </a:extLst>
        </p:spPr>
      </p:pic>
      <p:sp>
        <p:nvSpPr>
          <p:cNvPr id="119" name="テキスト ボックス 118"/>
          <p:cNvSpPr txBox="1"/>
          <p:nvPr/>
        </p:nvSpPr>
        <p:spPr>
          <a:xfrm>
            <a:off x="3392341" y="2691637"/>
            <a:ext cx="1261884" cy="307777"/>
          </a:xfrm>
          <a:prstGeom prst="rect">
            <a:avLst/>
          </a:prstGeom>
          <a:solidFill>
            <a:srgbClr val="FFFFCC"/>
          </a:solidFill>
          <a:ln w="38100">
            <a:solidFill>
              <a:srgbClr val="FFC000"/>
            </a:solidFill>
          </a:ln>
        </p:spPr>
        <p:txBody>
          <a:bodyPr wrap="none" rtlCol="0">
            <a:spAutoFit/>
          </a:bodyPr>
          <a:lstStyle/>
          <a:p>
            <a:pPr algn="ctr"/>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審査支払機関</a:t>
            </a:r>
            <a:endParaRPr lang="en-US" altLang="ja-JP"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2" name="テキスト ボックス 121"/>
          <p:cNvSpPr txBox="1"/>
          <p:nvPr/>
        </p:nvSpPr>
        <p:spPr>
          <a:xfrm>
            <a:off x="2521071" y="4672454"/>
            <a:ext cx="723275" cy="307777"/>
          </a:xfrm>
          <a:prstGeom prst="rect">
            <a:avLst/>
          </a:prstGeom>
          <a:solidFill>
            <a:srgbClr val="FFFFCC"/>
          </a:solidFill>
          <a:ln w="38100">
            <a:solidFill>
              <a:srgbClr val="FFC000"/>
            </a:solidFill>
          </a:ln>
        </p:spPr>
        <p:txBody>
          <a:bodyPr wrap="none" rtlCol="0">
            <a:spAutoFit/>
          </a:bodyPr>
          <a:lstStyle/>
          <a:p>
            <a:pPr algn="ctr"/>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保険</a:t>
            </a:r>
            <a:r>
              <a:rPr lang="ja-JP" altLang="en-US"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者</a:t>
            </a:r>
            <a:endParaRPr lang="en-US" altLang="ja-JP"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3" name="テキスト ボックス 122"/>
          <p:cNvSpPr txBox="1"/>
          <p:nvPr/>
        </p:nvSpPr>
        <p:spPr>
          <a:xfrm>
            <a:off x="3582137" y="4402053"/>
            <a:ext cx="441146" cy="246221"/>
          </a:xfrm>
          <a:prstGeom prst="rect">
            <a:avLst/>
          </a:prstGeom>
          <a:noFill/>
        </p:spPr>
        <p:txBody>
          <a:bodyPr wrap="none" rtlCol="0">
            <a:spAutoFit/>
          </a:bodyPr>
          <a:lstStyle/>
          <a:p>
            <a:pPr algn="ct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請求</a:t>
            </a:r>
            <a:endPar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4" name="テキスト ボックス 123"/>
          <p:cNvSpPr txBox="1"/>
          <p:nvPr/>
        </p:nvSpPr>
        <p:spPr>
          <a:xfrm>
            <a:off x="3003879" y="4401965"/>
            <a:ext cx="441146" cy="246221"/>
          </a:xfrm>
          <a:prstGeom prst="rect">
            <a:avLst/>
          </a:prstGeom>
          <a:noFill/>
        </p:spPr>
        <p:txBody>
          <a:bodyPr wrap="none" rtlCol="0">
            <a:spAutoFit/>
          </a:bodyPr>
          <a:lstStyle/>
          <a:p>
            <a:pPr algn="ct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支払</a:t>
            </a:r>
            <a:endPar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7" name="テキスト ボックス 136"/>
          <p:cNvSpPr txBox="1"/>
          <p:nvPr/>
        </p:nvSpPr>
        <p:spPr>
          <a:xfrm>
            <a:off x="4084313" y="4961073"/>
            <a:ext cx="2326173" cy="246221"/>
          </a:xfrm>
          <a:prstGeom prst="rect">
            <a:avLst/>
          </a:prstGeom>
          <a:noFill/>
        </p:spPr>
        <p:txBody>
          <a:bodyPr wrap="square" rtlCol="0">
            <a:spAutoFit/>
          </a:bodyPr>
          <a:lstStyle/>
          <a:p>
            <a:pPr algn="ct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限度額適用認定証等 申請</a:t>
            </a:r>
            <a:endPar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8" name="テキスト ボックス 137"/>
          <p:cNvSpPr txBox="1"/>
          <p:nvPr/>
        </p:nvSpPr>
        <p:spPr>
          <a:xfrm>
            <a:off x="4078426" y="5284823"/>
            <a:ext cx="2326173" cy="246221"/>
          </a:xfrm>
          <a:prstGeom prst="rect">
            <a:avLst/>
          </a:prstGeom>
          <a:noFill/>
        </p:spPr>
        <p:txBody>
          <a:bodyPr wrap="square" rtlCol="0">
            <a:spAutoFit/>
          </a:bodyPr>
          <a:lstStyle/>
          <a:p>
            <a:pPr algn="ct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限度額適用認定証等 </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交付</a:t>
            </a:r>
            <a:endPar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7" name="テキスト ボックス 86"/>
          <p:cNvSpPr txBox="1"/>
          <p:nvPr/>
        </p:nvSpPr>
        <p:spPr>
          <a:xfrm>
            <a:off x="2924391" y="2381595"/>
            <a:ext cx="2621230" cy="246221"/>
          </a:xfrm>
          <a:prstGeom prst="rect">
            <a:avLst/>
          </a:prstGeom>
          <a:noFill/>
        </p:spPr>
        <p:txBody>
          <a:bodyPr wrap="none" rtlCol="0">
            <a:spAutoFit/>
          </a:bodyPr>
          <a:lstStyle/>
          <a:p>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指定医療機関の指定の申請（辞退を含む）</a:t>
            </a:r>
            <a:endPar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8" name="右矢印 87"/>
          <p:cNvSpPr/>
          <p:nvPr/>
        </p:nvSpPr>
        <p:spPr>
          <a:xfrm rot="16200000">
            <a:off x="1070937" y="1521999"/>
            <a:ext cx="693859" cy="77526"/>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33" name="直線矢印コネクタ 32"/>
          <p:cNvCxnSpPr/>
          <p:nvPr/>
        </p:nvCxnSpPr>
        <p:spPr>
          <a:xfrm flipV="1">
            <a:off x="1961060" y="906317"/>
            <a:ext cx="4155966" cy="21960"/>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00" name="テキスト ボックス 99"/>
          <p:cNvSpPr txBox="1"/>
          <p:nvPr/>
        </p:nvSpPr>
        <p:spPr>
          <a:xfrm>
            <a:off x="2477121" y="967611"/>
            <a:ext cx="3016237" cy="400110"/>
          </a:xfrm>
          <a:prstGeom prst="rect">
            <a:avLst/>
          </a:prstGeom>
          <a:noFill/>
        </p:spPr>
        <p:txBody>
          <a:bodyPr wrap="square" rtlCol="0">
            <a:spAutoFit/>
          </a:bodyPr>
          <a:lstStyle/>
          <a:p>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国への臨床データ（詳細版）の提供</a:t>
            </a:r>
            <a:endPar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NCD</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参加施設のみ）</a:t>
            </a:r>
            <a:endPar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6" name="テキスト ボックス 75"/>
          <p:cNvSpPr txBox="1"/>
          <p:nvPr/>
        </p:nvSpPr>
        <p:spPr>
          <a:xfrm>
            <a:off x="1520803" y="5887280"/>
            <a:ext cx="5283170" cy="384721"/>
          </a:xfrm>
          <a:prstGeom prst="rect">
            <a:avLst/>
          </a:prstGeom>
          <a:noFill/>
        </p:spPr>
        <p:txBody>
          <a:bodyPr wrap="square" rtlCol="0">
            <a:spAutoFit/>
          </a:bodyPr>
          <a:lstStyle/>
          <a:p>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⑤</a:t>
            </a:r>
            <a:r>
              <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新規申請</a:t>
            </a:r>
            <a:r>
              <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申請書（新規）、</a:t>
            </a:r>
            <a:r>
              <a:rPr lang="ja-JP" altLang="en-US" sz="9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臨床調査個人票、同意書</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、保険証等（写）、住民票、</a:t>
            </a:r>
            <a:endPar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限度額適用認定証</a:t>
            </a:r>
            <a:r>
              <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（写）、</a:t>
            </a:r>
            <a:r>
              <a:rPr lang="ja-JP" altLang="en-US" sz="900"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課税</a:t>
            </a:r>
            <a:r>
              <a:rPr lang="ja-JP" altLang="en-US" sz="9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・非課税</a:t>
            </a:r>
            <a:r>
              <a:rPr lang="ja-JP" altLang="en-US" sz="900"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証明書類</a:t>
            </a:r>
            <a:r>
              <a:rPr lang="en-US" altLang="ja-JP" sz="900"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79" name="テキスト ボックス 78"/>
          <p:cNvSpPr txBox="1"/>
          <p:nvPr/>
        </p:nvSpPr>
        <p:spPr>
          <a:xfrm>
            <a:off x="1851694" y="6238791"/>
            <a:ext cx="4608506" cy="384721"/>
          </a:xfrm>
          <a:prstGeom prst="rect">
            <a:avLst/>
          </a:prstGeom>
          <a:noFill/>
        </p:spPr>
        <p:txBody>
          <a:bodyPr wrap="square" rtlCol="0">
            <a:spAutoFit/>
          </a:bodyPr>
          <a:lstStyle/>
          <a:p>
            <a:r>
              <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更新</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申請</a:t>
            </a:r>
            <a:r>
              <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申請書（更新）、参加者証（写）、保険証等（写）、住民票、</a:t>
            </a:r>
            <a:endParaRPr lang="en-US" altLang="ja-JP"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限度額適用認定証等（写）、</a:t>
            </a:r>
            <a:r>
              <a:rPr lang="ja-JP" altLang="en-US" sz="900"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課税</a:t>
            </a:r>
            <a:r>
              <a:rPr lang="ja-JP" altLang="en-US" sz="9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・非課税</a:t>
            </a:r>
            <a:r>
              <a:rPr lang="ja-JP" altLang="en-US" sz="900"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証明書類</a:t>
            </a:r>
            <a:r>
              <a:rPr lang="en-US" altLang="ja-JP" sz="900"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9" name="テキスト ボックス 88"/>
          <p:cNvSpPr txBox="1"/>
          <p:nvPr/>
        </p:nvSpPr>
        <p:spPr>
          <a:xfrm>
            <a:off x="1766012" y="3234007"/>
            <a:ext cx="1449847" cy="246221"/>
          </a:xfrm>
          <a:prstGeom prst="rect">
            <a:avLst/>
          </a:prstGeom>
          <a:noFill/>
        </p:spPr>
        <p:txBody>
          <a:bodyPr wrap="square" rtlCol="0">
            <a:spAutoFit/>
          </a:bodyPr>
          <a:lstStyle/>
          <a:p>
            <a:pPr algn="ct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⑨</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公費負担分の請求</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94" name="直線矢印コネクタ 93"/>
          <p:cNvCxnSpPr/>
          <p:nvPr/>
        </p:nvCxnSpPr>
        <p:spPr>
          <a:xfrm flipV="1">
            <a:off x="8680425" y="2832573"/>
            <a:ext cx="13464" cy="2275819"/>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8" name="テキスト ボックス 97"/>
          <p:cNvSpPr txBox="1"/>
          <p:nvPr/>
        </p:nvSpPr>
        <p:spPr>
          <a:xfrm>
            <a:off x="4088547" y="1957223"/>
            <a:ext cx="1338828" cy="246221"/>
          </a:xfrm>
          <a:prstGeom prst="rect">
            <a:avLst/>
          </a:prstGeom>
          <a:noFill/>
        </p:spPr>
        <p:txBody>
          <a:bodyPr wrap="none" rtlCol="0">
            <a:spAutoFit/>
          </a:bodyPr>
          <a:lstStyle/>
          <a:p>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・入院記録票の交付</a:t>
            </a:r>
            <a:endPar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18" name="直線矢印コネクタ 117"/>
          <p:cNvCxnSpPr/>
          <p:nvPr/>
        </p:nvCxnSpPr>
        <p:spPr>
          <a:xfrm flipV="1">
            <a:off x="422386" y="1163484"/>
            <a:ext cx="0" cy="1079519"/>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513868" y="6015016"/>
            <a:ext cx="899909" cy="338554"/>
          </a:xfrm>
          <a:prstGeom prst="rect">
            <a:avLst/>
          </a:prstGeom>
          <a:noFill/>
        </p:spPr>
        <p:txBody>
          <a:bodyPr wrap="square" rtlCol="0">
            <a:spAutoFit/>
          </a:bodyPr>
          <a:lstStyle/>
          <a:p>
            <a:r>
              <a:rPr lang="ja-JP" altLang="en-US" sz="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肝がん・重度肝硬変の認定</a:t>
            </a:r>
            <a:endParaRPr lang="ja-JP" altLang="en-US"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6" name="テキスト ボックス 175"/>
          <p:cNvSpPr txBox="1"/>
          <p:nvPr/>
        </p:nvSpPr>
        <p:spPr>
          <a:xfrm>
            <a:off x="8254692" y="3095103"/>
            <a:ext cx="338554" cy="1809305"/>
          </a:xfrm>
          <a:prstGeom prst="rect">
            <a:avLst/>
          </a:prstGeom>
          <a:noFill/>
        </p:spPr>
        <p:txBody>
          <a:bodyPr vert="eaVert" wrap="square" rtlCol="0">
            <a:spAutoFit/>
          </a:bodyPr>
          <a:lstStyle/>
          <a:p>
            <a:pPr algn="ct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④</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臨床調査個人票発行</a:t>
            </a:r>
            <a:endPar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8" name="テキスト ボックス 177"/>
          <p:cNvSpPr txBox="1"/>
          <p:nvPr/>
        </p:nvSpPr>
        <p:spPr>
          <a:xfrm>
            <a:off x="8665885" y="3203665"/>
            <a:ext cx="338554" cy="1809305"/>
          </a:xfrm>
          <a:prstGeom prst="rect">
            <a:avLst/>
          </a:prstGeom>
          <a:noFill/>
        </p:spPr>
        <p:txBody>
          <a:bodyPr vert="eaVert" wrap="square" rtlCol="0">
            <a:spAutoFit/>
          </a:bodyPr>
          <a:lstStyle/>
          <a:p>
            <a:pPr algn="ct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臨床調査個人票作成依頼</a:t>
            </a:r>
            <a:endPar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81" name="直線矢印コネクタ 180"/>
          <p:cNvCxnSpPr/>
          <p:nvPr/>
        </p:nvCxnSpPr>
        <p:spPr>
          <a:xfrm flipV="1">
            <a:off x="7545334" y="2832572"/>
            <a:ext cx="0" cy="2316249"/>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8" name="直線矢印コネクタ 187"/>
          <p:cNvCxnSpPr/>
          <p:nvPr/>
        </p:nvCxnSpPr>
        <p:spPr>
          <a:xfrm flipH="1">
            <a:off x="1680128" y="5821395"/>
            <a:ext cx="5000434" cy="24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1" name="直線矢印コネクタ 190"/>
          <p:cNvCxnSpPr/>
          <p:nvPr/>
        </p:nvCxnSpPr>
        <p:spPr>
          <a:xfrm>
            <a:off x="1709043" y="5680821"/>
            <a:ext cx="5027231"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4" name="直線矢印コネクタ 193"/>
          <p:cNvCxnSpPr/>
          <p:nvPr/>
        </p:nvCxnSpPr>
        <p:spPr>
          <a:xfrm>
            <a:off x="1629634" y="2201328"/>
            <a:ext cx="4487390" cy="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5" name="直線矢印コネクタ 194"/>
          <p:cNvCxnSpPr/>
          <p:nvPr/>
        </p:nvCxnSpPr>
        <p:spPr>
          <a:xfrm flipH="1">
            <a:off x="1629636" y="2334614"/>
            <a:ext cx="4435587" cy="1030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7" name="テキスト ボックス 196"/>
          <p:cNvSpPr txBox="1"/>
          <p:nvPr/>
        </p:nvSpPr>
        <p:spPr>
          <a:xfrm>
            <a:off x="9040563" y="3116900"/>
            <a:ext cx="338554" cy="1953039"/>
          </a:xfrm>
          <a:prstGeom prst="rect">
            <a:avLst/>
          </a:prstGeom>
          <a:noFill/>
        </p:spPr>
        <p:txBody>
          <a:bodyPr vert="eaVert" wrap="square" rtlCol="0">
            <a:spAutoFit/>
          </a:bodyPr>
          <a:lstStyle/>
          <a:p>
            <a:pPr algn="ct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②入院記録票交付</a:t>
            </a:r>
            <a:endPar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99" name="直線矢印コネクタ 98"/>
          <p:cNvCxnSpPr/>
          <p:nvPr/>
        </p:nvCxnSpPr>
        <p:spPr>
          <a:xfrm flipH="1">
            <a:off x="4113816" y="5158250"/>
            <a:ext cx="2516252"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1" name="直線矢印コネクタ 100"/>
          <p:cNvCxnSpPr/>
          <p:nvPr/>
        </p:nvCxnSpPr>
        <p:spPr>
          <a:xfrm>
            <a:off x="4182954" y="5298410"/>
            <a:ext cx="2473913"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p:cNvCxnSpPr/>
          <p:nvPr/>
        </p:nvCxnSpPr>
        <p:spPr>
          <a:xfrm>
            <a:off x="1629634" y="2891587"/>
            <a:ext cx="1696533" cy="0"/>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09" name="直線矢印コネクタ 108"/>
          <p:cNvCxnSpPr/>
          <p:nvPr/>
        </p:nvCxnSpPr>
        <p:spPr>
          <a:xfrm>
            <a:off x="4514893" y="3170533"/>
            <a:ext cx="163803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1" name="直線矢印コネクタ 110"/>
          <p:cNvCxnSpPr/>
          <p:nvPr/>
        </p:nvCxnSpPr>
        <p:spPr>
          <a:xfrm flipH="1" flipV="1">
            <a:off x="4495118" y="3396464"/>
            <a:ext cx="1593906" cy="1259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5" name="直線矢印コネクタ 114"/>
          <p:cNvCxnSpPr/>
          <p:nvPr/>
        </p:nvCxnSpPr>
        <p:spPr>
          <a:xfrm flipV="1">
            <a:off x="1629635" y="3209041"/>
            <a:ext cx="1694970" cy="196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7" name="直線矢印コネクタ 116"/>
          <p:cNvCxnSpPr/>
          <p:nvPr/>
        </p:nvCxnSpPr>
        <p:spPr>
          <a:xfrm flipH="1">
            <a:off x="1629634" y="3467553"/>
            <a:ext cx="1661097"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5" name="テキスト ボックス 104"/>
          <p:cNvSpPr txBox="1"/>
          <p:nvPr/>
        </p:nvSpPr>
        <p:spPr>
          <a:xfrm>
            <a:off x="6195029" y="729675"/>
            <a:ext cx="1526257" cy="338554"/>
          </a:xfrm>
          <a:prstGeom prst="rect">
            <a:avLst/>
          </a:prstGeom>
          <a:solidFill>
            <a:srgbClr val="FFFFCC"/>
          </a:solidFill>
          <a:ln w="38100">
            <a:solidFill>
              <a:srgbClr val="FFC000"/>
            </a:solidFill>
          </a:ln>
        </p:spPr>
        <p:txBody>
          <a:bodyPr wrap="square" rtlCol="0">
            <a:spAutoFit/>
          </a:bodyPr>
          <a:lstStyle/>
          <a:p>
            <a:r>
              <a:rPr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指定医療機関</a:t>
            </a:r>
          </a:p>
        </p:txBody>
      </p:sp>
      <p:cxnSp>
        <p:nvCxnSpPr>
          <p:cNvPr id="125" name="直線矢印コネクタ 124"/>
          <p:cNvCxnSpPr/>
          <p:nvPr/>
        </p:nvCxnSpPr>
        <p:spPr>
          <a:xfrm flipV="1">
            <a:off x="9466474" y="2845523"/>
            <a:ext cx="0" cy="230329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6" name="テキスト ボックス 125"/>
          <p:cNvSpPr txBox="1"/>
          <p:nvPr/>
        </p:nvSpPr>
        <p:spPr>
          <a:xfrm>
            <a:off x="9388982" y="3088473"/>
            <a:ext cx="338554" cy="1809305"/>
          </a:xfrm>
          <a:prstGeom prst="rect">
            <a:avLst/>
          </a:prstGeom>
          <a:noFill/>
        </p:spPr>
        <p:txBody>
          <a:bodyPr vert="eaVert" wrap="square" rtlCol="0">
            <a:spAutoFit/>
          </a:bodyPr>
          <a:lstStyle/>
          <a:p>
            <a:pPr algn="ct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①入院　等</a:t>
            </a:r>
            <a:endPar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29" name="直線矢印コネクタ 128"/>
          <p:cNvCxnSpPr/>
          <p:nvPr/>
        </p:nvCxnSpPr>
        <p:spPr>
          <a:xfrm>
            <a:off x="9094128" y="2875926"/>
            <a:ext cx="0" cy="227289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27" name="Picture 2" descr="C:\Program Files\Microsoft Office\MEDIA\CAGCAT10\j0240719.wmf"/>
          <p:cNvPicPr>
            <a:picLocks noChangeAspect="1" noChangeArrowheads="1"/>
          </p:cNvPicPr>
          <p:nvPr/>
        </p:nvPicPr>
        <p:blipFill>
          <a:blip cstate="print">
            <a:extLst>
              <a:ext uri="{28A0092B-C50C-407E-A947-70E740481C1C}">
                <a14:useLocalDpi xmlns:a14="http://schemas.microsoft.com/office/drawing/2010/main" val="0"/>
              </a:ext>
            </a:extLst>
          </a:blip>
          <a:srcRect/>
          <a:stretch>
            <a:fillRect/>
          </a:stretch>
        </p:blipFill>
        <p:spPr bwMode="auto">
          <a:xfrm>
            <a:off x="6656865" y="2504706"/>
            <a:ext cx="602583" cy="87301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8437538" y="5168200"/>
            <a:ext cx="805011" cy="616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4" name="テキスト ボックス 83"/>
          <p:cNvSpPr txBox="1"/>
          <p:nvPr/>
        </p:nvSpPr>
        <p:spPr>
          <a:xfrm>
            <a:off x="2676179" y="6630876"/>
            <a:ext cx="4800459" cy="230832"/>
          </a:xfrm>
          <a:prstGeom prst="rect">
            <a:avLst/>
          </a:prstGeom>
          <a:noFill/>
        </p:spPr>
        <p:txBody>
          <a:bodyPr wrap="square" rtlCol="0">
            <a:spAutoFit/>
          </a:bodyPr>
          <a:lstStyle/>
          <a:p>
            <a:r>
              <a:rPr lang="en-US" altLang="ja-JP" sz="900"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課税・非課税証明書類が必要な場合：</a:t>
            </a:r>
            <a:r>
              <a:rPr lang="en-US" altLang="ja-JP" sz="900"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70</a:t>
            </a:r>
            <a:r>
              <a:rPr lang="ja-JP" altLang="en-US" sz="900"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歳以上の申請者で</a:t>
            </a:r>
            <a:r>
              <a:rPr lang="ja-JP" altLang="en-US" sz="9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所得区分</a:t>
            </a:r>
            <a:r>
              <a:rPr lang="ja-JP" altLang="en-US" sz="900"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が一般の者</a:t>
            </a:r>
            <a:endParaRPr lang="en-US" altLang="ja-JP" sz="800"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4807797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2487" y="116632"/>
            <a:ext cx="9433048" cy="648072"/>
          </a:xfrm>
          <a:solidFill>
            <a:srgbClr val="FFFFCC"/>
          </a:solidFill>
          <a:ln w="38100">
            <a:solidFill>
              <a:schemeClr val="tx1"/>
            </a:solidFill>
          </a:ln>
        </p:spPr>
        <p:txBody>
          <a:bodyPr>
            <a:normAutofit/>
          </a:bodyPr>
          <a:lstStyle/>
          <a:p>
            <a:r>
              <a:rPr kumimoji="1" lang="ja-JP" altLang="en-US" sz="2800" dirty="0" smtClean="0"/>
              <a:t>肝がん・重度肝硬変治療研究促進事業の実施要綱骨子</a:t>
            </a:r>
            <a:endParaRPr kumimoji="1" lang="ja-JP" altLang="en-US" sz="2800" dirty="0"/>
          </a:p>
        </p:txBody>
      </p:sp>
      <p:sp>
        <p:nvSpPr>
          <p:cNvPr id="4" name="テキスト ボックス 3"/>
          <p:cNvSpPr txBox="1"/>
          <p:nvPr/>
        </p:nvSpPr>
        <p:spPr>
          <a:xfrm>
            <a:off x="68079" y="922330"/>
            <a:ext cx="9777536" cy="6170920"/>
          </a:xfrm>
          <a:prstGeom prst="rect">
            <a:avLst/>
          </a:prstGeom>
          <a:noFill/>
        </p:spPr>
        <p:txBody>
          <a:bodyPr wrap="square" rtlCol="0">
            <a:spAutoFit/>
          </a:bodyPr>
          <a:lstStyle/>
          <a:p>
            <a:r>
              <a:rPr lang="ja-JP" altLang="en-US" sz="2000" b="1" u="sng" smtClean="0">
                <a:solidFill>
                  <a:prstClr val="black"/>
                </a:solidFill>
              </a:rPr>
              <a:t>実施</a:t>
            </a:r>
            <a:r>
              <a:rPr lang="ja-JP" altLang="en-US" sz="2000" b="1" u="sng" smtClean="0">
                <a:solidFill>
                  <a:prstClr val="black"/>
                </a:solidFill>
              </a:rPr>
              <a:t>要綱の</a:t>
            </a:r>
            <a:r>
              <a:rPr lang="ja-JP" altLang="en-US" sz="2000" b="1" u="sng" dirty="0" smtClean="0">
                <a:solidFill>
                  <a:prstClr val="black"/>
                </a:solidFill>
              </a:rPr>
              <a:t>主な項目</a:t>
            </a:r>
            <a:endParaRPr lang="en-US" altLang="ja-JP" sz="2000" b="1" u="sng" dirty="0" smtClean="0">
              <a:solidFill>
                <a:prstClr val="black"/>
              </a:solidFill>
            </a:endParaRPr>
          </a:p>
          <a:p>
            <a:r>
              <a:rPr lang="ja-JP" altLang="en-US" sz="1500" dirty="0" smtClean="0">
                <a:solidFill>
                  <a:prstClr val="black"/>
                </a:solidFill>
              </a:rPr>
              <a:t>１．目　　　的　：Ｂ型肝炎ウイルス又はＣ型肝炎ウイルスによる肝がん及び重度肝硬変の患者の医療費の負担軽減を図</a:t>
            </a:r>
            <a:endParaRPr lang="en-US" altLang="ja-JP" sz="1500" dirty="0" smtClean="0">
              <a:solidFill>
                <a:prstClr val="black"/>
              </a:solidFill>
            </a:endParaRPr>
          </a:p>
          <a:p>
            <a:r>
              <a:rPr lang="ja-JP" altLang="en-US" sz="1500" dirty="0">
                <a:solidFill>
                  <a:prstClr val="black"/>
                </a:solidFill>
              </a:rPr>
              <a:t>　</a:t>
            </a:r>
            <a:r>
              <a:rPr lang="ja-JP" altLang="en-US" sz="1500" dirty="0" smtClean="0">
                <a:solidFill>
                  <a:prstClr val="black"/>
                </a:solidFill>
              </a:rPr>
              <a:t>　　　　　　　　　りつつ、最適な治療を選択できるようにするための研究を促進する仕組みを構築する</a:t>
            </a:r>
            <a:endParaRPr lang="en-US" altLang="ja-JP" sz="1500" dirty="0" smtClean="0">
              <a:solidFill>
                <a:prstClr val="black"/>
              </a:solidFill>
            </a:endParaRPr>
          </a:p>
          <a:p>
            <a:r>
              <a:rPr lang="ja-JP" altLang="en-US" sz="1500" dirty="0">
                <a:solidFill>
                  <a:prstClr val="black"/>
                </a:solidFill>
              </a:rPr>
              <a:t>２．</a:t>
            </a:r>
            <a:r>
              <a:rPr lang="ja-JP" altLang="en-US" sz="1500" dirty="0" smtClean="0">
                <a:solidFill>
                  <a:prstClr val="black"/>
                </a:solidFill>
              </a:rPr>
              <a:t>実施主体　：都道府県</a:t>
            </a:r>
            <a:endParaRPr lang="en-US" altLang="ja-JP" sz="1500" dirty="0" smtClean="0">
              <a:solidFill>
                <a:prstClr val="black"/>
              </a:solidFill>
            </a:endParaRPr>
          </a:p>
          <a:p>
            <a:r>
              <a:rPr lang="ja-JP" altLang="en-US" sz="1500" dirty="0">
                <a:solidFill>
                  <a:prstClr val="black"/>
                </a:solidFill>
              </a:rPr>
              <a:t>３</a:t>
            </a:r>
            <a:r>
              <a:rPr lang="ja-JP" altLang="en-US" sz="1500" dirty="0" smtClean="0">
                <a:solidFill>
                  <a:prstClr val="black"/>
                </a:solidFill>
              </a:rPr>
              <a:t>．</a:t>
            </a:r>
            <a:r>
              <a:rPr lang="ja-JP" altLang="en-US" sz="1500" dirty="0">
                <a:solidFill>
                  <a:prstClr val="black"/>
                </a:solidFill>
              </a:rPr>
              <a:t>定義</a:t>
            </a:r>
            <a:r>
              <a:rPr lang="ja-JP" altLang="en-US" sz="1500" dirty="0" smtClean="0">
                <a:solidFill>
                  <a:prstClr val="black"/>
                </a:solidFill>
              </a:rPr>
              <a:t>及び　：</a:t>
            </a:r>
            <a:r>
              <a:rPr lang="ja-JP" altLang="en-US" sz="1500" dirty="0">
                <a:solidFill>
                  <a:prstClr val="black"/>
                </a:solidFill>
              </a:rPr>
              <a:t>肝がん・重度肝硬変入院関係医療（高額療養費が支給されるものに限る。）のうち、当該医療の行われた</a:t>
            </a:r>
            <a:endParaRPr lang="en-US" altLang="ja-JP" sz="1500" dirty="0">
              <a:solidFill>
                <a:prstClr val="black"/>
              </a:solidFill>
            </a:endParaRPr>
          </a:p>
          <a:p>
            <a:r>
              <a:rPr lang="ja-JP" altLang="en-US" sz="1500" dirty="0" smtClean="0">
                <a:solidFill>
                  <a:prstClr val="black"/>
                </a:solidFill>
              </a:rPr>
              <a:t>　　対象</a:t>
            </a:r>
            <a:r>
              <a:rPr lang="ja-JP" altLang="en-US" sz="1500" dirty="0">
                <a:solidFill>
                  <a:prstClr val="black"/>
                </a:solidFill>
              </a:rPr>
              <a:t>医療　</a:t>
            </a:r>
            <a:r>
              <a:rPr lang="ja-JP" altLang="en-US" sz="1500" dirty="0" smtClean="0">
                <a:solidFill>
                  <a:prstClr val="black"/>
                </a:solidFill>
              </a:rPr>
              <a:t>　月</a:t>
            </a:r>
            <a:r>
              <a:rPr lang="ja-JP" altLang="en-US" sz="1500" dirty="0">
                <a:solidFill>
                  <a:prstClr val="black"/>
                </a:solidFill>
              </a:rPr>
              <a:t>以前の１２月以内に</a:t>
            </a:r>
            <a:r>
              <a:rPr lang="ja-JP" altLang="en-US" sz="1500" dirty="0" smtClean="0">
                <a:solidFill>
                  <a:prstClr val="black"/>
                </a:solidFill>
              </a:rPr>
              <a:t>、指定</a:t>
            </a:r>
            <a:r>
              <a:rPr lang="ja-JP" altLang="en-US" sz="1500" dirty="0">
                <a:solidFill>
                  <a:prstClr val="black"/>
                </a:solidFill>
              </a:rPr>
              <a:t>医療機関において肝がん・重度肝硬変入院関係医療（</a:t>
            </a:r>
            <a:r>
              <a:rPr lang="ja-JP" altLang="en-US" sz="1500" dirty="0" smtClean="0">
                <a:solidFill>
                  <a:prstClr val="black"/>
                </a:solidFill>
              </a:rPr>
              <a:t>高額療養費</a:t>
            </a:r>
            <a:r>
              <a:rPr lang="ja-JP" altLang="en-US" sz="1500" dirty="0">
                <a:solidFill>
                  <a:prstClr val="black"/>
                </a:solidFill>
              </a:rPr>
              <a:t>が支給</a:t>
            </a:r>
            <a:r>
              <a:rPr lang="ja-JP" altLang="en-US" sz="1500" dirty="0" smtClean="0">
                <a:solidFill>
                  <a:prstClr val="black"/>
                </a:solidFill>
              </a:rPr>
              <a:t>さ</a:t>
            </a:r>
            <a:endParaRPr lang="en-US" altLang="ja-JP" sz="1500" dirty="0" smtClean="0">
              <a:solidFill>
                <a:prstClr val="black"/>
              </a:solidFill>
            </a:endParaRPr>
          </a:p>
          <a:p>
            <a:r>
              <a:rPr lang="ja-JP" altLang="en-US" sz="1500" dirty="0">
                <a:solidFill>
                  <a:prstClr val="black"/>
                </a:solidFill>
              </a:rPr>
              <a:t>　</a:t>
            </a:r>
            <a:r>
              <a:rPr lang="ja-JP" altLang="en-US" sz="1500" dirty="0" smtClean="0">
                <a:solidFill>
                  <a:prstClr val="black"/>
                </a:solidFill>
              </a:rPr>
              <a:t>　　　　　　　　　</a:t>
            </a:r>
            <a:r>
              <a:rPr lang="ja-JP" altLang="en-US" sz="1500" dirty="0" err="1" smtClean="0">
                <a:solidFill>
                  <a:prstClr val="black"/>
                </a:solidFill>
              </a:rPr>
              <a:t>れる</a:t>
            </a:r>
            <a:r>
              <a:rPr lang="ja-JP" altLang="en-US" sz="1500" dirty="0">
                <a:solidFill>
                  <a:prstClr val="black"/>
                </a:solidFill>
              </a:rPr>
              <a:t>ものに限る。）を受けた月数が既に３月以上</a:t>
            </a:r>
            <a:r>
              <a:rPr lang="ja-JP" altLang="en-US" sz="1500" dirty="0" smtClean="0">
                <a:solidFill>
                  <a:prstClr val="black"/>
                </a:solidFill>
              </a:rPr>
              <a:t>あ</a:t>
            </a:r>
            <a:r>
              <a:rPr lang="ja-JP" altLang="en-US" sz="1500" dirty="0">
                <a:solidFill>
                  <a:prstClr val="black"/>
                </a:solidFill>
              </a:rPr>
              <a:t>り</a:t>
            </a:r>
            <a:r>
              <a:rPr lang="ja-JP" altLang="en-US" sz="1500" dirty="0" smtClean="0">
                <a:solidFill>
                  <a:prstClr val="black"/>
                </a:solidFill>
              </a:rPr>
              <a:t>、かつ、原則として高額療養費算定基準額が高額療</a:t>
            </a:r>
            <a:endParaRPr lang="en-US" altLang="ja-JP" sz="1500" dirty="0" smtClean="0">
              <a:solidFill>
                <a:prstClr val="black"/>
              </a:solidFill>
            </a:endParaRPr>
          </a:p>
          <a:p>
            <a:r>
              <a:rPr lang="ja-JP" altLang="en-US" sz="1500" dirty="0">
                <a:solidFill>
                  <a:prstClr val="black"/>
                </a:solidFill>
              </a:rPr>
              <a:t>　</a:t>
            </a:r>
            <a:r>
              <a:rPr lang="ja-JP" altLang="en-US" sz="1500" dirty="0" smtClean="0">
                <a:solidFill>
                  <a:prstClr val="black"/>
                </a:solidFill>
              </a:rPr>
              <a:t>　　　　　　　　　養費多数回該当の場合にある月のもの</a:t>
            </a:r>
            <a:endParaRPr lang="en-US" altLang="ja-JP" sz="1500" dirty="0" smtClean="0">
              <a:solidFill>
                <a:prstClr val="black"/>
              </a:solidFill>
            </a:endParaRPr>
          </a:p>
          <a:p>
            <a:r>
              <a:rPr lang="ja-JP" altLang="en-US" sz="1500" dirty="0" smtClean="0">
                <a:solidFill>
                  <a:prstClr val="black"/>
                </a:solidFill>
              </a:rPr>
              <a:t>４．対象患者　：肝がん・重度肝硬変に関する医療保険各法又は高齢者の医療の確保に関する法律の医療に関する給付</a:t>
            </a:r>
            <a:endParaRPr lang="en-US" altLang="ja-JP" sz="1500" dirty="0" smtClean="0">
              <a:solidFill>
                <a:prstClr val="black"/>
              </a:solidFill>
            </a:endParaRPr>
          </a:p>
          <a:p>
            <a:r>
              <a:rPr lang="ja-JP" altLang="en-US" sz="1500" dirty="0">
                <a:solidFill>
                  <a:prstClr val="black"/>
                </a:solidFill>
              </a:rPr>
              <a:t>　</a:t>
            </a:r>
            <a:r>
              <a:rPr lang="ja-JP" altLang="en-US" sz="1500" dirty="0" smtClean="0">
                <a:solidFill>
                  <a:prstClr val="black"/>
                </a:solidFill>
              </a:rPr>
              <a:t>　　　　　　　　　を受けている者で、臨床調査個人票及び研究への同意書を提出した者</a:t>
            </a:r>
            <a:endParaRPr lang="en-US" altLang="ja-JP" sz="1500" dirty="0" smtClean="0">
              <a:solidFill>
                <a:prstClr val="black"/>
              </a:solidFill>
            </a:endParaRPr>
          </a:p>
          <a:p>
            <a:r>
              <a:rPr lang="ja-JP" altLang="en-US" sz="1500" dirty="0">
                <a:solidFill>
                  <a:prstClr val="black"/>
                </a:solidFill>
              </a:rPr>
              <a:t>　</a:t>
            </a:r>
            <a:r>
              <a:rPr lang="ja-JP" altLang="en-US" sz="1500" dirty="0" smtClean="0">
                <a:solidFill>
                  <a:prstClr val="black"/>
                </a:solidFill>
              </a:rPr>
              <a:t>　　　　　　　　　　＜７０歳未満＞</a:t>
            </a:r>
            <a:endParaRPr lang="en-US" altLang="ja-JP" sz="1500" dirty="0" smtClean="0">
              <a:solidFill>
                <a:prstClr val="black"/>
              </a:solidFill>
            </a:endParaRPr>
          </a:p>
          <a:p>
            <a:r>
              <a:rPr lang="ja-JP" altLang="en-US" sz="1500" dirty="0">
                <a:solidFill>
                  <a:prstClr val="black"/>
                </a:solidFill>
              </a:rPr>
              <a:t>　</a:t>
            </a:r>
            <a:r>
              <a:rPr lang="ja-JP" altLang="en-US" sz="1500" dirty="0" smtClean="0">
                <a:solidFill>
                  <a:prstClr val="black"/>
                </a:solidFill>
              </a:rPr>
              <a:t>　　　　　　　　　　　医療保険者が発行する限度額適用認定証、又は限度額適用・標準負担額減額認定証の所得額の適</a:t>
            </a:r>
            <a:endParaRPr lang="en-US" altLang="ja-JP" sz="1500" dirty="0" smtClean="0">
              <a:solidFill>
                <a:prstClr val="black"/>
              </a:solidFill>
            </a:endParaRPr>
          </a:p>
          <a:p>
            <a:r>
              <a:rPr lang="ja-JP" altLang="en-US" sz="1500" dirty="0">
                <a:solidFill>
                  <a:prstClr val="black"/>
                </a:solidFill>
              </a:rPr>
              <a:t>　</a:t>
            </a:r>
            <a:r>
              <a:rPr lang="ja-JP" altLang="en-US" sz="1500" dirty="0" smtClean="0">
                <a:solidFill>
                  <a:prstClr val="black"/>
                </a:solidFill>
              </a:rPr>
              <a:t>　　　　　　　　　　　用区分がエ又はオに該当する者</a:t>
            </a:r>
            <a:endParaRPr lang="en-US" altLang="ja-JP" sz="1500" dirty="0" smtClean="0">
              <a:solidFill>
                <a:prstClr val="black"/>
              </a:solidFill>
            </a:endParaRPr>
          </a:p>
          <a:p>
            <a:r>
              <a:rPr lang="ja-JP" altLang="en-US" sz="1500" dirty="0" smtClean="0">
                <a:solidFill>
                  <a:prstClr val="black"/>
                </a:solidFill>
              </a:rPr>
              <a:t>　　　　　　　　　　　＜７０歳以上７５歳未満＞</a:t>
            </a:r>
            <a:endParaRPr lang="en-US" altLang="ja-JP" sz="1500" dirty="0">
              <a:solidFill>
                <a:prstClr val="black"/>
              </a:solidFill>
            </a:endParaRPr>
          </a:p>
          <a:p>
            <a:r>
              <a:rPr lang="ja-JP" altLang="en-US" sz="1500" dirty="0" smtClean="0">
                <a:solidFill>
                  <a:prstClr val="black"/>
                </a:solidFill>
              </a:rPr>
              <a:t>　　　　　　　　　　　　医療保険者が発行する高齢受給者証の一部負担金の割合が２割とされている者</a:t>
            </a:r>
            <a:endParaRPr lang="en-US" altLang="ja-JP" sz="1500" dirty="0" smtClean="0">
              <a:solidFill>
                <a:prstClr val="black"/>
              </a:solidFill>
            </a:endParaRPr>
          </a:p>
          <a:p>
            <a:r>
              <a:rPr lang="ja-JP" altLang="en-US" sz="1500" dirty="0">
                <a:solidFill>
                  <a:prstClr val="black"/>
                </a:solidFill>
              </a:rPr>
              <a:t>　</a:t>
            </a:r>
            <a:r>
              <a:rPr lang="ja-JP" altLang="en-US" sz="1500" dirty="0" smtClean="0">
                <a:solidFill>
                  <a:prstClr val="black"/>
                </a:solidFill>
              </a:rPr>
              <a:t>　　　　　　　　　　＜７５歳以上　</a:t>
            </a:r>
            <a:r>
              <a:rPr lang="ja-JP" altLang="en-US" sz="1100" dirty="0" smtClean="0">
                <a:solidFill>
                  <a:prstClr val="black"/>
                </a:solidFill>
              </a:rPr>
              <a:t>（６５歳以上７５歳未満であって後期高齢者医療制度に加入し一部負担金の割合が１割とされている者を含む）</a:t>
            </a:r>
            <a:r>
              <a:rPr lang="ja-JP" altLang="en-US" sz="1500" dirty="0" smtClean="0">
                <a:solidFill>
                  <a:prstClr val="black"/>
                </a:solidFill>
              </a:rPr>
              <a:t>＞</a:t>
            </a:r>
            <a:endParaRPr lang="en-US" altLang="ja-JP" sz="1500" dirty="0" smtClean="0">
              <a:solidFill>
                <a:prstClr val="black"/>
              </a:solidFill>
            </a:endParaRPr>
          </a:p>
          <a:p>
            <a:r>
              <a:rPr lang="ja-JP" altLang="en-US" sz="1500" dirty="0">
                <a:solidFill>
                  <a:prstClr val="black"/>
                </a:solidFill>
              </a:rPr>
              <a:t>　</a:t>
            </a:r>
            <a:r>
              <a:rPr lang="ja-JP" altLang="en-US" sz="1500" dirty="0" smtClean="0">
                <a:solidFill>
                  <a:prstClr val="black"/>
                </a:solidFill>
              </a:rPr>
              <a:t>　　　　　　　　　　　後期高齢者医療被保険者証の一部負担金の割合が１割とされている者</a:t>
            </a:r>
            <a:endParaRPr lang="en-US" altLang="ja-JP" sz="1500" dirty="0" smtClean="0">
              <a:solidFill>
                <a:prstClr val="black"/>
              </a:solidFill>
            </a:endParaRPr>
          </a:p>
          <a:p>
            <a:r>
              <a:rPr lang="ja-JP" altLang="en-US" sz="1500" dirty="0">
                <a:solidFill>
                  <a:prstClr val="black"/>
                </a:solidFill>
              </a:rPr>
              <a:t>５</a:t>
            </a:r>
            <a:r>
              <a:rPr lang="ja-JP" altLang="en-US" sz="1500" dirty="0" smtClean="0">
                <a:solidFill>
                  <a:prstClr val="black"/>
                </a:solidFill>
              </a:rPr>
              <a:t>．実施方法　：原則として指定医療機関に事業に必要な費用を交付することにより行う（自己負担月額：１万円）</a:t>
            </a:r>
            <a:endParaRPr lang="en-US" altLang="ja-JP" sz="1500" dirty="0" smtClean="0">
              <a:solidFill>
                <a:prstClr val="black"/>
              </a:solidFill>
            </a:endParaRPr>
          </a:p>
          <a:p>
            <a:r>
              <a:rPr lang="ja-JP" altLang="en-US" sz="1500" dirty="0">
                <a:solidFill>
                  <a:prstClr val="black"/>
                </a:solidFill>
              </a:rPr>
              <a:t>６</a:t>
            </a:r>
            <a:r>
              <a:rPr lang="ja-JP" altLang="en-US" sz="1500" dirty="0" smtClean="0">
                <a:solidFill>
                  <a:prstClr val="black"/>
                </a:solidFill>
              </a:rPr>
              <a:t>．認　　　定　：都道府県知事は、指定医療機関が発行する個人票等（臨床調査個人票及び同意書）を基に認定を行う。</a:t>
            </a:r>
            <a:endParaRPr lang="en-US" altLang="ja-JP" sz="1500" dirty="0" smtClean="0">
              <a:solidFill>
                <a:prstClr val="black"/>
              </a:solidFill>
            </a:endParaRPr>
          </a:p>
          <a:p>
            <a:r>
              <a:rPr lang="ja-JP" altLang="en-US" sz="1500" dirty="0">
                <a:solidFill>
                  <a:prstClr val="black"/>
                </a:solidFill>
              </a:rPr>
              <a:t>　</a:t>
            </a:r>
            <a:r>
              <a:rPr lang="ja-JP" altLang="en-US" sz="1500" dirty="0" smtClean="0">
                <a:solidFill>
                  <a:prstClr val="black"/>
                </a:solidFill>
              </a:rPr>
              <a:t>　　　　　　　　　認定</a:t>
            </a:r>
            <a:r>
              <a:rPr lang="ja-JP" altLang="en-US" sz="1500" dirty="0">
                <a:solidFill>
                  <a:prstClr val="black"/>
                </a:solidFill>
              </a:rPr>
              <a:t>の有効期間は</a:t>
            </a:r>
            <a:r>
              <a:rPr lang="ja-JP" altLang="en-US" sz="1500" dirty="0" smtClean="0">
                <a:solidFill>
                  <a:prstClr val="black"/>
                </a:solidFill>
              </a:rPr>
              <a:t>原則として</a:t>
            </a:r>
            <a:r>
              <a:rPr lang="ja-JP" altLang="en-US" sz="1500" dirty="0">
                <a:solidFill>
                  <a:prstClr val="black"/>
                </a:solidFill>
              </a:rPr>
              <a:t>１か年を限度とする。ただし、その期間を更新できるものと</a:t>
            </a:r>
            <a:r>
              <a:rPr lang="ja-JP" altLang="en-US" sz="1500" dirty="0" smtClean="0">
                <a:solidFill>
                  <a:prstClr val="black"/>
                </a:solidFill>
              </a:rPr>
              <a:t>する</a:t>
            </a:r>
            <a:endParaRPr lang="en-US" altLang="ja-JP" sz="1500" dirty="0" smtClean="0">
              <a:solidFill>
                <a:prstClr val="black"/>
              </a:solidFill>
            </a:endParaRPr>
          </a:p>
          <a:p>
            <a:r>
              <a:rPr lang="ja-JP" altLang="en-US" sz="1500" dirty="0">
                <a:solidFill>
                  <a:prstClr val="black"/>
                </a:solidFill>
              </a:rPr>
              <a:t>７</a:t>
            </a:r>
            <a:r>
              <a:rPr lang="ja-JP" altLang="en-US" sz="1500" dirty="0" smtClean="0">
                <a:solidFill>
                  <a:prstClr val="black"/>
                </a:solidFill>
              </a:rPr>
              <a:t>．臨床調査個人票等　：臨床調査個人票及び同意書の写しを厚生労働大臣へ提出。研究者への提供</a:t>
            </a:r>
            <a:endParaRPr lang="en-US" altLang="ja-JP" sz="1500" dirty="0" smtClean="0">
              <a:solidFill>
                <a:prstClr val="black"/>
              </a:solidFill>
            </a:endParaRPr>
          </a:p>
          <a:p>
            <a:r>
              <a:rPr lang="ja-JP" altLang="en-US" sz="1500" dirty="0">
                <a:solidFill>
                  <a:prstClr val="black"/>
                </a:solidFill>
              </a:rPr>
              <a:t>８</a:t>
            </a:r>
            <a:r>
              <a:rPr lang="ja-JP" altLang="en-US" sz="1500" dirty="0" smtClean="0">
                <a:solidFill>
                  <a:prstClr val="black"/>
                </a:solidFill>
              </a:rPr>
              <a:t>．関係者の留意事項　：個人情報の取扱いへの配慮</a:t>
            </a:r>
            <a:endParaRPr lang="en-US" altLang="ja-JP" sz="1500" dirty="0" smtClean="0">
              <a:solidFill>
                <a:prstClr val="black"/>
              </a:solidFill>
            </a:endParaRPr>
          </a:p>
          <a:p>
            <a:pPr marL="1171575" indent="-1171575"/>
            <a:r>
              <a:rPr lang="ja-JP" altLang="en-US" sz="1500" dirty="0" smtClean="0">
                <a:solidFill>
                  <a:prstClr val="black"/>
                </a:solidFill>
                <a:latin typeface="ＭＳ Ｐゴシック"/>
              </a:rPr>
              <a:t>９．国の補助</a:t>
            </a:r>
            <a:r>
              <a:rPr lang="en-US" altLang="ja-JP" sz="1500" dirty="0">
                <a:solidFill>
                  <a:prstClr val="black"/>
                </a:solidFill>
                <a:latin typeface="ＭＳ Ｐゴシック"/>
              </a:rPr>
              <a:t>	</a:t>
            </a:r>
            <a:r>
              <a:rPr lang="ja-JP" altLang="en-US" sz="1500" dirty="0" smtClean="0">
                <a:solidFill>
                  <a:prstClr val="black"/>
                </a:solidFill>
                <a:latin typeface="ＭＳ Ｐゴシック"/>
              </a:rPr>
              <a:t>：都道府県がこの事業のために支出した費用に対し、その２分の１を補助する。</a:t>
            </a:r>
            <a:endParaRPr lang="en-US" altLang="ja-JP" sz="1500" dirty="0" smtClean="0">
              <a:solidFill>
                <a:prstClr val="black"/>
              </a:solidFill>
              <a:latin typeface="ＭＳ Ｐゴシック"/>
            </a:endParaRPr>
          </a:p>
          <a:p>
            <a:pPr marL="1171575" indent="-1171575"/>
            <a:r>
              <a:rPr lang="ja-JP" altLang="en-US" sz="1500" dirty="0">
                <a:solidFill>
                  <a:prstClr val="black"/>
                </a:solidFill>
                <a:latin typeface="ＭＳ Ｐゴシック"/>
              </a:rPr>
              <a:t>　</a:t>
            </a:r>
            <a:r>
              <a:rPr lang="ja-JP" altLang="en-US" sz="1500" dirty="0" smtClean="0">
                <a:solidFill>
                  <a:prstClr val="black"/>
                </a:solidFill>
                <a:latin typeface="ＭＳ Ｐゴシック"/>
              </a:rPr>
              <a:t>　　　　　　　　　（医療の国庫補助については、平成３０年１２月診療分より行う）</a:t>
            </a:r>
            <a:endParaRPr lang="en-US" altLang="ja-JP" sz="1500" dirty="0" smtClean="0">
              <a:solidFill>
                <a:prstClr val="black"/>
              </a:solidFill>
              <a:latin typeface="ＭＳ Ｐゴシック"/>
            </a:endParaRPr>
          </a:p>
          <a:p>
            <a:pPr marL="1171575" indent="-1171575"/>
            <a:r>
              <a:rPr lang="en-US" altLang="ja-JP" sz="1500" dirty="0">
                <a:solidFill>
                  <a:prstClr val="black"/>
                </a:solidFill>
                <a:latin typeface="ＭＳ Ｐゴシック"/>
              </a:rPr>
              <a:t>10</a:t>
            </a:r>
            <a:r>
              <a:rPr lang="ja-JP" altLang="en-US" sz="1500" dirty="0" err="1" smtClean="0">
                <a:solidFill>
                  <a:prstClr val="black"/>
                </a:solidFill>
                <a:latin typeface="ＭＳ Ｐゴシック"/>
              </a:rPr>
              <a:t>．</a:t>
            </a:r>
            <a:r>
              <a:rPr lang="ja-JP" altLang="en-US" sz="1500" dirty="0" smtClean="0">
                <a:solidFill>
                  <a:prstClr val="black"/>
                </a:solidFill>
                <a:latin typeface="ＭＳ Ｐゴシック"/>
              </a:rPr>
              <a:t>経過措置</a:t>
            </a:r>
            <a:r>
              <a:rPr lang="en-US" altLang="ja-JP" sz="1500" dirty="0" smtClean="0">
                <a:solidFill>
                  <a:prstClr val="black"/>
                </a:solidFill>
                <a:latin typeface="ＭＳ Ｐゴシック"/>
              </a:rPr>
              <a:t>	</a:t>
            </a:r>
            <a:r>
              <a:rPr lang="ja-JP" altLang="en-US" sz="1500" dirty="0" smtClean="0">
                <a:solidFill>
                  <a:prstClr val="black"/>
                </a:solidFill>
                <a:latin typeface="ＭＳ Ｐゴシック"/>
              </a:rPr>
              <a:t>：事業の実施から一定期間内に指定を受けた指定医療機関に係る特例</a:t>
            </a:r>
            <a:endParaRPr lang="en-US" altLang="ja-JP" sz="1500" dirty="0" smtClean="0">
              <a:solidFill>
                <a:prstClr val="black"/>
              </a:solidFill>
              <a:latin typeface="ＭＳ Ｐゴシック"/>
            </a:endParaRPr>
          </a:p>
        </p:txBody>
      </p:sp>
    </p:spTree>
    <p:extLst>
      <p:ext uri="{BB962C8B-B14F-4D97-AF65-F5344CB8AC3E}">
        <p14:creationId xmlns:p14="http://schemas.microsoft.com/office/powerpoint/2010/main" val="41526646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4237</TotalTime>
  <Words>443</Words>
  <Application>Microsoft Office PowerPoint</Application>
  <PresentationFormat>A4 210 x 297 mm</PresentationFormat>
  <Paragraphs>110</Paragraphs>
  <Slides>3</Slides>
  <Notes>1</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PowerPoint プレゼンテーション</vt:lpstr>
      <vt:lpstr>PowerPoint プレゼンテーション</vt:lpstr>
      <vt:lpstr>肝がん・重度肝硬変治療研究促進事業の実施要綱骨子</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肝炎対策と今後の方向性について</dc:title>
  <dc:creator>厚生労働省ネットワークシステム</dc:creator>
  <cp:lastModifiedBy>いわつ</cp:lastModifiedBy>
  <cp:revision>368</cp:revision>
  <cp:lastPrinted>2018-05-08T08:25:06Z</cp:lastPrinted>
  <dcterms:created xsi:type="dcterms:W3CDTF">2016-07-05T09:44:02Z</dcterms:created>
  <dcterms:modified xsi:type="dcterms:W3CDTF">2018-07-03T07:27:05Z</dcterms:modified>
</cp:coreProperties>
</file>