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1" r:id="rId1"/>
    <p:sldMasterId id="2147483674" r:id="rId2"/>
  </p:sldMasterIdLst>
  <p:notesMasterIdLst>
    <p:notesMasterId r:id="rId95"/>
  </p:notesMasterIdLst>
  <p:handoutMasterIdLst>
    <p:handoutMasterId r:id="rId96"/>
  </p:handoutMasterIdLst>
  <p:sldIdLst>
    <p:sldId id="258" r:id="rId3"/>
    <p:sldId id="297" r:id="rId4"/>
    <p:sldId id="315" r:id="rId5"/>
    <p:sldId id="963" r:id="rId6"/>
    <p:sldId id="964" r:id="rId7"/>
    <p:sldId id="991" r:id="rId8"/>
    <p:sldId id="992" r:id="rId9"/>
    <p:sldId id="993" r:id="rId10"/>
    <p:sldId id="994" r:id="rId11"/>
    <p:sldId id="965" r:id="rId12"/>
    <p:sldId id="391" r:id="rId13"/>
    <p:sldId id="415" r:id="rId14"/>
    <p:sldId id="434" r:id="rId15"/>
    <p:sldId id="458" r:id="rId16"/>
    <p:sldId id="485" r:id="rId17"/>
    <p:sldId id="512" r:id="rId18"/>
    <p:sldId id="539" r:id="rId19"/>
    <p:sldId id="564" r:id="rId20"/>
    <p:sldId id="589" r:id="rId21"/>
    <p:sldId id="610" r:id="rId22"/>
    <p:sldId id="634" r:id="rId23"/>
    <p:sldId id="660" r:id="rId24"/>
    <p:sldId id="686" r:id="rId25"/>
    <p:sldId id="712" r:id="rId26"/>
    <p:sldId id="738" r:id="rId27"/>
    <p:sldId id="762" r:id="rId28"/>
    <p:sldId id="937" r:id="rId29"/>
    <p:sldId id="938" r:id="rId30"/>
    <p:sldId id="939" r:id="rId31"/>
    <p:sldId id="785" r:id="rId32"/>
    <p:sldId id="926" r:id="rId33"/>
    <p:sldId id="793" r:id="rId34"/>
    <p:sldId id="795" r:id="rId35"/>
    <p:sldId id="796" r:id="rId36"/>
    <p:sldId id="798" r:id="rId37"/>
    <p:sldId id="811" r:id="rId38"/>
    <p:sldId id="824" r:id="rId39"/>
    <p:sldId id="836" r:id="rId40"/>
    <p:sldId id="850" r:id="rId41"/>
    <p:sldId id="863" r:id="rId42"/>
    <p:sldId id="878" r:id="rId43"/>
    <p:sldId id="940" r:id="rId44"/>
    <p:sldId id="941" r:id="rId45"/>
    <p:sldId id="942" r:id="rId46"/>
    <p:sldId id="885" r:id="rId47"/>
    <p:sldId id="929" r:id="rId48"/>
    <p:sldId id="920" r:id="rId49"/>
    <p:sldId id="967" r:id="rId50"/>
    <p:sldId id="968" r:id="rId51"/>
    <p:sldId id="969" r:id="rId52"/>
    <p:sldId id="970" r:id="rId53"/>
    <p:sldId id="971" r:id="rId54"/>
    <p:sldId id="972" r:id="rId55"/>
    <p:sldId id="973" r:id="rId56"/>
    <p:sldId id="974" r:id="rId57"/>
    <p:sldId id="975" r:id="rId58"/>
    <p:sldId id="976" r:id="rId59"/>
    <p:sldId id="977" r:id="rId60"/>
    <p:sldId id="978" r:id="rId61"/>
    <p:sldId id="979" r:id="rId62"/>
    <p:sldId id="980" r:id="rId63"/>
    <p:sldId id="981" r:id="rId64"/>
    <p:sldId id="982" r:id="rId65"/>
    <p:sldId id="983" r:id="rId66"/>
    <p:sldId id="984" r:id="rId67"/>
    <p:sldId id="985" r:id="rId68"/>
    <p:sldId id="986" r:id="rId69"/>
    <p:sldId id="987" r:id="rId70"/>
    <p:sldId id="988" r:id="rId71"/>
    <p:sldId id="989" r:id="rId72"/>
    <p:sldId id="990" r:id="rId73"/>
    <p:sldId id="921" r:id="rId74"/>
    <p:sldId id="943" r:id="rId75"/>
    <p:sldId id="944" r:id="rId76"/>
    <p:sldId id="945" r:id="rId77"/>
    <p:sldId id="946" r:id="rId78"/>
    <p:sldId id="947" r:id="rId79"/>
    <p:sldId id="948" r:id="rId80"/>
    <p:sldId id="949" r:id="rId81"/>
    <p:sldId id="950" r:id="rId82"/>
    <p:sldId id="951" r:id="rId83"/>
    <p:sldId id="952" r:id="rId84"/>
    <p:sldId id="953" r:id="rId85"/>
    <p:sldId id="954" r:id="rId86"/>
    <p:sldId id="955" r:id="rId87"/>
    <p:sldId id="956" r:id="rId88"/>
    <p:sldId id="957" r:id="rId89"/>
    <p:sldId id="958" r:id="rId90"/>
    <p:sldId id="959" r:id="rId91"/>
    <p:sldId id="960" r:id="rId92"/>
    <p:sldId id="961" r:id="rId93"/>
    <p:sldId id="930" r:id="rId94"/>
  </p:sldIdLst>
  <p:sldSz cx="6858000" cy="9906000" type="A4"/>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タイトルなしのセクション" id="{BA601330-BAB9-4EF3-AB7F-D0EC7300B8E6}">
          <p14:sldIdLst>
            <p14:sldId id="258"/>
            <p14:sldId id="297"/>
            <p14:sldId id="315"/>
            <p14:sldId id="963"/>
            <p14:sldId id="964"/>
            <p14:sldId id="991"/>
            <p14:sldId id="992"/>
            <p14:sldId id="993"/>
            <p14:sldId id="994"/>
            <p14:sldId id="965"/>
            <p14:sldId id="391"/>
            <p14:sldId id="415"/>
            <p14:sldId id="434"/>
            <p14:sldId id="458"/>
            <p14:sldId id="485"/>
            <p14:sldId id="512"/>
            <p14:sldId id="539"/>
            <p14:sldId id="564"/>
            <p14:sldId id="589"/>
            <p14:sldId id="610"/>
            <p14:sldId id="634"/>
            <p14:sldId id="660"/>
            <p14:sldId id="686"/>
            <p14:sldId id="712"/>
            <p14:sldId id="738"/>
            <p14:sldId id="762"/>
            <p14:sldId id="937"/>
            <p14:sldId id="938"/>
            <p14:sldId id="939"/>
            <p14:sldId id="785"/>
            <p14:sldId id="926"/>
            <p14:sldId id="793"/>
            <p14:sldId id="795"/>
            <p14:sldId id="796"/>
            <p14:sldId id="798"/>
            <p14:sldId id="811"/>
            <p14:sldId id="824"/>
            <p14:sldId id="836"/>
            <p14:sldId id="850"/>
            <p14:sldId id="863"/>
            <p14:sldId id="878"/>
            <p14:sldId id="940"/>
            <p14:sldId id="941"/>
            <p14:sldId id="942"/>
            <p14:sldId id="885"/>
            <p14:sldId id="929"/>
            <p14:sldId id="920"/>
            <p14:sldId id="967"/>
            <p14:sldId id="968"/>
            <p14:sldId id="969"/>
            <p14:sldId id="970"/>
            <p14:sldId id="971"/>
            <p14:sldId id="972"/>
            <p14:sldId id="973"/>
            <p14:sldId id="974"/>
            <p14:sldId id="975"/>
            <p14:sldId id="976"/>
            <p14:sldId id="977"/>
            <p14:sldId id="978"/>
            <p14:sldId id="979"/>
            <p14:sldId id="980"/>
            <p14:sldId id="981"/>
            <p14:sldId id="982"/>
            <p14:sldId id="983"/>
            <p14:sldId id="984"/>
            <p14:sldId id="985"/>
            <p14:sldId id="986"/>
            <p14:sldId id="987"/>
            <p14:sldId id="988"/>
            <p14:sldId id="989"/>
            <p14:sldId id="990"/>
            <p14:sldId id="921"/>
            <p14:sldId id="943"/>
            <p14:sldId id="944"/>
            <p14:sldId id="945"/>
            <p14:sldId id="946"/>
            <p14:sldId id="947"/>
            <p14:sldId id="948"/>
            <p14:sldId id="949"/>
            <p14:sldId id="950"/>
            <p14:sldId id="951"/>
            <p14:sldId id="952"/>
            <p14:sldId id="953"/>
            <p14:sldId id="954"/>
            <p14:sldId id="955"/>
            <p14:sldId id="956"/>
            <p14:sldId id="957"/>
            <p14:sldId id="958"/>
            <p14:sldId id="959"/>
            <p14:sldId id="960"/>
            <p14:sldId id="961"/>
            <p14:sldId id="93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08" autoAdjust="0"/>
    <p:restoredTop sz="94660"/>
  </p:normalViewPr>
  <p:slideViewPr>
    <p:cSldViewPr snapToGrid="0">
      <p:cViewPr>
        <p:scale>
          <a:sx n="80" d="100"/>
          <a:sy n="80" d="100"/>
        </p:scale>
        <p:origin x="384" y="-2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notesMaster" Target="notesMasters/notesMaster1.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143" cy="513284"/>
          </a:xfrm>
          <a:prstGeom prst="rect">
            <a:avLst/>
          </a:prstGeom>
        </p:spPr>
        <p:txBody>
          <a:bodyPr vert="horz" lIns="94640" tIns="47320" rIns="94640" bIns="473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021503" y="0"/>
            <a:ext cx="3076143" cy="513284"/>
          </a:xfrm>
          <a:prstGeom prst="rect">
            <a:avLst/>
          </a:prstGeom>
        </p:spPr>
        <p:txBody>
          <a:bodyPr vert="horz" lIns="94640" tIns="47320" rIns="94640" bIns="47320" rtlCol="0"/>
          <a:lstStyle>
            <a:lvl1pPr algn="r">
              <a:defRPr sz="1200"/>
            </a:lvl1pPr>
          </a:lstStyle>
          <a:p>
            <a:fld id="{630198DF-EBFC-4BD5-8C72-5F47DA5E1B77}" type="datetimeFigureOut">
              <a:rPr kumimoji="1" lang="ja-JP" altLang="en-US" smtClean="0"/>
              <a:t>2018/11/26</a:t>
            </a:fld>
            <a:endParaRPr kumimoji="1" lang="ja-JP" altLang="en-US"/>
          </a:p>
        </p:txBody>
      </p:sp>
      <p:sp>
        <p:nvSpPr>
          <p:cNvPr id="4" name="フッター プレースホルダー 3"/>
          <p:cNvSpPr>
            <a:spLocks noGrp="1"/>
          </p:cNvSpPr>
          <p:nvPr>
            <p:ph type="ftr" sz="quarter" idx="2"/>
          </p:nvPr>
        </p:nvSpPr>
        <p:spPr>
          <a:xfrm>
            <a:off x="0" y="9721330"/>
            <a:ext cx="3076143" cy="513284"/>
          </a:xfrm>
          <a:prstGeom prst="rect">
            <a:avLst/>
          </a:prstGeom>
        </p:spPr>
        <p:txBody>
          <a:bodyPr vert="horz" lIns="94640" tIns="47320" rIns="94640" bIns="473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021503" y="9721330"/>
            <a:ext cx="3076143" cy="513284"/>
          </a:xfrm>
          <a:prstGeom prst="rect">
            <a:avLst/>
          </a:prstGeom>
        </p:spPr>
        <p:txBody>
          <a:bodyPr vert="horz" lIns="94640" tIns="47320" rIns="94640" bIns="47320" rtlCol="0" anchor="b"/>
          <a:lstStyle>
            <a:lvl1pPr algn="r">
              <a:defRPr sz="1200"/>
            </a:lvl1pPr>
          </a:lstStyle>
          <a:p>
            <a:fld id="{A08562A2-3980-4B59-8A50-1F435E1C3FB4}" type="slidenum">
              <a:rPr kumimoji="1" lang="ja-JP" altLang="en-US" smtClean="0"/>
              <a:t>‹#›</a:t>
            </a:fld>
            <a:endParaRPr kumimoji="1" lang="ja-JP" altLang="en-US"/>
          </a:p>
        </p:txBody>
      </p:sp>
    </p:spTree>
    <p:extLst>
      <p:ext uri="{BB962C8B-B14F-4D97-AF65-F5344CB8AC3E}">
        <p14:creationId xmlns:p14="http://schemas.microsoft.com/office/powerpoint/2010/main" val="3102494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143" cy="513284"/>
          </a:xfrm>
          <a:prstGeom prst="rect">
            <a:avLst/>
          </a:prstGeom>
        </p:spPr>
        <p:txBody>
          <a:bodyPr vert="horz" lIns="94640" tIns="47320" rIns="94640" bIns="473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503" y="0"/>
            <a:ext cx="3076143" cy="513284"/>
          </a:xfrm>
          <a:prstGeom prst="rect">
            <a:avLst/>
          </a:prstGeom>
        </p:spPr>
        <p:txBody>
          <a:bodyPr vert="horz" lIns="94640" tIns="47320" rIns="94640" bIns="47320" rtlCol="0"/>
          <a:lstStyle>
            <a:lvl1pPr algn="r">
              <a:defRPr sz="1200"/>
            </a:lvl1pPr>
          </a:lstStyle>
          <a:p>
            <a:fld id="{145E4FAE-5AA9-4EAD-BC36-DBA0D45F8C2F}" type="datetimeFigureOut">
              <a:rPr kumimoji="1" lang="ja-JP" altLang="en-US" smtClean="0"/>
              <a:t>2018/11/26</a:t>
            </a:fld>
            <a:endParaRPr kumimoji="1" lang="ja-JP" altLang="en-US"/>
          </a:p>
        </p:txBody>
      </p:sp>
      <p:sp>
        <p:nvSpPr>
          <p:cNvPr id="4" name="スライド イメージ プレースホルダー 3"/>
          <p:cNvSpPr>
            <a:spLocks noGrp="1" noRot="1" noChangeAspect="1"/>
          </p:cNvSpPr>
          <p:nvPr>
            <p:ph type="sldImg" idx="2"/>
          </p:nvPr>
        </p:nvSpPr>
        <p:spPr>
          <a:xfrm>
            <a:off x="2354263" y="1279525"/>
            <a:ext cx="2390775" cy="3454400"/>
          </a:xfrm>
          <a:prstGeom prst="rect">
            <a:avLst/>
          </a:prstGeom>
          <a:noFill/>
          <a:ln w="12700">
            <a:solidFill>
              <a:prstClr val="black"/>
            </a:solidFill>
          </a:ln>
        </p:spPr>
        <p:txBody>
          <a:bodyPr vert="horz" lIns="94640" tIns="47320" rIns="94640" bIns="47320" rtlCol="0" anchor="ctr"/>
          <a:lstStyle/>
          <a:p>
            <a:endParaRPr lang="ja-JP" altLang="en-US"/>
          </a:p>
        </p:txBody>
      </p:sp>
      <p:sp>
        <p:nvSpPr>
          <p:cNvPr id="5" name="ノート プレースホルダー 4"/>
          <p:cNvSpPr>
            <a:spLocks noGrp="1"/>
          </p:cNvSpPr>
          <p:nvPr>
            <p:ph type="body" sz="quarter" idx="3"/>
          </p:nvPr>
        </p:nvSpPr>
        <p:spPr>
          <a:xfrm>
            <a:off x="710262" y="4925235"/>
            <a:ext cx="5678778" cy="4029439"/>
          </a:xfrm>
          <a:prstGeom prst="rect">
            <a:avLst/>
          </a:prstGeom>
        </p:spPr>
        <p:txBody>
          <a:bodyPr vert="horz" lIns="94640" tIns="47320" rIns="94640" bIns="473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721330"/>
            <a:ext cx="3076143" cy="513284"/>
          </a:xfrm>
          <a:prstGeom prst="rect">
            <a:avLst/>
          </a:prstGeom>
        </p:spPr>
        <p:txBody>
          <a:bodyPr vert="horz" lIns="94640" tIns="47320" rIns="94640" bIns="473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503" y="9721330"/>
            <a:ext cx="3076143" cy="513284"/>
          </a:xfrm>
          <a:prstGeom prst="rect">
            <a:avLst/>
          </a:prstGeom>
        </p:spPr>
        <p:txBody>
          <a:bodyPr vert="horz" lIns="94640" tIns="47320" rIns="94640" bIns="47320" rtlCol="0" anchor="b"/>
          <a:lstStyle>
            <a:lvl1pPr algn="r">
              <a:defRPr sz="1200"/>
            </a:lvl1pPr>
          </a:lstStyle>
          <a:p>
            <a:fld id="{FFC10465-3F5F-4BD1-B84A-5FD71F46FDE0}" type="slidenum">
              <a:rPr kumimoji="1" lang="ja-JP" altLang="en-US" smtClean="0"/>
              <a:t>‹#›</a:t>
            </a:fld>
            <a:endParaRPr kumimoji="1" lang="ja-JP" altLang="en-US"/>
          </a:p>
        </p:txBody>
      </p:sp>
    </p:spTree>
    <p:extLst>
      <p:ext uri="{BB962C8B-B14F-4D97-AF65-F5344CB8AC3E}">
        <p14:creationId xmlns:p14="http://schemas.microsoft.com/office/powerpoint/2010/main" val="33859538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a:prstGeom prst="rect">
            <a:avLst/>
          </a:prstGeo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471488" y="9181397"/>
            <a:ext cx="1543050" cy="527403"/>
          </a:xfrm>
          <a:prstGeom prst="rect">
            <a:avLst/>
          </a:prstGeom>
        </p:spPr>
        <p:txBody>
          <a:bodyPr/>
          <a:lstStyle/>
          <a:p>
            <a:fld id="{1E2DF698-3AE8-46FF-935F-0403DDDA1D2C}" type="datetime1">
              <a:rPr kumimoji="1" lang="ja-JP" altLang="en-US" smtClean="0"/>
              <a:t>2018/11/26</a:t>
            </a:fld>
            <a:endParaRPr kumimoji="1" lang="ja-JP" altLang="en-US"/>
          </a:p>
        </p:txBody>
      </p:sp>
      <p:sp>
        <p:nvSpPr>
          <p:cNvPr id="5" name="Footer Placeholder 4"/>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417515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471488" y="527405"/>
            <a:ext cx="5915025" cy="1914702"/>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2637014"/>
            <a:ext cx="5915025" cy="6285266"/>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471488" y="9181397"/>
            <a:ext cx="1543050" cy="527403"/>
          </a:xfrm>
          <a:prstGeom prst="rect">
            <a:avLst/>
          </a:prstGeom>
        </p:spPr>
        <p:txBody>
          <a:bodyPr/>
          <a:lstStyle/>
          <a:p>
            <a:fld id="{38FEA72D-E8FB-45A2-9BA2-2793D3A37C0C}" type="datetime1">
              <a:rPr kumimoji="1" lang="ja-JP" altLang="en-US" smtClean="0"/>
              <a:t>2018/11/26</a:t>
            </a:fld>
            <a:endParaRPr kumimoji="1" lang="ja-JP" altLang="en-US"/>
          </a:p>
        </p:txBody>
      </p:sp>
      <p:sp>
        <p:nvSpPr>
          <p:cNvPr id="5" name="Footer Placeholder 4"/>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431771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471488" y="9181397"/>
            <a:ext cx="1543050" cy="527403"/>
          </a:xfrm>
          <a:prstGeom prst="rect">
            <a:avLst/>
          </a:prstGeom>
        </p:spPr>
        <p:txBody>
          <a:bodyPr/>
          <a:lstStyle/>
          <a:p>
            <a:fld id="{BEA879E0-F775-44BC-AA75-C362DFDFBA2E}" type="datetime1">
              <a:rPr kumimoji="1" lang="ja-JP" altLang="en-US" smtClean="0"/>
              <a:t>2018/11/26</a:t>
            </a:fld>
            <a:endParaRPr kumimoji="1" lang="ja-JP" altLang="en-US"/>
          </a:p>
        </p:txBody>
      </p:sp>
      <p:sp>
        <p:nvSpPr>
          <p:cNvPr id="5" name="Footer Placeholder 4"/>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2275385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8" y="527405"/>
            <a:ext cx="5915025" cy="1914702"/>
          </a:xfrm>
          <a:prstGeom prst="rect">
            <a:avLst/>
          </a:prstGeo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71488" y="2637014"/>
            <a:ext cx="5915025" cy="6285266"/>
          </a:xfrm>
          <a:prstGeom prst="rect">
            <a:avLst/>
          </a:prstGeo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71488" y="9181397"/>
            <a:ext cx="1543050" cy="527403"/>
          </a:xfrm>
          <a:prstGeom prst="rect">
            <a:avLst/>
          </a:prstGeom>
        </p:spPr>
        <p:txBody>
          <a:bodyPr/>
          <a:lstStyle/>
          <a:p>
            <a:fld id="{275171F4-DA49-4C49-855C-AEC1E837C01E}" type="datetime1">
              <a:rPr kumimoji="1" lang="ja-JP" altLang="en-US" smtClean="0"/>
              <a:t>2018/11/26</a:t>
            </a:fld>
            <a:endParaRPr kumimoji="1" lang="ja-JP" altLang="en-US"/>
          </a:p>
        </p:txBody>
      </p:sp>
      <p:sp>
        <p:nvSpPr>
          <p:cNvPr id="5" name="フッター プレースホルダー 4"/>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241855509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6" y="3077297"/>
            <a:ext cx="5829300" cy="212337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6" y="5613408"/>
            <a:ext cx="4800603" cy="2531533"/>
          </a:xfrm>
        </p:spPr>
        <p:txBody>
          <a:bodyPr/>
          <a:lstStyle>
            <a:lvl1pPr marL="0" indent="0" algn="ctr">
              <a:buNone/>
              <a:defRPr>
                <a:solidFill>
                  <a:schemeClr val="tx1">
                    <a:tint val="75000"/>
                  </a:schemeClr>
                </a:solidFill>
              </a:defRPr>
            </a:lvl1pPr>
            <a:lvl2pPr marL="414796" indent="0" algn="ctr">
              <a:buNone/>
              <a:defRPr>
                <a:solidFill>
                  <a:schemeClr val="tx1">
                    <a:tint val="75000"/>
                  </a:schemeClr>
                </a:solidFill>
              </a:defRPr>
            </a:lvl2pPr>
            <a:lvl3pPr marL="829592" indent="0" algn="ctr">
              <a:buNone/>
              <a:defRPr>
                <a:solidFill>
                  <a:schemeClr val="tx1">
                    <a:tint val="75000"/>
                  </a:schemeClr>
                </a:solidFill>
              </a:defRPr>
            </a:lvl3pPr>
            <a:lvl4pPr marL="1244387" indent="0" algn="ctr">
              <a:buNone/>
              <a:defRPr>
                <a:solidFill>
                  <a:schemeClr val="tx1">
                    <a:tint val="75000"/>
                  </a:schemeClr>
                </a:solidFill>
              </a:defRPr>
            </a:lvl4pPr>
            <a:lvl5pPr marL="1659181" indent="0" algn="ctr">
              <a:buNone/>
              <a:defRPr>
                <a:solidFill>
                  <a:schemeClr val="tx1">
                    <a:tint val="75000"/>
                  </a:schemeClr>
                </a:solidFill>
              </a:defRPr>
            </a:lvl5pPr>
            <a:lvl6pPr marL="2073980" indent="0" algn="ctr">
              <a:buNone/>
              <a:defRPr>
                <a:solidFill>
                  <a:schemeClr val="tx1">
                    <a:tint val="75000"/>
                  </a:schemeClr>
                </a:solidFill>
              </a:defRPr>
            </a:lvl6pPr>
            <a:lvl7pPr marL="2488776" indent="0" algn="ctr">
              <a:buNone/>
              <a:defRPr>
                <a:solidFill>
                  <a:schemeClr val="tx1">
                    <a:tint val="75000"/>
                  </a:schemeClr>
                </a:solidFill>
              </a:defRPr>
            </a:lvl7pPr>
            <a:lvl8pPr marL="2903572" indent="0" algn="ctr">
              <a:buNone/>
              <a:defRPr>
                <a:solidFill>
                  <a:schemeClr val="tx1">
                    <a:tint val="75000"/>
                  </a:schemeClr>
                </a:solidFill>
              </a:defRPr>
            </a:lvl8pPr>
            <a:lvl9pPr marL="3318366"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CC1AFBF-C363-4ACF-A892-468AA6D49A40}" type="datetimeFigureOut">
              <a:rPr kumimoji="1" lang="ja-JP" altLang="en-US" smtClean="0"/>
              <a:t>2018/11/26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32406442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CC1AFBF-C363-4ACF-A892-468AA6D49A40}" type="datetimeFigureOut">
              <a:rPr kumimoji="1" lang="ja-JP" altLang="en-US" smtClean="0"/>
              <a:t>2018/11/26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4129392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9" y="6365538"/>
            <a:ext cx="5829300" cy="1967442"/>
          </a:xfrm>
        </p:spPr>
        <p:txBody>
          <a:bodyPr anchor="t"/>
          <a:lstStyle>
            <a:lvl1pPr algn="l">
              <a:defRPr sz="3629"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9" y="4198603"/>
            <a:ext cx="5829300" cy="2166936"/>
          </a:xfrm>
        </p:spPr>
        <p:txBody>
          <a:bodyPr anchor="b"/>
          <a:lstStyle>
            <a:lvl1pPr marL="0" indent="0">
              <a:buNone/>
              <a:defRPr sz="1813">
                <a:solidFill>
                  <a:schemeClr val="tx1">
                    <a:tint val="75000"/>
                  </a:schemeClr>
                </a:solidFill>
              </a:defRPr>
            </a:lvl1pPr>
            <a:lvl2pPr marL="414796" indent="0">
              <a:buNone/>
              <a:defRPr sz="1632">
                <a:solidFill>
                  <a:schemeClr val="tx1">
                    <a:tint val="75000"/>
                  </a:schemeClr>
                </a:solidFill>
              </a:defRPr>
            </a:lvl2pPr>
            <a:lvl3pPr marL="829592" indent="0">
              <a:buNone/>
              <a:defRPr sz="1451">
                <a:solidFill>
                  <a:schemeClr val="tx1">
                    <a:tint val="75000"/>
                  </a:schemeClr>
                </a:solidFill>
              </a:defRPr>
            </a:lvl3pPr>
            <a:lvl4pPr marL="1244387" indent="0">
              <a:buNone/>
              <a:defRPr sz="1270">
                <a:solidFill>
                  <a:schemeClr val="tx1">
                    <a:tint val="75000"/>
                  </a:schemeClr>
                </a:solidFill>
              </a:defRPr>
            </a:lvl4pPr>
            <a:lvl5pPr marL="1659181" indent="0">
              <a:buNone/>
              <a:defRPr sz="1270">
                <a:solidFill>
                  <a:schemeClr val="tx1">
                    <a:tint val="75000"/>
                  </a:schemeClr>
                </a:solidFill>
              </a:defRPr>
            </a:lvl5pPr>
            <a:lvl6pPr marL="2073980" indent="0">
              <a:buNone/>
              <a:defRPr sz="1270">
                <a:solidFill>
                  <a:schemeClr val="tx1">
                    <a:tint val="75000"/>
                  </a:schemeClr>
                </a:solidFill>
              </a:defRPr>
            </a:lvl6pPr>
            <a:lvl7pPr marL="2488776" indent="0">
              <a:buNone/>
              <a:defRPr sz="1270">
                <a:solidFill>
                  <a:schemeClr val="tx1">
                    <a:tint val="75000"/>
                  </a:schemeClr>
                </a:solidFill>
              </a:defRPr>
            </a:lvl7pPr>
            <a:lvl8pPr marL="2903572" indent="0">
              <a:buNone/>
              <a:defRPr sz="1270">
                <a:solidFill>
                  <a:schemeClr val="tx1">
                    <a:tint val="75000"/>
                  </a:schemeClr>
                </a:solidFill>
              </a:defRPr>
            </a:lvl8pPr>
            <a:lvl9pPr marL="3318366" indent="0">
              <a:buNone/>
              <a:defRPr sz="127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CC1AFBF-C363-4ACF-A892-468AA6D49A40}" type="datetimeFigureOut">
              <a:rPr kumimoji="1" lang="ja-JP" altLang="en-US" smtClean="0"/>
              <a:t>2018/11/26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20936571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91" y="3081885"/>
            <a:ext cx="2257425" cy="8715906"/>
          </a:xfrm>
        </p:spPr>
        <p:txBody>
          <a:bodyPr/>
          <a:lstStyle>
            <a:lvl1pPr>
              <a:defRPr sz="2540"/>
            </a:lvl1pPr>
            <a:lvl2pPr>
              <a:defRPr sz="2177"/>
            </a:lvl2pPr>
            <a:lvl3pPr>
              <a:defRPr sz="1813"/>
            </a:lvl3pPr>
            <a:lvl4pPr>
              <a:defRPr sz="1632"/>
            </a:lvl4pPr>
            <a:lvl5pPr>
              <a:defRPr sz="1632"/>
            </a:lvl5pPr>
            <a:lvl6pPr>
              <a:defRPr sz="1632"/>
            </a:lvl6pPr>
            <a:lvl7pPr>
              <a:defRPr sz="1632"/>
            </a:lvl7pPr>
            <a:lvl8pPr>
              <a:defRPr sz="1632"/>
            </a:lvl8pPr>
            <a:lvl9pPr>
              <a:defRPr sz="1632"/>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16" y="3081885"/>
            <a:ext cx="2257425" cy="8715906"/>
          </a:xfrm>
        </p:spPr>
        <p:txBody>
          <a:bodyPr/>
          <a:lstStyle>
            <a:lvl1pPr>
              <a:defRPr sz="2540"/>
            </a:lvl1pPr>
            <a:lvl2pPr>
              <a:defRPr sz="2177"/>
            </a:lvl2pPr>
            <a:lvl3pPr>
              <a:defRPr sz="1813"/>
            </a:lvl3pPr>
            <a:lvl4pPr>
              <a:defRPr sz="1632"/>
            </a:lvl4pPr>
            <a:lvl5pPr>
              <a:defRPr sz="1632"/>
            </a:lvl5pPr>
            <a:lvl6pPr>
              <a:defRPr sz="1632"/>
            </a:lvl6pPr>
            <a:lvl7pPr>
              <a:defRPr sz="1632"/>
            </a:lvl7pPr>
            <a:lvl8pPr>
              <a:defRPr sz="1632"/>
            </a:lvl8pPr>
            <a:lvl9pPr>
              <a:defRPr sz="1632"/>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CC1AFBF-C363-4ACF-A892-468AA6D49A40}" type="datetimeFigureOut">
              <a:rPr kumimoji="1" lang="ja-JP" altLang="en-US" smtClean="0"/>
              <a:t>2018/11/26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37383347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8" y="396700"/>
            <a:ext cx="6172201"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8" y="2217389"/>
            <a:ext cx="3030140" cy="924101"/>
          </a:xfrm>
        </p:spPr>
        <p:txBody>
          <a:bodyPr anchor="b"/>
          <a:lstStyle>
            <a:lvl1pPr marL="0" indent="0">
              <a:buNone/>
              <a:defRPr sz="2177" b="1"/>
            </a:lvl1pPr>
            <a:lvl2pPr marL="414796" indent="0">
              <a:buNone/>
              <a:defRPr sz="1813" b="1"/>
            </a:lvl2pPr>
            <a:lvl3pPr marL="829592" indent="0">
              <a:buNone/>
              <a:defRPr sz="1632" b="1"/>
            </a:lvl3pPr>
            <a:lvl4pPr marL="1244387" indent="0">
              <a:buNone/>
              <a:defRPr sz="1451" b="1"/>
            </a:lvl4pPr>
            <a:lvl5pPr marL="1659181" indent="0">
              <a:buNone/>
              <a:defRPr sz="1451" b="1"/>
            </a:lvl5pPr>
            <a:lvl6pPr marL="2073980" indent="0">
              <a:buNone/>
              <a:defRPr sz="1451" b="1"/>
            </a:lvl6pPr>
            <a:lvl7pPr marL="2488776" indent="0">
              <a:buNone/>
              <a:defRPr sz="1451" b="1"/>
            </a:lvl7pPr>
            <a:lvl8pPr marL="2903572" indent="0">
              <a:buNone/>
              <a:defRPr sz="1451" b="1"/>
            </a:lvl8pPr>
            <a:lvl9pPr marL="3318366" indent="0">
              <a:buNone/>
              <a:defRPr sz="1451"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8" y="3141488"/>
            <a:ext cx="3030140" cy="5707416"/>
          </a:xfrm>
        </p:spPr>
        <p:txBody>
          <a:bodyPr/>
          <a:lstStyle>
            <a:lvl1pPr>
              <a:defRPr sz="2177"/>
            </a:lvl1pPr>
            <a:lvl2pPr>
              <a:defRPr sz="1813"/>
            </a:lvl2pPr>
            <a:lvl3pPr>
              <a:defRPr sz="1632"/>
            </a:lvl3pPr>
            <a:lvl4pPr>
              <a:defRPr sz="1451"/>
            </a:lvl4pPr>
            <a:lvl5pPr>
              <a:defRPr sz="1451"/>
            </a:lvl5pPr>
            <a:lvl6pPr>
              <a:defRPr sz="1451"/>
            </a:lvl6pPr>
            <a:lvl7pPr>
              <a:defRPr sz="1451"/>
            </a:lvl7pPr>
            <a:lvl8pPr>
              <a:defRPr sz="1451"/>
            </a:lvl8pPr>
            <a:lvl9pPr>
              <a:defRPr sz="1451"/>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84" y="2217389"/>
            <a:ext cx="3031331" cy="924101"/>
          </a:xfrm>
        </p:spPr>
        <p:txBody>
          <a:bodyPr anchor="b"/>
          <a:lstStyle>
            <a:lvl1pPr marL="0" indent="0">
              <a:buNone/>
              <a:defRPr sz="2177" b="1"/>
            </a:lvl1pPr>
            <a:lvl2pPr marL="414796" indent="0">
              <a:buNone/>
              <a:defRPr sz="1813" b="1"/>
            </a:lvl2pPr>
            <a:lvl3pPr marL="829592" indent="0">
              <a:buNone/>
              <a:defRPr sz="1632" b="1"/>
            </a:lvl3pPr>
            <a:lvl4pPr marL="1244387" indent="0">
              <a:buNone/>
              <a:defRPr sz="1451" b="1"/>
            </a:lvl4pPr>
            <a:lvl5pPr marL="1659181" indent="0">
              <a:buNone/>
              <a:defRPr sz="1451" b="1"/>
            </a:lvl5pPr>
            <a:lvl6pPr marL="2073980" indent="0">
              <a:buNone/>
              <a:defRPr sz="1451" b="1"/>
            </a:lvl6pPr>
            <a:lvl7pPr marL="2488776" indent="0">
              <a:buNone/>
              <a:defRPr sz="1451" b="1"/>
            </a:lvl7pPr>
            <a:lvl8pPr marL="2903572" indent="0">
              <a:buNone/>
              <a:defRPr sz="1451" b="1"/>
            </a:lvl8pPr>
            <a:lvl9pPr marL="3318366" indent="0">
              <a:buNone/>
              <a:defRPr sz="1451"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84" y="3141488"/>
            <a:ext cx="3031331" cy="5707416"/>
          </a:xfrm>
        </p:spPr>
        <p:txBody>
          <a:bodyPr/>
          <a:lstStyle>
            <a:lvl1pPr>
              <a:defRPr sz="2177"/>
            </a:lvl1pPr>
            <a:lvl2pPr>
              <a:defRPr sz="1813"/>
            </a:lvl2pPr>
            <a:lvl3pPr>
              <a:defRPr sz="1632"/>
            </a:lvl3pPr>
            <a:lvl4pPr>
              <a:defRPr sz="1451"/>
            </a:lvl4pPr>
            <a:lvl5pPr>
              <a:defRPr sz="1451"/>
            </a:lvl5pPr>
            <a:lvl6pPr>
              <a:defRPr sz="1451"/>
            </a:lvl6pPr>
            <a:lvl7pPr>
              <a:defRPr sz="1451"/>
            </a:lvl7pPr>
            <a:lvl8pPr>
              <a:defRPr sz="1451"/>
            </a:lvl8pPr>
            <a:lvl9pPr>
              <a:defRPr sz="1451"/>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CC1AFBF-C363-4ACF-A892-468AA6D49A40}" type="datetimeFigureOut">
              <a:rPr kumimoji="1" lang="ja-JP" altLang="en-US" smtClean="0"/>
              <a:t>2018/11/26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33592913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CC1AFBF-C363-4ACF-A892-468AA6D49A40}" type="datetimeFigureOut">
              <a:rPr kumimoji="1" lang="ja-JP" altLang="en-US" smtClean="0"/>
              <a:t>2018/11/26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11537332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CC1AFBF-C363-4ACF-A892-468AA6D49A40}" type="datetimeFigureOut">
              <a:rPr kumimoji="1" lang="ja-JP" altLang="en-US" smtClean="0"/>
              <a:t>2018/11/26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1726191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1488" y="527405"/>
            <a:ext cx="5915025" cy="1914702"/>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471488" y="2637014"/>
            <a:ext cx="5915025" cy="6285266"/>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471488" y="9181397"/>
            <a:ext cx="1543050" cy="527403"/>
          </a:xfrm>
          <a:prstGeom prst="rect">
            <a:avLst/>
          </a:prstGeom>
        </p:spPr>
        <p:txBody>
          <a:bodyPr/>
          <a:lstStyle/>
          <a:p>
            <a:fld id="{2FCFE03A-244F-43FF-9D61-2BC7C7CE7B77}" type="datetime1">
              <a:rPr kumimoji="1" lang="ja-JP" altLang="en-US" smtClean="0"/>
              <a:t>2018/11/26</a:t>
            </a:fld>
            <a:endParaRPr kumimoji="1" lang="ja-JP" altLang="en-US"/>
          </a:p>
        </p:txBody>
      </p:sp>
      <p:sp>
        <p:nvSpPr>
          <p:cNvPr id="5" name="Footer Placeholder 4"/>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36599176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12" y="394416"/>
            <a:ext cx="2256235" cy="1678515"/>
          </a:xfrm>
        </p:spPr>
        <p:txBody>
          <a:bodyPr anchor="b"/>
          <a:lstStyle>
            <a:lvl1pPr algn="l">
              <a:defRPr sz="1813"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97" y="394421"/>
            <a:ext cx="3833815" cy="8454497"/>
          </a:xfrm>
        </p:spPr>
        <p:txBody>
          <a:bodyPr/>
          <a:lstStyle>
            <a:lvl1pPr>
              <a:defRPr sz="2905"/>
            </a:lvl1pPr>
            <a:lvl2pPr>
              <a:defRPr sz="2540"/>
            </a:lvl2pPr>
            <a:lvl3pPr>
              <a:defRPr sz="2177"/>
            </a:lvl3pPr>
            <a:lvl4pPr>
              <a:defRPr sz="1813"/>
            </a:lvl4pPr>
            <a:lvl5pPr>
              <a:defRPr sz="1813"/>
            </a:lvl5pPr>
            <a:lvl6pPr>
              <a:defRPr sz="1813"/>
            </a:lvl6pPr>
            <a:lvl7pPr>
              <a:defRPr sz="1813"/>
            </a:lvl7pPr>
            <a:lvl8pPr>
              <a:defRPr sz="1813"/>
            </a:lvl8pPr>
            <a:lvl9pPr>
              <a:defRPr sz="1813"/>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12" y="2072941"/>
            <a:ext cx="2256235" cy="6775980"/>
          </a:xfrm>
        </p:spPr>
        <p:txBody>
          <a:bodyPr/>
          <a:lstStyle>
            <a:lvl1pPr marL="0" indent="0">
              <a:buNone/>
              <a:defRPr sz="1270"/>
            </a:lvl1pPr>
            <a:lvl2pPr marL="414796" indent="0">
              <a:buNone/>
              <a:defRPr sz="1089"/>
            </a:lvl2pPr>
            <a:lvl3pPr marL="829592" indent="0">
              <a:buNone/>
              <a:defRPr sz="906"/>
            </a:lvl3pPr>
            <a:lvl4pPr marL="1244387" indent="0">
              <a:buNone/>
              <a:defRPr sz="816"/>
            </a:lvl4pPr>
            <a:lvl5pPr marL="1659181" indent="0">
              <a:buNone/>
              <a:defRPr sz="816"/>
            </a:lvl5pPr>
            <a:lvl6pPr marL="2073980" indent="0">
              <a:buNone/>
              <a:defRPr sz="816"/>
            </a:lvl6pPr>
            <a:lvl7pPr marL="2488776" indent="0">
              <a:buNone/>
              <a:defRPr sz="816"/>
            </a:lvl7pPr>
            <a:lvl8pPr marL="2903572" indent="0">
              <a:buNone/>
              <a:defRPr sz="816"/>
            </a:lvl8pPr>
            <a:lvl9pPr marL="3318366" indent="0">
              <a:buNone/>
              <a:defRPr sz="816"/>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CC1AFBF-C363-4ACF-A892-468AA6D49A40}" type="datetimeFigureOut">
              <a:rPr kumimoji="1" lang="ja-JP" altLang="en-US" smtClean="0"/>
              <a:t>2018/11/26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41738209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8" y="6934222"/>
            <a:ext cx="4114800" cy="818622"/>
          </a:xfrm>
        </p:spPr>
        <p:txBody>
          <a:bodyPr anchor="b"/>
          <a:lstStyle>
            <a:lvl1pPr algn="l">
              <a:defRPr sz="1813"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8" y="885119"/>
            <a:ext cx="4114800" cy="5943600"/>
          </a:xfrm>
        </p:spPr>
        <p:txBody>
          <a:bodyPr/>
          <a:lstStyle>
            <a:lvl1pPr marL="0" indent="0">
              <a:buNone/>
              <a:defRPr sz="2905"/>
            </a:lvl1pPr>
            <a:lvl2pPr marL="414796" indent="0">
              <a:buNone/>
              <a:defRPr sz="2540"/>
            </a:lvl2pPr>
            <a:lvl3pPr marL="829592" indent="0">
              <a:buNone/>
              <a:defRPr sz="2177"/>
            </a:lvl3pPr>
            <a:lvl4pPr marL="1244387" indent="0">
              <a:buNone/>
              <a:defRPr sz="1813"/>
            </a:lvl4pPr>
            <a:lvl5pPr marL="1659181" indent="0">
              <a:buNone/>
              <a:defRPr sz="1813"/>
            </a:lvl5pPr>
            <a:lvl6pPr marL="2073980" indent="0">
              <a:buNone/>
              <a:defRPr sz="1813"/>
            </a:lvl6pPr>
            <a:lvl7pPr marL="2488776" indent="0">
              <a:buNone/>
              <a:defRPr sz="1813"/>
            </a:lvl7pPr>
            <a:lvl8pPr marL="2903572" indent="0">
              <a:buNone/>
              <a:defRPr sz="1813"/>
            </a:lvl8pPr>
            <a:lvl9pPr marL="3318366" indent="0">
              <a:buNone/>
              <a:defRPr sz="1813"/>
            </a:lvl9pPr>
          </a:lstStyle>
          <a:p>
            <a:endParaRPr kumimoji="1" lang="ja-JP" altLang="en-US"/>
          </a:p>
        </p:txBody>
      </p:sp>
      <p:sp>
        <p:nvSpPr>
          <p:cNvPr id="4" name="テキスト プレースホルダー 3"/>
          <p:cNvSpPr>
            <a:spLocks noGrp="1"/>
          </p:cNvSpPr>
          <p:nvPr>
            <p:ph type="body" sz="half" idx="2"/>
          </p:nvPr>
        </p:nvSpPr>
        <p:spPr>
          <a:xfrm>
            <a:off x="1344218" y="7752838"/>
            <a:ext cx="4114800" cy="1162578"/>
          </a:xfrm>
        </p:spPr>
        <p:txBody>
          <a:bodyPr/>
          <a:lstStyle>
            <a:lvl1pPr marL="0" indent="0">
              <a:buNone/>
              <a:defRPr sz="1270"/>
            </a:lvl1pPr>
            <a:lvl2pPr marL="414796" indent="0">
              <a:buNone/>
              <a:defRPr sz="1089"/>
            </a:lvl2pPr>
            <a:lvl3pPr marL="829592" indent="0">
              <a:buNone/>
              <a:defRPr sz="906"/>
            </a:lvl3pPr>
            <a:lvl4pPr marL="1244387" indent="0">
              <a:buNone/>
              <a:defRPr sz="816"/>
            </a:lvl4pPr>
            <a:lvl5pPr marL="1659181" indent="0">
              <a:buNone/>
              <a:defRPr sz="816"/>
            </a:lvl5pPr>
            <a:lvl6pPr marL="2073980" indent="0">
              <a:buNone/>
              <a:defRPr sz="816"/>
            </a:lvl6pPr>
            <a:lvl7pPr marL="2488776" indent="0">
              <a:buNone/>
              <a:defRPr sz="816"/>
            </a:lvl7pPr>
            <a:lvl8pPr marL="2903572" indent="0">
              <a:buNone/>
              <a:defRPr sz="816"/>
            </a:lvl8pPr>
            <a:lvl9pPr marL="3318366" indent="0">
              <a:buNone/>
              <a:defRPr sz="816"/>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CC1AFBF-C363-4ACF-A892-468AA6D49A40}" type="datetimeFigureOut">
              <a:rPr kumimoji="1" lang="ja-JP" altLang="en-US" smtClean="0"/>
              <a:t>2018/11/26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7967633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CC1AFBF-C363-4ACF-A892-468AA6D49A40}" type="datetimeFigureOut">
              <a:rPr kumimoji="1" lang="ja-JP" altLang="en-US" smtClean="0"/>
              <a:t>2018/11/26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23078612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48" y="529704"/>
            <a:ext cx="1157287" cy="1126807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87" y="529704"/>
            <a:ext cx="3357563" cy="1126807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CC1AFBF-C363-4ACF-A892-468AA6D49A40}" type="datetimeFigureOut">
              <a:rPr kumimoji="1" lang="ja-JP" altLang="en-US" smtClean="0"/>
              <a:t>2018/11/26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100274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a:prstGeom prst="rect">
            <a:avLst/>
          </a:prstGeo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a:prstGeom prst="rect">
            <a:avLst/>
          </a:prstGeo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471488" y="9181397"/>
            <a:ext cx="1543050" cy="527403"/>
          </a:xfrm>
          <a:prstGeom prst="rect">
            <a:avLst/>
          </a:prstGeom>
        </p:spPr>
        <p:txBody>
          <a:bodyPr/>
          <a:lstStyle/>
          <a:p>
            <a:fld id="{1C2C67CB-CC00-4CCC-BD65-64279AAC292C}" type="datetime1">
              <a:rPr kumimoji="1" lang="ja-JP" altLang="en-US" smtClean="0"/>
              <a:t>2018/11/26</a:t>
            </a:fld>
            <a:endParaRPr kumimoji="1" lang="ja-JP" altLang="en-US"/>
          </a:p>
        </p:txBody>
      </p:sp>
      <p:sp>
        <p:nvSpPr>
          <p:cNvPr id="5" name="Footer Placeholder 4"/>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1833638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1488" y="527405"/>
            <a:ext cx="5915025" cy="1914702"/>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a:xfrm>
            <a:off x="471488" y="9181397"/>
            <a:ext cx="1543050" cy="527403"/>
          </a:xfrm>
          <a:prstGeom prst="rect">
            <a:avLst/>
          </a:prstGeom>
        </p:spPr>
        <p:txBody>
          <a:bodyPr/>
          <a:lstStyle/>
          <a:p>
            <a:fld id="{B096C2CE-A85F-403D-9C2E-38E659818AD9}" type="datetime1">
              <a:rPr kumimoji="1" lang="ja-JP" altLang="en-US" smtClean="0"/>
              <a:t>2018/11/26</a:t>
            </a:fld>
            <a:endParaRPr kumimoji="1" lang="ja-JP" altLang="en-US"/>
          </a:p>
        </p:txBody>
      </p:sp>
      <p:sp>
        <p:nvSpPr>
          <p:cNvPr id="6" name="Footer Placeholder 5"/>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214563056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a:xfrm>
            <a:off x="471488" y="9181397"/>
            <a:ext cx="1543050" cy="527403"/>
          </a:xfrm>
          <a:prstGeom prst="rect">
            <a:avLst/>
          </a:prstGeom>
        </p:spPr>
        <p:txBody>
          <a:bodyPr/>
          <a:lstStyle/>
          <a:p>
            <a:fld id="{9CE4971E-65C7-4B81-A1BA-01497F929E6C}" type="datetime1">
              <a:rPr kumimoji="1" lang="ja-JP" altLang="en-US" smtClean="0"/>
              <a:t>2018/11/26</a:t>
            </a:fld>
            <a:endParaRPr kumimoji="1" lang="ja-JP" altLang="en-US"/>
          </a:p>
        </p:txBody>
      </p:sp>
      <p:sp>
        <p:nvSpPr>
          <p:cNvPr id="8" name="Footer Placeholder 7"/>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1430129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71488" y="527405"/>
            <a:ext cx="5915025" cy="1914702"/>
          </a:xfrm>
          <a:prstGeom prst="rect">
            <a:avLst/>
          </a:prstGeo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a:xfrm>
            <a:off x="471488" y="9181397"/>
            <a:ext cx="1543050" cy="527403"/>
          </a:xfrm>
          <a:prstGeom prst="rect">
            <a:avLst/>
          </a:prstGeom>
        </p:spPr>
        <p:txBody>
          <a:bodyPr/>
          <a:lstStyle/>
          <a:p>
            <a:fld id="{ACB37B23-070F-4C82-B5F3-3CB420784203}" type="datetime1">
              <a:rPr kumimoji="1" lang="ja-JP" altLang="en-US" smtClean="0"/>
              <a:t>2018/11/26</a:t>
            </a:fld>
            <a:endParaRPr kumimoji="1" lang="ja-JP" altLang="en-US"/>
          </a:p>
        </p:txBody>
      </p:sp>
      <p:sp>
        <p:nvSpPr>
          <p:cNvPr id="4" name="Footer Placeholder 3"/>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5726240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1488" y="9181397"/>
            <a:ext cx="1543050" cy="527403"/>
          </a:xfrm>
          <a:prstGeom prst="rect">
            <a:avLst/>
          </a:prstGeom>
        </p:spPr>
        <p:txBody>
          <a:bodyPr/>
          <a:lstStyle/>
          <a:p>
            <a:fld id="{E53494EE-5C97-481B-BDBD-CC35411CF5F0}" type="datetime1">
              <a:rPr kumimoji="1" lang="ja-JP" altLang="en-US" smtClean="0"/>
              <a:t>2018/11/26</a:t>
            </a:fld>
            <a:endParaRPr kumimoji="1" lang="ja-JP" altLang="en-US"/>
          </a:p>
        </p:txBody>
      </p:sp>
      <p:sp>
        <p:nvSpPr>
          <p:cNvPr id="3" name="Footer Placeholder 2"/>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35688649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a:prstGeom prst="rect">
            <a:avLst/>
          </a:prstGeo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a:xfrm>
            <a:off x="471488" y="9181397"/>
            <a:ext cx="1543050" cy="527403"/>
          </a:xfrm>
          <a:prstGeom prst="rect">
            <a:avLst/>
          </a:prstGeom>
        </p:spPr>
        <p:txBody>
          <a:bodyPr/>
          <a:lstStyle/>
          <a:p>
            <a:fld id="{57014376-6C5E-455D-BABA-10E204988643}" type="datetime1">
              <a:rPr kumimoji="1" lang="ja-JP" altLang="en-US" smtClean="0"/>
              <a:t>2018/11/26</a:t>
            </a:fld>
            <a:endParaRPr kumimoji="1" lang="ja-JP" altLang="en-US"/>
          </a:p>
        </p:txBody>
      </p:sp>
      <p:sp>
        <p:nvSpPr>
          <p:cNvPr id="6" name="Footer Placeholder 5"/>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2223765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a:prstGeom prst="rect">
            <a:avLst/>
          </a:prstGeo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971800"/>
            <a:ext cx="2211884" cy="5505627"/>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a:xfrm>
            <a:off x="471488" y="9181397"/>
            <a:ext cx="1543050" cy="527403"/>
          </a:xfrm>
          <a:prstGeom prst="rect">
            <a:avLst/>
          </a:prstGeom>
        </p:spPr>
        <p:txBody>
          <a:bodyPr/>
          <a:lstStyle/>
          <a:p>
            <a:fld id="{6D517A31-9704-4BCB-975F-82A62D934AA4}" type="datetime1">
              <a:rPr kumimoji="1" lang="ja-JP" altLang="en-US" smtClean="0"/>
              <a:t>2018/11/26</a:t>
            </a:fld>
            <a:endParaRPr kumimoji="1" lang="ja-JP" altLang="en-US"/>
          </a:p>
        </p:txBody>
      </p:sp>
      <p:sp>
        <p:nvSpPr>
          <p:cNvPr id="6" name="Footer Placeholder 5"/>
          <p:cNvSpPr>
            <a:spLocks noGrp="1"/>
          </p:cNvSpPr>
          <p:nvPr>
            <p:ph type="ftr" sz="quarter" idx="11"/>
          </p:nvPr>
        </p:nvSpPr>
        <p:spPr>
          <a:xfrm>
            <a:off x="4071938" y="9181397"/>
            <a:ext cx="2314575" cy="527403"/>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7FB7AD9B-6EE5-4113-9254-305380511510}" type="slidenum">
              <a:rPr kumimoji="1" lang="ja-JP" altLang="en-US" smtClean="0"/>
              <a:t>‹#›</a:t>
            </a:fld>
            <a:endParaRPr kumimoji="1" lang="ja-JP" altLang="en-US"/>
          </a:p>
        </p:txBody>
      </p:sp>
    </p:spTree>
    <p:extLst>
      <p:ext uri="{BB962C8B-B14F-4D97-AF65-F5344CB8AC3E}">
        <p14:creationId xmlns:p14="http://schemas.microsoft.com/office/powerpoint/2010/main" val="3048018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2774558" y="9378597"/>
            <a:ext cx="1308884" cy="527403"/>
          </a:xfrm>
          <a:prstGeom prst="rect">
            <a:avLst/>
          </a:prstGeom>
        </p:spPr>
        <p:txBody>
          <a:bodyPr vert="horz" lIns="91440" tIns="45720" rIns="91440" bIns="45720" rtlCol="0" anchor="ctr"/>
          <a:lstStyle>
            <a:lvl1pPr algn="ctr">
              <a:defRPr sz="2000">
                <a:solidFill>
                  <a:schemeClr val="tx1">
                    <a:tint val="75000"/>
                  </a:schemeClr>
                </a:solidFill>
                <a:latin typeface="ＭＳ ゴシック" panose="020B0609070205080204" pitchFamily="49" charset="-128"/>
                <a:ea typeface="ＭＳ ゴシック" panose="020B0609070205080204" pitchFamily="49" charset="-128"/>
              </a:defRPr>
            </a:lvl1pPr>
          </a:lstStyle>
          <a:p>
            <a:fld id="{7FB7AD9B-6EE5-4113-9254-305380511510}" type="slidenum">
              <a:rPr kumimoji="1" lang="ja-JP" altLang="en-US" smtClean="0"/>
              <a:pPr/>
              <a:t>‹#›</a:t>
            </a:fld>
            <a:endParaRPr kumimoji="1" lang="ja-JP" altLang="en-US"/>
          </a:p>
        </p:txBody>
      </p:sp>
    </p:spTree>
    <p:extLst>
      <p:ext uri="{BB962C8B-B14F-4D97-AF65-F5344CB8AC3E}">
        <p14:creationId xmlns:p14="http://schemas.microsoft.com/office/powerpoint/2010/main" val="237222681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80000"/>
                <a:satMod val="300000"/>
              </a:schemeClr>
            </a:gs>
            <a:gs pos="45000">
              <a:srgbClr val="FFFFCC"/>
            </a:gs>
            <a:gs pos="100000">
              <a:srgbClr val="FFFF99"/>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8" y="396700"/>
            <a:ext cx="6172201"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8" y="2311415"/>
            <a:ext cx="6172201"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6" y="9181410"/>
            <a:ext cx="1600203" cy="527403"/>
          </a:xfrm>
          <a:prstGeom prst="rect">
            <a:avLst/>
          </a:prstGeom>
        </p:spPr>
        <p:txBody>
          <a:bodyPr vert="horz" lIns="91440" tIns="45720" rIns="91440" bIns="45720" rtlCol="0" anchor="ctr"/>
          <a:lstStyle>
            <a:lvl1pPr algn="l">
              <a:defRPr sz="1089">
                <a:solidFill>
                  <a:schemeClr val="tx1">
                    <a:tint val="75000"/>
                  </a:schemeClr>
                </a:solidFill>
              </a:defRPr>
            </a:lvl1pPr>
          </a:lstStyle>
          <a:p>
            <a:fld id="{ECC1AFBF-C363-4ACF-A892-468AA6D49A40}" type="datetimeFigureOut">
              <a:rPr kumimoji="1" lang="ja-JP" altLang="en-US" smtClean="0"/>
              <a:t>2018/11/26</a:t>
            </a:fld>
            <a:endParaRPr kumimoji="1" lang="ja-JP" altLang="en-US"/>
          </a:p>
        </p:txBody>
      </p:sp>
      <p:sp>
        <p:nvSpPr>
          <p:cNvPr id="5" name="フッター プレースホルダー 4"/>
          <p:cNvSpPr>
            <a:spLocks noGrp="1"/>
          </p:cNvSpPr>
          <p:nvPr>
            <p:ph type="ftr" sz="quarter" idx="3"/>
          </p:nvPr>
        </p:nvSpPr>
        <p:spPr>
          <a:xfrm>
            <a:off x="2343155" y="9181410"/>
            <a:ext cx="2171698" cy="527403"/>
          </a:xfrm>
          <a:prstGeom prst="rect">
            <a:avLst/>
          </a:prstGeom>
        </p:spPr>
        <p:txBody>
          <a:bodyPr vert="horz" lIns="91440" tIns="45720" rIns="91440" bIns="45720" rtlCol="0" anchor="ctr"/>
          <a:lstStyle>
            <a:lvl1pPr algn="ctr">
              <a:defRPr sz="1089">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4" y="9181410"/>
            <a:ext cx="1600203" cy="527403"/>
          </a:xfrm>
          <a:prstGeom prst="rect">
            <a:avLst/>
          </a:prstGeom>
        </p:spPr>
        <p:txBody>
          <a:bodyPr vert="horz" lIns="91440" tIns="45720" rIns="91440" bIns="45720" rtlCol="0" anchor="ctr"/>
          <a:lstStyle>
            <a:lvl1pPr algn="r">
              <a:defRPr sz="1089">
                <a:solidFill>
                  <a:schemeClr val="tx1">
                    <a:tint val="75000"/>
                  </a:schemeClr>
                </a:solidFill>
              </a:defRPr>
            </a:lvl1pPr>
          </a:lstStyle>
          <a:p>
            <a:fld id="{54E35DE8-BCD2-4942-8CC2-75B6E36EAF4C}" type="slidenum">
              <a:rPr kumimoji="1" lang="ja-JP" altLang="en-US" smtClean="0"/>
              <a:t>‹#›</a:t>
            </a:fld>
            <a:endParaRPr kumimoji="1" lang="ja-JP" altLang="en-US"/>
          </a:p>
        </p:txBody>
      </p:sp>
    </p:spTree>
    <p:extLst>
      <p:ext uri="{BB962C8B-B14F-4D97-AF65-F5344CB8AC3E}">
        <p14:creationId xmlns:p14="http://schemas.microsoft.com/office/powerpoint/2010/main" val="9607489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829592" rtl="0" eaLnBrk="1" latinLnBrk="0" hangingPunct="1">
        <a:spcBef>
          <a:spcPct val="0"/>
        </a:spcBef>
        <a:buNone/>
        <a:defRPr kumimoji="1" sz="3992" kern="1200">
          <a:solidFill>
            <a:schemeClr val="tx1"/>
          </a:solidFill>
          <a:latin typeface="+mj-lt"/>
          <a:ea typeface="+mj-ea"/>
          <a:cs typeface="+mj-cs"/>
        </a:defRPr>
      </a:lvl1pPr>
    </p:titleStyle>
    <p:bodyStyle>
      <a:lvl1pPr marL="311098" indent="-311098" algn="l" defTabSz="829592" rtl="0" eaLnBrk="1" latinLnBrk="0" hangingPunct="1">
        <a:spcBef>
          <a:spcPct val="20000"/>
        </a:spcBef>
        <a:buFont typeface="Arial" panose="020B0604020202020204" pitchFamily="34" charset="0"/>
        <a:buChar char="•"/>
        <a:defRPr kumimoji="1" sz="2905" kern="1200">
          <a:solidFill>
            <a:schemeClr val="tx1"/>
          </a:solidFill>
          <a:latin typeface="+mn-lt"/>
          <a:ea typeface="+mn-ea"/>
          <a:cs typeface="+mn-cs"/>
        </a:defRPr>
      </a:lvl1pPr>
      <a:lvl2pPr marL="674043" indent="-259248" algn="l" defTabSz="829592" rtl="0" eaLnBrk="1" latinLnBrk="0" hangingPunct="1">
        <a:spcBef>
          <a:spcPct val="20000"/>
        </a:spcBef>
        <a:buFont typeface="Arial" panose="020B0604020202020204" pitchFamily="34" charset="0"/>
        <a:buChar char="–"/>
        <a:defRPr kumimoji="1" sz="2540" kern="1200">
          <a:solidFill>
            <a:schemeClr val="tx1"/>
          </a:solidFill>
          <a:latin typeface="+mn-lt"/>
          <a:ea typeface="+mn-ea"/>
          <a:cs typeface="+mn-cs"/>
        </a:defRPr>
      </a:lvl2pPr>
      <a:lvl3pPr marL="1036989" indent="-207396" algn="l" defTabSz="829592" rtl="0" eaLnBrk="1" latinLnBrk="0" hangingPunct="1">
        <a:spcBef>
          <a:spcPct val="20000"/>
        </a:spcBef>
        <a:buFont typeface="Arial" panose="020B0604020202020204" pitchFamily="34" charset="0"/>
        <a:buChar char="•"/>
        <a:defRPr kumimoji="1" sz="2177" kern="1200">
          <a:solidFill>
            <a:schemeClr val="tx1"/>
          </a:solidFill>
          <a:latin typeface="+mn-lt"/>
          <a:ea typeface="+mn-ea"/>
          <a:cs typeface="+mn-cs"/>
        </a:defRPr>
      </a:lvl3pPr>
      <a:lvl4pPr marL="1451787" indent="-207396" algn="l" defTabSz="829592" rtl="0" eaLnBrk="1" latinLnBrk="0" hangingPunct="1">
        <a:spcBef>
          <a:spcPct val="20000"/>
        </a:spcBef>
        <a:buFont typeface="Arial" panose="020B0604020202020204" pitchFamily="34" charset="0"/>
        <a:buChar char="–"/>
        <a:defRPr kumimoji="1" sz="1813" kern="1200">
          <a:solidFill>
            <a:schemeClr val="tx1"/>
          </a:solidFill>
          <a:latin typeface="+mn-lt"/>
          <a:ea typeface="+mn-ea"/>
          <a:cs typeface="+mn-cs"/>
        </a:defRPr>
      </a:lvl4pPr>
      <a:lvl5pPr marL="1866579" indent="-207396" algn="l" defTabSz="829592" rtl="0" eaLnBrk="1" latinLnBrk="0" hangingPunct="1">
        <a:spcBef>
          <a:spcPct val="20000"/>
        </a:spcBef>
        <a:buFont typeface="Arial" panose="020B0604020202020204" pitchFamily="34" charset="0"/>
        <a:buChar char="»"/>
        <a:defRPr kumimoji="1" sz="1813" kern="1200">
          <a:solidFill>
            <a:schemeClr val="tx1"/>
          </a:solidFill>
          <a:latin typeface="+mn-lt"/>
          <a:ea typeface="+mn-ea"/>
          <a:cs typeface="+mn-cs"/>
        </a:defRPr>
      </a:lvl5pPr>
      <a:lvl6pPr marL="2281377" indent="-207396" algn="l" defTabSz="829592" rtl="0" eaLnBrk="1" latinLnBrk="0" hangingPunct="1">
        <a:spcBef>
          <a:spcPct val="20000"/>
        </a:spcBef>
        <a:buFont typeface="Arial" panose="020B0604020202020204" pitchFamily="34" charset="0"/>
        <a:buChar char="•"/>
        <a:defRPr kumimoji="1" sz="1813" kern="1200">
          <a:solidFill>
            <a:schemeClr val="tx1"/>
          </a:solidFill>
          <a:latin typeface="+mn-lt"/>
          <a:ea typeface="+mn-ea"/>
          <a:cs typeface="+mn-cs"/>
        </a:defRPr>
      </a:lvl6pPr>
      <a:lvl7pPr marL="2696171" indent="-207396" algn="l" defTabSz="829592" rtl="0" eaLnBrk="1" latinLnBrk="0" hangingPunct="1">
        <a:spcBef>
          <a:spcPct val="20000"/>
        </a:spcBef>
        <a:buFont typeface="Arial" panose="020B0604020202020204" pitchFamily="34" charset="0"/>
        <a:buChar char="•"/>
        <a:defRPr kumimoji="1" sz="1813" kern="1200">
          <a:solidFill>
            <a:schemeClr val="tx1"/>
          </a:solidFill>
          <a:latin typeface="+mn-lt"/>
          <a:ea typeface="+mn-ea"/>
          <a:cs typeface="+mn-cs"/>
        </a:defRPr>
      </a:lvl7pPr>
      <a:lvl8pPr marL="3110968" indent="-207396" algn="l" defTabSz="829592" rtl="0" eaLnBrk="1" latinLnBrk="0" hangingPunct="1">
        <a:spcBef>
          <a:spcPct val="20000"/>
        </a:spcBef>
        <a:buFont typeface="Arial" panose="020B0604020202020204" pitchFamily="34" charset="0"/>
        <a:buChar char="•"/>
        <a:defRPr kumimoji="1" sz="1813" kern="1200">
          <a:solidFill>
            <a:schemeClr val="tx1"/>
          </a:solidFill>
          <a:latin typeface="+mn-lt"/>
          <a:ea typeface="+mn-ea"/>
          <a:cs typeface="+mn-cs"/>
        </a:defRPr>
      </a:lvl8pPr>
      <a:lvl9pPr marL="3525763" indent="-207396" algn="l" defTabSz="829592" rtl="0" eaLnBrk="1" latinLnBrk="0" hangingPunct="1">
        <a:spcBef>
          <a:spcPct val="20000"/>
        </a:spcBef>
        <a:buFont typeface="Arial" panose="020B0604020202020204" pitchFamily="34" charset="0"/>
        <a:buChar char="•"/>
        <a:defRPr kumimoji="1" sz="1813" kern="1200">
          <a:solidFill>
            <a:schemeClr val="tx1"/>
          </a:solidFill>
          <a:latin typeface="+mn-lt"/>
          <a:ea typeface="+mn-ea"/>
          <a:cs typeface="+mn-cs"/>
        </a:defRPr>
      </a:lvl9pPr>
    </p:bodyStyle>
    <p:otherStyle>
      <a:defPPr>
        <a:defRPr lang="ja-JP"/>
      </a:defPPr>
      <a:lvl1pPr marL="0" algn="l" defTabSz="829592" rtl="0" eaLnBrk="1" latinLnBrk="0" hangingPunct="1">
        <a:defRPr kumimoji="1" sz="1632" kern="1200">
          <a:solidFill>
            <a:schemeClr val="tx1"/>
          </a:solidFill>
          <a:latin typeface="+mn-lt"/>
          <a:ea typeface="+mn-ea"/>
          <a:cs typeface="+mn-cs"/>
        </a:defRPr>
      </a:lvl1pPr>
      <a:lvl2pPr marL="414796" algn="l" defTabSz="829592" rtl="0" eaLnBrk="1" latinLnBrk="0" hangingPunct="1">
        <a:defRPr kumimoji="1" sz="1632" kern="1200">
          <a:solidFill>
            <a:schemeClr val="tx1"/>
          </a:solidFill>
          <a:latin typeface="+mn-lt"/>
          <a:ea typeface="+mn-ea"/>
          <a:cs typeface="+mn-cs"/>
        </a:defRPr>
      </a:lvl2pPr>
      <a:lvl3pPr marL="829592" algn="l" defTabSz="829592" rtl="0" eaLnBrk="1" latinLnBrk="0" hangingPunct="1">
        <a:defRPr kumimoji="1" sz="1632" kern="1200">
          <a:solidFill>
            <a:schemeClr val="tx1"/>
          </a:solidFill>
          <a:latin typeface="+mn-lt"/>
          <a:ea typeface="+mn-ea"/>
          <a:cs typeface="+mn-cs"/>
        </a:defRPr>
      </a:lvl3pPr>
      <a:lvl4pPr marL="1244387" algn="l" defTabSz="829592" rtl="0" eaLnBrk="1" latinLnBrk="0" hangingPunct="1">
        <a:defRPr kumimoji="1" sz="1632" kern="1200">
          <a:solidFill>
            <a:schemeClr val="tx1"/>
          </a:solidFill>
          <a:latin typeface="+mn-lt"/>
          <a:ea typeface="+mn-ea"/>
          <a:cs typeface="+mn-cs"/>
        </a:defRPr>
      </a:lvl4pPr>
      <a:lvl5pPr marL="1659181" algn="l" defTabSz="829592" rtl="0" eaLnBrk="1" latinLnBrk="0" hangingPunct="1">
        <a:defRPr kumimoji="1" sz="1632" kern="1200">
          <a:solidFill>
            <a:schemeClr val="tx1"/>
          </a:solidFill>
          <a:latin typeface="+mn-lt"/>
          <a:ea typeface="+mn-ea"/>
          <a:cs typeface="+mn-cs"/>
        </a:defRPr>
      </a:lvl5pPr>
      <a:lvl6pPr marL="2073980" algn="l" defTabSz="829592" rtl="0" eaLnBrk="1" latinLnBrk="0" hangingPunct="1">
        <a:defRPr kumimoji="1" sz="1632" kern="1200">
          <a:solidFill>
            <a:schemeClr val="tx1"/>
          </a:solidFill>
          <a:latin typeface="+mn-lt"/>
          <a:ea typeface="+mn-ea"/>
          <a:cs typeface="+mn-cs"/>
        </a:defRPr>
      </a:lvl6pPr>
      <a:lvl7pPr marL="2488776" algn="l" defTabSz="829592" rtl="0" eaLnBrk="1" latinLnBrk="0" hangingPunct="1">
        <a:defRPr kumimoji="1" sz="1632" kern="1200">
          <a:solidFill>
            <a:schemeClr val="tx1"/>
          </a:solidFill>
          <a:latin typeface="+mn-lt"/>
          <a:ea typeface="+mn-ea"/>
          <a:cs typeface="+mn-cs"/>
        </a:defRPr>
      </a:lvl7pPr>
      <a:lvl8pPr marL="2903572" algn="l" defTabSz="829592" rtl="0" eaLnBrk="1" latinLnBrk="0" hangingPunct="1">
        <a:defRPr kumimoji="1" sz="1632" kern="1200">
          <a:solidFill>
            <a:schemeClr val="tx1"/>
          </a:solidFill>
          <a:latin typeface="+mn-lt"/>
          <a:ea typeface="+mn-ea"/>
          <a:cs typeface="+mn-cs"/>
        </a:defRPr>
      </a:lvl8pPr>
      <a:lvl9pPr marL="3318366" algn="l" defTabSz="829592" rtl="0" eaLnBrk="1" latinLnBrk="0" hangingPunct="1">
        <a:defRPr kumimoji="1" sz="163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50.emf"/></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3.xml"/><Relationship Id="rId4" Type="http://schemas.openxmlformats.org/officeDocument/2006/relationships/image" Target="cid:B20883E6-869C-4D11-98AE-7D414B7E174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7" y="1670405"/>
            <a:ext cx="5915025" cy="1914702"/>
          </a:xfrm>
        </p:spPr>
        <p:txBody>
          <a:bodyPr>
            <a:normAutofit/>
          </a:bodyPr>
          <a:lstStyle/>
          <a:p>
            <a:pPr algn="ctr">
              <a:lnSpc>
                <a:spcPts val="3200"/>
              </a:lnSpc>
            </a:pPr>
            <a:r>
              <a:rPr lang="ja-JP" altLang="en-US" sz="2400" b="0" i="0" u="none" strike="noStrike" kern="100" baseline="0" dirty="0" smtClean="0">
                <a:latin typeface="游明朝" panose="02020400000000000000" pitchFamily="18" charset="-128"/>
                <a:ea typeface="ＭＳ ゴシック" panose="020B0609070205080204" pitchFamily="49" charset="-128"/>
              </a:rPr>
              <a:t>肝がん・重度肝硬変治療研究促進事業</a:t>
            </a:r>
            <a:r>
              <a:rPr lang="en-US" altLang="ja-JP" sz="2400" b="0" i="0" u="none" strike="noStrike" kern="100" baseline="0" dirty="0" smtClean="0">
                <a:latin typeface="游明朝" panose="02020400000000000000" pitchFamily="18" charset="-128"/>
                <a:ea typeface="ＭＳ ゴシック" panose="020B0609070205080204" pitchFamily="49" charset="-128"/>
              </a:rPr>
              <a:t/>
            </a:r>
            <a:br>
              <a:rPr lang="en-US" altLang="ja-JP" sz="2400" b="0" i="0" u="none" strike="noStrike" kern="100" baseline="0" dirty="0" smtClean="0">
                <a:latin typeface="游明朝" panose="02020400000000000000" pitchFamily="18" charset="-128"/>
                <a:ea typeface="ＭＳ ゴシック" panose="020B0609070205080204" pitchFamily="49" charset="-128"/>
              </a:rPr>
            </a:br>
            <a:r>
              <a:rPr lang="ja-JP" altLang="en-US" sz="2400" kern="100" dirty="0" smtClean="0">
                <a:latin typeface="游明朝" panose="02020400000000000000" pitchFamily="18" charset="-128"/>
                <a:ea typeface="ＭＳ ゴシック" panose="020B0609070205080204" pitchFamily="49" charset="-128"/>
              </a:rPr>
              <a:t>取扱い</a:t>
            </a:r>
            <a:r>
              <a:rPr lang="ja-JP" altLang="en-US" sz="2400" kern="100" dirty="0">
                <a:latin typeface="游明朝" panose="02020400000000000000" pitchFamily="18" charset="-128"/>
                <a:ea typeface="ＭＳ ゴシック" panose="020B0609070205080204" pitchFamily="49" charset="-128"/>
              </a:rPr>
              <a:t>マニュアル（医療機関向け</a:t>
            </a:r>
            <a:r>
              <a:rPr lang="ja-JP" altLang="en-US" sz="2400" kern="100" dirty="0" smtClean="0">
                <a:latin typeface="游明朝" panose="02020400000000000000" pitchFamily="18" charset="-128"/>
                <a:ea typeface="ＭＳ ゴシック" panose="020B0609070205080204" pitchFamily="49" charset="-128"/>
              </a:rPr>
              <a:t>）</a:t>
            </a:r>
            <a:r>
              <a:rPr lang="en-US" altLang="ja-JP" sz="2400" kern="100" dirty="0" smtClean="0">
                <a:latin typeface="游明朝" panose="02020400000000000000" pitchFamily="18" charset="-128"/>
                <a:ea typeface="ＭＳ ゴシック" panose="020B0609070205080204" pitchFamily="49" charset="-128"/>
              </a:rPr>
              <a:t/>
            </a:r>
            <a:br>
              <a:rPr lang="en-US" altLang="ja-JP" sz="2400" kern="100" dirty="0" smtClean="0">
                <a:latin typeface="游明朝" panose="02020400000000000000" pitchFamily="18" charset="-128"/>
                <a:ea typeface="ＭＳ ゴシック" panose="020B0609070205080204" pitchFamily="49" charset="-128"/>
              </a:rPr>
            </a:br>
            <a:r>
              <a:rPr lang="en-US" altLang="ja-JP" sz="2400" kern="100" dirty="0" smtClean="0">
                <a:latin typeface="游明朝" panose="02020400000000000000" pitchFamily="18" charset="-128"/>
                <a:ea typeface="ＭＳ ゴシック" panose="020B0609070205080204" pitchFamily="49" charset="-128"/>
              </a:rPr>
              <a:t>【</a:t>
            </a:r>
            <a:r>
              <a:rPr lang="ja-JP" altLang="en-US" sz="2400" kern="100" dirty="0">
                <a:latin typeface="游明朝" panose="02020400000000000000" pitchFamily="18" charset="-128"/>
                <a:ea typeface="ＭＳ ゴシック" panose="020B0609070205080204" pitchFamily="49" charset="-128"/>
              </a:rPr>
              <a:t>資料集</a:t>
            </a:r>
            <a:r>
              <a:rPr lang="en-US" altLang="ja-JP" sz="2400" kern="100" dirty="0" smtClean="0">
                <a:latin typeface="游明朝" panose="02020400000000000000" pitchFamily="18" charset="-128"/>
                <a:ea typeface="ＭＳ ゴシック" panose="020B0609070205080204" pitchFamily="49" charset="-128"/>
              </a:rPr>
              <a:t>】</a:t>
            </a:r>
            <a:endParaRPr lang="ja-JP" altLang="en-US" sz="2400" b="0" i="0" u="none" strike="noStrike" kern="100" baseline="0" dirty="0" smtClean="0">
              <a:latin typeface="Times New Roman" panose="02020603050405020304" pitchFamily="18" charset="0"/>
              <a:ea typeface="ＭＳ ゴシック" panose="020B0609070205080204" pitchFamily="49" charset="-128"/>
            </a:endParaRPr>
          </a:p>
        </p:txBody>
      </p:sp>
      <p:sp>
        <p:nvSpPr>
          <p:cNvPr id="4" name="タイトル 1"/>
          <p:cNvSpPr txBox="1">
            <a:spLocks/>
          </p:cNvSpPr>
          <p:nvPr/>
        </p:nvSpPr>
        <p:spPr>
          <a:xfrm>
            <a:off x="2001375" y="4432686"/>
            <a:ext cx="2855244" cy="49299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800" kern="100" dirty="0" smtClean="0">
                <a:latin typeface="游明朝" panose="02020400000000000000" pitchFamily="18" charset="-128"/>
                <a:ea typeface="ＭＳ ゴシック" panose="020B0609070205080204" pitchFamily="49" charset="-128"/>
              </a:rPr>
              <a:t>平成３０年１１月２２日</a:t>
            </a:r>
            <a:endParaRPr lang="ja-JP" altLang="en-US" sz="1800" kern="100" dirty="0" smtClean="0">
              <a:latin typeface="Times New Roman" panose="02020603050405020304" pitchFamily="18" charset="0"/>
              <a:ea typeface="ＭＳ ゴシック" panose="020B0609070205080204" pitchFamily="49" charset="-128"/>
            </a:endParaRPr>
          </a:p>
        </p:txBody>
      </p:sp>
      <p:graphicFrame>
        <p:nvGraphicFramePr>
          <p:cNvPr id="5" name="表 4"/>
          <p:cNvGraphicFramePr>
            <a:graphicFrameLocks noGrp="1"/>
          </p:cNvGraphicFramePr>
          <p:nvPr>
            <p:extLst>
              <p:ext uri="{D42A27DB-BD31-4B8C-83A1-F6EECF244321}">
                <p14:modId xmlns:p14="http://schemas.microsoft.com/office/powerpoint/2010/main" val="3732332543"/>
              </p:ext>
            </p:extLst>
          </p:nvPr>
        </p:nvGraphicFramePr>
        <p:xfrm>
          <a:off x="471487" y="7517152"/>
          <a:ext cx="5915025" cy="2134619"/>
        </p:xfrm>
        <a:graphic>
          <a:graphicData uri="http://schemas.openxmlformats.org/drawingml/2006/table">
            <a:tbl>
              <a:tblPr firstRow="1" firstCol="1" bandRow="1">
                <a:tableStyleId>{5C22544A-7EE6-4342-B048-85BDC9FD1C3A}</a:tableStyleId>
              </a:tblPr>
              <a:tblGrid>
                <a:gridCol w="4702093">
                  <a:extLst>
                    <a:ext uri="{9D8B030D-6E8A-4147-A177-3AD203B41FA5}">
                      <a16:colId xmlns:a16="http://schemas.microsoft.com/office/drawing/2014/main" val="2996262706"/>
                    </a:ext>
                  </a:extLst>
                </a:gridCol>
                <a:gridCol w="1212932">
                  <a:extLst>
                    <a:ext uri="{9D8B030D-6E8A-4147-A177-3AD203B41FA5}">
                      <a16:colId xmlns:a16="http://schemas.microsoft.com/office/drawing/2014/main" val="2146897214"/>
                    </a:ext>
                  </a:extLst>
                </a:gridCol>
              </a:tblGrid>
              <a:tr h="2134619">
                <a:tc>
                  <a:txBody>
                    <a:bodyPr/>
                    <a:lstStyle/>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１．肝がんや重度肝硬変患者への制度の説明フロー</a:t>
                      </a: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２．所得区分に応じた提出書類</a:t>
                      </a: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３．入院記録票の記載例</a:t>
                      </a: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４．データ提供への同意に関する説明文書</a:t>
                      </a: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５．個人票等の記載例</a:t>
                      </a: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６．入院関係医療のカウント例</a:t>
                      </a: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７．複数回入院等の場合の事例</a:t>
                      </a:r>
                    </a:p>
                    <a:p>
                      <a:pPr algn="l">
                        <a:lnSpc>
                          <a:spcPts val="1600"/>
                        </a:lnSpc>
                        <a:spcAft>
                          <a:spcPts val="0"/>
                        </a:spcAft>
                        <a:tabLst>
                          <a:tab pos="2318385" algn="ctr"/>
                        </a:tabLs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８．レセプト記載例</a:t>
                      </a:r>
                    </a:p>
                    <a:p>
                      <a:pPr algn="l">
                        <a:lnSpc>
                          <a:spcPts val="1600"/>
                        </a:lnSpc>
                        <a:spcAft>
                          <a:spcPts val="0"/>
                        </a:spcAft>
                        <a:tabLst>
                          <a:tab pos="2318385" algn="ctr"/>
                        </a:tabLs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９．実施要綱と実務上の</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取扱い</a:t>
                      </a:r>
                      <a:endParaRPr lang="en-US" altLang="ja-JP" sz="1200" b="0" u="none" kern="100" dirty="0" smtClean="0">
                        <a:solidFill>
                          <a:schemeClr val="tx1"/>
                        </a:solidFill>
                        <a:effectLst/>
                        <a:latin typeface="ＭＳ ゴシック" panose="020B0609070205080204" pitchFamily="49" charset="-128"/>
                        <a:ea typeface="ＭＳ ゴシック" panose="020B0609070205080204" pitchFamily="49" charset="-128"/>
                      </a:endParaRPr>
                    </a:p>
                    <a:p>
                      <a:pPr algn="l">
                        <a:lnSpc>
                          <a:spcPts val="1600"/>
                        </a:lnSpc>
                        <a:spcAft>
                          <a:spcPts val="0"/>
                        </a:spcAft>
                        <a:tabLst>
                          <a:tab pos="2318385" algn="ctr"/>
                        </a:tabLst>
                      </a:pP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１０．周知用リーフレット</a:t>
                      </a:r>
                      <a:endParaRPr lang="ja-JP" sz="1200" b="0" u="none"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250" marR="68250" marT="0" marB="0">
                    <a:noFill/>
                  </a:tcPr>
                </a:tc>
                <a:tc>
                  <a:txBody>
                    <a:bodyPr/>
                    <a:lstStyle/>
                    <a:p>
                      <a:pPr algn="l">
                        <a:lnSpc>
                          <a:spcPts val="1600"/>
                        </a:lnSpc>
                        <a:spcAft>
                          <a:spcPts val="0"/>
                        </a:spcAft>
                      </a:pP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Ｐ</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　１</a:t>
                      </a:r>
                      <a:endParaRPr lang="ja-JP" sz="1200" b="0" u="none" kern="100" dirty="0">
                        <a:solidFill>
                          <a:schemeClr val="tx1"/>
                        </a:solidFill>
                        <a:effectLst/>
                        <a:latin typeface="ＭＳ ゴシック" panose="020B0609070205080204" pitchFamily="49" charset="-128"/>
                        <a:ea typeface="ＭＳ ゴシック" panose="020B0609070205080204" pitchFamily="49" charset="-128"/>
                      </a:endParaRP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Ｐ</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　５</a:t>
                      </a:r>
                      <a:endParaRPr lang="ja-JP" sz="1200" b="0" u="none" kern="100" dirty="0" smtClean="0">
                        <a:solidFill>
                          <a:schemeClr val="tx1"/>
                        </a:solidFill>
                        <a:effectLst/>
                        <a:latin typeface="ＭＳ ゴシック" panose="020B0609070205080204" pitchFamily="49" charset="-128"/>
                        <a:ea typeface="ＭＳ ゴシック" panose="020B0609070205080204" pitchFamily="49" charset="-128"/>
                      </a:endParaRPr>
                    </a:p>
                    <a:p>
                      <a:pPr algn="l">
                        <a:lnSpc>
                          <a:spcPts val="1600"/>
                        </a:lnSpc>
                        <a:spcAft>
                          <a:spcPts val="0"/>
                        </a:spcAft>
                      </a:pP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・・Ｐ</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　９</a:t>
                      </a:r>
                      <a:endParaRPr lang="ja-JP" sz="1200" b="0" u="none" kern="100" dirty="0" smtClean="0">
                        <a:solidFill>
                          <a:schemeClr val="tx1"/>
                        </a:solidFill>
                        <a:effectLst/>
                        <a:latin typeface="ＭＳ ゴシック" panose="020B0609070205080204" pitchFamily="49" charset="-128"/>
                        <a:ea typeface="ＭＳ ゴシック" panose="020B0609070205080204" pitchFamily="49" charset="-128"/>
                      </a:endParaRPr>
                    </a:p>
                    <a:p>
                      <a:pPr algn="l">
                        <a:lnSpc>
                          <a:spcPts val="1600"/>
                        </a:lnSpc>
                        <a:spcAft>
                          <a:spcPts val="0"/>
                        </a:spcAft>
                      </a:pP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Ｐ</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２９</a:t>
                      </a:r>
                      <a:endParaRPr lang="ja-JP" sz="1200" b="0" u="none" kern="100" dirty="0">
                        <a:solidFill>
                          <a:schemeClr val="tx1"/>
                        </a:solidFill>
                        <a:effectLst/>
                        <a:latin typeface="ＭＳ ゴシック" panose="020B0609070205080204" pitchFamily="49" charset="-128"/>
                        <a:ea typeface="ＭＳ ゴシック" panose="020B0609070205080204" pitchFamily="49" charset="-128"/>
                      </a:endParaRP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Ｐ</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３</a:t>
                      </a:r>
                      <a:r>
                        <a:rPr lang="ja-JP" altLang="en-US" sz="1200" b="0" u="none" kern="100" dirty="0">
                          <a:solidFill>
                            <a:schemeClr val="tx1"/>
                          </a:solidFill>
                          <a:effectLst/>
                          <a:latin typeface="ＭＳ ゴシック" panose="020B0609070205080204" pitchFamily="49" charset="-128"/>
                          <a:ea typeface="ＭＳ ゴシック" panose="020B0609070205080204" pitchFamily="49" charset="-128"/>
                        </a:rPr>
                        <a:t>１</a:t>
                      </a:r>
                      <a:endParaRPr lang="ja-JP" sz="1200" b="0" u="none" kern="100" dirty="0">
                        <a:solidFill>
                          <a:schemeClr val="tx1"/>
                        </a:solidFill>
                        <a:effectLst/>
                        <a:latin typeface="ＭＳ ゴシック" panose="020B0609070205080204" pitchFamily="49" charset="-128"/>
                        <a:ea typeface="ＭＳ ゴシック" panose="020B0609070205080204" pitchFamily="49" charset="-128"/>
                      </a:endParaRP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Ｐ</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３</a:t>
                      </a:r>
                      <a:r>
                        <a:rPr lang="ja-JP" altLang="en-US" sz="1200" b="0" u="none" kern="100" dirty="0">
                          <a:solidFill>
                            <a:schemeClr val="tx1"/>
                          </a:solidFill>
                          <a:effectLst/>
                          <a:latin typeface="ＭＳ ゴシック" panose="020B0609070205080204" pitchFamily="49" charset="-128"/>
                          <a:ea typeface="ＭＳ ゴシック" panose="020B0609070205080204" pitchFamily="49" charset="-128"/>
                        </a:rPr>
                        <a:t>２</a:t>
                      </a:r>
                      <a:endParaRPr lang="ja-JP" sz="1200" b="0" u="none" kern="100" dirty="0">
                        <a:solidFill>
                          <a:schemeClr val="tx1"/>
                        </a:solidFill>
                        <a:effectLst/>
                        <a:latin typeface="ＭＳ ゴシック" panose="020B0609070205080204" pitchFamily="49" charset="-128"/>
                        <a:ea typeface="ＭＳ ゴシック" panose="020B0609070205080204" pitchFamily="49" charset="-128"/>
                      </a:endParaRP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Ｐ</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３</a:t>
                      </a:r>
                      <a:r>
                        <a:rPr lang="ja-JP" altLang="en-US" sz="1200" b="0" u="none" kern="100" dirty="0">
                          <a:solidFill>
                            <a:schemeClr val="tx1"/>
                          </a:solidFill>
                          <a:effectLst/>
                          <a:latin typeface="ＭＳ ゴシック" panose="020B0609070205080204" pitchFamily="49" charset="-128"/>
                          <a:ea typeface="ＭＳ ゴシック" panose="020B0609070205080204" pitchFamily="49" charset="-128"/>
                        </a:rPr>
                        <a:t>４</a:t>
                      </a:r>
                      <a:endParaRPr lang="ja-JP" sz="1200" b="0" u="none" kern="100" dirty="0">
                        <a:solidFill>
                          <a:schemeClr val="tx1"/>
                        </a:solidFill>
                        <a:effectLst/>
                        <a:latin typeface="ＭＳ ゴシック" panose="020B0609070205080204" pitchFamily="49" charset="-128"/>
                        <a:ea typeface="ＭＳ ゴシック" panose="020B0609070205080204" pitchFamily="49" charset="-128"/>
                      </a:endParaRP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Ｐ</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４</a:t>
                      </a:r>
                      <a:r>
                        <a:rPr lang="ja-JP" altLang="en-US" sz="1200" b="0" u="none" kern="100" dirty="0">
                          <a:solidFill>
                            <a:schemeClr val="tx1"/>
                          </a:solidFill>
                          <a:effectLst/>
                          <a:latin typeface="ＭＳ ゴシック" panose="020B0609070205080204" pitchFamily="49" charset="-128"/>
                          <a:ea typeface="ＭＳ ゴシック" panose="020B0609070205080204" pitchFamily="49" charset="-128"/>
                        </a:rPr>
                        <a:t>４</a:t>
                      </a:r>
                      <a:endParaRPr lang="ja-JP" sz="1200" b="0" u="none" kern="100" dirty="0">
                        <a:solidFill>
                          <a:schemeClr val="tx1"/>
                        </a:solidFill>
                        <a:effectLst/>
                        <a:latin typeface="ＭＳ ゴシック" panose="020B0609070205080204" pitchFamily="49" charset="-128"/>
                        <a:ea typeface="ＭＳ ゴシック" panose="020B0609070205080204" pitchFamily="49" charset="-128"/>
                      </a:endParaRPr>
                    </a:p>
                    <a:p>
                      <a:pPr algn="l">
                        <a:lnSpc>
                          <a:spcPts val="1600"/>
                        </a:lnSpc>
                        <a:spcAft>
                          <a:spcPts val="0"/>
                        </a:spcAft>
                      </a:pPr>
                      <a:r>
                        <a:rPr lang="ja-JP" sz="1200" b="0" u="none" kern="100" dirty="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200" b="0" u="none" kern="100" dirty="0" smtClean="0">
                          <a:solidFill>
                            <a:schemeClr val="tx1"/>
                          </a:solidFill>
                          <a:effectLst/>
                          <a:latin typeface="ＭＳ ゴシック" panose="020B0609070205080204" pitchFamily="49" charset="-128"/>
                          <a:ea typeface="ＭＳ ゴシック" panose="020B0609070205080204" pitchFamily="49" charset="-128"/>
                        </a:rPr>
                        <a:t>Ｐ</a:t>
                      </a: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rPr>
                        <a:t>７１</a:t>
                      </a:r>
                      <a:endParaRPr lang="en-US" altLang="ja-JP" sz="1200" b="0" u="none" kern="100" dirty="0" smtClean="0">
                        <a:solidFill>
                          <a:schemeClr val="tx1"/>
                        </a:solidFill>
                        <a:effectLst/>
                        <a:latin typeface="ＭＳ ゴシック" panose="020B0609070205080204" pitchFamily="49" charset="-128"/>
                        <a:ea typeface="ＭＳ ゴシック" panose="020B0609070205080204" pitchFamily="49" charset="-128"/>
                      </a:endParaRPr>
                    </a:p>
                    <a:p>
                      <a:pPr algn="l">
                        <a:lnSpc>
                          <a:spcPts val="1600"/>
                        </a:lnSpc>
                        <a:spcAft>
                          <a:spcPts val="0"/>
                        </a:spcAft>
                      </a:pPr>
                      <a:r>
                        <a:rPr lang="ja-JP" altLang="en-US" sz="1200" b="0" u="none" kern="100" dirty="0" smtClean="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・・・Ｐ９１</a:t>
                      </a:r>
                      <a:endParaRPr lang="ja-JP" sz="1200" b="0" u="none"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250" marR="68250" marT="0" marB="0">
                    <a:noFill/>
                  </a:tcPr>
                </a:tc>
                <a:extLst>
                  <a:ext uri="{0D108BD9-81ED-4DB2-BD59-A6C34878D82A}">
                    <a16:rowId xmlns:a16="http://schemas.microsoft.com/office/drawing/2014/main" val="2168401549"/>
                  </a:ext>
                </a:extLst>
              </a:tr>
            </a:tbl>
          </a:graphicData>
        </a:graphic>
      </p:graphicFrame>
      <p:sp>
        <p:nvSpPr>
          <p:cNvPr id="6" name="タイトル 1"/>
          <p:cNvSpPr txBox="1">
            <a:spLocks/>
          </p:cNvSpPr>
          <p:nvPr/>
        </p:nvSpPr>
        <p:spPr>
          <a:xfrm>
            <a:off x="315078" y="7163795"/>
            <a:ext cx="839954" cy="468928"/>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400" b="1" kern="100" dirty="0" smtClean="0">
                <a:latin typeface="游明朝" panose="02020400000000000000" pitchFamily="18" charset="-128"/>
                <a:ea typeface="ＭＳ ゴシック" panose="020B0609070205080204" pitchFamily="49" charset="-128"/>
              </a:rPr>
              <a:t>項目</a:t>
            </a:r>
            <a:endParaRPr lang="ja-JP" altLang="en-US" sz="1400" kern="100" dirty="0" smtClean="0">
              <a:latin typeface="Times New Roman" panose="02020603050405020304" pitchFamily="18" charset="0"/>
              <a:ea typeface="ＭＳ ゴシック" panose="020B0609070205080204" pitchFamily="49" charset="-128"/>
            </a:endParaRPr>
          </a:p>
        </p:txBody>
      </p:sp>
      <p:sp>
        <p:nvSpPr>
          <p:cNvPr id="8" name="正方形/長方形 7"/>
          <p:cNvSpPr/>
          <p:nvPr/>
        </p:nvSpPr>
        <p:spPr>
          <a:xfrm>
            <a:off x="5524500" y="648433"/>
            <a:ext cx="695826" cy="474232"/>
          </a:xfrm>
          <a:prstGeom prst="rect">
            <a:avLst/>
          </a:prstGeom>
          <a:solidFill>
            <a:sysClr val="window" lastClr="FFFFFF"/>
          </a:solidFill>
          <a:ln w="25400" cap="flat" cmpd="sng" algn="ctr">
            <a:noFill/>
            <a:prstDash val="solid"/>
          </a:ln>
          <a:effectLst/>
        </p:spPr>
        <p:txBody>
          <a:bodyPr rot="0" spcFirstLastPara="0" vert="horz" wrap="square" lIns="36000" tIns="0" rIns="36000" bIns="0" numCol="1" spcCol="0" rtlCol="0" fromWordArt="0" anchor="ctr" anchorCtr="0" forceAA="0" compatLnSpc="1">
            <a:prstTxWarp prst="textNoShape">
              <a:avLst/>
            </a:prstTxWarp>
            <a:noAutofit/>
          </a:bodyPr>
          <a:lstStyle/>
          <a:p>
            <a:pPr algn="just">
              <a:lnSpc>
                <a:spcPts val="1600"/>
              </a:lnSpc>
              <a:spcAft>
                <a:spcPts val="0"/>
              </a:spcAft>
            </a:pPr>
            <a:r>
              <a:rPr lang="en-US" alt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Ver1.00</a:t>
            </a:r>
            <a:r>
              <a:rPr lang="ja-JP" altLang="en-US"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 </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タイトル 1"/>
          <p:cNvSpPr txBox="1">
            <a:spLocks/>
          </p:cNvSpPr>
          <p:nvPr/>
        </p:nvSpPr>
        <p:spPr>
          <a:xfrm>
            <a:off x="1108263" y="6013890"/>
            <a:ext cx="4641469" cy="884389"/>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lnSpc>
                <a:spcPct val="150000"/>
              </a:lnSpc>
            </a:pPr>
            <a:r>
              <a:rPr lang="ja-JP" altLang="en-US" sz="1800" kern="100" dirty="0" smtClean="0">
                <a:latin typeface="游明朝" panose="02020400000000000000" pitchFamily="18" charset="-128"/>
                <a:ea typeface="ＭＳ ゴシック" panose="020B0609070205080204" pitchFamily="49" charset="-128"/>
              </a:rPr>
              <a:t>厚生労働省健康局</a:t>
            </a:r>
            <a:endParaRPr lang="en-US" altLang="ja-JP" sz="1800" kern="100" dirty="0" smtClean="0">
              <a:latin typeface="游明朝" panose="02020400000000000000" pitchFamily="18" charset="-128"/>
              <a:ea typeface="ＭＳ ゴシック" panose="020B0609070205080204" pitchFamily="49" charset="-128"/>
            </a:endParaRPr>
          </a:p>
          <a:p>
            <a:pPr algn="ctr">
              <a:lnSpc>
                <a:spcPct val="150000"/>
              </a:lnSpc>
            </a:pPr>
            <a:r>
              <a:rPr lang="ja-JP" altLang="en-US" sz="1800" kern="100" dirty="0" smtClean="0">
                <a:latin typeface="游明朝" panose="02020400000000000000" pitchFamily="18" charset="-128"/>
                <a:ea typeface="ＭＳ ゴシック" panose="020B0609070205080204" pitchFamily="49" charset="-128"/>
              </a:rPr>
              <a:t>がん・疾病対策課肝炎対策推進室</a:t>
            </a:r>
            <a:endParaRPr lang="ja-JP" altLang="en-US" sz="1800" kern="100" dirty="0" smtClean="0">
              <a:latin typeface="Times New Roman" panose="02020603050405020304" pitchFamily="18" charset="0"/>
              <a:ea typeface="ＭＳ ゴシック" panose="020B0609070205080204" pitchFamily="49" charset="-128"/>
            </a:endParaRPr>
          </a:p>
        </p:txBody>
      </p:sp>
    </p:spTree>
    <p:extLst>
      <p:ext uri="{BB962C8B-B14F-4D97-AF65-F5344CB8AC3E}">
        <p14:creationId xmlns:p14="http://schemas.microsoft.com/office/powerpoint/2010/main" val="864382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9</a:t>
            </a:fld>
            <a:endParaRPr kumimoji="1" lang="ja-JP" altLang="en-US"/>
          </a:p>
        </p:txBody>
      </p:sp>
      <p:sp>
        <p:nvSpPr>
          <p:cNvPr id="6" name="角丸四角形 323"/>
          <p:cNvSpPr>
            <a:spLocks noChangeArrowheads="1"/>
          </p:cNvSpPr>
          <p:nvPr/>
        </p:nvSpPr>
        <p:spPr bwMode="auto">
          <a:xfrm>
            <a:off x="5199435" y="2840631"/>
            <a:ext cx="1378210" cy="855782"/>
          </a:xfrm>
          <a:prstGeom prst="roundRect">
            <a:avLst>
              <a:gd name="adj" fmla="val 0"/>
            </a:avLst>
          </a:prstGeom>
          <a:solidFill>
            <a:srgbClr val="FFFFFF"/>
          </a:solidFill>
          <a:ln w="12700">
            <a:solidFill>
              <a:srgbClr val="000000"/>
            </a:solidFill>
            <a:miter lim="800000"/>
            <a:headEnd/>
            <a:tailEnd/>
          </a:ln>
        </p:spPr>
        <p:txBody>
          <a:bodyPr vert="horz" wrap="square" lIns="36000" tIns="36000" rIns="36000" bIns="3600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入院関係医療</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の自己負担額</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が</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特定疾病給付対象療養に係る</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高額療養費算定基準額（多数回該当）を超えているか</a:t>
            </a:r>
            <a:endParaRPr lang="ja-JP" altLang="ja-JP" sz="1000" dirty="0">
              <a:latin typeface="Arial" panose="020B0604020202020204" pitchFamily="34" charset="0"/>
            </a:endParaRPr>
          </a:p>
        </p:txBody>
      </p:sp>
      <p:sp>
        <p:nvSpPr>
          <p:cNvPr id="7" name="角丸四角形 305"/>
          <p:cNvSpPr>
            <a:spLocks noChangeArrowheads="1"/>
          </p:cNvSpPr>
          <p:nvPr/>
        </p:nvSpPr>
        <p:spPr bwMode="auto">
          <a:xfrm>
            <a:off x="3193432" y="2557350"/>
            <a:ext cx="361950" cy="211138"/>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YES</a:t>
            </a:r>
            <a:endParaRPr lang="en-US" altLang="ja-JP" sz="1000" dirty="0">
              <a:latin typeface="Arial" panose="020B0604020202020204" pitchFamily="34" charset="0"/>
            </a:endParaRPr>
          </a:p>
        </p:txBody>
      </p:sp>
      <p:sp>
        <p:nvSpPr>
          <p:cNvPr id="8" name="角丸四角形 326"/>
          <p:cNvSpPr>
            <a:spLocks noChangeArrowheads="1"/>
          </p:cNvSpPr>
          <p:nvPr/>
        </p:nvSpPr>
        <p:spPr bwMode="auto">
          <a:xfrm>
            <a:off x="3841009" y="2531537"/>
            <a:ext cx="628650" cy="231775"/>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２以下</a:t>
            </a:r>
            <a:endParaRPr lang="ja-JP" altLang="ja-JP" sz="1000" dirty="0">
              <a:latin typeface="Arial" panose="020B0604020202020204" pitchFamily="34" charset="0"/>
            </a:endParaRPr>
          </a:p>
        </p:txBody>
      </p:sp>
      <p:sp>
        <p:nvSpPr>
          <p:cNvPr id="9" name="角丸四角形 325"/>
          <p:cNvSpPr>
            <a:spLocks noChangeArrowheads="1"/>
          </p:cNvSpPr>
          <p:nvPr/>
        </p:nvSpPr>
        <p:spPr bwMode="auto">
          <a:xfrm>
            <a:off x="5308572" y="2523582"/>
            <a:ext cx="581025" cy="231775"/>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３以上</a:t>
            </a:r>
            <a:endParaRPr lang="ja-JP" altLang="ja-JP" sz="1000" dirty="0">
              <a:latin typeface="Arial" panose="020B0604020202020204" pitchFamily="34" charset="0"/>
            </a:endParaRPr>
          </a:p>
        </p:txBody>
      </p:sp>
      <p:sp>
        <p:nvSpPr>
          <p:cNvPr id="10" name="角丸四角形 341"/>
          <p:cNvSpPr>
            <a:spLocks noChangeArrowheads="1"/>
          </p:cNvSpPr>
          <p:nvPr/>
        </p:nvSpPr>
        <p:spPr bwMode="auto">
          <a:xfrm>
            <a:off x="4090162" y="3698966"/>
            <a:ext cx="361950" cy="211137"/>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NO</a:t>
            </a:r>
            <a:endParaRPr lang="en-US" altLang="ja-JP" sz="1000" dirty="0">
              <a:latin typeface="Arial" panose="020B0604020202020204" pitchFamily="34" charset="0"/>
            </a:endParaRPr>
          </a:p>
        </p:txBody>
      </p:sp>
      <p:sp>
        <p:nvSpPr>
          <p:cNvPr id="11" name="角丸四角形 342"/>
          <p:cNvSpPr>
            <a:spLocks noChangeArrowheads="1"/>
          </p:cNvSpPr>
          <p:nvPr/>
        </p:nvSpPr>
        <p:spPr bwMode="auto">
          <a:xfrm>
            <a:off x="4734259" y="3739951"/>
            <a:ext cx="361950" cy="211138"/>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YES</a:t>
            </a:r>
            <a:endParaRPr lang="en-US" altLang="ja-JP" sz="1000" dirty="0">
              <a:latin typeface="Arial" panose="020B0604020202020204" pitchFamily="34" charset="0"/>
            </a:endParaRPr>
          </a:p>
        </p:txBody>
      </p:sp>
      <p:sp>
        <p:nvSpPr>
          <p:cNvPr id="12" name="角丸四角形 340"/>
          <p:cNvSpPr>
            <a:spLocks noChangeArrowheads="1"/>
          </p:cNvSpPr>
          <p:nvPr/>
        </p:nvSpPr>
        <p:spPr bwMode="auto">
          <a:xfrm>
            <a:off x="5237133" y="3780311"/>
            <a:ext cx="361950" cy="211138"/>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en-US" altLang="ja-JP" sz="1000">
                <a:latin typeface="游明朝" panose="02020400000000000000" pitchFamily="18" charset="-128"/>
                <a:ea typeface="ＭＳ ゴシック" panose="020B0609070205080204" pitchFamily="49" charset="-128"/>
                <a:cs typeface="Times New Roman" panose="02020603050405020304" pitchFamily="18" charset="0"/>
              </a:rPr>
              <a:t>NO</a:t>
            </a:r>
            <a:endParaRPr lang="en-US" altLang="ja-JP" sz="1000">
              <a:latin typeface="Arial" panose="020B0604020202020204" pitchFamily="34" charset="0"/>
            </a:endParaRPr>
          </a:p>
        </p:txBody>
      </p:sp>
      <p:sp>
        <p:nvSpPr>
          <p:cNvPr id="13" name="角丸四角形 331"/>
          <p:cNvSpPr>
            <a:spLocks noChangeArrowheads="1"/>
          </p:cNvSpPr>
          <p:nvPr/>
        </p:nvSpPr>
        <p:spPr bwMode="auto">
          <a:xfrm>
            <a:off x="6156388" y="3801977"/>
            <a:ext cx="361950" cy="211137"/>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YES</a:t>
            </a:r>
            <a:endParaRPr lang="en-US" altLang="ja-JP" sz="1000" dirty="0">
              <a:latin typeface="Arial" panose="020B0604020202020204" pitchFamily="34" charset="0"/>
            </a:endParaRPr>
          </a:p>
        </p:txBody>
      </p:sp>
      <p:sp>
        <p:nvSpPr>
          <p:cNvPr id="14" name="角丸四角形 278"/>
          <p:cNvSpPr>
            <a:spLocks noChangeArrowheads="1"/>
          </p:cNvSpPr>
          <p:nvPr/>
        </p:nvSpPr>
        <p:spPr bwMode="auto">
          <a:xfrm>
            <a:off x="5290856" y="1525136"/>
            <a:ext cx="1065213" cy="231775"/>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４以上の場合</a:t>
            </a:r>
            <a:endParaRPr lang="ja-JP" altLang="ja-JP" sz="1000" dirty="0">
              <a:latin typeface="Arial" panose="020B0604020202020204" pitchFamily="34" charset="0"/>
            </a:endParaRPr>
          </a:p>
        </p:txBody>
      </p:sp>
      <p:sp>
        <p:nvSpPr>
          <p:cNvPr id="15" name="角丸四角形 277"/>
          <p:cNvSpPr>
            <a:spLocks noChangeArrowheads="1"/>
          </p:cNvSpPr>
          <p:nvPr/>
        </p:nvSpPr>
        <p:spPr bwMode="auto">
          <a:xfrm>
            <a:off x="2941840" y="1500161"/>
            <a:ext cx="654050" cy="231775"/>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３の場合</a:t>
            </a:r>
            <a:endParaRPr lang="ja-JP" altLang="ja-JP" sz="1000" dirty="0">
              <a:latin typeface="Arial" panose="020B0604020202020204" pitchFamily="34" charset="0"/>
            </a:endParaRPr>
          </a:p>
        </p:txBody>
      </p:sp>
      <p:sp>
        <p:nvSpPr>
          <p:cNvPr id="16" name="右矢印 15"/>
          <p:cNvSpPr/>
          <p:nvPr/>
        </p:nvSpPr>
        <p:spPr>
          <a:xfrm rot="5400000">
            <a:off x="2109672" y="4385675"/>
            <a:ext cx="2011262" cy="187854"/>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17" name="角丸四角形 295"/>
          <p:cNvSpPr>
            <a:spLocks noChangeArrowheads="1"/>
          </p:cNvSpPr>
          <p:nvPr/>
        </p:nvSpPr>
        <p:spPr bwMode="auto">
          <a:xfrm>
            <a:off x="402224" y="5485230"/>
            <a:ext cx="361950" cy="211137"/>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YES</a:t>
            </a:r>
            <a:endParaRPr lang="en-US" altLang="ja-JP" sz="1000" dirty="0">
              <a:latin typeface="Arial" panose="020B0604020202020204" pitchFamily="34" charset="0"/>
            </a:endParaRPr>
          </a:p>
        </p:txBody>
      </p:sp>
      <p:sp>
        <p:nvSpPr>
          <p:cNvPr id="18" name="角丸四角形 294"/>
          <p:cNvSpPr>
            <a:spLocks noChangeArrowheads="1"/>
          </p:cNvSpPr>
          <p:nvPr/>
        </p:nvSpPr>
        <p:spPr bwMode="auto">
          <a:xfrm>
            <a:off x="1062976" y="5479569"/>
            <a:ext cx="328613" cy="211138"/>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NO</a:t>
            </a:r>
            <a:endParaRPr lang="en-US" altLang="ja-JP" sz="1000" dirty="0">
              <a:latin typeface="Arial" panose="020B0604020202020204" pitchFamily="34" charset="0"/>
            </a:endParaRPr>
          </a:p>
        </p:txBody>
      </p:sp>
      <p:sp>
        <p:nvSpPr>
          <p:cNvPr id="19" name="角丸四角形 282"/>
          <p:cNvSpPr>
            <a:spLocks noChangeArrowheads="1"/>
          </p:cNvSpPr>
          <p:nvPr/>
        </p:nvSpPr>
        <p:spPr bwMode="auto">
          <a:xfrm>
            <a:off x="628686" y="2576087"/>
            <a:ext cx="328613" cy="211138"/>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NO</a:t>
            </a:r>
            <a:endParaRPr lang="en-US" altLang="ja-JP" sz="1000" dirty="0">
              <a:latin typeface="Arial" panose="020B0604020202020204" pitchFamily="34" charset="0"/>
            </a:endParaRPr>
          </a:p>
        </p:txBody>
      </p:sp>
      <p:sp>
        <p:nvSpPr>
          <p:cNvPr id="20" name="角丸四角形 281"/>
          <p:cNvSpPr>
            <a:spLocks noChangeArrowheads="1"/>
          </p:cNvSpPr>
          <p:nvPr/>
        </p:nvSpPr>
        <p:spPr bwMode="auto">
          <a:xfrm>
            <a:off x="1490689" y="2580803"/>
            <a:ext cx="361950" cy="211138"/>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YES</a:t>
            </a:r>
            <a:endParaRPr lang="en-US" altLang="ja-JP" sz="1000" dirty="0">
              <a:latin typeface="Arial" panose="020B0604020202020204" pitchFamily="34" charset="0"/>
            </a:endParaRPr>
          </a:p>
        </p:txBody>
      </p:sp>
      <p:sp>
        <p:nvSpPr>
          <p:cNvPr id="21" name="角丸四角形 276"/>
          <p:cNvSpPr>
            <a:spLocks noChangeArrowheads="1"/>
          </p:cNvSpPr>
          <p:nvPr/>
        </p:nvSpPr>
        <p:spPr bwMode="auto">
          <a:xfrm>
            <a:off x="993168" y="1492550"/>
            <a:ext cx="1035050" cy="231775"/>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３未満の場合</a:t>
            </a:r>
            <a:endParaRPr lang="ja-JP" altLang="ja-JP" sz="1000" dirty="0">
              <a:latin typeface="Arial" panose="020B0604020202020204" pitchFamily="34" charset="0"/>
            </a:endParaRPr>
          </a:p>
        </p:txBody>
      </p:sp>
      <p:sp>
        <p:nvSpPr>
          <p:cNvPr id="22" name="角丸四角形 266"/>
          <p:cNvSpPr>
            <a:spLocks noChangeArrowheads="1"/>
          </p:cNvSpPr>
          <p:nvPr/>
        </p:nvSpPr>
        <p:spPr bwMode="auto">
          <a:xfrm>
            <a:off x="262406" y="1794839"/>
            <a:ext cx="1405455" cy="682972"/>
          </a:xfrm>
          <a:prstGeom prst="roundRect">
            <a:avLst>
              <a:gd name="adj" fmla="val 0"/>
            </a:avLst>
          </a:prstGeom>
          <a:solidFill>
            <a:srgbClr val="FFFFFF"/>
          </a:solidFill>
          <a:ln w="12700">
            <a:solidFill>
              <a:srgbClr val="000000"/>
            </a:solidFill>
            <a:miter lim="800000"/>
            <a:headEnd/>
            <a:tailEnd/>
          </a:ln>
        </p:spPr>
        <p:txBody>
          <a:bodyPr vert="horz" wrap="square" lIns="36000" tIns="36000" rIns="36000" bIns="3600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入院関係医療</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の自己負担額</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が高額療養費算定基準額（</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１）を超えているか</a:t>
            </a:r>
            <a:endParaRPr lang="ja-JP" altLang="en-US" sz="1000" dirty="0">
              <a:latin typeface="Arial" panose="020B0604020202020204" pitchFamily="34" charset="0"/>
            </a:endParaRPr>
          </a:p>
        </p:txBody>
      </p:sp>
      <p:sp>
        <p:nvSpPr>
          <p:cNvPr id="23" name="右矢印 22"/>
          <p:cNvSpPr/>
          <p:nvPr/>
        </p:nvSpPr>
        <p:spPr>
          <a:xfrm rot="5400000">
            <a:off x="4284818" y="2574715"/>
            <a:ext cx="304165" cy="180000"/>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24" name="角丸四角形 273"/>
          <p:cNvSpPr>
            <a:spLocks noChangeArrowheads="1"/>
          </p:cNvSpPr>
          <p:nvPr/>
        </p:nvSpPr>
        <p:spPr bwMode="auto">
          <a:xfrm>
            <a:off x="258762" y="943714"/>
            <a:ext cx="6340475" cy="498475"/>
          </a:xfrm>
          <a:prstGeom prst="roundRect">
            <a:avLst>
              <a:gd name="adj" fmla="val 16667"/>
            </a:avLst>
          </a:prstGeom>
          <a:solidFill>
            <a:srgbClr val="FFFFFF"/>
          </a:solidFill>
          <a:ln w="12700">
            <a:solidFill>
              <a:srgbClr val="000000"/>
            </a:solidFill>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先月までの、「当該月以前の１２月において、入院関係医療</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の自己負担</a:t>
            </a:r>
            <a:r>
              <a:rPr lang="ja-JP" altLang="en-US" sz="1000" dirty="0" smtClean="0">
                <a:latin typeface="游明朝" panose="02020400000000000000" pitchFamily="18" charset="-128"/>
                <a:ea typeface="ＭＳ ゴシック" panose="020B0609070205080204" pitchFamily="49" charset="-128"/>
                <a:cs typeface="Times New Roman" panose="02020603050405020304" pitchFamily="18" charset="0"/>
              </a:rPr>
              <a:t>額（１割～３割）</a:t>
            </a:r>
            <a:r>
              <a:rPr lang="ja-JP" altLang="ja-JP" sz="1000" dirty="0" smtClean="0">
                <a:latin typeface="游明朝" panose="02020400000000000000" pitchFamily="18" charset="-128"/>
                <a:ea typeface="ＭＳ ゴシック" panose="020B0609070205080204" pitchFamily="49" charset="-128"/>
                <a:cs typeface="Times New Roman" panose="02020603050405020304" pitchFamily="18" charset="0"/>
              </a:rPr>
              <a:t>が</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入院関係医療の高額療養費算定基準額を超えた</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月数</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のカウント（入院関係医療のカウント）」をチェック</a:t>
            </a:r>
            <a:endParaRPr lang="ja-JP" altLang="ja-JP" sz="1000" dirty="0">
              <a:latin typeface="Arial" panose="020B0604020202020204" pitchFamily="34" charset="0"/>
            </a:endParaRPr>
          </a:p>
        </p:txBody>
      </p:sp>
      <p:sp>
        <p:nvSpPr>
          <p:cNvPr id="25" name="右矢印 24"/>
          <p:cNvSpPr/>
          <p:nvPr/>
        </p:nvSpPr>
        <p:spPr>
          <a:xfrm rot="5400000">
            <a:off x="2956347" y="2571337"/>
            <a:ext cx="313753" cy="177171"/>
          </a:xfrm>
          <a:prstGeom prst="rightArrow">
            <a:avLst>
              <a:gd name="adj1" fmla="val 38637"/>
              <a:gd name="adj2" fmla="val 64498"/>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26" name="右矢印 25"/>
          <p:cNvSpPr/>
          <p:nvPr/>
        </p:nvSpPr>
        <p:spPr>
          <a:xfrm rot="5400000">
            <a:off x="5822112" y="3916011"/>
            <a:ext cx="562175" cy="165805"/>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27" name="右矢印 26"/>
          <p:cNvSpPr/>
          <p:nvPr/>
        </p:nvSpPr>
        <p:spPr>
          <a:xfrm rot="5400000">
            <a:off x="813298" y="1529328"/>
            <a:ext cx="288000" cy="180000"/>
          </a:xfrm>
          <a:prstGeom prst="rightArrow">
            <a:avLst>
              <a:gd name="adj1" fmla="val 38637"/>
              <a:gd name="adj2" fmla="val 86003"/>
            </a:avLst>
          </a:prstGeom>
          <a:no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28" name="右矢印 27"/>
          <p:cNvSpPr/>
          <p:nvPr/>
        </p:nvSpPr>
        <p:spPr>
          <a:xfrm rot="5400000">
            <a:off x="81148" y="2900331"/>
            <a:ext cx="967699" cy="180000"/>
          </a:xfrm>
          <a:prstGeom prst="rightArrow">
            <a:avLst>
              <a:gd name="adj1" fmla="val 38637"/>
              <a:gd name="adj2" fmla="val 86003"/>
            </a:avLst>
          </a:prstGeom>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29" name="角丸四角形 283"/>
          <p:cNvSpPr>
            <a:spLocks noChangeArrowheads="1"/>
          </p:cNvSpPr>
          <p:nvPr/>
        </p:nvSpPr>
        <p:spPr bwMode="auto">
          <a:xfrm>
            <a:off x="912188" y="2856254"/>
            <a:ext cx="1197013" cy="438457"/>
          </a:xfrm>
          <a:prstGeom prst="roundRect">
            <a:avLst>
              <a:gd name="adj" fmla="val 16667"/>
            </a:avLst>
          </a:prstGeom>
          <a:solidFill>
            <a:srgbClr val="FFFFFF"/>
          </a:solidFill>
          <a:ln w="12700">
            <a:solidFill>
              <a:srgbClr val="000000"/>
            </a:solidFill>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ja-JP" sz="1000">
                <a:latin typeface="游明朝" panose="02020400000000000000" pitchFamily="18" charset="-128"/>
                <a:ea typeface="ＭＳ ゴシック" panose="020B0609070205080204" pitchFamily="49" charset="-128"/>
                <a:cs typeface="Times New Roman" panose="02020603050405020304" pitchFamily="18" charset="0"/>
              </a:rPr>
              <a:t>入院関係医療のカウントに「＋１」</a:t>
            </a:r>
            <a:endParaRPr lang="ja-JP" altLang="ja-JP" sz="1000">
              <a:latin typeface="Arial" panose="020B0604020202020204" pitchFamily="34" charset="0"/>
            </a:endParaRPr>
          </a:p>
        </p:txBody>
      </p:sp>
      <p:sp>
        <p:nvSpPr>
          <p:cNvPr id="30" name="角丸四角形 284"/>
          <p:cNvSpPr>
            <a:spLocks noChangeArrowheads="1"/>
          </p:cNvSpPr>
          <p:nvPr/>
        </p:nvSpPr>
        <p:spPr bwMode="auto">
          <a:xfrm>
            <a:off x="234273" y="3496957"/>
            <a:ext cx="854391" cy="682914"/>
          </a:xfrm>
          <a:prstGeom prst="roundRect">
            <a:avLst>
              <a:gd name="adj" fmla="val 16667"/>
            </a:avLst>
          </a:prstGeom>
          <a:solidFill>
            <a:srgbClr val="FFFFFF"/>
          </a:solidFill>
          <a:ln w="12700">
            <a:solidFill>
              <a:srgbClr val="000000"/>
            </a:solidFill>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入院関係医療のカウントをしない</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記載しない</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a:t>
            </a:r>
            <a:endParaRPr lang="ja-JP" altLang="ja-JP" sz="1000" dirty="0">
              <a:latin typeface="Arial" panose="020B0604020202020204" pitchFamily="34" charset="0"/>
            </a:endParaRPr>
          </a:p>
        </p:txBody>
      </p:sp>
      <p:sp>
        <p:nvSpPr>
          <p:cNvPr id="31" name="右矢印 30"/>
          <p:cNvSpPr/>
          <p:nvPr/>
        </p:nvSpPr>
        <p:spPr>
          <a:xfrm rot="5400000">
            <a:off x="1370237" y="3735940"/>
            <a:ext cx="990925" cy="180000"/>
          </a:xfrm>
          <a:prstGeom prst="rightArrow">
            <a:avLst>
              <a:gd name="adj1" fmla="val 38637"/>
              <a:gd name="adj2" fmla="val 86003"/>
            </a:avLst>
          </a:prstGeom>
          <a:no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32" name="角丸四角形 286"/>
          <p:cNvSpPr>
            <a:spLocks noChangeArrowheads="1"/>
          </p:cNvSpPr>
          <p:nvPr/>
        </p:nvSpPr>
        <p:spPr bwMode="auto">
          <a:xfrm>
            <a:off x="1334266" y="4359792"/>
            <a:ext cx="1139350" cy="758872"/>
          </a:xfrm>
          <a:prstGeom prst="roundRect">
            <a:avLst>
              <a:gd name="adj" fmla="val 16667"/>
            </a:avLst>
          </a:prstGeom>
          <a:solidFill>
            <a:srgbClr val="FFFFFF"/>
          </a:solidFill>
          <a:ln w="12700">
            <a:solidFill>
              <a:srgbClr val="000000"/>
            </a:solidFill>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入院関係医療の自己負担額に高額療養費算定基準額を記載（</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１）</a:t>
            </a:r>
            <a:endParaRPr lang="ja-JP" altLang="en-US" sz="1000" dirty="0">
              <a:latin typeface="Arial" panose="020B0604020202020204" pitchFamily="34" charset="0"/>
            </a:endParaRPr>
          </a:p>
        </p:txBody>
      </p:sp>
      <p:sp>
        <p:nvSpPr>
          <p:cNvPr id="33" name="角丸四角形 287"/>
          <p:cNvSpPr>
            <a:spLocks noChangeArrowheads="1"/>
          </p:cNvSpPr>
          <p:nvPr/>
        </p:nvSpPr>
        <p:spPr bwMode="auto">
          <a:xfrm>
            <a:off x="564442" y="6203428"/>
            <a:ext cx="1060357" cy="707946"/>
          </a:xfrm>
          <a:prstGeom prst="roundRect">
            <a:avLst>
              <a:gd name="adj" fmla="val 16667"/>
            </a:avLst>
          </a:prstGeom>
          <a:solidFill>
            <a:srgbClr val="FFFFFF"/>
          </a:solidFill>
          <a:ln w="12700">
            <a:solidFill>
              <a:srgbClr val="000000"/>
            </a:solidFill>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ja-JP" sz="1000">
                <a:latin typeface="游明朝" panose="02020400000000000000" pitchFamily="18" charset="-128"/>
                <a:ea typeface="ＭＳ ゴシック" panose="020B0609070205080204" pitchFamily="49" charset="-128"/>
                <a:cs typeface="Times New Roman" panose="02020603050405020304" pitchFamily="18" charset="0"/>
              </a:rPr>
              <a:t>入院関係医療の自己負担額に一部負担（自己負担額）を記載</a:t>
            </a:r>
            <a:endParaRPr lang="ja-JP" altLang="ja-JP" sz="1000">
              <a:latin typeface="Arial" panose="020B0604020202020204" pitchFamily="34" charset="0"/>
            </a:endParaRPr>
          </a:p>
        </p:txBody>
      </p:sp>
      <p:sp>
        <p:nvSpPr>
          <p:cNvPr id="34" name="右矢印 33"/>
          <p:cNvSpPr/>
          <p:nvPr/>
        </p:nvSpPr>
        <p:spPr>
          <a:xfrm rot="5400000">
            <a:off x="706345" y="6210809"/>
            <a:ext cx="2287511" cy="180001"/>
          </a:xfrm>
          <a:prstGeom prst="rightArrow">
            <a:avLst>
              <a:gd name="adj1" fmla="val 38637"/>
              <a:gd name="adj2" fmla="val 66511"/>
            </a:avLst>
          </a:prstGeom>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35" name="右矢印 34"/>
          <p:cNvSpPr/>
          <p:nvPr/>
        </p:nvSpPr>
        <p:spPr>
          <a:xfrm rot="5400000">
            <a:off x="-1210311" y="7001019"/>
            <a:ext cx="3190614" cy="179998"/>
          </a:xfrm>
          <a:prstGeom prst="rightArrow">
            <a:avLst>
              <a:gd name="adj1" fmla="val 38637"/>
              <a:gd name="adj2" fmla="val 86003"/>
            </a:avLst>
          </a:prstGeom>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36" name="角丸四角形 292"/>
          <p:cNvSpPr>
            <a:spLocks noChangeArrowheads="1"/>
          </p:cNvSpPr>
          <p:nvPr/>
        </p:nvSpPr>
        <p:spPr bwMode="auto">
          <a:xfrm>
            <a:off x="211053" y="4565904"/>
            <a:ext cx="999488" cy="890649"/>
          </a:xfrm>
          <a:prstGeom prst="roundRect">
            <a:avLst>
              <a:gd name="adj" fmla="val 0"/>
            </a:avLst>
          </a:prstGeom>
          <a:solidFill>
            <a:srgbClr val="FFFFFF"/>
          </a:solidFill>
          <a:ln w="12700">
            <a:solidFill>
              <a:srgbClr val="000000"/>
            </a:solidFill>
            <a:miter lim="800000"/>
            <a:headEnd/>
            <a:tailEnd/>
          </a:ln>
        </p:spPr>
        <p:txBody>
          <a:bodyPr vert="horz" wrap="square" lIns="36000" tIns="36000" rIns="36000" bIns="3600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患者が</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69</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歳以下で</a:t>
            </a:r>
            <a:r>
              <a:rPr lang="ja-JP" altLang="en-US" sz="1000" dirty="0" smtClean="0">
                <a:latin typeface="游明朝" panose="02020400000000000000" pitchFamily="18" charset="-128"/>
                <a:ea typeface="ＭＳ ゴシック" panose="020B0609070205080204" pitchFamily="49" charset="-128"/>
                <a:cs typeface="Times New Roman" panose="02020603050405020304" pitchFamily="18" charset="0"/>
              </a:rPr>
              <a:t>、窓口</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支払</a:t>
            </a:r>
            <a:r>
              <a:rPr lang="ja-JP" altLang="en-US" sz="1000" dirty="0" smtClean="0">
                <a:latin typeface="游明朝" panose="02020400000000000000" pitchFamily="18" charset="-128"/>
                <a:ea typeface="ＭＳ ゴシック" panose="020B0609070205080204" pitchFamily="49" charset="-128"/>
                <a:cs typeface="Times New Roman" panose="02020603050405020304" pitchFamily="18" charset="0"/>
              </a:rPr>
              <a:t>額</a:t>
            </a:r>
            <a:r>
              <a:rPr lang="ja-JP" altLang="en-US" sz="700" u="sng" dirty="0" smtClean="0">
                <a:solidFill>
                  <a:srgbClr val="FF0000"/>
                </a:solidFill>
                <a:latin typeface="游明朝" panose="02020400000000000000" pitchFamily="18" charset="-128"/>
                <a:ea typeface="ＭＳ ゴシック" panose="020B0609070205080204" pitchFamily="49" charset="-128"/>
                <a:cs typeface="Times New Roman" panose="02020603050405020304" pitchFamily="18" charset="0"/>
              </a:rPr>
              <a:t>（同一医療機関での入院の場合は累計額）</a:t>
            </a:r>
            <a:r>
              <a:rPr lang="ja-JP" altLang="en-US" sz="1000" dirty="0" smtClean="0">
                <a:latin typeface="游明朝" panose="02020400000000000000" pitchFamily="18" charset="-128"/>
                <a:ea typeface="ＭＳ ゴシック" panose="020B0609070205080204" pitchFamily="49" charset="-128"/>
                <a:cs typeface="Times New Roman" panose="02020603050405020304" pitchFamily="18" charset="0"/>
              </a:rPr>
              <a:t>が</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21,000</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円未満か</a:t>
            </a:r>
            <a:endParaRPr lang="ja-JP" altLang="en-US" sz="1000" dirty="0">
              <a:latin typeface="Arial" panose="020B0604020202020204" pitchFamily="34" charset="0"/>
            </a:endParaRPr>
          </a:p>
        </p:txBody>
      </p:sp>
      <p:sp>
        <p:nvSpPr>
          <p:cNvPr id="37" name="右矢印 36"/>
          <p:cNvSpPr/>
          <p:nvPr/>
        </p:nvSpPr>
        <p:spPr>
          <a:xfrm rot="5400000">
            <a:off x="699414" y="5755831"/>
            <a:ext cx="686819" cy="166583"/>
          </a:xfrm>
          <a:prstGeom prst="rightArrow">
            <a:avLst>
              <a:gd name="adj1" fmla="val 38637"/>
              <a:gd name="adj2" fmla="val 86003"/>
            </a:avLst>
          </a:prstGeom>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38" name="角丸四角形 296"/>
          <p:cNvSpPr>
            <a:spLocks noChangeArrowheads="1"/>
          </p:cNvSpPr>
          <p:nvPr/>
        </p:nvSpPr>
        <p:spPr bwMode="auto">
          <a:xfrm>
            <a:off x="232090" y="8725479"/>
            <a:ext cx="826408" cy="561271"/>
          </a:xfrm>
          <a:prstGeom prst="roundRect">
            <a:avLst>
              <a:gd name="adj" fmla="val 16667"/>
            </a:avLst>
          </a:prstGeom>
          <a:solidFill>
            <a:srgbClr val="FFFFFF"/>
          </a:solidFill>
          <a:ln w="12700">
            <a:solidFill>
              <a:srgbClr val="000000"/>
            </a:solidFill>
            <a:prstDash val="sysDot"/>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入院記録票への記載は不要です</a:t>
            </a:r>
            <a:endParaRPr lang="ja-JP" altLang="ja-JP" sz="1000" dirty="0">
              <a:latin typeface="Arial" panose="020B0604020202020204" pitchFamily="34" charset="0"/>
            </a:endParaRPr>
          </a:p>
        </p:txBody>
      </p:sp>
      <p:sp>
        <p:nvSpPr>
          <p:cNvPr id="39" name="角丸四角形 297"/>
          <p:cNvSpPr>
            <a:spLocks noChangeArrowheads="1"/>
          </p:cNvSpPr>
          <p:nvPr/>
        </p:nvSpPr>
        <p:spPr bwMode="auto">
          <a:xfrm>
            <a:off x="548429" y="7467429"/>
            <a:ext cx="1722438" cy="936625"/>
          </a:xfrm>
          <a:prstGeom prst="roundRect">
            <a:avLst>
              <a:gd name="adj" fmla="val 11778"/>
            </a:avLst>
          </a:prstGeom>
          <a:solidFill>
            <a:srgbClr val="FFFFFF"/>
          </a:solidFill>
          <a:ln w="12700">
            <a:solidFill>
              <a:srgbClr val="000000"/>
            </a:solidFill>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窓口支払額の記載（</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２）と</a:t>
            </a:r>
            <a:endParaRPr lang="ja-JP" altLang="en-US" sz="1000" dirty="0"/>
          </a:p>
          <a:p>
            <a:pPr defTabSz="914400" eaLnBrk="0" fontAlgn="base" hangingPunct="0">
              <a:spcBef>
                <a:spcPct val="0"/>
              </a:spcBef>
              <a:spcAft>
                <a:spcPct val="0"/>
              </a:spcAft>
            </a:pP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その他の項目を記載。なお、入院関係医療の医療費は保険診療分と合算されてレセプト処理される。</a:t>
            </a:r>
            <a:endParaRPr lang="ja-JP" altLang="en-US" sz="1000" dirty="0">
              <a:latin typeface="Arial" panose="020B0604020202020204" pitchFamily="34" charset="0"/>
            </a:endParaRPr>
          </a:p>
        </p:txBody>
      </p:sp>
      <p:sp>
        <p:nvSpPr>
          <p:cNvPr id="40" name="右矢印 39"/>
          <p:cNvSpPr/>
          <p:nvPr/>
        </p:nvSpPr>
        <p:spPr>
          <a:xfrm rot="5400000">
            <a:off x="804774" y="7109807"/>
            <a:ext cx="494033" cy="175481"/>
          </a:xfrm>
          <a:prstGeom prst="rightArrow">
            <a:avLst>
              <a:gd name="adj1" fmla="val 38637"/>
              <a:gd name="adj2" fmla="val 69401"/>
            </a:avLst>
          </a:prstGeom>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41" name="角丸四角形 300"/>
          <p:cNvSpPr>
            <a:spLocks noChangeArrowheads="1"/>
          </p:cNvSpPr>
          <p:nvPr/>
        </p:nvSpPr>
        <p:spPr bwMode="auto">
          <a:xfrm>
            <a:off x="2150570" y="1797440"/>
            <a:ext cx="1446958" cy="682603"/>
          </a:xfrm>
          <a:prstGeom prst="roundRect">
            <a:avLst>
              <a:gd name="adj" fmla="val 0"/>
            </a:avLst>
          </a:prstGeom>
          <a:solidFill>
            <a:srgbClr val="FFFFFF"/>
          </a:solidFill>
          <a:ln w="12700">
            <a:solidFill>
              <a:srgbClr val="000000"/>
            </a:solidFill>
            <a:miter lim="800000"/>
            <a:headEnd/>
            <a:tailEnd/>
          </a:ln>
        </p:spPr>
        <p:txBody>
          <a:bodyPr vert="horz" wrap="square" lIns="36000" tIns="36000" rIns="36000" bIns="3600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入院関係医療</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の自己負担額</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が高額療養費算定基準額（</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１）を超えているか</a:t>
            </a:r>
            <a:endParaRPr lang="ja-JP" altLang="en-US" sz="1000" dirty="0">
              <a:latin typeface="Arial" panose="020B0604020202020204" pitchFamily="34" charset="0"/>
            </a:endParaRPr>
          </a:p>
        </p:txBody>
      </p:sp>
      <p:sp>
        <p:nvSpPr>
          <p:cNvPr id="42" name="角丸四角形 301"/>
          <p:cNvSpPr>
            <a:spLocks noChangeArrowheads="1"/>
          </p:cNvSpPr>
          <p:nvPr/>
        </p:nvSpPr>
        <p:spPr bwMode="auto">
          <a:xfrm>
            <a:off x="2635756" y="2855148"/>
            <a:ext cx="958220" cy="573848"/>
          </a:xfrm>
          <a:prstGeom prst="roundRect">
            <a:avLst>
              <a:gd name="adj" fmla="val 11729"/>
            </a:avLst>
          </a:prstGeom>
          <a:solidFill>
            <a:srgbClr val="FFFFFF"/>
          </a:solidFill>
          <a:ln w="12700">
            <a:solidFill>
              <a:srgbClr val="000000"/>
            </a:solidFill>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入院関係医療のカウントを「４</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／１２</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」にする</a:t>
            </a:r>
            <a:endParaRPr lang="ja-JP" altLang="ja-JP" sz="1000" dirty="0">
              <a:latin typeface="Arial" panose="020B0604020202020204" pitchFamily="34" charset="0"/>
            </a:endParaRPr>
          </a:p>
        </p:txBody>
      </p:sp>
      <p:sp>
        <p:nvSpPr>
          <p:cNvPr id="43" name="右矢印 42"/>
          <p:cNvSpPr/>
          <p:nvPr/>
        </p:nvSpPr>
        <p:spPr>
          <a:xfrm rot="5400000">
            <a:off x="5768799" y="2563553"/>
            <a:ext cx="304165" cy="180000"/>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44" name="角丸四角形 306"/>
          <p:cNvSpPr>
            <a:spLocks noChangeArrowheads="1"/>
          </p:cNvSpPr>
          <p:nvPr/>
        </p:nvSpPr>
        <p:spPr bwMode="auto">
          <a:xfrm>
            <a:off x="2106562" y="2573432"/>
            <a:ext cx="328613" cy="211137"/>
          </a:xfrm>
          <a:prstGeom prst="roundRect">
            <a:avLst>
              <a:gd name="adj" fmla="val 16667"/>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914400" eaLnBrk="0" fontAlgn="base" hangingPunct="0">
              <a:spcBef>
                <a:spcPct val="0"/>
              </a:spcBef>
              <a:spcAft>
                <a:spcPct val="0"/>
              </a:spcAft>
            </a:pP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NO</a:t>
            </a:r>
            <a:endParaRPr lang="en-US" altLang="ja-JP" sz="1000" dirty="0">
              <a:latin typeface="Arial" panose="020B0604020202020204" pitchFamily="34" charset="0"/>
            </a:endParaRPr>
          </a:p>
        </p:txBody>
      </p:sp>
      <p:sp>
        <p:nvSpPr>
          <p:cNvPr id="45" name="角丸四角形 307"/>
          <p:cNvSpPr>
            <a:spLocks noChangeArrowheads="1"/>
          </p:cNvSpPr>
          <p:nvPr/>
        </p:nvSpPr>
        <p:spPr bwMode="auto">
          <a:xfrm>
            <a:off x="2631276" y="4279410"/>
            <a:ext cx="954167" cy="671671"/>
          </a:xfrm>
          <a:prstGeom prst="roundRect">
            <a:avLst>
              <a:gd name="adj" fmla="val 22280"/>
            </a:avLst>
          </a:prstGeom>
          <a:solidFill>
            <a:srgbClr val="FFFFFF">
              <a:alpha val="77000"/>
            </a:srgbClr>
          </a:solidFill>
          <a:ln w="12700" cmpd="dbl">
            <a:solidFill>
              <a:srgbClr val="000000"/>
            </a:solidFill>
            <a:prstDash val="sysDot"/>
            <a:miter lim="800000"/>
            <a:headEnd/>
            <a:tailEnd/>
          </a:ln>
        </p:spPr>
        <p:txBody>
          <a:bodyPr vert="horz" wrap="square" lIns="36000" tIns="36000" rIns="36000" bIns="3600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HG丸ｺﾞｼｯｸM-PRO" panose="020F0600000000000000" pitchFamily="50" charset="-128"/>
                <a:ea typeface="HG丸ｺﾞｼｯｸM-PRO" panose="020F0600000000000000" pitchFamily="50" charset="-128"/>
                <a:cs typeface="Times New Roman" panose="02020603050405020304" pitchFamily="18" charset="0"/>
              </a:rPr>
              <a:t>医療費の助成が可能となります（</a:t>
            </a:r>
            <a:r>
              <a:rPr lang="en-US" altLang="ja-JP" sz="1000" dirty="0">
                <a:latin typeface="HG丸ｺﾞｼｯｸM-PRO" panose="020F0600000000000000" pitchFamily="50" charset="-128"/>
                <a:ea typeface="HG丸ｺﾞｼｯｸM-PRO" panose="020F0600000000000000" pitchFamily="50" charset="-128"/>
                <a:cs typeface="Times New Roman" panose="02020603050405020304" pitchFamily="18" charset="0"/>
              </a:rPr>
              <a:t>30</a:t>
            </a:r>
            <a:r>
              <a:rPr lang="ja-JP" altLang="en-US" sz="1000" dirty="0">
                <a:latin typeface="HG丸ｺﾞｼｯｸM-PRO" panose="020F0600000000000000" pitchFamily="50" charset="-128"/>
                <a:ea typeface="HG丸ｺﾞｼｯｸM-PRO" panose="020F0600000000000000" pitchFamily="50" charset="-128"/>
                <a:cs typeface="Times New Roman" panose="02020603050405020304" pitchFamily="18" charset="0"/>
              </a:rPr>
              <a:t>年</a:t>
            </a:r>
            <a:r>
              <a:rPr lang="en-US" altLang="ja-JP" sz="1000" dirty="0">
                <a:latin typeface="HG丸ｺﾞｼｯｸM-PRO" panose="020F0600000000000000" pitchFamily="50" charset="-128"/>
                <a:ea typeface="HG丸ｺﾞｼｯｸM-PRO" panose="020F0600000000000000" pitchFamily="50" charset="-128"/>
                <a:cs typeface="Times New Roman" panose="02020603050405020304" pitchFamily="18" charset="0"/>
              </a:rPr>
              <a:t>12</a:t>
            </a:r>
            <a:r>
              <a:rPr lang="ja-JP" altLang="en-US" sz="1000" dirty="0">
                <a:latin typeface="HG丸ｺﾞｼｯｸM-PRO" panose="020F0600000000000000" pitchFamily="50" charset="-128"/>
                <a:ea typeface="HG丸ｺﾞｼｯｸM-PRO" panose="020F0600000000000000" pitchFamily="50" charset="-128"/>
                <a:cs typeface="Times New Roman" panose="02020603050405020304" pitchFamily="18" charset="0"/>
              </a:rPr>
              <a:t>月以降）</a:t>
            </a:r>
            <a:endParaRPr lang="ja-JP" altLang="en-US" sz="1000" dirty="0">
              <a:latin typeface="HG丸ｺﾞｼｯｸM-PRO" panose="020F0600000000000000" pitchFamily="50" charset="-128"/>
              <a:ea typeface="HG丸ｺﾞｼｯｸM-PRO" panose="020F0600000000000000" pitchFamily="50" charset="-128"/>
            </a:endParaRPr>
          </a:p>
        </p:txBody>
      </p:sp>
      <p:sp>
        <p:nvSpPr>
          <p:cNvPr id="46" name="角丸四角形 310"/>
          <p:cNvSpPr>
            <a:spLocks noChangeArrowheads="1"/>
          </p:cNvSpPr>
          <p:nvPr/>
        </p:nvSpPr>
        <p:spPr bwMode="auto">
          <a:xfrm>
            <a:off x="2106561" y="5512666"/>
            <a:ext cx="1494992" cy="1051130"/>
          </a:xfrm>
          <a:prstGeom prst="roundRect">
            <a:avLst>
              <a:gd name="adj" fmla="val 11472"/>
            </a:avLst>
          </a:prstGeom>
          <a:solidFill>
            <a:srgbClr val="FFFFFF"/>
          </a:solidFill>
          <a:ln w="12700">
            <a:solidFill>
              <a:srgbClr val="000000"/>
            </a:solidFill>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参加者証の提示があり、現物給付として自己負担額を１万円としたときは</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特定疾病給付対象療養のカウントを「１」にする</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３）</a:t>
            </a:r>
            <a:endParaRPr lang="ja-JP" altLang="ja-JP" sz="1000" dirty="0">
              <a:latin typeface="Arial" panose="020B0604020202020204" pitchFamily="34" charset="0"/>
            </a:endParaRPr>
          </a:p>
        </p:txBody>
      </p:sp>
      <p:sp>
        <p:nvSpPr>
          <p:cNvPr id="47" name="角丸四角形 319"/>
          <p:cNvSpPr>
            <a:spLocks noChangeArrowheads="1"/>
          </p:cNvSpPr>
          <p:nvPr/>
        </p:nvSpPr>
        <p:spPr bwMode="auto">
          <a:xfrm>
            <a:off x="2789863" y="7121892"/>
            <a:ext cx="3215907" cy="798909"/>
          </a:xfrm>
          <a:prstGeom prst="roundRect">
            <a:avLst>
              <a:gd name="adj" fmla="val 6796"/>
            </a:avLst>
          </a:prstGeom>
          <a:solidFill>
            <a:srgbClr val="FFFFFF"/>
          </a:solidFill>
          <a:ln w="12700">
            <a:solidFill>
              <a:srgbClr val="000000"/>
            </a:solidFill>
            <a:miter lim="800000"/>
            <a:headEnd/>
            <a:tailEnd/>
          </a:ln>
        </p:spPr>
        <p:txBody>
          <a:bodyPr vert="horz" wrap="square" lIns="36000" tIns="36000" rIns="36000" bIns="3600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「入院関係医療の自己負担額」に、現物給付なら</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10,000</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円、償還払いなら高額療養費算定基準額（特定疾病給付対象療養に係る高額療養費算定基準額ではない）を記載し、その他の項目を記載</a:t>
            </a:r>
            <a:endParaRPr lang="ja-JP" altLang="en-US" sz="1000" dirty="0">
              <a:latin typeface="Arial" panose="020B0604020202020204" pitchFamily="34" charset="0"/>
            </a:endParaRPr>
          </a:p>
        </p:txBody>
      </p:sp>
      <p:sp>
        <p:nvSpPr>
          <p:cNvPr id="48" name="右矢印 47"/>
          <p:cNvSpPr/>
          <p:nvPr/>
        </p:nvSpPr>
        <p:spPr>
          <a:xfrm rot="5400000">
            <a:off x="2902313" y="6736242"/>
            <a:ext cx="466363" cy="180000"/>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49" name="角丸四角形 322"/>
          <p:cNvSpPr>
            <a:spLocks noChangeArrowheads="1"/>
          </p:cNvSpPr>
          <p:nvPr/>
        </p:nvSpPr>
        <p:spPr bwMode="auto">
          <a:xfrm>
            <a:off x="3933055" y="1816651"/>
            <a:ext cx="2644590" cy="664763"/>
          </a:xfrm>
          <a:prstGeom prst="roundRect">
            <a:avLst>
              <a:gd name="adj" fmla="val 18972"/>
            </a:avLst>
          </a:prstGeom>
          <a:solidFill>
            <a:srgbClr val="FFFFFF"/>
          </a:solidFill>
          <a:ln w="12700">
            <a:solidFill>
              <a:srgbClr val="000000"/>
            </a:solidFill>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参加者証の提示があり、現物給付として自己負担額を１万円としたときは、</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先月までの</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当該指定医療機関の</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「特定疾病給付対象療養としてのカウント」をチェック</a:t>
            </a:r>
            <a:endParaRPr lang="ja-JP" altLang="ja-JP" sz="1000" dirty="0">
              <a:latin typeface="Arial" panose="020B0604020202020204" pitchFamily="34" charset="0"/>
            </a:endParaRPr>
          </a:p>
        </p:txBody>
      </p:sp>
      <p:sp>
        <p:nvSpPr>
          <p:cNvPr id="50" name="角丸四角形 324"/>
          <p:cNvSpPr>
            <a:spLocks noChangeArrowheads="1"/>
          </p:cNvSpPr>
          <p:nvPr/>
        </p:nvSpPr>
        <p:spPr bwMode="auto">
          <a:xfrm>
            <a:off x="3818010" y="2849314"/>
            <a:ext cx="1251689" cy="808130"/>
          </a:xfrm>
          <a:prstGeom prst="roundRect">
            <a:avLst>
              <a:gd name="adj" fmla="val 0"/>
            </a:avLst>
          </a:prstGeom>
          <a:solidFill>
            <a:srgbClr val="FFFFFF"/>
          </a:solidFill>
          <a:ln w="12700">
            <a:solidFill>
              <a:srgbClr val="000000"/>
            </a:solidFill>
            <a:miter lim="800000"/>
            <a:headEnd/>
            <a:tailEnd/>
          </a:ln>
        </p:spPr>
        <p:txBody>
          <a:bodyPr vert="horz" wrap="square" lIns="36000" tIns="36000" rIns="36000" bIns="3600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入院関係医療</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の自己負担額</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が</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特定疾病給付対象療養に係る</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高額療養費算定基準額を超えているか</a:t>
            </a:r>
            <a:endParaRPr lang="ja-JP" altLang="ja-JP" sz="1000" dirty="0">
              <a:latin typeface="Arial" panose="020B0604020202020204" pitchFamily="34" charset="0"/>
            </a:endParaRPr>
          </a:p>
        </p:txBody>
      </p:sp>
      <p:sp>
        <p:nvSpPr>
          <p:cNvPr id="51" name="右矢印 50"/>
          <p:cNvSpPr/>
          <p:nvPr/>
        </p:nvSpPr>
        <p:spPr>
          <a:xfrm rot="5400000">
            <a:off x="541821" y="4274642"/>
            <a:ext cx="304165" cy="180000"/>
          </a:xfrm>
          <a:prstGeom prst="rightArrow">
            <a:avLst>
              <a:gd name="adj1" fmla="val 38637"/>
              <a:gd name="adj2" fmla="val 86003"/>
            </a:avLst>
          </a:prstGeom>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52" name="右矢印 51"/>
          <p:cNvSpPr/>
          <p:nvPr/>
        </p:nvSpPr>
        <p:spPr>
          <a:xfrm rot="5400000">
            <a:off x="4431961" y="3902670"/>
            <a:ext cx="579352" cy="180000"/>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53" name="右矢印 52"/>
          <p:cNvSpPr/>
          <p:nvPr/>
        </p:nvSpPr>
        <p:spPr>
          <a:xfrm rot="5400000">
            <a:off x="4263427" y="5236383"/>
            <a:ext cx="338656" cy="180000"/>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54" name="角丸四角形 330"/>
          <p:cNvSpPr>
            <a:spLocks noChangeArrowheads="1"/>
          </p:cNvSpPr>
          <p:nvPr/>
        </p:nvSpPr>
        <p:spPr bwMode="auto">
          <a:xfrm>
            <a:off x="5237133" y="4301413"/>
            <a:ext cx="1281206" cy="832831"/>
          </a:xfrm>
          <a:prstGeom prst="roundRect">
            <a:avLst>
              <a:gd name="adj" fmla="val 7431"/>
            </a:avLst>
          </a:prstGeom>
          <a:solidFill>
            <a:srgbClr val="FFFFFF"/>
          </a:solidFill>
          <a:ln w="12700">
            <a:solidFill>
              <a:srgbClr val="000000"/>
            </a:solidFill>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入院関係医療のカウントと特定疾病給付対象療養</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の</a:t>
            </a: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カウントを「＋１」にする</a:t>
            </a:r>
            <a:endPar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endParaRPr>
          </a:p>
          <a:p>
            <a:pPr defTabSz="914400" eaLnBrk="0" fontAlgn="base" hangingPunct="0">
              <a:spcBef>
                <a:spcPct val="0"/>
              </a:spcBef>
              <a:spcAft>
                <a:spcPct val="0"/>
              </a:spcAft>
            </a:pP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３）</a:t>
            </a:r>
            <a:endParaRPr lang="ja-JP" altLang="ja-JP" sz="1000" dirty="0">
              <a:latin typeface="Arial" panose="020B0604020202020204" pitchFamily="34" charset="0"/>
            </a:endParaRPr>
          </a:p>
        </p:txBody>
      </p:sp>
      <p:sp>
        <p:nvSpPr>
          <p:cNvPr id="55" name="角丸四角形 332"/>
          <p:cNvSpPr>
            <a:spLocks noChangeArrowheads="1"/>
          </p:cNvSpPr>
          <p:nvPr/>
        </p:nvSpPr>
        <p:spPr bwMode="auto">
          <a:xfrm>
            <a:off x="5196838" y="5517926"/>
            <a:ext cx="1370790" cy="1045871"/>
          </a:xfrm>
          <a:prstGeom prst="roundRect">
            <a:avLst>
              <a:gd name="adj" fmla="val 10208"/>
            </a:avLst>
          </a:prstGeom>
          <a:solidFill>
            <a:srgbClr val="FFFFFF"/>
          </a:solidFill>
          <a:ln w="12700">
            <a:solidFill>
              <a:srgbClr val="000000"/>
            </a:solidFill>
            <a:miter lim="800000"/>
            <a:headEnd/>
            <a:tailEnd/>
          </a:ln>
        </p:spPr>
        <p:txBody>
          <a:bodyPr vert="horz" wrap="square" lIns="36000" tIns="36000" rIns="36000" bIns="3600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（多数回該当の概念のある所得区分の場合）「入院関係医療の高額療養費算定基準額」に多数回該当の金額を記載</a:t>
            </a:r>
            <a:endParaRPr lang="ja-JP" altLang="ja-JP" sz="1000" dirty="0">
              <a:latin typeface="Arial" panose="020B0604020202020204" pitchFamily="34" charset="0"/>
            </a:endParaRPr>
          </a:p>
        </p:txBody>
      </p:sp>
      <p:sp>
        <p:nvSpPr>
          <p:cNvPr id="56" name="角丸四角形 333"/>
          <p:cNvSpPr>
            <a:spLocks noChangeArrowheads="1"/>
          </p:cNvSpPr>
          <p:nvPr/>
        </p:nvSpPr>
        <p:spPr bwMode="auto">
          <a:xfrm>
            <a:off x="3766538" y="4313581"/>
            <a:ext cx="1246285" cy="828379"/>
          </a:xfrm>
          <a:prstGeom prst="roundRect">
            <a:avLst>
              <a:gd name="adj" fmla="val 7625"/>
            </a:avLst>
          </a:prstGeom>
          <a:solidFill>
            <a:srgbClr val="FFFFFF"/>
          </a:solidFill>
          <a:ln w="12700">
            <a:solidFill>
              <a:srgbClr val="000000"/>
            </a:solidFill>
            <a:miter lim="800000"/>
            <a:headEnd/>
            <a:tailEnd/>
          </a:ln>
        </p:spPr>
        <p:txBody>
          <a:bodyPr vert="horz" wrap="square" lIns="0" tIns="0" rIns="0" bIns="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入院関係医療のカウントと特定疾病給付対象療養のカウントを「＋１」にする</a:t>
            </a:r>
            <a:endPar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endParaRPr>
          </a:p>
          <a:p>
            <a:pPr defTabSz="914400" eaLnBrk="0" fontAlgn="base" hangingPunct="0">
              <a:spcBef>
                <a:spcPct val="0"/>
              </a:spcBef>
              <a:spcAft>
                <a:spcPct val="0"/>
              </a:spcAft>
            </a:pP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a:t>
            </a:r>
            <a:r>
              <a:rPr lang="en-US" altLang="ja-JP" sz="1000" dirty="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000" dirty="0">
                <a:latin typeface="游明朝" panose="02020400000000000000" pitchFamily="18" charset="-128"/>
                <a:ea typeface="ＭＳ ゴシック" panose="020B0609070205080204" pitchFamily="49" charset="-128"/>
                <a:cs typeface="Times New Roman" panose="02020603050405020304" pitchFamily="18" charset="0"/>
              </a:rPr>
              <a:t>３）</a:t>
            </a:r>
            <a:endParaRPr lang="ja-JP" altLang="ja-JP" sz="1000" dirty="0">
              <a:latin typeface="Arial" panose="020B0604020202020204" pitchFamily="34" charset="0"/>
            </a:endParaRPr>
          </a:p>
        </p:txBody>
      </p:sp>
      <p:sp>
        <p:nvSpPr>
          <p:cNvPr id="57" name="曲折矢印 56"/>
          <p:cNvSpPr/>
          <p:nvPr/>
        </p:nvSpPr>
        <p:spPr>
          <a:xfrm rot="10800000">
            <a:off x="1126116" y="3717823"/>
            <a:ext cx="4535130" cy="351114"/>
          </a:xfrm>
          <a:prstGeom prst="bentArrow">
            <a:avLst>
              <a:gd name="adj1" fmla="val 21967"/>
              <a:gd name="adj2" fmla="val 17326"/>
              <a:gd name="adj3" fmla="val 30711"/>
              <a:gd name="adj4" fmla="val 37385"/>
            </a:avLst>
          </a:prstGeom>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58" name="曲折矢印 57"/>
          <p:cNvSpPr/>
          <p:nvPr/>
        </p:nvSpPr>
        <p:spPr>
          <a:xfrm rot="10800000">
            <a:off x="1126118" y="2543316"/>
            <a:ext cx="1355353" cy="1194507"/>
          </a:xfrm>
          <a:prstGeom prst="bentArrow">
            <a:avLst>
              <a:gd name="adj1" fmla="val 5905"/>
              <a:gd name="adj2" fmla="val 5565"/>
              <a:gd name="adj3" fmla="val 9304"/>
              <a:gd name="adj4" fmla="val 37385"/>
            </a:avLst>
          </a:prstGeom>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59" name="曲折矢印 58"/>
          <p:cNvSpPr/>
          <p:nvPr/>
        </p:nvSpPr>
        <p:spPr>
          <a:xfrm rot="10800000">
            <a:off x="1131695" y="3684819"/>
            <a:ext cx="3004801" cy="210746"/>
          </a:xfrm>
          <a:prstGeom prst="bentArrow">
            <a:avLst>
              <a:gd name="adj1" fmla="val 37547"/>
              <a:gd name="adj2" fmla="val 27973"/>
              <a:gd name="adj3" fmla="val 50000"/>
              <a:gd name="adj4" fmla="val 37385"/>
            </a:avLst>
          </a:prstGeom>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60" name="右矢印 59"/>
          <p:cNvSpPr/>
          <p:nvPr/>
        </p:nvSpPr>
        <p:spPr>
          <a:xfrm rot="5400000">
            <a:off x="5746615" y="5226076"/>
            <a:ext cx="338308" cy="180000"/>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61" name="角丸四角形 353"/>
          <p:cNvSpPr>
            <a:spLocks noChangeArrowheads="1"/>
          </p:cNvSpPr>
          <p:nvPr/>
        </p:nvSpPr>
        <p:spPr bwMode="auto">
          <a:xfrm>
            <a:off x="3687097" y="5525904"/>
            <a:ext cx="1423219" cy="1045871"/>
          </a:xfrm>
          <a:prstGeom prst="roundRect">
            <a:avLst>
              <a:gd name="adj" fmla="val 10208"/>
            </a:avLst>
          </a:prstGeom>
          <a:solidFill>
            <a:srgbClr val="FFFFFF"/>
          </a:solidFill>
          <a:ln w="12700">
            <a:solidFill>
              <a:srgbClr val="000000"/>
            </a:solidFill>
            <a:miter lim="800000"/>
            <a:headEnd/>
            <a:tailEnd/>
          </a:ln>
        </p:spPr>
        <p:txBody>
          <a:bodyPr vert="horz" wrap="square" lIns="36000" tIns="36000" rIns="36000" bIns="36000" numCol="1" anchor="ctr" anchorCtr="0" compatLnSpc="1">
            <a:prstTxWarp prst="textNoShape">
              <a:avLst/>
            </a:prstTxWarp>
          </a:bodyPr>
          <a:lstStyle/>
          <a:p>
            <a:pPr defTabSz="914400" eaLnBrk="0" fontAlgn="base" hangingPunct="0">
              <a:spcBef>
                <a:spcPct val="0"/>
              </a:spcBef>
              <a:spcAft>
                <a:spcPct val="0"/>
              </a:spcAft>
            </a:pPr>
            <a:r>
              <a:rPr lang="ja-JP" altLang="ja-JP" sz="1000" dirty="0">
                <a:latin typeface="游明朝" panose="02020400000000000000" pitchFamily="18" charset="-128"/>
                <a:ea typeface="ＭＳ ゴシック" panose="020B0609070205080204" pitchFamily="49" charset="-128"/>
                <a:cs typeface="Times New Roman" panose="02020603050405020304" pitchFamily="18" charset="0"/>
              </a:rPr>
              <a:t>（多数回該当の概念のある所得区分の場合）「入院関係医療の高額療養費算定基準額」に多数回該当になる前の金額を記載</a:t>
            </a:r>
            <a:endParaRPr lang="ja-JP" altLang="ja-JP" sz="1000" dirty="0">
              <a:latin typeface="Arial" panose="020B0604020202020204" pitchFamily="34" charset="0"/>
            </a:endParaRPr>
          </a:p>
        </p:txBody>
      </p:sp>
      <p:sp>
        <p:nvSpPr>
          <p:cNvPr id="62" name="右矢印 61"/>
          <p:cNvSpPr/>
          <p:nvPr/>
        </p:nvSpPr>
        <p:spPr>
          <a:xfrm rot="5400000">
            <a:off x="4194141" y="6730810"/>
            <a:ext cx="466362" cy="190865"/>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63" name="Rectangle 62"/>
          <p:cNvSpPr>
            <a:spLocks noChangeArrowheads="1"/>
          </p:cNvSpPr>
          <p:nvPr/>
        </p:nvSpPr>
        <p:spPr bwMode="auto">
          <a:xfrm>
            <a:off x="0" y="645978"/>
            <a:ext cx="184731"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sz="1000"/>
          </a:p>
        </p:txBody>
      </p:sp>
      <p:sp>
        <p:nvSpPr>
          <p:cNvPr id="64" name="Rectangle 99"/>
          <p:cNvSpPr>
            <a:spLocks noChangeArrowheads="1"/>
          </p:cNvSpPr>
          <p:nvPr/>
        </p:nvSpPr>
        <p:spPr bwMode="auto">
          <a:xfrm>
            <a:off x="0" y="720689"/>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endParaRPr lang="en-US" altLang="ja-JP" sz="100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a:p>
            <a:pPr defTabSz="914400" eaLnBrk="0" fontAlgn="base" hangingPunct="0">
              <a:spcBef>
                <a:spcPct val="0"/>
              </a:spcBef>
              <a:spcAft>
                <a:spcPct val="0"/>
              </a:spcAft>
            </a:pPr>
            <a:r>
              <a:rPr lang="en-US" altLang="ja-JP" sz="100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
            </a:r>
            <a:br>
              <a:rPr lang="en-US" altLang="ja-JP" sz="100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br>
            <a:endParaRPr lang="en-US" altLang="ja-JP" sz="1000">
              <a:latin typeface="Arial" panose="020B0604020202020204" pitchFamily="34" charset="0"/>
            </a:endParaRPr>
          </a:p>
        </p:txBody>
      </p:sp>
      <p:sp>
        <p:nvSpPr>
          <p:cNvPr id="65" name="右矢印 64"/>
          <p:cNvSpPr/>
          <p:nvPr/>
        </p:nvSpPr>
        <p:spPr>
          <a:xfrm rot="5400000">
            <a:off x="2740974" y="1534994"/>
            <a:ext cx="288000" cy="180000"/>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66" name="右矢印 65"/>
          <p:cNvSpPr/>
          <p:nvPr/>
        </p:nvSpPr>
        <p:spPr>
          <a:xfrm rot="5400000">
            <a:off x="5159226" y="1536165"/>
            <a:ext cx="304165" cy="180000"/>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67" name="右矢印 66"/>
          <p:cNvSpPr/>
          <p:nvPr/>
        </p:nvSpPr>
        <p:spPr>
          <a:xfrm rot="5400000">
            <a:off x="1254884" y="2574903"/>
            <a:ext cx="311164" cy="180000"/>
          </a:xfrm>
          <a:prstGeom prst="rightArrow">
            <a:avLst>
              <a:gd name="adj1" fmla="val 38637"/>
              <a:gd name="adj2" fmla="val 86003"/>
            </a:avLst>
          </a:prstGeom>
          <a:no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68" name="右矢印 67"/>
          <p:cNvSpPr/>
          <p:nvPr/>
        </p:nvSpPr>
        <p:spPr>
          <a:xfrm>
            <a:off x="3268268" y="8262229"/>
            <a:ext cx="317175" cy="180000"/>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69" name="テキスト ボックス 68"/>
          <p:cNvSpPr txBox="1"/>
          <p:nvPr/>
        </p:nvSpPr>
        <p:spPr>
          <a:xfrm>
            <a:off x="3560084" y="8225271"/>
            <a:ext cx="3281668" cy="253916"/>
          </a:xfrm>
          <a:prstGeom prst="rect">
            <a:avLst/>
          </a:prstGeom>
          <a:noFill/>
        </p:spPr>
        <p:txBody>
          <a:bodyPr wrap="none" rtlCol="0">
            <a:spAutoFit/>
          </a:bodyPr>
          <a:lstStyle/>
          <a:p>
            <a:r>
              <a:rPr kumimoji="1" lang="ja-JP" altLang="en-US" sz="1050" dirty="0"/>
              <a:t>医療費の助成を行うことができる場合の事務の流れ</a:t>
            </a:r>
          </a:p>
        </p:txBody>
      </p:sp>
      <p:sp>
        <p:nvSpPr>
          <p:cNvPr id="70" name="角丸四角形 69"/>
          <p:cNvSpPr/>
          <p:nvPr/>
        </p:nvSpPr>
        <p:spPr>
          <a:xfrm>
            <a:off x="1632748" y="8626281"/>
            <a:ext cx="4924425" cy="895350"/>
          </a:xfrm>
          <a:prstGeom prst="roundRect">
            <a:avLst/>
          </a:prstGeom>
          <a:ln>
            <a:noFill/>
          </a:ln>
        </p:spPr>
        <p:style>
          <a:lnRef idx="2">
            <a:schemeClr val="dk1"/>
          </a:lnRef>
          <a:fillRef idx="1">
            <a:schemeClr val="lt1"/>
          </a:fillRef>
          <a:effectRef idx="0">
            <a:schemeClr val="dk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marL="228600" indent="-228600">
              <a:lnSpc>
                <a:spcPts val="1200"/>
              </a:lnSpc>
            </a:pPr>
            <a:r>
              <a:rPr lang="en-US" altLang="ja-JP" sz="900" u="sng" kern="100" dirty="0">
                <a:solidFill>
                  <a:srgbClr val="FF0000"/>
                </a:solidFill>
                <a:ea typeface="HG丸ｺﾞｼｯｸM-PRO" panose="020F0600000000000000" pitchFamily="50" charset="-128"/>
                <a:cs typeface="Times New Roman" panose="02020603050405020304" pitchFamily="18" charset="0"/>
              </a:rPr>
              <a:t>※</a:t>
            </a:r>
            <a:r>
              <a:rPr lang="ja-JP" altLang="en-US" sz="900" u="sng" kern="100" dirty="0">
                <a:solidFill>
                  <a:srgbClr val="FF0000"/>
                </a:solidFill>
                <a:ea typeface="HG丸ｺﾞｼｯｸM-PRO" panose="020F0600000000000000" pitchFamily="50" charset="-128"/>
                <a:cs typeface="Times New Roman" panose="02020603050405020304" pitchFamily="18" charset="0"/>
              </a:rPr>
              <a:t>１　この場合の入院関係医療の高額療養費算定基準額は、多数回該当の概念のある所得区分の場合は、多数回該当の適用前の金額となります。</a:t>
            </a:r>
            <a:endParaRPr lang="ja-JP" altLang="en-US" sz="1200" kern="100" dirty="0">
              <a:ea typeface="游明朝" panose="02020400000000000000" pitchFamily="18" charset="-128"/>
              <a:cs typeface="Times New Roman" panose="02020603050405020304" pitchFamily="18" charset="0"/>
            </a:endParaRPr>
          </a:p>
          <a:p>
            <a:pPr marL="228600" indent="-228600">
              <a:lnSpc>
                <a:spcPts val="1200"/>
              </a:lnSpc>
            </a:pPr>
            <a:r>
              <a:rPr lang="en-US" altLang="ja-JP" sz="900" u="sng" kern="100" dirty="0">
                <a:solidFill>
                  <a:srgbClr val="FF0000"/>
                </a:solidFill>
                <a:ea typeface="HG丸ｺﾞｼｯｸM-PRO" panose="020F0600000000000000" pitchFamily="50" charset="-128"/>
                <a:cs typeface="Times New Roman" panose="02020603050405020304" pitchFamily="18" charset="0"/>
              </a:rPr>
              <a:t>※</a:t>
            </a:r>
            <a:r>
              <a:rPr lang="ja-JP" altLang="en-US" sz="900" u="sng" kern="100" dirty="0">
                <a:solidFill>
                  <a:srgbClr val="FF0000"/>
                </a:solidFill>
                <a:ea typeface="HG丸ｺﾞｼｯｸM-PRO" panose="020F0600000000000000" pitchFamily="50" charset="-128"/>
                <a:cs typeface="Times New Roman" panose="02020603050405020304" pitchFamily="18" charset="0"/>
              </a:rPr>
              <a:t>２　多数回該当の概念のある所得区分の場合、保険診療の高額療養費が多数回該当となっているとき、「窓口支払額」＜「入院関係医療の自己負担額」となるケースがあります。</a:t>
            </a:r>
            <a:endParaRPr lang="en-US" altLang="ja-JP" sz="900" u="sng" kern="100" dirty="0">
              <a:solidFill>
                <a:srgbClr val="FF0000"/>
              </a:solidFill>
              <a:ea typeface="HG丸ｺﾞｼｯｸM-PRO" panose="020F0600000000000000" pitchFamily="50" charset="-128"/>
              <a:cs typeface="Times New Roman" panose="02020603050405020304" pitchFamily="18" charset="0"/>
            </a:endParaRPr>
          </a:p>
          <a:p>
            <a:pPr marL="228600" indent="-228600">
              <a:lnSpc>
                <a:spcPts val="1200"/>
              </a:lnSpc>
            </a:pPr>
            <a:r>
              <a:rPr lang="en-US" altLang="ja-JP" sz="900" u="sng" kern="100" dirty="0">
                <a:solidFill>
                  <a:srgbClr val="FF0000"/>
                </a:solidFill>
                <a:ea typeface="HG丸ｺﾞｼｯｸM-PRO" panose="020F0600000000000000" pitchFamily="50" charset="-128"/>
                <a:cs typeface="Times New Roman" panose="02020603050405020304" pitchFamily="18" charset="0"/>
              </a:rPr>
              <a:t>※</a:t>
            </a:r>
            <a:r>
              <a:rPr lang="ja-JP" altLang="en-US" sz="900" u="sng" kern="100" dirty="0">
                <a:solidFill>
                  <a:srgbClr val="FF0000"/>
                </a:solidFill>
                <a:ea typeface="HG丸ｺﾞｼｯｸM-PRO" panose="020F0600000000000000" pitchFamily="50" charset="-128"/>
                <a:cs typeface="Times New Roman" panose="02020603050405020304" pitchFamily="18" charset="0"/>
              </a:rPr>
              <a:t>３　参加者証の提示がないときは償還払いとなり、特定疾病給付対象療養のカウントは行わないことになります。</a:t>
            </a:r>
            <a:endParaRPr lang="ja-JP" altLang="en-US" sz="1200" kern="100" dirty="0">
              <a:ea typeface="游明朝" panose="02020400000000000000" pitchFamily="18" charset="-128"/>
              <a:cs typeface="Times New Roman" panose="02020603050405020304" pitchFamily="18" charset="0"/>
            </a:endParaRPr>
          </a:p>
        </p:txBody>
      </p:sp>
      <p:sp>
        <p:nvSpPr>
          <p:cNvPr id="71" name="右矢印 70"/>
          <p:cNvSpPr/>
          <p:nvPr/>
        </p:nvSpPr>
        <p:spPr>
          <a:xfrm rot="5400000">
            <a:off x="5439967" y="6730811"/>
            <a:ext cx="466362" cy="190865"/>
          </a:xfrm>
          <a:prstGeom prst="rightArrow">
            <a:avLst>
              <a:gd name="adj1" fmla="val 38637"/>
              <a:gd name="adj2" fmla="val 86003"/>
            </a:avLst>
          </a:prstGeom>
          <a:solidFill>
            <a:srgbClr val="FFFF00"/>
          </a:solidFill>
          <a:ln w="0" cmpd="sng">
            <a:prstDash val="solid"/>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000"/>
          </a:p>
        </p:txBody>
      </p:sp>
      <p:sp>
        <p:nvSpPr>
          <p:cNvPr id="72" name="タイトル 1"/>
          <p:cNvSpPr txBox="1">
            <a:spLocks/>
          </p:cNvSpPr>
          <p:nvPr/>
        </p:nvSpPr>
        <p:spPr>
          <a:xfrm>
            <a:off x="108786" y="337192"/>
            <a:ext cx="2335507" cy="301935"/>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en-US" altLang="ja-JP" sz="1200" b="1" kern="10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1" kern="100" smtClean="0">
                <a:solidFill>
                  <a:srgbClr val="000000"/>
                </a:solidFill>
                <a:latin typeface="ＭＳ Ｐゴシック" panose="020B0600070205080204" pitchFamily="50" charset="-128"/>
                <a:ea typeface="ＭＳ Ｐゴシック" panose="020B0600070205080204" pitchFamily="50" charset="-128"/>
              </a:rPr>
              <a:t>資料集３</a:t>
            </a:r>
            <a:r>
              <a:rPr lang="en-US" altLang="ja-JP" sz="1200" b="1" kern="10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1" kern="100" smtClean="0">
                <a:solidFill>
                  <a:srgbClr val="000000"/>
                </a:solidFill>
                <a:latin typeface="ＭＳ Ｐゴシック" panose="020B0600070205080204" pitchFamily="50" charset="-128"/>
                <a:ea typeface="ＭＳ Ｐゴシック" panose="020B0600070205080204" pitchFamily="50" charset="-128"/>
              </a:rPr>
              <a:t>入院記録票の記載例</a:t>
            </a:r>
            <a:endParaRPr lang="ja-JP" altLang="en-US" sz="1200" b="1" kern="10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73" name="タイトル 1"/>
          <p:cNvSpPr txBox="1">
            <a:spLocks/>
          </p:cNvSpPr>
          <p:nvPr/>
        </p:nvSpPr>
        <p:spPr>
          <a:xfrm>
            <a:off x="258762" y="573223"/>
            <a:ext cx="2378038" cy="28066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◇入院記録票の記載のチャート図</a:t>
            </a:r>
          </a:p>
        </p:txBody>
      </p:sp>
    </p:spTree>
    <p:extLst>
      <p:ext uri="{BB962C8B-B14F-4D97-AF65-F5344CB8AC3E}">
        <p14:creationId xmlns:p14="http://schemas.microsoft.com/office/powerpoint/2010/main" val="4038503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9470" y="293489"/>
            <a:ext cx="1038336" cy="270037"/>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◇パターン１</a:t>
            </a:r>
          </a:p>
        </p:txBody>
      </p:sp>
      <p:sp>
        <p:nvSpPr>
          <p:cNvPr id="4" name="角丸四角形 3"/>
          <p:cNvSpPr/>
          <p:nvPr/>
        </p:nvSpPr>
        <p:spPr>
          <a:xfrm>
            <a:off x="523411" y="563526"/>
            <a:ext cx="5747385" cy="914400"/>
          </a:xfrm>
          <a:prstGeom prst="roundRect">
            <a:avLst>
              <a:gd name="adj" fmla="val 1592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・助成が始まるまでの時期を想定</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・入院関係医療の自己負担額が入院関係医療高額療養費算定基準額を超えている月数が当該月以前の１２月中に４月未満</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・入院関係医療の自己負担額が入院関係医療の高額療養費算定基準額に到達</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3049440" y="1591118"/>
            <a:ext cx="695325" cy="3136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536111" y="2018000"/>
            <a:ext cx="5734685" cy="781050"/>
          </a:xfrm>
          <a:prstGeom prst="roundRect">
            <a:avLst>
              <a:gd name="adj" fmla="val 1009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5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特定疾病給付対象療養としてのカウント」がまだ無いため、「入院関係医療の高額療養費算定基準額」と「保険診療の高額療養費算定基準額」には、「保険診療の高額療養費算定基準額（多数回該当になる前の金額）」が入ります。</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 name="テキスト プレースホルダー 2"/>
          <p:cNvSpPr>
            <a:spLocks noGrp="1"/>
          </p:cNvSpPr>
          <p:nvPr>
            <p:ph type="body" idx="1"/>
          </p:nvPr>
        </p:nvSpPr>
        <p:spPr>
          <a:xfrm>
            <a:off x="445940" y="2998381"/>
            <a:ext cx="5915025" cy="1063256"/>
          </a:xfrm>
        </p:spPr>
        <p:txBody>
          <a:bodyPr>
            <a:normAutofit/>
          </a:bodyPr>
          <a:lstStyle/>
          <a:p>
            <a:pPr marL="0" indent="0">
              <a:lnSpc>
                <a:spcPts val="1500"/>
              </a:lnSpc>
              <a:spcBef>
                <a:spcPts val="0"/>
              </a:spcBef>
              <a:buNone/>
            </a:pP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記載例</a:t>
            </a:r>
            <a:r>
              <a:rPr lang="ja-JP" altLang="en-US" sz="1200" dirty="0" smtClean="0">
                <a:latin typeface="ＭＳ ゴシック" panose="020B0609070205080204" pitchFamily="49" charset="-128"/>
                <a:ea typeface="ＭＳ ゴシック" panose="020B0609070205080204" pitchFamily="49" charset="-128"/>
              </a:rPr>
              <a:t>１</a:t>
            </a:r>
            <a:endParaRPr lang="en-US" altLang="ja-JP" sz="1200" dirty="0">
              <a:latin typeface="ＭＳ ゴシック" panose="020B0609070205080204" pitchFamily="49" charset="-128"/>
              <a:ea typeface="ＭＳ ゴシック" panose="020B0609070205080204" pitchFamily="49" charset="-128"/>
            </a:endParaRP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国保</a:t>
            </a:r>
            <a:r>
              <a:rPr lang="en-US" altLang="ja-JP" sz="1200" dirty="0">
                <a:latin typeface="ＭＳ ゴシック" panose="020B0609070205080204" pitchFamily="49" charset="-128"/>
                <a:ea typeface="ＭＳ ゴシック" panose="020B0609070205080204" pitchFamily="49" charset="-128"/>
              </a:rPr>
              <a:t>70</a:t>
            </a:r>
            <a:r>
              <a:rPr lang="ja-JP" altLang="en-US" sz="1200" dirty="0">
                <a:latin typeface="ＭＳ ゴシック" panose="020B0609070205080204" pitchFamily="49" charset="-128"/>
                <a:ea typeface="ＭＳ ゴシック" panose="020B0609070205080204" pitchFamily="49" charset="-128"/>
              </a:rPr>
              <a:t>歳以上で所得区分が「一般</a:t>
            </a:r>
            <a:r>
              <a:rPr lang="ja-JP" altLang="en-US" sz="1200" dirty="0" smtClean="0">
                <a:latin typeface="ＭＳ ゴシック" panose="020B0609070205080204" pitchFamily="49" charset="-128"/>
                <a:ea typeface="ＭＳ ゴシック" panose="020B0609070205080204" pitchFamily="49" charset="-128"/>
              </a:rPr>
              <a:t>」</a:t>
            </a:r>
            <a:endParaRPr lang="en-US" altLang="ja-JP" sz="1200" dirty="0" smtClean="0">
              <a:latin typeface="ＭＳ ゴシック" panose="020B0609070205080204" pitchFamily="49" charset="-128"/>
              <a:ea typeface="ＭＳ ゴシック" panose="020B0609070205080204" pitchFamily="49" charset="-128"/>
            </a:endParaRP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直近の</a:t>
            </a:r>
            <a:r>
              <a:rPr lang="en-US" altLang="ja-JP" sz="1200" dirty="0">
                <a:latin typeface="ＭＳ ゴシック" panose="020B0609070205080204" pitchFamily="49" charset="-128"/>
                <a:ea typeface="ＭＳ ゴシック" panose="020B0609070205080204" pitchFamily="49" charset="-128"/>
              </a:rPr>
              <a:t>12</a:t>
            </a:r>
            <a:r>
              <a:rPr lang="ja-JP" altLang="en-US" sz="1200" dirty="0">
                <a:latin typeface="ＭＳ ゴシック" panose="020B0609070205080204" pitchFamily="49" charset="-128"/>
                <a:ea typeface="ＭＳ ゴシック" panose="020B0609070205080204" pitchFamily="49" charset="-128"/>
              </a:rPr>
              <a:t>か月間に、高額療養費の支給を受けた月が３月</a:t>
            </a:r>
            <a:r>
              <a:rPr lang="ja-JP" altLang="en-US" sz="1200" dirty="0" smtClean="0">
                <a:latin typeface="ＭＳ ゴシック" panose="020B0609070205080204" pitchFamily="49" charset="-128"/>
                <a:ea typeface="ＭＳ ゴシック" panose="020B0609070205080204" pitchFamily="49" charset="-128"/>
              </a:rPr>
              <a:t>以下</a:t>
            </a:r>
            <a:endParaRPr lang="en-US" altLang="ja-JP" sz="1200" dirty="0" smtClean="0">
              <a:latin typeface="ＭＳ ゴシック" panose="020B0609070205080204" pitchFamily="49" charset="-128"/>
              <a:ea typeface="ＭＳ ゴシック" panose="020B0609070205080204" pitchFamily="49" charset="-128"/>
            </a:endParaRP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入院関係医療の自己負担額が高額療養費算定基準額を超過（２月目</a:t>
            </a:r>
            <a:r>
              <a:rPr lang="ja-JP" altLang="en-US" sz="1200" dirty="0" smtClean="0">
                <a:latin typeface="ＭＳ ゴシック" panose="020B0609070205080204" pitchFamily="49" charset="-128"/>
                <a:ea typeface="ＭＳ ゴシック" panose="020B0609070205080204" pitchFamily="49" charset="-128"/>
              </a:rPr>
              <a:t>）</a:t>
            </a:r>
            <a:endParaRPr lang="en-US" altLang="ja-JP" sz="1200" dirty="0" smtClean="0">
              <a:latin typeface="ＭＳ ゴシック" panose="020B0609070205080204" pitchFamily="49" charset="-128"/>
              <a:ea typeface="ＭＳ ゴシック" panose="020B0609070205080204" pitchFamily="49" charset="-128"/>
            </a:endParaRP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他の保険診療なし（入院関係医療のみ）</a:t>
            </a:r>
          </a:p>
          <a:p>
            <a:pPr>
              <a:lnSpc>
                <a:spcPts val="1500"/>
              </a:lnSpc>
              <a:spcBef>
                <a:spcPts val="0"/>
              </a:spcBef>
            </a:pPr>
            <a:endParaRPr kumimoji="1" lang="ja-JP" altLang="en-US" sz="1200" dirty="0">
              <a:latin typeface="ＭＳ ゴシック" panose="020B0609070205080204" pitchFamily="49" charset="-128"/>
              <a:ea typeface="ＭＳ ゴシック" panose="020B0609070205080204" pitchFamily="49" charset="-128"/>
            </a:endParaRP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10</a:t>
            </a:fld>
            <a:endParaRPr kumimoji="1" lang="ja-JP" altLang="en-US" dirty="0"/>
          </a:p>
        </p:txBody>
      </p:sp>
      <p:pic>
        <p:nvPicPr>
          <p:cNvPr id="8" name="図 7"/>
          <p:cNvPicPr>
            <a:picLocks noChangeAspect="1"/>
          </p:cNvPicPr>
          <p:nvPr/>
        </p:nvPicPr>
        <p:blipFill>
          <a:blip r:embed="rId2"/>
          <a:stretch>
            <a:fillRect/>
          </a:stretch>
        </p:blipFill>
        <p:spPr>
          <a:xfrm>
            <a:off x="189000" y="4437201"/>
            <a:ext cx="6480000" cy="2886570"/>
          </a:xfrm>
          <a:prstGeom prst="rect">
            <a:avLst/>
          </a:prstGeom>
        </p:spPr>
      </p:pic>
    </p:spTree>
    <p:extLst>
      <p:ext uri="{BB962C8B-B14F-4D97-AF65-F5344CB8AC3E}">
        <p14:creationId xmlns:p14="http://schemas.microsoft.com/office/powerpoint/2010/main" val="39453449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0039" y="317855"/>
            <a:ext cx="1008062" cy="190145"/>
          </a:xfrm>
        </p:spPr>
        <p:txBody>
          <a:bodyPr>
            <a:normAutofit fontScale="90000"/>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◇パターン２</a:t>
            </a:r>
          </a:p>
        </p:txBody>
      </p:sp>
      <p:sp>
        <p:nvSpPr>
          <p:cNvPr id="3" name="テキスト プレースホルダー 2"/>
          <p:cNvSpPr>
            <a:spLocks noGrp="1"/>
          </p:cNvSpPr>
          <p:nvPr>
            <p:ph type="body" idx="1"/>
          </p:nvPr>
        </p:nvSpPr>
        <p:spPr>
          <a:xfrm>
            <a:off x="471488" y="3518761"/>
            <a:ext cx="5915025" cy="1503615"/>
          </a:xfrm>
        </p:spPr>
        <p:txBody>
          <a:bodyPr vert="horz" lIns="91440" tIns="45720" rIns="91440" bIns="45720" rtlCol="0">
            <a:normAutofit/>
          </a:bodyPr>
          <a:lstStyle/>
          <a:p>
            <a:pPr marL="0" indent="0">
              <a:lnSpc>
                <a:spcPts val="1500"/>
              </a:lnSpc>
              <a:spcBef>
                <a:spcPts val="0"/>
              </a:spcBef>
              <a:buNone/>
            </a:pP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記載例２</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国保</a:t>
            </a:r>
            <a:r>
              <a:rPr lang="en-US" altLang="ja-JP" sz="1200" dirty="0">
                <a:latin typeface="ＭＳ ゴシック" panose="020B0609070205080204" pitchFamily="49" charset="-128"/>
                <a:ea typeface="ＭＳ ゴシック" panose="020B0609070205080204" pitchFamily="49" charset="-128"/>
              </a:rPr>
              <a:t>70</a:t>
            </a:r>
            <a:r>
              <a:rPr lang="ja-JP" altLang="en-US" sz="1200" dirty="0">
                <a:latin typeface="ＭＳ ゴシック" panose="020B0609070205080204" pitchFamily="49" charset="-128"/>
                <a:ea typeface="ＭＳ ゴシック" panose="020B0609070205080204" pitchFamily="49" charset="-128"/>
              </a:rPr>
              <a:t>歳以上で所得区分が「現役並み」</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直近の</a:t>
            </a:r>
            <a:r>
              <a:rPr lang="en-US" altLang="ja-JP" sz="1200" dirty="0">
                <a:latin typeface="ＭＳ ゴシック" panose="020B0609070205080204" pitchFamily="49" charset="-128"/>
                <a:ea typeface="ＭＳ ゴシック" panose="020B0609070205080204" pitchFamily="49" charset="-128"/>
              </a:rPr>
              <a:t>12</a:t>
            </a:r>
            <a:r>
              <a:rPr lang="ja-JP" altLang="en-US" sz="1200" dirty="0">
                <a:latin typeface="ＭＳ ゴシック" panose="020B0609070205080204" pitchFamily="49" charset="-128"/>
                <a:ea typeface="ＭＳ ゴシック" panose="020B0609070205080204" pitchFamily="49" charset="-128"/>
              </a:rPr>
              <a:t>か月間に、高額療養費の支給を受けた月が３月以下</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入院関係医療の医療費の総額が</a:t>
            </a:r>
            <a:r>
              <a:rPr lang="en-US" altLang="ja-JP" sz="1200" dirty="0">
                <a:latin typeface="ＭＳ ゴシック" panose="020B0609070205080204" pitchFamily="49" charset="-128"/>
                <a:ea typeface="ＭＳ ゴシック" panose="020B0609070205080204" pitchFamily="49" charset="-128"/>
              </a:rPr>
              <a:t>300,000</a:t>
            </a:r>
            <a:r>
              <a:rPr lang="ja-JP" altLang="en-US" sz="1200" dirty="0">
                <a:latin typeface="ＭＳ ゴシック" panose="020B0609070205080204" pitchFamily="49" charset="-128"/>
                <a:ea typeface="ＭＳ ゴシック" panose="020B0609070205080204" pitchFamily="49" charset="-128"/>
              </a:rPr>
              <a:t>円の場合</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自己</a:t>
            </a:r>
            <a:r>
              <a:rPr lang="ja-JP" altLang="en-US" sz="1200" dirty="0">
                <a:latin typeface="ＭＳ ゴシック" panose="020B0609070205080204" pitchFamily="49" charset="-128"/>
                <a:ea typeface="ＭＳ ゴシック" panose="020B0609070205080204" pitchFamily="49" charset="-128"/>
              </a:rPr>
              <a:t>負担限度額： </a:t>
            </a:r>
            <a:r>
              <a:rPr lang="en-US" altLang="ja-JP" sz="1200" dirty="0">
                <a:latin typeface="ＭＳ ゴシック" panose="020B0609070205080204" pitchFamily="49" charset="-128"/>
                <a:ea typeface="ＭＳ ゴシック" panose="020B0609070205080204" pitchFamily="49" charset="-128"/>
              </a:rPr>
              <a:t>80,100</a:t>
            </a:r>
            <a:r>
              <a:rPr lang="ja-JP" altLang="en-US" sz="1200" dirty="0">
                <a:latin typeface="ＭＳ ゴシック" panose="020B0609070205080204" pitchFamily="49" charset="-128"/>
                <a:ea typeface="ＭＳ ゴシック" panose="020B0609070205080204" pitchFamily="49" charset="-128"/>
              </a:rPr>
              <a:t>＋（</a:t>
            </a:r>
            <a:r>
              <a:rPr lang="en-US" altLang="ja-JP" sz="1200" dirty="0">
                <a:latin typeface="ＭＳ ゴシック" panose="020B0609070205080204" pitchFamily="49" charset="-128"/>
                <a:ea typeface="ＭＳ ゴシック" panose="020B0609070205080204" pitchFamily="49" charset="-128"/>
              </a:rPr>
              <a:t>300,000 - 267,000</a:t>
            </a:r>
            <a:r>
              <a:rPr lang="ja-JP" altLang="en-US" sz="1200" dirty="0">
                <a:latin typeface="ＭＳ ゴシック" panose="020B0609070205080204" pitchFamily="49" charset="-128"/>
                <a:ea typeface="ＭＳ ゴシック" panose="020B0609070205080204" pitchFamily="49" charset="-128"/>
              </a:rPr>
              <a:t>）</a:t>
            </a:r>
            <a:r>
              <a:rPr lang="en-US" altLang="ja-JP" sz="1200" dirty="0">
                <a:latin typeface="ＭＳ ゴシック" panose="020B0609070205080204" pitchFamily="49" charset="-128"/>
                <a:ea typeface="ＭＳ ゴシック" panose="020B0609070205080204" pitchFamily="49" charset="-128"/>
              </a:rPr>
              <a:t>×1%</a:t>
            </a:r>
            <a:r>
              <a:rPr lang="ja-JP" altLang="en-US" sz="1200" dirty="0">
                <a:latin typeface="ＭＳ ゴシック" panose="020B0609070205080204" pitchFamily="49" charset="-128"/>
                <a:ea typeface="ＭＳ ゴシック" panose="020B0609070205080204" pitchFamily="49" charset="-128"/>
              </a:rPr>
              <a:t>　</a:t>
            </a:r>
            <a:r>
              <a:rPr lang="en-US" altLang="ja-JP" sz="1200" dirty="0">
                <a:latin typeface="ＭＳ ゴシック" panose="020B0609070205080204" pitchFamily="49" charset="-128"/>
                <a:ea typeface="ＭＳ ゴシック" panose="020B0609070205080204" pitchFamily="49" charset="-128"/>
              </a:rPr>
              <a:t>= 80,430</a:t>
            </a:r>
            <a:r>
              <a:rPr lang="ja-JP" altLang="en-US" sz="1200" dirty="0">
                <a:latin typeface="ＭＳ ゴシック" panose="020B0609070205080204" pitchFamily="49" charset="-128"/>
                <a:ea typeface="ＭＳ ゴシック" panose="020B0609070205080204" pitchFamily="49" charset="-128"/>
              </a:rPr>
              <a:t>円</a:t>
            </a: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入院関係医療の自己負担額が高額療養費算定基準額を超過（２月目）</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他の保険診療なし（入院関係医療のみ）</a:t>
            </a:r>
          </a:p>
          <a:p>
            <a:pPr marL="0" indent="0">
              <a:lnSpc>
                <a:spcPts val="1500"/>
              </a:lnSpc>
              <a:spcBef>
                <a:spcPts val="0"/>
              </a:spcBef>
              <a:buNone/>
            </a:pPr>
            <a:endParaRPr lang="ja-JP" altLang="en-US" sz="1200" dirty="0">
              <a:latin typeface="ＭＳ ゴシック" panose="020B0609070205080204" pitchFamily="49" charset="-128"/>
              <a:ea typeface="ＭＳ ゴシック" panose="020B0609070205080204" pitchFamily="49" charset="-128"/>
            </a:endParaRPr>
          </a:p>
        </p:txBody>
      </p:sp>
      <p:sp>
        <p:nvSpPr>
          <p:cNvPr id="4" name="角丸四角形 3"/>
          <p:cNvSpPr/>
          <p:nvPr/>
        </p:nvSpPr>
        <p:spPr>
          <a:xfrm>
            <a:off x="471488" y="615358"/>
            <a:ext cx="5735320" cy="1114425"/>
          </a:xfrm>
          <a:prstGeom prst="roundRect">
            <a:avLst>
              <a:gd name="adj" fmla="val 1231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・助成が始まるまでの時期を想定</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・本事業の対象となる所得区分外（現役並み所得者）の方</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・入院関係医療の自己負担額が入院関係医療高額療養費算定基準額を超えている月数が当該月以前の１２月中に４月未満</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・入院関係医療の自己負担額が入院関係医療の高額療養費算定基準額に到達</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2991485" y="1869708"/>
            <a:ext cx="695325" cy="3136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460058" y="2296978"/>
            <a:ext cx="5746750" cy="749935"/>
          </a:xfrm>
          <a:prstGeom prst="roundRect">
            <a:avLst>
              <a:gd name="adj" fmla="val 1149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ts val="1500"/>
              </a:lnSpc>
              <a:spcAft>
                <a:spcPts val="0"/>
              </a:spcAft>
            </a:pPr>
            <a:r>
              <a:rPr lang="ja-JP" sz="1200" kern="100">
                <a:solidFill>
                  <a:srgbClr val="000000"/>
                </a:solidFill>
                <a:effectLst/>
                <a:ea typeface="ＭＳ Ｐゴシック" panose="020B0600070205080204" pitchFamily="50" charset="-128"/>
                <a:cs typeface="ＭＳ 明朝" panose="02020609040205080304" pitchFamily="17" charset="-128"/>
              </a:rPr>
              <a:t>その後、本事業の対象となる所得区分に変更となった場合に、</a:t>
            </a:r>
            <a:r>
              <a:rPr lang="ja-JP" sz="1200" u="sng" kern="100">
                <a:solidFill>
                  <a:srgbClr val="000000"/>
                </a:solidFill>
                <a:effectLst/>
                <a:ea typeface="ＭＳ Ｐゴシック" panose="020B0600070205080204" pitchFamily="50" charset="-128"/>
                <a:cs typeface="ＭＳ 明朝" panose="02020609040205080304" pitchFamily="17" charset="-128"/>
              </a:rPr>
              <a:t>公費助成の条件である「当該月以前の１２月中に３月、入院関係医療が高額療養費算定基準額を超えた」のカウントの対象</a:t>
            </a:r>
            <a:r>
              <a:rPr lang="ja-JP" sz="1200" kern="100">
                <a:solidFill>
                  <a:srgbClr val="000000"/>
                </a:solidFill>
                <a:effectLst/>
                <a:ea typeface="ＭＳ Ｐゴシック" panose="020B0600070205080204" pitchFamily="50" charset="-128"/>
                <a:cs typeface="ＭＳ 明朝" panose="02020609040205080304" pitchFamily="17" charset="-128"/>
              </a:rPr>
              <a:t>になるため、入院記録票への記載が可能です。</a:t>
            </a:r>
            <a:endParaRPr lang="ja-JP" sz="1200" kern="100">
              <a:effectLst/>
              <a:ea typeface="游明朝" panose="02020400000000000000" pitchFamily="18" charset="-128"/>
              <a:cs typeface="Times New Roman" panose="02020603050405020304" pitchFamily="18" charset="0"/>
            </a:endParaRP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11</a:t>
            </a:fld>
            <a:endParaRPr kumimoji="1" lang="ja-JP" altLang="en-US"/>
          </a:p>
        </p:txBody>
      </p:sp>
      <p:pic>
        <p:nvPicPr>
          <p:cNvPr id="8" name="図 7"/>
          <p:cNvPicPr>
            <a:picLocks noChangeAspect="1"/>
          </p:cNvPicPr>
          <p:nvPr/>
        </p:nvPicPr>
        <p:blipFill>
          <a:blip r:embed="rId2"/>
          <a:stretch>
            <a:fillRect/>
          </a:stretch>
        </p:blipFill>
        <p:spPr>
          <a:xfrm>
            <a:off x="189000" y="5368067"/>
            <a:ext cx="6480000" cy="2886574"/>
          </a:xfrm>
          <a:prstGeom prst="rect">
            <a:avLst/>
          </a:prstGeom>
        </p:spPr>
      </p:pic>
    </p:spTree>
    <p:extLst>
      <p:ext uri="{BB962C8B-B14F-4D97-AF65-F5344CB8AC3E}">
        <p14:creationId xmlns:p14="http://schemas.microsoft.com/office/powerpoint/2010/main" val="29842637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94067" y="309041"/>
            <a:ext cx="1057061" cy="305108"/>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◇パターン３</a:t>
            </a:r>
          </a:p>
        </p:txBody>
      </p:sp>
      <p:sp>
        <p:nvSpPr>
          <p:cNvPr id="4" name="テキスト プレースホルダー 2"/>
          <p:cNvSpPr>
            <a:spLocks noGrp="1"/>
          </p:cNvSpPr>
          <p:nvPr>
            <p:ph type="body" idx="1"/>
          </p:nvPr>
        </p:nvSpPr>
        <p:spPr>
          <a:xfrm>
            <a:off x="471488" y="3518761"/>
            <a:ext cx="5915025" cy="1503615"/>
          </a:xfrm>
        </p:spPr>
        <p:txBody>
          <a:bodyPr vert="horz" lIns="91440" tIns="45720" rIns="91440" bIns="45720" rtlCol="0">
            <a:normAutofit/>
          </a:bodyPr>
          <a:lstStyle/>
          <a:p>
            <a:pPr marL="0" indent="0">
              <a:lnSpc>
                <a:spcPts val="1500"/>
              </a:lnSpc>
              <a:spcBef>
                <a:spcPts val="0"/>
              </a:spcBef>
              <a:buNone/>
            </a:pPr>
            <a:r>
              <a:rPr lang="en-US" altLang="ja-JP" sz="1200" dirty="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記載例３</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国保</a:t>
            </a:r>
            <a:r>
              <a:rPr lang="en-US" altLang="ja-JP" sz="1200" dirty="0">
                <a:latin typeface="ＭＳ ゴシック" panose="020B0609070205080204" pitchFamily="49" charset="-128"/>
                <a:ea typeface="ＭＳ ゴシック" panose="020B0609070205080204" pitchFamily="49" charset="-128"/>
              </a:rPr>
              <a:t>70</a:t>
            </a:r>
            <a:r>
              <a:rPr lang="ja-JP" altLang="en-US" sz="1200" dirty="0">
                <a:latin typeface="ＭＳ ゴシック" panose="020B0609070205080204" pitchFamily="49" charset="-128"/>
                <a:ea typeface="ＭＳ ゴシック" panose="020B0609070205080204" pitchFamily="49" charset="-128"/>
              </a:rPr>
              <a:t>歳以上で所得区分が「一般」</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直近の</a:t>
            </a:r>
            <a:r>
              <a:rPr lang="en-US" altLang="ja-JP" sz="1200" dirty="0">
                <a:latin typeface="ＭＳ ゴシック" panose="020B0609070205080204" pitchFamily="49" charset="-128"/>
                <a:ea typeface="ＭＳ ゴシック" panose="020B0609070205080204" pitchFamily="49" charset="-128"/>
              </a:rPr>
              <a:t>12</a:t>
            </a:r>
            <a:r>
              <a:rPr lang="ja-JP" altLang="en-US" sz="1200" dirty="0">
                <a:latin typeface="ＭＳ ゴシック" panose="020B0609070205080204" pitchFamily="49" charset="-128"/>
                <a:ea typeface="ＭＳ ゴシック" panose="020B0609070205080204" pitchFamily="49" charset="-128"/>
              </a:rPr>
              <a:t>か月間に、保険診療で高額療養費の支給を受けた月が４月以上（</a:t>
            </a:r>
            <a:r>
              <a:rPr lang="ja-JP" altLang="en-US" sz="1200" dirty="0" smtClean="0">
                <a:latin typeface="ＭＳ ゴシック" panose="020B0609070205080204" pitchFamily="49" charset="-128"/>
                <a:ea typeface="ＭＳ ゴシック" panose="020B0609070205080204" pitchFamily="49" charset="-128"/>
              </a:rPr>
              <a:t>多数</a:t>
            </a:r>
            <a:endParaRPr lang="en-US" altLang="ja-JP" sz="1200" dirty="0" smtClean="0">
              <a:latin typeface="ＭＳ ゴシック" panose="020B0609070205080204" pitchFamily="49" charset="-128"/>
              <a:ea typeface="ＭＳ ゴシック" panose="020B0609070205080204" pitchFamily="49" charset="-128"/>
            </a:endParaRP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　回該当</a:t>
            </a:r>
            <a:r>
              <a:rPr lang="ja-JP" altLang="en-US" sz="1200" dirty="0">
                <a:latin typeface="ＭＳ ゴシック" panose="020B0609070205080204" pitchFamily="49" charset="-128"/>
                <a:ea typeface="ＭＳ ゴシック" panose="020B0609070205080204" pitchFamily="49" charset="-128"/>
              </a:rPr>
              <a:t>）</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骨折（本事業の入院関係医療以外）と重度肝硬変の医療を受療</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医療費の総額が</a:t>
            </a:r>
            <a:r>
              <a:rPr lang="en-US" altLang="ja-JP" sz="1200" dirty="0">
                <a:latin typeface="ＭＳ ゴシック" panose="020B0609070205080204" pitchFamily="49" charset="-128"/>
                <a:ea typeface="ＭＳ ゴシック" panose="020B0609070205080204" pitchFamily="49" charset="-128"/>
              </a:rPr>
              <a:t>300,000</a:t>
            </a:r>
            <a:r>
              <a:rPr lang="ja-JP" altLang="en-US" sz="1200" dirty="0">
                <a:latin typeface="ＭＳ ゴシック" panose="020B0609070205080204" pitchFamily="49" charset="-128"/>
                <a:ea typeface="ＭＳ ゴシック" panose="020B0609070205080204" pitchFamily="49" charset="-128"/>
              </a:rPr>
              <a:t>円（そのうち、入院関係医療の医療費が</a:t>
            </a:r>
            <a:r>
              <a:rPr lang="en-US" altLang="ja-JP" sz="1200" dirty="0">
                <a:latin typeface="ＭＳ ゴシック" panose="020B0609070205080204" pitchFamily="49" charset="-128"/>
                <a:ea typeface="ＭＳ ゴシック" panose="020B0609070205080204" pitchFamily="49" charset="-128"/>
              </a:rPr>
              <a:t>40,000</a:t>
            </a:r>
            <a:r>
              <a:rPr lang="ja-JP" altLang="en-US" sz="1200" dirty="0">
                <a:latin typeface="ＭＳ ゴシック" panose="020B0609070205080204" pitchFamily="49" charset="-128"/>
                <a:ea typeface="ＭＳ ゴシック" panose="020B0609070205080204" pitchFamily="49" charset="-128"/>
              </a:rPr>
              <a:t>円）</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窓口支払額は、多数回該当の高額療養費算定基準額の</a:t>
            </a:r>
            <a:r>
              <a:rPr lang="en-US" altLang="ja-JP" sz="1200" dirty="0">
                <a:latin typeface="ＭＳ ゴシック" panose="020B0609070205080204" pitchFamily="49" charset="-128"/>
                <a:ea typeface="ＭＳ ゴシック" panose="020B0609070205080204" pitchFamily="49" charset="-128"/>
              </a:rPr>
              <a:t>44,400</a:t>
            </a:r>
            <a:r>
              <a:rPr lang="ja-JP" altLang="en-US" sz="1200" dirty="0">
                <a:latin typeface="ＭＳ ゴシック" panose="020B0609070205080204" pitchFamily="49" charset="-128"/>
                <a:ea typeface="ＭＳ ゴシック" panose="020B0609070205080204" pitchFamily="49" charset="-128"/>
              </a:rPr>
              <a:t>円</a:t>
            </a:r>
          </a:p>
          <a:p>
            <a:pPr marL="0" indent="0">
              <a:lnSpc>
                <a:spcPts val="1500"/>
              </a:lnSpc>
              <a:spcBef>
                <a:spcPts val="0"/>
              </a:spcBef>
              <a:buNone/>
            </a:pPr>
            <a:endParaRPr lang="ja-JP" altLang="en-US" sz="1200" dirty="0">
              <a:latin typeface="ＭＳ ゴシック" panose="020B0609070205080204" pitchFamily="49" charset="-128"/>
              <a:ea typeface="ＭＳ ゴシック" panose="020B0609070205080204" pitchFamily="49" charset="-128"/>
            </a:endParaRPr>
          </a:p>
        </p:txBody>
      </p:sp>
      <p:sp>
        <p:nvSpPr>
          <p:cNvPr id="5" name="角丸四角形 4"/>
          <p:cNvSpPr/>
          <p:nvPr/>
        </p:nvSpPr>
        <p:spPr>
          <a:xfrm>
            <a:off x="478472" y="614149"/>
            <a:ext cx="5901055" cy="1257300"/>
          </a:xfrm>
          <a:prstGeom prst="roundRect">
            <a:avLst>
              <a:gd name="adj" fmla="val 144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45720" rIns="0" bIns="45720" numCol="1" spcCol="0" rtlCol="0" fromWordArt="0" anchor="ctr" anchorCtr="0" forceAA="0" compatLnSpc="1">
            <a:prstTxWarp prst="textNoShape">
              <a:avLst/>
            </a:prstTxWarp>
            <a:noAutofit/>
          </a:bodyPr>
          <a:lstStyle/>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・助成が始まるまでの時期を想定</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・入院関係医療の自己負担額が入院関係医療高額療養費算定基準額を超えている月数が当該月以前の１２月中に４月未満</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・保険診療の高額療養費は多数回該当が適用</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・入院関係医療と他の保険医療を、同一の医療機関の１回の入院で受けた</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・入院関係医療の自己負担額は今回の入院では高額療養費算定基準額を超えない</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6" name="下矢印 5"/>
          <p:cNvSpPr/>
          <p:nvPr/>
        </p:nvSpPr>
        <p:spPr>
          <a:xfrm>
            <a:off x="3081336" y="2020029"/>
            <a:ext cx="695325" cy="3130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7" name="角丸四角形 6"/>
          <p:cNvSpPr/>
          <p:nvPr/>
        </p:nvSpPr>
        <p:spPr>
          <a:xfrm>
            <a:off x="484185" y="2481664"/>
            <a:ext cx="5889625" cy="561975"/>
          </a:xfrm>
          <a:prstGeom prst="roundRect">
            <a:avLst>
              <a:gd name="adj" fmla="val 1416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400"/>
              </a:lnSpc>
              <a:spcAft>
                <a:spcPts val="0"/>
              </a:spcAft>
            </a:pPr>
            <a:r>
              <a:rPr lang="ja-JP" sz="1200" kern="100" dirty="0">
                <a:solidFill>
                  <a:srgbClr val="000000"/>
                </a:solidFill>
                <a:effectLst/>
                <a:ea typeface="ＭＳ Ｐゴシック" panose="020B0600070205080204" pitchFamily="50" charset="-128"/>
                <a:cs typeface="ＭＳ 明朝" panose="02020609040205080304" pitchFamily="17" charset="-128"/>
              </a:rPr>
              <a:t>「入院関係医療の自己負担額」には、入院関係医療の自己負担（一部負担）額を記載し、「窓口支払額」には医療機関窓口で支払った金額を記載します。</a:t>
            </a:r>
            <a:endParaRPr lang="ja-JP" sz="1200" kern="100" dirty="0">
              <a:effectLst/>
              <a:ea typeface="游明朝" panose="02020400000000000000" pitchFamily="18" charset="-128"/>
              <a:cs typeface="Times New Roman" panose="02020603050405020304" pitchFamily="18" charset="0"/>
            </a:endParaRPr>
          </a:p>
        </p:txBody>
      </p:sp>
      <p:sp>
        <p:nvSpPr>
          <p:cNvPr id="9" name="テキスト プレースホルダー 2"/>
          <p:cNvSpPr txBox="1">
            <a:spLocks/>
          </p:cNvSpPr>
          <p:nvPr/>
        </p:nvSpPr>
        <p:spPr>
          <a:xfrm>
            <a:off x="294068" y="8316998"/>
            <a:ext cx="6229562" cy="717820"/>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lnSpc>
                <a:spcPts val="1500"/>
              </a:lnSpc>
              <a:spcBef>
                <a:spcPts val="0"/>
              </a:spcBef>
              <a:buNone/>
            </a:pPr>
            <a:r>
              <a:rPr lang="en-US" altLang="ja-JP" sz="1200" kern="100" dirty="0" smtClean="0">
                <a:solidFill>
                  <a:srgbClr val="FF0000"/>
                </a:solidFill>
                <a:latin typeface="ＭＳ Ｐゴシック" panose="020B0600070205080204" pitchFamily="50" charset="-128"/>
                <a:ea typeface="ＭＳ Ｐゴシック" panose="020B0600070205080204" pitchFamily="50" charset="-128"/>
              </a:rPr>
              <a:t>※70</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rPr>
              <a:t>歳未満の方の場合、窓口支払額が</a:t>
            </a:r>
            <a:r>
              <a:rPr lang="en-US" altLang="ja-JP" sz="1200" kern="100" dirty="0" smtClean="0">
                <a:solidFill>
                  <a:srgbClr val="FF0000"/>
                </a:solidFill>
                <a:latin typeface="ＭＳ Ｐゴシック" panose="020B0600070205080204" pitchFamily="50" charset="-128"/>
                <a:ea typeface="ＭＳ Ｐゴシック" panose="020B0600070205080204" pitchFamily="50" charset="-128"/>
              </a:rPr>
              <a:t>21,000</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rPr>
              <a:t>円未満の場合は高額療養費の合算の対象と</a:t>
            </a:r>
            <a:r>
              <a:rPr lang="ja-JP" altLang="en-US" sz="1200" kern="100" dirty="0" err="1" smtClean="0">
                <a:solidFill>
                  <a:srgbClr val="FF0000"/>
                </a:solidFill>
                <a:latin typeface="ＭＳ Ｐゴシック" panose="020B0600070205080204" pitchFamily="50" charset="-128"/>
                <a:ea typeface="ＭＳ Ｐゴシック" panose="020B0600070205080204" pitchFamily="50" charset="-128"/>
              </a:rPr>
              <a:t>な</a:t>
            </a:r>
            <a:endParaRPr lang="en-US" altLang="ja-JP" sz="1200" kern="100" dirty="0" smtClean="0">
              <a:solidFill>
                <a:srgbClr val="FF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en-US" altLang="ja-JP" sz="1200" kern="100" dirty="0">
                <a:solidFill>
                  <a:srgbClr val="FF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FF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rPr>
              <a:t>らないので、入院記録票に記載しないでください。ただし、同一の指定医療機関に複数回入</a:t>
            </a:r>
            <a:endParaRPr lang="en-US" altLang="ja-JP" sz="1200" kern="100" dirty="0" smtClean="0">
              <a:solidFill>
                <a:srgbClr val="FF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en-US" altLang="ja-JP" sz="1200" kern="100" dirty="0">
                <a:solidFill>
                  <a:srgbClr val="FF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FF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rPr>
              <a:t>院したことで窓口支払額が</a:t>
            </a:r>
            <a:r>
              <a:rPr lang="en-US" altLang="ja-JP" sz="1200" kern="100" dirty="0" smtClean="0">
                <a:solidFill>
                  <a:srgbClr val="FF0000"/>
                </a:solidFill>
                <a:latin typeface="ＭＳ Ｐゴシック" panose="020B0600070205080204" pitchFamily="50" charset="-128"/>
                <a:ea typeface="ＭＳ Ｐゴシック" panose="020B0600070205080204" pitchFamily="50" charset="-128"/>
              </a:rPr>
              <a:t>21,000</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rPr>
              <a:t>円を超える場合は、遡って記載してください。</a:t>
            </a:r>
          </a:p>
        </p:txBody>
      </p:sp>
      <p:sp>
        <p:nvSpPr>
          <p:cNvPr id="11" name="スライド番号プレースホルダー 10"/>
          <p:cNvSpPr>
            <a:spLocks noGrp="1"/>
          </p:cNvSpPr>
          <p:nvPr>
            <p:ph type="sldNum" sz="quarter" idx="12"/>
          </p:nvPr>
        </p:nvSpPr>
        <p:spPr/>
        <p:txBody>
          <a:bodyPr/>
          <a:lstStyle/>
          <a:p>
            <a:fld id="{7FB7AD9B-6EE5-4113-9254-305380511510}" type="slidenum">
              <a:rPr kumimoji="1" lang="ja-JP" altLang="en-US" smtClean="0"/>
              <a:t>12</a:t>
            </a:fld>
            <a:endParaRPr kumimoji="1" lang="ja-JP" altLang="en-US"/>
          </a:p>
        </p:txBody>
      </p:sp>
      <p:pic>
        <p:nvPicPr>
          <p:cNvPr id="8" name="図 7"/>
          <p:cNvPicPr>
            <a:picLocks noChangeAspect="1"/>
          </p:cNvPicPr>
          <p:nvPr/>
        </p:nvPicPr>
        <p:blipFill>
          <a:blip r:embed="rId2"/>
          <a:stretch>
            <a:fillRect/>
          </a:stretch>
        </p:blipFill>
        <p:spPr>
          <a:xfrm>
            <a:off x="226614" y="5258539"/>
            <a:ext cx="6480000" cy="2886570"/>
          </a:xfrm>
          <a:prstGeom prst="rect">
            <a:avLst/>
          </a:prstGeom>
        </p:spPr>
      </p:pic>
    </p:spTree>
    <p:extLst>
      <p:ext uri="{BB962C8B-B14F-4D97-AF65-F5344CB8AC3E}">
        <p14:creationId xmlns:p14="http://schemas.microsoft.com/office/powerpoint/2010/main" val="14236568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94068" y="295393"/>
            <a:ext cx="1111652" cy="346052"/>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◇パターン４</a:t>
            </a:r>
          </a:p>
        </p:txBody>
      </p:sp>
      <p:sp>
        <p:nvSpPr>
          <p:cNvPr id="4" name="角丸四角形 3"/>
          <p:cNvSpPr/>
          <p:nvPr/>
        </p:nvSpPr>
        <p:spPr>
          <a:xfrm>
            <a:off x="535627" y="641445"/>
            <a:ext cx="5759450" cy="1419225"/>
          </a:xfrm>
          <a:prstGeom prst="roundRect">
            <a:avLst>
              <a:gd name="adj" fmla="val 1367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・助成が始まるまでの時期を想定</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・入院関係医療の自己負担額が入院関係医療高額療養費算定基準額を超えている月数が当該月以前の１２月中に４月未満</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・同じ月に異なる医療機関に一回ずつ入院し、それぞれで入院関係医療を受けている</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・入院関係医療の自己負担額の合計額が高額療養費算定基準額に到達しない</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・保険診療の高額療養費は１回目の医療機関のみ多数回該当が適用</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（保険としては両方の医療機関において多数回該当が適用される）</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3067689" y="2249877"/>
            <a:ext cx="695325" cy="3136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535627" y="2752774"/>
            <a:ext cx="5747385" cy="10191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ts val="1500"/>
              </a:lnSpc>
              <a:spcAft>
                <a:spcPts val="0"/>
              </a:spcAft>
            </a:pPr>
            <a:r>
              <a:rPr lang="ja-JP" sz="1200" kern="100">
                <a:solidFill>
                  <a:srgbClr val="000000"/>
                </a:solidFill>
                <a:effectLst/>
                <a:ea typeface="ＭＳ Ｐゴシック" panose="020B0600070205080204" pitchFamily="50" charset="-128"/>
                <a:cs typeface="ＭＳ 明朝" panose="02020609040205080304" pitchFamily="17" charset="-128"/>
              </a:rPr>
              <a:t>それぞれの入院について記載します。「入院関係医療の自己負担額」の合計額が、「入院関係医療の高額療養費算定基準額」を超えた場合は、「当該月以前の１２月において、入院関係医療の自己負担額が入院関係医療の高額療養費算定額を超えた月数のカウント」（＝入院関係医療のカウント）にカウントすることになります。</a:t>
            </a:r>
            <a:endParaRPr lang="ja-JP" sz="1200" kern="100">
              <a:effectLst/>
              <a:ea typeface="游明朝" panose="02020400000000000000" pitchFamily="18" charset="-128"/>
              <a:cs typeface="Times New Roman" panose="02020603050405020304" pitchFamily="18" charset="0"/>
            </a:endParaRPr>
          </a:p>
        </p:txBody>
      </p:sp>
      <p:sp>
        <p:nvSpPr>
          <p:cNvPr id="7" name="テキスト プレースホルダー 2"/>
          <p:cNvSpPr>
            <a:spLocks noGrp="1"/>
          </p:cNvSpPr>
          <p:nvPr>
            <p:ph type="body" idx="1"/>
          </p:nvPr>
        </p:nvSpPr>
        <p:spPr>
          <a:xfrm>
            <a:off x="451806" y="4064672"/>
            <a:ext cx="5915025" cy="1107830"/>
          </a:xfrm>
        </p:spPr>
        <p:txBody>
          <a:bodyPr vert="horz" lIns="91440" tIns="45720" rIns="91440" bIns="45720" rtlCol="0">
            <a:normAutofit/>
          </a:bodyPr>
          <a:lstStyle/>
          <a:p>
            <a:pPr marL="0" indent="0">
              <a:lnSpc>
                <a:spcPts val="1500"/>
              </a:lnSpc>
              <a:spcBef>
                <a:spcPts val="0"/>
              </a:spcBef>
              <a:buNone/>
            </a:pPr>
            <a:r>
              <a:rPr lang="en-US" altLang="ja-JP" sz="1200" dirty="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記載例</a:t>
            </a:r>
            <a:r>
              <a:rPr lang="ja-JP" altLang="en-US" sz="1200" dirty="0" smtClean="0">
                <a:latin typeface="ＭＳ ゴシック" panose="020B0609070205080204" pitchFamily="49" charset="-128"/>
                <a:ea typeface="ＭＳ ゴシック" panose="020B0609070205080204" pitchFamily="49" charset="-128"/>
              </a:rPr>
              <a:t>４</a:t>
            </a:r>
            <a:endParaRPr lang="en-US" altLang="ja-JP" sz="1200" dirty="0" smtClean="0">
              <a:latin typeface="ＭＳ ゴシック" panose="020B0609070205080204" pitchFamily="49" charset="-128"/>
              <a:ea typeface="ＭＳ ゴシック" panose="020B0609070205080204" pitchFamily="49" charset="-128"/>
            </a:endParaRP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a:t>
            </a:r>
            <a:r>
              <a:rPr lang="en-US" altLang="ja-JP" sz="1200" dirty="0">
                <a:latin typeface="ＭＳ ゴシック" panose="020B0609070205080204" pitchFamily="49" charset="-128"/>
                <a:ea typeface="ＭＳ ゴシック" panose="020B0609070205080204" pitchFamily="49" charset="-128"/>
              </a:rPr>
              <a:t>70</a:t>
            </a:r>
            <a:r>
              <a:rPr lang="ja-JP" altLang="en-US" sz="1200" dirty="0">
                <a:latin typeface="ＭＳ ゴシック" panose="020B0609070205080204" pitchFamily="49" charset="-128"/>
                <a:ea typeface="ＭＳ ゴシック" panose="020B0609070205080204" pitchFamily="49" charset="-128"/>
              </a:rPr>
              <a:t>歳以上で所得区分が「一般」</a:t>
            </a: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同じ月に異なる医療機関に一回ずつ入院し、それぞれで入院関係医療のみ受療</a:t>
            </a: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・１回目の医療費</a:t>
            </a:r>
            <a:r>
              <a:rPr lang="en-US" altLang="ja-JP" sz="1200" dirty="0">
                <a:latin typeface="ＭＳ ゴシック" panose="020B0609070205080204" pitchFamily="49" charset="-128"/>
                <a:ea typeface="ＭＳ ゴシック" panose="020B0609070205080204" pitchFamily="49" charset="-128"/>
              </a:rPr>
              <a:t>100,000</a:t>
            </a:r>
            <a:r>
              <a:rPr lang="ja-JP" altLang="en-US" sz="1200" dirty="0">
                <a:latin typeface="ＭＳ ゴシック" panose="020B0609070205080204" pitchFamily="49" charset="-128"/>
                <a:ea typeface="ＭＳ ゴシック" panose="020B0609070205080204" pitchFamily="49" charset="-128"/>
              </a:rPr>
              <a:t>円（自己負担額：</a:t>
            </a:r>
            <a:r>
              <a:rPr lang="en-US" altLang="ja-JP" sz="1200" dirty="0">
                <a:latin typeface="ＭＳ ゴシック" panose="020B0609070205080204" pitchFamily="49" charset="-128"/>
                <a:ea typeface="ＭＳ ゴシック" panose="020B0609070205080204" pitchFamily="49" charset="-128"/>
              </a:rPr>
              <a:t>20,000</a:t>
            </a:r>
            <a:r>
              <a:rPr lang="ja-JP" altLang="en-US" sz="1200" dirty="0">
                <a:latin typeface="ＭＳ ゴシック" panose="020B0609070205080204" pitchFamily="49" charset="-128"/>
                <a:ea typeface="ＭＳ ゴシック" panose="020B0609070205080204" pitchFamily="49" charset="-128"/>
              </a:rPr>
              <a:t>円）</a:t>
            </a: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・２回目の医療費</a:t>
            </a:r>
            <a:r>
              <a:rPr lang="en-US" altLang="ja-JP" sz="1200" dirty="0">
                <a:latin typeface="ＭＳ ゴシック" panose="020B0609070205080204" pitchFamily="49" charset="-128"/>
                <a:ea typeface="ＭＳ ゴシック" panose="020B0609070205080204" pitchFamily="49" charset="-128"/>
              </a:rPr>
              <a:t>150,000</a:t>
            </a:r>
            <a:r>
              <a:rPr lang="ja-JP" altLang="en-US" sz="1200" dirty="0">
                <a:latin typeface="ＭＳ ゴシック" panose="020B0609070205080204" pitchFamily="49" charset="-128"/>
                <a:ea typeface="ＭＳ ゴシック" panose="020B0609070205080204" pitchFamily="49" charset="-128"/>
              </a:rPr>
              <a:t>円（自己負担額：</a:t>
            </a:r>
            <a:r>
              <a:rPr lang="en-US" altLang="ja-JP" sz="1200" dirty="0">
                <a:latin typeface="ＭＳ ゴシック" panose="020B0609070205080204" pitchFamily="49" charset="-128"/>
                <a:ea typeface="ＭＳ ゴシック" panose="020B0609070205080204" pitchFamily="49" charset="-128"/>
              </a:rPr>
              <a:t>30,000</a:t>
            </a:r>
            <a:r>
              <a:rPr lang="ja-JP" altLang="en-US" sz="1200" dirty="0">
                <a:latin typeface="ＭＳ ゴシック" panose="020B0609070205080204" pitchFamily="49" charset="-128"/>
                <a:ea typeface="ＭＳ ゴシック" panose="020B0609070205080204" pitchFamily="49" charset="-128"/>
              </a:rPr>
              <a:t>円）</a:t>
            </a:r>
          </a:p>
          <a:p>
            <a:pPr marL="0" indent="0">
              <a:lnSpc>
                <a:spcPts val="1500"/>
              </a:lnSpc>
              <a:spcBef>
                <a:spcPts val="0"/>
              </a:spcBef>
              <a:buNone/>
            </a:pPr>
            <a:endParaRPr lang="ja-JP" altLang="en-US" sz="1200" dirty="0">
              <a:latin typeface="ＭＳ ゴシック" panose="020B0609070205080204" pitchFamily="49" charset="-128"/>
              <a:ea typeface="ＭＳ ゴシック" panose="020B0609070205080204" pitchFamily="49" charset="-128"/>
            </a:endParaRP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13</a:t>
            </a:fld>
            <a:endParaRPr kumimoji="1" lang="ja-JP" altLang="en-US"/>
          </a:p>
        </p:txBody>
      </p:sp>
      <p:pic>
        <p:nvPicPr>
          <p:cNvPr id="8" name="図 7"/>
          <p:cNvPicPr>
            <a:picLocks noChangeAspect="1"/>
          </p:cNvPicPr>
          <p:nvPr/>
        </p:nvPicPr>
        <p:blipFill>
          <a:blip r:embed="rId2"/>
          <a:stretch>
            <a:fillRect/>
          </a:stretch>
        </p:blipFill>
        <p:spPr>
          <a:xfrm>
            <a:off x="169318" y="5465225"/>
            <a:ext cx="6480000" cy="2886575"/>
          </a:xfrm>
          <a:prstGeom prst="rect">
            <a:avLst/>
          </a:prstGeom>
        </p:spPr>
      </p:pic>
    </p:spTree>
    <p:extLst>
      <p:ext uri="{BB962C8B-B14F-4D97-AF65-F5344CB8AC3E}">
        <p14:creationId xmlns:p14="http://schemas.microsoft.com/office/powerpoint/2010/main" val="231722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5954" y="418223"/>
            <a:ext cx="1029766" cy="223222"/>
          </a:xfrm>
        </p:spPr>
        <p:txBody>
          <a:bodyPr>
            <a:normAutofit fontScale="90000"/>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◇パターン５</a:t>
            </a:r>
          </a:p>
        </p:txBody>
      </p:sp>
      <p:sp>
        <p:nvSpPr>
          <p:cNvPr id="4" name="角丸四角形 3"/>
          <p:cNvSpPr/>
          <p:nvPr/>
        </p:nvSpPr>
        <p:spPr>
          <a:xfrm>
            <a:off x="494684" y="641445"/>
            <a:ext cx="5759450" cy="1371600"/>
          </a:xfrm>
          <a:prstGeom prst="roundRect">
            <a:avLst>
              <a:gd name="adj" fmla="val 8429"/>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・助成を行うことができる期間を想定</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・入院関係医療の自己負担額が入院関係医療の高額療養費算定基準額を超えている月数が当該月以前の１２月に既に４月</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・同じ月に異なる医療機関で一回ずつ入院し、それぞれで入院関係医療を受けている</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・２回の入院により、合計の医療費の自己負担額が高額療養費算定基準額に到達</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・保険診療の高額療養費は１回目の医療機関のみ多数回該当が適用</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（保険としては両方の医療機関において多数回該当が適用される）</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3026746" y="2236267"/>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506749" y="2660034"/>
            <a:ext cx="5747385" cy="819150"/>
          </a:xfrm>
          <a:prstGeom prst="roundRect">
            <a:avLst>
              <a:gd name="adj" fmla="val 14371"/>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500"/>
              </a:lnSpc>
              <a:spcAft>
                <a:spcPts val="0"/>
              </a:spcAft>
            </a:pPr>
            <a:r>
              <a:rPr lang="ja-JP" sz="1200" kern="100" dirty="0">
                <a:solidFill>
                  <a:srgbClr val="000000"/>
                </a:solidFill>
                <a:effectLst/>
                <a:latin typeface="游明朝" panose="02020400000000000000" pitchFamily="18" charset="-128"/>
                <a:ea typeface="ＭＳ Ｐゴシック" panose="020B0600070205080204" pitchFamily="50" charset="-128"/>
                <a:cs typeface="ＭＳ 明朝" panose="02020609040205080304" pitchFamily="17" charset="-128"/>
              </a:rPr>
              <a:t>パターン４と同様それぞれの入院について記載します。２回目の医療機関では、入院関係医療の自己負担額の合計が、入院関係医療の高額療養費算定基準額を超えているので、「入院関係医療のカウント」を１つ追加してください。</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テキスト プレースホルダー 2"/>
          <p:cNvSpPr>
            <a:spLocks noGrp="1"/>
          </p:cNvSpPr>
          <p:nvPr>
            <p:ph type="body" idx="1"/>
          </p:nvPr>
        </p:nvSpPr>
        <p:spPr>
          <a:xfrm>
            <a:off x="451806" y="4064672"/>
            <a:ext cx="5915025" cy="1107830"/>
          </a:xfrm>
        </p:spPr>
        <p:txBody>
          <a:bodyPr vert="horz" lIns="91440" tIns="45720" rIns="91440" bIns="45720" rtlCol="0">
            <a:normAutofit/>
          </a:bodyPr>
          <a:lstStyle/>
          <a:p>
            <a:pPr marL="0" indent="0">
              <a:lnSpc>
                <a:spcPts val="1500"/>
              </a:lnSpc>
              <a:spcBef>
                <a:spcPts val="0"/>
              </a:spcBef>
              <a:buNone/>
            </a:pPr>
            <a:r>
              <a:rPr lang="en-US" altLang="ja-JP" sz="1200" dirty="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記載例５</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en-US" altLang="ja-JP" sz="1200" dirty="0">
                <a:latin typeface="ＭＳ ゴシック" panose="020B0609070205080204" pitchFamily="49" charset="-128"/>
                <a:ea typeface="ＭＳ ゴシック" panose="020B0609070205080204" pitchFamily="49" charset="-128"/>
              </a:rPr>
              <a:t>70</a:t>
            </a:r>
            <a:r>
              <a:rPr lang="ja-JP" altLang="en-US" sz="1200" dirty="0">
                <a:latin typeface="ＭＳ ゴシック" panose="020B0609070205080204" pitchFamily="49" charset="-128"/>
                <a:ea typeface="ＭＳ ゴシック" panose="020B0609070205080204" pitchFamily="49" charset="-128"/>
              </a:rPr>
              <a:t>歳以上で所得区分が「一般」</a:t>
            </a: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同じ月に異なる医療機関に一回ずつ入院し、それぞれで入院関係医療のみ受療</a:t>
            </a: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１回目の医療費</a:t>
            </a:r>
            <a:r>
              <a:rPr lang="en-US" altLang="ja-JP" sz="1200" dirty="0">
                <a:latin typeface="ＭＳ ゴシック" panose="020B0609070205080204" pitchFamily="49" charset="-128"/>
                <a:ea typeface="ＭＳ ゴシック" panose="020B0609070205080204" pitchFamily="49" charset="-128"/>
              </a:rPr>
              <a:t>100,000</a:t>
            </a:r>
            <a:r>
              <a:rPr lang="ja-JP" altLang="en-US" sz="1200" dirty="0">
                <a:latin typeface="ＭＳ ゴシック" panose="020B0609070205080204" pitchFamily="49" charset="-128"/>
                <a:ea typeface="ＭＳ ゴシック" panose="020B0609070205080204" pitchFamily="49" charset="-128"/>
              </a:rPr>
              <a:t>円（自己負担額：</a:t>
            </a:r>
            <a:r>
              <a:rPr lang="en-US" altLang="ja-JP" sz="1200" dirty="0">
                <a:latin typeface="ＭＳ ゴシック" panose="020B0609070205080204" pitchFamily="49" charset="-128"/>
                <a:ea typeface="ＭＳ ゴシック" panose="020B0609070205080204" pitchFamily="49" charset="-128"/>
              </a:rPr>
              <a:t>20,000</a:t>
            </a:r>
            <a:r>
              <a:rPr lang="ja-JP" altLang="en-US" sz="1200" dirty="0">
                <a:latin typeface="ＭＳ ゴシック" panose="020B0609070205080204" pitchFamily="49" charset="-128"/>
                <a:ea typeface="ＭＳ ゴシック" panose="020B0609070205080204" pitchFamily="49" charset="-128"/>
              </a:rPr>
              <a:t>円）</a:t>
            </a: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２回目の医療費</a:t>
            </a:r>
            <a:r>
              <a:rPr lang="en-US" altLang="ja-JP" sz="1200" dirty="0">
                <a:latin typeface="ＭＳ ゴシック" panose="020B0609070205080204" pitchFamily="49" charset="-128"/>
                <a:ea typeface="ＭＳ ゴシック" panose="020B0609070205080204" pitchFamily="49" charset="-128"/>
              </a:rPr>
              <a:t>200,000</a:t>
            </a:r>
            <a:r>
              <a:rPr lang="ja-JP" altLang="en-US" sz="1200" dirty="0">
                <a:latin typeface="ＭＳ ゴシック" panose="020B0609070205080204" pitchFamily="49" charset="-128"/>
                <a:ea typeface="ＭＳ ゴシック" panose="020B0609070205080204" pitchFamily="49" charset="-128"/>
              </a:rPr>
              <a:t>円（自己負担額：</a:t>
            </a:r>
            <a:r>
              <a:rPr lang="en-US" altLang="ja-JP" sz="1200" dirty="0">
                <a:latin typeface="ＭＳ ゴシック" panose="020B0609070205080204" pitchFamily="49" charset="-128"/>
                <a:ea typeface="ＭＳ ゴシック" panose="020B0609070205080204" pitchFamily="49" charset="-128"/>
              </a:rPr>
              <a:t>40,000</a:t>
            </a:r>
            <a:r>
              <a:rPr lang="ja-JP" altLang="en-US" sz="1200" dirty="0">
                <a:latin typeface="ＭＳ ゴシック" panose="020B0609070205080204" pitchFamily="49" charset="-128"/>
                <a:ea typeface="ＭＳ ゴシック" panose="020B0609070205080204" pitchFamily="49" charset="-128"/>
              </a:rPr>
              <a:t>円）</a:t>
            </a:r>
          </a:p>
          <a:p>
            <a:pPr marL="0" indent="0">
              <a:lnSpc>
                <a:spcPts val="1500"/>
              </a:lnSpc>
              <a:spcBef>
                <a:spcPts val="0"/>
              </a:spcBef>
              <a:buNone/>
            </a:pPr>
            <a:endParaRPr lang="ja-JP" altLang="en-US" sz="1200" dirty="0">
              <a:latin typeface="ＭＳ ゴシック" panose="020B0609070205080204" pitchFamily="49" charset="-128"/>
              <a:ea typeface="ＭＳ ゴシック" panose="020B0609070205080204" pitchFamily="49" charset="-128"/>
            </a:endParaRPr>
          </a:p>
        </p:txBody>
      </p:sp>
      <p:sp>
        <p:nvSpPr>
          <p:cNvPr id="11" name="スライド番号プレースホルダー 10"/>
          <p:cNvSpPr>
            <a:spLocks noGrp="1"/>
          </p:cNvSpPr>
          <p:nvPr>
            <p:ph type="sldNum" sz="quarter" idx="12"/>
          </p:nvPr>
        </p:nvSpPr>
        <p:spPr/>
        <p:txBody>
          <a:bodyPr/>
          <a:lstStyle/>
          <a:p>
            <a:fld id="{7FB7AD9B-6EE5-4113-9254-305380511510}" type="slidenum">
              <a:rPr kumimoji="1" lang="ja-JP" altLang="en-US" smtClean="0"/>
              <a:t>14</a:t>
            </a:fld>
            <a:endParaRPr kumimoji="1" lang="ja-JP" altLang="en-US"/>
          </a:p>
        </p:txBody>
      </p:sp>
      <p:pic>
        <p:nvPicPr>
          <p:cNvPr id="8" name="図 7"/>
          <p:cNvPicPr>
            <a:picLocks noChangeAspect="1"/>
          </p:cNvPicPr>
          <p:nvPr/>
        </p:nvPicPr>
        <p:blipFill>
          <a:blip r:embed="rId2"/>
          <a:stretch>
            <a:fillRect/>
          </a:stretch>
        </p:blipFill>
        <p:spPr>
          <a:xfrm>
            <a:off x="134408" y="5378979"/>
            <a:ext cx="6480000" cy="2886570"/>
          </a:xfrm>
          <a:prstGeom prst="rect">
            <a:avLst/>
          </a:prstGeom>
        </p:spPr>
      </p:pic>
      <p:sp>
        <p:nvSpPr>
          <p:cNvPr id="9" name="線吹き出し 1 (枠付き) 8"/>
          <p:cNvSpPr/>
          <p:nvPr/>
        </p:nvSpPr>
        <p:spPr>
          <a:xfrm>
            <a:off x="776623" y="8472026"/>
            <a:ext cx="5195570" cy="438150"/>
          </a:xfrm>
          <a:prstGeom prst="borderCallout1">
            <a:avLst>
              <a:gd name="adj1" fmla="val -2989"/>
              <a:gd name="adj2" fmla="val 99876"/>
              <a:gd name="adj3" fmla="val -214546"/>
              <a:gd name="adj4" fmla="val 83207"/>
            </a:avLst>
          </a:prstGeom>
          <a:ln>
            <a:prstDash val="dash"/>
            <a:headEnd type="none"/>
            <a:tailEnd type="triangle" w="lg" len="lg"/>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ts val="1200"/>
              </a:lnSpc>
              <a:spcAft>
                <a:spcPts val="0"/>
              </a:spcAft>
            </a:pPr>
            <a:r>
              <a:rPr lang="ja-JP" sz="900" kern="100" dirty="0">
                <a:solidFill>
                  <a:srgbClr val="FF0000"/>
                </a:solidFill>
                <a:effectLst/>
                <a:ea typeface="HG丸ｺﾞｼｯｸM-PRO" panose="020F0600000000000000" pitchFamily="50" charset="-128"/>
                <a:cs typeface="Times New Roman" panose="02020603050405020304" pitchFamily="18" charset="0"/>
              </a:rPr>
              <a:t>特定疾病給付対象療養は、同一の医療機関の医療費しか合算できないので、</a:t>
            </a:r>
            <a:r>
              <a:rPr lang="en-US" sz="900" kern="100" dirty="0">
                <a:solidFill>
                  <a:srgbClr val="FF0000"/>
                </a:solidFill>
                <a:effectLst/>
                <a:ea typeface="HG丸ｺﾞｼｯｸM-PRO" panose="020F0600000000000000" pitchFamily="50" charset="-128"/>
                <a:cs typeface="Times New Roman" panose="02020603050405020304" pitchFamily="18" charset="0"/>
              </a:rPr>
              <a:t>①</a:t>
            </a:r>
            <a:r>
              <a:rPr lang="ja-JP" sz="900" kern="100" dirty="0">
                <a:solidFill>
                  <a:srgbClr val="FF0000"/>
                </a:solidFill>
                <a:effectLst/>
                <a:ea typeface="HG丸ｺﾞｼｯｸM-PRO" panose="020F0600000000000000" pitchFamily="50" charset="-128"/>
                <a:cs typeface="Times New Roman" panose="02020603050405020304" pitchFamily="18" charset="0"/>
              </a:rPr>
              <a:t>のカウントがあり、かつ、それが「４」以上であったとしても、</a:t>
            </a:r>
            <a:r>
              <a:rPr lang="en-US" sz="900" kern="100" dirty="0">
                <a:solidFill>
                  <a:srgbClr val="FF0000"/>
                </a:solidFill>
                <a:effectLst/>
                <a:ea typeface="HG丸ｺﾞｼｯｸM-PRO" panose="020F0600000000000000" pitchFamily="50" charset="-128"/>
                <a:cs typeface="Times New Roman" panose="02020603050405020304" pitchFamily="18" charset="0"/>
              </a:rPr>
              <a:t>②</a:t>
            </a:r>
            <a:r>
              <a:rPr lang="ja-JP" sz="900" kern="100" dirty="0">
                <a:solidFill>
                  <a:srgbClr val="FF0000"/>
                </a:solidFill>
                <a:effectLst/>
                <a:ea typeface="HG丸ｺﾞｼｯｸM-PRO" panose="020F0600000000000000" pitchFamily="50" charset="-128"/>
                <a:cs typeface="Times New Roman" panose="02020603050405020304" pitchFamily="18" charset="0"/>
              </a:rPr>
              <a:t>のカウントは入らないので注意してください</a:t>
            </a:r>
            <a:r>
              <a:rPr lang="ja-JP" sz="900" kern="100" dirty="0" smtClean="0">
                <a:solidFill>
                  <a:srgbClr val="FF0000"/>
                </a:solidFill>
                <a:effectLst/>
                <a:ea typeface="HG丸ｺﾞｼｯｸM-PRO" panose="020F0600000000000000" pitchFamily="50" charset="-128"/>
                <a:cs typeface="Times New Roman" panose="02020603050405020304" pitchFamily="18" charset="0"/>
              </a:rPr>
              <a:t>。</a:t>
            </a:r>
            <a:r>
              <a:rPr lang="en-US" sz="1200" kern="100" dirty="0">
                <a:effectLst/>
                <a:ea typeface="游明朝" panose="02020400000000000000" pitchFamily="18" charset="-128"/>
                <a:cs typeface="Times New Roman" panose="02020603050405020304" pitchFamily="18" charset="0"/>
              </a:rPr>
              <a:t> </a:t>
            </a:r>
            <a:endParaRPr lang="ja-JP" sz="1200" kern="100" dirty="0">
              <a:effectLst/>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488664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0533" y="393984"/>
            <a:ext cx="1016118" cy="168631"/>
          </a:xfrm>
        </p:spPr>
        <p:txBody>
          <a:bodyPr>
            <a:normAutofit fontScale="90000"/>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◇パターン６</a:t>
            </a:r>
          </a:p>
        </p:txBody>
      </p:sp>
      <p:sp>
        <p:nvSpPr>
          <p:cNvPr id="4" name="角丸四角形 3"/>
          <p:cNvSpPr/>
          <p:nvPr/>
        </p:nvSpPr>
        <p:spPr>
          <a:xfrm>
            <a:off x="498196" y="734464"/>
            <a:ext cx="5810250" cy="1057275"/>
          </a:xfrm>
          <a:prstGeom prst="roundRect">
            <a:avLst>
              <a:gd name="adj" fmla="val 12014"/>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2018</a:t>
            </a: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年８月の状況）</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・入院関係医療の自己負担額が入院関係医療高額療養費算定基準額を超えている月数が当該月以前の１２月中に４月未満</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・入院関係医療の自己負担額が入院関係医療の高額療養費算定基準額を超えている</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・保険診療の自己負担額が保険診療の高額療養費算定基準額を超えている</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3055658" y="1960370"/>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498196" y="2442691"/>
            <a:ext cx="5781675" cy="752475"/>
          </a:xfrm>
          <a:prstGeom prst="roundRect">
            <a:avLst>
              <a:gd name="adj" fmla="val 16468"/>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500"/>
              </a:lnSpc>
              <a:spcAft>
                <a:spcPts val="0"/>
              </a:spcAft>
            </a:pPr>
            <a:r>
              <a:rPr lang="ja-JP" sz="1200" kern="100">
                <a:solidFill>
                  <a:srgbClr val="000000"/>
                </a:solidFill>
                <a:effectLst/>
                <a:latin typeface="游明朝" panose="02020400000000000000" pitchFamily="18" charset="-128"/>
                <a:ea typeface="ＭＳ Ｐゴシック" panose="020B0600070205080204" pitchFamily="50" charset="-128"/>
                <a:cs typeface="ＭＳ 明朝" panose="02020609040205080304" pitchFamily="17" charset="-128"/>
              </a:rPr>
              <a:t>「入院関係医療の自己負担額」には入院関係医療の高額療養費算定基準額を記載し、「窓口支払額」は、入院関係医療と保険診療の合計額が、保険診療の高額療養費を超えている場合は、保険診療の高額療養費と同額が記載されます。</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テキスト プレースホルダー 2"/>
          <p:cNvSpPr>
            <a:spLocks noGrp="1"/>
          </p:cNvSpPr>
          <p:nvPr>
            <p:ph type="body" idx="1"/>
          </p:nvPr>
        </p:nvSpPr>
        <p:spPr>
          <a:xfrm>
            <a:off x="393421" y="3707315"/>
            <a:ext cx="5915025" cy="875818"/>
          </a:xfrm>
        </p:spPr>
        <p:txBody>
          <a:bodyPr vert="horz" lIns="91440" tIns="45720" rIns="91440" bIns="45720" rtlCol="0">
            <a:normAutofit/>
          </a:bodyPr>
          <a:lstStyle/>
          <a:p>
            <a:pPr marL="0" indent="0">
              <a:lnSpc>
                <a:spcPts val="1500"/>
              </a:lnSpc>
              <a:spcBef>
                <a:spcPts val="0"/>
              </a:spcBef>
              <a:buNone/>
            </a:pPr>
            <a:r>
              <a:rPr lang="en-US" altLang="ja-JP" sz="1200" dirty="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記載例６　</a:t>
            </a: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a:t>
            </a:r>
            <a:r>
              <a:rPr lang="en-US" altLang="ja-JP" sz="1200" dirty="0">
                <a:latin typeface="ＭＳ ゴシック" panose="020B0609070205080204" pitchFamily="49" charset="-128"/>
                <a:ea typeface="ＭＳ ゴシック" panose="020B0609070205080204" pitchFamily="49" charset="-128"/>
              </a:rPr>
              <a:t>70</a:t>
            </a:r>
            <a:r>
              <a:rPr lang="ja-JP" altLang="en-US" sz="1200" dirty="0">
                <a:latin typeface="ＭＳ ゴシック" panose="020B0609070205080204" pitchFamily="49" charset="-128"/>
                <a:ea typeface="ＭＳ ゴシック" panose="020B0609070205080204" pitchFamily="49" charset="-128"/>
              </a:rPr>
              <a:t>歳未満で所得区分が「適用区分エ</a:t>
            </a:r>
            <a:r>
              <a:rPr lang="ja-JP" altLang="en-US" sz="1200" dirty="0" smtClean="0">
                <a:latin typeface="ＭＳ ゴシック" panose="020B0609070205080204" pitchFamily="49" charset="-128"/>
                <a:ea typeface="ＭＳ ゴシック" panose="020B0609070205080204" pitchFamily="49" charset="-128"/>
              </a:rPr>
              <a:t>」</a:t>
            </a:r>
            <a:endParaRPr lang="en-US" altLang="ja-JP" sz="1200" dirty="0" smtClean="0">
              <a:latin typeface="ＭＳ ゴシック" panose="020B0609070205080204" pitchFamily="49" charset="-128"/>
              <a:ea typeface="ＭＳ ゴシック" panose="020B0609070205080204" pitchFamily="49" charset="-128"/>
            </a:endParaRPr>
          </a:p>
          <a:p>
            <a:pPr marL="0" indent="0">
              <a:lnSpc>
                <a:spcPts val="1500"/>
              </a:lnSpc>
              <a:spcBef>
                <a:spcPts val="0"/>
              </a:spcBef>
              <a:buNone/>
            </a:pPr>
            <a:r>
              <a:rPr lang="ja-JP" altLang="en-US" sz="1200" dirty="0">
                <a:latin typeface="ＭＳ ゴシック" panose="020B0609070205080204" pitchFamily="49" charset="-128"/>
                <a:ea typeface="ＭＳ ゴシック" panose="020B0609070205080204" pitchFamily="49" charset="-128"/>
              </a:rPr>
              <a:t>　</a:t>
            </a:r>
            <a:r>
              <a:rPr lang="ja-JP" altLang="en-US"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直近の</a:t>
            </a:r>
            <a:r>
              <a:rPr lang="en-US" altLang="ja-JP" sz="1200" dirty="0">
                <a:latin typeface="ＭＳ ゴシック" panose="020B0609070205080204" pitchFamily="49" charset="-128"/>
                <a:ea typeface="ＭＳ ゴシック" panose="020B0609070205080204" pitchFamily="49" charset="-128"/>
              </a:rPr>
              <a:t>12</a:t>
            </a:r>
            <a:r>
              <a:rPr lang="ja-JP" altLang="en-US" sz="1200" dirty="0">
                <a:latin typeface="ＭＳ ゴシック" panose="020B0609070205080204" pitchFamily="49" charset="-128"/>
                <a:ea typeface="ＭＳ ゴシック" panose="020B0609070205080204" pitchFamily="49" charset="-128"/>
              </a:rPr>
              <a:t>か月間に、高額療養費の支給を受けた月が３月</a:t>
            </a:r>
            <a:r>
              <a:rPr lang="ja-JP" altLang="en-US" sz="1200" dirty="0" smtClean="0">
                <a:latin typeface="ＭＳ ゴシック" panose="020B0609070205080204" pitchFamily="49" charset="-128"/>
                <a:ea typeface="ＭＳ ゴシック" panose="020B0609070205080204" pitchFamily="49" charset="-128"/>
              </a:rPr>
              <a:t>以下</a:t>
            </a:r>
            <a:endParaRPr lang="en-US" altLang="ja-JP" sz="1200" dirty="0" smtClean="0">
              <a:latin typeface="ＭＳ ゴシック" panose="020B0609070205080204" pitchFamily="49" charset="-128"/>
              <a:ea typeface="ＭＳ ゴシック" panose="020B0609070205080204" pitchFamily="49" charset="-128"/>
            </a:endParaRP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入院関係医療の自己負担額が高額療養費算定基準額を超過（１月目</a:t>
            </a:r>
            <a:r>
              <a:rPr lang="ja-JP" altLang="en-US" sz="1200" dirty="0" smtClean="0">
                <a:latin typeface="ＭＳ ゴシック" panose="020B0609070205080204" pitchFamily="49" charset="-128"/>
                <a:ea typeface="ＭＳ ゴシック" panose="020B0609070205080204" pitchFamily="49" charset="-128"/>
              </a:rPr>
              <a:t>）</a:t>
            </a:r>
            <a:endParaRPr lang="ja-JP" altLang="en-US" sz="1200" dirty="0">
              <a:latin typeface="ＭＳ ゴシック" panose="020B0609070205080204" pitchFamily="49" charset="-128"/>
              <a:ea typeface="ＭＳ ゴシック" panose="020B0609070205080204" pitchFamily="49" charset="-128"/>
            </a:endParaRP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15</a:t>
            </a:fld>
            <a:endParaRPr kumimoji="1" lang="ja-JP" altLang="en-US"/>
          </a:p>
        </p:txBody>
      </p:sp>
      <p:pic>
        <p:nvPicPr>
          <p:cNvPr id="8" name="図 7"/>
          <p:cNvPicPr>
            <a:picLocks noChangeAspect="1"/>
          </p:cNvPicPr>
          <p:nvPr/>
        </p:nvPicPr>
        <p:blipFill>
          <a:blip r:embed="rId2"/>
          <a:stretch>
            <a:fillRect/>
          </a:stretch>
        </p:blipFill>
        <p:spPr>
          <a:xfrm>
            <a:off x="176969" y="4923613"/>
            <a:ext cx="6480000" cy="2886570"/>
          </a:xfrm>
          <a:prstGeom prst="rect">
            <a:avLst/>
          </a:prstGeom>
        </p:spPr>
      </p:pic>
    </p:spTree>
    <p:extLst>
      <p:ext uri="{BB962C8B-B14F-4D97-AF65-F5344CB8AC3E}">
        <p14:creationId xmlns:p14="http://schemas.microsoft.com/office/powerpoint/2010/main" val="10309492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1364" y="390927"/>
            <a:ext cx="1016118" cy="236870"/>
          </a:xfrm>
        </p:spPr>
        <p:txBody>
          <a:bodyPr>
            <a:normAutofit fontScale="90000"/>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◇パターン７</a:t>
            </a:r>
          </a:p>
        </p:txBody>
      </p:sp>
      <p:sp>
        <p:nvSpPr>
          <p:cNvPr id="4" name="角丸四角形 3"/>
          <p:cNvSpPr/>
          <p:nvPr/>
        </p:nvSpPr>
        <p:spPr>
          <a:xfrm>
            <a:off x="542925" y="627797"/>
            <a:ext cx="5772150" cy="1257300"/>
          </a:xfrm>
          <a:prstGeom prst="roundRect">
            <a:avLst>
              <a:gd name="adj" fmla="val 8416"/>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2018</a:t>
            </a: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a:t>
            </a:r>
            <a:r>
              <a:rPr lang="en-US"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a:t>
            </a: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・入院関係医療の自己負担額が入院関係医療高額療養費算定基準額を超えている月数が当該月以前の１２月中に４月未満</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・入院関係医療の自己負担額が入院関係医療の高額療養費算定基準額を超えている</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・保険診療の高額療養費は多数回該当が適用</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・当該月の保険診療はない</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2999451" y="2121967"/>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542925" y="2566347"/>
            <a:ext cx="5762625" cy="1143000"/>
          </a:xfrm>
          <a:prstGeom prst="roundRect">
            <a:avLst>
              <a:gd name="adj" fmla="val 14371"/>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500"/>
              </a:lnSpc>
              <a:spcAft>
                <a:spcPts val="0"/>
              </a:spcAft>
            </a:pPr>
            <a:r>
              <a:rPr lang="ja-JP" sz="1200" kern="100">
                <a:solidFill>
                  <a:srgbClr val="000000"/>
                </a:solidFill>
                <a:effectLst/>
                <a:latin typeface="游明朝" panose="02020400000000000000" pitchFamily="18" charset="-128"/>
                <a:ea typeface="ＭＳ Ｐゴシック" panose="020B0600070205080204" pitchFamily="50" charset="-128"/>
                <a:cs typeface="ＭＳ 明朝" panose="02020609040205080304" pitchFamily="17" charset="-128"/>
              </a:rPr>
              <a:t>入院関係医療のカウントが４／１２未満なので、高額療養費の支給のみの判断であり、保険診療がなくても、入院関係医療は保険診療と合計して、保険診療の高額療養費を超えているかどうかの判定がされることになります。「窓口支払額」は、合計の金額が保険診療の高額療養費を超えている場合は、保険診療の高額療養費と同額が記載されます。</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テキスト プレースホルダー 2"/>
          <p:cNvSpPr>
            <a:spLocks noGrp="1"/>
          </p:cNvSpPr>
          <p:nvPr>
            <p:ph type="body" idx="1"/>
          </p:nvPr>
        </p:nvSpPr>
        <p:spPr>
          <a:xfrm>
            <a:off x="466724" y="4105615"/>
            <a:ext cx="5915025" cy="875818"/>
          </a:xfrm>
        </p:spPr>
        <p:txBody>
          <a:bodyPr vert="horz" lIns="91440" tIns="45720" rIns="91440" bIns="45720" rtlCol="0">
            <a:normAutofit/>
          </a:bodyPr>
          <a:lstStyle/>
          <a:p>
            <a:pPr marL="0" indent="0">
              <a:lnSpc>
                <a:spcPts val="1500"/>
              </a:lnSpc>
              <a:spcBef>
                <a:spcPts val="0"/>
              </a:spcBef>
              <a:buNone/>
            </a:pPr>
            <a:r>
              <a:rPr lang="en-US" altLang="ja-JP" sz="1200" dirty="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記載例７　</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en-US" altLang="ja-JP" sz="1200" dirty="0">
                <a:latin typeface="ＭＳ ゴシック" panose="020B0609070205080204" pitchFamily="49" charset="-128"/>
                <a:ea typeface="ＭＳ ゴシック" panose="020B0609070205080204" pitchFamily="49" charset="-128"/>
              </a:rPr>
              <a:t>70</a:t>
            </a:r>
            <a:r>
              <a:rPr lang="ja-JP" altLang="en-US" sz="1200" dirty="0">
                <a:latin typeface="ＭＳ ゴシック" panose="020B0609070205080204" pitchFamily="49" charset="-128"/>
                <a:ea typeface="ＭＳ ゴシック" panose="020B0609070205080204" pitchFamily="49" charset="-128"/>
              </a:rPr>
              <a:t>歳未満で所得区分が「適用区分エ」</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直近の</a:t>
            </a:r>
            <a:r>
              <a:rPr lang="en-US" altLang="ja-JP" sz="1200" dirty="0">
                <a:latin typeface="ＭＳ ゴシック" panose="020B0609070205080204" pitchFamily="49" charset="-128"/>
                <a:ea typeface="ＭＳ ゴシック" panose="020B0609070205080204" pitchFamily="49" charset="-128"/>
              </a:rPr>
              <a:t>12</a:t>
            </a:r>
            <a:r>
              <a:rPr lang="ja-JP" altLang="en-US" sz="1200" dirty="0">
                <a:latin typeface="ＭＳ ゴシック" panose="020B0609070205080204" pitchFamily="49" charset="-128"/>
                <a:ea typeface="ＭＳ ゴシック" panose="020B0609070205080204" pitchFamily="49" charset="-128"/>
              </a:rPr>
              <a:t>か月間に、高額療養費の支給を受けた月が３月以下</a:t>
            </a:r>
          </a:p>
          <a:p>
            <a:pPr marL="0" indent="0">
              <a:lnSpc>
                <a:spcPts val="1500"/>
              </a:lnSpc>
              <a:spcBef>
                <a:spcPts val="0"/>
              </a:spcBef>
              <a:buNone/>
            </a:pPr>
            <a:r>
              <a:rPr lang="ja-JP" altLang="en-US" sz="1200" dirty="0" smtClean="0">
                <a:latin typeface="ＭＳ ゴシック" panose="020B0609070205080204" pitchFamily="49" charset="-128"/>
                <a:ea typeface="ＭＳ ゴシック" panose="020B0609070205080204" pitchFamily="49" charset="-128"/>
              </a:rPr>
              <a:t>　・</a:t>
            </a:r>
            <a:r>
              <a:rPr lang="ja-JP" altLang="en-US" sz="1200" dirty="0">
                <a:latin typeface="ＭＳ ゴシック" panose="020B0609070205080204" pitchFamily="49" charset="-128"/>
                <a:ea typeface="ＭＳ ゴシック" panose="020B0609070205080204" pitchFamily="49" charset="-128"/>
              </a:rPr>
              <a:t>入院関係医療の自己負担額が高額療養費算定基準額を超過（３月目）</a:t>
            </a: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16</a:t>
            </a:fld>
            <a:endParaRPr kumimoji="1" lang="ja-JP" altLang="en-US"/>
          </a:p>
        </p:txBody>
      </p:sp>
      <p:pic>
        <p:nvPicPr>
          <p:cNvPr id="8" name="図 7"/>
          <p:cNvPicPr>
            <a:picLocks noChangeAspect="1"/>
          </p:cNvPicPr>
          <p:nvPr/>
        </p:nvPicPr>
        <p:blipFill>
          <a:blip r:embed="rId2"/>
          <a:stretch>
            <a:fillRect/>
          </a:stretch>
        </p:blipFill>
        <p:spPr>
          <a:xfrm>
            <a:off x="184236" y="5328459"/>
            <a:ext cx="6480000" cy="2886570"/>
          </a:xfrm>
          <a:prstGeom prst="rect">
            <a:avLst/>
          </a:prstGeom>
        </p:spPr>
      </p:pic>
    </p:spTree>
    <p:extLst>
      <p:ext uri="{BB962C8B-B14F-4D97-AF65-F5344CB8AC3E}">
        <p14:creationId xmlns:p14="http://schemas.microsoft.com/office/powerpoint/2010/main" val="40621618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35011" y="459167"/>
            <a:ext cx="1043413" cy="277813"/>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◇パターン８</a:t>
            </a:r>
          </a:p>
        </p:txBody>
      </p:sp>
      <p:sp>
        <p:nvSpPr>
          <p:cNvPr id="4" name="角丸四角形 3"/>
          <p:cNvSpPr/>
          <p:nvPr/>
        </p:nvSpPr>
        <p:spPr>
          <a:xfrm>
            <a:off x="525155" y="739765"/>
            <a:ext cx="5772150" cy="1476375"/>
          </a:xfrm>
          <a:prstGeom prst="roundRect">
            <a:avLst>
              <a:gd name="adj" fmla="val 8416"/>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2018</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・直近の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月の状況は次のとおり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保険診療では高額療養費の支給を４月以上受けている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特定疾病給付対象療養では高額療養費の支給を受けた月は３月以下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入院関係医療の自己負担額が入院関係医療の高額療養費算定基準額を超過している月が４月以上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1397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・入院関係医療の自己負担額も保険診療の自己負担額も高額療養費算定基準額を</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13970" indent="76200" algn="l">
              <a:lnSpc>
                <a:spcPts val="1300"/>
              </a:lnSpc>
              <a:spcAft>
                <a:spcPts val="0"/>
              </a:spcAft>
            </a:pPr>
            <a:r>
              <a:rPr 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超えて</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い</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3054040" y="2380641"/>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525155" y="2817402"/>
            <a:ext cx="5762625" cy="1238250"/>
          </a:xfrm>
          <a:prstGeom prst="roundRect">
            <a:avLst>
              <a:gd name="adj" fmla="val 9433"/>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カウントが４／１２以上で現物給付を実施しており、「特定疾病給付対象療養の高額療養費算定基準額」が「入院関係医療の高額療養費算定基準額」に入ります。また、入院関係医療と保険診療は、それぞれで高額療養費算定基準額を超えているかどうかが判定されることになります。「窓口支払額」は、「入院関係医療の自己負担額」となる、現物給付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円に加えて、保険診療の金額を合計（上限は、保険診療の高額療養費算定基準額）した金額が入ります。</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 name="テキスト プレースホルダー 2"/>
          <p:cNvSpPr>
            <a:spLocks noGrp="1"/>
          </p:cNvSpPr>
          <p:nvPr>
            <p:ph type="body" idx="1"/>
          </p:nvPr>
        </p:nvSpPr>
        <p:spPr>
          <a:xfrm>
            <a:off x="444189" y="4328940"/>
            <a:ext cx="5915025" cy="739340"/>
          </a:xfrm>
        </p:spPr>
        <p:txBody>
          <a:bodyPr vert="horz" lIns="91440" tIns="45720" rIns="91440" bIns="45720" rtlCol="0">
            <a:normAutofit/>
          </a:bodyPr>
          <a:lstStyle/>
          <a:p>
            <a:pPr marL="0" indent="0">
              <a:lnSpc>
                <a:spcPts val="1500"/>
              </a:lnSpc>
              <a:spcBef>
                <a:spcPts val="0"/>
              </a:spcBef>
              <a:buNone/>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記載例８</a:t>
            </a:r>
          </a:p>
          <a:p>
            <a:pPr marL="0" indent="0">
              <a:lnSpc>
                <a:spcPts val="1500"/>
              </a:lnSpc>
              <a:spcBef>
                <a:spcPts val="0"/>
              </a:spcBef>
              <a:buNone/>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p>
          <a:p>
            <a:pPr marL="0" indent="0">
              <a:lnSpc>
                <a:spcPts val="1500"/>
              </a:lnSpc>
              <a:spcBef>
                <a:spcPts val="0"/>
              </a:spcBef>
              <a:buNone/>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入院関係医療で現物給付を実施</a:t>
            </a: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17</a:t>
            </a:fld>
            <a:endParaRPr kumimoji="1" lang="ja-JP" altLang="en-US"/>
          </a:p>
        </p:txBody>
      </p:sp>
      <p:pic>
        <p:nvPicPr>
          <p:cNvPr id="8" name="図 7"/>
          <p:cNvPicPr>
            <a:picLocks noChangeAspect="1"/>
          </p:cNvPicPr>
          <p:nvPr/>
        </p:nvPicPr>
        <p:blipFill>
          <a:blip r:embed="rId2"/>
          <a:stretch>
            <a:fillRect/>
          </a:stretch>
        </p:blipFill>
        <p:spPr>
          <a:xfrm>
            <a:off x="189000" y="5341568"/>
            <a:ext cx="6480000" cy="2886570"/>
          </a:xfrm>
          <a:prstGeom prst="rect">
            <a:avLst/>
          </a:prstGeom>
        </p:spPr>
      </p:pic>
    </p:spTree>
    <p:extLst>
      <p:ext uri="{BB962C8B-B14F-4D97-AF65-F5344CB8AC3E}">
        <p14:creationId xmlns:p14="http://schemas.microsoft.com/office/powerpoint/2010/main" val="4737592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1364" y="431870"/>
            <a:ext cx="1029766" cy="318756"/>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◇パターン９</a:t>
            </a:r>
          </a:p>
        </p:txBody>
      </p:sp>
      <p:sp>
        <p:nvSpPr>
          <p:cNvPr id="4" name="角丸四角形 3"/>
          <p:cNvSpPr/>
          <p:nvPr/>
        </p:nvSpPr>
        <p:spPr>
          <a:xfrm>
            <a:off x="474686" y="750626"/>
            <a:ext cx="5772150" cy="1466850"/>
          </a:xfrm>
          <a:prstGeom prst="roundRect">
            <a:avLst>
              <a:gd name="adj" fmla="val 8416"/>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2019</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年１月の状況）</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・直近の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月の状況は次のとおり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保険診療では高額療養費の支給を４月以上受けている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特定疾病給付対象療養では高額療養費の支給を受けた月は３月以下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入院関係医療の自己負担額が入院関係医療の高額療養費算定基準額を超過している月が４月以上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・保険診療の自己負担額も入院関係医療の自己負担額も高額療養費算定基準額を超えて</a:t>
            </a:r>
            <a:r>
              <a:rPr 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いない</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3013098" y="2379387"/>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484211" y="2854988"/>
            <a:ext cx="5762625" cy="952500"/>
          </a:xfrm>
          <a:prstGeom prst="roundRect">
            <a:avLst>
              <a:gd name="adj" fmla="val 9433"/>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a:solidFill>
                  <a:srgbClr val="000000"/>
                </a:solidFill>
                <a:effectLst/>
                <a:latin typeface="游明朝" panose="02020400000000000000" pitchFamily="18" charset="-128"/>
                <a:ea typeface="ＭＳ Ｐゴシック" panose="020B0600070205080204" pitchFamily="50" charset="-128"/>
                <a:cs typeface="ＭＳ 明朝" panose="02020609040205080304" pitchFamily="17" charset="-128"/>
              </a:rPr>
              <a:t>「入院関係医療の自己負担額」は、「特定疾病給付対象療養の高額療養費算定基準額」を超えていないので、一部負担額（自己負担額）が入りますが、入院関係医療のカウントはされません。「窓口支払額」は、「入院関係医療の自己負担額」と保険診療の自己負担額の合計（上限は保険診療の高額療養費算定基準額）が入ります。</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テキスト プレースホルダー 2"/>
          <p:cNvSpPr>
            <a:spLocks noGrp="1"/>
          </p:cNvSpPr>
          <p:nvPr>
            <p:ph type="body" idx="1"/>
          </p:nvPr>
        </p:nvSpPr>
        <p:spPr>
          <a:xfrm>
            <a:off x="403247" y="4173854"/>
            <a:ext cx="5915025" cy="561919"/>
          </a:xfrm>
        </p:spPr>
        <p:txBody>
          <a:bodyPr vert="horz" lIns="91440" tIns="45720" rIns="91440" bIns="45720" rtlCol="0">
            <a:normAutofit/>
          </a:bodyPr>
          <a:lstStyle/>
          <a:p>
            <a:pPr marL="0" indent="0">
              <a:lnSpc>
                <a:spcPts val="1500"/>
              </a:lnSpc>
              <a:spcBef>
                <a:spcPts val="0"/>
              </a:spcBef>
              <a:buNone/>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記載例９</a:t>
            </a:r>
          </a:p>
          <a:p>
            <a:pPr marL="0" indent="0">
              <a:lnSpc>
                <a:spcPts val="1500"/>
              </a:lnSpc>
              <a:spcBef>
                <a:spcPts val="0"/>
              </a:spcBef>
              <a:buNone/>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18</a:t>
            </a:fld>
            <a:endParaRPr kumimoji="1" lang="ja-JP" altLang="en-US"/>
          </a:p>
        </p:txBody>
      </p:sp>
      <p:pic>
        <p:nvPicPr>
          <p:cNvPr id="8" name="図 7"/>
          <p:cNvPicPr>
            <a:picLocks noChangeAspect="1"/>
          </p:cNvPicPr>
          <p:nvPr/>
        </p:nvPicPr>
        <p:blipFill>
          <a:blip r:embed="rId2"/>
          <a:stretch>
            <a:fillRect/>
          </a:stretch>
        </p:blipFill>
        <p:spPr>
          <a:xfrm>
            <a:off x="189000" y="4962838"/>
            <a:ext cx="6480000" cy="2886570"/>
          </a:xfrm>
          <a:prstGeom prst="rect">
            <a:avLst/>
          </a:prstGeom>
        </p:spPr>
      </p:pic>
    </p:spTree>
    <p:extLst>
      <p:ext uri="{BB962C8B-B14F-4D97-AF65-F5344CB8AC3E}">
        <p14:creationId xmlns:p14="http://schemas.microsoft.com/office/powerpoint/2010/main" val="13734107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1102" y="951689"/>
            <a:ext cx="5396575" cy="569512"/>
          </a:xfrm>
        </p:spPr>
        <p:txBody>
          <a:bodyPr>
            <a:no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まず、肝がんや重度肝硬変の入院・通院患者さんがいらっしゃいましたら、</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
            </a:r>
            <a:b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b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医療費</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の助成を受けることができる制度がある旨を伝えてください</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r>
            <a:b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b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伝えて</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いただくことは次のとおりです。</a:t>
            </a: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4" name="テキスト プレースホルダー 2"/>
          <p:cNvSpPr>
            <a:spLocks noGrp="1"/>
          </p:cNvSpPr>
          <p:nvPr>
            <p:ph type="body" idx="1"/>
          </p:nvPr>
        </p:nvSpPr>
        <p:spPr>
          <a:xfrm>
            <a:off x="942976" y="1645297"/>
            <a:ext cx="5314702" cy="2326168"/>
          </a:xfrm>
        </p:spPr>
        <p:txBody>
          <a:bodyPr>
            <a:normAutofit/>
          </a:bodyPr>
          <a:lstStyle/>
          <a:p>
            <a:pPr marL="0" indent="0">
              <a:lnSpc>
                <a:spcPts val="1500"/>
              </a:lnSpc>
              <a:spcBef>
                <a:spcPts val="0"/>
              </a:spcBef>
              <a:buNone/>
            </a:pP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①世帯の収入が約</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370</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万円以下であることなど、いくつかの条件があるが、条件</a:t>
            </a:r>
            <a:endPar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kern="100" dirty="0">
                <a:solidFill>
                  <a:srgbClr val="000000"/>
                </a:solidFill>
                <a:latin typeface="ＭＳ Ｐゴシック" panose="020B0600070205080204" pitchFamily="50" charset="-128"/>
                <a:ea typeface="ＭＳ Ｐゴシック" panose="020B0600070205080204" pitchFamily="50" charset="-128"/>
              </a:rPr>
              <a:t>　</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を満たせば助成を受けることができる。</a:t>
            </a:r>
            <a:endPar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②また、助成を受けるためには、少なくとも、過去１年で既に３月、肝がんか重度</a:t>
            </a:r>
            <a:endPar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　肝硬変で入院していないとならず（</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）、既に３月入院したことを証明するための</a:t>
            </a:r>
            <a:endPar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kern="100" dirty="0">
                <a:solidFill>
                  <a:srgbClr val="000000"/>
                </a:solidFill>
                <a:latin typeface="ＭＳ Ｐゴシック" panose="020B0600070205080204" pitchFamily="50" charset="-128"/>
                <a:ea typeface="ＭＳ Ｐゴシック" panose="020B0600070205080204" pitchFamily="50" charset="-128"/>
              </a:rPr>
              <a:t>　</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記録である「入院記録票」を持っている必要がある。</a:t>
            </a:r>
            <a:endPar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③</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入院記録票は当院でお渡しできるのでいつでも申し付けてほしい</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④</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助成を受けるためには、お住いの都道府県に申請する必要がある</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endParaRPr lang="en-US" altLang="ja-JP" sz="1200" kern="100" dirty="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）肝がんや重度肝硬変での入院の医療費が、過去１年で既に３月</a:t>
            </a:r>
            <a:r>
              <a:rPr lang="ja-JP" altLang="en-US" sz="1200" dirty="0" smtClean="0">
                <a:latin typeface="ＭＳ Ｐゴシック" panose="020B0600070205080204" pitchFamily="50" charset="-128"/>
                <a:ea typeface="ＭＳ Ｐゴシック" panose="020B0600070205080204" pitchFamily="50" charset="-128"/>
              </a:rPr>
              <a:t>高額療養</a:t>
            </a:r>
            <a:endParaRPr lang="en-US" altLang="ja-JP" sz="1200" dirty="0" smtClean="0">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費</a:t>
            </a:r>
            <a:r>
              <a:rPr lang="ja-JP" altLang="en-US" sz="1200" dirty="0">
                <a:latin typeface="ＭＳ Ｐゴシック" panose="020B0600070205080204" pitchFamily="50" charset="-128"/>
                <a:ea typeface="ＭＳ Ｐゴシック" panose="020B0600070205080204" pitchFamily="50" charset="-128"/>
              </a:rPr>
              <a:t>算定基準額を超えている必要があります</a:t>
            </a:r>
            <a:r>
              <a:rPr lang="ja-JP" altLang="en-US" sz="1200" dirty="0" smtClean="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３月」の</a:t>
            </a:r>
            <a:r>
              <a:rPr lang="ja-JP" altLang="en-US" sz="1200" dirty="0" smtClean="0">
                <a:latin typeface="ＭＳ Ｐゴシック" panose="020B0600070205080204" pitchFamily="50" charset="-128"/>
                <a:ea typeface="ＭＳ Ｐゴシック" panose="020B0600070205080204" pitchFamily="50" charset="-128"/>
              </a:rPr>
              <a:t>一部</a:t>
            </a:r>
            <a:r>
              <a:rPr lang="ja-JP" altLang="en-US" sz="1200" dirty="0">
                <a:latin typeface="ＭＳ Ｐゴシック" panose="020B0600070205080204" pitchFamily="50" charset="-128"/>
                <a:ea typeface="ＭＳ Ｐゴシック" panose="020B0600070205080204" pitchFamily="50" charset="-128"/>
              </a:rPr>
              <a:t>としてカウント</a:t>
            </a:r>
            <a:r>
              <a:rPr lang="ja-JP" altLang="en-US" sz="1200" dirty="0" smtClean="0">
                <a:latin typeface="ＭＳ Ｐゴシック" panose="020B0600070205080204" pitchFamily="50" charset="-128"/>
                <a:ea typeface="ＭＳ Ｐゴシック" panose="020B0600070205080204" pitchFamily="50" charset="-128"/>
              </a:rPr>
              <a:t>で</a:t>
            </a:r>
            <a:endParaRPr lang="en-US" altLang="ja-JP" sz="1200" dirty="0" smtClean="0">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きる</a:t>
            </a:r>
            <a:r>
              <a:rPr lang="ja-JP" altLang="en-US" sz="1200" dirty="0">
                <a:latin typeface="ＭＳ Ｐゴシック" panose="020B0600070205080204" pitchFamily="50" charset="-128"/>
                <a:ea typeface="ＭＳ Ｐゴシック" panose="020B0600070205080204" pitchFamily="50" charset="-128"/>
              </a:rPr>
              <a:t>かどうかは、</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smtClean="0">
                <a:latin typeface="ＭＳ Ｐゴシック" panose="020B0600070205080204" pitchFamily="50" charset="-128"/>
                <a:ea typeface="ＭＳ Ｐゴシック" panose="020B0600070205080204" pitchFamily="50" charset="-128"/>
              </a:rPr>
              <a:t>資料集６</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を参照してください。</a:t>
            </a:r>
          </a:p>
          <a:p>
            <a:pPr marL="0" indent="0">
              <a:lnSpc>
                <a:spcPts val="1500"/>
              </a:lnSpc>
              <a:spcBef>
                <a:spcPts val="0"/>
              </a:spcBef>
              <a:buNone/>
            </a:pPr>
            <a:endParaRPr lang="en-US" altLang="ja-JP" sz="1200" kern="100" dirty="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6" name="タイトル 1"/>
          <p:cNvSpPr txBox="1">
            <a:spLocks/>
          </p:cNvSpPr>
          <p:nvPr/>
        </p:nvSpPr>
        <p:spPr>
          <a:xfrm>
            <a:off x="651961" y="3971465"/>
            <a:ext cx="1648787" cy="252552"/>
          </a:xfrm>
          <a:prstGeom prst="rect">
            <a:avLst/>
          </a:prstGeom>
          <a:ln>
            <a:solidFill>
              <a:schemeClr val="tx1"/>
            </a:solidFill>
          </a:ln>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２．制度の詳細の説明</a:t>
            </a:r>
          </a:p>
        </p:txBody>
      </p:sp>
      <p:sp>
        <p:nvSpPr>
          <p:cNvPr id="8" name="タイトル 1"/>
          <p:cNvSpPr txBox="1">
            <a:spLocks/>
          </p:cNvSpPr>
          <p:nvPr/>
        </p:nvSpPr>
        <p:spPr>
          <a:xfrm>
            <a:off x="861102" y="4287642"/>
            <a:ext cx="5396576" cy="4731488"/>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患者さんが制度の詳細について聞きたいといってきた場合に、</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次</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の内容を説明してください</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endParaRPr lang="en-US" altLang="ja-JP" sz="1200" kern="100" dirty="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①</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助成を受けるためには都道府県で参加者証を発行してもらう必要がある</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②</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参加者証の発行には、</a:t>
            </a:r>
            <a:r>
              <a:rPr lang="ja-JP" altLang="en-US" sz="1200" b="1" kern="100" dirty="0">
                <a:solidFill>
                  <a:srgbClr val="000000"/>
                </a:solidFill>
                <a:latin typeface="ＭＳ Ｐゴシック" panose="020B0600070205080204" pitchFamily="50" charset="-128"/>
                <a:ea typeface="ＭＳ Ｐゴシック" panose="020B0600070205080204" pitchFamily="50" charset="-128"/>
              </a:rPr>
              <a:t>申請書</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と</a:t>
            </a:r>
            <a:r>
              <a:rPr lang="ja-JP" altLang="en-US" sz="1200" b="1" kern="100" dirty="0">
                <a:solidFill>
                  <a:srgbClr val="000000"/>
                </a:solidFill>
                <a:latin typeface="ＭＳ Ｐゴシック" panose="020B0600070205080204" pitchFamily="50" charset="-128"/>
                <a:ea typeface="ＭＳ Ｐゴシック" panose="020B0600070205080204" pitchFamily="50" charset="-128"/>
              </a:rPr>
              <a:t>添付書類</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を提出し、都道府県（正確には</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都</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道府</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県知事）の認定を受ける必要がある</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③</a:t>
            </a:r>
            <a:r>
              <a:rPr lang="ja-JP" altLang="en-US" sz="1200" b="1" kern="100" dirty="0">
                <a:solidFill>
                  <a:srgbClr val="000000"/>
                </a:solidFill>
                <a:latin typeface="ＭＳ Ｐゴシック" panose="020B0600070205080204" pitchFamily="50" charset="-128"/>
                <a:ea typeface="ＭＳ Ｐゴシック" panose="020B0600070205080204" pitchFamily="50" charset="-128"/>
              </a:rPr>
              <a:t>申請書</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は当院にあるので申しつけてほしい</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　（都道府県の担当課から受け取っておいてください。</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④</a:t>
            </a:r>
            <a:r>
              <a:rPr lang="ja-JP" altLang="en-US" sz="1200" b="1" kern="100" dirty="0">
                <a:solidFill>
                  <a:srgbClr val="000000"/>
                </a:solidFill>
                <a:latin typeface="ＭＳ Ｐゴシック" panose="020B0600070205080204" pitchFamily="50" charset="-128"/>
                <a:ea typeface="ＭＳ Ｐゴシック" panose="020B0600070205080204" pitchFamily="50" charset="-128"/>
              </a:rPr>
              <a:t>添付書類</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として必要な書類がいくつかあり、年齢と加入している保険に</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よって</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en-US" altLang="ja-JP" sz="1200" kern="100" dirty="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異なる</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。申請することになったら訊いてほしい</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en-US" altLang="ja-JP" sz="1200" kern="100" dirty="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⑤</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助成を受ける条件に、「研究事業への同意」というものがある。診断書に</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似た</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en-US" altLang="ja-JP" sz="1200" kern="100" dirty="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臨床調査個人票」に「同意書」が一枚になっているもので、</a:t>
            </a:r>
            <a:r>
              <a:rPr lang="ja-JP" altLang="en-US" sz="1200" b="1" kern="100" dirty="0">
                <a:solidFill>
                  <a:srgbClr val="000000"/>
                </a:solidFill>
                <a:latin typeface="ＭＳ Ｐゴシック" panose="020B0600070205080204" pitchFamily="50" charset="-128"/>
                <a:ea typeface="ＭＳ Ｐゴシック" panose="020B0600070205080204" pitchFamily="50" charset="-128"/>
              </a:rPr>
              <a:t>添付書類</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の</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一つ</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en-US" altLang="ja-JP" sz="1200" kern="100" dirty="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と</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なっている。申請することになったら改めて説明する。</a:t>
            </a: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⑥</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助成を受けることができる医療は、通院ではなく入院医療のみ。</a:t>
            </a: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⑦</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助成を受けるためには所得制限がある。被保険者証を確認してほしい</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a:solidFill>
                  <a:srgbClr val="000000"/>
                </a:solidFill>
                <a:latin typeface="ＭＳ Ｐゴシック" panose="020B0600070205080204" pitchFamily="50" charset="-128"/>
                <a:ea typeface="ＭＳ Ｐゴシック" panose="020B0600070205080204" pitchFamily="50" charset="-128"/>
              </a:rPr>
              <a:t>70</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歳未満→加入保険の所得区分「エ」または「オ</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a:solidFill>
                  <a:srgbClr val="000000"/>
                </a:solidFill>
                <a:latin typeface="ＭＳ Ｐゴシック" panose="020B0600070205080204" pitchFamily="50" charset="-128"/>
                <a:ea typeface="ＭＳ Ｐゴシック" panose="020B0600070205080204" pitchFamily="50" charset="-128"/>
              </a:rPr>
              <a:t>70</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歳以上→加入保険の所得区分「一般」または「低所得</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en-US" altLang="ja-JP" sz="1200" kern="100" dirty="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自己負担割合が２割か１割</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⑧</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肝がんや重度肝硬変の医療費の月額の自己負担額が１万円になる</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⑨</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過去１年に既に</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３月</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、肝がんや重度肝硬変で入院し、かつ、医療費が</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高額</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en-US" altLang="ja-JP" sz="1200" kern="100" dirty="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療養費</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の算定基準額（＝自己負担限度額）を超えたために高額療養費を</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加</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en-US" altLang="ja-JP" sz="1200" kern="100" dirty="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入</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保険から支給されていることが助成の要件となっている</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    ⑩</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４月目以降の医療費が助成対象となる。入院していたかどうかは、入院</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記録</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en-US" altLang="ja-JP" sz="1200" kern="100" dirty="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票</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で確認することになる（</a:t>
            </a:r>
            <a:r>
              <a:rPr lang="en-US" altLang="ja-JP" sz="1200" kern="100" dirty="0">
                <a:solidFill>
                  <a:srgbClr val="000000"/>
                </a:solidFill>
                <a:latin typeface="ＭＳ Ｐゴシック" panose="020B0600070205080204" pitchFamily="50" charset="-128"/>
                <a:ea typeface="ＭＳ Ｐゴシック" panose="020B0600070205080204" pitchFamily="50" charset="-128"/>
              </a:rPr>
              <a:t>※</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endParaRPr lang="en-US" altLang="ja-JP" sz="1200" kern="100" dirty="0">
              <a:solidFill>
                <a:srgbClr val="000000"/>
              </a:solidFill>
              <a:latin typeface="ＭＳ Ｐゴシック" panose="020B0600070205080204" pitchFamily="50" charset="-128"/>
              <a:ea typeface="ＭＳ Ｐゴシック" panose="020B0600070205080204" pitchFamily="50" charset="-128"/>
            </a:endParaRPr>
          </a:p>
          <a:p>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r>
              <a:rPr lang="en-US" altLang="ja-JP" sz="1200" kern="100" dirty="0">
                <a:solidFill>
                  <a:srgbClr val="000000"/>
                </a:solidFill>
                <a:latin typeface="ＭＳ Ｐゴシック" panose="020B0600070205080204" pitchFamily="50" charset="-128"/>
                <a:ea typeface="ＭＳ Ｐゴシック" panose="020B0600070205080204" pitchFamily="50" charset="-128"/>
              </a:rPr>
              <a:t>※</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）過去に遡って入院記録票への記載を求められた場合</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は適宜</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対応してく</a:t>
            </a:r>
            <a:r>
              <a:rPr lang="ja-JP" altLang="en-US" sz="1200" kern="100" dirty="0" err="1" smtClean="0">
                <a:solidFill>
                  <a:srgbClr val="000000"/>
                </a:solidFill>
                <a:latin typeface="ＭＳ Ｐゴシック" panose="020B0600070205080204" pitchFamily="50" charset="-128"/>
                <a:ea typeface="ＭＳ Ｐゴシック" panose="020B0600070205080204" pitchFamily="50" charset="-128"/>
              </a:rPr>
              <a:t>だ</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en-US" altLang="ja-JP" sz="1200" kern="100" dirty="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さい</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。ただし、遡ることができるの</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は指定</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医療機関としての指定日までです</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ja-JP" altLang="en-US" sz="1200" kern="100" dirty="0">
              <a:solidFill>
                <a:srgbClr val="000000"/>
              </a:solidFill>
              <a:latin typeface="ＭＳ Ｐゴシック" panose="020B0600070205080204" pitchFamily="50" charset="-128"/>
              <a:ea typeface="ＭＳ Ｐゴシック" panose="020B0600070205080204" pitchFamily="50" charset="-128"/>
            </a:endParaRPr>
          </a:p>
        </p:txBody>
      </p:sp>
      <p:sp>
        <p:nvSpPr>
          <p:cNvPr id="9" name="タイトル 1"/>
          <p:cNvSpPr txBox="1">
            <a:spLocks/>
          </p:cNvSpPr>
          <p:nvPr/>
        </p:nvSpPr>
        <p:spPr>
          <a:xfrm>
            <a:off x="471484" y="287728"/>
            <a:ext cx="5915025" cy="298994"/>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b="1" kern="10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1" kern="100" dirty="0" smtClean="0">
                <a:solidFill>
                  <a:srgbClr val="000000"/>
                </a:solidFill>
                <a:latin typeface="ＭＳ Ｐゴシック" panose="020B0600070205080204" pitchFamily="50" charset="-128"/>
                <a:ea typeface="ＭＳ Ｐゴシック" panose="020B0600070205080204" pitchFamily="50" charset="-128"/>
              </a:rPr>
              <a:t>資料集１</a:t>
            </a:r>
            <a:r>
              <a:rPr lang="en-US" altLang="ja-JP" sz="1200" b="1" kern="10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1" kern="100" dirty="0" smtClean="0">
                <a:solidFill>
                  <a:srgbClr val="000000"/>
                </a:solidFill>
                <a:latin typeface="ＭＳ Ｐゴシック" panose="020B0600070205080204" pitchFamily="50" charset="-128"/>
                <a:ea typeface="ＭＳ Ｐゴシック" panose="020B0600070205080204" pitchFamily="50" charset="-128"/>
              </a:rPr>
              <a:t>肝がんや重度肝硬変患者への制度の説明フロー</a:t>
            </a:r>
          </a:p>
        </p:txBody>
      </p:sp>
      <p:sp>
        <p:nvSpPr>
          <p:cNvPr id="10" name="タイトル 1"/>
          <p:cNvSpPr txBox="1">
            <a:spLocks/>
          </p:cNvSpPr>
          <p:nvPr/>
        </p:nvSpPr>
        <p:spPr>
          <a:xfrm>
            <a:off x="651961" y="594372"/>
            <a:ext cx="1884505" cy="208671"/>
          </a:xfrm>
          <a:prstGeom prst="rect">
            <a:avLst/>
          </a:prstGeom>
          <a:ln>
            <a:solidFill>
              <a:schemeClr val="tx1"/>
            </a:solidFill>
          </a:ln>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１．制度があることの説明</a:t>
            </a:r>
          </a:p>
        </p:txBody>
      </p:sp>
      <p:sp>
        <p:nvSpPr>
          <p:cNvPr id="11" name="下矢印 10"/>
          <p:cNvSpPr/>
          <p:nvPr/>
        </p:nvSpPr>
        <p:spPr>
          <a:xfrm>
            <a:off x="681397" y="910278"/>
            <a:ext cx="179705" cy="2997562"/>
          </a:xfrm>
          <a:prstGeom prst="downArrow">
            <a:avLst>
              <a:gd name="adj1" fmla="val 50000"/>
              <a:gd name="adj2" fmla="val 122500"/>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2" name="下矢印 11"/>
          <p:cNvSpPr/>
          <p:nvPr/>
        </p:nvSpPr>
        <p:spPr>
          <a:xfrm>
            <a:off x="681397" y="4315990"/>
            <a:ext cx="179705" cy="4539251"/>
          </a:xfrm>
          <a:prstGeom prst="downArrow">
            <a:avLst>
              <a:gd name="adj1" fmla="val 50000"/>
              <a:gd name="adj2" fmla="val 122500"/>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7" name="スライド番号プレースホルダー 6"/>
          <p:cNvSpPr>
            <a:spLocks noGrp="1"/>
          </p:cNvSpPr>
          <p:nvPr>
            <p:ph type="sldNum" sz="quarter" idx="12"/>
          </p:nvPr>
        </p:nvSpPr>
        <p:spPr/>
        <p:txBody>
          <a:bodyPr/>
          <a:lstStyle/>
          <a:p>
            <a:fld id="{7FB7AD9B-6EE5-4113-9254-305380511510}" type="slidenum">
              <a:rPr kumimoji="1" lang="ja-JP" altLang="en-US" smtClean="0"/>
              <a:t>1</a:t>
            </a:fld>
            <a:endParaRPr kumimoji="1" lang="ja-JP" altLang="en-US"/>
          </a:p>
        </p:txBody>
      </p:sp>
    </p:spTree>
    <p:extLst>
      <p:ext uri="{BB962C8B-B14F-4D97-AF65-F5344CB8AC3E}">
        <p14:creationId xmlns:p14="http://schemas.microsoft.com/office/powerpoint/2010/main" val="1032618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2305" y="459167"/>
            <a:ext cx="1084357" cy="223222"/>
          </a:xfrm>
        </p:spPr>
        <p:txBody>
          <a:bodyPr>
            <a:no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10</a:t>
            </a: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4" name="角丸四角形 3"/>
          <p:cNvSpPr/>
          <p:nvPr/>
        </p:nvSpPr>
        <p:spPr>
          <a:xfrm>
            <a:off x="511507" y="682389"/>
            <a:ext cx="5772150" cy="1533525"/>
          </a:xfrm>
          <a:prstGeom prst="roundRect">
            <a:avLst>
              <a:gd name="adj" fmla="val 8416"/>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2019</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年２月の状況）</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・直近の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月の状況は次のとおり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保険診療では高額療養費の支給を４月以上受けている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特定疾病給付対象療養では高額療養費の支給を受けた月は３月以下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入院関係医療の自己負担額が入院関係医療の高額療養費算定基準額を超過している月が４月以上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・入院関係医療の自己負担額は高額療養費算定基準額を超えているが、保険診療の自己負担額は超えて</a:t>
            </a:r>
            <a:r>
              <a:rPr 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ない</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3040394" y="2439136"/>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511507" y="2976048"/>
            <a:ext cx="5762625" cy="1057275"/>
          </a:xfrm>
          <a:prstGeom prst="roundRect">
            <a:avLst>
              <a:gd name="adj" fmla="val 9433"/>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カウントが４／１２以上で現物給付を実施しており、「特定疾病給付対象療養の高額療養費算定基準額」が「入院関係医療の高額療養費算定基準額」に入ります。「入院関係医療の自己負担額」は、現物給付を行うので</a:t>
            </a:r>
            <a:r>
              <a:rPr lang="en-US"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円になります。「窓口支払額」は、</a:t>
            </a:r>
            <a:r>
              <a:rPr lang="en-US"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円と保険診療の自己負担額の合計（上限は保険診療の高額療養費算定基準額）が入ります。</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 name="テキスト プレースホルダー 2"/>
          <p:cNvSpPr>
            <a:spLocks noGrp="1"/>
          </p:cNvSpPr>
          <p:nvPr>
            <p:ph type="body" idx="1"/>
          </p:nvPr>
        </p:nvSpPr>
        <p:spPr>
          <a:xfrm>
            <a:off x="413128" y="4323227"/>
            <a:ext cx="5915025" cy="780283"/>
          </a:xfrm>
        </p:spPr>
        <p:txBody>
          <a:bodyPr vert="horz" lIns="91440" tIns="45720" rIns="91440" bIns="45720" rtlCol="0">
            <a:normAutofit/>
          </a:bodyPr>
          <a:lstStyle/>
          <a:p>
            <a:pPr marL="0" indent="0">
              <a:lnSpc>
                <a:spcPts val="1500"/>
              </a:lnSpc>
              <a:spcBef>
                <a:spcPts val="0"/>
              </a:spcBef>
              <a:buNone/>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記載例</a:t>
            </a:r>
            <a:r>
              <a:rPr lang="en-US" altLang="ja-JP" sz="1200" dirty="0">
                <a:latin typeface="ＭＳ Ｐゴシック" panose="020B0600070205080204" pitchFamily="50" charset="-128"/>
                <a:ea typeface="ＭＳ Ｐゴシック" panose="020B0600070205080204" pitchFamily="50" charset="-128"/>
              </a:rPr>
              <a:t>10</a:t>
            </a:r>
          </a:p>
          <a:p>
            <a:pPr marL="0" indent="0">
              <a:lnSpc>
                <a:spcPts val="1500"/>
              </a:lnSpc>
              <a:spcBef>
                <a:spcPts val="0"/>
              </a:spcBef>
              <a:buNone/>
            </a:pP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smtClean="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r>
              <a:rPr lang="ja-JP" altLang="en-US" sz="1200" dirty="0" smtClean="0">
                <a:latin typeface="ＭＳ Ｐゴシック" panose="020B0600070205080204" pitchFamily="50" charset="-128"/>
                <a:ea typeface="ＭＳ Ｐゴシック" panose="020B0600070205080204" pitchFamily="50" charset="-128"/>
              </a:rPr>
              <a:t>」</a:t>
            </a:r>
            <a:endParaRPr lang="en-US" altLang="ja-JP" sz="1200" dirty="0" smtClean="0">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入院関係医療で現物給付を実施</a:t>
            </a: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19</a:t>
            </a:fld>
            <a:endParaRPr kumimoji="1" lang="ja-JP" altLang="en-US"/>
          </a:p>
        </p:txBody>
      </p:sp>
      <p:pic>
        <p:nvPicPr>
          <p:cNvPr id="8" name="図 7"/>
          <p:cNvPicPr>
            <a:picLocks noChangeAspect="1"/>
          </p:cNvPicPr>
          <p:nvPr/>
        </p:nvPicPr>
        <p:blipFill>
          <a:blip r:embed="rId2"/>
          <a:stretch>
            <a:fillRect/>
          </a:stretch>
        </p:blipFill>
        <p:spPr>
          <a:xfrm>
            <a:off x="189000" y="5339236"/>
            <a:ext cx="6480000" cy="2886571"/>
          </a:xfrm>
          <a:prstGeom prst="rect">
            <a:avLst/>
          </a:prstGeom>
        </p:spPr>
      </p:pic>
    </p:spTree>
    <p:extLst>
      <p:ext uri="{BB962C8B-B14F-4D97-AF65-F5344CB8AC3E}">
        <p14:creationId xmlns:p14="http://schemas.microsoft.com/office/powerpoint/2010/main" val="20565939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1174" y="407089"/>
            <a:ext cx="1176837" cy="314806"/>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11</a:t>
            </a: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4" name="角丸四角形 3"/>
          <p:cNvSpPr/>
          <p:nvPr/>
        </p:nvSpPr>
        <p:spPr>
          <a:xfrm>
            <a:off x="542925" y="721895"/>
            <a:ext cx="5772150" cy="1695450"/>
          </a:xfrm>
          <a:prstGeom prst="roundRect">
            <a:avLst>
              <a:gd name="adj" fmla="val 8416"/>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2019</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年３月の状況）</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・直近の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月の状況は次のとおり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保険診療では高額療養費の支給を４月以上受けている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特定疾病給付対象療養では高額療養費の支給を受けた月は３月以下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入院関係医療の自己負担額が入院関係医療の高額療養費算定基準額を超過している月が４月以上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・入院関係医療の自己負担額は高額療養費算定基準額を超えているが、保険診療の自己負担額は超えてない</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・同じ月に、同じ医療機関で、他の公費負担医療を受けて</a:t>
            </a:r>
            <a:r>
              <a:rPr 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2948991" y="2575306"/>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547687" y="3046957"/>
            <a:ext cx="5762625" cy="1057275"/>
          </a:xfrm>
          <a:prstGeom prst="roundRect">
            <a:avLst>
              <a:gd name="adj" fmla="val 9433"/>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カウントが４／１２以上で現物給付を実施しており、「特定疾病給付対象療養の高額療養費算定基準額」が「入院関係医療の高額療養費算定基準額」に入ります。「入院関係医療の自己負担額」は、現物給付を行うので</a:t>
            </a:r>
            <a:r>
              <a:rPr lang="en-US"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円になります。「窓口支払額」は、入院関係医療の現物給付による</a:t>
            </a:r>
            <a:r>
              <a:rPr lang="en-US"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円と、他の公費負担医療の支払額の合計が入ります。</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 name="正方形/長方形 6"/>
          <p:cNvSpPr/>
          <p:nvPr/>
        </p:nvSpPr>
        <p:spPr>
          <a:xfrm>
            <a:off x="542925" y="4425933"/>
            <a:ext cx="4600575" cy="861774"/>
          </a:xfrm>
          <a:prstGeom prst="rect">
            <a:avLst/>
          </a:prstGeom>
        </p:spPr>
        <p:txBody>
          <a:bodyPr wrap="square">
            <a:spAutoFit/>
          </a:bodyPr>
          <a:lstStyle/>
          <a:p>
            <a:pPr>
              <a:lnSpc>
                <a:spcPts val="1500"/>
              </a:lnSpc>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記載例</a:t>
            </a:r>
            <a:r>
              <a:rPr lang="en-US" altLang="ja-JP" sz="1200" dirty="0" smtClean="0">
                <a:latin typeface="ＭＳ Ｐゴシック" panose="020B0600070205080204" pitchFamily="50" charset="-128"/>
                <a:ea typeface="ＭＳ Ｐゴシック" panose="020B0600070205080204" pitchFamily="50" charset="-128"/>
              </a:rPr>
              <a:t>11</a:t>
            </a:r>
            <a:endParaRPr lang="en-US" altLang="ja-JP" sz="1200" dirty="0">
              <a:latin typeface="ＭＳ Ｐゴシック" panose="020B0600070205080204" pitchFamily="50" charset="-128"/>
              <a:ea typeface="ＭＳ Ｐゴシック" panose="020B0600070205080204" pitchFamily="50" charset="-128"/>
            </a:endParaRP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入院関係医療で現物給付を実施</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他の公費負担医療の支払額（自己負担額）が</a:t>
            </a:r>
            <a:r>
              <a:rPr lang="en-US" altLang="ja-JP" sz="1200" dirty="0">
                <a:latin typeface="ＭＳ Ｐゴシック" panose="020B0600070205080204" pitchFamily="50" charset="-128"/>
                <a:ea typeface="ＭＳ Ｐゴシック" panose="020B0600070205080204" pitchFamily="50" charset="-128"/>
              </a:rPr>
              <a:t>10,000</a:t>
            </a:r>
            <a:r>
              <a:rPr lang="ja-JP" altLang="en-US" sz="1200" dirty="0">
                <a:latin typeface="ＭＳ Ｐゴシック" panose="020B0600070205080204" pitchFamily="50" charset="-128"/>
                <a:ea typeface="ＭＳ Ｐゴシック" panose="020B0600070205080204" pitchFamily="50" charset="-128"/>
              </a:rPr>
              <a:t>円</a:t>
            </a: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20</a:t>
            </a:fld>
            <a:endParaRPr kumimoji="1" lang="ja-JP" altLang="en-US"/>
          </a:p>
        </p:txBody>
      </p:sp>
      <p:pic>
        <p:nvPicPr>
          <p:cNvPr id="8" name="図 7"/>
          <p:cNvPicPr>
            <a:picLocks noChangeAspect="1"/>
          </p:cNvPicPr>
          <p:nvPr/>
        </p:nvPicPr>
        <p:blipFill>
          <a:blip r:embed="rId2"/>
          <a:stretch>
            <a:fillRect/>
          </a:stretch>
        </p:blipFill>
        <p:spPr>
          <a:xfrm>
            <a:off x="188999" y="5609408"/>
            <a:ext cx="6480000" cy="2886579"/>
          </a:xfrm>
          <a:prstGeom prst="rect">
            <a:avLst/>
          </a:prstGeom>
        </p:spPr>
      </p:pic>
    </p:spTree>
    <p:extLst>
      <p:ext uri="{BB962C8B-B14F-4D97-AF65-F5344CB8AC3E}">
        <p14:creationId xmlns:p14="http://schemas.microsoft.com/office/powerpoint/2010/main" val="15131940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5236" y="395059"/>
            <a:ext cx="1104648" cy="411058"/>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12</a:t>
            </a: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4" name="角丸四角形 3"/>
          <p:cNvSpPr/>
          <p:nvPr/>
        </p:nvSpPr>
        <p:spPr>
          <a:xfrm>
            <a:off x="542925" y="729385"/>
            <a:ext cx="5772150" cy="1695450"/>
          </a:xfrm>
          <a:prstGeom prst="roundRect">
            <a:avLst>
              <a:gd name="adj" fmla="val 8416"/>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2019</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年４月の状況）</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・直近の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月の状況は次のとおり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保険診療では高額療養費の支給を４月以上受けている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特定疾病給付対象療養では高額療養費の支給を受けた月が４月以上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入院関係医療の自己負担額が入院関係医療の高額療養費算定基準額を超過している月が４月以上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・入院関係医療及び保険診療の自己負担額がそれぞれ高額療養費算定基準額を超えている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・同じ月に、同じ医療機関で、他の公費負担医療を受けて</a:t>
            </a:r>
            <a:r>
              <a:rPr 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3037972" y="2602316"/>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504323" y="3093487"/>
            <a:ext cx="5762625" cy="1181100"/>
          </a:xfrm>
          <a:prstGeom prst="roundRect">
            <a:avLst>
              <a:gd name="adj" fmla="val 8697"/>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カウント」が４／１２以上でかつ、「特定疾病給付対象療養のカウント」が４／１２以上で現物給付を実施しており、「入院関係医療の高額療養費算定基準額」は、多数回該当の適用を受けることになります。「入院関係医療の自己負担額」は、現物給付を行うので</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円になります。「窓口支払額」は、入院関係医療の現物給付による</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円と、他の公費負担医療の支払額と保険診療分の合計（上限は保険診療の高額療養費算定基準額）が入ります。</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 name="正方形/長方形 6"/>
          <p:cNvSpPr/>
          <p:nvPr/>
        </p:nvSpPr>
        <p:spPr>
          <a:xfrm>
            <a:off x="504323" y="4512352"/>
            <a:ext cx="4600575" cy="861774"/>
          </a:xfrm>
          <a:prstGeom prst="rect">
            <a:avLst/>
          </a:prstGeom>
        </p:spPr>
        <p:txBody>
          <a:bodyPr wrap="square">
            <a:spAutoFit/>
          </a:bodyPr>
          <a:lstStyle/>
          <a:p>
            <a:pPr>
              <a:lnSpc>
                <a:spcPts val="1500"/>
              </a:lnSpc>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記載例</a:t>
            </a:r>
            <a:r>
              <a:rPr lang="en-US" altLang="ja-JP" sz="1200" dirty="0">
                <a:latin typeface="ＭＳ Ｐゴシック" panose="020B0600070205080204" pitchFamily="50" charset="-128"/>
                <a:ea typeface="ＭＳ Ｐゴシック" panose="020B0600070205080204" pitchFamily="50" charset="-128"/>
              </a:rPr>
              <a:t>12</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入院関係医療で現物給付を実施</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他の公費負担医療の支払額（自己負担額）が</a:t>
            </a:r>
            <a:r>
              <a:rPr lang="en-US" altLang="ja-JP" sz="1200" dirty="0">
                <a:latin typeface="ＭＳ Ｐゴシック" panose="020B0600070205080204" pitchFamily="50" charset="-128"/>
                <a:ea typeface="ＭＳ Ｐゴシック" panose="020B0600070205080204" pitchFamily="50" charset="-128"/>
              </a:rPr>
              <a:t>10,000</a:t>
            </a:r>
            <a:r>
              <a:rPr lang="ja-JP" altLang="en-US" sz="1200" dirty="0">
                <a:latin typeface="ＭＳ Ｐゴシック" panose="020B0600070205080204" pitchFamily="50" charset="-128"/>
                <a:ea typeface="ＭＳ Ｐゴシック" panose="020B0600070205080204" pitchFamily="50" charset="-128"/>
              </a:rPr>
              <a:t>円</a:t>
            </a: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21</a:t>
            </a:fld>
            <a:endParaRPr kumimoji="1" lang="ja-JP" altLang="en-US"/>
          </a:p>
        </p:txBody>
      </p:sp>
      <p:pic>
        <p:nvPicPr>
          <p:cNvPr id="8" name="図 7"/>
          <p:cNvPicPr>
            <a:picLocks noChangeAspect="1"/>
          </p:cNvPicPr>
          <p:nvPr/>
        </p:nvPicPr>
        <p:blipFill>
          <a:blip r:embed="rId2"/>
          <a:stretch>
            <a:fillRect/>
          </a:stretch>
        </p:blipFill>
        <p:spPr>
          <a:xfrm>
            <a:off x="189000" y="5707702"/>
            <a:ext cx="6480000" cy="2886572"/>
          </a:xfrm>
          <a:prstGeom prst="rect">
            <a:avLst/>
          </a:prstGeom>
        </p:spPr>
      </p:pic>
    </p:spTree>
    <p:extLst>
      <p:ext uri="{BB962C8B-B14F-4D97-AF65-F5344CB8AC3E}">
        <p14:creationId xmlns:p14="http://schemas.microsoft.com/office/powerpoint/2010/main" val="9677700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5237" y="491310"/>
            <a:ext cx="1236996" cy="338869"/>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13</a:t>
            </a: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4" name="角丸四角形 3"/>
          <p:cNvSpPr/>
          <p:nvPr/>
        </p:nvSpPr>
        <p:spPr>
          <a:xfrm>
            <a:off x="579020" y="830179"/>
            <a:ext cx="5772150" cy="1657350"/>
          </a:xfrm>
          <a:prstGeom prst="roundRect">
            <a:avLst>
              <a:gd name="adj" fmla="val 8416"/>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2019</a:t>
            </a: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年７月の状況）</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・直近の</a:t>
            </a:r>
            <a:r>
              <a:rPr lang="en-US"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月の状況は次のとおり</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保険診療では高額療養費の支給を４月以上受けているが、転院があったので、医療機関としての多数回該当のカウントはリセット</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2286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特定疾病給付対象療養としての多数回該当のカウントも転院があったのでリセット</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入院関係医療の自己負担額が入院関係医療の高額療養費算定基準額を超過している月が４月以上</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・入院関係医療の自己負担額が入院関係医療の高額療養費算定基準額を超えている</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2997117" y="2669553"/>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579020" y="3165267"/>
            <a:ext cx="5762625" cy="1057275"/>
          </a:xfrm>
          <a:prstGeom prst="roundRect">
            <a:avLst>
              <a:gd name="adj" fmla="val 8697"/>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游明朝" panose="02020400000000000000" pitchFamily="18" charset="-128"/>
                <a:ea typeface="ＭＳ Ｐゴシック" panose="020B0600070205080204" pitchFamily="50" charset="-128"/>
                <a:cs typeface="ＭＳ 明朝" panose="02020609040205080304" pitchFamily="17" charset="-128"/>
              </a:rPr>
              <a:t>「入院関係医療の高額療養費算定基準額」は、転院先で現物給付を実施しており、多数回該当のカウントがリセットされたので、多数回該当の適用前の金額となります。「保険診療の高額療養費算定基準額」は、医療保険としては多数回該当が継続しておりますが、医療機関としては多数回該当が原則リセットされていると思われますので、その旨で処理してください。</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正方形/長方形 6"/>
          <p:cNvSpPr/>
          <p:nvPr/>
        </p:nvSpPr>
        <p:spPr>
          <a:xfrm>
            <a:off x="504323" y="4618439"/>
            <a:ext cx="4600575" cy="861774"/>
          </a:xfrm>
          <a:prstGeom prst="rect">
            <a:avLst/>
          </a:prstGeom>
        </p:spPr>
        <p:txBody>
          <a:bodyPr wrap="square">
            <a:spAutoFit/>
          </a:bodyPr>
          <a:lstStyle/>
          <a:p>
            <a:pPr>
              <a:lnSpc>
                <a:spcPts val="1500"/>
              </a:lnSpc>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記載例</a:t>
            </a:r>
            <a:r>
              <a:rPr lang="en-US" altLang="ja-JP" sz="1200" dirty="0">
                <a:latin typeface="ＭＳ Ｐゴシック" panose="020B0600070205080204" pitchFamily="50" charset="-128"/>
                <a:ea typeface="ＭＳ Ｐゴシック" panose="020B0600070205080204" pitchFamily="50" charset="-128"/>
              </a:rPr>
              <a:t>13</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入院関係医療で現物給付を実施</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保険診療の多数回該当は、医療機関としてリセットしている</a:t>
            </a: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22</a:t>
            </a:fld>
            <a:endParaRPr kumimoji="1" lang="ja-JP" altLang="en-US"/>
          </a:p>
        </p:txBody>
      </p:sp>
      <p:pic>
        <p:nvPicPr>
          <p:cNvPr id="8" name="図 7"/>
          <p:cNvPicPr>
            <a:picLocks noChangeAspect="1"/>
          </p:cNvPicPr>
          <p:nvPr/>
        </p:nvPicPr>
        <p:blipFill>
          <a:blip r:embed="rId2"/>
          <a:stretch>
            <a:fillRect/>
          </a:stretch>
        </p:blipFill>
        <p:spPr>
          <a:xfrm>
            <a:off x="189000" y="5749611"/>
            <a:ext cx="6480000" cy="2886570"/>
          </a:xfrm>
          <a:prstGeom prst="rect">
            <a:avLst/>
          </a:prstGeom>
        </p:spPr>
      </p:pic>
    </p:spTree>
    <p:extLst>
      <p:ext uri="{BB962C8B-B14F-4D97-AF65-F5344CB8AC3E}">
        <p14:creationId xmlns:p14="http://schemas.microsoft.com/office/powerpoint/2010/main" val="17749964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3204" y="503342"/>
            <a:ext cx="1164808" cy="302774"/>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14</a:t>
            </a: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4" name="角丸四角形 3"/>
          <p:cNvSpPr/>
          <p:nvPr/>
        </p:nvSpPr>
        <p:spPr>
          <a:xfrm>
            <a:off x="566988" y="806116"/>
            <a:ext cx="5772150" cy="1514475"/>
          </a:xfrm>
          <a:prstGeom prst="roundRect">
            <a:avLst>
              <a:gd name="adj" fmla="val 8416"/>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2019</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年９月の状況）</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・直近の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月の状況は次のとおり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保険診療の多数回該当のカウントは、転院によるリセットから増えていない状態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特定疾病給付対象療養では高額療養費の支給を受けた月が４月未満</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入院関係医療の自己負担額が入院関係医療の高額療養費算定基準額を超過している月が４月以上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・入院関係医療の自己負担額が入院関係医療の高額療養費算定基準額を超えている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・同じ月に、同じ医療機関で、他の公費負担医療と保険診療を受けている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2985086" y="2466520"/>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576513" y="2926139"/>
            <a:ext cx="5762625" cy="1424732"/>
          </a:xfrm>
          <a:prstGeom prst="roundRect">
            <a:avLst>
              <a:gd name="adj" fmla="val 8697"/>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カウントが４／１２以上で現物給付を実施しており、「特定疾病給付対象療養の高額療養費算定基準額」が「入院関係医療の高額療養費算定基準額」に入ります。「入院関係医療の自己負担額」は、現物給付を行うので</a:t>
            </a:r>
            <a:r>
              <a:rPr lang="en-US"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円になります。「窓口支払額」は、入院関係医療の現物給付の</a:t>
            </a:r>
            <a:r>
              <a:rPr lang="en-US"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と他の公費負担医療の自己負担額（支払額）と保険診療の自己負担額の合計（上限は保険診療の高額療養費算定基準額）が入ります。「保険診療の高額療養費算定基準額」は原則として、リセットされることとなり、多数回該当になる前の金額で処理してください。</a:t>
            </a:r>
            <a:endParaRPr lang="ja-JP" sz="12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 name="正方形/長方形 6"/>
          <p:cNvSpPr/>
          <p:nvPr/>
        </p:nvSpPr>
        <p:spPr>
          <a:xfrm>
            <a:off x="504323" y="4618439"/>
            <a:ext cx="4600575" cy="861774"/>
          </a:xfrm>
          <a:prstGeom prst="rect">
            <a:avLst/>
          </a:prstGeom>
        </p:spPr>
        <p:txBody>
          <a:bodyPr wrap="square">
            <a:spAutoFit/>
          </a:bodyPr>
          <a:lstStyle/>
          <a:p>
            <a:pPr>
              <a:lnSpc>
                <a:spcPts val="1500"/>
              </a:lnSpc>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記載例</a:t>
            </a:r>
            <a:r>
              <a:rPr lang="en-US" altLang="ja-JP" sz="1200" dirty="0">
                <a:latin typeface="ＭＳ Ｐゴシック" panose="020B0600070205080204" pitchFamily="50" charset="-128"/>
                <a:ea typeface="ＭＳ Ｐゴシック" panose="020B0600070205080204" pitchFamily="50" charset="-128"/>
              </a:rPr>
              <a:t>14</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入院関係医療で現物給付を実施</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他の公費負担医療の支払額（自己負担額）が</a:t>
            </a:r>
            <a:r>
              <a:rPr lang="en-US" altLang="ja-JP" sz="1200" dirty="0">
                <a:latin typeface="ＭＳ Ｐゴシック" panose="020B0600070205080204" pitchFamily="50" charset="-128"/>
                <a:ea typeface="ＭＳ Ｐゴシック" panose="020B0600070205080204" pitchFamily="50" charset="-128"/>
              </a:rPr>
              <a:t>10,000</a:t>
            </a:r>
            <a:r>
              <a:rPr lang="ja-JP" altLang="en-US" sz="1200" dirty="0">
                <a:latin typeface="ＭＳ Ｐゴシック" panose="020B0600070205080204" pitchFamily="50" charset="-128"/>
                <a:ea typeface="ＭＳ Ｐゴシック" panose="020B0600070205080204" pitchFamily="50" charset="-128"/>
              </a:rPr>
              <a:t>円</a:t>
            </a: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23</a:t>
            </a:fld>
            <a:endParaRPr kumimoji="1" lang="ja-JP" altLang="en-US"/>
          </a:p>
        </p:txBody>
      </p:sp>
      <p:pic>
        <p:nvPicPr>
          <p:cNvPr id="8" name="図 7"/>
          <p:cNvPicPr>
            <a:picLocks noChangeAspect="1"/>
          </p:cNvPicPr>
          <p:nvPr/>
        </p:nvPicPr>
        <p:blipFill>
          <a:blip r:embed="rId2"/>
          <a:stretch>
            <a:fillRect/>
          </a:stretch>
        </p:blipFill>
        <p:spPr>
          <a:xfrm>
            <a:off x="213063" y="5777505"/>
            <a:ext cx="6480000" cy="2886572"/>
          </a:xfrm>
          <a:prstGeom prst="rect">
            <a:avLst/>
          </a:prstGeom>
        </p:spPr>
      </p:pic>
    </p:spTree>
    <p:extLst>
      <p:ext uri="{BB962C8B-B14F-4D97-AF65-F5344CB8AC3E}">
        <p14:creationId xmlns:p14="http://schemas.microsoft.com/office/powerpoint/2010/main" val="41808690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5236" y="587563"/>
            <a:ext cx="1176837" cy="230584"/>
          </a:xfrm>
        </p:spPr>
        <p:txBody>
          <a:bodyPr>
            <a:no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15</a:t>
            </a: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4" name="角丸四角形 3"/>
          <p:cNvSpPr/>
          <p:nvPr/>
        </p:nvSpPr>
        <p:spPr>
          <a:xfrm>
            <a:off x="554957" y="818147"/>
            <a:ext cx="5772150" cy="1514475"/>
          </a:xfrm>
          <a:prstGeom prst="roundRect">
            <a:avLst>
              <a:gd name="adj" fmla="val 8416"/>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2019</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11</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・直近の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月の状況は次のとおり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保険診療の多数回該当のカウントは、転院によるリセットから増えていない状態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特定疾病給付対象療養では高額療養費の支給を受けた月が４月以上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入院関係医療の自己負担額が入院関係医療の高額療養費算定基準額を超過している月が４月以上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・入院関係医療の自己負担額が入院関係医療の高額療養費算定基準額を超えている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・同じ月に、同じ医療機関で保険診療を受けている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3088606" y="2520557"/>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554957" y="3022182"/>
            <a:ext cx="5762625" cy="1190625"/>
          </a:xfrm>
          <a:prstGeom prst="roundRect">
            <a:avLst>
              <a:gd name="adj" fmla="val 8697"/>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カウント」が４／１２以上かつ、「特定疾病給付対象療養のカウント」が４／１２以上で現物給付を実施しており、「入院関係医療の高額療養費算定基準額」は、多数回該当の適用を受けることになります。「入院関係医療の自己負担額」は、現物給付を行うので</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円になります。「窓口支払額」は、入院関係医療の現物給付による</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円と保険診療分の合計（上限は保険診療の高額療養費算定基準額）が入ります。</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 name="正方形/長方形 6"/>
          <p:cNvSpPr/>
          <p:nvPr/>
        </p:nvSpPr>
        <p:spPr>
          <a:xfrm>
            <a:off x="504323" y="4618439"/>
            <a:ext cx="4600575" cy="647293"/>
          </a:xfrm>
          <a:prstGeom prst="rect">
            <a:avLst/>
          </a:prstGeom>
        </p:spPr>
        <p:txBody>
          <a:bodyPr wrap="square">
            <a:spAutoFit/>
          </a:bodyPr>
          <a:lstStyle/>
          <a:p>
            <a:pPr>
              <a:lnSpc>
                <a:spcPts val="1500"/>
              </a:lnSpc>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記載例</a:t>
            </a:r>
            <a:r>
              <a:rPr lang="en-US" altLang="ja-JP" sz="1200" dirty="0">
                <a:latin typeface="ＭＳ Ｐゴシック" panose="020B0600070205080204" pitchFamily="50" charset="-128"/>
                <a:ea typeface="ＭＳ Ｐゴシック" panose="020B0600070205080204" pitchFamily="50" charset="-128"/>
              </a:rPr>
              <a:t>15</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入院関係医療で現物給付を実施</a:t>
            </a: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24</a:t>
            </a:fld>
            <a:endParaRPr kumimoji="1" lang="ja-JP" altLang="en-US"/>
          </a:p>
        </p:txBody>
      </p:sp>
      <p:pic>
        <p:nvPicPr>
          <p:cNvPr id="3" name="図 2"/>
          <p:cNvPicPr>
            <a:picLocks noChangeAspect="1"/>
          </p:cNvPicPr>
          <p:nvPr/>
        </p:nvPicPr>
        <p:blipFill>
          <a:blip r:embed="rId2"/>
          <a:stretch>
            <a:fillRect/>
          </a:stretch>
        </p:blipFill>
        <p:spPr>
          <a:xfrm>
            <a:off x="196268" y="5671364"/>
            <a:ext cx="6480000" cy="2886579"/>
          </a:xfrm>
          <a:prstGeom prst="rect">
            <a:avLst/>
          </a:prstGeom>
        </p:spPr>
      </p:pic>
    </p:spTree>
    <p:extLst>
      <p:ext uri="{BB962C8B-B14F-4D97-AF65-F5344CB8AC3E}">
        <p14:creationId xmlns:p14="http://schemas.microsoft.com/office/powerpoint/2010/main" val="29777968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5236" y="551468"/>
            <a:ext cx="1309186" cy="302774"/>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16</a:t>
            </a: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4" name="角丸四角形 3"/>
          <p:cNvSpPr/>
          <p:nvPr/>
        </p:nvSpPr>
        <p:spPr>
          <a:xfrm>
            <a:off x="603083" y="854242"/>
            <a:ext cx="5772150" cy="1514475"/>
          </a:xfrm>
          <a:prstGeom prst="roundRect">
            <a:avLst>
              <a:gd name="adj" fmla="val 8416"/>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2020</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年１月の状況）</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・直近の</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月の状況は次のとおり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保険診療では高額療養費の支給を受けた月が４月未満</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特定疾病給付対象療養では高額療養費の支給を受けた月が４月未満</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286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入院関係医療の自己負担額が入院関係医療の高額療養費算定基準額を超過している月が４月以上</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・入院関係医療の自己負担額が入院関係医療の高額療養費算定基準額を超えている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6200" indent="-76200"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・同じ月に、同じ医療機関で保険診療を受けている</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下矢印 4"/>
          <p:cNvSpPr/>
          <p:nvPr/>
        </p:nvSpPr>
        <p:spPr>
          <a:xfrm>
            <a:off x="3141495" y="2514646"/>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603083" y="2974265"/>
            <a:ext cx="5762625" cy="1057275"/>
          </a:xfrm>
          <a:prstGeom prst="roundRect">
            <a:avLst>
              <a:gd name="adj" fmla="val 8697"/>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カウントが４／１２以上で現物給付を実施しており、「特定疾病給付対象療養の高額療養費算定基準額」が「入院関係医療の高額療養費算定基準額」に入ります。「入院関係医療の自己負担額」は、現物給付を行うので</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円になります。「窓口支払額」は、入院関係医療の現物給付による</a:t>
            </a:r>
            <a:r>
              <a:rPr lang="en-US"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円と保険診療分の合計（上限は保険診療の高額療養費算定基準額）が入ります。</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 name="正方形/長方形 6"/>
          <p:cNvSpPr/>
          <p:nvPr/>
        </p:nvSpPr>
        <p:spPr>
          <a:xfrm>
            <a:off x="504323" y="4618439"/>
            <a:ext cx="4600575" cy="647293"/>
          </a:xfrm>
          <a:prstGeom prst="rect">
            <a:avLst/>
          </a:prstGeom>
        </p:spPr>
        <p:txBody>
          <a:bodyPr wrap="square">
            <a:spAutoFit/>
          </a:bodyPr>
          <a:lstStyle/>
          <a:p>
            <a:pPr>
              <a:lnSpc>
                <a:spcPts val="1500"/>
              </a:lnSpc>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記載例</a:t>
            </a:r>
            <a:r>
              <a:rPr lang="en-US" altLang="ja-JP" sz="1200" dirty="0">
                <a:latin typeface="ＭＳ Ｐゴシック" panose="020B0600070205080204" pitchFamily="50" charset="-128"/>
                <a:ea typeface="ＭＳ Ｐゴシック" panose="020B0600070205080204" pitchFamily="50" charset="-128"/>
              </a:rPr>
              <a:t>16</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入院関係医療で現物給付を実施</a:t>
            </a: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25</a:t>
            </a:fld>
            <a:endParaRPr kumimoji="1" lang="ja-JP" altLang="en-US"/>
          </a:p>
        </p:txBody>
      </p:sp>
      <p:pic>
        <p:nvPicPr>
          <p:cNvPr id="8" name="図 7"/>
          <p:cNvPicPr>
            <a:picLocks noChangeAspect="1"/>
          </p:cNvPicPr>
          <p:nvPr/>
        </p:nvPicPr>
        <p:blipFill>
          <a:blip r:embed="rId2"/>
          <a:stretch>
            <a:fillRect/>
          </a:stretch>
        </p:blipFill>
        <p:spPr>
          <a:xfrm>
            <a:off x="189000" y="5626181"/>
            <a:ext cx="6480000" cy="2886575"/>
          </a:xfrm>
          <a:prstGeom prst="rect">
            <a:avLst/>
          </a:prstGeom>
        </p:spPr>
      </p:pic>
    </p:spTree>
    <p:extLst>
      <p:ext uri="{BB962C8B-B14F-4D97-AF65-F5344CB8AC3E}">
        <p14:creationId xmlns:p14="http://schemas.microsoft.com/office/powerpoint/2010/main" val="39459685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5236" y="551468"/>
            <a:ext cx="1309186" cy="302774"/>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a:t>
            </a:r>
            <a:r>
              <a:rPr lang="en-US" altLang="ja-JP" sz="1200" kern="100" dirty="0">
                <a:solidFill>
                  <a:srgbClr val="000000"/>
                </a:solidFill>
                <a:latin typeface="ＭＳ Ｐゴシック" panose="020B0600070205080204" pitchFamily="50" charset="-128"/>
                <a:ea typeface="ＭＳ Ｐゴシック" panose="020B0600070205080204" pitchFamily="50" charset="-128"/>
              </a:rPr>
              <a:t>17</a:t>
            </a: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4" name="角丸四角形 3"/>
          <p:cNvSpPr/>
          <p:nvPr/>
        </p:nvSpPr>
        <p:spPr>
          <a:xfrm>
            <a:off x="603083" y="854242"/>
            <a:ext cx="5772150" cy="1764244"/>
          </a:xfrm>
          <a:prstGeom prst="roundRect">
            <a:avLst>
              <a:gd name="adj" fmla="val 8416"/>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（「【資料６】入院関係医療のカウント例」の</a:t>
            </a:r>
            <a:r>
              <a:rPr lang="en-US"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20</a:t>
            </a:r>
            <a:r>
              <a:rPr lang="en-US" alt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19</a:t>
            </a:r>
            <a:r>
              <a:rPr 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年</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９</a:t>
            </a:r>
            <a:r>
              <a:rPr 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月</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に</a:t>
            </a:r>
            <a:r>
              <a:rPr lang="ja-JP" altLang="en-US" sz="1200" u="sng"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現物給付できなかった場合</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a:p>
            <a:pPr>
              <a:lnSpc>
                <a:spcPts val="1300"/>
              </a:lnSpc>
            </a:pP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・直近の</a:t>
            </a:r>
            <a:r>
              <a:rPr lang="en-US" altLang="ja-JP"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月の状況は次のとおり</a:t>
            </a:r>
          </a:p>
          <a:p>
            <a:pPr>
              <a:lnSpc>
                <a:spcPts val="1300"/>
              </a:lnSpc>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　　保険</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診療の多数回該当のカウントは、転院によるリセットから増えていない状態</a:t>
            </a:r>
          </a:p>
          <a:p>
            <a:pPr>
              <a:lnSpc>
                <a:spcPts val="1300"/>
              </a:lnSpc>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　　特定</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疾病給付対象療養では高額療養費の支給を受けた月が４月未満</a:t>
            </a:r>
          </a:p>
          <a:p>
            <a:pPr>
              <a:lnSpc>
                <a:spcPts val="1300"/>
              </a:lnSpc>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　　入院</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関係医療の自己負担額が入院関係医療の高額療養費算定基準額を超過</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して</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a:p>
            <a:pPr>
              <a:lnSpc>
                <a:spcPts val="1300"/>
              </a:lnSpc>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　　いる</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月が４月以上</a:t>
            </a:r>
          </a:p>
          <a:p>
            <a:pPr>
              <a:lnSpc>
                <a:spcPts val="1300"/>
              </a:lnSpc>
            </a:pP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・入院関係医療の自己負担額が入院関係医療の高額療養費算定基準額を超えている</a:t>
            </a:r>
          </a:p>
          <a:p>
            <a:pPr>
              <a:lnSpc>
                <a:spcPts val="1300"/>
              </a:lnSpc>
            </a:pP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・同じ月に、同じ医療機関で、他の公費負担医療と保険診療を受けて</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いる</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a:p>
            <a:pPr>
              <a:lnSpc>
                <a:spcPts val="1300"/>
              </a:lnSpc>
            </a:pP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・現物給付として、入院関係医療の自己負担額を</a:t>
            </a:r>
            <a:r>
              <a:rPr lang="en-US" altLang="ja-JP"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円とすることができたにも</a:t>
            </a:r>
            <a:r>
              <a:rPr lang="ja-JP" altLang="en-US" sz="1200" kern="100" dirty="0" err="1"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かか</a:t>
            </a:r>
            <a:endParaRPr lang="en-US" altLang="ja-JP"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a:p>
            <a:pPr>
              <a:lnSpc>
                <a:spcPts val="1300"/>
              </a:lnSpc>
            </a:pP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 わらず、何らかの理由でできなかった。</a:t>
            </a:r>
            <a:endParaRPr lang="ja-JP" altLang="en-US" sz="1200" kern="100" dirty="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p:txBody>
      </p:sp>
      <p:sp>
        <p:nvSpPr>
          <p:cNvPr id="5" name="下矢印 4"/>
          <p:cNvSpPr/>
          <p:nvPr/>
        </p:nvSpPr>
        <p:spPr>
          <a:xfrm>
            <a:off x="3136732" y="2769677"/>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603083" y="3234558"/>
            <a:ext cx="5762625" cy="1539461"/>
          </a:xfrm>
          <a:prstGeom prst="roundRect">
            <a:avLst>
              <a:gd name="adj" fmla="val 8697"/>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300"/>
              </a:lnSpc>
              <a:spcAft>
                <a:spcPts val="0"/>
              </a:spcAft>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入院関係医療の自己負担額は保険診療扱いとなり、</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30,000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90,000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円の</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120,000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円分の保険診療の自己負担額があることになります。窓口支払額は、他公費負担医療の支払額の</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円＋保険診療の</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47,600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円の合計額である</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57,600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円になります。「</a:t>
            </a:r>
            <a:r>
              <a:rPr 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a:t>
            </a:r>
            <a:r>
              <a:rPr lang="ja-JP" sz="1200" kern="100" dirty="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関係</a:t>
            </a:r>
            <a:r>
              <a:rPr 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医療</a:t>
            </a:r>
            <a:r>
              <a:rPr lang="ja-JP" altLang="en-US"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の高額療養費算定基準額」は、現物給付が行われないので</a:t>
            </a:r>
            <a:r>
              <a:rPr lang="en-US" alt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57,600</a:t>
            </a:r>
            <a:r>
              <a:rPr lang="ja-JP" altLang="en-US"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円となり、また、入院関係医療の自己負担額は</a:t>
            </a:r>
            <a:r>
              <a:rPr lang="en-US" alt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90,000</a:t>
            </a:r>
            <a:r>
              <a:rPr lang="ja-JP" altLang="en-US"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円分</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なの</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で</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a:t>
            </a:r>
            <a:r>
              <a:rPr lang="en-US" alt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57,600</a:t>
            </a:r>
            <a:r>
              <a:rPr lang="ja-JP" altLang="en-US"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円を超えていることから、「入院関係医療の自己負担額」には</a:t>
            </a:r>
            <a:r>
              <a:rPr lang="en-US" altLang="ja-JP"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57,600</a:t>
            </a:r>
            <a:r>
              <a:rPr lang="ja-JP" altLang="en-US" sz="12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円を記載し、「入院関係医療のカウント」が＋１になります。なお、一つの医療機関の入院関係医療の自己負担額が、入院関係医療の高額療養費算定基準額を超えているので、</a:t>
            </a:r>
            <a:r>
              <a:rPr lang="ja-JP" altLang="en-US" sz="1200" kern="100" dirty="0" smtClean="0">
                <a:solidFill>
                  <a:srgbClr val="FF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医療費の助成は可能となります。</a:t>
            </a:r>
            <a:endParaRPr lang="ja-JP" sz="12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 name="正方形/長方形 6"/>
          <p:cNvSpPr/>
          <p:nvPr/>
        </p:nvSpPr>
        <p:spPr>
          <a:xfrm>
            <a:off x="530904" y="5124113"/>
            <a:ext cx="4600575" cy="1054135"/>
          </a:xfrm>
          <a:prstGeom prst="rect">
            <a:avLst/>
          </a:prstGeom>
        </p:spPr>
        <p:txBody>
          <a:bodyPr wrap="square">
            <a:spAutoFit/>
          </a:bodyPr>
          <a:lstStyle/>
          <a:p>
            <a:pPr>
              <a:lnSpc>
                <a:spcPts val="1500"/>
              </a:lnSpc>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smtClean="0">
                <a:latin typeface="ＭＳ Ｐゴシック" panose="020B0600070205080204" pitchFamily="50" charset="-128"/>
                <a:ea typeface="ＭＳ Ｐゴシック" panose="020B0600070205080204" pitchFamily="50" charset="-128"/>
              </a:rPr>
              <a:t>記載例</a:t>
            </a:r>
            <a:r>
              <a:rPr lang="en-US" altLang="ja-JP" sz="1200" dirty="0" smtClean="0">
                <a:latin typeface="ＭＳ Ｐゴシック" panose="020B0600070205080204" pitchFamily="50" charset="-128"/>
                <a:ea typeface="ＭＳ Ｐゴシック" panose="020B0600070205080204" pitchFamily="50" charset="-128"/>
              </a:rPr>
              <a:t>17 </a:t>
            </a:r>
            <a:endParaRPr lang="en-US" altLang="ja-JP" sz="1200" dirty="0">
              <a:latin typeface="ＭＳ Ｐゴシック" panose="020B0600070205080204" pitchFamily="50" charset="-128"/>
              <a:ea typeface="ＭＳ Ｐゴシック" panose="020B0600070205080204" pitchFamily="50" charset="-128"/>
            </a:endParaRP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smtClean="0">
                <a:solidFill>
                  <a:srgbClr val="FF0000"/>
                </a:solidFill>
                <a:latin typeface="ＭＳ Ｐゴシック" panose="020B0600070205080204" pitchFamily="50" charset="-128"/>
                <a:ea typeface="ＭＳ Ｐゴシック" panose="020B0600070205080204" pitchFamily="50" charset="-128"/>
              </a:rPr>
              <a:t>・</a:t>
            </a:r>
            <a:r>
              <a:rPr lang="ja-JP" altLang="en-US" sz="1200" dirty="0">
                <a:solidFill>
                  <a:srgbClr val="FF0000"/>
                </a:solidFill>
                <a:latin typeface="ＭＳ Ｐゴシック" panose="020B0600070205080204" pitchFamily="50" charset="-128"/>
                <a:ea typeface="ＭＳ Ｐゴシック" panose="020B0600070205080204" pitchFamily="50" charset="-128"/>
              </a:rPr>
              <a:t>入院関係医療で現物</a:t>
            </a:r>
            <a:r>
              <a:rPr lang="ja-JP" altLang="en-US" sz="1200" dirty="0" smtClean="0">
                <a:solidFill>
                  <a:srgbClr val="FF0000"/>
                </a:solidFill>
                <a:latin typeface="ＭＳ Ｐゴシック" panose="020B0600070205080204" pitchFamily="50" charset="-128"/>
                <a:ea typeface="ＭＳ Ｐゴシック" panose="020B0600070205080204" pitchFamily="50" charset="-128"/>
              </a:rPr>
              <a:t>給付を行わなかった。</a:t>
            </a:r>
            <a:endParaRPr lang="en-US" altLang="ja-JP" sz="1200" dirty="0" smtClean="0">
              <a:solidFill>
                <a:srgbClr val="FF0000"/>
              </a:solidFill>
              <a:latin typeface="ＭＳ Ｐゴシック" panose="020B0600070205080204" pitchFamily="50" charset="-128"/>
              <a:ea typeface="ＭＳ Ｐゴシック" panose="020B0600070205080204" pitchFamily="50" charset="-128"/>
            </a:endParaRPr>
          </a:p>
          <a:p>
            <a:pPr>
              <a:lnSpc>
                <a:spcPts val="1500"/>
              </a:lnSpc>
            </a:pPr>
            <a:r>
              <a:rPr lang="ja-JP" altLang="en-US" sz="1200" dirty="0">
                <a:solidFill>
                  <a:srgbClr val="FF0000"/>
                </a:solidFill>
                <a:latin typeface="ＭＳ Ｐゴシック" panose="020B0600070205080204" pitchFamily="50" charset="-128"/>
                <a:ea typeface="ＭＳ Ｐゴシック" panose="020B0600070205080204" pitchFamily="50" charset="-128"/>
              </a:rPr>
              <a:t>　</a:t>
            </a:r>
            <a:r>
              <a:rPr lang="ja-JP" altLang="en-US" sz="1200" dirty="0" smtClean="0">
                <a:solidFill>
                  <a:srgbClr val="FF0000"/>
                </a:solidFill>
                <a:latin typeface="ＭＳ Ｐゴシック" panose="020B0600070205080204" pitchFamily="50" charset="-128"/>
                <a:ea typeface="ＭＳ Ｐゴシック" panose="020B0600070205080204" pitchFamily="50" charset="-128"/>
              </a:rPr>
              <a:t>　　（特定疾病給付対象療養としてのカウントが＋１にならない）</a:t>
            </a:r>
            <a:endParaRPr lang="en-US" altLang="ja-JP" sz="1200" dirty="0" smtClean="0">
              <a:solidFill>
                <a:srgbClr val="FF0000"/>
              </a:solidFill>
              <a:latin typeface="ＭＳ Ｐゴシック" panose="020B0600070205080204" pitchFamily="50" charset="-128"/>
              <a:ea typeface="ＭＳ Ｐゴシック" panose="020B0600070205080204" pitchFamily="50" charset="-128"/>
            </a:endParaRPr>
          </a:p>
          <a:p>
            <a:pPr>
              <a:lnSpc>
                <a:spcPts val="1500"/>
              </a:lnSpc>
            </a:pP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・他の公費負担医療の支払額（自己負担額）が</a:t>
            </a:r>
            <a:r>
              <a:rPr lang="en-US" altLang="ja-JP" sz="1200" dirty="0" smtClean="0">
                <a:latin typeface="ＭＳ Ｐゴシック" panose="020B0600070205080204" pitchFamily="50" charset="-128"/>
                <a:ea typeface="ＭＳ Ｐゴシック" panose="020B0600070205080204" pitchFamily="50" charset="-128"/>
              </a:rPr>
              <a:t>10,000</a:t>
            </a:r>
            <a:r>
              <a:rPr lang="ja-JP" altLang="en-US" sz="1200" dirty="0" smtClean="0">
                <a:latin typeface="ＭＳ Ｐゴシック" panose="020B0600070205080204" pitchFamily="50" charset="-128"/>
                <a:ea typeface="ＭＳ Ｐゴシック" panose="020B0600070205080204" pitchFamily="50" charset="-128"/>
              </a:rPr>
              <a:t>円</a:t>
            </a:r>
            <a:endParaRPr lang="ja-JP" altLang="en-US" sz="1200" dirty="0">
              <a:latin typeface="ＭＳ Ｐゴシック" panose="020B0600070205080204" pitchFamily="50" charset="-128"/>
              <a:ea typeface="ＭＳ Ｐゴシック" panose="020B0600070205080204" pitchFamily="50" charset="-128"/>
            </a:endParaRP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26</a:t>
            </a:fld>
            <a:endParaRPr kumimoji="1" lang="ja-JP" altLang="en-US"/>
          </a:p>
        </p:txBody>
      </p:sp>
      <p:pic>
        <p:nvPicPr>
          <p:cNvPr id="3" name="図 2"/>
          <p:cNvPicPr>
            <a:picLocks noChangeAspect="1"/>
          </p:cNvPicPr>
          <p:nvPr/>
        </p:nvPicPr>
        <p:blipFill>
          <a:blip r:embed="rId2"/>
          <a:stretch>
            <a:fillRect/>
          </a:stretch>
        </p:blipFill>
        <p:spPr>
          <a:xfrm>
            <a:off x="189000" y="6400020"/>
            <a:ext cx="6480000" cy="2886570"/>
          </a:xfrm>
          <a:prstGeom prst="rect">
            <a:avLst/>
          </a:prstGeom>
        </p:spPr>
      </p:pic>
    </p:spTree>
    <p:extLst>
      <p:ext uri="{BB962C8B-B14F-4D97-AF65-F5344CB8AC3E}">
        <p14:creationId xmlns:p14="http://schemas.microsoft.com/office/powerpoint/2010/main" val="814834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5236" y="551468"/>
            <a:ext cx="1309186" cy="302774"/>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a:t>
            </a:r>
            <a:r>
              <a:rPr lang="en-US" altLang="ja-JP" sz="1200" kern="100" dirty="0">
                <a:solidFill>
                  <a:srgbClr val="000000"/>
                </a:solidFill>
                <a:latin typeface="ＭＳ Ｐゴシック" panose="020B0600070205080204" pitchFamily="50" charset="-128"/>
                <a:ea typeface="ＭＳ Ｐゴシック" panose="020B0600070205080204" pitchFamily="50" charset="-128"/>
              </a:rPr>
              <a:t>18</a:t>
            </a: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4" name="角丸四角形 3"/>
          <p:cNvSpPr/>
          <p:nvPr/>
        </p:nvSpPr>
        <p:spPr>
          <a:xfrm>
            <a:off x="603083" y="854242"/>
            <a:ext cx="5772150" cy="1458339"/>
          </a:xfrm>
          <a:prstGeom prst="roundRect">
            <a:avLst>
              <a:gd name="adj" fmla="val 6093"/>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ts val="1300"/>
              </a:lnSpc>
            </a:pP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a:t>
            </a:r>
            <a:r>
              <a:rPr lang="en-US" altLang="ja-JP"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資料６</a:t>
            </a:r>
            <a:r>
              <a:rPr lang="en-US" altLang="ja-JP"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入院関係医療のカウント例」の</a:t>
            </a:r>
            <a:r>
              <a:rPr lang="en-US" altLang="ja-JP"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2019</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年</a:t>
            </a:r>
            <a:r>
              <a:rPr lang="en-US" altLang="ja-JP"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11</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月に</a:t>
            </a:r>
            <a:r>
              <a:rPr lang="ja-JP" altLang="en-US" sz="1200" u="sng"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同一病院に２回入院した場合</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a:t>
            </a:r>
            <a:endPar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a:p>
            <a:pPr>
              <a:lnSpc>
                <a:spcPts val="1300"/>
              </a:lnSpc>
            </a:pP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・直近の</a:t>
            </a:r>
            <a:r>
              <a:rPr lang="en-US" altLang="ja-JP"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12</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月の状況は次のとおり</a:t>
            </a:r>
          </a:p>
          <a:p>
            <a:pPr>
              <a:lnSpc>
                <a:spcPts val="1300"/>
              </a:lnSpc>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　　保険</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診療の多数回該当のカウントは、転院によるリセットから増えていない状態</a:t>
            </a:r>
          </a:p>
          <a:p>
            <a:pPr>
              <a:lnSpc>
                <a:spcPts val="1300"/>
              </a:lnSpc>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　　特定</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疾病給付対象療養では高額療養費の支給を受けた月が４月以上</a:t>
            </a:r>
          </a:p>
          <a:p>
            <a:pPr>
              <a:lnSpc>
                <a:spcPts val="1300"/>
              </a:lnSpc>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　　入院</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関係医療の自己負担額が入院関係医療の高額療養費算定基準額を超過</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して</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a:p>
            <a:pPr>
              <a:lnSpc>
                <a:spcPts val="1300"/>
              </a:lnSpc>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　　いる</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月が４月以上</a:t>
            </a:r>
          </a:p>
          <a:p>
            <a:pPr>
              <a:lnSpc>
                <a:spcPts val="1300"/>
              </a:lnSpc>
            </a:pP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が、</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１回目の入院では入院</a:t>
            </a:r>
            <a:r>
              <a:rPr lang="ja-JP" altLang="en-US" sz="1200" kern="100" dirty="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関係医療の高額療養費</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算定</a:t>
            </a:r>
            <a:endParaRPr lang="en-US" altLang="ja-JP"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a:p>
            <a:pPr>
              <a:lnSpc>
                <a:spcPts val="1300"/>
              </a:lnSpc>
            </a:pP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  基</a:t>
            </a:r>
            <a:r>
              <a:rPr lang="ja-JP" altLang="en-US" sz="1200" kern="100" dirty="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準額を</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超えてなかったが、２回目の入院の後に超えた</a:t>
            </a:r>
            <a:endParaRPr lang="en-US" altLang="ja-JP"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p:txBody>
      </p:sp>
      <p:sp>
        <p:nvSpPr>
          <p:cNvPr id="5" name="下矢印 4"/>
          <p:cNvSpPr/>
          <p:nvPr/>
        </p:nvSpPr>
        <p:spPr>
          <a:xfrm>
            <a:off x="3113380" y="2458510"/>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603083" y="2914977"/>
            <a:ext cx="5762625" cy="1846293"/>
          </a:xfrm>
          <a:prstGeom prst="roundRect">
            <a:avLst>
              <a:gd name="adj" fmla="val 4635"/>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ts val="1200"/>
              </a:lnSpc>
              <a:spcAft>
                <a:spcPts val="0"/>
              </a:spcAft>
            </a:pPr>
            <a:r>
              <a:rPr lang="ja-JP" altLang="en-US" sz="11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多数回該当となる</a:t>
            </a:r>
            <a:r>
              <a:rPr lang="ja-JP" altLang="en-US"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月ですが、</a:t>
            </a:r>
            <a:r>
              <a:rPr lang="ja-JP" altLang="en-US" sz="1100" kern="100" dirty="0" smtClean="0">
                <a:solidFill>
                  <a:srgbClr val="FF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１回目の入院では、入院関係医療の自己負担額が多数回該当の高額療養費算定基準額（</a:t>
            </a:r>
            <a:r>
              <a:rPr lang="en-US" altLang="ja-JP" sz="1100" kern="100" dirty="0" smtClean="0">
                <a:solidFill>
                  <a:srgbClr val="FF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44,400</a:t>
            </a:r>
            <a:r>
              <a:rPr lang="ja-JP" altLang="en-US" sz="1100" kern="100" dirty="0" smtClean="0">
                <a:solidFill>
                  <a:srgbClr val="FF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円）を超えなかったので、１回目の時点では、「入院関係医療の高額療養費算定基準額」は多数回該当の適用のない金額である</a:t>
            </a:r>
            <a:r>
              <a:rPr lang="en-US" altLang="ja-JP" sz="1100" kern="100" dirty="0" smtClean="0">
                <a:solidFill>
                  <a:srgbClr val="FF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57,600</a:t>
            </a:r>
            <a:r>
              <a:rPr lang="ja-JP" altLang="en-US" sz="1100" kern="100" dirty="0" smtClean="0">
                <a:solidFill>
                  <a:srgbClr val="FF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円が入ります。</a:t>
            </a:r>
            <a:r>
              <a:rPr lang="ja-JP" altLang="en-US" sz="11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２回目の入院</a:t>
            </a:r>
            <a:r>
              <a:rPr lang="ja-JP" altLang="en-US" sz="11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は</a:t>
            </a:r>
            <a:r>
              <a:rPr lang="ja-JP" altLang="en-US"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a:t>
            </a:r>
            <a:r>
              <a:rPr lang="ja-JP" altLang="en-US" sz="1100" kern="100" dirty="0" smtClean="0">
                <a:solidFill>
                  <a:srgbClr val="00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a:t>
            </a:r>
            <a:r>
              <a:rPr lang="ja-JP" altLang="en-US"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額が多数回該当の高額療養費算定基準額を超えているので現物給付の処理が可能となります。窓口支払額は、</a:t>
            </a:r>
            <a:r>
              <a:rPr lang="en-US" altLang="ja-JP"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10,000</a:t>
            </a:r>
            <a:r>
              <a:rPr lang="ja-JP" altLang="en-US"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a:t>
            </a:r>
            <a:r>
              <a:rPr lang="en-US" altLang="ja-JP"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54,000</a:t>
            </a:r>
            <a:r>
              <a:rPr lang="ja-JP" altLang="en-US"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円（保険診療分）が、保険診療の高額療養費算定基準額を超えているので</a:t>
            </a:r>
            <a:r>
              <a:rPr lang="en-US" altLang="ja-JP"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57,600</a:t>
            </a:r>
            <a:r>
              <a:rPr lang="ja-JP" altLang="en-US"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円の支払いになります。なお、１回目の支払いの</a:t>
            </a:r>
            <a:r>
              <a:rPr lang="en-US" altLang="ja-JP"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30,000</a:t>
            </a:r>
            <a:r>
              <a:rPr lang="ja-JP" altLang="en-US"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円は、患者が保険者に高額療養費の支給の請求をしていただくことになります。２回目の入院の支払額は、高額療養費の現物給付として、基準額との差額である</a:t>
            </a:r>
            <a:r>
              <a:rPr lang="en-US" altLang="ja-JP"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27,600</a:t>
            </a:r>
            <a:r>
              <a:rPr lang="ja-JP" altLang="en-US"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円のみの場合もあります。</a:t>
            </a:r>
            <a:r>
              <a:rPr lang="ja-JP" altLang="en-US" sz="1100" kern="100" dirty="0" smtClean="0">
                <a:solidFill>
                  <a:srgbClr val="FF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２回の入院時に、入院関係医療の自己負担額が</a:t>
            </a:r>
            <a:r>
              <a:rPr lang="ja-JP" altLang="en-US" sz="11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「入院関係医療の高額療養費算定基準額」を超えたことから、「入院関係医療のカウント」を＋１にし、また、現物給付を行ったので、「特定疾病給付対象療養としてのカウント」も＋１になります。</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 name="正方形/長方形 6"/>
          <p:cNvSpPr/>
          <p:nvPr/>
        </p:nvSpPr>
        <p:spPr>
          <a:xfrm>
            <a:off x="524331" y="4854388"/>
            <a:ext cx="5828380" cy="1631216"/>
          </a:xfrm>
          <a:prstGeom prst="rect">
            <a:avLst/>
          </a:prstGeom>
        </p:spPr>
        <p:txBody>
          <a:bodyPr wrap="square">
            <a:spAutoFit/>
          </a:bodyPr>
          <a:lstStyle/>
          <a:p>
            <a:pPr>
              <a:lnSpc>
                <a:spcPts val="1500"/>
              </a:lnSpc>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smtClean="0">
                <a:latin typeface="ＭＳ Ｐゴシック" panose="020B0600070205080204" pitchFamily="50" charset="-128"/>
                <a:ea typeface="ＭＳ Ｐゴシック" panose="020B0600070205080204" pitchFamily="50" charset="-128"/>
              </a:rPr>
              <a:t>記載例</a:t>
            </a:r>
            <a:r>
              <a:rPr lang="en-US" altLang="ja-JP" sz="1200" dirty="0">
                <a:latin typeface="ＭＳ Ｐゴシック" panose="020B0600070205080204" pitchFamily="50" charset="-128"/>
                <a:ea typeface="ＭＳ Ｐゴシック" panose="020B0600070205080204" pitchFamily="50" charset="-128"/>
              </a:rPr>
              <a:t>18</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p>
          <a:p>
            <a:pPr>
              <a:lnSpc>
                <a:spcPts val="1500"/>
              </a:lnSpc>
            </a:pP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・同一の医療</a:t>
            </a:r>
            <a:r>
              <a:rPr lang="ja-JP" altLang="en-US" sz="1200" dirty="0">
                <a:latin typeface="ＭＳ Ｐゴシック" panose="020B0600070205080204" pitchFamily="50" charset="-128"/>
                <a:ea typeface="ＭＳ Ｐゴシック" panose="020B0600070205080204" pitchFamily="50" charset="-128"/>
              </a:rPr>
              <a:t>機関</a:t>
            </a:r>
            <a:r>
              <a:rPr lang="ja-JP" altLang="en-US" sz="1200" dirty="0" smtClean="0">
                <a:latin typeface="ＭＳ Ｐゴシック" panose="020B0600070205080204" pitchFamily="50" charset="-128"/>
                <a:ea typeface="ＭＳ Ｐゴシック" panose="020B0600070205080204" pitchFamily="50" charset="-128"/>
              </a:rPr>
              <a:t>に２回入院</a:t>
            </a:r>
            <a:r>
              <a:rPr lang="ja-JP" altLang="en-US" sz="1200" dirty="0">
                <a:latin typeface="ＭＳ Ｐゴシック" panose="020B0600070205080204" pitchFamily="50" charset="-128"/>
                <a:ea typeface="ＭＳ Ｐゴシック" panose="020B0600070205080204" pitchFamily="50" charset="-128"/>
              </a:rPr>
              <a:t>し、それぞれで</a:t>
            </a:r>
            <a:r>
              <a:rPr lang="ja-JP" altLang="en-US" sz="1200" dirty="0" smtClean="0">
                <a:latin typeface="ＭＳ Ｐゴシック" panose="020B0600070205080204" pitchFamily="50" charset="-128"/>
                <a:ea typeface="ＭＳ Ｐゴシック" panose="020B0600070205080204" pitchFamily="50" charset="-128"/>
              </a:rPr>
              <a:t>入院関係医療を受療</a:t>
            </a:r>
            <a:endParaRPr lang="ja-JP" altLang="en-US" sz="1200" dirty="0">
              <a:latin typeface="ＭＳ Ｐゴシック" panose="020B0600070205080204" pitchFamily="50" charset="-128"/>
              <a:ea typeface="ＭＳ Ｐゴシック" panose="020B0600070205080204" pitchFamily="50" charset="-128"/>
            </a:endParaRP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・１回目</a:t>
            </a:r>
            <a:r>
              <a:rPr lang="ja-JP" altLang="en-US" sz="1200" dirty="0">
                <a:latin typeface="ＭＳ Ｐゴシック" panose="020B0600070205080204" pitchFamily="50" charset="-128"/>
                <a:ea typeface="ＭＳ Ｐゴシック" panose="020B0600070205080204" pitchFamily="50" charset="-128"/>
              </a:rPr>
              <a:t>の</a:t>
            </a:r>
            <a:r>
              <a:rPr lang="ja-JP" altLang="en-US" sz="1200" dirty="0" smtClean="0">
                <a:latin typeface="ＭＳ Ｐゴシック" panose="020B0600070205080204" pitchFamily="50" charset="-128"/>
                <a:ea typeface="ＭＳ Ｐゴシック" panose="020B0600070205080204" pitchFamily="50" charset="-128"/>
              </a:rPr>
              <a:t>入院は、入院関係医療のみで医療費</a:t>
            </a:r>
            <a:r>
              <a:rPr lang="en-US" altLang="ja-JP" sz="1200" dirty="0">
                <a:latin typeface="ＭＳ Ｐゴシック" panose="020B0600070205080204" pitchFamily="50" charset="-128"/>
                <a:ea typeface="ＭＳ Ｐゴシック" panose="020B0600070205080204" pitchFamily="50" charset="-128"/>
              </a:rPr>
              <a:t>100,000</a:t>
            </a:r>
            <a:r>
              <a:rPr lang="ja-JP" altLang="en-US" sz="1200" dirty="0">
                <a:latin typeface="ＭＳ Ｐゴシック" panose="020B0600070205080204" pitchFamily="50" charset="-128"/>
                <a:ea typeface="ＭＳ Ｐゴシック" panose="020B0600070205080204" pitchFamily="50" charset="-128"/>
              </a:rPr>
              <a:t>円（自己負担額</a:t>
            </a:r>
            <a:r>
              <a:rPr lang="ja-JP" altLang="en-US" sz="1200" dirty="0" smtClean="0">
                <a:latin typeface="ＭＳ Ｐゴシック" panose="020B0600070205080204" pitchFamily="50" charset="-128"/>
                <a:ea typeface="ＭＳ Ｐゴシック" panose="020B0600070205080204" pitchFamily="50" charset="-128"/>
              </a:rPr>
              <a:t>：</a:t>
            </a:r>
            <a:r>
              <a:rPr lang="en-US" altLang="ja-JP" sz="1200" dirty="0" smtClean="0">
                <a:latin typeface="ＭＳ Ｐゴシック" panose="020B0600070205080204" pitchFamily="50" charset="-128"/>
                <a:ea typeface="ＭＳ Ｐゴシック" panose="020B0600070205080204" pitchFamily="50" charset="-128"/>
              </a:rPr>
              <a:t>30,000</a:t>
            </a:r>
            <a:r>
              <a:rPr lang="ja-JP" altLang="en-US" sz="1200" dirty="0">
                <a:latin typeface="ＭＳ Ｐゴシック" panose="020B0600070205080204" pitchFamily="50" charset="-128"/>
                <a:ea typeface="ＭＳ Ｐゴシック" panose="020B0600070205080204" pitchFamily="50" charset="-128"/>
              </a:rPr>
              <a:t>円）</a:t>
            </a:r>
          </a:p>
          <a:p>
            <a:pPr>
              <a:lnSpc>
                <a:spcPts val="1500"/>
              </a:lnSpc>
            </a:pP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２回目</a:t>
            </a:r>
            <a:r>
              <a:rPr lang="ja-JP" altLang="en-US" sz="1200" dirty="0" smtClean="0">
                <a:latin typeface="ＭＳ Ｐゴシック" panose="020B0600070205080204" pitchFamily="50" charset="-128"/>
                <a:ea typeface="ＭＳ Ｐゴシック" panose="020B0600070205080204" pitchFamily="50" charset="-128"/>
              </a:rPr>
              <a:t>の入院は、入院関係医療と保険診療</a:t>
            </a:r>
            <a:endParaRPr lang="en-US" altLang="ja-JP" sz="1200" dirty="0" smtClean="0">
              <a:latin typeface="ＭＳ Ｐゴシック" panose="020B0600070205080204" pitchFamily="50" charset="-128"/>
              <a:ea typeface="ＭＳ Ｐゴシック" panose="020B0600070205080204" pitchFamily="50" charset="-128"/>
            </a:endParaRPr>
          </a:p>
          <a:p>
            <a:pPr>
              <a:lnSpc>
                <a:spcPts val="1500"/>
              </a:lnSpc>
            </a:pP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入院関係医療の医療費</a:t>
            </a:r>
            <a:r>
              <a:rPr lang="en-US" altLang="ja-JP" sz="1200" dirty="0">
                <a:latin typeface="ＭＳ Ｐゴシック" panose="020B0600070205080204" pitchFamily="50" charset="-128"/>
                <a:ea typeface="ＭＳ Ｐゴシック" panose="020B0600070205080204" pitchFamily="50" charset="-128"/>
              </a:rPr>
              <a:t>200,000</a:t>
            </a:r>
            <a:r>
              <a:rPr lang="ja-JP" altLang="en-US" sz="1200" dirty="0">
                <a:latin typeface="ＭＳ Ｐゴシック" panose="020B0600070205080204" pitchFamily="50" charset="-128"/>
                <a:ea typeface="ＭＳ Ｐゴシック" panose="020B0600070205080204" pitchFamily="50" charset="-128"/>
              </a:rPr>
              <a:t>円（自己負担額</a:t>
            </a:r>
            <a:r>
              <a:rPr lang="ja-JP" altLang="en-US" sz="1200" dirty="0" smtClean="0">
                <a:latin typeface="ＭＳ Ｐゴシック" panose="020B0600070205080204" pitchFamily="50" charset="-128"/>
                <a:ea typeface="ＭＳ Ｐゴシック" panose="020B0600070205080204" pitchFamily="50" charset="-128"/>
              </a:rPr>
              <a:t>：</a:t>
            </a:r>
            <a:r>
              <a:rPr lang="en-US" altLang="ja-JP" sz="1200" dirty="0" smtClean="0">
                <a:latin typeface="ＭＳ Ｐゴシック" panose="020B0600070205080204" pitchFamily="50" charset="-128"/>
                <a:ea typeface="ＭＳ Ｐゴシック" panose="020B0600070205080204" pitchFamily="50" charset="-128"/>
              </a:rPr>
              <a:t>60,000</a:t>
            </a:r>
            <a:r>
              <a:rPr lang="ja-JP" altLang="en-US" sz="1200" dirty="0">
                <a:latin typeface="ＭＳ Ｐゴシック" panose="020B0600070205080204" pitchFamily="50" charset="-128"/>
                <a:ea typeface="ＭＳ Ｐゴシック" panose="020B0600070205080204" pitchFamily="50" charset="-128"/>
              </a:rPr>
              <a:t>円</a:t>
            </a:r>
            <a:r>
              <a:rPr lang="ja-JP" altLang="en-US" sz="1200" dirty="0" smtClean="0">
                <a:latin typeface="ＭＳ Ｐゴシック" panose="020B0600070205080204" pitchFamily="50" charset="-128"/>
                <a:ea typeface="ＭＳ Ｐゴシック" panose="020B0600070205080204" pitchFamily="50" charset="-128"/>
              </a:rPr>
              <a:t>）</a:t>
            </a:r>
            <a:endParaRPr lang="en-US" altLang="ja-JP" sz="1200" dirty="0" smtClean="0">
              <a:latin typeface="ＭＳ Ｐゴシック" panose="020B0600070205080204" pitchFamily="50" charset="-128"/>
              <a:ea typeface="ＭＳ Ｐゴシック" panose="020B0600070205080204" pitchFamily="50" charset="-128"/>
            </a:endParaRP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保険診療の医療費</a:t>
            </a:r>
            <a:r>
              <a:rPr lang="en-US" altLang="ja-JP" sz="1200" dirty="0" smtClean="0">
                <a:latin typeface="ＭＳ Ｐゴシック" panose="020B0600070205080204" pitchFamily="50" charset="-128"/>
                <a:ea typeface="ＭＳ Ｐゴシック" panose="020B0600070205080204" pitchFamily="50" charset="-128"/>
              </a:rPr>
              <a:t>180,000</a:t>
            </a:r>
            <a:r>
              <a:rPr lang="ja-JP" altLang="en-US" sz="1200" dirty="0" smtClean="0">
                <a:latin typeface="ＭＳ Ｐゴシック" panose="020B0600070205080204" pitchFamily="50" charset="-128"/>
                <a:ea typeface="ＭＳ Ｐゴシック" panose="020B0600070205080204" pitchFamily="50" charset="-128"/>
              </a:rPr>
              <a:t>円（自己負担額：</a:t>
            </a:r>
            <a:r>
              <a:rPr lang="en-US" altLang="ja-JP" sz="1200" dirty="0" smtClean="0">
                <a:latin typeface="ＭＳ Ｐゴシック" panose="020B0600070205080204" pitchFamily="50" charset="-128"/>
                <a:ea typeface="ＭＳ Ｐゴシック" panose="020B0600070205080204" pitchFamily="50" charset="-128"/>
              </a:rPr>
              <a:t>54,000</a:t>
            </a:r>
            <a:r>
              <a:rPr lang="ja-JP" altLang="en-US" sz="1200" dirty="0" smtClean="0">
                <a:latin typeface="ＭＳ Ｐゴシック" panose="020B0600070205080204" pitchFamily="50" charset="-128"/>
                <a:ea typeface="ＭＳ Ｐゴシック" panose="020B0600070205080204" pitchFamily="50" charset="-128"/>
              </a:rPr>
              <a:t>円）</a:t>
            </a:r>
            <a:endParaRPr lang="en-US" altLang="ja-JP" sz="1200" dirty="0" smtClean="0">
              <a:latin typeface="ＭＳ Ｐゴシック" panose="020B0600070205080204" pitchFamily="50" charset="-128"/>
              <a:ea typeface="ＭＳ Ｐゴシック" panose="020B0600070205080204" pitchFamily="50" charset="-128"/>
            </a:endParaRP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・２回目の入院関係医療で現物給付を実施</a:t>
            </a:r>
            <a:endParaRPr lang="ja-JP" altLang="en-US" sz="1200" dirty="0">
              <a:latin typeface="ＭＳ Ｐゴシック" panose="020B0600070205080204" pitchFamily="50" charset="-128"/>
              <a:ea typeface="ＭＳ Ｐゴシック" panose="020B0600070205080204" pitchFamily="50" charset="-128"/>
            </a:endParaRP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27</a:t>
            </a:fld>
            <a:endParaRPr kumimoji="1" lang="ja-JP" altLang="en-US"/>
          </a:p>
        </p:txBody>
      </p:sp>
      <p:pic>
        <p:nvPicPr>
          <p:cNvPr id="8" name="図 7"/>
          <p:cNvPicPr>
            <a:picLocks noChangeAspect="1"/>
          </p:cNvPicPr>
          <p:nvPr/>
        </p:nvPicPr>
        <p:blipFill>
          <a:blip r:embed="rId2"/>
          <a:stretch>
            <a:fillRect/>
          </a:stretch>
        </p:blipFill>
        <p:spPr>
          <a:xfrm>
            <a:off x="221042" y="6649440"/>
            <a:ext cx="6480000" cy="2886573"/>
          </a:xfrm>
          <a:prstGeom prst="rect">
            <a:avLst/>
          </a:prstGeom>
        </p:spPr>
      </p:pic>
      <p:sp>
        <p:nvSpPr>
          <p:cNvPr id="9" name="円形吹き出し 8"/>
          <p:cNvSpPr/>
          <p:nvPr/>
        </p:nvSpPr>
        <p:spPr>
          <a:xfrm>
            <a:off x="4876138" y="6036792"/>
            <a:ext cx="1665878" cy="612648"/>
          </a:xfrm>
          <a:prstGeom prst="wedgeEllipseCallout">
            <a:avLst>
              <a:gd name="adj1" fmla="val -126908"/>
              <a:gd name="adj2" fmla="val 170222"/>
            </a:avLst>
          </a:prstGeom>
        </p:spPr>
        <p:style>
          <a:lnRef idx="2">
            <a:schemeClr val="accent6"/>
          </a:lnRef>
          <a:fillRef idx="1">
            <a:schemeClr val="lt1"/>
          </a:fillRef>
          <a:effectRef idx="0">
            <a:schemeClr val="accent6"/>
          </a:effectRef>
          <a:fontRef idx="minor">
            <a:schemeClr val="dk1"/>
          </a:fontRef>
        </p:style>
        <p:txBody>
          <a:bodyPr lIns="0" tIns="0" rIns="0" bIns="0" rtlCol="0" anchor="ctr"/>
          <a:lstStyle/>
          <a:p>
            <a:r>
              <a:rPr kumimoji="1" lang="ja-JP" altLang="en-US" sz="700" dirty="0" smtClean="0">
                <a:solidFill>
                  <a:srgbClr val="FF0000"/>
                </a:solidFill>
                <a:latin typeface="HG丸ｺﾞｼｯｸM-PRO" panose="020F0600000000000000" pitchFamily="50" charset="-128"/>
                <a:ea typeface="HG丸ｺﾞｼｯｸM-PRO" panose="020F0600000000000000" pitchFamily="50" charset="-128"/>
              </a:rPr>
              <a:t>ここの記載する時点では特定疾病給付対象療養としてのカウントがされないので、多数回該当の適用を受けません。</a:t>
            </a:r>
            <a:endParaRPr kumimoji="1" lang="ja-JP" altLang="en-US" sz="7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1" name="円形吹き出し 10"/>
          <p:cNvSpPr/>
          <p:nvPr/>
        </p:nvSpPr>
        <p:spPr>
          <a:xfrm>
            <a:off x="5233481" y="9098129"/>
            <a:ext cx="1403477" cy="437883"/>
          </a:xfrm>
          <a:prstGeom prst="wedgeEllipseCallout">
            <a:avLst>
              <a:gd name="adj1" fmla="val -51514"/>
              <a:gd name="adj2" fmla="val -113535"/>
            </a:avLst>
          </a:prstGeom>
        </p:spPr>
        <p:style>
          <a:lnRef idx="2">
            <a:schemeClr val="accent6"/>
          </a:lnRef>
          <a:fillRef idx="1">
            <a:schemeClr val="lt1"/>
          </a:fillRef>
          <a:effectRef idx="0">
            <a:schemeClr val="accent6"/>
          </a:effectRef>
          <a:fontRef idx="minor">
            <a:schemeClr val="dk1"/>
          </a:fontRef>
        </p:style>
        <p:txBody>
          <a:bodyPr lIns="0" tIns="0" rIns="0" bIns="0" rtlCol="0" anchor="ctr"/>
          <a:lstStyle/>
          <a:p>
            <a:r>
              <a:rPr kumimoji="1" lang="ja-JP" altLang="en-US" sz="700" dirty="0" smtClean="0">
                <a:solidFill>
                  <a:srgbClr val="FF0000"/>
                </a:solidFill>
                <a:latin typeface="HG丸ｺﾞｼｯｸM-PRO" panose="020F0600000000000000" pitchFamily="50" charset="-128"/>
                <a:ea typeface="HG丸ｺﾞｼｯｸM-PRO" panose="020F0600000000000000" pitchFamily="50" charset="-128"/>
              </a:rPr>
              <a:t>ここのカウントが入るのは、２回目の入院の後になります。</a:t>
            </a:r>
            <a:endParaRPr kumimoji="1" lang="ja-JP" altLang="en-US" sz="700" dirty="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4078406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5236" y="551468"/>
            <a:ext cx="1309186" cy="302774"/>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◇パターン</a:t>
            </a:r>
            <a:r>
              <a:rPr lang="en-US" altLang="ja-JP" sz="1200" kern="100" dirty="0">
                <a:solidFill>
                  <a:srgbClr val="000000"/>
                </a:solidFill>
                <a:latin typeface="ＭＳ Ｐゴシック" panose="020B0600070205080204" pitchFamily="50" charset="-128"/>
                <a:ea typeface="ＭＳ Ｐゴシック" panose="020B0600070205080204" pitchFamily="50" charset="-128"/>
              </a:rPr>
              <a:t>19</a:t>
            </a:r>
            <a:endPar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4" name="角丸四角形 3"/>
          <p:cNvSpPr/>
          <p:nvPr/>
        </p:nvSpPr>
        <p:spPr>
          <a:xfrm>
            <a:off x="603083" y="854243"/>
            <a:ext cx="5772150" cy="832058"/>
          </a:xfrm>
          <a:prstGeom prst="roundRect">
            <a:avLst>
              <a:gd name="adj" fmla="val 12722"/>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ts val="1300"/>
              </a:lnSpc>
            </a:pP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a:t>
            </a:r>
            <a:r>
              <a:rPr lang="en-US" altLang="ja-JP"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資料６</a:t>
            </a:r>
            <a:r>
              <a:rPr lang="en-US" altLang="ja-JP"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入院関係医療のカウント例」の</a:t>
            </a:r>
            <a:r>
              <a:rPr lang="en-US" altLang="ja-JP"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2019</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年</a:t>
            </a:r>
            <a:r>
              <a:rPr lang="en-US" altLang="ja-JP"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11</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月</a:t>
            </a:r>
            <a:r>
              <a:rPr lang="ja-JP" altLang="en-US" sz="1200" kern="100" dirty="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が</a:t>
            </a:r>
            <a:r>
              <a:rPr lang="ja-JP" altLang="en-US" sz="1200" kern="100" dirty="0" smtClean="0">
                <a:latin typeface="ＭＳ Ｐゴシック" panose="020B0600070205080204" pitchFamily="50" charset="-128"/>
                <a:ea typeface="ＭＳ Ｐゴシック" panose="020B0600070205080204" pitchFamily="50" charset="-128"/>
                <a:cs typeface="ＭＳ 明朝" panose="02020609040205080304" pitchFamily="17" charset="-128"/>
              </a:rPr>
              <a:t>、</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「入院関係医療の自己負担額」が</a:t>
            </a:r>
            <a:r>
              <a:rPr lang="en-US" altLang="ja-JP" sz="1200" b="1"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90,000</a:t>
            </a:r>
            <a:r>
              <a:rPr lang="ja-JP" altLang="en-US" sz="1200" b="1"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ではなく</a:t>
            </a:r>
            <a:r>
              <a:rPr lang="en-US" altLang="ja-JP" sz="1200" b="1" kern="100" dirty="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60</a:t>
            </a:r>
            <a:r>
              <a:rPr lang="en-US" altLang="ja-JP" sz="1200" b="1"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,000</a:t>
            </a:r>
            <a:r>
              <a:rPr lang="ja-JP" altLang="en-US" sz="1200" b="1"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a:t>
            </a:r>
            <a:r>
              <a:rPr lang="ja-JP" altLang="en-US" sz="1200" kern="100" dirty="0" smtClean="0">
                <a:latin typeface="ＭＳ Ｐゴシック" panose="020B0600070205080204" pitchFamily="50" charset="-128"/>
                <a:ea typeface="ＭＳ Ｐゴシック" panose="020B0600070205080204" pitchFamily="50" charset="-128"/>
                <a:cs typeface="ＭＳ 明朝" panose="02020609040205080304" pitchFamily="17" charset="-128"/>
              </a:rPr>
              <a:t>になり、かつ、</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同一の医療機関に複数回入院し、自己負担額がそれぞれ</a:t>
            </a:r>
            <a:r>
              <a:rPr lang="en-US" altLang="ja-JP"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18,000</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円と</a:t>
            </a:r>
            <a:r>
              <a:rPr lang="en-US" altLang="ja-JP" sz="1200" kern="100" dirty="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4</a:t>
            </a:r>
            <a:r>
              <a:rPr lang="en-US" altLang="ja-JP"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2,000</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a:t>
            </a:r>
            <a:r>
              <a:rPr lang="ja-JP" altLang="en-US" sz="1200" kern="100" dirty="0" smtClean="0">
                <a:latin typeface="ＭＳ Ｐゴシック" panose="020B0600070205080204" pitchFamily="50" charset="-128"/>
                <a:ea typeface="ＭＳ Ｐゴシック" panose="020B0600070205080204" pitchFamily="50" charset="-128"/>
                <a:cs typeface="ＭＳ 明朝" panose="02020609040205080304" pitchFamily="17" charset="-128"/>
              </a:rPr>
              <a:t>で、</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保険診療の自己負担額が</a:t>
            </a:r>
            <a:r>
              <a:rPr lang="en-US" altLang="ja-JP"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54,000</a:t>
            </a:r>
            <a:r>
              <a:rPr lang="ja-JP" altLang="en-US"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円ではなく０円</a:t>
            </a:r>
            <a:r>
              <a:rPr lang="ja-JP" altLang="en-US" sz="1200" kern="100" dirty="0" smtClean="0">
                <a:latin typeface="ＭＳ Ｐゴシック" panose="020B0600070205080204" pitchFamily="50" charset="-128"/>
                <a:ea typeface="ＭＳ Ｐゴシック" panose="020B0600070205080204" pitchFamily="50" charset="-128"/>
                <a:cs typeface="ＭＳ 明朝" panose="02020609040205080304" pitchFamily="17" charset="-128"/>
              </a:rPr>
              <a:t>だった場合</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a:t>
            </a:r>
            <a:endParaRPr lang="en-US" altLang="ja-JP" sz="12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p:txBody>
      </p:sp>
      <p:sp>
        <p:nvSpPr>
          <p:cNvPr id="5" name="下矢印 4"/>
          <p:cNvSpPr/>
          <p:nvPr/>
        </p:nvSpPr>
        <p:spPr>
          <a:xfrm>
            <a:off x="3122140" y="1837403"/>
            <a:ext cx="695325" cy="313690"/>
          </a:xfrm>
          <a:prstGeom prst="downArrow">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角丸四角形 5"/>
          <p:cNvSpPr/>
          <p:nvPr/>
        </p:nvSpPr>
        <p:spPr>
          <a:xfrm>
            <a:off x="612608" y="2339657"/>
            <a:ext cx="5762625" cy="2336846"/>
          </a:xfrm>
          <a:prstGeom prst="roundRect">
            <a:avLst>
              <a:gd name="adj" fmla="val 7427"/>
            </a:avLst>
          </a:prstGeom>
          <a:solidFill>
            <a:sysClr val="window" lastClr="FFFFFF"/>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ts val="1200"/>
              </a:lnSpc>
            </a:pPr>
            <a:r>
              <a:rPr lang="ja-JP" altLang="en-US" sz="1100" kern="100" dirty="0" smtClean="0">
                <a:effectLst/>
                <a:latin typeface="ＭＳ Ｐゴシック" panose="020B0600070205080204" pitchFamily="50" charset="-128"/>
                <a:ea typeface="ＭＳ Ｐゴシック" panose="020B0600070205080204" pitchFamily="50" charset="-128"/>
                <a:cs typeface="ＭＳ 明朝" panose="02020609040205080304" pitchFamily="17" charset="-128"/>
              </a:rPr>
              <a:t>１回目、２回目の入院のそれぞれの「入院関係医療費の自己負担額」が、「多数回該当の適用を受けた入院関係医療の高額療養費算定基準額」を超えていないので、現物給付できないことから、</a:t>
            </a:r>
            <a:r>
              <a:rPr lang="ja-JP" altLang="en-US" sz="1100" kern="100" dirty="0" smtClean="0">
                <a:solidFill>
                  <a:srgbClr val="FF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「入院関係医療の高額療養費算定基準額」は、多数回該当の適用のない金額である</a:t>
            </a:r>
            <a:r>
              <a:rPr lang="en-US" altLang="ja-JP" sz="1100" kern="100" dirty="0" smtClean="0">
                <a:solidFill>
                  <a:srgbClr val="FF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57,600</a:t>
            </a:r>
            <a:r>
              <a:rPr lang="ja-JP" altLang="en-US" sz="1100" kern="100" dirty="0" smtClean="0">
                <a:solidFill>
                  <a:srgbClr val="FF0000"/>
                </a:solidFill>
                <a:effectLst/>
                <a:latin typeface="ＭＳ Ｐゴシック" panose="020B0600070205080204" pitchFamily="50" charset="-128"/>
                <a:ea typeface="ＭＳ Ｐゴシック" panose="020B0600070205080204" pitchFamily="50" charset="-128"/>
                <a:cs typeface="ＭＳ 明朝" panose="02020609040205080304" pitchFamily="17" charset="-128"/>
              </a:rPr>
              <a:t>円が入ります。</a:t>
            </a:r>
            <a:r>
              <a:rPr lang="ja-JP" altLang="en-US" sz="1100" kern="100" dirty="0" smtClean="0">
                <a:effectLst/>
                <a:latin typeface="ＭＳ Ｐゴシック" panose="020B0600070205080204" pitchFamily="50" charset="-128"/>
                <a:ea typeface="ＭＳ Ｐゴシック" panose="020B0600070205080204" pitchFamily="50" charset="-128"/>
                <a:cs typeface="ＭＳ 明朝" panose="02020609040205080304" pitchFamily="17" charset="-128"/>
              </a:rPr>
              <a:t>２回の入院の合計額が「入院関係医療の高額療養費算定基準額」である</a:t>
            </a:r>
            <a:r>
              <a:rPr lang="en-US" altLang="ja-JP" sz="1100" kern="100" dirty="0" smtClean="0">
                <a:effectLst/>
                <a:latin typeface="ＭＳ Ｐゴシック" panose="020B0600070205080204" pitchFamily="50" charset="-128"/>
                <a:ea typeface="ＭＳ Ｐゴシック" panose="020B0600070205080204" pitchFamily="50" charset="-128"/>
                <a:cs typeface="ＭＳ 明朝" panose="02020609040205080304" pitchFamily="17" charset="-128"/>
              </a:rPr>
              <a:t>57,600</a:t>
            </a:r>
            <a:r>
              <a:rPr lang="ja-JP" altLang="en-US" sz="1100" kern="100" dirty="0" smtClean="0">
                <a:effectLst/>
                <a:latin typeface="ＭＳ Ｐゴシック" panose="020B0600070205080204" pitchFamily="50" charset="-128"/>
                <a:ea typeface="ＭＳ Ｐゴシック" panose="020B0600070205080204" pitchFamily="50" charset="-128"/>
                <a:cs typeface="ＭＳ 明朝" panose="02020609040205080304" pitchFamily="17" charset="-128"/>
              </a:rPr>
              <a:t>円を超えるので</a:t>
            </a:r>
            <a:r>
              <a:rPr lang="ja-JP" altLang="en-US" sz="1100" kern="100" dirty="0" smtClean="0">
                <a:latin typeface="ＭＳ Ｐゴシック" panose="020B0600070205080204" pitchFamily="50" charset="-128"/>
                <a:ea typeface="ＭＳ Ｐゴシック" panose="020B0600070205080204" pitchFamily="50" charset="-128"/>
                <a:cs typeface="ＭＳ 明朝" panose="02020609040205080304" pitchFamily="17" charset="-128"/>
              </a:rPr>
              <a:t>、</a:t>
            </a:r>
            <a:r>
              <a:rPr lang="ja-JP" altLang="en-US" sz="11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２回目の入院後に、入院関係医療のカウントを＋１にすることになります。</a:t>
            </a:r>
            <a:r>
              <a:rPr lang="ja-JP" altLang="en-US" sz="1100" kern="100" dirty="0" smtClean="0">
                <a:latin typeface="ＭＳ Ｐゴシック" panose="020B0600070205080204" pitchFamily="50" charset="-128"/>
                <a:ea typeface="ＭＳ Ｐゴシック" panose="020B0600070205080204" pitchFamily="50" charset="-128"/>
                <a:cs typeface="ＭＳ 明朝" panose="02020609040205080304" pitchFamily="17" charset="-128"/>
              </a:rPr>
              <a:t>現物給付できないことから、特定</a:t>
            </a:r>
            <a:r>
              <a:rPr lang="ja-JP" altLang="en-US" sz="1100" kern="100" dirty="0">
                <a:latin typeface="ＭＳ Ｐゴシック" panose="020B0600070205080204" pitchFamily="50" charset="-128"/>
                <a:ea typeface="ＭＳ Ｐゴシック" panose="020B0600070205080204" pitchFamily="50" charset="-128"/>
                <a:cs typeface="ＭＳ 明朝" panose="02020609040205080304" pitchFamily="17" charset="-128"/>
              </a:rPr>
              <a:t>疾病給付対象療養として</a:t>
            </a:r>
            <a:r>
              <a:rPr lang="ja-JP" altLang="en-US" sz="1100" kern="100" dirty="0" smtClean="0">
                <a:latin typeface="ＭＳ Ｐゴシック" panose="020B0600070205080204" pitchFamily="50" charset="-128"/>
                <a:ea typeface="ＭＳ Ｐゴシック" panose="020B0600070205080204" pitchFamily="50" charset="-128"/>
                <a:cs typeface="ＭＳ 明朝" panose="02020609040205080304" pitchFamily="17" charset="-128"/>
              </a:rPr>
              <a:t>扱われず、</a:t>
            </a:r>
            <a:r>
              <a:rPr lang="ja-JP" altLang="en-US" sz="1100" kern="100" dirty="0">
                <a:latin typeface="ＭＳ Ｐゴシック" panose="020B0600070205080204" pitchFamily="50" charset="-128"/>
                <a:ea typeface="ＭＳ Ｐゴシック" panose="020B0600070205080204" pitchFamily="50" charset="-128"/>
                <a:cs typeface="ＭＳ 明朝" panose="02020609040205080304" pitchFamily="17" charset="-128"/>
              </a:rPr>
              <a:t>保険診療として扱われることに</a:t>
            </a:r>
            <a:r>
              <a:rPr lang="ja-JP" altLang="en-US" sz="1100" kern="100" dirty="0" smtClean="0">
                <a:latin typeface="ＭＳ Ｐゴシック" panose="020B0600070205080204" pitchFamily="50" charset="-128"/>
                <a:ea typeface="ＭＳ Ｐゴシック" panose="020B0600070205080204" pitchFamily="50" charset="-128"/>
                <a:cs typeface="ＭＳ 明朝" panose="02020609040205080304" pitchFamily="17" charset="-128"/>
              </a:rPr>
              <a:t>なるため、２回目の入院時に保険診療の高額療養費算定基準額を超えることになります。従って、</a:t>
            </a:r>
            <a:r>
              <a:rPr lang="ja-JP" altLang="en-US" sz="11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２回目の入院時の窓口支払額は、自己負担額全額（</a:t>
            </a:r>
            <a:r>
              <a:rPr lang="en-US" altLang="ja-JP" sz="11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42,000</a:t>
            </a:r>
            <a:r>
              <a:rPr lang="ja-JP" altLang="en-US" sz="11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円）ではなく、保険診療の高額療養費算定基準額に到達するまで</a:t>
            </a:r>
            <a:r>
              <a:rPr lang="ja-JP" altLang="en-US" sz="1100" kern="100" dirty="0" smtClean="0">
                <a:latin typeface="ＭＳ Ｐゴシック" panose="020B0600070205080204" pitchFamily="50" charset="-128"/>
                <a:ea typeface="ＭＳ Ｐゴシック" panose="020B0600070205080204" pitchFamily="50" charset="-128"/>
                <a:cs typeface="ＭＳ 明朝" panose="02020609040205080304" pitchFamily="17" charset="-128"/>
              </a:rPr>
              <a:t>となります。一方で、このときの</a:t>
            </a:r>
            <a:r>
              <a:rPr lang="ja-JP" altLang="en-US" sz="11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「入院関係医療の自己負担額」は、自己負担額全額</a:t>
            </a:r>
            <a:r>
              <a:rPr lang="ja-JP" altLang="en-US"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が入ることになります。なお、この場合、同一の医療機関における入院関係医療の自己負担額の合計が入院関係医療の高額療養費算定基準額を超えているので、患者は都道府県に対して</a:t>
            </a:r>
            <a:r>
              <a:rPr lang="ja-JP" altLang="en-US" sz="11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rPr>
              <a:t>償還払いの請求ができる</a:t>
            </a:r>
            <a:r>
              <a:rPr lang="ja-JP" altLang="en-US" sz="1100" kern="100" dirty="0" smtClean="0">
                <a:solidFill>
                  <a:srgbClr val="000000"/>
                </a:solidFill>
                <a:latin typeface="ＭＳ Ｐゴシック" panose="020B0600070205080204" pitchFamily="50" charset="-128"/>
                <a:ea typeface="ＭＳ Ｐゴシック" panose="020B0600070205080204" pitchFamily="50" charset="-128"/>
                <a:cs typeface="ＭＳ 明朝" panose="02020609040205080304" pitchFamily="17" charset="-128"/>
              </a:rPr>
              <a:t>ことになります。</a:t>
            </a:r>
            <a:endParaRPr lang="en-US" altLang="ja-JP" sz="11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spcAft>
                <a:spcPts val="0"/>
              </a:spcAft>
            </a:pPr>
            <a:r>
              <a:rPr lang="ja-JP" altLang="en-US" sz="1100" kern="100" dirty="0" smtClean="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100" u="sng" kern="100" dirty="0" smtClean="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1100" u="sng" kern="100" dirty="0" smtClean="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この場合で、医療機関で現物給付の処理が可能であっても、原則的には上記の処理となります。</a:t>
            </a:r>
            <a:r>
              <a:rPr lang="ja-JP" altLang="en-US" sz="1100" kern="100" dirty="0" smtClean="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1100" kern="100" dirty="0" smtClean="0">
              <a:solidFill>
                <a:srgbClr val="FF0000"/>
              </a:solidFill>
              <a:latin typeface="ＭＳ Ｐゴシック" panose="020B0600070205080204" pitchFamily="50" charset="-128"/>
              <a:ea typeface="ＭＳ Ｐゴシック" panose="020B0600070205080204" pitchFamily="50" charset="-128"/>
              <a:cs typeface="ＭＳ 明朝" panose="02020609040205080304" pitchFamily="17" charset="-128"/>
            </a:endParaRPr>
          </a:p>
        </p:txBody>
      </p:sp>
      <p:sp>
        <p:nvSpPr>
          <p:cNvPr id="7" name="正方形/長方形 6"/>
          <p:cNvSpPr/>
          <p:nvPr/>
        </p:nvSpPr>
        <p:spPr>
          <a:xfrm>
            <a:off x="514810" y="4824815"/>
            <a:ext cx="5828380" cy="1438855"/>
          </a:xfrm>
          <a:prstGeom prst="rect">
            <a:avLst/>
          </a:prstGeom>
        </p:spPr>
        <p:txBody>
          <a:bodyPr wrap="square">
            <a:spAutoFit/>
          </a:bodyPr>
          <a:lstStyle/>
          <a:p>
            <a:pPr>
              <a:lnSpc>
                <a:spcPts val="1500"/>
              </a:lnSpc>
            </a:pPr>
            <a:r>
              <a:rPr lang="en-US" altLang="ja-JP" sz="1200" dirty="0">
                <a:latin typeface="ＭＳ Ｐゴシック" panose="020B0600070205080204" pitchFamily="50" charset="-128"/>
                <a:ea typeface="ＭＳ Ｐゴシック" panose="020B0600070205080204" pitchFamily="50" charset="-128"/>
              </a:rPr>
              <a:t>※</a:t>
            </a:r>
            <a:r>
              <a:rPr lang="ja-JP" altLang="en-US" sz="1200" dirty="0" smtClean="0">
                <a:latin typeface="ＭＳ Ｐゴシック" panose="020B0600070205080204" pitchFamily="50" charset="-128"/>
                <a:ea typeface="ＭＳ Ｐゴシック" panose="020B0600070205080204" pitchFamily="50" charset="-128"/>
              </a:rPr>
              <a:t>記載例</a:t>
            </a:r>
            <a:r>
              <a:rPr lang="en-US" altLang="ja-JP" sz="1200" dirty="0">
                <a:latin typeface="ＭＳ Ｐゴシック" panose="020B0600070205080204" pitchFamily="50" charset="-128"/>
                <a:ea typeface="ＭＳ Ｐゴシック" panose="020B0600070205080204" pitchFamily="50" charset="-128"/>
              </a:rPr>
              <a:t>19</a:t>
            </a: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70</a:t>
            </a:r>
            <a:r>
              <a:rPr lang="ja-JP" altLang="en-US" sz="1200" dirty="0">
                <a:latin typeface="ＭＳ Ｐゴシック" panose="020B0600070205080204" pitchFamily="50" charset="-128"/>
                <a:ea typeface="ＭＳ Ｐゴシック" panose="020B0600070205080204" pitchFamily="50" charset="-128"/>
              </a:rPr>
              <a:t>歳未満で所得区分が「適用区分エ」</a:t>
            </a:r>
          </a:p>
          <a:p>
            <a:pPr>
              <a:lnSpc>
                <a:spcPts val="1500"/>
              </a:lnSpc>
            </a:pP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・同一の医療</a:t>
            </a:r>
            <a:r>
              <a:rPr lang="ja-JP" altLang="en-US" sz="1200" dirty="0">
                <a:latin typeface="ＭＳ Ｐゴシック" panose="020B0600070205080204" pitchFamily="50" charset="-128"/>
                <a:ea typeface="ＭＳ Ｐゴシック" panose="020B0600070205080204" pitchFamily="50" charset="-128"/>
              </a:rPr>
              <a:t>機関</a:t>
            </a:r>
            <a:r>
              <a:rPr lang="ja-JP" altLang="en-US" sz="1200" dirty="0" smtClean="0">
                <a:latin typeface="ＭＳ Ｐゴシック" panose="020B0600070205080204" pitchFamily="50" charset="-128"/>
                <a:ea typeface="ＭＳ Ｐゴシック" panose="020B0600070205080204" pitchFamily="50" charset="-128"/>
              </a:rPr>
              <a:t>に２回入院</a:t>
            </a:r>
            <a:r>
              <a:rPr lang="ja-JP" altLang="en-US" sz="1200" dirty="0">
                <a:latin typeface="ＭＳ Ｐゴシック" panose="020B0600070205080204" pitchFamily="50" charset="-128"/>
                <a:ea typeface="ＭＳ Ｐゴシック" panose="020B0600070205080204" pitchFamily="50" charset="-128"/>
              </a:rPr>
              <a:t>し、それぞれで</a:t>
            </a:r>
            <a:r>
              <a:rPr lang="ja-JP" altLang="en-US" sz="1200" dirty="0" smtClean="0">
                <a:latin typeface="ＭＳ Ｐゴシック" panose="020B0600070205080204" pitchFamily="50" charset="-128"/>
                <a:ea typeface="ＭＳ Ｐゴシック" panose="020B0600070205080204" pitchFamily="50" charset="-128"/>
              </a:rPr>
              <a:t>入院関係医療のみを受療</a:t>
            </a:r>
            <a:endParaRPr lang="ja-JP" altLang="en-US" sz="1200" dirty="0">
              <a:latin typeface="ＭＳ Ｐゴシック" panose="020B0600070205080204" pitchFamily="50" charset="-128"/>
              <a:ea typeface="ＭＳ Ｐゴシック" panose="020B0600070205080204" pitchFamily="50" charset="-128"/>
            </a:endParaRP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・１回目</a:t>
            </a:r>
            <a:r>
              <a:rPr lang="ja-JP" altLang="en-US" sz="1200" dirty="0">
                <a:latin typeface="ＭＳ Ｐゴシック" panose="020B0600070205080204" pitchFamily="50" charset="-128"/>
                <a:ea typeface="ＭＳ Ｐゴシック" panose="020B0600070205080204" pitchFamily="50" charset="-128"/>
              </a:rPr>
              <a:t>の</a:t>
            </a:r>
            <a:r>
              <a:rPr lang="ja-JP" altLang="en-US" sz="1200" dirty="0" smtClean="0">
                <a:latin typeface="ＭＳ Ｐゴシック" panose="020B0600070205080204" pitchFamily="50" charset="-128"/>
                <a:ea typeface="ＭＳ Ｐゴシック" panose="020B0600070205080204" pitchFamily="50" charset="-128"/>
              </a:rPr>
              <a:t>入院は、医療費  </a:t>
            </a:r>
            <a:r>
              <a:rPr lang="en-US" altLang="ja-JP" sz="1200" dirty="0" smtClean="0">
                <a:latin typeface="ＭＳ Ｐゴシック" panose="020B0600070205080204" pitchFamily="50" charset="-128"/>
                <a:ea typeface="ＭＳ Ｐゴシック" panose="020B0600070205080204" pitchFamily="50" charset="-128"/>
              </a:rPr>
              <a:t>60,000</a:t>
            </a:r>
            <a:r>
              <a:rPr lang="ja-JP" altLang="en-US" sz="1200" dirty="0">
                <a:latin typeface="ＭＳ Ｐゴシック" panose="020B0600070205080204" pitchFamily="50" charset="-128"/>
                <a:ea typeface="ＭＳ Ｐゴシック" panose="020B0600070205080204" pitchFamily="50" charset="-128"/>
              </a:rPr>
              <a:t>円（自己負担額</a:t>
            </a:r>
            <a:r>
              <a:rPr lang="ja-JP" altLang="en-US" sz="1200" dirty="0" smtClean="0">
                <a:latin typeface="ＭＳ Ｐゴシック" panose="020B0600070205080204" pitchFamily="50" charset="-128"/>
                <a:ea typeface="ＭＳ Ｐゴシック" panose="020B0600070205080204" pitchFamily="50" charset="-128"/>
              </a:rPr>
              <a:t>：</a:t>
            </a:r>
            <a:r>
              <a:rPr lang="en-US" altLang="ja-JP" sz="1200" dirty="0" smtClean="0">
                <a:latin typeface="ＭＳ Ｐゴシック" panose="020B0600070205080204" pitchFamily="50" charset="-128"/>
                <a:ea typeface="ＭＳ Ｐゴシック" panose="020B0600070205080204" pitchFamily="50" charset="-128"/>
              </a:rPr>
              <a:t>18,000</a:t>
            </a:r>
            <a:r>
              <a:rPr lang="ja-JP" altLang="en-US" sz="1200" dirty="0">
                <a:latin typeface="ＭＳ Ｐゴシック" panose="020B0600070205080204" pitchFamily="50" charset="-128"/>
                <a:ea typeface="ＭＳ Ｐゴシック" panose="020B0600070205080204" pitchFamily="50" charset="-128"/>
              </a:rPr>
              <a:t>円）</a:t>
            </a:r>
          </a:p>
          <a:p>
            <a:pPr>
              <a:lnSpc>
                <a:spcPts val="1500"/>
              </a:lnSpc>
            </a:pP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２回目</a:t>
            </a:r>
            <a:r>
              <a:rPr lang="ja-JP" altLang="en-US" sz="1200" dirty="0" smtClean="0">
                <a:latin typeface="ＭＳ Ｐゴシック" panose="020B0600070205080204" pitchFamily="50" charset="-128"/>
                <a:ea typeface="ＭＳ Ｐゴシック" panose="020B0600070205080204" pitchFamily="50" charset="-128"/>
              </a:rPr>
              <a:t>の入院は、医療費</a:t>
            </a:r>
            <a:r>
              <a:rPr lang="en-US" altLang="ja-JP" sz="1200" dirty="0" smtClean="0">
                <a:latin typeface="ＭＳ Ｐゴシック" panose="020B0600070205080204" pitchFamily="50" charset="-128"/>
                <a:ea typeface="ＭＳ Ｐゴシック" panose="020B0600070205080204" pitchFamily="50" charset="-128"/>
              </a:rPr>
              <a:t>140,000</a:t>
            </a:r>
            <a:r>
              <a:rPr lang="ja-JP" altLang="en-US" sz="1200" dirty="0" smtClean="0">
                <a:latin typeface="ＭＳ Ｐゴシック" panose="020B0600070205080204" pitchFamily="50" charset="-128"/>
                <a:ea typeface="ＭＳ Ｐゴシック" panose="020B0600070205080204" pitchFamily="50" charset="-128"/>
              </a:rPr>
              <a:t>円</a:t>
            </a:r>
            <a:r>
              <a:rPr lang="ja-JP" altLang="en-US" sz="1200" dirty="0">
                <a:latin typeface="ＭＳ Ｐゴシック" panose="020B0600070205080204" pitchFamily="50" charset="-128"/>
                <a:ea typeface="ＭＳ Ｐゴシック" panose="020B0600070205080204" pitchFamily="50" charset="-128"/>
              </a:rPr>
              <a:t>（自己負担額</a:t>
            </a:r>
            <a:r>
              <a:rPr lang="ja-JP" altLang="en-US" sz="1200" dirty="0" smtClean="0">
                <a:latin typeface="ＭＳ Ｐゴシック" panose="020B0600070205080204" pitchFamily="50" charset="-128"/>
                <a:ea typeface="ＭＳ Ｐゴシック" panose="020B0600070205080204" pitchFamily="50" charset="-128"/>
              </a:rPr>
              <a:t>：</a:t>
            </a:r>
            <a:r>
              <a:rPr lang="en-US" altLang="ja-JP" sz="1200" dirty="0" smtClean="0">
                <a:latin typeface="ＭＳ Ｐゴシック" panose="020B0600070205080204" pitchFamily="50" charset="-128"/>
                <a:ea typeface="ＭＳ Ｐゴシック" panose="020B0600070205080204" pitchFamily="50" charset="-128"/>
              </a:rPr>
              <a:t>42,000</a:t>
            </a:r>
            <a:r>
              <a:rPr lang="ja-JP" altLang="en-US" sz="1200" dirty="0">
                <a:latin typeface="ＭＳ Ｐゴシック" panose="020B0600070205080204" pitchFamily="50" charset="-128"/>
                <a:ea typeface="ＭＳ Ｐゴシック" panose="020B0600070205080204" pitchFamily="50" charset="-128"/>
              </a:rPr>
              <a:t>円</a:t>
            </a:r>
            <a:r>
              <a:rPr lang="ja-JP" altLang="en-US" sz="1200" dirty="0" smtClean="0">
                <a:latin typeface="ＭＳ Ｐゴシック" panose="020B0600070205080204" pitchFamily="50" charset="-128"/>
                <a:ea typeface="ＭＳ Ｐゴシック" panose="020B0600070205080204" pitchFamily="50" charset="-128"/>
              </a:rPr>
              <a:t>）</a:t>
            </a:r>
            <a:endParaRPr lang="en-US" altLang="ja-JP" sz="1200" dirty="0" smtClean="0">
              <a:latin typeface="ＭＳ Ｐゴシック" panose="020B0600070205080204" pitchFamily="50" charset="-128"/>
              <a:ea typeface="ＭＳ Ｐゴシック" panose="020B0600070205080204" pitchFamily="50" charset="-128"/>
            </a:endParaRPr>
          </a:p>
          <a:p>
            <a:pPr>
              <a:lnSpc>
                <a:spcPts val="1500"/>
              </a:lnSpc>
            </a:pPr>
            <a:r>
              <a:rPr lang="ja-JP" altLang="en-US" sz="1200" dirty="0" smtClean="0">
                <a:latin typeface="ＭＳ Ｐゴシック" panose="020B0600070205080204" pitchFamily="50" charset="-128"/>
                <a:ea typeface="ＭＳ Ｐゴシック" panose="020B0600070205080204" pitchFamily="50" charset="-128"/>
              </a:rPr>
              <a:t>　　・それぞれの入院の入院関係医療の自己負担額が入院関係医療の高額療養費算定</a:t>
            </a:r>
            <a:endParaRPr lang="en-US" altLang="ja-JP" sz="1200" dirty="0" smtClean="0">
              <a:latin typeface="ＭＳ Ｐゴシック" panose="020B0600070205080204" pitchFamily="50" charset="-128"/>
              <a:ea typeface="ＭＳ Ｐゴシック" panose="020B0600070205080204" pitchFamily="50" charset="-128"/>
            </a:endParaRPr>
          </a:p>
          <a:p>
            <a:pPr>
              <a:lnSpc>
                <a:spcPts val="1500"/>
              </a:lnSpc>
            </a:pP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基準額を超えなかったので現物給付は行わなかった</a:t>
            </a:r>
            <a:endParaRPr lang="en-US" altLang="ja-JP" sz="1200" dirty="0" smtClean="0">
              <a:latin typeface="ＭＳ Ｐゴシック" panose="020B0600070205080204" pitchFamily="50" charset="-128"/>
              <a:ea typeface="ＭＳ Ｐゴシック" panose="020B0600070205080204" pitchFamily="50" charset="-128"/>
            </a:endParaRP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28</a:t>
            </a:fld>
            <a:endParaRPr kumimoji="1" lang="ja-JP" altLang="en-US"/>
          </a:p>
        </p:txBody>
      </p:sp>
      <p:pic>
        <p:nvPicPr>
          <p:cNvPr id="8" name="図 7"/>
          <p:cNvPicPr>
            <a:picLocks noChangeAspect="1"/>
          </p:cNvPicPr>
          <p:nvPr/>
        </p:nvPicPr>
        <p:blipFill>
          <a:blip r:embed="rId2"/>
          <a:stretch>
            <a:fillRect/>
          </a:stretch>
        </p:blipFill>
        <p:spPr>
          <a:xfrm>
            <a:off x="249158" y="6411982"/>
            <a:ext cx="6480000" cy="2886573"/>
          </a:xfrm>
          <a:prstGeom prst="rect">
            <a:avLst/>
          </a:prstGeom>
        </p:spPr>
      </p:pic>
      <p:sp>
        <p:nvSpPr>
          <p:cNvPr id="13" name="角丸四角形 12"/>
          <p:cNvSpPr/>
          <p:nvPr/>
        </p:nvSpPr>
        <p:spPr>
          <a:xfrm>
            <a:off x="452845" y="8839200"/>
            <a:ext cx="4757108" cy="687975"/>
          </a:xfrm>
          <a:prstGeom prst="roundRect">
            <a:avLst/>
          </a:prstGeom>
        </p:spPr>
        <p:style>
          <a:lnRef idx="2">
            <a:schemeClr val="dk1"/>
          </a:lnRef>
          <a:fillRef idx="1">
            <a:schemeClr val="lt1"/>
          </a:fillRef>
          <a:effectRef idx="0">
            <a:schemeClr val="dk1"/>
          </a:effectRef>
          <a:fontRef idx="minor">
            <a:schemeClr val="dk1"/>
          </a:fontRef>
        </p:style>
        <p:txBody>
          <a:bodyPr lIns="36000" tIns="36000" rIns="36000" bIns="36000" rtlCol="0" anchor="ctr"/>
          <a:lstStyle/>
          <a:p>
            <a:r>
              <a:rPr kumimoji="1" lang="ja-JP" altLang="en-US" sz="800" dirty="0">
                <a:solidFill>
                  <a:schemeClr val="tx1"/>
                </a:solidFill>
                <a:latin typeface="HG丸ｺﾞｼｯｸM-PRO" panose="020F0600000000000000" pitchFamily="50" charset="-128"/>
                <a:ea typeface="HG丸ｺﾞｼｯｸM-PRO" panose="020F0600000000000000" pitchFamily="50" charset="-128"/>
              </a:rPr>
              <a:t>現物</a:t>
            </a:r>
            <a:r>
              <a:rPr kumimoji="1" lang="ja-JP" altLang="en-US" sz="800" dirty="0" smtClean="0">
                <a:solidFill>
                  <a:schemeClr val="tx1"/>
                </a:solidFill>
                <a:latin typeface="HG丸ｺﾞｼｯｸM-PRO" panose="020F0600000000000000" pitchFamily="50" charset="-128"/>
                <a:ea typeface="HG丸ｺﾞｼｯｸM-PRO" panose="020F0600000000000000" pitchFamily="50" charset="-128"/>
              </a:rPr>
              <a:t>給付が可能となった場合</a:t>
            </a:r>
            <a:r>
              <a:rPr kumimoji="1" lang="ja-JP" altLang="en-US" sz="800" dirty="0">
                <a:solidFill>
                  <a:schemeClr val="tx1"/>
                </a:solidFill>
                <a:latin typeface="HG丸ｺﾞｼｯｸM-PRO" panose="020F0600000000000000" pitchFamily="50" charset="-128"/>
                <a:ea typeface="HG丸ｺﾞｼｯｸM-PRO" panose="020F0600000000000000" pitchFamily="50" charset="-128"/>
              </a:rPr>
              <a:t>は、２段目を記載せず、１段目の記載を次のように修正してください。</a:t>
            </a:r>
            <a:endParaRPr kumimoji="1" lang="en-US" altLang="ja-JP" sz="800" dirty="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800" dirty="0">
                <a:solidFill>
                  <a:schemeClr val="tx1"/>
                </a:solidFill>
                <a:latin typeface="HG丸ｺﾞｼｯｸM-PRO" panose="020F0600000000000000" pitchFamily="50" charset="-128"/>
                <a:ea typeface="HG丸ｺﾞｼｯｸM-PRO" panose="020F0600000000000000" pitchFamily="50" charset="-128"/>
              </a:rPr>
              <a:t>　・入院関係医療の自己負担額→</a:t>
            </a:r>
            <a:r>
              <a:rPr kumimoji="1" lang="en-US" altLang="ja-JP" sz="800" dirty="0">
                <a:solidFill>
                  <a:schemeClr val="tx1"/>
                </a:solidFill>
                <a:latin typeface="HG丸ｺﾞｼｯｸM-PRO" panose="020F0600000000000000" pitchFamily="50" charset="-128"/>
                <a:ea typeface="HG丸ｺﾞｼｯｸM-PRO" panose="020F0600000000000000" pitchFamily="50" charset="-128"/>
              </a:rPr>
              <a:t>10,000</a:t>
            </a:r>
            <a:r>
              <a:rPr kumimoji="1" lang="ja-JP" altLang="en-US" sz="800" dirty="0">
                <a:solidFill>
                  <a:schemeClr val="tx1"/>
                </a:solidFill>
                <a:latin typeface="HG丸ｺﾞｼｯｸM-PRO" panose="020F0600000000000000" pitchFamily="50" charset="-128"/>
                <a:ea typeface="HG丸ｺﾞｼｯｸM-PRO" panose="020F0600000000000000" pitchFamily="50" charset="-128"/>
              </a:rPr>
              <a:t>円</a:t>
            </a:r>
            <a:endParaRPr kumimoji="1" lang="en-US" altLang="ja-JP" sz="800" dirty="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800" dirty="0">
                <a:solidFill>
                  <a:schemeClr val="tx1"/>
                </a:solidFill>
                <a:latin typeface="HG丸ｺﾞｼｯｸM-PRO" panose="020F0600000000000000" pitchFamily="50" charset="-128"/>
                <a:ea typeface="HG丸ｺﾞｼｯｸM-PRO" panose="020F0600000000000000" pitchFamily="50" charset="-128"/>
              </a:rPr>
              <a:t>　・入院関係医療の高額療養費算定基準額→</a:t>
            </a:r>
            <a:r>
              <a:rPr kumimoji="1" lang="en-US" altLang="ja-JP" sz="800" dirty="0">
                <a:solidFill>
                  <a:schemeClr val="tx1"/>
                </a:solidFill>
                <a:latin typeface="HG丸ｺﾞｼｯｸM-PRO" panose="020F0600000000000000" pitchFamily="50" charset="-128"/>
                <a:ea typeface="HG丸ｺﾞｼｯｸM-PRO" panose="020F0600000000000000" pitchFamily="50" charset="-128"/>
              </a:rPr>
              <a:t>44,400</a:t>
            </a:r>
            <a:r>
              <a:rPr kumimoji="1" lang="ja-JP" altLang="en-US" sz="800" dirty="0">
                <a:solidFill>
                  <a:schemeClr val="tx1"/>
                </a:solidFill>
                <a:latin typeface="HG丸ｺﾞｼｯｸM-PRO" panose="020F0600000000000000" pitchFamily="50" charset="-128"/>
                <a:ea typeface="HG丸ｺﾞｼｯｸM-PRO" panose="020F0600000000000000" pitchFamily="50" charset="-128"/>
              </a:rPr>
              <a:t>円</a:t>
            </a:r>
            <a:endParaRPr kumimoji="1" lang="en-US" altLang="ja-JP" sz="800" dirty="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800" dirty="0">
                <a:solidFill>
                  <a:schemeClr val="tx1"/>
                </a:solidFill>
                <a:latin typeface="HG丸ｺﾞｼｯｸM-PRO" panose="020F0600000000000000" pitchFamily="50" charset="-128"/>
                <a:ea typeface="HG丸ｺﾞｼｯｸM-PRO" panose="020F0600000000000000" pitchFamily="50" charset="-128"/>
              </a:rPr>
              <a:t>　・窓口支払額→</a:t>
            </a:r>
            <a:r>
              <a:rPr kumimoji="1" lang="en-US" altLang="ja-JP" sz="800" dirty="0">
                <a:solidFill>
                  <a:schemeClr val="tx1"/>
                </a:solidFill>
                <a:latin typeface="HG丸ｺﾞｼｯｸM-PRO" panose="020F0600000000000000" pitchFamily="50" charset="-128"/>
                <a:ea typeface="HG丸ｺﾞｼｯｸM-PRO" panose="020F0600000000000000" pitchFamily="50" charset="-128"/>
              </a:rPr>
              <a:t>10,000</a:t>
            </a:r>
            <a:r>
              <a:rPr kumimoji="1" lang="ja-JP" altLang="en-US" sz="800" dirty="0">
                <a:solidFill>
                  <a:schemeClr val="tx1"/>
                </a:solidFill>
                <a:latin typeface="HG丸ｺﾞｼｯｸM-PRO" panose="020F0600000000000000" pitchFamily="50" charset="-128"/>
                <a:ea typeface="HG丸ｺﾞｼｯｸM-PRO" panose="020F0600000000000000" pitchFamily="50" charset="-128"/>
              </a:rPr>
              <a:t>円</a:t>
            </a:r>
            <a:endParaRPr kumimoji="1" lang="en-US" altLang="ja-JP" sz="800" dirty="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800" dirty="0">
                <a:solidFill>
                  <a:schemeClr val="tx1"/>
                </a:solidFill>
                <a:latin typeface="HG丸ｺﾞｼｯｸM-PRO" panose="020F0600000000000000" pitchFamily="50" charset="-128"/>
                <a:ea typeface="HG丸ｺﾞｼｯｸM-PRO" panose="020F0600000000000000" pitchFamily="50" charset="-128"/>
              </a:rPr>
              <a:t>さらに、特定疾病給付対象療養としてのカウント（②のカウント）を＋１にしてください</a:t>
            </a:r>
            <a:r>
              <a:rPr kumimoji="1" lang="ja-JP" altLang="en-US" sz="800" dirty="0" smtClean="0">
                <a:solidFill>
                  <a:schemeClr val="tx1"/>
                </a:solidFill>
                <a:latin typeface="HG丸ｺﾞｼｯｸM-PRO" panose="020F0600000000000000" pitchFamily="50" charset="-128"/>
                <a:ea typeface="HG丸ｺﾞｼｯｸM-PRO" panose="020F0600000000000000" pitchFamily="50" charset="-128"/>
              </a:rPr>
              <a:t>。</a:t>
            </a:r>
            <a:endParaRPr kumimoji="1" lang="ja-JP" altLang="en-US" sz="800" dirty="0">
              <a:solidFill>
                <a:schemeClr val="tx1"/>
              </a:solidFill>
            </a:endParaRPr>
          </a:p>
        </p:txBody>
      </p:sp>
    </p:spTree>
    <p:extLst>
      <p:ext uri="{BB962C8B-B14F-4D97-AF65-F5344CB8AC3E}">
        <p14:creationId xmlns:p14="http://schemas.microsoft.com/office/powerpoint/2010/main" val="18412869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9" y="527405"/>
            <a:ext cx="2378038" cy="259404"/>
          </a:xfrm>
          <a:ln>
            <a:solidFill>
              <a:schemeClr val="tx1"/>
            </a:solidFill>
          </a:ln>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３．臨床調査個人票の説明</a:t>
            </a:r>
          </a:p>
        </p:txBody>
      </p:sp>
      <p:sp>
        <p:nvSpPr>
          <p:cNvPr id="4" name="タイトル 1"/>
          <p:cNvSpPr txBox="1">
            <a:spLocks/>
          </p:cNvSpPr>
          <p:nvPr/>
        </p:nvSpPr>
        <p:spPr>
          <a:xfrm>
            <a:off x="695760" y="807413"/>
            <a:ext cx="5596756" cy="117310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事業に参加する意思を示したら、臨床調査個人票に必要事項を記載して、渡してあげてください。</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その</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際、</a:t>
            </a:r>
            <a:r>
              <a:rPr lang="en-US" altLang="ja-JP" sz="1200" kern="100" dirty="0">
                <a:solidFill>
                  <a:srgbClr val="000000"/>
                </a:solidFill>
                <a:latin typeface="ＭＳ Ｐゴシック" panose="020B0600070205080204" pitchFamily="50" charset="-128"/>
                <a:ea typeface="ＭＳ Ｐゴシック" panose="020B0600070205080204" pitchFamily="50" charset="-128"/>
              </a:rPr>
              <a:t>【</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資料集４</a:t>
            </a:r>
            <a:r>
              <a:rPr lang="en-US" altLang="ja-JP" sz="1200" kern="100" dirty="0">
                <a:solidFill>
                  <a:srgbClr val="000000"/>
                </a:solidFill>
                <a:latin typeface="ＭＳ Ｐゴシック" panose="020B0600070205080204" pitchFamily="50" charset="-128"/>
                <a:ea typeface="ＭＳ Ｐゴシック" panose="020B0600070205080204" pitchFamily="50" charset="-128"/>
              </a:rPr>
              <a:t>】</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の文書を渡して説明してください</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同意</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する場合は、同意書にサインして、申請書の添付書類として都道府県に提出することを説明して</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ください</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5" name="タイトル 1"/>
          <p:cNvSpPr txBox="1">
            <a:spLocks/>
          </p:cNvSpPr>
          <p:nvPr/>
        </p:nvSpPr>
        <p:spPr>
          <a:xfrm>
            <a:off x="471487" y="2129541"/>
            <a:ext cx="1495535" cy="230888"/>
          </a:xfrm>
          <a:prstGeom prst="rect">
            <a:avLst/>
          </a:prstGeom>
          <a:ln>
            <a:solidFill>
              <a:schemeClr val="tx1"/>
            </a:solidFill>
          </a:ln>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４．添付書類の説明</a:t>
            </a:r>
          </a:p>
        </p:txBody>
      </p:sp>
      <p:sp>
        <p:nvSpPr>
          <p:cNvPr id="6" name="タイトル 1"/>
          <p:cNvSpPr txBox="1">
            <a:spLocks/>
          </p:cNvSpPr>
          <p:nvPr/>
        </p:nvSpPr>
        <p:spPr>
          <a:xfrm>
            <a:off x="695760" y="2560940"/>
            <a:ext cx="5713845" cy="918623"/>
          </a:xfrm>
          <a:prstGeom prst="rect">
            <a:avLst/>
          </a:prstGeom>
        </p:spPr>
        <p:txBody>
          <a:bodyPr vert="horz" lIns="91440" tIns="45720" rIns="91440" bIns="45720" rtlCol="0">
            <a:noAutofit/>
          </a:bodyPr>
          <a:lstStyle>
            <a:lvl1pPr indent="0" defTabSz="685800">
              <a:lnSpc>
                <a:spcPts val="1500"/>
              </a:lnSpc>
              <a:spcBef>
                <a:spcPts val="0"/>
              </a:spcBef>
              <a:buFont typeface="Arial" panose="020B0604020202020204" pitchFamily="34" charset="0"/>
              <a:buNone/>
              <a:defRPr kumimoji="1" sz="1200" kern="100">
                <a:solidFill>
                  <a:srgbClr val="000000"/>
                </a:solidFill>
                <a:latin typeface="ＭＳ Ｐゴシック" panose="020B0600070205080204" pitchFamily="50" charset="-128"/>
                <a:ea typeface="ＭＳ Ｐゴシック" panose="020B0600070205080204" pitchFamily="50" charset="-128"/>
              </a:defRPr>
            </a:lvl1pPr>
            <a:lvl2pPr marL="514350" indent="-171450" defTabSz="685800">
              <a:lnSpc>
                <a:spcPct val="90000"/>
              </a:lnSpc>
              <a:spcBef>
                <a:spcPts val="375"/>
              </a:spcBef>
              <a:buFont typeface="Arial" panose="020B0604020202020204" pitchFamily="34" charset="0"/>
              <a:buChar char="•"/>
              <a:defRPr kumimoji="1"/>
            </a:lvl2pPr>
            <a:lvl3pPr marL="857250" indent="-171450" defTabSz="685800">
              <a:lnSpc>
                <a:spcPct val="90000"/>
              </a:lnSpc>
              <a:spcBef>
                <a:spcPts val="375"/>
              </a:spcBef>
              <a:buFont typeface="Arial" panose="020B0604020202020204" pitchFamily="34" charset="0"/>
              <a:buChar char="•"/>
              <a:defRPr kumimoji="1" sz="1500"/>
            </a:lvl3pPr>
            <a:lvl4pPr marL="1200150" indent="-171450" defTabSz="685800">
              <a:lnSpc>
                <a:spcPct val="90000"/>
              </a:lnSpc>
              <a:spcBef>
                <a:spcPts val="375"/>
              </a:spcBef>
              <a:buFont typeface="Arial" panose="020B0604020202020204" pitchFamily="34" charset="0"/>
              <a:buChar char="•"/>
              <a:defRPr kumimoji="1" sz="1350"/>
            </a:lvl4pPr>
            <a:lvl5pPr marL="1543050" indent="-171450" defTabSz="685800">
              <a:lnSpc>
                <a:spcPct val="90000"/>
              </a:lnSpc>
              <a:spcBef>
                <a:spcPts val="375"/>
              </a:spcBef>
              <a:buFont typeface="Arial" panose="020B0604020202020204" pitchFamily="34" charset="0"/>
              <a:buChar char="•"/>
              <a:defRPr kumimoji="1" sz="1350"/>
            </a:lvl5pPr>
            <a:lvl6pPr marL="1885950" indent="-171450" defTabSz="685800">
              <a:lnSpc>
                <a:spcPct val="90000"/>
              </a:lnSpc>
              <a:spcBef>
                <a:spcPts val="375"/>
              </a:spcBef>
              <a:buFont typeface="Arial" panose="020B0604020202020204" pitchFamily="34" charset="0"/>
              <a:buChar char="•"/>
              <a:defRPr kumimoji="1" sz="1350"/>
            </a:lvl6pPr>
            <a:lvl7pPr marL="2228850" indent="-171450" defTabSz="685800">
              <a:lnSpc>
                <a:spcPct val="90000"/>
              </a:lnSpc>
              <a:spcBef>
                <a:spcPts val="375"/>
              </a:spcBef>
              <a:buFont typeface="Arial" panose="020B0604020202020204" pitchFamily="34" charset="0"/>
              <a:buChar char="•"/>
              <a:defRPr kumimoji="1" sz="1350"/>
            </a:lvl7pPr>
            <a:lvl8pPr marL="2571750" indent="-171450" defTabSz="685800">
              <a:lnSpc>
                <a:spcPct val="90000"/>
              </a:lnSpc>
              <a:spcBef>
                <a:spcPts val="375"/>
              </a:spcBef>
              <a:buFont typeface="Arial" panose="020B0604020202020204" pitchFamily="34" charset="0"/>
              <a:buChar char="•"/>
              <a:defRPr kumimoji="1" sz="1350"/>
            </a:lvl8pPr>
            <a:lvl9pPr marL="2914650" indent="-171450" defTabSz="685800">
              <a:lnSpc>
                <a:spcPct val="90000"/>
              </a:lnSpc>
              <a:spcBef>
                <a:spcPts val="375"/>
              </a:spcBef>
              <a:buFont typeface="Arial" panose="020B0604020202020204" pitchFamily="34" charset="0"/>
              <a:buChar char="•"/>
              <a:defRPr kumimoji="1" sz="1350"/>
            </a:lvl9pPr>
          </a:lstStyle>
          <a:p>
            <a:r>
              <a:rPr lang="ja-JP" altLang="en-US" dirty="0"/>
              <a:t>入院記録票に、過去１２月において３月、入院関係医療の自己負担額が高額療養費算定基準額を超えたことが記載されることになったら（＝入院記録票の「入院関係医療のカウント」が４になると見込まれるときは）、お住まいの都道府県を確認して、担当部署を紹介し、</a:t>
            </a:r>
            <a:r>
              <a:rPr lang="en-US" altLang="ja-JP" dirty="0"/>
              <a:t>【</a:t>
            </a:r>
            <a:r>
              <a:rPr lang="ja-JP" altLang="en-US" dirty="0" smtClean="0"/>
              <a:t>資料集２</a:t>
            </a:r>
            <a:r>
              <a:rPr lang="en-US" altLang="ja-JP" dirty="0"/>
              <a:t>】</a:t>
            </a:r>
            <a:r>
              <a:rPr lang="ja-JP" altLang="en-US" dirty="0"/>
              <a:t>の添付書類が必要なこと</a:t>
            </a:r>
            <a:r>
              <a:rPr lang="ja-JP" altLang="en-US" dirty="0" smtClean="0"/>
              <a:t>と次</a:t>
            </a:r>
            <a:r>
              <a:rPr lang="ja-JP" altLang="en-US" dirty="0"/>
              <a:t>の事項を伝えてください。</a:t>
            </a:r>
          </a:p>
        </p:txBody>
      </p:sp>
      <p:sp>
        <p:nvSpPr>
          <p:cNvPr id="7" name="テキスト プレースホルダー 2"/>
          <p:cNvSpPr>
            <a:spLocks noGrp="1"/>
          </p:cNvSpPr>
          <p:nvPr>
            <p:ph type="body" idx="1"/>
          </p:nvPr>
        </p:nvSpPr>
        <p:spPr>
          <a:xfrm>
            <a:off x="852432" y="3466214"/>
            <a:ext cx="5557173" cy="969126"/>
          </a:xfrm>
        </p:spPr>
        <p:txBody>
          <a:bodyPr>
            <a:normAutofit/>
          </a:bodyPr>
          <a:lstStyle/>
          <a:p>
            <a:pPr marL="0" indent="0">
              <a:lnSpc>
                <a:spcPts val="1500"/>
              </a:lnSpc>
              <a:spcBef>
                <a:spcPts val="0"/>
              </a:spcBef>
              <a:buNone/>
            </a:pPr>
            <a:r>
              <a:rPr lang="ja-JP" altLang="en-US" sz="1200" kern="100" dirty="0">
                <a:solidFill>
                  <a:srgbClr val="000000"/>
                </a:solidFill>
                <a:latin typeface="ＭＳ Ｐゴシック" panose="020B0600070205080204" pitchFamily="50" charset="-128"/>
                <a:ea typeface="ＭＳ Ｐゴシック" panose="020B0600070205080204" pitchFamily="50" charset="-128"/>
              </a:rPr>
              <a:t>①添付書類を揃えて、参加者証を発行してもらうことと</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endParaRPr lang="en-US" altLang="ja-JP" sz="1200" kern="100" dirty="0" smtClean="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②参加者証を受け取ったら、今後、肝がんや重度肝硬変で入院する場合は、</a:t>
            </a:r>
            <a:r>
              <a:rPr lang="ja-JP" altLang="en-US" sz="1200" b="0" i="0" u="none" strike="noStrike" kern="100" baseline="0" dirty="0" err="1" smtClean="0">
                <a:solidFill>
                  <a:srgbClr val="000000"/>
                </a:solidFill>
                <a:latin typeface="ＭＳ Ｐゴシック" panose="020B0600070205080204" pitchFamily="50" charset="-128"/>
                <a:ea typeface="ＭＳ Ｐゴシック" panose="020B0600070205080204" pitchFamily="50" charset="-128"/>
              </a:rPr>
              <a:t>入院す</a:t>
            </a:r>
            <a:endPar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ja-JP" altLang="en-US" sz="1200" kern="100" dirty="0">
                <a:solidFill>
                  <a:srgbClr val="000000"/>
                </a:solidFill>
                <a:latin typeface="ＭＳ Ｐゴシック" panose="020B0600070205080204" pitchFamily="50" charset="-128"/>
                <a:ea typeface="ＭＳ Ｐゴシック" panose="020B0600070205080204" pitchFamily="50" charset="-128"/>
              </a:rPr>
              <a:t>　 </a:t>
            </a:r>
            <a:r>
              <a:rPr lang="ja-JP" altLang="en-US" sz="1200" b="0" i="0" u="none" strike="noStrike" kern="100" baseline="0" dirty="0" err="1" smtClean="0">
                <a:solidFill>
                  <a:srgbClr val="000000"/>
                </a:solidFill>
                <a:latin typeface="ＭＳ Ｐゴシック" panose="020B0600070205080204" pitchFamily="50" charset="-128"/>
                <a:ea typeface="ＭＳ Ｐゴシック" panose="020B0600070205080204" pitchFamily="50" charset="-128"/>
              </a:rPr>
              <a:t>る</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医療機関に参加者証を見せること。また、医療費の助成を受けることになったと</a:t>
            </a:r>
            <a:endPar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a:p>
            <a:pPr marL="0" indent="0">
              <a:lnSpc>
                <a:spcPts val="1500"/>
              </a:lnSpc>
              <a:spcBef>
                <a:spcPts val="0"/>
              </a:spcBef>
              <a:buNone/>
            </a:pPr>
            <a:r>
              <a:rPr lang="en-US" altLang="ja-JP" sz="1200" kern="100" dirty="0">
                <a:solidFill>
                  <a:srgbClr val="000000"/>
                </a:solidFill>
                <a:latin typeface="ＭＳ Ｐゴシック" panose="020B0600070205080204" pitchFamily="50" charset="-128"/>
                <a:ea typeface="ＭＳ Ｐゴシック" panose="020B0600070205080204" pitchFamily="50" charset="-128"/>
              </a:rPr>
              <a:t> </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  </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きも、忘れずに、入院している医療機関に参加者証を見せること。</a:t>
            </a:r>
          </a:p>
        </p:txBody>
      </p:sp>
      <p:sp>
        <p:nvSpPr>
          <p:cNvPr id="8" name="タイトル 1"/>
          <p:cNvSpPr txBox="1">
            <a:spLocks/>
          </p:cNvSpPr>
          <p:nvPr/>
        </p:nvSpPr>
        <p:spPr>
          <a:xfrm>
            <a:off x="471487" y="4663470"/>
            <a:ext cx="2643852" cy="247743"/>
          </a:xfrm>
          <a:prstGeom prst="rect">
            <a:avLst/>
          </a:prstGeom>
          <a:ln>
            <a:solidFill>
              <a:schemeClr val="tx1"/>
            </a:solidFill>
          </a:ln>
        </p:spPr>
        <p:txBody>
          <a:bodyPr vert="horz" lIns="91440" tIns="45720" rIns="91440" bIns="45720" rtlCol="0" anchor="ctr">
            <a:normAutofit lnSpcReduction="10000"/>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５．都道府県担当者による事業の説明</a:t>
            </a:r>
          </a:p>
        </p:txBody>
      </p:sp>
      <p:sp>
        <p:nvSpPr>
          <p:cNvPr id="9" name="下矢印 8"/>
          <p:cNvSpPr/>
          <p:nvPr/>
        </p:nvSpPr>
        <p:spPr>
          <a:xfrm>
            <a:off x="524725" y="865534"/>
            <a:ext cx="171035" cy="1219263"/>
          </a:xfrm>
          <a:prstGeom prst="downArrow">
            <a:avLst>
              <a:gd name="adj1" fmla="val 50000"/>
              <a:gd name="adj2" fmla="val 122500"/>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0" name="下矢印 9"/>
          <p:cNvSpPr/>
          <p:nvPr/>
        </p:nvSpPr>
        <p:spPr>
          <a:xfrm>
            <a:off x="524725" y="2418550"/>
            <a:ext cx="171035" cy="2153450"/>
          </a:xfrm>
          <a:prstGeom prst="downArrow">
            <a:avLst>
              <a:gd name="adj1" fmla="val 50000"/>
              <a:gd name="adj2" fmla="val 122500"/>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2" name="スライド番号プレースホルダー 11"/>
          <p:cNvSpPr>
            <a:spLocks noGrp="1"/>
          </p:cNvSpPr>
          <p:nvPr>
            <p:ph type="sldNum" sz="quarter" idx="12"/>
          </p:nvPr>
        </p:nvSpPr>
        <p:spPr/>
        <p:txBody>
          <a:bodyPr/>
          <a:lstStyle/>
          <a:p>
            <a:fld id="{7FB7AD9B-6EE5-4113-9254-305380511510}" type="slidenum">
              <a:rPr kumimoji="1" lang="ja-JP" altLang="en-US" smtClean="0"/>
              <a:t>2</a:t>
            </a:fld>
            <a:endParaRPr kumimoji="1" lang="ja-JP" altLang="en-US"/>
          </a:p>
        </p:txBody>
      </p:sp>
    </p:spTree>
    <p:extLst>
      <p:ext uri="{BB962C8B-B14F-4D97-AF65-F5344CB8AC3E}">
        <p14:creationId xmlns:p14="http://schemas.microsoft.com/office/powerpoint/2010/main" val="38706614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8" y="527405"/>
            <a:ext cx="4076449" cy="326837"/>
          </a:xfrm>
        </p:spPr>
        <p:txBody>
          <a:bodyPr>
            <a:normAutofit/>
          </a:bodyPr>
          <a:lstStyle/>
          <a:p>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資料集４</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データ提供への同意に関する説明文書</a:t>
            </a:r>
          </a:p>
        </p:txBody>
      </p:sp>
      <p:sp>
        <p:nvSpPr>
          <p:cNvPr id="4" name="テキスト ボックス 2"/>
          <p:cNvSpPr txBox="1">
            <a:spLocks noChangeArrowheads="1"/>
          </p:cNvSpPr>
          <p:nvPr/>
        </p:nvSpPr>
        <p:spPr bwMode="auto">
          <a:xfrm>
            <a:off x="521018" y="971550"/>
            <a:ext cx="5815965" cy="79629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ctr">
              <a:spcAft>
                <a:spcPts val="0"/>
              </a:spcAft>
            </a:pPr>
            <a:endParaRPr lang="en-US" altLang="ja-JP" sz="1400" b="1" kern="100" dirty="0" smtClean="0">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ctr">
              <a:spcAft>
                <a:spcPts val="0"/>
              </a:spcAft>
            </a:pPr>
            <a:r>
              <a:rPr lang="ja-JP" sz="1400" b="1" kern="100" dirty="0" smtClean="0">
                <a:effectLst/>
                <a:latin typeface="游明朝" panose="02020400000000000000" pitchFamily="18" charset="-128"/>
                <a:ea typeface="ＭＳ Ｐゴシック" panose="020B0600070205080204" pitchFamily="50" charset="-128"/>
                <a:cs typeface="Times New Roman" panose="02020603050405020304" pitchFamily="18" charset="0"/>
              </a:rPr>
              <a:t>肝</a:t>
            </a:r>
            <a:r>
              <a:rPr lang="ja-JP" sz="1400" b="1" kern="100" dirty="0">
                <a:effectLst/>
                <a:latin typeface="游明朝" panose="02020400000000000000" pitchFamily="18" charset="-128"/>
                <a:ea typeface="ＭＳ Ｐゴシック" panose="020B0600070205080204" pitchFamily="50" charset="-128"/>
                <a:cs typeface="Times New Roman" panose="02020603050405020304" pitchFamily="18" charset="0"/>
              </a:rPr>
              <a:t>がん・重度肝硬変治療研究促進事業に参加される方へ</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spcAft>
                <a:spcPts val="0"/>
              </a:spcAft>
            </a:pPr>
            <a:r>
              <a:rPr lang="en-US" sz="1200" b="1"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事業の参加にあたって</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肝がん・重度肝硬変治療研究促進事業」の参加者証の交付申請の際に都道府県知事に提出していただく臨床調査個人票の「写し」は、厚生労働省にも提供されることになります。厚生労働省は、これにより得られた肝がんや非代償性肝硬変（以下、重度肝硬変）の臨床データを、患者の予後の改善や生活の質の向上、肝がんの再発の抑制などを目的に解析します。また、本事業の円滑な実施や利便性の向上にも役立てられます。</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なお解析は、厚生労働省の研究班（厚生労働科学研究費補助金 肝炎等克服政策研究事業「肝がん・重度肝硬変の治療に係るガイドラインの作成等に資する研究（研究代表者：東京大学　小池和彦）」（以下、政策研究班））において実施されます。</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en-US" sz="12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事業の対象</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en-US"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B</a:t>
            </a: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型・</a:t>
            </a:r>
            <a:r>
              <a:rPr lang="en-US"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C</a:t>
            </a: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型肝炎ウイルスに起因する肝がん・重度肝硬変患者で、厚生労働省の研究班へ臨床データを提供し、活用されることに同意をいただいた方</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en-US" sz="12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事業に参加することによる負担、費用、リスク、利益</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保険診療の範囲内でおこなった検査等の結果に基づいて作成された臨床調査個人票の写しを提出するのみですので、追加で負担や費用が発生したり、有害事象が起きたりすることはありません。</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臨床情報の提供に同意し本事業に参加することにより、所定の条件に該当した場合に医療費の負担が軽減されます。</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臨床情報の提供に同意を頂けない方は、本事業の対象とはなりません。</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en-US" sz="12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342900" lvl="0" indent="-342900" algn="just">
              <a:lnSpc>
                <a:spcPts val="1800"/>
              </a:lnSpc>
              <a:spcAft>
                <a:spcPts val="0"/>
              </a:spcAft>
              <a:buFont typeface="游明朝" panose="02020400000000000000" pitchFamily="18" charset="-128"/>
              <a:buChar char="■"/>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個人情報の保護について</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個人を特定する情報や臨床情報は厚生労働省および厚生労働省の研究班において保存されますが、適切に取り扱われ、目的以外の用途で使用されることはありません。</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en-US" sz="12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342900" lvl="0" indent="-342900" algn="just">
              <a:lnSpc>
                <a:spcPts val="1800"/>
              </a:lnSpc>
              <a:spcAft>
                <a:spcPts val="0"/>
              </a:spcAft>
              <a:buFont typeface="游明朝" panose="02020400000000000000" pitchFamily="18" charset="-128"/>
              <a:buChar char="■"/>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同意の任意性について</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この事業に参加するかどうかは、ご自身の意思で決めていただきます。同意がないことにより、診療上不利益を被ることはありません。また、希望する場合には同意を撤回することが可能です。</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スライド番号プレースホルダー 5"/>
          <p:cNvSpPr>
            <a:spLocks noGrp="1"/>
          </p:cNvSpPr>
          <p:nvPr>
            <p:ph type="sldNum" sz="quarter" idx="12"/>
          </p:nvPr>
        </p:nvSpPr>
        <p:spPr/>
        <p:txBody>
          <a:bodyPr/>
          <a:lstStyle/>
          <a:p>
            <a:fld id="{7FB7AD9B-6EE5-4113-9254-305380511510}" type="slidenum">
              <a:rPr kumimoji="1" lang="ja-JP" altLang="en-US" smtClean="0"/>
              <a:t>29</a:t>
            </a:fld>
            <a:endParaRPr kumimoji="1" lang="ja-JP" altLang="en-US"/>
          </a:p>
        </p:txBody>
      </p:sp>
    </p:spTree>
    <p:extLst>
      <p:ext uri="{BB962C8B-B14F-4D97-AF65-F5344CB8AC3E}">
        <p14:creationId xmlns:p14="http://schemas.microsoft.com/office/powerpoint/2010/main" val="31757727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2"/>
          <p:cNvSpPr txBox="1">
            <a:spLocks noChangeArrowheads="1"/>
          </p:cNvSpPr>
          <p:nvPr/>
        </p:nvSpPr>
        <p:spPr bwMode="auto">
          <a:xfrm>
            <a:off x="521018" y="595062"/>
            <a:ext cx="5815965" cy="54673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事業の報告について</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この事業によって得られた結果は、厚生労働省および関係機関が開催する会議で報告されます。また、厚生労働科学研究費補助金の年次報告書で報告され、学会や医学雑誌に発表されることがあります。ただし、個人の特定につながる内容を公表することはありません。</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en-US" sz="12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342900" lvl="0" indent="-342900" algn="just">
              <a:lnSpc>
                <a:spcPts val="1800"/>
              </a:lnSpc>
              <a:spcAft>
                <a:spcPts val="0"/>
              </a:spcAft>
              <a:buFont typeface="游明朝" panose="02020400000000000000" pitchFamily="18" charset="-128"/>
              <a:buChar char="■"/>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情報の保存について</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臨床調査個人票の写しは、解析を行った後も厚生労働省および厚生労働省の研究班に保存されます。研究班における保存の期間は政策研究班が終了する</a:t>
            </a:r>
            <a:r>
              <a:rPr lang="en-US"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2022 </a:t>
            </a: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年</a:t>
            </a:r>
            <a:r>
              <a:rPr lang="en-US"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3 </a:t>
            </a: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月までの予定ですが、研究期間が延長した場合には保存期間も同様に延長される可能性があります。</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en-US" sz="12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342900" lvl="0" indent="-342900" algn="just">
              <a:lnSpc>
                <a:spcPts val="1800"/>
              </a:lnSpc>
              <a:spcAft>
                <a:spcPts val="0"/>
              </a:spcAft>
              <a:buFont typeface="游明朝" panose="02020400000000000000" pitchFamily="18" charset="-128"/>
              <a:buChar char="■"/>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事業に関する資料の入手、相談について</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　この事業に関して詳しくお知りになりたい場合は、担当医あるいは◯◯（お住まいの都道府県）へご相談ください。</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en-US" sz="12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（都道府県担当部署名）</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連絡先； ◯◯</a:t>
            </a:r>
            <a:r>
              <a:rPr lang="en-US"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a:t>
            </a: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a:t>
            </a:r>
            <a:r>
              <a:rPr lang="en-US"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a:t>
            </a: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en-US" sz="12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52400" algn="just">
              <a:lnSpc>
                <a:spcPts val="1800"/>
              </a:lnSpc>
              <a:spcAft>
                <a:spcPts val="0"/>
              </a:spcAft>
            </a:pPr>
            <a:r>
              <a:rPr 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以上、この事業の内容について十分ご理解いただいたうえで、参加することをお決めになりましたら、同意書に署名及び捺印をし、日付の記入をお願いいたします。</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スライド番号プレースホルダー 4"/>
          <p:cNvSpPr>
            <a:spLocks noGrp="1"/>
          </p:cNvSpPr>
          <p:nvPr>
            <p:ph type="sldNum" sz="quarter" idx="12"/>
          </p:nvPr>
        </p:nvSpPr>
        <p:spPr/>
        <p:txBody>
          <a:bodyPr/>
          <a:lstStyle/>
          <a:p>
            <a:fld id="{7FB7AD9B-6EE5-4113-9254-305380511510}" type="slidenum">
              <a:rPr kumimoji="1" lang="ja-JP" altLang="en-US" smtClean="0"/>
              <a:t>30</a:t>
            </a:fld>
            <a:endParaRPr kumimoji="1" lang="ja-JP" altLang="en-US"/>
          </a:p>
        </p:txBody>
      </p:sp>
    </p:spTree>
    <p:extLst>
      <p:ext uri="{BB962C8B-B14F-4D97-AF65-F5344CB8AC3E}">
        <p14:creationId xmlns:p14="http://schemas.microsoft.com/office/powerpoint/2010/main" val="42822238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8" y="527405"/>
            <a:ext cx="2127333" cy="266679"/>
          </a:xfrm>
        </p:spPr>
        <p:txBody>
          <a:bodyPr>
            <a:normAutofit/>
          </a:bodyPr>
          <a:lstStyle/>
          <a:p>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資料集５</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個人票等の記載例</a:t>
            </a:r>
          </a:p>
        </p:txBody>
      </p:sp>
      <p:sp>
        <p:nvSpPr>
          <p:cNvPr id="6" name="スライド番号プレースホルダー 5"/>
          <p:cNvSpPr>
            <a:spLocks noGrp="1"/>
          </p:cNvSpPr>
          <p:nvPr>
            <p:ph type="sldNum" sz="quarter" idx="12"/>
          </p:nvPr>
        </p:nvSpPr>
        <p:spPr/>
        <p:txBody>
          <a:bodyPr/>
          <a:lstStyle/>
          <a:p>
            <a:fld id="{7FB7AD9B-6EE5-4113-9254-305380511510}" type="slidenum">
              <a:rPr kumimoji="1" lang="ja-JP" altLang="en-US" smtClean="0"/>
              <a:t>31</a:t>
            </a:fld>
            <a:endParaRPr kumimoji="1" lang="ja-JP" altLang="en-US"/>
          </a:p>
        </p:txBody>
      </p:sp>
      <p:pic>
        <p:nvPicPr>
          <p:cNvPr id="4" name="図 3"/>
          <p:cNvPicPr>
            <a:picLocks noChangeAspect="1"/>
          </p:cNvPicPr>
          <p:nvPr/>
        </p:nvPicPr>
        <p:blipFill>
          <a:blip r:embed="rId2"/>
          <a:stretch>
            <a:fillRect/>
          </a:stretch>
        </p:blipFill>
        <p:spPr>
          <a:xfrm>
            <a:off x="698258" y="794084"/>
            <a:ext cx="5461483" cy="8722457"/>
          </a:xfrm>
          <a:prstGeom prst="rect">
            <a:avLst/>
          </a:prstGeom>
        </p:spPr>
      </p:pic>
    </p:spTree>
    <p:extLst>
      <p:ext uri="{BB962C8B-B14F-4D97-AF65-F5344CB8AC3E}">
        <p14:creationId xmlns:p14="http://schemas.microsoft.com/office/powerpoint/2010/main" val="20513956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8825" y="274742"/>
            <a:ext cx="2933449" cy="242616"/>
          </a:xfrm>
        </p:spPr>
        <p:txBody>
          <a:bodyPr>
            <a:noAutofit/>
          </a:bodyPr>
          <a:lstStyle/>
          <a:p>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資料集６</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入院関係医療のカウント例</a:t>
            </a:r>
          </a:p>
        </p:txBody>
      </p:sp>
      <p:sp>
        <p:nvSpPr>
          <p:cNvPr id="6" name="正方形/長方形 5"/>
          <p:cNvSpPr/>
          <p:nvPr/>
        </p:nvSpPr>
        <p:spPr>
          <a:xfrm rot="16200000">
            <a:off x="-2406537" y="6230555"/>
            <a:ext cx="6220764" cy="2767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lnSpc>
                <a:spcPts val="1800"/>
              </a:lnSpc>
              <a:spcAft>
                <a:spcPts val="0"/>
              </a:spcAft>
            </a:pPr>
            <a:r>
              <a:rPr lang="en-US" sz="1200" kern="100" dirty="0">
                <a:solidFill>
                  <a:srgbClr val="000000"/>
                </a:solidFill>
                <a:effectLst/>
                <a:ea typeface="游明朝" panose="02020400000000000000" pitchFamily="18" charset="-128"/>
                <a:cs typeface="Times New Roman" panose="02020603050405020304" pitchFamily="18" charset="0"/>
              </a:rPr>
              <a:t>2018</a:t>
            </a:r>
            <a:r>
              <a:rPr lang="ja-JP" sz="1200" kern="100" dirty="0">
                <a:solidFill>
                  <a:srgbClr val="000000"/>
                </a:solidFill>
                <a:effectLst/>
                <a:ea typeface="ＭＳ ゴシック" panose="020B0609070205080204" pitchFamily="49" charset="-128"/>
                <a:cs typeface="Times New Roman" panose="02020603050405020304" pitchFamily="18" charset="0"/>
              </a:rPr>
              <a:t>年７月</a:t>
            </a:r>
            <a:r>
              <a:rPr lang="ja-JP" sz="1200" kern="100" dirty="0" smtClean="0">
                <a:solidFill>
                  <a:srgbClr val="000000"/>
                </a:solidFill>
                <a:effectLst/>
                <a:ea typeface="ＭＳ ゴシック" panose="020B0609070205080204" pitchFamily="49" charset="-128"/>
                <a:cs typeface="Times New Roman" panose="02020603050405020304" pitchFamily="18" charset="0"/>
              </a:rPr>
              <a:t>から</a:t>
            </a:r>
            <a:r>
              <a:rPr lang="en-US" altLang="ja-JP" sz="1200" kern="100" dirty="0" smtClean="0">
                <a:solidFill>
                  <a:srgbClr val="000000"/>
                </a:solidFill>
                <a:effectLst/>
                <a:ea typeface="ＭＳ ゴシック" panose="020B0609070205080204" pitchFamily="49" charset="-128"/>
                <a:cs typeface="Times New Roman" panose="02020603050405020304" pitchFamily="18" charset="0"/>
              </a:rPr>
              <a:t>2019</a:t>
            </a:r>
            <a:r>
              <a:rPr lang="ja-JP" sz="1200" kern="100" dirty="0" smtClean="0">
                <a:solidFill>
                  <a:srgbClr val="000000"/>
                </a:solidFill>
                <a:effectLst/>
                <a:ea typeface="ＭＳ ゴシック" panose="020B0609070205080204" pitchFamily="49" charset="-128"/>
                <a:cs typeface="Times New Roman" panose="02020603050405020304" pitchFamily="18" charset="0"/>
              </a:rPr>
              <a:t>年</a:t>
            </a:r>
            <a:r>
              <a:rPr lang="ja-JP" altLang="en-US" sz="1200" kern="100" dirty="0" smtClean="0">
                <a:solidFill>
                  <a:srgbClr val="000000"/>
                </a:solidFill>
                <a:effectLst/>
                <a:ea typeface="ＭＳ ゴシック" panose="020B0609070205080204" pitchFamily="49" charset="-128"/>
                <a:cs typeface="Times New Roman" panose="02020603050405020304" pitchFamily="18" charset="0"/>
              </a:rPr>
              <a:t>４</a:t>
            </a:r>
            <a:r>
              <a:rPr lang="ja-JP" sz="1200" kern="100" dirty="0" smtClean="0">
                <a:solidFill>
                  <a:srgbClr val="000000"/>
                </a:solidFill>
                <a:effectLst/>
                <a:ea typeface="ＭＳ ゴシック" panose="020B0609070205080204" pitchFamily="49" charset="-128"/>
                <a:cs typeface="Times New Roman" panose="02020603050405020304" pitchFamily="18" charset="0"/>
              </a:rPr>
              <a:t>月</a:t>
            </a:r>
            <a:r>
              <a:rPr lang="ja-JP" sz="1200" kern="100" dirty="0">
                <a:solidFill>
                  <a:srgbClr val="000000"/>
                </a:solidFill>
                <a:effectLst/>
                <a:ea typeface="ＭＳ ゴシック" panose="020B0609070205080204" pitchFamily="49" charset="-128"/>
                <a:cs typeface="Times New Roman" panose="02020603050405020304" pitchFamily="18" charset="0"/>
              </a:rPr>
              <a:t>まで【</a:t>
            </a:r>
            <a:r>
              <a:rPr lang="en-US" sz="1200" kern="100" dirty="0">
                <a:solidFill>
                  <a:srgbClr val="000000"/>
                </a:solidFill>
                <a:effectLst/>
                <a:ea typeface="游明朝" panose="02020400000000000000" pitchFamily="18" charset="-128"/>
                <a:cs typeface="Times New Roman" panose="02020603050405020304" pitchFamily="18" charset="0"/>
              </a:rPr>
              <a:t>70</a:t>
            </a:r>
            <a:r>
              <a:rPr lang="ja-JP" sz="1200" kern="100" dirty="0">
                <a:solidFill>
                  <a:srgbClr val="000000"/>
                </a:solidFill>
                <a:effectLst/>
                <a:ea typeface="ＭＳ ゴシック" panose="020B0609070205080204" pitchFamily="49" charset="-128"/>
                <a:cs typeface="Times New Roman" panose="02020603050405020304" pitchFamily="18" charset="0"/>
              </a:rPr>
              <a:t>歳未満・国保・適用区分エ】</a:t>
            </a:r>
            <a:endParaRPr lang="ja-JP" sz="1200" kern="100" dirty="0">
              <a:effectLst/>
              <a:ea typeface="游明朝" panose="02020400000000000000" pitchFamily="18" charset="-128"/>
              <a:cs typeface="Times New Roman" panose="02020603050405020304" pitchFamily="18" charset="0"/>
            </a:endParaRPr>
          </a:p>
        </p:txBody>
      </p:sp>
      <p:sp>
        <p:nvSpPr>
          <p:cNvPr id="7" name="スライド番号プレースホルダー 6"/>
          <p:cNvSpPr>
            <a:spLocks noGrp="1"/>
          </p:cNvSpPr>
          <p:nvPr>
            <p:ph type="sldNum" sz="quarter" idx="12"/>
          </p:nvPr>
        </p:nvSpPr>
        <p:spPr/>
        <p:txBody>
          <a:bodyPr/>
          <a:lstStyle/>
          <a:p>
            <a:fld id="{7FB7AD9B-6EE5-4113-9254-305380511510}" type="slidenum">
              <a:rPr kumimoji="1" lang="ja-JP" altLang="en-US" smtClean="0"/>
              <a:t>32</a:t>
            </a:fld>
            <a:endParaRPr kumimoji="1" lang="ja-JP" altLang="en-US"/>
          </a:p>
        </p:txBody>
      </p:sp>
      <p:pic>
        <p:nvPicPr>
          <p:cNvPr id="3" name="図 2"/>
          <p:cNvPicPr>
            <a:picLocks noChangeAspect="1"/>
          </p:cNvPicPr>
          <p:nvPr/>
        </p:nvPicPr>
        <p:blipFill>
          <a:blip r:embed="rId2"/>
          <a:stretch>
            <a:fillRect/>
          </a:stretch>
        </p:blipFill>
        <p:spPr>
          <a:xfrm rot="16200000">
            <a:off x="-958777" y="2554843"/>
            <a:ext cx="8910290" cy="5038846"/>
          </a:xfrm>
          <a:prstGeom prst="rect">
            <a:avLst/>
          </a:prstGeom>
        </p:spPr>
      </p:pic>
    </p:spTree>
    <p:extLst>
      <p:ext uri="{BB962C8B-B14F-4D97-AF65-F5344CB8AC3E}">
        <p14:creationId xmlns:p14="http://schemas.microsoft.com/office/powerpoint/2010/main" val="26734026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b="0" i="0" u="none" strike="noStrike" kern="100" baseline="0" smtClean="0">
                <a:latin typeface="游明朝" panose="02020400000000000000" pitchFamily="18" charset="-128"/>
                <a:ea typeface="ＭＳ ゴシック" panose="020B0609070205080204" pitchFamily="49" charset="-128"/>
              </a:rPr>
              <a:t>　　　</a:t>
            </a:r>
            <a:endParaRPr lang="ja-JP" altLang="en-US" b="0" i="0" u="none" strike="noStrike" kern="100" baseline="0" smtClean="0">
              <a:latin typeface="Times New Roman" panose="02020603050405020304" pitchFamily="18" charset="0"/>
              <a:ea typeface="ＭＳ ゴシック" panose="020B0609070205080204" pitchFamily="49" charset="-128"/>
            </a:endParaRPr>
          </a:p>
        </p:txBody>
      </p:sp>
      <p:sp>
        <p:nvSpPr>
          <p:cNvPr id="6" name="正方形/長方形 5"/>
          <p:cNvSpPr/>
          <p:nvPr/>
        </p:nvSpPr>
        <p:spPr>
          <a:xfrm rot="16200000">
            <a:off x="-2357773" y="6226107"/>
            <a:ext cx="6220764" cy="2767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lnSpc>
                <a:spcPts val="1800"/>
              </a:lnSpc>
              <a:spcAft>
                <a:spcPts val="0"/>
              </a:spcAft>
            </a:pPr>
            <a:r>
              <a:rPr lang="en-US" sz="1200" kern="100" dirty="0" smtClean="0">
                <a:solidFill>
                  <a:srgbClr val="000000"/>
                </a:solidFill>
                <a:effectLst/>
                <a:ea typeface="游明朝" panose="02020400000000000000" pitchFamily="18" charset="-128"/>
                <a:cs typeface="Times New Roman" panose="02020603050405020304" pitchFamily="18" charset="0"/>
              </a:rPr>
              <a:t>2019</a:t>
            </a:r>
            <a:r>
              <a:rPr lang="ja-JP" sz="1200" kern="100" dirty="0" smtClean="0">
                <a:solidFill>
                  <a:srgbClr val="000000"/>
                </a:solidFill>
                <a:effectLst/>
                <a:ea typeface="ＭＳ ゴシック" panose="020B0609070205080204" pitchFamily="49" charset="-128"/>
                <a:cs typeface="Times New Roman" panose="02020603050405020304" pitchFamily="18" charset="0"/>
              </a:rPr>
              <a:t>年</a:t>
            </a:r>
            <a:r>
              <a:rPr lang="ja-JP" altLang="en-US" sz="1200" kern="100" dirty="0" smtClean="0">
                <a:solidFill>
                  <a:srgbClr val="000000"/>
                </a:solidFill>
                <a:effectLst/>
                <a:ea typeface="ＭＳ ゴシック" panose="020B0609070205080204" pitchFamily="49" charset="-128"/>
                <a:cs typeface="Times New Roman" panose="02020603050405020304" pitchFamily="18" charset="0"/>
              </a:rPr>
              <a:t>５</a:t>
            </a:r>
            <a:r>
              <a:rPr lang="ja-JP" sz="1200" kern="100" dirty="0" smtClean="0">
                <a:solidFill>
                  <a:srgbClr val="000000"/>
                </a:solidFill>
                <a:effectLst/>
                <a:ea typeface="ＭＳ ゴシック" panose="020B0609070205080204" pitchFamily="49" charset="-128"/>
                <a:cs typeface="Times New Roman" panose="02020603050405020304" pitchFamily="18" charset="0"/>
              </a:rPr>
              <a:t>月</a:t>
            </a:r>
            <a:r>
              <a:rPr lang="ja-JP" sz="1200" kern="100" dirty="0">
                <a:solidFill>
                  <a:srgbClr val="000000"/>
                </a:solidFill>
                <a:effectLst/>
                <a:ea typeface="ＭＳ ゴシック" panose="020B0609070205080204" pitchFamily="49" charset="-128"/>
                <a:cs typeface="Times New Roman" panose="02020603050405020304" pitchFamily="18" charset="0"/>
              </a:rPr>
              <a:t>から</a:t>
            </a:r>
            <a:r>
              <a:rPr lang="en-US" sz="1200" kern="100" dirty="0" smtClean="0">
                <a:solidFill>
                  <a:srgbClr val="000000"/>
                </a:solidFill>
                <a:effectLst/>
                <a:ea typeface="游明朝" panose="02020400000000000000" pitchFamily="18" charset="-128"/>
                <a:cs typeface="Times New Roman" panose="02020603050405020304" pitchFamily="18" charset="0"/>
              </a:rPr>
              <a:t>2</a:t>
            </a:r>
            <a:r>
              <a:rPr lang="en-US" altLang="ja-JP" sz="1200" kern="100" dirty="0" smtClean="0">
                <a:solidFill>
                  <a:srgbClr val="000000"/>
                </a:solidFill>
                <a:effectLst/>
                <a:ea typeface="游明朝" panose="02020400000000000000" pitchFamily="18" charset="-128"/>
                <a:cs typeface="Times New Roman" panose="02020603050405020304" pitchFamily="18" charset="0"/>
              </a:rPr>
              <a:t>020</a:t>
            </a:r>
            <a:r>
              <a:rPr lang="ja-JP" sz="1200" kern="100" dirty="0" smtClean="0">
                <a:solidFill>
                  <a:srgbClr val="000000"/>
                </a:solidFill>
                <a:effectLst/>
                <a:ea typeface="ＭＳ ゴシック" panose="020B0609070205080204" pitchFamily="49" charset="-128"/>
                <a:cs typeface="Times New Roman" panose="02020603050405020304" pitchFamily="18" charset="0"/>
              </a:rPr>
              <a:t>年</a:t>
            </a:r>
            <a:r>
              <a:rPr lang="ja-JP" altLang="en-US" sz="1200" kern="100" dirty="0" smtClean="0">
                <a:solidFill>
                  <a:srgbClr val="000000"/>
                </a:solidFill>
                <a:effectLst/>
                <a:ea typeface="ＭＳ ゴシック" panose="020B0609070205080204" pitchFamily="49" charset="-128"/>
                <a:cs typeface="Times New Roman" panose="02020603050405020304" pitchFamily="18" charset="0"/>
              </a:rPr>
              <a:t>１</a:t>
            </a:r>
            <a:r>
              <a:rPr lang="ja-JP" sz="1200" kern="100" dirty="0" smtClean="0">
                <a:solidFill>
                  <a:srgbClr val="000000"/>
                </a:solidFill>
                <a:effectLst/>
                <a:ea typeface="ＭＳ ゴシック" panose="020B0609070205080204" pitchFamily="49" charset="-128"/>
                <a:cs typeface="Times New Roman" panose="02020603050405020304" pitchFamily="18" charset="0"/>
              </a:rPr>
              <a:t>月</a:t>
            </a:r>
            <a:r>
              <a:rPr lang="ja-JP" sz="1200" kern="100" dirty="0">
                <a:solidFill>
                  <a:srgbClr val="000000"/>
                </a:solidFill>
                <a:effectLst/>
                <a:ea typeface="ＭＳ ゴシック" panose="020B0609070205080204" pitchFamily="49" charset="-128"/>
                <a:cs typeface="Times New Roman" panose="02020603050405020304" pitchFamily="18" charset="0"/>
              </a:rPr>
              <a:t>まで【</a:t>
            </a:r>
            <a:r>
              <a:rPr lang="en-US" sz="1200" kern="100" dirty="0">
                <a:solidFill>
                  <a:srgbClr val="000000"/>
                </a:solidFill>
                <a:effectLst/>
                <a:ea typeface="游明朝" panose="02020400000000000000" pitchFamily="18" charset="-128"/>
                <a:cs typeface="Times New Roman" panose="02020603050405020304" pitchFamily="18" charset="0"/>
              </a:rPr>
              <a:t>70</a:t>
            </a:r>
            <a:r>
              <a:rPr lang="ja-JP" sz="1200" kern="100" dirty="0">
                <a:solidFill>
                  <a:srgbClr val="000000"/>
                </a:solidFill>
                <a:effectLst/>
                <a:ea typeface="ＭＳ ゴシック" panose="020B0609070205080204" pitchFamily="49" charset="-128"/>
                <a:cs typeface="Times New Roman" panose="02020603050405020304" pitchFamily="18" charset="0"/>
              </a:rPr>
              <a:t>歳未満・国保・適用区分エ】</a:t>
            </a:r>
            <a:endParaRPr lang="ja-JP" sz="1200" kern="100" dirty="0">
              <a:effectLst/>
              <a:ea typeface="游明朝" panose="02020400000000000000" pitchFamily="18" charset="-128"/>
              <a:cs typeface="Times New Roman" panose="02020603050405020304" pitchFamily="18" charset="0"/>
            </a:endParaRPr>
          </a:p>
        </p:txBody>
      </p:sp>
      <p:sp>
        <p:nvSpPr>
          <p:cNvPr id="7" name="スライド番号プレースホルダー 6"/>
          <p:cNvSpPr>
            <a:spLocks noGrp="1"/>
          </p:cNvSpPr>
          <p:nvPr>
            <p:ph type="sldNum" sz="quarter" idx="12"/>
          </p:nvPr>
        </p:nvSpPr>
        <p:spPr/>
        <p:txBody>
          <a:bodyPr/>
          <a:lstStyle/>
          <a:p>
            <a:fld id="{7FB7AD9B-6EE5-4113-9254-305380511510}" type="slidenum">
              <a:rPr kumimoji="1" lang="ja-JP" altLang="en-US" smtClean="0"/>
              <a:t>33</a:t>
            </a:fld>
            <a:endParaRPr kumimoji="1" lang="ja-JP" altLang="en-US"/>
          </a:p>
        </p:txBody>
      </p:sp>
      <p:pic>
        <p:nvPicPr>
          <p:cNvPr id="4" name="図 3"/>
          <p:cNvPicPr>
            <a:picLocks noChangeAspect="1"/>
          </p:cNvPicPr>
          <p:nvPr/>
        </p:nvPicPr>
        <p:blipFill>
          <a:blip r:embed="rId2"/>
          <a:stretch>
            <a:fillRect/>
          </a:stretch>
        </p:blipFill>
        <p:spPr>
          <a:xfrm rot="16200000">
            <a:off x="-1122894" y="2472927"/>
            <a:ext cx="9216000" cy="4787851"/>
          </a:xfrm>
          <a:prstGeom prst="rect">
            <a:avLst/>
          </a:prstGeom>
        </p:spPr>
      </p:pic>
    </p:spTree>
    <p:extLst>
      <p:ext uri="{BB962C8B-B14F-4D97-AF65-F5344CB8AC3E}">
        <p14:creationId xmlns:p14="http://schemas.microsoft.com/office/powerpoint/2010/main" val="19840675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9" y="527405"/>
            <a:ext cx="3053764" cy="278711"/>
          </a:xfrm>
        </p:spPr>
        <p:txBody>
          <a:bodyPr>
            <a:normAutofit/>
          </a:bodyPr>
          <a:lstStyle/>
          <a:p>
            <a:r>
              <a:rPr lang="en-US" altLang="ja-JP" sz="1200" b="0" i="0" u="none" strike="noStrike" kern="100" baseline="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資料集７</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複数回入院等の場合の事例</a:t>
            </a:r>
          </a:p>
        </p:txBody>
      </p:sp>
      <p:sp>
        <p:nvSpPr>
          <p:cNvPr id="4" name="正方形/長方形 3"/>
          <p:cNvSpPr/>
          <p:nvPr/>
        </p:nvSpPr>
        <p:spPr>
          <a:xfrm>
            <a:off x="655721" y="806116"/>
            <a:ext cx="5739063" cy="5845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nSpc>
                <a:spcPts val="1800"/>
              </a:lnSpc>
            </a:pPr>
            <a:r>
              <a:rPr lang="en-US" altLang="ja-JP" sz="1200" kern="100" dirty="0" smtClean="0">
                <a:solidFill>
                  <a:srgbClr val="FF0000"/>
                </a:solidFill>
                <a:latin typeface="ＭＳ Ｐゴシック" panose="020B0600070205080204" pitchFamily="50" charset="-128"/>
                <a:ea typeface="ＭＳ Ｐゴシック" panose="020B0600070205080204" pitchFamily="50" charset="-128"/>
              </a:rPr>
              <a:t>※</a:t>
            </a:r>
            <a:r>
              <a:rPr lang="ja-JP" altLang="en-US" sz="1200" u="sng" kern="100" dirty="0">
                <a:solidFill>
                  <a:srgbClr val="FF0000"/>
                </a:solidFill>
                <a:latin typeface="ＭＳ Ｐゴシック" panose="020B0600070205080204" pitchFamily="50" charset="-128"/>
                <a:ea typeface="ＭＳ Ｐゴシック" panose="020B0600070205080204" pitchFamily="50" charset="-128"/>
              </a:rPr>
              <a:t>本項において、入院関係医療は、過去１２月中において既に３月高額療養費算定</a:t>
            </a:r>
            <a:r>
              <a:rPr lang="ja-JP" altLang="en-US" sz="1200" u="sng" kern="100" dirty="0" smtClean="0">
                <a:solidFill>
                  <a:srgbClr val="FF0000"/>
                </a:solidFill>
                <a:latin typeface="ＭＳ Ｐゴシック" panose="020B0600070205080204" pitchFamily="50" charset="-128"/>
                <a:ea typeface="ＭＳ Ｐゴシック" panose="020B0600070205080204" pitchFamily="50" charset="-128"/>
              </a:rPr>
              <a:t>基準</a:t>
            </a:r>
            <a:endParaRPr lang="en-US" altLang="ja-JP" sz="1200" u="sng" kern="100" dirty="0" smtClean="0">
              <a:solidFill>
                <a:srgbClr val="FF0000"/>
              </a:solidFill>
              <a:latin typeface="ＭＳ Ｐゴシック" panose="020B0600070205080204" pitchFamily="50" charset="-128"/>
              <a:ea typeface="ＭＳ Ｐゴシック" panose="020B0600070205080204" pitchFamily="50" charset="-128"/>
            </a:endParaRPr>
          </a:p>
          <a:p>
            <a:pPr>
              <a:lnSpc>
                <a:spcPts val="1800"/>
              </a:lnSpc>
            </a:pPr>
            <a:r>
              <a:rPr lang="ja-JP" altLang="en-US" sz="1200" kern="100" dirty="0">
                <a:solidFill>
                  <a:srgbClr val="FF0000"/>
                </a:solidFill>
                <a:latin typeface="ＭＳ Ｐゴシック" panose="020B0600070205080204" pitchFamily="50" charset="-128"/>
                <a:ea typeface="ＭＳ Ｐゴシック" panose="020B0600070205080204" pitchFamily="50" charset="-128"/>
              </a:rPr>
              <a:t>　 </a:t>
            </a:r>
            <a:r>
              <a:rPr lang="ja-JP" altLang="en-US" sz="1200" u="sng" kern="100" dirty="0" smtClean="0">
                <a:solidFill>
                  <a:srgbClr val="FF0000"/>
                </a:solidFill>
                <a:latin typeface="ＭＳ Ｐゴシック" panose="020B0600070205080204" pitchFamily="50" charset="-128"/>
                <a:ea typeface="ＭＳ Ｐゴシック" panose="020B0600070205080204" pitchFamily="50" charset="-128"/>
              </a:rPr>
              <a:t>額</a:t>
            </a:r>
            <a:r>
              <a:rPr lang="ja-JP" altLang="en-US" sz="1200" u="sng" kern="100" dirty="0">
                <a:solidFill>
                  <a:srgbClr val="FF0000"/>
                </a:solidFill>
                <a:latin typeface="ＭＳ Ｐゴシック" panose="020B0600070205080204" pitchFamily="50" charset="-128"/>
                <a:ea typeface="ＭＳ Ｐゴシック" panose="020B0600070205080204" pitchFamily="50" charset="-128"/>
              </a:rPr>
              <a:t>を超えていることとします</a:t>
            </a:r>
            <a:r>
              <a:rPr lang="ja-JP" altLang="en-US" sz="1200" u="sng" kern="100" dirty="0" smtClean="0">
                <a:solidFill>
                  <a:srgbClr val="FF0000"/>
                </a:solidFill>
                <a:latin typeface="ＭＳ Ｐゴシック" panose="020B0600070205080204" pitchFamily="50" charset="-128"/>
                <a:ea typeface="ＭＳ Ｐゴシック" panose="020B0600070205080204" pitchFamily="50" charset="-128"/>
              </a:rPr>
              <a:t>。</a:t>
            </a:r>
            <a:endParaRPr lang="ja-JP" sz="1200" kern="100" dirty="0">
              <a:effectLst/>
              <a:ea typeface="游明朝" panose="02020400000000000000" pitchFamily="18" charset="-128"/>
              <a:cs typeface="Times New Roman" panose="02020603050405020304" pitchFamily="18" charset="0"/>
            </a:endParaRPr>
          </a:p>
        </p:txBody>
      </p:sp>
      <p:sp>
        <p:nvSpPr>
          <p:cNvPr id="6" name="テキスト ボックス 2"/>
          <p:cNvSpPr txBox="1">
            <a:spLocks noChangeArrowheads="1"/>
          </p:cNvSpPr>
          <p:nvPr/>
        </p:nvSpPr>
        <p:spPr bwMode="auto">
          <a:xfrm>
            <a:off x="3678754" y="2212688"/>
            <a:ext cx="2961105" cy="1668780"/>
          </a:xfrm>
          <a:prstGeom prst="rect">
            <a:avLst/>
          </a:prstGeom>
          <a:solidFill>
            <a:srgbClr val="FFFFFF"/>
          </a:solidFill>
          <a:ln w="9525">
            <a:solidFill>
              <a:srgbClr val="000000"/>
            </a:solidFill>
            <a:miter lim="800000"/>
            <a:headEnd/>
            <a:tailEnd/>
          </a:ln>
        </p:spPr>
        <p:txBody>
          <a:bodyPr rot="0" vert="horz" wrap="square" lIns="72000" tIns="36000" rIns="72000" bIns="36000" anchor="ctr" anchorCtr="0">
            <a:noAutofit/>
          </a:bodyPr>
          <a:lstStyle/>
          <a:p>
            <a:pPr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・入院関係医療で現物給付の処理が可能。</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・再入院のときの保険診療の自己負担の上限額は、「（保険診療の）高額療養費算定基準額－</a:t>
            </a:r>
            <a:r>
              <a:rPr lang="en-US" sz="1200" kern="100">
                <a:effectLst/>
                <a:latin typeface="游明朝" panose="02020400000000000000" pitchFamily="18" charset="-128"/>
                <a:ea typeface="游明朝" panose="02020400000000000000" pitchFamily="18" charset="-128"/>
                <a:cs typeface="Times New Roman" panose="02020603050405020304" pitchFamily="18" charset="0"/>
              </a:rPr>
              <a:t>10,000</a:t>
            </a: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円」となる。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・レセプトは１枚にまとめることが可能。</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正方形/長方形 6"/>
          <p:cNvSpPr/>
          <p:nvPr/>
        </p:nvSpPr>
        <p:spPr>
          <a:xfrm>
            <a:off x="471489" y="1617504"/>
            <a:ext cx="3429000" cy="276999"/>
          </a:xfrm>
          <a:prstGeom prst="rect">
            <a:avLst/>
          </a:prstGeom>
        </p:spPr>
        <p:txBody>
          <a:bodyPr>
            <a:spAutoFit/>
          </a:bodyPr>
          <a:lstStyle/>
          <a:p>
            <a:pPr algn="just">
              <a:spcAft>
                <a:spcPts val="0"/>
              </a:spcAft>
            </a:pPr>
            <a:r>
              <a:rPr lang="en-US" altLang="ja-JP" sz="1200" kern="100" dirty="0">
                <a:solidFill>
                  <a:srgbClr val="000000"/>
                </a:solidFill>
                <a:latin typeface="ＭＳ Ｐゴシック" panose="020B0600070205080204" pitchFamily="50" charset="-128"/>
                <a:ea typeface="游明朝" panose="02020400000000000000" pitchFamily="18" charset="-128"/>
                <a:cs typeface="ＭＳ 明朝" panose="02020609040205080304" pitchFamily="17" charset="-128"/>
              </a:rPr>
              <a:t>Case1</a:t>
            </a:r>
            <a:r>
              <a:rPr lang="ja-JP" altLang="ja-JP" sz="1200" kern="100" dirty="0">
                <a:solidFill>
                  <a:srgbClr val="000000"/>
                </a:solidFill>
                <a:latin typeface="游明朝" panose="02020400000000000000" pitchFamily="18" charset="-128"/>
                <a:ea typeface="ＭＳ Ｐゴシック" panose="020B0600070205080204" pitchFamily="50" charset="-128"/>
                <a:cs typeface="ＭＳ 明朝" panose="02020609040205080304" pitchFamily="17" charset="-128"/>
              </a:rPr>
              <a:t>：同一の医療機関に複数回入院した場合①</a:t>
            </a:r>
            <a:endParaRPr lang="ja-JP" altLang="ja-JP" sz="1200" kern="100" dirty="0">
              <a:latin typeface="游明朝" panose="02020400000000000000" pitchFamily="18" charset="-128"/>
              <a:ea typeface="游明朝" panose="02020400000000000000" pitchFamily="18" charset="-128"/>
              <a:cs typeface="Times New Roman" panose="02020603050405020304" pitchFamily="18" charset="0"/>
            </a:endParaRPr>
          </a:p>
        </p:txBody>
      </p:sp>
      <p:sp>
        <p:nvSpPr>
          <p:cNvPr id="8" name="正方形/長方形 7"/>
          <p:cNvSpPr/>
          <p:nvPr/>
        </p:nvSpPr>
        <p:spPr>
          <a:xfrm>
            <a:off x="471489" y="5808930"/>
            <a:ext cx="3429000" cy="276999"/>
          </a:xfrm>
          <a:prstGeom prst="rect">
            <a:avLst/>
          </a:prstGeom>
        </p:spPr>
        <p:txBody>
          <a:bodyPr>
            <a:spAutoFit/>
          </a:bodyPr>
          <a:lstStyle/>
          <a:p>
            <a:pPr algn="just">
              <a:spcAft>
                <a:spcPts val="0"/>
              </a:spcAft>
            </a:pPr>
            <a:r>
              <a:rPr lang="en-US" altLang="ja-JP" sz="1200" kern="100">
                <a:solidFill>
                  <a:srgbClr val="000000"/>
                </a:solidFill>
                <a:latin typeface="ＭＳ Ｐゴシック" panose="020B0600070205080204" pitchFamily="50" charset="-128"/>
                <a:ea typeface="游明朝" panose="02020400000000000000" pitchFamily="18" charset="-128"/>
                <a:cs typeface="ＭＳ 明朝" panose="02020609040205080304" pitchFamily="17" charset="-128"/>
              </a:rPr>
              <a:t>Case</a:t>
            </a:r>
            <a:r>
              <a:rPr lang="ja-JP" altLang="ja-JP" sz="1200" kern="100" dirty="0">
                <a:solidFill>
                  <a:srgbClr val="000000"/>
                </a:solidFill>
                <a:latin typeface="游明朝" panose="02020400000000000000" pitchFamily="18" charset="-128"/>
                <a:ea typeface="ＭＳ Ｐゴシック" panose="020B0600070205080204" pitchFamily="50" charset="-128"/>
                <a:cs typeface="ＭＳ 明朝" panose="02020609040205080304" pitchFamily="17" charset="-128"/>
              </a:rPr>
              <a:t>２：同一の医療機関に複数回入院した場合②</a:t>
            </a:r>
            <a:endParaRPr lang="ja-JP" altLang="ja-JP" sz="1200" kern="100" dirty="0">
              <a:latin typeface="游明朝" panose="02020400000000000000" pitchFamily="18" charset="-128"/>
              <a:ea typeface="游明朝" panose="02020400000000000000" pitchFamily="18" charset="-128"/>
              <a:cs typeface="Times New Roman" panose="02020603050405020304" pitchFamily="18" charset="0"/>
            </a:endParaRPr>
          </a:p>
        </p:txBody>
      </p:sp>
      <p:sp>
        <p:nvSpPr>
          <p:cNvPr id="9" name="テキスト ボックス 2"/>
          <p:cNvSpPr txBox="1">
            <a:spLocks noChangeArrowheads="1"/>
          </p:cNvSpPr>
          <p:nvPr/>
        </p:nvSpPr>
        <p:spPr bwMode="auto">
          <a:xfrm>
            <a:off x="3678754" y="6761054"/>
            <a:ext cx="2857433" cy="2158365"/>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・１回目の入院のときに、保険診療の自己負担額を窓口で支払ってしまっていることから、再入院したときに、再計算を行ったうえで、入院関係医療を現物給付として処理することが可能。</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・自己負担額の上限額は保険診療の高額療養費算定基準額となることから、返戻処理が発生することはない。</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100" name="直線コネクタ 99"/>
          <p:cNvCxnSpPr/>
          <p:nvPr/>
        </p:nvCxnSpPr>
        <p:spPr>
          <a:xfrm flipV="1">
            <a:off x="815505" y="4741396"/>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101" name="直線コネクタ 100"/>
          <p:cNvCxnSpPr/>
          <p:nvPr/>
        </p:nvCxnSpPr>
        <p:spPr>
          <a:xfrm flipV="1">
            <a:off x="2980167" y="4741396"/>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102" name="直線コネクタ 101"/>
          <p:cNvCxnSpPr/>
          <p:nvPr/>
        </p:nvCxnSpPr>
        <p:spPr>
          <a:xfrm flipV="1">
            <a:off x="1616416" y="4741398"/>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103" name="直線コネクタ 102"/>
          <p:cNvCxnSpPr/>
          <p:nvPr/>
        </p:nvCxnSpPr>
        <p:spPr>
          <a:xfrm flipV="1">
            <a:off x="762542" y="4290134"/>
            <a:ext cx="0" cy="874"/>
          </a:xfrm>
          <a:prstGeom prst="line">
            <a:avLst/>
          </a:prstGeom>
        </p:spPr>
        <p:style>
          <a:lnRef idx="1">
            <a:schemeClr val="dk1"/>
          </a:lnRef>
          <a:fillRef idx="0">
            <a:schemeClr val="dk1"/>
          </a:fillRef>
          <a:effectRef idx="0">
            <a:schemeClr val="dk1"/>
          </a:effectRef>
          <a:fontRef idx="minor">
            <a:schemeClr val="tx1"/>
          </a:fontRef>
        </p:style>
      </p:cxnSp>
      <p:sp>
        <p:nvSpPr>
          <p:cNvPr id="104" name="テキスト ボックス 103"/>
          <p:cNvSpPr txBox="1"/>
          <p:nvPr/>
        </p:nvSpPr>
        <p:spPr>
          <a:xfrm>
            <a:off x="965435" y="4929186"/>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105" name="テキスト ボックス 104"/>
          <p:cNvSpPr txBox="1"/>
          <p:nvPr/>
        </p:nvSpPr>
        <p:spPr>
          <a:xfrm>
            <a:off x="1361995" y="4929186"/>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106" name="テキスト ボックス 105"/>
          <p:cNvSpPr txBox="1"/>
          <p:nvPr/>
        </p:nvSpPr>
        <p:spPr>
          <a:xfrm>
            <a:off x="1894358" y="4936536"/>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107" name="テキスト ボックス 106"/>
          <p:cNvSpPr txBox="1"/>
          <p:nvPr/>
        </p:nvSpPr>
        <p:spPr>
          <a:xfrm>
            <a:off x="2255820" y="4936536"/>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cxnSp>
        <p:nvCxnSpPr>
          <p:cNvPr id="108" name="直線コネクタ 107"/>
          <p:cNvCxnSpPr/>
          <p:nvPr/>
        </p:nvCxnSpPr>
        <p:spPr>
          <a:xfrm>
            <a:off x="762542" y="3209367"/>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109" name="テキスト ボックス 108"/>
          <p:cNvSpPr txBox="1"/>
          <p:nvPr/>
        </p:nvSpPr>
        <p:spPr>
          <a:xfrm>
            <a:off x="2625503" y="3009312"/>
            <a:ext cx="1086306"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sp>
        <p:nvSpPr>
          <p:cNvPr id="110" name="正方形/長方形 109"/>
          <p:cNvSpPr/>
          <p:nvPr/>
        </p:nvSpPr>
        <p:spPr>
          <a:xfrm>
            <a:off x="1167588" y="2838446"/>
            <a:ext cx="388815" cy="1968288"/>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cxnSp>
        <p:nvCxnSpPr>
          <p:cNvPr id="111" name="直線コネクタ 110"/>
          <p:cNvCxnSpPr/>
          <p:nvPr/>
        </p:nvCxnSpPr>
        <p:spPr>
          <a:xfrm flipV="1">
            <a:off x="464456" y="4806734"/>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112" name="正方形/長方形 111"/>
          <p:cNvSpPr/>
          <p:nvPr/>
        </p:nvSpPr>
        <p:spPr>
          <a:xfrm>
            <a:off x="2140580" y="3547914"/>
            <a:ext cx="344631" cy="1258820"/>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700" dirty="0" smtClean="0">
                <a:solidFill>
                  <a:schemeClr val="tx1"/>
                </a:solidFill>
                <a:latin typeface="ＭＳ Ｐゴシック" panose="020B0600070205080204" pitchFamily="50" charset="-128"/>
                <a:ea typeface="ＭＳ Ｐゴシック" panose="020B0600070205080204" pitchFamily="50" charset="-128"/>
              </a:rPr>
              <a:t>公費負担医療以外の保険診療</a:t>
            </a:r>
            <a:endParaRPr lang="ja-JP" altLang="en-US" sz="700" dirty="0">
              <a:solidFill>
                <a:schemeClr val="tx1"/>
              </a:solidFill>
              <a:latin typeface="ＭＳ Ｐゴシック" panose="020B0600070205080204" pitchFamily="50" charset="-128"/>
              <a:ea typeface="ＭＳ Ｐゴシック" panose="020B0600070205080204" pitchFamily="50" charset="-128"/>
            </a:endParaRPr>
          </a:p>
        </p:txBody>
      </p:sp>
      <p:sp>
        <p:nvSpPr>
          <p:cNvPr id="113" name="テキスト ボックス 112"/>
          <p:cNvSpPr txBox="1"/>
          <p:nvPr/>
        </p:nvSpPr>
        <p:spPr>
          <a:xfrm>
            <a:off x="749046" y="2174901"/>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114" name="テキスト ボックス 113"/>
          <p:cNvSpPr txBox="1"/>
          <p:nvPr/>
        </p:nvSpPr>
        <p:spPr>
          <a:xfrm>
            <a:off x="1725207" y="2168982"/>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115" name="テキスト ボックス 114"/>
          <p:cNvSpPr txBox="1"/>
          <p:nvPr/>
        </p:nvSpPr>
        <p:spPr>
          <a:xfrm>
            <a:off x="610260" y="4468838"/>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116" name="テキスト ボックス 115"/>
          <p:cNvSpPr txBox="1"/>
          <p:nvPr/>
        </p:nvSpPr>
        <p:spPr>
          <a:xfrm>
            <a:off x="2778559" y="4509841"/>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cxnSp>
        <p:nvCxnSpPr>
          <p:cNvPr id="117" name="直線コネクタ 116"/>
          <p:cNvCxnSpPr/>
          <p:nvPr/>
        </p:nvCxnSpPr>
        <p:spPr>
          <a:xfrm flipV="1">
            <a:off x="798372" y="9333468"/>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118" name="直線コネクタ 117"/>
          <p:cNvCxnSpPr/>
          <p:nvPr/>
        </p:nvCxnSpPr>
        <p:spPr>
          <a:xfrm flipV="1">
            <a:off x="2963034" y="9333468"/>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119" name="直線コネクタ 118"/>
          <p:cNvCxnSpPr/>
          <p:nvPr/>
        </p:nvCxnSpPr>
        <p:spPr>
          <a:xfrm flipV="1">
            <a:off x="1599283" y="9333470"/>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120" name="直線コネクタ 119"/>
          <p:cNvCxnSpPr/>
          <p:nvPr/>
        </p:nvCxnSpPr>
        <p:spPr>
          <a:xfrm flipV="1">
            <a:off x="745409" y="8882206"/>
            <a:ext cx="0" cy="874"/>
          </a:xfrm>
          <a:prstGeom prst="line">
            <a:avLst/>
          </a:prstGeom>
        </p:spPr>
        <p:style>
          <a:lnRef idx="1">
            <a:schemeClr val="dk1"/>
          </a:lnRef>
          <a:fillRef idx="0">
            <a:schemeClr val="dk1"/>
          </a:fillRef>
          <a:effectRef idx="0">
            <a:schemeClr val="dk1"/>
          </a:effectRef>
          <a:fontRef idx="minor">
            <a:schemeClr val="tx1"/>
          </a:fontRef>
        </p:style>
      </p:cxnSp>
      <p:sp>
        <p:nvSpPr>
          <p:cNvPr id="121" name="テキスト ボックス 120"/>
          <p:cNvSpPr txBox="1"/>
          <p:nvPr/>
        </p:nvSpPr>
        <p:spPr>
          <a:xfrm>
            <a:off x="948302" y="9521258"/>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122" name="テキスト ボックス 121"/>
          <p:cNvSpPr txBox="1"/>
          <p:nvPr/>
        </p:nvSpPr>
        <p:spPr>
          <a:xfrm>
            <a:off x="1344862" y="9521258"/>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123" name="テキスト ボックス 122"/>
          <p:cNvSpPr txBox="1"/>
          <p:nvPr/>
        </p:nvSpPr>
        <p:spPr>
          <a:xfrm>
            <a:off x="1877225" y="9528608"/>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124" name="テキスト ボックス 123"/>
          <p:cNvSpPr txBox="1"/>
          <p:nvPr/>
        </p:nvSpPr>
        <p:spPr>
          <a:xfrm>
            <a:off x="2238687" y="9528608"/>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cxnSp>
        <p:nvCxnSpPr>
          <p:cNvPr id="125" name="直線コネクタ 124"/>
          <p:cNvCxnSpPr/>
          <p:nvPr/>
        </p:nvCxnSpPr>
        <p:spPr>
          <a:xfrm>
            <a:off x="745409" y="7801439"/>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126" name="テキスト ボックス 125"/>
          <p:cNvSpPr txBox="1"/>
          <p:nvPr/>
        </p:nvSpPr>
        <p:spPr>
          <a:xfrm>
            <a:off x="2608370" y="7601384"/>
            <a:ext cx="1086306"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sp>
        <p:nvSpPr>
          <p:cNvPr id="127" name="正方形/長方形 126"/>
          <p:cNvSpPr/>
          <p:nvPr/>
        </p:nvSpPr>
        <p:spPr>
          <a:xfrm>
            <a:off x="2096093" y="7430518"/>
            <a:ext cx="388815" cy="1968288"/>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cxnSp>
        <p:nvCxnSpPr>
          <p:cNvPr id="128" name="直線コネクタ 127"/>
          <p:cNvCxnSpPr/>
          <p:nvPr/>
        </p:nvCxnSpPr>
        <p:spPr>
          <a:xfrm flipV="1">
            <a:off x="447323" y="9398806"/>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129" name="正方形/長方形 128"/>
          <p:cNvSpPr/>
          <p:nvPr/>
        </p:nvSpPr>
        <p:spPr>
          <a:xfrm>
            <a:off x="1150449" y="8142966"/>
            <a:ext cx="344631" cy="1258820"/>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700" dirty="0" smtClean="0">
                <a:solidFill>
                  <a:schemeClr val="tx1"/>
                </a:solidFill>
                <a:latin typeface="ＭＳ Ｐゴシック" panose="020B0600070205080204" pitchFamily="50" charset="-128"/>
                <a:ea typeface="ＭＳ Ｐゴシック" panose="020B0600070205080204" pitchFamily="50" charset="-128"/>
              </a:rPr>
              <a:t>公費負担医療以外の保険診療</a:t>
            </a:r>
            <a:endParaRPr lang="ja-JP" altLang="en-US" sz="700" dirty="0">
              <a:solidFill>
                <a:schemeClr val="tx1"/>
              </a:solidFill>
              <a:latin typeface="ＭＳ Ｐゴシック" panose="020B0600070205080204" pitchFamily="50" charset="-128"/>
              <a:ea typeface="ＭＳ Ｐゴシック" panose="020B0600070205080204" pitchFamily="50" charset="-128"/>
            </a:endParaRPr>
          </a:p>
        </p:txBody>
      </p:sp>
      <p:sp>
        <p:nvSpPr>
          <p:cNvPr id="130" name="テキスト ボックス 129"/>
          <p:cNvSpPr txBox="1"/>
          <p:nvPr/>
        </p:nvSpPr>
        <p:spPr>
          <a:xfrm>
            <a:off x="731913" y="6766973"/>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131" name="テキスト ボックス 130"/>
          <p:cNvSpPr txBox="1"/>
          <p:nvPr/>
        </p:nvSpPr>
        <p:spPr>
          <a:xfrm>
            <a:off x="1708074" y="6761054"/>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132" name="テキスト ボックス 131"/>
          <p:cNvSpPr txBox="1"/>
          <p:nvPr/>
        </p:nvSpPr>
        <p:spPr>
          <a:xfrm>
            <a:off x="593127" y="9060910"/>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133" name="テキスト ボックス 132"/>
          <p:cNvSpPr txBox="1"/>
          <p:nvPr/>
        </p:nvSpPr>
        <p:spPr>
          <a:xfrm>
            <a:off x="2761426" y="9101913"/>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10" name="スライド番号プレースホルダー 9"/>
          <p:cNvSpPr>
            <a:spLocks noGrp="1"/>
          </p:cNvSpPr>
          <p:nvPr>
            <p:ph type="sldNum" sz="quarter" idx="12"/>
          </p:nvPr>
        </p:nvSpPr>
        <p:spPr/>
        <p:txBody>
          <a:bodyPr/>
          <a:lstStyle/>
          <a:p>
            <a:fld id="{7FB7AD9B-6EE5-4113-9254-305380511510}" type="slidenum">
              <a:rPr kumimoji="1" lang="ja-JP" altLang="en-US" smtClean="0"/>
              <a:t>34</a:t>
            </a:fld>
            <a:endParaRPr kumimoji="1" lang="ja-JP" altLang="en-US"/>
          </a:p>
        </p:txBody>
      </p:sp>
    </p:spTree>
    <p:extLst>
      <p:ext uri="{BB962C8B-B14F-4D97-AF65-F5344CB8AC3E}">
        <p14:creationId xmlns:p14="http://schemas.microsoft.com/office/powerpoint/2010/main" val="28941233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8" y="527405"/>
            <a:ext cx="3498933" cy="302774"/>
          </a:xfrm>
        </p:spPr>
        <p:txBody>
          <a:bodyPr>
            <a:normAutofit/>
          </a:bodyPr>
          <a:lstStyle/>
          <a:p>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３：同一の医療機関に複数回入院した場合③</a:t>
            </a:r>
          </a:p>
        </p:txBody>
      </p:sp>
      <p:sp>
        <p:nvSpPr>
          <p:cNvPr id="4" name="タイトル 1"/>
          <p:cNvSpPr txBox="1">
            <a:spLocks/>
          </p:cNvSpPr>
          <p:nvPr/>
        </p:nvSpPr>
        <p:spPr>
          <a:xfrm>
            <a:off x="471488" y="5388163"/>
            <a:ext cx="3559091" cy="218553"/>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smtClean="0">
                <a:solidFill>
                  <a:srgbClr val="000000"/>
                </a:solidFill>
                <a:latin typeface="ＭＳ Ｐゴシック" panose="020B0600070205080204" pitchFamily="50" charset="-128"/>
                <a:ea typeface="ＭＳ Ｐゴシック" panose="020B0600070205080204" pitchFamily="50" charset="-128"/>
              </a:rPr>
              <a:t>４：同一の医療機関に複数回入院した場合④</a:t>
            </a:r>
            <a:endParaRPr lang="ja-JP" altLang="en-US" sz="1200" kern="10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5" name="テキスト ボックス 2"/>
          <p:cNvSpPr txBox="1">
            <a:spLocks noChangeArrowheads="1"/>
          </p:cNvSpPr>
          <p:nvPr/>
        </p:nvSpPr>
        <p:spPr bwMode="auto">
          <a:xfrm>
            <a:off x="3570221" y="1312135"/>
            <a:ext cx="3083242" cy="2498090"/>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・１回目の入院の自己負担額を既に窓口で支払っており、現物給付をすることとしてしまうと、自己負担額が</a:t>
            </a:r>
            <a:r>
              <a:rPr lang="en-US" sz="1200" kern="100" dirty="0">
                <a:effectLst/>
                <a:latin typeface="游明朝" panose="02020400000000000000" pitchFamily="18" charset="-128"/>
                <a:ea typeface="游明朝" panose="02020400000000000000" pitchFamily="18" charset="-128"/>
                <a:cs typeface="Times New Roman" panose="02020603050405020304" pitchFamily="18" charset="0"/>
              </a:rPr>
              <a:t>1</a:t>
            </a: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万円になることから、返戻処理が必要になってくるため、</a:t>
            </a:r>
            <a:r>
              <a:rPr lang="ja-JP" sz="1200" b="1" kern="100" dirty="0">
                <a:solidFill>
                  <a:srgbClr val="FF0000"/>
                </a:solidFill>
                <a:effectLst/>
                <a:latin typeface="游明朝" panose="02020400000000000000" pitchFamily="18" charset="-128"/>
                <a:ea typeface="ＭＳ ゴシック" panose="020B0609070205080204" pitchFamily="49" charset="-128"/>
                <a:cs typeface="Times New Roman" panose="02020603050405020304" pitchFamily="18" charset="0"/>
              </a:rPr>
              <a:t>現物給付</a:t>
            </a:r>
            <a:r>
              <a:rPr lang="en-US" sz="12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NG</a:t>
            </a: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とする。</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・最終的な負担額はそれぞれ、</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患者：１万円</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914400" indent="-609600" algn="just">
              <a:lnSpc>
                <a:spcPts val="1800"/>
              </a:lnSpc>
              <a:spcAft>
                <a:spcPts val="0"/>
              </a:spcAft>
            </a:pP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保険者：入院関係医療の合計額－算定基準額（償還払い）</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762000" indent="-457200" algn="just">
              <a:lnSpc>
                <a:spcPts val="1800"/>
              </a:lnSpc>
              <a:spcAft>
                <a:spcPts val="0"/>
              </a:spcAft>
            </a:pPr>
            <a:r>
              <a:rPr lang="en-US" sz="1200" kern="100" dirty="0">
                <a:effectLst/>
                <a:latin typeface="游明朝" panose="02020400000000000000" pitchFamily="18" charset="-128"/>
                <a:ea typeface="游明朝" panose="02020400000000000000" pitchFamily="18" charset="-128"/>
                <a:cs typeface="Times New Roman" panose="02020603050405020304" pitchFamily="18" charset="0"/>
              </a:rPr>
              <a:t>A</a:t>
            </a: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県：算定基準額－１万円（償還払い）</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テキスト ボックス 2"/>
          <p:cNvSpPr txBox="1">
            <a:spLocks noChangeArrowheads="1"/>
          </p:cNvSpPr>
          <p:nvPr/>
        </p:nvSpPr>
        <p:spPr bwMode="auto">
          <a:xfrm>
            <a:off x="3570221" y="6232136"/>
            <a:ext cx="3083242" cy="2434590"/>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・１回目の入院の自己負担額を既に窓口で支払っているが現物給付可能。</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・レセプトの関係上、２回目の入院で１万円の自己負担があった場合は、１回目の入院の自己負担額の全額を高額療養費として保険者に請求可能。</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・１回目の入院の自己負担額が１万円未満の場合は、２回目の入院で１万円になるまで徴収されることになる。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7" name="直線コネクタ 6"/>
          <p:cNvCxnSpPr/>
          <p:nvPr/>
        </p:nvCxnSpPr>
        <p:spPr>
          <a:xfrm flipV="1">
            <a:off x="673917" y="3884355"/>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8" name="直線コネクタ 7"/>
          <p:cNvCxnSpPr/>
          <p:nvPr/>
        </p:nvCxnSpPr>
        <p:spPr>
          <a:xfrm flipV="1">
            <a:off x="2838579" y="3884355"/>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9" name="直線コネクタ 8"/>
          <p:cNvCxnSpPr/>
          <p:nvPr/>
        </p:nvCxnSpPr>
        <p:spPr>
          <a:xfrm flipV="1">
            <a:off x="1474828" y="3884357"/>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flipV="1">
            <a:off x="620954" y="3433093"/>
            <a:ext cx="0" cy="874"/>
          </a:xfrm>
          <a:prstGeom prst="line">
            <a:avLst/>
          </a:prstGeom>
        </p:spPr>
        <p:style>
          <a:lnRef idx="1">
            <a:schemeClr val="dk1"/>
          </a:lnRef>
          <a:fillRef idx="0">
            <a:schemeClr val="dk1"/>
          </a:fillRef>
          <a:effectRef idx="0">
            <a:schemeClr val="dk1"/>
          </a:effectRef>
          <a:fontRef idx="minor">
            <a:schemeClr val="tx1"/>
          </a:fontRef>
        </p:style>
      </p:cxnSp>
      <p:sp>
        <p:nvSpPr>
          <p:cNvPr id="11" name="テキスト ボックス 10"/>
          <p:cNvSpPr txBox="1"/>
          <p:nvPr/>
        </p:nvSpPr>
        <p:spPr>
          <a:xfrm>
            <a:off x="823847" y="4072145"/>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12" name="テキスト ボックス 11"/>
          <p:cNvSpPr txBox="1"/>
          <p:nvPr/>
        </p:nvSpPr>
        <p:spPr>
          <a:xfrm>
            <a:off x="1220407" y="4072145"/>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13" name="テキスト ボックス 12"/>
          <p:cNvSpPr txBox="1"/>
          <p:nvPr/>
        </p:nvSpPr>
        <p:spPr>
          <a:xfrm>
            <a:off x="1752770" y="4079495"/>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14" name="テキスト ボックス 13"/>
          <p:cNvSpPr txBox="1"/>
          <p:nvPr/>
        </p:nvSpPr>
        <p:spPr>
          <a:xfrm>
            <a:off x="2114232" y="4079495"/>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cxnSp>
        <p:nvCxnSpPr>
          <p:cNvPr id="15" name="直線コネクタ 14"/>
          <p:cNvCxnSpPr/>
          <p:nvPr/>
        </p:nvCxnSpPr>
        <p:spPr>
          <a:xfrm>
            <a:off x="620954" y="2352326"/>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16" name="テキスト ボックス 15"/>
          <p:cNvSpPr txBox="1"/>
          <p:nvPr/>
        </p:nvSpPr>
        <p:spPr>
          <a:xfrm>
            <a:off x="2483915" y="2152271"/>
            <a:ext cx="1086306"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sp>
        <p:nvSpPr>
          <p:cNvPr id="17" name="正方形/長方形 16"/>
          <p:cNvSpPr/>
          <p:nvPr/>
        </p:nvSpPr>
        <p:spPr>
          <a:xfrm>
            <a:off x="1052898" y="2792263"/>
            <a:ext cx="355497" cy="1157430"/>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cxnSp>
        <p:nvCxnSpPr>
          <p:cNvPr id="18" name="直線コネクタ 17"/>
          <p:cNvCxnSpPr/>
          <p:nvPr/>
        </p:nvCxnSpPr>
        <p:spPr>
          <a:xfrm flipV="1">
            <a:off x="322868" y="3949693"/>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19" name="テキスト ボックス 18"/>
          <p:cNvSpPr txBox="1"/>
          <p:nvPr/>
        </p:nvSpPr>
        <p:spPr>
          <a:xfrm>
            <a:off x="607458" y="1317860"/>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20" name="テキスト ボックス 19"/>
          <p:cNvSpPr txBox="1"/>
          <p:nvPr/>
        </p:nvSpPr>
        <p:spPr>
          <a:xfrm>
            <a:off x="1583619" y="1311941"/>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21" name="テキスト ボックス 20"/>
          <p:cNvSpPr txBox="1"/>
          <p:nvPr/>
        </p:nvSpPr>
        <p:spPr>
          <a:xfrm>
            <a:off x="468672" y="3611797"/>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22" name="テキスト ボックス 21"/>
          <p:cNvSpPr txBox="1"/>
          <p:nvPr/>
        </p:nvSpPr>
        <p:spPr>
          <a:xfrm>
            <a:off x="2636971" y="3652800"/>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23" name="テキスト ボックス 22"/>
          <p:cNvSpPr txBox="1"/>
          <p:nvPr/>
        </p:nvSpPr>
        <p:spPr>
          <a:xfrm>
            <a:off x="2500922" y="2843247"/>
            <a:ext cx="960367" cy="523220"/>
          </a:xfrm>
          <a:prstGeom prst="rect">
            <a:avLst/>
          </a:prstGeom>
          <a:noFill/>
        </p:spPr>
        <p:txBody>
          <a:bodyPr wrap="square" rtlCol="0">
            <a:spAutoFit/>
          </a:bodyPr>
          <a:lstStyle/>
          <a:p>
            <a:pPr algn="ctr"/>
            <a:r>
              <a:rPr lang="ja-JP" altLang="en-US" sz="700" dirty="0" smtClean="0">
                <a:latin typeface="ＭＳ Ｐゴシック" panose="020B0600070205080204" pitchFamily="50" charset="-128"/>
                <a:ea typeface="ＭＳ Ｐゴシック" panose="020B0600070205080204" pitchFamily="50" charset="-128"/>
              </a:rPr>
              <a:t>合算したら</a:t>
            </a:r>
            <a:endParaRPr lang="en-US" altLang="ja-JP" sz="700" dirty="0" smtClean="0">
              <a:latin typeface="ＭＳ Ｐゴシック" panose="020B0600070205080204" pitchFamily="50" charset="-128"/>
              <a:ea typeface="ＭＳ Ｐゴシック" panose="020B0600070205080204" pitchFamily="50" charset="-128"/>
            </a:endParaRPr>
          </a:p>
          <a:p>
            <a:pPr algn="ctr"/>
            <a:r>
              <a:rPr lang="ja-JP" altLang="en-US" sz="700" dirty="0" smtClean="0">
                <a:latin typeface="ＭＳ Ｐゴシック" panose="020B0600070205080204" pitchFamily="50" charset="-128"/>
                <a:ea typeface="ＭＳ Ｐゴシック" panose="020B0600070205080204" pitchFamily="50" charset="-128"/>
              </a:rPr>
              <a:t>高額療養費の</a:t>
            </a:r>
            <a:endParaRPr lang="en-US" altLang="ja-JP" sz="700" dirty="0" smtClean="0">
              <a:latin typeface="ＭＳ Ｐゴシック" panose="020B0600070205080204" pitchFamily="50" charset="-128"/>
              <a:ea typeface="ＭＳ Ｐゴシック" panose="020B0600070205080204" pitchFamily="50" charset="-128"/>
            </a:endParaRPr>
          </a:p>
          <a:p>
            <a:pPr algn="ctr"/>
            <a:r>
              <a:rPr lang="ja-JP" altLang="en-US" sz="700" dirty="0" smtClean="0">
                <a:latin typeface="ＭＳ Ｐゴシック" panose="020B0600070205080204" pitchFamily="50" charset="-128"/>
                <a:ea typeface="ＭＳ Ｐゴシック" panose="020B0600070205080204" pitchFamily="50" charset="-128"/>
              </a:rPr>
              <a:t>ラインを超える</a:t>
            </a:r>
            <a:endParaRPr lang="en-US" altLang="ja-JP" sz="700" dirty="0" smtClean="0">
              <a:latin typeface="ＭＳ Ｐゴシック" panose="020B0600070205080204" pitchFamily="50" charset="-128"/>
              <a:ea typeface="ＭＳ Ｐゴシック" panose="020B0600070205080204" pitchFamily="50" charset="-128"/>
            </a:endParaRPr>
          </a:p>
          <a:p>
            <a:pPr algn="ctr"/>
            <a:r>
              <a:rPr lang="ja-JP" altLang="en-US" sz="700" dirty="0" smtClean="0">
                <a:latin typeface="ＭＳ Ｐゴシック" panose="020B0600070205080204" pitchFamily="50" charset="-128"/>
                <a:ea typeface="ＭＳ Ｐゴシック" panose="020B0600070205080204" pitchFamily="50" charset="-128"/>
              </a:rPr>
              <a:t>場合です</a:t>
            </a:r>
            <a:endParaRPr lang="ja-JP" altLang="en-US" sz="700" dirty="0">
              <a:latin typeface="ＭＳ Ｐゴシック" panose="020B0600070205080204" pitchFamily="50" charset="-128"/>
              <a:ea typeface="ＭＳ Ｐゴシック" panose="020B0600070205080204" pitchFamily="50" charset="-128"/>
            </a:endParaRPr>
          </a:p>
        </p:txBody>
      </p:sp>
      <p:sp>
        <p:nvSpPr>
          <p:cNvPr id="24" name="円形吹き出し 23"/>
          <p:cNvSpPr/>
          <p:nvPr/>
        </p:nvSpPr>
        <p:spPr>
          <a:xfrm>
            <a:off x="2586875" y="2826419"/>
            <a:ext cx="808391" cy="551512"/>
          </a:xfrm>
          <a:prstGeom prst="wedgeEllipseCallout">
            <a:avLst>
              <a:gd name="adj1" fmla="val -58736"/>
              <a:gd name="adj2" fmla="val 32409"/>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ＭＳ Ｐゴシック" panose="020B0600070205080204" pitchFamily="50" charset="-128"/>
              <a:ea typeface="ＭＳ Ｐゴシック" panose="020B0600070205080204" pitchFamily="50" charset="-128"/>
            </a:endParaRPr>
          </a:p>
        </p:txBody>
      </p:sp>
      <p:sp>
        <p:nvSpPr>
          <p:cNvPr id="25" name="正方形/長方形 24"/>
          <p:cNvSpPr/>
          <p:nvPr/>
        </p:nvSpPr>
        <p:spPr>
          <a:xfrm>
            <a:off x="1966698" y="2784913"/>
            <a:ext cx="355497" cy="1157430"/>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cxnSp>
        <p:nvCxnSpPr>
          <p:cNvPr id="26" name="直線コネクタ 25"/>
          <p:cNvCxnSpPr/>
          <p:nvPr/>
        </p:nvCxnSpPr>
        <p:spPr>
          <a:xfrm flipV="1">
            <a:off x="700555" y="8804550"/>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V="1">
            <a:off x="2865217" y="8804550"/>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8" name="直線コネクタ 27"/>
          <p:cNvCxnSpPr/>
          <p:nvPr/>
        </p:nvCxnSpPr>
        <p:spPr>
          <a:xfrm flipV="1">
            <a:off x="1501466" y="8804552"/>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29" name="直線コネクタ 28"/>
          <p:cNvCxnSpPr/>
          <p:nvPr/>
        </p:nvCxnSpPr>
        <p:spPr>
          <a:xfrm flipV="1">
            <a:off x="647592" y="8353288"/>
            <a:ext cx="0" cy="874"/>
          </a:xfrm>
          <a:prstGeom prst="line">
            <a:avLst/>
          </a:prstGeom>
        </p:spPr>
        <p:style>
          <a:lnRef idx="1">
            <a:schemeClr val="dk1"/>
          </a:lnRef>
          <a:fillRef idx="0">
            <a:schemeClr val="dk1"/>
          </a:fillRef>
          <a:effectRef idx="0">
            <a:schemeClr val="dk1"/>
          </a:effectRef>
          <a:fontRef idx="minor">
            <a:schemeClr val="tx1"/>
          </a:fontRef>
        </p:style>
      </p:cxnSp>
      <p:sp>
        <p:nvSpPr>
          <p:cNvPr id="30" name="テキスト ボックス 29"/>
          <p:cNvSpPr txBox="1"/>
          <p:nvPr/>
        </p:nvSpPr>
        <p:spPr>
          <a:xfrm>
            <a:off x="850485" y="8992340"/>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31" name="テキスト ボックス 30"/>
          <p:cNvSpPr txBox="1"/>
          <p:nvPr/>
        </p:nvSpPr>
        <p:spPr>
          <a:xfrm>
            <a:off x="1247045" y="8992340"/>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32" name="テキスト ボックス 31"/>
          <p:cNvSpPr txBox="1"/>
          <p:nvPr/>
        </p:nvSpPr>
        <p:spPr>
          <a:xfrm>
            <a:off x="1779408" y="8999690"/>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33" name="テキスト ボックス 32"/>
          <p:cNvSpPr txBox="1"/>
          <p:nvPr/>
        </p:nvSpPr>
        <p:spPr>
          <a:xfrm>
            <a:off x="2140870" y="8999690"/>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cxnSp>
        <p:nvCxnSpPr>
          <p:cNvPr id="34" name="直線コネクタ 33"/>
          <p:cNvCxnSpPr/>
          <p:nvPr/>
        </p:nvCxnSpPr>
        <p:spPr>
          <a:xfrm>
            <a:off x="647592" y="7272521"/>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35" name="テキスト ボックス 34"/>
          <p:cNvSpPr txBox="1"/>
          <p:nvPr/>
        </p:nvSpPr>
        <p:spPr>
          <a:xfrm>
            <a:off x="2510553" y="7072466"/>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sp>
        <p:nvSpPr>
          <p:cNvPr id="36" name="正方形/長方形 35"/>
          <p:cNvSpPr/>
          <p:nvPr/>
        </p:nvSpPr>
        <p:spPr>
          <a:xfrm>
            <a:off x="2024425" y="6894250"/>
            <a:ext cx="336714" cy="1968288"/>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cxnSp>
        <p:nvCxnSpPr>
          <p:cNvPr id="37" name="直線コネクタ 36"/>
          <p:cNvCxnSpPr/>
          <p:nvPr/>
        </p:nvCxnSpPr>
        <p:spPr>
          <a:xfrm flipV="1">
            <a:off x="349506" y="8869888"/>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38" name="テキスト ボックス 37"/>
          <p:cNvSpPr txBox="1"/>
          <p:nvPr/>
        </p:nvSpPr>
        <p:spPr>
          <a:xfrm>
            <a:off x="634096" y="6238055"/>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39" name="テキスト ボックス 38"/>
          <p:cNvSpPr txBox="1"/>
          <p:nvPr/>
        </p:nvSpPr>
        <p:spPr>
          <a:xfrm>
            <a:off x="1610257" y="6232136"/>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40" name="テキスト ボックス 39"/>
          <p:cNvSpPr txBox="1"/>
          <p:nvPr/>
        </p:nvSpPr>
        <p:spPr>
          <a:xfrm>
            <a:off x="495310" y="8531992"/>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41" name="テキスト ボックス 40"/>
          <p:cNvSpPr txBox="1"/>
          <p:nvPr/>
        </p:nvSpPr>
        <p:spPr>
          <a:xfrm>
            <a:off x="2663609" y="8572995"/>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42" name="正方形/長方形 41"/>
          <p:cNvSpPr/>
          <p:nvPr/>
        </p:nvSpPr>
        <p:spPr>
          <a:xfrm>
            <a:off x="1039057" y="7712458"/>
            <a:ext cx="336714" cy="1161862"/>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44" name="スライド番号プレースホルダー 43"/>
          <p:cNvSpPr>
            <a:spLocks noGrp="1"/>
          </p:cNvSpPr>
          <p:nvPr>
            <p:ph type="sldNum" sz="quarter" idx="12"/>
          </p:nvPr>
        </p:nvSpPr>
        <p:spPr/>
        <p:txBody>
          <a:bodyPr/>
          <a:lstStyle/>
          <a:p>
            <a:fld id="{7FB7AD9B-6EE5-4113-9254-305380511510}" type="slidenum">
              <a:rPr kumimoji="1" lang="ja-JP" altLang="en-US" smtClean="0"/>
              <a:t>35</a:t>
            </a:fld>
            <a:endParaRPr kumimoji="1" lang="ja-JP" altLang="en-US"/>
          </a:p>
        </p:txBody>
      </p:sp>
    </p:spTree>
    <p:extLst>
      <p:ext uri="{BB962C8B-B14F-4D97-AF65-F5344CB8AC3E}">
        <p14:creationId xmlns:p14="http://schemas.microsoft.com/office/powerpoint/2010/main" val="42424047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8" y="527405"/>
            <a:ext cx="5915025" cy="206521"/>
          </a:xfrm>
        </p:spPr>
        <p:txBody>
          <a:bodyPr>
            <a:noAutofit/>
          </a:bodyPr>
          <a:lstStyle/>
          <a:p>
            <a:r>
              <a:rPr lang="en-US" altLang="ja-JP" sz="1200" b="0" i="0" u="none" strike="noStrike" kern="100" baseline="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５：入院関係医療と公費負担医療で同一の医療機関に複数回入院した場合①</a:t>
            </a:r>
          </a:p>
        </p:txBody>
      </p:sp>
      <p:sp>
        <p:nvSpPr>
          <p:cNvPr id="4" name="タイトル 1"/>
          <p:cNvSpPr txBox="1">
            <a:spLocks/>
          </p:cNvSpPr>
          <p:nvPr/>
        </p:nvSpPr>
        <p:spPr>
          <a:xfrm>
            <a:off x="471488" y="5340036"/>
            <a:ext cx="5821028" cy="206521"/>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smtClean="0">
                <a:solidFill>
                  <a:srgbClr val="000000"/>
                </a:solidFill>
                <a:latin typeface="ＭＳ Ｐゴシック" panose="020B0600070205080204" pitchFamily="50" charset="-128"/>
                <a:ea typeface="ＭＳ Ｐゴシック" panose="020B0600070205080204" pitchFamily="50" charset="-128"/>
              </a:rPr>
              <a:t>６：入院関係医療と公費負担医療で同一の医療機関に複数回入院した場合②</a:t>
            </a:r>
            <a:endParaRPr lang="ja-JP" altLang="en-US" sz="1200" kern="10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5" name="テキスト ボックス 2"/>
          <p:cNvSpPr txBox="1">
            <a:spLocks noChangeArrowheads="1"/>
          </p:cNvSpPr>
          <p:nvPr/>
        </p:nvSpPr>
        <p:spPr bwMode="auto">
          <a:xfrm>
            <a:off x="3505518" y="1205690"/>
            <a:ext cx="2943094" cy="1876425"/>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・入院関係医療は現物給付が可能。</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・公費負担医療と入院関係医療のレセプトは１枚になる。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・他の保険診療がなければ、最終的な患者の自己負担額は、公費負担医療の自己負担額＋１万円（入院関係医療の自己負担額）となる。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テキスト ボックス 2"/>
          <p:cNvSpPr txBox="1">
            <a:spLocks noChangeArrowheads="1"/>
          </p:cNvSpPr>
          <p:nvPr/>
        </p:nvSpPr>
        <p:spPr bwMode="auto">
          <a:xfrm>
            <a:off x="3505518" y="6139380"/>
            <a:ext cx="2943094" cy="1876425"/>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・入院関係医療は現物給付が可能。</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・公費負担医療と入院関係医療のレセプトは１枚になる。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・他の保険診療がなければ、最終的な患者の自己負担額は、１万円（入院関係医療の自己負担額）＋公費負担医療の自己負担額となる。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7" name="直線コネクタ 6"/>
          <p:cNvCxnSpPr/>
          <p:nvPr/>
        </p:nvCxnSpPr>
        <p:spPr>
          <a:xfrm flipV="1">
            <a:off x="609214" y="3687009"/>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8" name="直線コネクタ 7"/>
          <p:cNvCxnSpPr/>
          <p:nvPr/>
        </p:nvCxnSpPr>
        <p:spPr>
          <a:xfrm flipV="1">
            <a:off x="2773876" y="3687009"/>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9" name="直線コネクタ 8"/>
          <p:cNvCxnSpPr/>
          <p:nvPr/>
        </p:nvCxnSpPr>
        <p:spPr>
          <a:xfrm flipV="1">
            <a:off x="1410125" y="3687011"/>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flipV="1">
            <a:off x="556251" y="3235747"/>
            <a:ext cx="0" cy="874"/>
          </a:xfrm>
          <a:prstGeom prst="line">
            <a:avLst/>
          </a:prstGeom>
        </p:spPr>
        <p:style>
          <a:lnRef idx="1">
            <a:schemeClr val="dk1"/>
          </a:lnRef>
          <a:fillRef idx="0">
            <a:schemeClr val="dk1"/>
          </a:fillRef>
          <a:effectRef idx="0">
            <a:schemeClr val="dk1"/>
          </a:effectRef>
          <a:fontRef idx="minor">
            <a:schemeClr val="tx1"/>
          </a:fontRef>
        </p:style>
      </p:cxnSp>
      <p:sp>
        <p:nvSpPr>
          <p:cNvPr id="11" name="テキスト ボックス 10"/>
          <p:cNvSpPr txBox="1"/>
          <p:nvPr/>
        </p:nvSpPr>
        <p:spPr>
          <a:xfrm>
            <a:off x="759144" y="3874799"/>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12" name="テキスト ボックス 11"/>
          <p:cNvSpPr txBox="1"/>
          <p:nvPr/>
        </p:nvSpPr>
        <p:spPr>
          <a:xfrm>
            <a:off x="1155704" y="3874799"/>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13" name="テキスト ボックス 12"/>
          <p:cNvSpPr txBox="1"/>
          <p:nvPr/>
        </p:nvSpPr>
        <p:spPr>
          <a:xfrm>
            <a:off x="1688067" y="3882149"/>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14" name="テキスト ボックス 13"/>
          <p:cNvSpPr txBox="1"/>
          <p:nvPr/>
        </p:nvSpPr>
        <p:spPr>
          <a:xfrm>
            <a:off x="2049529" y="3882149"/>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cxnSp>
        <p:nvCxnSpPr>
          <p:cNvPr id="15" name="直線コネクタ 14"/>
          <p:cNvCxnSpPr/>
          <p:nvPr/>
        </p:nvCxnSpPr>
        <p:spPr>
          <a:xfrm>
            <a:off x="556251" y="2154980"/>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16" name="テキスト ボックス 15"/>
          <p:cNvSpPr txBox="1"/>
          <p:nvPr/>
        </p:nvSpPr>
        <p:spPr>
          <a:xfrm>
            <a:off x="2419212" y="1954925"/>
            <a:ext cx="1086306"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sp>
        <p:nvSpPr>
          <p:cNvPr id="17" name="正方形/長方形 16"/>
          <p:cNvSpPr/>
          <p:nvPr/>
        </p:nvSpPr>
        <p:spPr>
          <a:xfrm>
            <a:off x="988195" y="2594917"/>
            <a:ext cx="355497" cy="1157430"/>
          </a:xfrm>
          <a:prstGeom prst="rect">
            <a:avLst/>
          </a:prstGeom>
          <a:noFill/>
          <a:ln w="95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050" dirty="0" smtClean="0">
                <a:solidFill>
                  <a:schemeClr val="tx1"/>
                </a:solidFill>
                <a:latin typeface="ＭＳ Ｐゴシック" panose="020B0600070205080204" pitchFamily="50" charset="-128"/>
                <a:ea typeface="ＭＳ Ｐゴシック" panose="020B0600070205080204" pitchFamily="50" charset="-128"/>
              </a:rPr>
              <a:t>公費</a:t>
            </a:r>
            <a:r>
              <a:rPr lang="ja-JP" altLang="en-US" sz="1050" dirty="0">
                <a:solidFill>
                  <a:schemeClr val="tx1"/>
                </a:solidFill>
                <a:latin typeface="ＭＳ Ｐゴシック" panose="020B0600070205080204" pitchFamily="50" charset="-128"/>
                <a:ea typeface="ＭＳ Ｐゴシック" panose="020B0600070205080204" pitchFamily="50" charset="-128"/>
              </a:rPr>
              <a:t>負担</a:t>
            </a: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cxnSp>
        <p:nvCxnSpPr>
          <p:cNvPr id="18" name="直線コネクタ 17"/>
          <p:cNvCxnSpPr/>
          <p:nvPr/>
        </p:nvCxnSpPr>
        <p:spPr>
          <a:xfrm flipV="1">
            <a:off x="258165" y="3752347"/>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19" name="テキスト ボックス 18"/>
          <p:cNvSpPr txBox="1"/>
          <p:nvPr/>
        </p:nvSpPr>
        <p:spPr>
          <a:xfrm>
            <a:off x="542755" y="1120514"/>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20" name="テキスト ボックス 19"/>
          <p:cNvSpPr txBox="1"/>
          <p:nvPr/>
        </p:nvSpPr>
        <p:spPr>
          <a:xfrm>
            <a:off x="1518916" y="1114595"/>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21" name="テキスト ボックス 20"/>
          <p:cNvSpPr txBox="1"/>
          <p:nvPr/>
        </p:nvSpPr>
        <p:spPr>
          <a:xfrm>
            <a:off x="403969" y="3414451"/>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22" name="テキスト ボックス 21"/>
          <p:cNvSpPr txBox="1"/>
          <p:nvPr/>
        </p:nvSpPr>
        <p:spPr>
          <a:xfrm>
            <a:off x="2572268" y="3455454"/>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23" name="正方形/長方形 22"/>
          <p:cNvSpPr/>
          <p:nvPr/>
        </p:nvSpPr>
        <p:spPr>
          <a:xfrm>
            <a:off x="1901995" y="1776709"/>
            <a:ext cx="355497" cy="1968288"/>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cxnSp>
        <p:nvCxnSpPr>
          <p:cNvPr id="24" name="直線コネクタ 23"/>
          <p:cNvCxnSpPr/>
          <p:nvPr/>
        </p:nvCxnSpPr>
        <p:spPr>
          <a:xfrm flipV="1">
            <a:off x="651696" y="8649137"/>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5" name="直線コネクタ 24"/>
          <p:cNvCxnSpPr/>
          <p:nvPr/>
        </p:nvCxnSpPr>
        <p:spPr>
          <a:xfrm flipV="1">
            <a:off x="2816358" y="8649137"/>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6" name="直線コネクタ 25"/>
          <p:cNvCxnSpPr/>
          <p:nvPr/>
        </p:nvCxnSpPr>
        <p:spPr>
          <a:xfrm flipV="1">
            <a:off x="1452607" y="8649139"/>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V="1">
            <a:off x="598733" y="8197875"/>
            <a:ext cx="0" cy="874"/>
          </a:xfrm>
          <a:prstGeom prst="line">
            <a:avLst/>
          </a:prstGeom>
        </p:spPr>
        <p:style>
          <a:lnRef idx="1">
            <a:schemeClr val="dk1"/>
          </a:lnRef>
          <a:fillRef idx="0">
            <a:schemeClr val="dk1"/>
          </a:fillRef>
          <a:effectRef idx="0">
            <a:schemeClr val="dk1"/>
          </a:effectRef>
          <a:fontRef idx="minor">
            <a:schemeClr val="tx1"/>
          </a:fontRef>
        </p:style>
      </p:cxnSp>
      <p:sp>
        <p:nvSpPr>
          <p:cNvPr id="28" name="テキスト ボックス 27"/>
          <p:cNvSpPr txBox="1"/>
          <p:nvPr/>
        </p:nvSpPr>
        <p:spPr>
          <a:xfrm>
            <a:off x="801626" y="8836927"/>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29" name="テキスト ボックス 28"/>
          <p:cNvSpPr txBox="1"/>
          <p:nvPr/>
        </p:nvSpPr>
        <p:spPr>
          <a:xfrm>
            <a:off x="1198186" y="8836927"/>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30" name="テキスト ボックス 29"/>
          <p:cNvSpPr txBox="1"/>
          <p:nvPr/>
        </p:nvSpPr>
        <p:spPr>
          <a:xfrm>
            <a:off x="1730549" y="8844277"/>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31" name="テキスト ボックス 30"/>
          <p:cNvSpPr txBox="1"/>
          <p:nvPr/>
        </p:nvSpPr>
        <p:spPr>
          <a:xfrm>
            <a:off x="2092011" y="8844277"/>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cxnSp>
        <p:nvCxnSpPr>
          <p:cNvPr id="32" name="直線コネクタ 31"/>
          <p:cNvCxnSpPr/>
          <p:nvPr/>
        </p:nvCxnSpPr>
        <p:spPr>
          <a:xfrm>
            <a:off x="598733" y="7117108"/>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33" name="テキスト ボックス 32"/>
          <p:cNvSpPr txBox="1"/>
          <p:nvPr/>
        </p:nvSpPr>
        <p:spPr>
          <a:xfrm>
            <a:off x="2461694" y="6917053"/>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34" name="直線コネクタ 33"/>
          <p:cNvCxnSpPr/>
          <p:nvPr/>
        </p:nvCxnSpPr>
        <p:spPr>
          <a:xfrm flipV="1">
            <a:off x="300647" y="8714475"/>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35" name="テキスト ボックス 34"/>
          <p:cNvSpPr txBox="1"/>
          <p:nvPr/>
        </p:nvSpPr>
        <p:spPr>
          <a:xfrm>
            <a:off x="585237" y="6082642"/>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36" name="テキスト ボックス 35"/>
          <p:cNvSpPr txBox="1"/>
          <p:nvPr/>
        </p:nvSpPr>
        <p:spPr>
          <a:xfrm>
            <a:off x="1561398" y="6076723"/>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37" name="テキスト ボックス 36"/>
          <p:cNvSpPr txBox="1"/>
          <p:nvPr/>
        </p:nvSpPr>
        <p:spPr>
          <a:xfrm>
            <a:off x="446451" y="8376579"/>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8" name="テキスト ボックス 37"/>
          <p:cNvSpPr txBox="1"/>
          <p:nvPr/>
        </p:nvSpPr>
        <p:spPr>
          <a:xfrm>
            <a:off x="2614750" y="8417582"/>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9" name="正方形/長方形 38"/>
          <p:cNvSpPr/>
          <p:nvPr/>
        </p:nvSpPr>
        <p:spPr>
          <a:xfrm>
            <a:off x="996968" y="6738837"/>
            <a:ext cx="355497" cy="1968288"/>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40" name="正方形/長方形 39"/>
          <p:cNvSpPr/>
          <p:nvPr/>
        </p:nvSpPr>
        <p:spPr>
          <a:xfrm>
            <a:off x="1986170" y="7557045"/>
            <a:ext cx="355497" cy="1157430"/>
          </a:xfrm>
          <a:prstGeom prst="rect">
            <a:avLst/>
          </a:prstGeom>
          <a:noFill/>
          <a:ln w="95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050" dirty="0" smtClean="0">
                <a:solidFill>
                  <a:schemeClr val="tx1"/>
                </a:solidFill>
                <a:latin typeface="ＭＳ Ｐゴシック" panose="020B0600070205080204" pitchFamily="50" charset="-128"/>
                <a:ea typeface="ＭＳ Ｐゴシック" panose="020B0600070205080204" pitchFamily="50" charset="-128"/>
              </a:rPr>
              <a:t>公費</a:t>
            </a:r>
            <a:r>
              <a:rPr lang="ja-JP" altLang="en-US" sz="1050" dirty="0">
                <a:solidFill>
                  <a:schemeClr val="tx1"/>
                </a:solidFill>
                <a:latin typeface="ＭＳ Ｐゴシック" panose="020B0600070205080204" pitchFamily="50" charset="-128"/>
                <a:ea typeface="ＭＳ Ｐゴシック" panose="020B0600070205080204" pitchFamily="50" charset="-128"/>
              </a:rPr>
              <a:t>負担</a:t>
            </a: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42" name="スライド番号プレースホルダー 41"/>
          <p:cNvSpPr>
            <a:spLocks noGrp="1"/>
          </p:cNvSpPr>
          <p:nvPr>
            <p:ph type="sldNum" sz="quarter" idx="12"/>
          </p:nvPr>
        </p:nvSpPr>
        <p:spPr/>
        <p:txBody>
          <a:bodyPr/>
          <a:lstStyle/>
          <a:p>
            <a:fld id="{7FB7AD9B-6EE5-4113-9254-305380511510}" type="slidenum">
              <a:rPr kumimoji="1" lang="ja-JP" altLang="en-US" smtClean="0"/>
              <a:t>36</a:t>
            </a:fld>
            <a:endParaRPr kumimoji="1" lang="ja-JP" altLang="en-US"/>
          </a:p>
        </p:txBody>
      </p:sp>
    </p:spTree>
    <p:extLst>
      <p:ext uri="{BB962C8B-B14F-4D97-AF65-F5344CB8AC3E}">
        <p14:creationId xmlns:p14="http://schemas.microsoft.com/office/powerpoint/2010/main" val="23748053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9" y="527405"/>
            <a:ext cx="2945480" cy="218553"/>
          </a:xfrm>
        </p:spPr>
        <p:txBody>
          <a:bodyPr>
            <a:noAutofit/>
          </a:bodyPr>
          <a:lstStyle/>
          <a:p>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７：複数の医療機関に入院した場合①</a:t>
            </a:r>
          </a:p>
        </p:txBody>
      </p:sp>
      <p:sp>
        <p:nvSpPr>
          <p:cNvPr id="4" name="タイトル 1"/>
          <p:cNvSpPr txBox="1">
            <a:spLocks/>
          </p:cNvSpPr>
          <p:nvPr/>
        </p:nvSpPr>
        <p:spPr>
          <a:xfrm>
            <a:off x="433901" y="5365958"/>
            <a:ext cx="3017670" cy="302774"/>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８：複数の医療機関に入院した場合②</a:t>
            </a:r>
          </a:p>
        </p:txBody>
      </p:sp>
      <p:sp>
        <p:nvSpPr>
          <p:cNvPr id="5" name="テキスト ボックス 2"/>
          <p:cNvSpPr txBox="1">
            <a:spLocks noChangeArrowheads="1"/>
          </p:cNvSpPr>
          <p:nvPr/>
        </p:nvSpPr>
        <p:spPr bwMode="auto">
          <a:xfrm>
            <a:off x="3451571" y="1319257"/>
            <a:ext cx="3019425" cy="2000250"/>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・医療機関が異なるのでレセプトは２枚となる。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・入院関係医療は現物給付が可能。</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・保険診療と１万円（入院関係医療の自己負担額）の合計が、保険診療の高額療養費算定基準額を超えた場合は、超過部分は高額療養費として保険者に請求が可能となる。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テキスト ボックス 2"/>
          <p:cNvSpPr txBox="1">
            <a:spLocks noChangeArrowheads="1"/>
          </p:cNvSpPr>
          <p:nvPr/>
        </p:nvSpPr>
        <p:spPr bwMode="auto">
          <a:xfrm>
            <a:off x="3429000" y="6111734"/>
            <a:ext cx="3041996" cy="1064260"/>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・特定疾病給付対象療養は、同一の医療機関の医療費しか合算しないので、助成の対象とは</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な</a:t>
            </a:r>
            <a:r>
              <a:rPr lang="ja-JP" altLang="en-US"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らない</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7" name="直線コネクタ 6"/>
          <p:cNvCxnSpPr/>
          <p:nvPr/>
        </p:nvCxnSpPr>
        <p:spPr>
          <a:xfrm flipV="1">
            <a:off x="639146" y="3818184"/>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8" name="直線コネクタ 7"/>
          <p:cNvCxnSpPr/>
          <p:nvPr/>
        </p:nvCxnSpPr>
        <p:spPr>
          <a:xfrm flipV="1">
            <a:off x="2803808" y="3818184"/>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9" name="直線コネクタ 8"/>
          <p:cNvCxnSpPr/>
          <p:nvPr/>
        </p:nvCxnSpPr>
        <p:spPr>
          <a:xfrm flipV="1">
            <a:off x="1440057" y="3818186"/>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flipV="1">
            <a:off x="586183" y="3366922"/>
            <a:ext cx="0" cy="874"/>
          </a:xfrm>
          <a:prstGeom prst="line">
            <a:avLst/>
          </a:prstGeom>
        </p:spPr>
        <p:style>
          <a:lnRef idx="1">
            <a:schemeClr val="dk1"/>
          </a:lnRef>
          <a:fillRef idx="0">
            <a:schemeClr val="dk1"/>
          </a:fillRef>
          <a:effectRef idx="0">
            <a:schemeClr val="dk1"/>
          </a:effectRef>
          <a:fontRef idx="minor">
            <a:schemeClr val="tx1"/>
          </a:fontRef>
        </p:style>
      </p:cxnSp>
      <p:sp>
        <p:nvSpPr>
          <p:cNvPr id="11" name="テキスト ボックス 10"/>
          <p:cNvSpPr txBox="1"/>
          <p:nvPr/>
        </p:nvSpPr>
        <p:spPr>
          <a:xfrm>
            <a:off x="789076" y="4005974"/>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12" name="テキスト ボックス 11"/>
          <p:cNvSpPr txBox="1"/>
          <p:nvPr/>
        </p:nvSpPr>
        <p:spPr>
          <a:xfrm>
            <a:off x="1185636" y="4005974"/>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13" name="テキスト ボックス 12"/>
          <p:cNvSpPr txBox="1"/>
          <p:nvPr/>
        </p:nvSpPr>
        <p:spPr>
          <a:xfrm>
            <a:off x="1717999" y="4013324"/>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14" name="テキスト ボックス 13"/>
          <p:cNvSpPr txBox="1"/>
          <p:nvPr/>
        </p:nvSpPr>
        <p:spPr>
          <a:xfrm>
            <a:off x="2079461" y="4013324"/>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sp>
        <p:nvSpPr>
          <p:cNvPr id="15" name="テキスト ボックス 14"/>
          <p:cNvSpPr txBox="1"/>
          <p:nvPr/>
        </p:nvSpPr>
        <p:spPr>
          <a:xfrm>
            <a:off x="2449144" y="2086100"/>
            <a:ext cx="1086306"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16" name="直線コネクタ 15"/>
          <p:cNvCxnSpPr/>
          <p:nvPr/>
        </p:nvCxnSpPr>
        <p:spPr>
          <a:xfrm flipV="1">
            <a:off x="288097" y="3883522"/>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17" name="テキスト ボックス 16"/>
          <p:cNvSpPr txBox="1"/>
          <p:nvPr/>
        </p:nvSpPr>
        <p:spPr>
          <a:xfrm>
            <a:off x="572687" y="1251689"/>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18" name="テキスト ボックス 17"/>
          <p:cNvSpPr txBox="1"/>
          <p:nvPr/>
        </p:nvSpPr>
        <p:spPr>
          <a:xfrm>
            <a:off x="1548848" y="1245770"/>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医療機関②</a:t>
            </a:r>
            <a:endParaRPr lang="en-US" altLang="ja-JP" sz="1100" dirty="0">
              <a:latin typeface="ＭＳ Ｐゴシック" panose="020B0600070205080204" pitchFamily="50" charset="-128"/>
              <a:ea typeface="ＭＳ Ｐゴシック" panose="020B0600070205080204" pitchFamily="50" charset="-128"/>
            </a:endParaRPr>
          </a:p>
        </p:txBody>
      </p:sp>
      <p:sp>
        <p:nvSpPr>
          <p:cNvPr id="19" name="テキスト ボックス 18"/>
          <p:cNvSpPr txBox="1"/>
          <p:nvPr/>
        </p:nvSpPr>
        <p:spPr>
          <a:xfrm>
            <a:off x="433901" y="3545626"/>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20" name="テキスト ボックス 19"/>
          <p:cNvSpPr txBox="1"/>
          <p:nvPr/>
        </p:nvSpPr>
        <p:spPr>
          <a:xfrm>
            <a:off x="2602200" y="3586629"/>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21" name="正方形/長方形 20"/>
          <p:cNvSpPr/>
          <p:nvPr/>
        </p:nvSpPr>
        <p:spPr>
          <a:xfrm>
            <a:off x="996350" y="2694918"/>
            <a:ext cx="355497" cy="1188604"/>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600" dirty="0" smtClean="0">
                <a:solidFill>
                  <a:schemeClr val="tx1"/>
                </a:solidFill>
                <a:latin typeface="ＭＳ Ｐゴシック" panose="020B0600070205080204" pitchFamily="50" charset="-128"/>
                <a:ea typeface="ＭＳ Ｐゴシック" panose="020B0600070205080204" pitchFamily="50" charset="-128"/>
              </a:rPr>
              <a:t>公費負担医療以外の保険診療</a:t>
            </a:r>
            <a:endParaRPr lang="ja-JP" altLang="en-US" sz="600" dirty="0">
              <a:solidFill>
                <a:schemeClr val="tx1"/>
              </a:solidFill>
              <a:latin typeface="ＭＳ Ｐゴシック" panose="020B0600070205080204" pitchFamily="50" charset="-128"/>
              <a:ea typeface="ＭＳ Ｐゴシック" panose="020B0600070205080204" pitchFamily="50" charset="-128"/>
            </a:endParaRPr>
          </a:p>
        </p:txBody>
      </p:sp>
      <p:sp>
        <p:nvSpPr>
          <p:cNvPr id="22" name="正方形/長方形 21"/>
          <p:cNvSpPr/>
          <p:nvPr/>
        </p:nvSpPr>
        <p:spPr>
          <a:xfrm>
            <a:off x="1949015" y="1907884"/>
            <a:ext cx="366553" cy="1975638"/>
          </a:xfrm>
          <a:prstGeom prst="rect">
            <a:avLst/>
          </a:prstGeom>
          <a:solidFill>
            <a:schemeClr val="bg1">
              <a:lumMod val="85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139"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139" dirty="0">
              <a:solidFill>
                <a:schemeClr val="tx1"/>
              </a:solidFill>
              <a:latin typeface="ＭＳ Ｐゴシック" panose="020B0600070205080204" pitchFamily="50" charset="-128"/>
              <a:ea typeface="ＭＳ Ｐゴシック" panose="020B0600070205080204" pitchFamily="50" charset="-128"/>
            </a:endParaRPr>
          </a:p>
        </p:txBody>
      </p:sp>
      <p:cxnSp>
        <p:nvCxnSpPr>
          <p:cNvPr id="23" name="直線コネクタ 22"/>
          <p:cNvCxnSpPr/>
          <p:nvPr/>
        </p:nvCxnSpPr>
        <p:spPr>
          <a:xfrm>
            <a:off x="586183" y="2286155"/>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24" name="直線コネクタ 23"/>
          <p:cNvCxnSpPr/>
          <p:nvPr/>
        </p:nvCxnSpPr>
        <p:spPr>
          <a:xfrm flipV="1">
            <a:off x="681628" y="8617918"/>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5" name="直線コネクタ 24"/>
          <p:cNvCxnSpPr/>
          <p:nvPr/>
        </p:nvCxnSpPr>
        <p:spPr>
          <a:xfrm flipV="1">
            <a:off x="2846290" y="8617918"/>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6" name="直線コネクタ 25"/>
          <p:cNvCxnSpPr/>
          <p:nvPr/>
        </p:nvCxnSpPr>
        <p:spPr>
          <a:xfrm flipV="1">
            <a:off x="1482539" y="8617920"/>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V="1">
            <a:off x="628665" y="8166656"/>
            <a:ext cx="0" cy="874"/>
          </a:xfrm>
          <a:prstGeom prst="line">
            <a:avLst/>
          </a:prstGeom>
        </p:spPr>
        <p:style>
          <a:lnRef idx="1">
            <a:schemeClr val="dk1"/>
          </a:lnRef>
          <a:fillRef idx="0">
            <a:schemeClr val="dk1"/>
          </a:fillRef>
          <a:effectRef idx="0">
            <a:schemeClr val="dk1"/>
          </a:effectRef>
          <a:fontRef idx="minor">
            <a:schemeClr val="tx1"/>
          </a:fontRef>
        </p:style>
      </p:cxnSp>
      <p:sp>
        <p:nvSpPr>
          <p:cNvPr id="28" name="テキスト ボックス 27"/>
          <p:cNvSpPr txBox="1"/>
          <p:nvPr/>
        </p:nvSpPr>
        <p:spPr>
          <a:xfrm>
            <a:off x="831558" y="8805708"/>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29" name="テキスト ボックス 28"/>
          <p:cNvSpPr txBox="1"/>
          <p:nvPr/>
        </p:nvSpPr>
        <p:spPr>
          <a:xfrm>
            <a:off x="1228118" y="8805708"/>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30" name="テキスト ボックス 29"/>
          <p:cNvSpPr txBox="1"/>
          <p:nvPr/>
        </p:nvSpPr>
        <p:spPr>
          <a:xfrm>
            <a:off x="1760481" y="8813058"/>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31" name="テキスト ボックス 30"/>
          <p:cNvSpPr txBox="1"/>
          <p:nvPr/>
        </p:nvSpPr>
        <p:spPr>
          <a:xfrm>
            <a:off x="2121943" y="8813058"/>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cxnSp>
        <p:nvCxnSpPr>
          <p:cNvPr id="32" name="直線コネクタ 31"/>
          <p:cNvCxnSpPr/>
          <p:nvPr/>
        </p:nvCxnSpPr>
        <p:spPr>
          <a:xfrm>
            <a:off x="628665" y="7085889"/>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33" name="テキスト ボックス 32"/>
          <p:cNvSpPr txBox="1"/>
          <p:nvPr/>
        </p:nvSpPr>
        <p:spPr>
          <a:xfrm>
            <a:off x="2491626" y="6885834"/>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34" name="直線コネクタ 33"/>
          <p:cNvCxnSpPr/>
          <p:nvPr/>
        </p:nvCxnSpPr>
        <p:spPr>
          <a:xfrm flipV="1">
            <a:off x="330579" y="8683256"/>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35" name="テキスト ボックス 34"/>
          <p:cNvSpPr txBox="1"/>
          <p:nvPr/>
        </p:nvSpPr>
        <p:spPr>
          <a:xfrm>
            <a:off x="615169" y="6051423"/>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36" name="テキスト ボックス 35"/>
          <p:cNvSpPr txBox="1"/>
          <p:nvPr/>
        </p:nvSpPr>
        <p:spPr>
          <a:xfrm>
            <a:off x="1591330" y="6045504"/>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医療機関②</a:t>
            </a:r>
            <a:endParaRPr lang="en-US" altLang="ja-JP" sz="1100" dirty="0">
              <a:latin typeface="ＭＳ Ｐゴシック" panose="020B0600070205080204" pitchFamily="50" charset="-128"/>
              <a:ea typeface="ＭＳ Ｐゴシック" panose="020B0600070205080204" pitchFamily="50" charset="-128"/>
            </a:endParaRPr>
          </a:p>
        </p:txBody>
      </p:sp>
      <p:sp>
        <p:nvSpPr>
          <p:cNvPr id="37" name="テキスト ボックス 36"/>
          <p:cNvSpPr txBox="1"/>
          <p:nvPr/>
        </p:nvSpPr>
        <p:spPr>
          <a:xfrm>
            <a:off x="476383" y="8345360"/>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8" name="テキスト ボックス 37"/>
          <p:cNvSpPr txBox="1"/>
          <p:nvPr/>
        </p:nvSpPr>
        <p:spPr>
          <a:xfrm>
            <a:off x="2644682" y="8386363"/>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9" name="正方形/長方形 38"/>
          <p:cNvSpPr/>
          <p:nvPr/>
        </p:nvSpPr>
        <p:spPr>
          <a:xfrm>
            <a:off x="1026900" y="7317112"/>
            <a:ext cx="355497" cy="1358794"/>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40" name="正方形/長方形 39"/>
          <p:cNvSpPr/>
          <p:nvPr/>
        </p:nvSpPr>
        <p:spPr>
          <a:xfrm>
            <a:off x="1990888" y="7317112"/>
            <a:ext cx="341339" cy="1366144"/>
          </a:xfrm>
          <a:prstGeom prst="rect">
            <a:avLst/>
          </a:prstGeom>
          <a:solidFill>
            <a:schemeClr val="bg1">
              <a:lumMod val="85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139"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139" dirty="0">
              <a:solidFill>
                <a:schemeClr val="tx1"/>
              </a:solidFill>
              <a:latin typeface="ＭＳ Ｐゴシック" panose="020B0600070205080204" pitchFamily="50" charset="-128"/>
              <a:ea typeface="ＭＳ Ｐゴシック" panose="020B0600070205080204" pitchFamily="50" charset="-128"/>
            </a:endParaRPr>
          </a:p>
        </p:txBody>
      </p:sp>
      <p:sp>
        <p:nvSpPr>
          <p:cNvPr id="41" name="テキスト ボックス 40"/>
          <p:cNvSpPr txBox="1"/>
          <p:nvPr/>
        </p:nvSpPr>
        <p:spPr>
          <a:xfrm>
            <a:off x="2450569" y="7502827"/>
            <a:ext cx="960367" cy="523220"/>
          </a:xfrm>
          <a:prstGeom prst="rect">
            <a:avLst/>
          </a:prstGeom>
          <a:noFill/>
        </p:spPr>
        <p:txBody>
          <a:bodyPr wrap="square" rtlCol="0">
            <a:spAutoFit/>
          </a:bodyPr>
          <a:lstStyle/>
          <a:p>
            <a:pPr algn="ctr"/>
            <a:r>
              <a:rPr lang="ja-JP" altLang="en-US" sz="700" dirty="0" smtClean="0">
                <a:latin typeface="ＭＳ Ｐゴシック" panose="020B0600070205080204" pitchFamily="50" charset="-128"/>
                <a:ea typeface="ＭＳ Ｐゴシック" panose="020B0600070205080204" pitchFamily="50" charset="-128"/>
              </a:rPr>
              <a:t>合算したら</a:t>
            </a:r>
            <a:endParaRPr lang="en-US" altLang="ja-JP" sz="700" dirty="0" smtClean="0">
              <a:latin typeface="ＭＳ Ｐゴシック" panose="020B0600070205080204" pitchFamily="50" charset="-128"/>
              <a:ea typeface="ＭＳ Ｐゴシック" panose="020B0600070205080204" pitchFamily="50" charset="-128"/>
            </a:endParaRPr>
          </a:p>
          <a:p>
            <a:pPr algn="ctr"/>
            <a:r>
              <a:rPr lang="ja-JP" altLang="en-US" sz="700" dirty="0" smtClean="0">
                <a:latin typeface="ＭＳ Ｐゴシック" panose="020B0600070205080204" pitchFamily="50" charset="-128"/>
                <a:ea typeface="ＭＳ Ｐゴシック" panose="020B0600070205080204" pitchFamily="50" charset="-128"/>
              </a:rPr>
              <a:t>高額療養費の</a:t>
            </a:r>
            <a:endParaRPr lang="en-US" altLang="ja-JP" sz="700" dirty="0" smtClean="0">
              <a:latin typeface="ＭＳ Ｐゴシック" panose="020B0600070205080204" pitchFamily="50" charset="-128"/>
              <a:ea typeface="ＭＳ Ｐゴシック" panose="020B0600070205080204" pitchFamily="50" charset="-128"/>
            </a:endParaRPr>
          </a:p>
          <a:p>
            <a:pPr algn="ctr"/>
            <a:r>
              <a:rPr lang="ja-JP" altLang="en-US" sz="700" dirty="0" smtClean="0">
                <a:latin typeface="ＭＳ Ｐゴシック" panose="020B0600070205080204" pitchFamily="50" charset="-128"/>
                <a:ea typeface="ＭＳ Ｐゴシック" panose="020B0600070205080204" pitchFamily="50" charset="-128"/>
              </a:rPr>
              <a:t>ラインを超える</a:t>
            </a:r>
            <a:endParaRPr lang="en-US" altLang="ja-JP" sz="700" dirty="0" smtClean="0">
              <a:latin typeface="ＭＳ Ｐゴシック" panose="020B0600070205080204" pitchFamily="50" charset="-128"/>
              <a:ea typeface="ＭＳ Ｐゴシック" panose="020B0600070205080204" pitchFamily="50" charset="-128"/>
            </a:endParaRPr>
          </a:p>
          <a:p>
            <a:pPr algn="ctr"/>
            <a:r>
              <a:rPr lang="ja-JP" altLang="en-US" sz="700" dirty="0" smtClean="0">
                <a:latin typeface="ＭＳ Ｐゴシック" panose="020B0600070205080204" pitchFamily="50" charset="-128"/>
                <a:ea typeface="ＭＳ Ｐゴシック" panose="020B0600070205080204" pitchFamily="50" charset="-128"/>
              </a:rPr>
              <a:t>場合です</a:t>
            </a:r>
            <a:endParaRPr lang="ja-JP" altLang="en-US" sz="700" dirty="0">
              <a:latin typeface="ＭＳ Ｐゴシック" panose="020B0600070205080204" pitchFamily="50" charset="-128"/>
              <a:ea typeface="ＭＳ Ｐゴシック" panose="020B0600070205080204" pitchFamily="50" charset="-128"/>
            </a:endParaRPr>
          </a:p>
        </p:txBody>
      </p:sp>
      <p:sp>
        <p:nvSpPr>
          <p:cNvPr id="42" name="円形吹き出し 41"/>
          <p:cNvSpPr/>
          <p:nvPr/>
        </p:nvSpPr>
        <p:spPr>
          <a:xfrm>
            <a:off x="2536522" y="7485999"/>
            <a:ext cx="808391" cy="551512"/>
          </a:xfrm>
          <a:prstGeom prst="wedgeEllipseCallout">
            <a:avLst>
              <a:gd name="adj1" fmla="val -58736"/>
              <a:gd name="adj2" fmla="val 32409"/>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ＭＳ Ｐゴシック" panose="020B0600070205080204" pitchFamily="50" charset="-128"/>
              <a:ea typeface="ＭＳ Ｐゴシック" panose="020B0600070205080204" pitchFamily="50" charset="-128"/>
            </a:endParaRPr>
          </a:p>
        </p:txBody>
      </p:sp>
      <p:sp>
        <p:nvSpPr>
          <p:cNvPr id="44" name="スライド番号プレースホルダー 43"/>
          <p:cNvSpPr>
            <a:spLocks noGrp="1"/>
          </p:cNvSpPr>
          <p:nvPr>
            <p:ph type="sldNum" sz="quarter" idx="12"/>
          </p:nvPr>
        </p:nvSpPr>
        <p:spPr/>
        <p:txBody>
          <a:bodyPr/>
          <a:lstStyle/>
          <a:p>
            <a:fld id="{7FB7AD9B-6EE5-4113-9254-305380511510}" type="slidenum">
              <a:rPr kumimoji="1" lang="ja-JP" altLang="en-US" smtClean="0"/>
              <a:t>37</a:t>
            </a:fld>
            <a:endParaRPr kumimoji="1" lang="ja-JP" altLang="en-US" dirty="0"/>
          </a:p>
        </p:txBody>
      </p:sp>
    </p:spTree>
    <p:extLst>
      <p:ext uri="{BB962C8B-B14F-4D97-AF65-F5344CB8AC3E}">
        <p14:creationId xmlns:p14="http://schemas.microsoft.com/office/powerpoint/2010/main" val="17604890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9" y="527405"/>
            <a:ext cx="5014912" cy="266679"/>
          </a:xfrm>
        </p:spPr>
        <p:txBody>
          <a:bodyPr>
            <a:normAutofit/>
          </a:bodyPr>
          <a:lstStyle/>
          <a:p>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９：入院関係医療と公費負担医療で異なる医療機関に入院した場合①</a:t>
            </a:r>
          </a:p>
        </p:txBody>
      </p:sp>
      <p:sp>
        <p:nvSpPr>
          <p:cNvPr id="4" name="タイトル 1"/>
          <p:cNvSpPr txBox="1">
            <a:spLocks/>
          </p:cNvSpPr>
          <p:nvPr/>
        </p:nvSpPr>
        <p:spPr>
          <a:xfrm>
            <a:off x="471489" y="5015184"/>
            <a:ext cx="5207417" cy="254648"/>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smtClean="0">
                <a:solidFill>
                  <a:srgbClr val="000000"/>
                </a:solidFill>
                <a:latin typeface="ＭＳ Ｐゴシック" panose="020B0600070205080204" pitchFamily="50" charset="-128"/>
                <a:ea typeface="ＭＳ Ｐゴシック" panose="020B0600070205080204" pitchFamily="50" charset="-128"/>
              </a:rPr>
              <a:t>１０：入院関係医療と公費負担医療で異なる医療機関に入院した場合②</a:t>
            </a:r>
            <a:endParaRPr lang="ja-JP" altLang="en-US" sz="1200" kern="10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5" name="テキスト ボックス 2"/>
          <p:cNvSpPr txBox="1">
            <a:spLocks noChangeArrowheads="1"/>
          </p:cNvSpPr>
          <p:nvPr/>
        </p:nvSpPr>
        <p:spPr bwMode="auto">
          <a:xfrm>
            <a:off x="3562033" y="1271587"/>
            <a:ext cx="2934335" cy="1876425"/>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・公費負担医療も入院関係医療もそれぞれの医療機関で現物給付が可能。</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・他の保険診療がなければ、最終的な患者の自己負担額は、公費負担医療の自己負担額＋１万円（入院関係医療の自己負担額）となる。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テキスト ボックス 2"/>
          <p:cNvSpPr txBox="1">
            <a:spLocks noChangeArrowheads="1"/>
          </p:cNvSpPr>
          <p:nvPr/>
        </p:nvSpPr>
        <p:spPr bwMode="auto">
          <a:xfrm>
            <a:off x="3562033" y="5891714"/>
            <a:ext cx="2912745" cy="1876425"/>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・入院関係医療も公費負担医療もそれぞれの医療機関で現物給付が可能。</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・他の保険診療がなければ、最終的な患者の自己負担額は、１万円（入院関係医療の自己負担額）＋公費負担医療の自己負担額となる。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7" name="直線コネクタ 6"/>
          <p:cNvCxnSpPr/>
          <p:nvPr/>
        </p:nvCxnSpPr>
        <p:spPr>
          <a:xfrm flipV="1">
            <a:off x="665729" y="3844001"/>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8" name="直線コネクタ 7"/>
          <p:cNvCxnSpPr/>
          <p:nvPr/>
        </p:nvCxnSpPr>
        <p:spPr>
          <a:xfrm flipV="1">
            <a:off x="2830391" y="3844001"/>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9" name="直線コネクタ 8"/>
          <p:cNvCxnSpPr/>
          <p:nvPr/>
        </p:nvCxnSpPr>
        <p:spPr>
          <a:xfrm flipV="1">
            <a:off x="1466640" y="3844003"/>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flipV="1">
            <a:off x="612766" y="3392739"/>
            <a:ext cx="0" cy="874"/>
          </a:xfrm>
          <a:prstGeom prst="line">
            <a:avLst/>
          </a:prstGeom>
        </p:spPr>
        <p:style>
          <a:lnRef idx="1">
            <a:schemeClr val="dk1"/>
          </a:lnRef>
          <a:fillRef idx="0">
            <a:schemeClr val="dk1"/>
          </a:fillRef>
          <a:effectRef idx="0">
            <a:schemeClr val="dk1"/>
          </a:effectRef>
          <a:fontRef idx="minor">
            <a:schemeClr val="tx1"/>
          </a:fontRef>
        </p:style>
      </p:cxnSp>
      <p:sp>
        <p:nvSpPr>
          <p:cNvPr id="11" name="テキスト ボックス 10"/>
          <p:cNvSpPr txBox="1"/>
          <p:nvPr/>
        </p:nvSpPr>
        <p:spPr>
          <a:xfrm>
            <a:off x="815659" y="4031791"/>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12" name="テキスト ボックス 11"/>
          <p:cNvSpPr txBox="1"/>
          <p:nvPr/>
        </p:nvSpPr>
        <p:spPr>
          <a:xfrm>
            <a:off x="1212219" y="4031791"/>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13" name="テキスト ボックス 12"/>
          <p:cNvSpPr txBox="1"/>
          <p:nvPr/>
        </p:nvSpPr>
        <p:spPr>
          <a:xfrm>
            <a:off x="1744582" y="4039141"/>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14" name="テキスト ボックス 13"/>
          <p:cNvSpPr txBox="1"/>
          <p:nvPr/>
        </p:nvSpPr>
        <p:spPr>
          <a:xfrm>
            <a:off x="2106044" y="4039141"/>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sp>
        <p:nvSpPr>
          <p:cNvPr id="15" name="テキスト ボックス 14"/>
          <p:cNvSpPr txBox="1"/>
          <p:nvPr/>
        </p:nvSpPr>
        <p:spPr>
          <a:xfrm>
            <a:off x="2475727" y="2111917"/>
            <a:ext cx="1086306"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16" name="直線コネクタ 15"/>
          <p:cNvCxnSpPr/>
          <p:nvPr/>
        </p:nvCxnSpPr>
        <p:spPr>
          <a:xfrm flipV="1">
            <a:off x="314680" y="3909339"/>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17" name="テキスト ボックス 16"/>
          <p:cNvSpPr txBox="1"/>
          <p:nvPr/>
        </p:nvSpPr>
        <p:spPr>
          <a:xfrm>
            <a:off x="599270" y="1277506"/>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18" name="テキスト ボックス 17"/>
          <p:cNvSpPr txBox="1"/>
          <p:nvPr/>
        </p:nvSpPr>
        <p:spPr>
          <a:xfrm>
            <a:off x="1575431" y="1271587"/>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医療機関②</a:t>
            </a:r>
            <a:endParaRPr lang="en-US" altLang="ja-JP" sz="1100" dirty="0">
              <a:latin typeface="ＭＳ Ｐゴシック" panose="020B0600070205080204" pitchFamily="50" charset="-128"/>
              <a:ea typeface="ＭＳ Ｐゴシック" panose="020B0600070205080204" pitchFamily="50" charset="-128"/>
            </a:endParaRPr>
          </a:p>
        </p:txBody>
      </p:sp>
      <p:sp>
        <p:nvSpPr>
          <p:cNvPr id="19" name="テキスト ボックス 18"/>
          <p:cNvSpPr txBox="1"/>
          <p:nvPr/>
        </p:nvSpPr>
        <p:spPr>
          <a:xfrm>
            <a:off x="460484" y="3571443"/>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20" name="テキスト ボックス 19"/>
          <p:cNvSpPr txBox="1"/>
          <p:nvPr/>
        </p:nvSpPr>
        <p:spPr>
          <a:xfrm>
            <a:off x="2628783" y="3612446"/>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21" name="正方形/長方形 20"/>
          <p:cNvSpPr/>
          <p:nvPr/>
        </p:nvSpPr>
        <p:spPr>
          <a:xfrm>
            <a:off x="1975598" y="1933701"/>
            <a:ext cx="366553" cy="1975638"/>
          </a:xfrm>
          <a:prstGeom prst="rect">
            <a:avLst/>
          </a:prstGeom>
          <a:solidFill>
            <a:schemeClr val="bg1">
              <a:lumMod val="85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139"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139" dirty="0">
              <a:solidFill>
                <a:schemeClr val="tx1"/>
              </a:solidFill>
              <a:latin typeface="ＭＳ Ｐゴシック" panose="020B0600070205080204" pitchFamily="50" charset="-128"/>
              <a:ea typeface="ＭＳ Ｐゴシック" panose="020B0600070205080204" pitchFamily="50" charset="-128"/>
            </a:endParaRPr>
          </a:p>
        </p:txBody>
      </p:sp>
      <p:cxnSp>
        <p:nvCxnSpPr>
          <p:cNvPr id="22" name="直線コネクタ 21"/>
          <p:cNvCxnSpPr/>
          <p:nvPr/>
        </p:nvCxnSpPr>
        <p:spPr>
          <a:xfrm>
            <a:off x="612766" y="2311972"/>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23" name="正方形/長方形 22"/>
          <p:cNvSpPr/>
          <p:nvPr/>
        </p:nvSpPr>
        <p:spPr>
          <a:xfrm>
            <a:off x="1016779" y="2744559"/>
            <a:ext cx="355497" cy="1157430"/>
          </a:xfrm>
          <a:prstGeom prst="rect">
            <a:avLst/>
          </a:prstGeom>
          <a:noFill/>
          <a:ln w="95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050" dirty="0" smtClean="0">
                <a:solidFill>
                  <a:schemeClr val="tx1"/>
                </a:solidFill>
                <a:latin typeface="ＭＳ Ｐゴシック" panose="020B0600070205080204" pitchFamily="50" charset="-128"/>
                <a:ea typeface="ＭＳ Ｐゴシック" panose="020B0600070205080204" pitchFamily="50" charset="-128"/>
              </a:rPr>
              <a:t>公費</a:t>
            </a:r>
            <a:r>
              <a:rPr lang="ja-JP" altLang="en-US" sz="1050" dirty="0">
                <a:solidFill>
                  <a:schemeClr val="tx1"/>
                </a:solidFill>
                <a:latin typeface="ＭＳ Ｐゴシック" panose="020B0600070205080204" pitchFamily="50" charset="-128"/>
                <a:ea typeface="ＭＳ Ｐゴシック" panose="020B0600070205080204" pitchFamily="50" charset="-128"/>
              </a:rPr>
              <a:t>負担</a:t>
            </a: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cxnSp>
        <p:nvCxnSpPr>
          <p:cNvPr id="24" name="直線コネクタ 23"/>
          <p:cNvCxnSpPr/>
          <p:nvPr/>
        </p:nvCxnSpPr>
        <p:spPr>
          <a:xfrm flipV="1">
            <a:off x="692367" y="8546673"/>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5" name="直線コネクタ 24"/>
          <p:cNvCxnSpPr/>
          <p:nvPr/>
        </p:nvCxnSpPr>
        <p:spPr>
          <a:xfrm flipV="1">
            <a:off x="2857029" y="8546673"/>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6" name="直線コネクタ 25"/>
          <p:cNvCxnSpPr/>
          <p:nvPr/>
        </p:nvCxnSpPr>
        <p:spPr>
          <a:xfrm flipV="1">
            <a:off x="1493278" y="8546675"/>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V="1">
            <a:off x="639404" y="8095411"/>
            <a:ext cx="0" cy="874"/>
          </a:xfrm>
          <a:prstGeom prst="line">
            <a:avLst/>
          </a:prstGeom>
        </p:spPr>
        <p:style>
          <a:lnRef idx="1">
            <a:schemeClr val="dk1"/>
          </a:lnRef>
          <a:fillRef idx="0">
            <a:schemeClr val="dk1"/>
          </a:fillRef>
          <a:effectRef idx="0">
            <a:schemeClr val="dk1"/>
          </a:effectRef>
          <a:fontRef idx="minor">
            <a:schemeClr val="tx1"/>
          </a:fontRef>
        </p:style>
      </p:cxnSp>
      <p:sp>
        <p:nvSpPr>
          <p:cNvPr id="28" name="テキスト ボックス 27"/>
          <p:cNvSpPr txBox="1"/>
          <p:nvPr/>
        </p:nvSpPr>
        <p:spPr>
          <a:xfrm>
            <a:off x="842297" y="8734463"/>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29" name="テキスト ボックス 28"/>
          <p:cNvSpPr txBox="1"/>
          <p:nvPr/>
        </p:nvSpPr>
        <p:spPr>
          <a:xfrm>
            <a:off x="1238857" y="8734463"/>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30" name="テキスト ボックス 29"/>
          <p:cNvSpPr txBox="1"/>
          <p:nvPr/>
        </p:nvSpPr>
        <p:spPr>
          <a:xfrm>
            <a:off x="1771220" y="8741813"/>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31" name="テキスト ボックス 30"/>
          <p:cNvSpPr txBox="1"/>
          <p:nvPr/>
        </p:nvSpPr>
        <p:spPr>
          <a:xfrm>
            <a:off x="2132682" y="8741813"/>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cxnSp>
        <p:nvCxnSpPr>
          <p:cNvPr id="32" name="直線コネクタ 31"/>
          <p:cNvCxnSpPr/>
          <p:nvPr/>
        </p:nvCxnSpPr>
        <p:spPr>
          <a:xfrm>
            <a:off x="639404" y="7014644"/>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33" name="テキスト ボックス 32"/>
          <p:cNvSpPr txBox="1"/>
          <p:nvPr/>
        </p:nvSpPr>
        <p:spPr>
          <a:xfrm>
            <a:off x="2502365" y="6814589"/>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34" name="直線コネクタ 33"/>
          <p:cNvCxnSpPr/>
          <p:nvPr/>
        </p:nvCxnSpPr>
        <p:spPr>
          <a:xfrm flipV="1">
            <a:off x="341318" y="8612011"/>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35" name="テキスト ボックス 34"/>
          <p:cNvSpPr txBox="1"/>
          <p:nvPr/>
        </p:nvSpPr>
        <p:spPr>
          <a:xfrm>
            <a:off x="625908" y="5980178"/>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36" name="テキスト ボックス 35"/>
          <p:cNvSpPr txBox="1"/>
          <p:nvPr/>
        </p:nvSpPr>
        <p:spPr>
          <a:xfrm>
            <a:off x="1602069" y="5974259"/>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医療機関②</a:t>
            </a:r>
            <a:endParaRPr lang="en-US" altLang="ja-JP" sz="1100" dirty="0">
              <a:latin typeface="ＭＳ Ｐゴシック" panose="020B0600070205080204" pitchFamily="50" charset="-128"/>
              <a:ea typeface="ＭＳ Ｐゴシック" panose="020B0600070205080204" pitchFamily="50" charset="-128"/>
            </a:endParaRPr>
          </a:p>
        </p:txBody>
      </p:sp>
      <p:sp>
        <p:nvSpPr>
          <p:cNvPr id="37" name="テキスト ボックス 36"/>
          <p:cNvSpPr txBox="1"/>
          <p:nvPr/>
        </p:nvSpPr>
        <p:spPr>
          <a:xfrm>
            <a:off x="487122" y="8274115"/>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8" name="テキスト ボックス 37"/>
          <p:cNvSpPr txBox="1"/>
          <p:nvPr/>
        </p:nvSpPr>
        <p:spPr>
          <a:xfrm>
            <a:off x="2655421" y="8315118"/>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9" name="正方形/長方形 38"/>
          <p:cNvSpPr/>
          <p:nvPr/>
        </p:nvSpPr>
        <p:spPr>
          <a:xfrm>
            <a:off x="1037639" y="6636373"/>
            <a:ext cx="355497" cy="1968288"/>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40" name="正方形/長方形 39"/>
          <p:cNvSpPr/>
          <p:nvPr/>
        </p:nvSpPr>
        <p:spPr>
          <a:xfrm>
            <a:off x="2001627" y="7245867"/>
            <a:ext cx="341339" cy="1366144"/>
          </a:xfrm>
          <a:prstGeom prst="rect">
            <a:avLst/>
          </a:prstGeom>
          <a:solidFill>
            <a:schemeClr val="bg1">
              <a:lumMod val="85000"/>
            </a:schemeClr>
          </a:solidFill>
          <a:ln w="95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050" dirty="0" smtClean="0">
                <a:solidFill>
                  <a:schemeClr val="tx1"/>
                </a:solidFill>
                <a:latin typeface="ＭＳ Ｐゴシック" panose="020B0600070205080204" pitchFamily="50" charset="-128"/>
                <a:ea typeface="ＭＳ Ｐゴシック" panose="020B0600070205080204" pitchFamily="50" charset="-128"/>
              </a:rPr>
              <a:t>公費負担医療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42" name="スライド番号プレースホルダー 41"/>
          <p:cNvSpPr>
            <a:spLocks noGrp="1"/>
          </p:cNvSpPr>
          <p:nvPr>
            <p:ph type="sldNum" sz="quarter" idx="12"/>
          </p:nvPr>
        </p:nvSpPr>
        <p:spPr/>
        <p:txBody>
          <a:bodyPr/>
          <a:lstStyle/>
          <a:p>
            <a:fld id="{7FB7AD9B-6EE5-4113-9254-305380511510}" type="slidenum">
              <a:rPr kumimoji="1" lang="ja-JP" altLang="en-US" smtClean="0"/>
              <a:t>38</a:t>
            </a:fld>
            <a:endParaRPr kumimoji="1" lang="ja-JP" altLang="en-US"/>
          </a:p>
        </p:txBody>
      </p:sp>
    </p:spTree>
    <p:extLst>
      <p:ext uri="{BB962C8B-B14F-4D97-AF65-F5344CB8AC3E}">
        <p14:creationId xmlns:p14="http://schemas.microsoft.com/office/powerpoint/2010/main" val="2833683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78170" y="573246"/>
            <a:ext cx="6281313" cy="299110"/>
          </a:xfrm>
          <a:prstGeom prst="roundRect">
            <a:avLst/>
          </a:prstGeom>
          <a:solidFill>
            <a:srgbClr val="0070C0"/>
          </a:solidFill>
          <a:ln>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33039" eaLnBrk="0" fontAlgn="base" hangingPunct="0">
              <a:spcBef>
                <a:spcPct val="0"/>
              </a:spcBef>
              <a:spcAft>
                <a:spcPct val="0"/>
              </a:spcAft>
            </a:pPr>
            <a:endParaRPr kumimoji="1" lang="ja-JP" altLang="en-US" sz="1246">
              <a:solidFill>
                <a:srgbClr val="FFFFFF"/>
              </a:solidFill>
              <a:latin typeface="Arial"/>
              <a:ea typeface="ＭＳ Ｐゴシック"/>
            </a:endParaRPr>
          </a:p>
        </p:txBody>
      </p:sp>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3</a:t>
            </a:fld>
            <a:endParaRPr kumimoji="1" lang="ja-JP" altLang="en-US"/>
          </a:p>
        </p:txBody>
      </p:sp>
      <p:sp>
        <p:nvSpPr>
          <p:cNvPr id="5" name="サブタイトル 2"/>
          <p:cNvSpPr txBox="1">
            <a:spLocks/>
          </p:cNvSpPr>
          <p:nvPr/>
        </p:nvSpPr>
        <p:spPr bwMode="auto">
          <a:xfrm>
            <a:off x="78170" y="35784"/>
            <a:ext cx="6858000" cy="4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9846" tIns="24923" rIns="49846" bIns="24923" numCol="1" anchor="t" anchorCtr="0" compatLnSpc="1">
            <a:prstTxWarp prst="textNoShape">
              <a:avLst/>
            </a:prstTxWarp>
            <a:noAutofit/>
          </a:bodyPr>
          <a:lstStyle>
            <a:lvl1pPr marL="0" indent="0" algn="ctr" rtl="0" eaLnBrk="0" fontAlgn="base" hangingPunct="0">
              <a:spcBef>
                <a:spcPct val="20000"/>
              </a:spcBef>
              <a:spcAft>
                <a:spcPct val="0"/>
              </a:spcAft>
              <a:buNone/>
              <a:defRPr kumimoji="1" sz="2215">
                <a:solidFill>
                  <a:schemeClr val="tx1"/>
                </a:solidFill>
                <a:latin typeface="+mn-lt"/>
                <a:ea typeface="+mn-ea"/>
                <a:cs typeface="+mn-cs"/>
              </a:defRPr>
            </a:lvl1pPr>
            <a:lvl2pPr marL="316520" indent="0" algn="ctr" rtl="0" eaLnBrk="0" fontAlgn="base" hangingPunct="0">
              <a:spcBef>
                <a:spcPct val="20000"/>
              </a:spcBef>
              <a:spcAft>
                <a:spcPct val="0"/>
              </a:spcAft>
              <a:buNone/>
              <a:defRPr kumimoji="1" sz="1938">
                <a:solidFill>
                  <a:schemeClr val="tx1"/>
                </a:solidFill>
                <a:latin typeface="+mn-lt"/>
                <a:ea typeface="+mn-ea"/>
              </a:defRPr>
            </a:lvl2pPr>
            <a:lvl3pPr marL="633039" indent="0" algn="ctr" rtl="0" eaLnBrk="0" fontAlgn="base" hangingPunct="0">
              <a:spcBef>
                <a:spcPct val="20000"/>
              </a:spcBef>
              <a:spcAft>
                <a:spcPct val="0"/>
              </a:spcAft>
              <a:buNone/>
              <a:defRPr kumimoji="1" sz="1662">
                <a:solidFill>
                  <a:schemeClr val="tx1"/>
                </a:solidFill>
                <a:latin typeface="+mn-lt"/>
                <a:ea typeface="+mn-ea"/>
              </a:defRPr>
            </a:lvl3pPr>
            <a:lvl4pPr marL="949559" indent="0" algn="ctr" rtl="0" eaLnBrk="0" fontAlgn="base" hangingPunct="0">
              <a:spcBef>
                <a:spcPct val="20000"/>
              </a:spcBef>
              <a:spcAft>
                <a:spcPct val="0"/>
              </a:spcAft>
              <a:buNone/>
              <a:defRPr kumimoji="1" sz="1385">
                <a:solidFill>
                  <a:schemeClr val="tx1"/>
                </a:solidFill>
                <a:latin typeface="+mn-lt"/>
                <a:ea typeface="+mn-ea"/>
              </a:defRPr>
            </a:lvl4pPr>
            <a:lvl5pPr marL="1266078" indent="0" algn="ctr" rtl="0" eaLnBrk="0" fontAlgn="base" hangingPunct="0">
              <a:spcBef>
                <a:spcPct val="20000"/>
              </a:spcBef>
              <a:spcAft>
                <a:spcPct val="0"/>
              </a:spcAft>
              <a:buNone/>
              <a:defRPr kumimoji="1" sz="1385">
                <a:solidFill>
                  <a:schemeClr val="tx1"/>
                </a:solidFill>
                <a:latin typeface="+mn-lt"/>
                <a:ea typeface="+mn-ea"/>
              </a:defRPr>
            </a:lvl5pPr>
            <a:lvl6pPr marL="1582598" indent="0" algn="ctr" rtl="0" fontAlgn="base">
              <a:spcBef>
                <a:spcPct val="20000"/>
              </a:spcBef>
              <a:spcAft>
                <a:spcPct val="0"/>
              </a:spcAft>
              <a:buNone/>
              <a:defRPr kumimoji="1" sz="1385">
                <a:solidFill>
                  <a:schemeClr val="tx1"/>
                </a:solidFill>
                <a:latin typeface="+mn-lt"/>
                <a:ea typeface="+mn-ea"/>
              </a:defRPr>
            </a:lvl6pPr>
            <a:lvl7pPr marL="1899117" indent="0" algn="ctr" rtl="0" fontAlgn="base">
              <a:spcBef>
                <a:spcPct val="20000"/>
              </a:spcBef>
              <a:spcAft>
                <a:spcPct val="0"/>
              </a:spcAft>
              <a:buNone/>
              <a:defRPr kumimoji="1" sz="1385">
                <a:solidFill>
                  <a:schemeClr val="tx1"/>
                </a:solidFill>
                <a:latin typeface="+mn-lt"/>
                <a:ea typeface="+mn-ea"/>
              </a:defRPr>
            </a:lvl7pPr>
            <a:lvl8pPr marL="2215637" indent="0" algn="ctr" rtl="0" fontAlgn="base">
              <a:spcBef>
                <a:spcPct val="20000"/>
              </a:spcBef>
              <a:spcAft>
                <a:spcPct val="0"/>
              </a:spcAft>
              <a:buNone/>
              <a:defRPr kumimoji="1" sz="1385">
                <a:solidFill>
                  <a:schemeClr val="tx1"/>
                </a:solidFill>
                <a:latin typeface="+mn-lt"/>
                <a:ea typeface="+mn-ea"/>
              </a:defRPr>
            </a:lvl8pPr>
            <a:lvl9pPr marL="2532156" indent="0" algn="ctr" rtl="0" fontAlgn="base">
              <a:spcBef>
                <a:spcPct val="20000"/>
              </a:spcBef>
              <a:spcAft>
                <a:spcPct val="0"/>
              </a:spcAft>
              <a:buNone/>
              <a:defRPr kumimoji="1" sz="1385">
                <a:solidFill>
                  <a:schemeClr val="tx1"/>
                </a:solidFill>
                <a:latin typeface="+mn-lt"/>
                <a:ea typeface="+mn-ea"/>
              </a:defRPr>
            </a:lvl9pPr>
          </a:lstStyle>
          <a:p>
            <a:pPr marL="120893" indent="-120893" algn="l" defTabSz="914400">
              <a:lnSpc>
                <a:spcPts val="831"/>
              </a:lnSpc>
              <a:defRPr/>
            </a:pP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20893" indent="-120893" algn="l" defTabSz="914400">
              <a:lnSpc>
                <a:spcPts val="1038"/>
              </a:lnSpc>
              <a:defRPr/>
            </a:pPr>
            <a:r>
              <a:rPr lang="ja-JP" altLang="en-US" sz="1246" b="1" kern="100" dirty="0" smtClean="0">
                <a:latin typeface="メイリオ" panose="020B0604030504040204" pitchFamily="50" charset="-128"/>
                <a:ea typeface="メイリオ" panose="020B0604030504040204" pitchFamily="50" charset="-128"/>
                <a:cs typeface="メイリオ" panose="020B0604030504040204" pitchFamily="50" charset="-128"/>
              </a:rPr>
              <a:t>○　指定医療機関から肝がんや重度肝硬変患者への制度の説明フロー（簡略版）</a:t>
            </a:r>
            <a:endParaRPr lang="ja-JP" altLang="en-US" sz="831" kern="1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サブタイトル 2"/>
          <p:cNvSpPr txBox="1">
            <a:spLocks/>
          </p:cNvSpPr>
          <p:nvPr/>
        </p:nvSpPr>
        <p:spPr>
          <a:xfrm>
            <a:off x="78170" y="88289"/>
            <a:ext cx="6858000" cy="3534184"/>
          </a:xfrm>
          <a:prstGeom prst="rect">
            <a:avLst/>
          </a:prstGeom>
        </p:spPr>
        <p:txBody>
          <a:bodyPr vert="horz" wrap="square" lIns="49846" tIns="24923" rIns="49846" bIns="24923" numCol="1" anchor="t" anchorCtr="0" compatLnSpc="1">
            <a:prstTxWarp prst="textNoShape">
              <a:avLst/>
            </a:prstTxWarp>
            <a:no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120893" indent="-120893">
              <a:lnSpc>
                <a:spcPts val="831"/>
              </a:lnSpc>
              <a:defRPr/>
            </a:pP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20893" indent="-120893">
              <a:lnSpc>
                <a:spcPts val="1038"/>
              </a:lnSpc>
              <a:defRPr/>
            </a:pPr>
            <a:endParaRPr lang="ja-JP" altLang="en-US" sz="1246" b="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20893" indent="-120893">
              <a:lnSpc>
                <a:spcPts val="1038"/>
              </a:lnSpc>
              <a:defRPr/>
            </a:pPr>
            <a:endParaRPr lang="en-US" altLang="ja-JP" sz="969" b="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r>
              <a:rPr lang="ja-JP" altLang="en-US" sz="969"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１　制度があることの説明（入院のときなど）</a:t>
            </a:r>
            <a:endParaRPr lang="en-US" altLang="ja-JP" sz="969"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endParaRPr lang="en-US" altLang="ja-JP" sz="969"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まず、肝がんや重度肝硬変の入院・通院患者さんがいらっしゃいましたら、医療費の助成を受けることができる制度</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がある旨を伝えてください。</a:t>
            </a:r>
            <a:b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伝えていただくことは次のとおりです。</a:t>
            </a:r>
            <a:endParaRPr lang="en-US" altLang="ja-JP" sz="969" kern="1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r>
              <a:rPr lang="ja-JP" altLang="en-US" sz="969"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①　所得要件（世帯の収入が約</a:t>
            </a:r>
            <a:r>
              <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rPr>
              <a:t>370</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万円以下）など、いくつかの条件があるが、条件を満たせば助成を受けることがで</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r>
              <a:rPr lang="ja-JP" altLang="en-US" sz="969"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きる。</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②　また、助成を受けるためには、少なくとも、</a:t>
            </a:r>
            <a:r>
              <a:rPr lang="ja-JP" altLang="en-US" sz="969" kern="1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過去１年で既に３月、肝がんか重度肝硬変で入院していることが必要</a:t>
            </a:r>
            <a:endParaRPr lang="en-US" altLang="ja-JP" sz="969" kern="1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r>
              <a:rPr lang="ja-JP" altLang="en-US" sz="969" kern="1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）。このため、既に３月入院したことを証明するための記録である</a:t>
            </a:r>
            <a:r>
              <a:rPr lang="ja-JP" altLang="en-US" sz="969" kern="1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「入院記録票」</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69" kern="1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を持っている必要</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が</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r>
              <a:rPr lang="ja-JP" altLang="en-US" sz="969"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ある。</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③　入院記録票は当院でお渡しできるのでいつでも申し付けてほしい。</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200"/>
              </a:lnSpc>
              <a:spcBef>
                <a:spcPts val="0"/>
              </a:spcBef>
              <a:buNone/>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④　助成を受けるためには、お住いの都道府県に申請する必要がある。</a:t>
            </a:r>
          </a:p>
          <a:p>
            <a:pPr marL="0" indent="0">
              <a:lnSpc>
                <a:spcPts val="1200"/>
              </a:lnSpc>
              <a:spcBef>
                <a:spcPts val="0"/>
              </a:spcBef>
              <a:buNone/>
              <a:defRPr/>
            </a:pP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000"/>
              </a:lnSpc>
              <a:spcBef>
                <a:spcPts val="0"/>
              </a:spcBef>
              <a:buNone/>
              <a:defRPr/>
            </a:pPr>
            <a:r>
              <a:rPr lang="en-US" altLang="ja-JP" sz="831" kern="1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31"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）肝がんや重度肝硬変での入院の医療費が、過去１年で既に３月高額療養費算定基準額を超えている必要があります。</a:t>
            </a: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000"/>
              </a:lnSpc>
              <a:spcBef>
                <a:spcPts val="0"/>
              </a:spcBef>
              <a:buNone/>
              <a:defRPr/>
            </a:pP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　　　　　高額療養費が支給されている患者さんは、多くの場合（具体的には、</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70</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歳以上で所得区分が一般の場合以外の場合）、</a:t>
            </a: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000"/>
              </a:lnSpc>
              <a:spcBef>
                <a:spcPts val="0"/>
              </a:spcBef>
              <a:buNone/>
              <a:defRPr/>
            </a:pP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　　　　　高額療養費の限度額適用認定証又は限度額適用・標準負担額減額認定証の交付を受けておられます。</a:t>
            </a: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000"/>
              </a:lnSpc>
              <a:spcBef>
                <a:spcPts val="0"/>
              </a:spcBef>
              <a:buNone/>
              <a:defRPr/>
            </a:pP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）「入院記録票」とは、指定医療機関において患者が肝がんや重度肝硬変の入院医療を受けたことを記録するものです。</a:t>
            </a: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ts val="1000"/>
              </a:lnSpc>
              <a:spcBef>
                <a:spcPts val="0"/>
              </a:spcBef>
              <a:buNone/>
              <a:defRPr/>
            </a:pPr>
            <a:r>
              <a:rPr lang="ja-JP" altLang="en-US" sz="831" kern="1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　           過去１年で既に３月、肝がんか重度肝硬変で入院していることなどを確認することができます。</a:t>
            </a:r>
            <a:endParaRPr lang="ja-JP" altLang="en-US" sz="831" kern="1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角丸四角形 7"/>
          <p:cNvSpPr/>
          <p:nvPr/>
        </p:nvSpPr>
        <p:spPr>
          <a:xfrm>
            <a:off x="78170" y="3644629"/>
            <a:ext cx="6281313" cy="299110"/>
          </a:xfrm>
          <a:prstGeom prst="roundRect">
            <a:avLst/>
          </a:prstGeom>
          <a:solidFill>
            <a:srgbClr val="0070C0"/>
          </a:solidFill>
          <a:ln>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33039" eaLnBrk="0" fontAlgn="base" hangingPunct="0">
              <a:spcBef>
                <a:spcPct val="0"/>
              </a:spcBef>
              <a:spcAft>
                <a:spcPct val="0"/>
              </a:spcAft>
            </a:pPr>
            <a:endParaRPr kumimoji="1" lang="ja-JP" altLang="en-US" sz="1246">
              <a:solidFill>
                <a:srgbClr val="FFFFFF"/>
              </a:solidFill>
              <a:latin typeface="Arial"/>
              <a:ea typeface="ＭＳ Ｐゴシック"/>
            </a:endParaRPr>
          </a:p>
        </p:txBody>
      </p:sp>
      <p:sp>
        <p:nvSpPr>
          <p:cNvPr id="9" name="サブタイトル 2"/>
          <p:cNvSpPr txBox="1">
            <a:spLocks/>
          </p:cNvSpPr>
          <p:nvPr/>
        </p:nvSpPr>
        <p:spPr bwMode="auto">
          <a:xfrm>
            <a:off x="97712" y="3294096"/>
            <a:ext cx="6818915" cy="5130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9846" tIns="24923" rIns="49846" bIns="24923" numCol="1" anchor="t" anchorCtr="0" compatLnSpc="1">
            <a:prstTxWarp prst="textNoShape">
              <a:avLst/>
            </a:prstTxWarp>
            <a:noAutofit/>
          </a:bodyPr>
          <a:lstStyle>
            <a:lvl1pPr marL="0" indent="0" algn="ctr" rtl="0" eaLnBrk="0" fontAlgn="base" hangingPunct="0">
              <a:spcBef>
                <a:spcPct val="20000"/>
              </a:spcBef>
              <a:spcAft>
                <a:spcPct val="0"/>
              </a:spcAft>
              <a:buNone/>
              <a:defRPr kumimoji="1" sz="2215">
                <a:solidFill>
                  <a:schemeClr val="tx1"/>
                </a:solidFill>
                <a:latin typeface="+mn-lt"/>
                <a:ea typeface="+mn-ea"/>
                <a:cs typeface="+mn-cs"/>
              </a:defRPr>
            </a:lvl1pPr>
            <a:lvl2pPr marL="316520" indent="0" algn="ctr" rtl="0" eaLnBrk="0" fontAlgn="base" hangingPunct="0">
              <a:spcBef>
                <a:spcPct val="20000"/>
              </a:spcBef>
              <a:spcAft>
                <a:spcPct val="0"/>
              </a:spcAft>
              <a:buNone/>
              <a:defRPr kumimoji="1" sz="1938">
                <a:solidFill>
                  <a:schemeClr val="tx1"/>
                </a:solidFill>
                <a:latin typeface="+mn-lt"/>
                <a:ea typeface="+mn-ea"/>
              </a:defRPr>
            </a:lvl2pPr>
            <a:lvl3pPr marL="633039" indent="0" algn="ctr" rtl="0" eaLnBrk="0" fontAlgn="base" hangingPunct="0">
              <a:spcBef>
                <a:spcPct val="20000"/>
              </a:spcBef>
              <a:spcAft>
                <a:spcPct val="0"/>
              </a:spcAft>
              <a:buNone/>
              <a:defRPr kumimoji="1" sz="1662">
                <a:solidFill>
                  <a:schemeClr val="tx1"/>
                </a:solidFill>
                <a:latin typeface="+mn-lt"/>
                <a:ea typeface="+mn-ea"/>
              </a:defRPr>
            </a:lvl3pPr>
            <a:lvl4pPr marL="949559" indent="0" algn="ctr" rtl="0" eaLnBrk="0" fontAlgn="base" hangingPunct="0">
              <a:spcBef>
                <a:spcPct val="20000"/>
              </a:spcBef>
              <a:spcAft>
                <a:spcPct val="0"/>
              </a:spcAft>
              <a:buNone/>
              <a:defRPr kumimoji="1" sz="1385">
                <a:solidFill>
                  <a:schemeClr val="tx1"/>
                </a:solidFill>
                <a:latin typeface="+mn-lt"/>
                <a:ea typeface="+mn-ea"/>
              </a:defRPr>
            </a:lvl4pPr>
            <a:lvl5pPr marL="1266078" indent="0" algn="ctr" rtl="0" eaLnBrk="0" fontAlgn="base" hangingPunct="0">
              <a:spcBef>
                <a:spcPct val="20000"/>
              </a:spcBef>
              <a:spcAft>
                <a:spcPct val="0"/>
              </a:spcAft>
              <a:buNone/>
              <a:defRPr kumimoji="1" sz="1385">
                <a:solidFill>
                  <a:schemeClr val="tx1"/>
                </a:solidFill>
                <a:latin typeface="+mn-lt"/>
                <a:ea typeface="+mn-ea"/>
              </a:defRPr>
            </a:lvl5pPr>
            <a:lvl6pPr marL="1582598" indent="0" algn="ctr" rtl="0" fontAlgn="base">
              <a:spcBef>
                <a:spcPct val="20000"/>
              </a:spcBef>
              <a:spcAft>
                <a:spcPct val="0"/>
              </a:spcAft>
              <a:buNone/>
              <a:defRPr kumimoji="1" sz="1385">
                <a:solidFill>
                  <a:schemeClr val="tx1"/>
                </a:solidFill>
                <a:latin typeface="+mn-lt"/>
                <a:ea typeface="+mn-ea"/>
              </a:defRPr>
            </a:lvl6pPr>
            <a:lvl7pPr marL="1899117" indent="0" algn="ctr" rtl="0" fontAlgn="base">
              <a:spcBef>
                <a:spcPct val="20000"/>
              </a:spcBef>
              <a:spcAft>
                <a:spcPct val="0"/>
              </a:spcAft>
              <a:buNone/>
              <a:defRPr kumimoji="1" sz="1385">
                <a:solidFill>
                  <a:schemeClr val="tx1"/>
                </a:solidFill>
                <a:latin typeface="+mn-lt"/>
                <a:ea typeface="+mn-ea"/>
              </a:defRPr>
            </a:lvl7pPr>
            <a:lvl8pPr marL="2215637" indent="0" algn="ctr" rtl="0" fontAlgn="base">
              <a:spcBef>
                <a:spcPct val="20000"/>
              </a:spcBef>
              <a:spcAft>
                <a:spcPct val="0"/>
              </a:spcAft>
              <a:buNone/>
              <a:defRPr kumimoji="1" sz="1385">
                <a:solidFill>
                  <a:schemeClr val="tx1"/>
                </a:solidFill>
                <a:latin typeface="+mn-lt"/>
                <a:ea typeface="+mn-ea"/>
              </a:defRPr>
            </a:lvl8pPr>
            <a:lvl9pPr marL="2532156" indent="0" algn="ctr" rtl="0" fontAlgn="base">
              <a:spcBef>
                <a:spcPct val="20000"/>
              </a:spcBef>
              <a:spcAft>
                <a:spcPct val="0"/>
              </a:spcAft>
              <a:buNone/>
              <a:defRPr kumimoji="1" sz="1385">
                <a:solidFill>
                  <a:schemeClr val="tx1"/>
                </a:solidFill>
                <a:latin typeface="+mn-lt"/>
                <a:ea typeface="+mn-ea"/>
              </a:defRPr>
            </a:lvl9pPr>
          </a:lstStyle>
          <a:p>
            <a:pPr marL="120893" indent="-120893" algn="l" defTabSz="914400">
              <a:lnSpc>
                <a:spcPts val="831"/>
              </a:lnSpc>
              <a:defRPr/>
            </a:pP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20893" indent="-120893" algn="l" defTabSz="914400">
              <a:lnSpc>
                <a:spcPts val="1038"/>
              </a:lnSpc>
              <a:defRPr/>
            </a:pPr>
            <a:endParaRPr lang="ja-JP" altLang="en-US" sz="1246" b="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20893" indent="-120893" algn="l" defTabSz="914400">
              <a:lnSpc>
                <a:spcPts val="1038"/>
              </a:lnSpc>
              <a:defRPr/>
            </a:pPr>
            <a:endParaRPr lang="en-US" altLang="ja-JP" sz="969" b="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20893" indent="-120893" algn="l" defTabSz="914400">
              <a:lnSpc>
                <a:spcPts val="1038"/>
              </a:lnSpc>
              <a:defRPr/>
            </a:pPr>
            <a:r>
              <a:rPr lang="ja-JP" altLang="en-US" sz="969"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２　制度の詳細の説明（入院のときや、過去</a:t>
            </a:r>
            <a:r>
              <a:rPr lang="en-US" altLang="ja-JP" sz="969"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969"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年で既に</a:t>
            </a:r>
            <a:r>
              <a:rPr lang="en-US" altLang="ja-JP" sz="969"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969"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月入院したときなど）</a:t>
            </a:r>
            <a:endParaRPr lang="en-US" altLang="ja-JP" sz="969"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marL="120893" indent="-120893" algn="l" defTabSz="914400">
              <a:lnSpc>
                <a:spcPts val="1038"/>
              </a:lnSpc>
              <a:defRPr/>
            </a:pP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患者さんが制度の詳細について聞きたいといってきた場合や、過去</a:t>
            </a:r>
            <a:r>
              <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年で既に</a:t>
            </a:r>
            <a:r>
              <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月入院しており、</a:t>
            </a:r>
            <a:r>
              <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月目以降の</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20893" indent="-120893" algn="l" defTabSz="914400">
              <a:lnSpc>
                <a:spcPts val="1100"/>
              </a:lnSpc>
              <a:defRPr/>
            </a:pPr>
            <a:r>
              <a:rPr lang="ja-JP" altLang="en-US" sz="969"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入院を見込んで助成を申請することが可能と思われる場合に、次の内容を説明してください。</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また、助成を申請することが可能と思われる場合には、都道府県の担当部署を紹介してください。</a:t>
            </a:r>
          </a:p>
          <a:p>
            <a:pPr marL="120893" indent="-120893" algn="l" defTabSz="914400">
              <a:lnSpc>
                <a:spcPts val="1100"/>
              </a:lnSpc>
              <a:defRPr/>
            </a:pPr>
            <a:endPar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①　助成を受けるためには</a:t>
            </a:r>
            <a:r>
              <a:rPr lang="ja-JP" altLang="en-US" sz="969" kern="1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都道府県で参加者証を発行してもらう</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必要がある。</a:t>
            </a: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②　</a:t>
            </a:r>
            <a:r>
              <a:rPr lang="ja-JP" altLang="en-US" sz="969" kern="1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参加者証の発行には、</a:t>
            </a:r>
            <a:r>
              <a:rPr lang="ja-JP" altLang="en-US" sz="969" b="1" kern="1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申請書</a:t>
            </a:r>
            <a:r>
              <a:rPr lang="ja-JP" altLang="en-US" sz="969" kern="1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969" b="1" kern="1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添付書類</a:t>
            </a:r>
            <a:r>
              <a:rPr lang="ja-JP" altLang="en-US" sz="969" kern="1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を提出し、都道府県の認定を受ける</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必要がある。</a:t>
            </a: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③　</a:t>
            </a:r>
            <a:r>
              <a:rPr lang="ja-JP" altLang="en-US" sz="969" b="1" kern="100" dirty="0" smtClean="0">
                <a:latin typeface="メイリオ" panose="020B0604030504040204" pitchFamily="50" charset="-128"/>
                <a:ea typeface="メイリオ" panose="020B0604030504040204" pitchFamily="50" charset="-128"/>
                <a:cs typeface="メイリオ" panose="020B0604030504040204" pitchFamily="50" charset="-128"/>
              </a:rPr>
              <a:t>申請書</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は当院にあるので申しつけてほしい。</a:t>
            </a: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（都道府県の担当課から受け取っておいてください。）</a:t>
            </a: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④　</a:t>
            </a:r>
            <a:r>
              <a:rPr lang="ja-JP" altLang="en-US" sz="969" b="1" kern="100" dirty="0" smtClean="0">
                <a:latin typeface="メイリオ" panose="020B0604030504040204" pitchFamily="50" charset="-128"/>
                <a:ea typeface="メイリオ" panose="020B0604030504040204" pitchFamily="50" charset="-128"/>
                <a:cs typeface="メイリオ" panose="020B0604030504040204" pitchFamily="50" charset="-128"/>
              </a:rPr>
              <a:t>添付書類</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として必要な書類（</a:t>
            </a:r>
            <a:r>
              <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）がいくつかある。</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47338" indent="-747338" algn="l" defTabSz="914400">
              <a:lnSpc>
                <a:spcPts val="3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47338" indent="-747338" algn="l" defTabSz="914400">
              <a:lnSpc>
                <a:spcPts val="8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）具体的には、</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臨床調査個人票及び同意書、</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被保険者証の写し（高齢受給者証が交付されているときは、</a:t>
            </a: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47338" indent="-747338" algn="l" defTabSz="914400">
              <a:lnSpc>
                <a:spcPts val="800"/>
              </a:lnSpc>
              <a:defRPr/>
            </a:pPr>
            <a:r>
              <a:rPr lang="ja-JP" altLang="en-US" sz="831"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　　　　　　　その写しを含む。）、</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限度額適用認定証又は限度額適用・標準負担額減額認定証の写し、</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入院記録票の写し、</a:t>
            </a: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47338" indent="-747338" algn="l" defTabSz="914400">
              <a:lnSpc>
                <a:spcPts val="800"/>
              </a:lnSpc>
              <a:defRPr/>
            </a:pPr>
            <a:r>
              <a:rPr lang="ja-JP" altLang="en-US" sz="831"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(5)</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住民票</a:t>
            </a:r>
            <a:r>
              <a:rPr lang="ja-JP" altLang="en-US" sz="831" kern="100" smtClean="0">
                <a:latin typeface="メイリオ" panose="020B0604030504040204" pitchFamily="50" charset="-128"/>
                <a:ea typeface="メイリオ" panose="020B0604030504040204" pitchFamily="50" charset="-128"/>
                <a:cs typeface="メイリオ" panose="020B0604030504040204" pitchFamily="50" charset="-128"/>
              </a:rPr>
              <a:t>の写し、</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(6)70</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歳以上で所得区分が一般の者は課税・非課税証明書類</a:t>
            </a: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73669" indent="-373669" algn="l" defTabSz="914400">
              <a:lnSpc>
                <a:spcPts val="1038"/>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73669" indent="-373669" algn="l" defTabSz="914400">
              <a:lnSpc>
                <a:spcPts val="1038"/>
              </a:lnSpc>
              <a:defRPr/>
            </a:pPr>
            <a:r>
              <a:rPr lang="ja-JP" altLang="en-US" sz="969"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⑤　助成を受ける条件に、「研究事業への同意」というものがある。診断書に似た「臨床調査個人票」に「同意書」</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73669" indent="-373669" algn="l" defTabSz="914400">
              <a:lnSpc>
                <a:spcPts val="1038"/>
              </a:lnSpc>
              <a:defRPr/>
            </a:pPr>
            <a:r>
              <a:rPr lang="ja-JP" altLang="en-US" sz="969"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が一枚になっているもので、</a:t>
            </a:r>
            <a:r>
              <a:rPr lang="ja-JP" altLang="en-US" sz="969" b="1" kern="100" dirty="0" smtClean="0">
                <a:latin typeface="メイリオ" panose="020B0604030504040204" pitchFamily="50" charset="-128"/>
                <a:ea typeface="メイリオ" panose="020B0604030504040204" pitchFamily="50" charset="-128"/>
                <a:cs typeface="メイリオ" panose="020B0604030504040204" pitchFamily="50" charset="-128"/>
              </a:rPr>
              <a:t>添付書類</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の一つとなっている。「臨床調査個人票」は、指定医療機関の医師が</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73669" indent="-373669" algn="l" defTabSz="914400">
              <a:lnSpc>
                <a:spcPts val="1038"/>
              </a:lnSpc>
              <a:defRPr/>
            </a:pPr>
            <a:r>
              <a:rPr lang="ja-JP" altLang="en-US" sz="969"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作成して患者に渡す。</a:t>
            </a: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⑥　助成を受けることができる医療は、通院ではなく入院医療のみ。</a:t>
            </a: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⑦　助成を受けるためには所得制限がある。被保険者証を確認してほしい。</a:t>
            </a: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　</a:t>
            </a:r>
            <a:r>
              <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rPr>
              <a:t>70</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歳未満→加入保険の所得区分「エ」または「オ」</a:t>
            </a: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　</a:t>
            </a:r>
            <a:r>
              <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rPr>
              <a:t>70</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歳以上→加入保険の所得区分「一般」または「低所得」（自己負担割合が２割か１割）</a:t>
            </a:r>
          </a:p>
          <a:p>
            <a:pPr marL="120893" indent="-120893"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⑧　肝がんや重度肝硬変の医療費の月額の自己負担額が１万円になる。</a:t>
            </a:r>
          </a:p>
          <a:p>
            <a:pPr marL="373669" indent="-373669" algn="l" defTabSz="914400">
              <a:lnSpc>
                <a:spcPts val="1100"/>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⑨　過去１年に既に３月、肝がんや重度肝硬変で入院し、かつ、その医療費が高額療養費の算定基準額（＝自己</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73669" indent="-373669" algn="l" defTabSz="914400">
              <a:lnSpc>
                <a:spcPts val="1100"/>
              </a:lnSpc>
              <a:defRPr/>
            </a:pPr>
            <a:r>
              <a:rPr lang="ja-JP" altLang="en-US" sz="969"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負担限度額）を超えたために高額療養費を加入保険から支給されていること（</a:t>
            </a:r>
            <a:r>
              <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）が助成の要件となっている。</a:t>
            </a:r>
            <a:endParaRPr lang="en-US" altLang="ja-JP" sz="969"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47338" indent="-747338" algn="l" defTabSz="914400">
              <a:lnSpc>
                <a:spcPts val="1038"/>
              </a:lnSpc>
              <a:defRPr/>
            </a:pP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）高額療養費が支給されている患者さんは、多くの場合（具体的には、</a:t>
            </a:r>
            <a:r>
              <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rPr>
              <a:t>70</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歳以上で所得区分が一般の場合以外の場合）、</a:t>
            </a:r>
            <a:endParaRPr lang="en-US" altLang="ja-JP" sz="83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47338" indent="-747338" algn="l" defTabSz="914400">
              <a:lnSpc>
                <a:spcPts val="1038"/>
              </a:lnSpc>
              <a:defRPr/>
            </a:pPr>
            <a:r>
              <a:rPr lang="ja-JP" altLang="en-US" sz="831"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31" kern="100" dirty="0" smtClean="0">
                <a:latin typeface="メイリオ" panose="020B0604030504040204" pitchFamily="50" charset="-128"/>
                <a:ea typeface="メイリオ" panose="020B0604030504040204" pitchFamily="50" charset="-128"/>
                <a:cs typeface="メイリオ" panose="020B0604030504040204" pitchFamily="50" charset="-128"/>
              </a:rPr>
              <a:t>　　　　　　  高額療養費の限度額適用認定証又は限度額適用・標準負担額減額認定証の交付を受けておられます。</a:t>
            </a:r>
          </a:p>
          <a:p>
            <a:pPr marL="120893" indent="-120893" algn="l" defTabSz="914400">
              <a:lnSpc>
                <a:spcPts val="1038"/>
              </a:lnSpc>
              <a:defRPr/>
            </a:pPr>
            <a:r>
              <a:rPr lang="ja-JP" altLang="en-US" sz="969" kern="100" dirty="0" smtClean="0">
                <a:latin typeface="メイリオ" panose="020B0604030504040204" pitchFamily="50" charset="-128"/>
                <a:ea typeface="メイリオ" panose="020B0604030504040204" pitchFamily="50" charset="-128"/>
                <a:cs typeface="メイリオ" panose="020B0604030504040204" pitchFamily="50" charset="-128"/>
              </a:rPr>
              <a:t>   　⑩　４月目以降の入院医療費が助成対象となる。</a:t>
            </a:r>
            <a:endParaRPr lang="ja-JP" altLang="en-US" sz="969"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角丸四角形 9"/>
          <p:cNvSpPr/>
          <p:nvPr/>
        </p:nvSpPr>
        <p:spPr>
          <a:xfrm>
            <a:off x="560204" y="5593820"/>
            <a:ext cx="6129898" cy="473315"/>
          </a:xfrm>
          <a:prstGeom prst="roundRect">
            <a:avLst/>
          </a:prstGeom>
          <a:noFill/>
          <a:ln w="1905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33039" eaLnBrk="0" fontAlgn="base" hangingPunct="0">
              <a:spcBef>
                <a:spcPct val="0"/>
              </a:spcBef>
              <a:spcAft>
                <a:spcPct val="0"/>
              </a:spcAft>
            </a:pPr>
            <a:endParaRPr kumimoji="1" lang="ja-JP" altLang="en-US" sz="1246">
              <a:solidFill>
                <a:srgbClr val="FFFFFF"/>
              </a:solidFill>
              <a:latin typeface="Arial"/>
              <a:ea typeface="ＭＳ Ｐゴシック"/>
            </a:endParaRPr>
          </a:p>
        </p:txBody>
      </p:sp>
    </p:spTree>
    <p:extLst>
      <p:ext uri="{BB962C8B-B14F-4D97-AF65-F5344CB8AC3E}">
        <p14:creationId xmlns:p14="http://schemas.microsoft.com/office/powerpoint/2010/main" val="32279592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9" y="527405"/>
            <a:ext cx="4509586" cy="326837"/>
          </a:xfrm>
        </p:spPr>
        <p:txBody>
          <a:bodyPr>
            <a:normAutofit/>
          </a:bodyPr>
          <a:lstStyle/>
          <a:p>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１１：転居（住民票の変更）があった場合（保険者の変更なし）①</a:t>
            </a:r>
          </a:p>
        </p:txBody>
      </p:sp>
      <p:sp>
        <p:nvSpPr>
          <p:cNvPr id="4" name="タイトル 1"/>
          <p:cNvSpPr txBox="1">
            <a:spLocks/>
          </p:cNvSpPr>
          <p:nvPr/>
        </p:nvSpPr>
        <p:spPr>
          <a:xfrm>
            <a:off x="471489" y="5183626"/>
            <a:ext cx="4521617" cy="26667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smtClean="0">
                <a:solidFill>
                  <a:srgbClr val="000000"/>
                </a:solidFill>
                <a:latin typeface="ＭＳ Ｐゴシック" panose="020B0600070205080204" pitchFamily="50" charset="-128"/>
                <a:ea typeface="ＭＳ Ｐゴシック" panose="020B0600070205080204" pitchFamily="50" charset="-128"/>
              </a:rPr>
              <a:t>１２：転居（住民票の変更）があった場合（保険者の変更なし）②</a:t>
            </a:r>
            <a:endParaRPr lang="ja-JP" altLang="en-US" sz="1200" kern="10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5" name="テキスト ボックス 2"/>
          <p:cNvSpPr txBox="1">
            <a:spLocks noChangeArrowheads="1"/>
          </p:cNvSpPr>
          <p:nvPr/>
        </p:nvSpPr>
        <p:spPr bwMode="auto">
          <a:xfrm>
            <a:off x="3486264" y="1276925"/>
            <a:ext cx="3008630" cy="3082925"/>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・レセプトは１枚となるが、１回目の入院の自己負担額を既に窓口で支払っており、現物給付をすることとしてしまうと、自己負担額が</a:t>
            </a:r>
            <a:r>
              <a:rPr lang="en-US" sz="1200" kern="100">
                <a:effectLst/>
                <a:latin typeface="游明朝" panose="02020400000000000000" pitchFamily="18" charset="-128"/>
                <a:ea typeface="游明朝" panose="02020400000000000000" pitchFamily="18" charset="-128"/>
                <a:cs typeface="Times New Roman" panose="02020603050405020304" pitchFamily="18" charset="0"/>
              </a:rPr>
              <a:t>1</a:t>
            </a: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万円になることから、返戻処理が必要になってくるため、</a:t>
            </a:r>
            <a:r>
              <a:rPr lang="ja-JP" sz="1200" b="1" kern="100">
                <a:solidFill>
                  <a:srgbClr val="FF0000"/>
                </a:solidFill>
                <a:effectLst/>
                <a:latin typeface="游明朝" panose="02020400000000000000" pitchFamily="18" charset="-128"/>
                <a:ea typeface="ＭＳ ゴシック" panose="020B0609070205080204" pitchFamily="49" charset="-128"/>
                <a:cs typeface="Times New Roman" panose="02020603050405020304" pitchFamily="18" charset="0"/>
              </a:rPr>
              <a:t>現物給付</a:t>
            </a:r>
            <a:r>
              <a:rPr lang="en-US" sz="1200" b="1" kern="10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NG</a:t>
            </a: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とする。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・最終的な負担額はそれぞれ、</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患者：１万円</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914400" indent="-6096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保険者：入院関係医療の合計額－算定基準額（償還払い）</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762000" indent="-457200" algn="just">
              <a:lnSpc>
                <a:spcPts val="1800"/>
              </a:lnSpc>
              <a:spcAft>
                <a:spcPts val="0"/>
              </a:spcAft>
            </a:pPr>
            <a:r>
              <a:rPr lang="en-US" sz="1200" kern="100">
                <a:effectLst/>
                <a:latin typeface="游明朝" panose="02020400000000000000" pitchFamily="18" charset="-128"/>
                <a:ea typeface="游明朝" panose="02020400000000000000" pitchFamily="18" charset="-128"/>
                <a:cs typeface="Times New Roman" panose="02020603050405020304" pitchFamily="18" charset="0"/>
              </a:rPr>
              <a:t>A</a:t>
            </a: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県：入院関係医療の合計額－１万円（償還払い）</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　　</a:t>
            </a:r>
            <a:r>
              <a:rPr lang="en-US" sz="1200" kern="100">
                <a:effectLst/>
                <a:latin typeface="游明朝" panose="02020400000000000000" pitchFamily="18" charset="-128"/>
                <a:ea typeface="游明朝" panose="02020400000000000000" pitchFamily="18" charset="-128"/>
                <a:cs typeface="Times New Roman" panose="02020603050405020304" pitchFamily="18" charset="0"/>
              </a:rPr>
              <a:t>B</a:t>
            </a: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県：負担なし</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テキスト ボックス 2"/>
          <p:cNvSpPr txBox="1">
            <a:spLocks noChangeArrowheads="1"/>
          </p:cNvSpPr>
          <p:nvPr/>
        </p:nvSpPr>
        <p:spPr bwMode="auto">
          <a:xfrm>
            <a:off x="3486264" y="6206737"/>
            <a:ext cx="3008630" cy="2168525"/>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・入院関係医療は現物給付が可能。</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a:t>
            </a:r>
            <a:r>
              <a:rPr lang="en-US" sz="1200" kern="100">
                <a:effectLst/>
                <a:latin typeface="游明朝" panose="02020400000000000000" pitchFamily="18" charset="-128"/>
                <a:ea typeface="游明朝" panose="02020400000000000000" pitchFamily="18" charset="-128"/>
                <a:cs typeface="Times New Roman" panose="02020603050405020304" pitchFamily="18" charset="0"/>
              </a:rPr>
              <a:t>A</a:t>
            </a: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県在住時には入院関係医療がないことから</a:t>
            </a:r>
            <a:r>
              <a:rPr lang="en-US" sz="1200" kern="100">
                <a:effectLst/>
                <a:latin typeface="游明朝" panose="02020400000000000000" pitchFamily="18" charset="-128"/>
                <a:ea typeface="游明朝" panose="02020400000000000000" pitchFamily="18" charset="-128"/>
                <a:cs typeface="Times New Roman" panose="02020603050405020304" pitchFamily="18" charset="0"/>
              </a:rPr>
              <a:t>A</a:t>
            </a: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県の公費負担なし。</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・レセプトは１枚となり</a:t>
            </a:r>
            <a:r>
              <a:rPr lang="en-US" sz="1200" kern="100">
                <a:effectLst/>
                <a:latin typeface="游明朝" panose="02020400000000000000" pitchFamily="18" charset="-128"/>
                <a:ea typeface="游明朝" panose="02020400000000000000" pitchFamily="18" charset="-128"/>
                <a:cs typeface="Times New Roman" panose="02020603050405020304" pitchFamily="18" charset="0"/>
              </a:rPr>
              <a:t>B</a:t>
            </a: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県に対する請求のみが生じる。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a:effectLst/>
                <a:latin typeface="游明朝" panose="02020400000000000000" pitchFamily="18" charset="-128"/>
                <a:ea typeface="ＭＳ ゴシック" panose="020B0609070205080204" pitchFamily="49" charset="-128"/>
                <a:cs typeface="Times New Roman" panose="02020603050405020304" pitchFamily="18" charset="0"/>
              </a:rPr>
              <a:t>・患者の負担は、入院関係医療に対する助成の１万円＋保険診療の自己負担額（上限は保険診療の高額療養費算定基準額）となる。</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7" name="直線コネクタ 6"/>
          <p:cNvCxnSpPr/>
          <p:nvPr/>
        </p:nvCxnSpPr>
        <p:spPr>
          <a:xfrm flipV="1">
            <a:off x="578186" y="3786139"/>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8" name="直線コネクタ 7"/>
          <p:cNvCxnSpPr/>
          <p:nvPr/>
        </p:nvCxnSpPr>
        <p:spPr>
          <a:xfrm flipV="1">
            <a:off x="2742848" y="3786139"/>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9" name="直線コネクタ 8"/>
          <p:cNvCxnSpPr/>
          <p:nvPr/>
        </p:nvCxnSpPr>
        <p:spPr>
          <a:xfrm flipV="1">
            <a:off x="1379097" y="3786141"/>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flipV="1">
            <a:off x="525223" y="3334877"/>
            <a:ext cx="0" cy="874"/>
          </a:xfrm>
          <a:prstGeom prst="line">
            <a:avLst/>
          </a:prstGeom>
        </p:spPr>
        <p:style>
          <a:lnRef idx="1">
            <a:schemeClr val="dk1"/>
          </a:lnRef>
          <a:fillRef idx="0">
            <a:schemeClr val="dk1"/>
          </a:fillRef>
          <a:effectRef idx="0">
            <a:schemeClr val="dk1"/>
          </a:effectRef>
          <a:fontRef idx="minor">
            <a:schemeClr val="tx1"/>
          </a:fontRef>
        </p:style>
      </p:cxnSp>
      <p:sp>
        <p:nvSpPr>
          <p:cNvPr id="11" name="テキスト ボックス 10"/>
          <p:cNvSpPr txBox="1"/>
          <p:nvPr/>
        </p:nvSpPr>
        <p:spPr>
          <a:xfrm>
            <a:off x="728116" y="3973929"/>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12" name="テキスト ボックス 11"/>
          <p:cNvSpPr txBox="1"/>
          <p:nvPr/>
        </p:nvSpPr>
        <p:spPr>
          <a:xfrm>
            <a:off x="1124676" y="3973929"/>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13" name="テキスト ボックス 12"/>
          <p:cNvSpPr txBox="1"/>
          <p:nvPr/>
        </p:nvSpPr>
        <p:spPr>
          <a:xfrm>
            <a:off x="1657039" y="3981279"/>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14" name="テキスト ボックス 13"/>
          <p:cNvSpPr txBox="1"/>
          <p:nvPr/>
        </p:nvSpPr>
        <p:spPr>
          <a:xfrm>
            <a:off x="2018501" y="3981279"/>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sp>
        <p:nvSpPr>
          <p:cNvPr id="15" name="テキスト ボックス 14"/>
          <p:cNvSpPr txBox="1"/>
          <p:nvPr/>
        </p:nvSpPr>
        <p:spPr>
          <a:xfrm>
            <a:off x="2388184" y="2054055"/>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16" name="直線コネクタ 15"/>
          <p:cNvCxnSpPr/>
          <p:nvPr/>
        </p:nvCxnSpPr>
        <p:spPr>
          <a:xfrm flipV="1">
            <a:off x="227137" y="3851477"/>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17" name="テキスト ボックス 16"/>
          <p:cNvSpPr txBox="1"/>
          <p:nvPr/>
        </p:nvSpPr>
        <p:spPr>
          <a:xfrm>
            <a:off x="511727" y="1219644"/>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18" name="テキスト ボックス 17"/>
          <p:cNvSpPr txBox="1"/>
          <p:nvPr/>
        </p:nvSpPr>
        <p:spPr>
          <a:xfrm>
            <a:off x="1487888" y="1213725"/>
            <a:ext cx="1212478" cy="430887"/>
          </a:xfrm>
          <a:prstGeom prst="rect">
            <a:avLst/>
          </a:prstGeom>
          <a:noFill/>
        </p:spPr>
        <p:txBody>
          <a:bodyPr wrap="square" rtlCol="0">
            <a:spAutoFit/>
          </a:bodyPr>
          <a:lstStyle/>
          <a:p>
            <a:pPr algn="ctr"/>
            <a:r>
              <a:rPr lang="en-US" altLang="ja-JP" sz="1100" dirty="0">
                <a:latin typeface="ＭＳ Ｐゴシック" panose="020B0600070205080204" pitchFamily="50" charset="-128"/>
                <a:ea typeface="ＭＳ Ｐゴシック" panose="020B0600070205080204" pitchFamily="50" charset="-128"/>
              </a:rPr>
              <a:t>B</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19" name="テキスト ボックス 18"/>
          <p:cNvSpPr txBox="1"/>
          <p:nvPr/>
        </p:nvSpPr>
        <p:spPr>
          <a:xfrm>
            <a:off x="372941" y="3513581"/>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20" name="テキスト ボックス 19"/>
          <p:cNvSpPr txBox="1"/>
          <p:nvPr/>
        </p:nvSpPr>
        <p:spPr>
          <a:xfrm>
            <a:off x="2541240" y="3554584"/>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cxnSp>
        <p:nvCxnSpPr>
          <p:cNvPr id="21" name="直線コネクタ 20"/>
          <p:cNvCxnSpPr/>
          <p:nvPr/>
        </p:nvCxnSpPr>
        <p:spPr>
          <a:xfrm>
            <a:off x="525223" y="2254110"/>
            <a:ext cx="1985721" cy="0"/>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22" name="正方形/長方形 21"/>
          <p:cNvSpPr/>
          <p:nvPr/>
        </p:nvSpPr>
        <p:spPr>
          <a:xfrm>
            <a:off x="931924" y="2603269"/>
            <a:ext cx="355497" cy="1229644"/>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23" name="正方形/長方形 22"/>
          <p:cNvSpPr/>
          <p:nvPr/>
        </p:nvSpPr>
        <p:spPr>
          <a:xfrm>
            <a:off x="1916378" y="2603269"/>
            <a:ext cx="355497" cy="1237587"/>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24" name="二等辺三角形 23"/>
          <p:cNvSpPr/>
          <p:nvPr/>
        </p:nvSpPr>
        <p:spPr>
          <a:xfrm rot="10800000">
            <a:off x="1512440" y="3752432"/>
            <a:ext cx="144599" cy="123012"/>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000">
              <a:latin typeface="ＭＳ Ｐゴシック" panose="020B0600070205080204" pitchFamily="50" charset="-128"/>
              <a:ea typeface="ＭＳ Ｐゴシック" panose="020B0600070205080204" pitchFamily="50" charset="-128"/>
            </a:endParaRPr>
          </a:p>
        </p:txBody>
      </p:sp>
      <p:sp>
        <p:nvSpPr>
          <p:cNvPr id="25" name="テキスト ボックス 24"/>
          <p:cNvSpPr txBox="1"/>
          <p:nvPr/>
        </p:nvSpPr>
        <p:spPr>
          <a:xfrm>
            <a:off x="1388140" y="3565451"/>
            <a:ext cx="389850"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転居</a:t>
            </a:r>
            <a:endParaRPr lang="ja-JP" altLang="en-US" sz="800" i="1" dirty="0">
              <a:latin typeface="ＭＳ Ｐゴシック" panose="020B0600070205080204" pitchFamily="50" charset="-128"/>
              <a:ea typeface="ＭＳ Ｐゴシック" panose="020B0600070205080204" pitchFamily="50" charset="-128"/>
            </a:endParaRPr>
          </a:p>
        </p:txBody>
      </p:sp>
      <p:cxnSp>
        <p:nvCxnSpPr>
          <p:cNvPr id="26" name="直線コネクタ 25"/>
          <p:cNvCxnSpPr/>
          <p:nvPr/>
        </p:nvCxnSpPr>
        <p:spPr>
          <a:xfrm flipV="1">
            <a:off x="581083" y="8703901"/>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V="1">
            <a:off x="2745745" y="8703901"/>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8" name="直線コネクタ 27"/>
          <p:cNvCxnSpPr/>
          <p:nvPr/>
        </p:nvCxnSpPr>
        <p:spPr>
          <a:xfrm flipV="1">
            <a:off x="1381994" y="8703903"/>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29" name="直線コネクタ 28"/>
          <p:cNvCxnSpPr/>
          <p:nvPr/>
        </p:nvCxnSpPr>
        <p:spPr>
          <a:xfrm flipV="1">
            <a:off x="528120" y="8252639"/>
            <a:ext cx="0" cy="874"/>
          </a:xfrm>
          <a:prstGeom prst="line">
            <a:avLst/>
          </a:prstGeom>
        </p:spPr>
        <p:style>
          <a:lnRef idx="1">
            <a:schemeClr val="dk1"/>
          </a:lnRef>
          <a:fillRef idx="0">
            <a:schemeClr val="dk1"/>
          </a:fillRef>
          <a:effectRef idx="0">
            <a:schemeClr val="dk1"/>
          </a:effectRef>
          <a:fontRef idx="minor">
            <a:schemeClr val="tx1"/>
          </a:fontRef>
        </p:style>
      </p:cxnSp>
      <p:sp>
        <p:nvSpPr>
          <p:cNvPr id="30" name="テキスト ボックス 29"/>
          <p:cNvSpPr txBox="1"/>
          <p:nvPr/>
        </p:nvSpPr>
        <p:spPr>
          <a:xfrm>
            <a:off x="731013" y="8891691"/>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31" name="テキスト ボックス 30"/>
          <p:cNvSpPr txBox="1"/>
          <p:nvPr/>
        </p:nvSpPr>
        <p:spPr>
          <a:xfrm>
            <a:off x="1127573" y="8891691"/>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32" name="テキスト ボックス 31"/>
          <p:cNvSpPr txBox="1"/>
          <p:nvPr/>
        </p:nvSpPr>
        <p:spPr>
          <a:xfrm>
            <a:off x="1624838" y="8899041"/>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33" name="テキスト ボックス 32"/>
          <p:cNvSpPr txBox="1"/>
          <p:nvPr/>
        </p:nvSpPr>
        <p:spPr>
          <a:xfrm>
            <a:off x="2021398" y="8899041"/>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cxnSp>
        <p:nvCxnSpPr>
          <p:cNvPr id="34" name="直線コネクタ 33"/>
          <p:cNvCxnSpPr/>
          <p:nvPr/>
        </p:nvCxnSpPr>
        <p:spPr>
          <a:xfrm>
            <a:off x="528120" y="7171872"/>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35" name="テキスト ボックス 34"/>
          <p:cNvSpPr txBox="1"/>
          <p:nvPr/>
        </p:nvSpPr>
        <p:spPr>
          <a:xfrm>
            <a:off x="2391081" y="6971817"/>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36" name="直線コネクタ 35"/>
          <p:cNvCxnSpPr/>
          <p:nvPr/>
        </p:nvCxnSpPr>
        <p:spPr>
          <a:xfrm flipV="1">
            <a:off x="230034" y="8769239"/>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37" name="テキスト ボックス 36"/>
          <p:cNvSpPr txBox="1"/>
          <p:nvPr/>
        </p:nvSpPr>
        <p:spPr>
          <a:xfrm>
            <a:off x="514624" y="6137406"/>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38" name="テキスト ボックス 37"/>
          <p:cNvSpPr txBox="1"/>
          <p:nvPr/>
        </p:nvSpPr>
        <p:spPr>
          <a:xfrm>
            <a:off x="1490785" y="6131487"/>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B</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39" name="テキスト ボックス 38"/>
          <p:cNvSpPr txBox="1"/>
          <p:nvPr/>
        </p:nvSpPr>
        <p:spPr>
          <a:xfrm>
            <a:off x="375838" y="8431343"/>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40" name="テキスト ボックス 39"/>
          <p:cNvSpPr txBox="1"/>
          <p:nvPr/>
        </p:nvSpPr>
        <p:spPr>
          <a:xfrm>
            <a:off x="2544137" y="8472346"/>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41" name="正方形/長方形 40"/>
          <p:cNvSpPr/>
          <p:nvPr/>
        </p:nvSpPr>
        <p:spPr>
          <a:xfrm>
            <a:off x="1886121" y="6813429"/>
            <a:ext cx="355497" cy="1968288"/>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42" name="正方形/長方形 41"/>
          <p:cNvSpPr/>
          <p:nvPr/>
        </p:nvSpPr>
        <p:spPr>
          <a:xfrm>
            <a:off x="939428" y="7573127"/>
            <a:ext cx="355497" cy="1188604"/>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600" dirty="0" smtClean="0">
                <a:solidFill>
                  <a:schemeClr val="tx1"/>
                </a:solidFill>
                <a:latin typeface="ＭＳ Ｐゴシック" panose="020B0600070205080204" pitchFamily="50" charset="-128"/>
                <a:ea typeface="ＭＳ Ｐゴシック" panose="020B0600070205080204" pitchFamily="50" charset="-128"/>
              </a:rPr>
              <a:t>公費負担医療以外の保険診療</a:t>
            </a:r>
            <a:endParaRPr lang="ja-JP" altLang="en-US" sz="600" dirty="0">
              <a:solidFill>
                <a:schemeClr val="tx1"/>
              </a:solidFill>
              <a:latin typeface="ＭＳ Ｐゴシック" panose="020B0600070205080204" pitchFamily="50" charset="-128"/>
              <a:ea typeface="ＭＳ Ｐゴシック" panose="020B0600070205080204" pitchFamily="50" charset="-128"/>
            </a:endParaRPr>
          </a:p>
        </p:txBody>
      </p:sp>
      <p:sp>
        <p:nvSpPr>
          <p:cNvPr id="44" name="スライド番号プレースホルダー 43"/>
          <p:cNvSpPr>
            <a:spLocks noGrp="1"/>
          </p:cNvSpPr>
          <p:nvPr>
            <p:ph type="sldNum" sz="quarter" idx="12"/>
          </p:nvPr>
        </p:nvSpPr>
        <p:spPr/>
        <p:txBody>
          <a:bodyPr/>
          <a:lstStyle/>
          <a:p>
            <a:fld id="{7FB7AD9B-6EE5-4113-9254-305380511510}" type="slidenum">
              <a:rPr kumimoji="1" lang="ja-JP" altLang="en-US" smtClean="0"/>
              <a:t>39</a:t>
            </a:fld>
            <a:endParaRPr kumimoji="1" lang="ja-JP" altLang="en-US"/>
          </a:p>
        </p:txBody>
      </p:sp>
    </p:spTree>
    <p:extLst>
      <p:ext uri="{BB962C8B-B14F-4D97-AF65-F5344CB8AC3E}">
        <p14:creationId xmlns:p14="http://schemas.microsoft.com/office/powerpoint/2010/main" val="13121119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9" y="527405"/>
            <a:ext cx="4509586" cy="242616"/>
          </a:xfrm>
        </p:spPr>
        <p:txBody>
          <a:bodyPr>
            <a:noAutofit/>
          </a:bodyPr>
          <a:lstStyle/>
          <a:p>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１３：転居（住民票の変更）があった場合（保険者の変更なし）③</a:t>
            </a:r>
          </a:p>
        </p:txBody>
      </p:sp>
      <p:sp>
        <p:nvSpPr>
          <p:cNvPr id="4" name="テキスト ボックス 2"/>
          <p:cNvSpPr txBox="1">
            <a:spLocks noChangeArrowheads="1"/>
          </p:cNvSpPr>
          <p:nvPr/>
        </p:nvSpPr>
        <p:spPr bwMode="auto">
          <a:xfrm>
            <a:off x="3429000" y="1218382"/>
            <a:ext cx="3151094" cy="1400175"/>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・入院中に転居（住民票の変更）があってもレセプトは１枚となり現物給付が可能。</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152400" indent="-152400" algn="just">
              <a:lnSpc>
                <a:spcPts val="1800"/>
              </a:lnSpc>
              <a:spcAft>
                <a:spcPts val="0"/>
              </a:spcAft>
            </a:pP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・この場合、按分が難しいこともあり、</a:t>
            </a:r>
            <a:r>
              <a:rPr lang="en-US" sz="1200" kern="100" dirty="0">
                <a:effectLst/>
                <a:latin typeface="游明朝" panose="02020400000000000000" pitchFamily="18" charset="-128"/>
                <a:ea typeface="游明朝" panose="02020400000000000000" pitchFamily="18" charset="-128"/>
                <a:cs typeface="Times New Roman" panose="02020603050405020304" pitchFamily="18" charset="0"/>
              </a:rPr>
              <a:t>A</a:t>
            </a: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県が公費負担を行うことと</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する</a:t>
            </a:r>
            <a:r>
              <a:rPr lang="ja-JP" altLang="en-US"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5" name="直線コネクタ 4"/>
          <p:cNvCxnSpPr/>
          <p:nvPr/>
        </p:nvCxnSpPr>
        <p:spPr>
          <a:xfrm flipV="1">
            <a:off x="574379" y="3654293"/>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6" name="直線コネクタ 5"/>
          <p:cNvCxnSpPr/>
          <p:nvPr/>
        </p:nvCxnSpPr>
        <p:spPr>
          <a:xfrm flipV="1">
            <a:off x="2686080" y="3629488"/>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7" name="直線コネクタ 6"/>
          <p:cNvCxnSpPr/>
          <p:nvPr/>
        </p:nvCxnSpPr>
        <p:spPr>
          <a:xfrm flipV="1">
            <a:off x="1375290" y="3654295"/>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8" name="直線コネクタ 7"/>
          <p:cNvCxnSpPr/>
          <p:nvPr/>
        </p:nvCxnSpPr>
        <p:spPr>
          <a:xfrm flipV="1">
            <a:off x="521416" y="3203031"/>
            <a:ext cx="0" cy="874"/>
          </a:xfrm>
          <a:prstGeom prst="line">
            <a:avLst/>
          </a:prstGeom>
        </p:spPr>
        <p:style>
          <a:lnRef idx="1">
            <a:schemeClr val="dk1"/>
          </a:lnRef>
          <a:fillRef idx="0">
            <a:schemeClr val="dk1"/>
          </a:fillRef>
          <a:effectRef idx="0">
            <a:schemeClr val="dk1"/>
          </a:effectRef>
          <a:fontRef idx="minor">
            <a:schemeClr val="tx1"/>
          </a:fontRef>
        </p:style>
      </p:cxnSp>
      <p:sp>
        <p:nvSpPr>
          <p:cNvPr id="9" name="テキスト ボックス 8"/>
          <p:cNvSpPr txBox="1"/>
          <p:nvPr/>
        </p:nvSpPr>
        <p:spPr>
          <a:xfrm>
            <a:off x="775075" y="3807120"/>
            <a:ext cx="428322" cy="238399"/>
          </a:xfrm>
          <a:prstGeom prst="rect">
            <a:avLst/>
          </a:prstGeom>
          <a:noFill/>
        </p:spPr>
        <p:txBody>
          <a:bodyPr wrap="none" rtlCol="0">
            <a:spAutoFit/>
          </a:bodyPr>
          <a:lstStyle/>
          <a:p>
            <a:r>
              <a:rPr lang="ja-JP" altLang="en-US" sz="949" dirty="0">
                <a:latin typeface="ＭＳ Ｐゴシック" panose="020B0600070205080204" pitchFamily="50" charset="-128"/>
                <a:ea typeface="ＭＳ Ｐゴシック" panose="020B0600070205080204" pitchFamily="50" charset="-128"/>
              </a:rPr>
              <a:t>入院</a:t>
            </a:r>
          </a:p>
        </p:txBody>
      </p:sp>
      <p:sp>
        <p:nvSpPr>
          <p:cNvPr id="10" name="テキスト ボックス 9"/>
          <p:cNvSpPr txBox="1"/>
          <p:nvPr/>
        </p:nvSpPr>
        <p:spPr>
          <a:xfrm>
            <a:off x="1990442" y="3807556"/>
            <a:ext cx="428322" cy="238399"/>
          </a:xfrm>
          <a:prstGeom prst="rect">
            <a:avLst/>
          </a:prstGeom>
          <a:noFill/>
        </p:spPr>
        <p:txBody>
          <a:bodyPr wrap="none" rtlCol="0">
            <a:spAutoFit/>
          </a:bodyPr>
          <a:lstStyle/>
          <a:p>
            <a:r>
              <a:rPr lang="ja-JP" altLang="en-US" sz="949" dirty="0">
                <a:latin typeface="ＭＳ Ｐゴシック" panose="020B0600070205080204" pitchFamily="50" charset="-128"/>
                <a:ea typeface="ＭＳ Ｐゴシック" panose="020B0600070205080204" pitchFamily="50" charset="-128"/>
              </a:rPr>
              <a:t>退院</a:t>
            </a:r>
          </a:p>
        </p:txBody>
      </p:sp>
      <p:cxnSp>
        <p:nvCxnSpPr>
          <p:cNvPr id="11" name="直線コネクタ 10"/>
          <p:cNvCxnSpPr/>
          <p:nvPr/>
        </p:nvCxnSpPr>
        <p:spPr>
          <a:xfrm>
            <a:off x="461274" y="1918470"/>
            <a:ext cx="2022301" cy="0"/>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12" name="テキスト ボックス 11"/>
          <p:cNvSpPr txBox="1"/>
          <p:nvPr/>
        </p:nvSpPr>
        <p:spPr>
          <a:xfrm>
            <a:off x="2374641" y="1718415"/>
            <a:ext cx="861494"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13" name="直線コネクタ 12"/>
          <p:cNvCxnSpPr/>
          <p:nvPr/>
        </p:nvCxnSpPr>
        <p:spPr>
          <a:xfrm>
            <a:off x="352540" y="3714653"/>
            <a:ext cx="2549564" cy="3620"/>
          </a:xfrm>
          <a:prstGeom prst="line">
            <a:avLst/>
          </a:prstGeom>
        </p:spPr>
        <p:style>
          <a:lnRef idx="1">
            <a:schemeClr val="dk1"/>
          </a:lnRef>
          <a:fillRef idx="0">
            <a:schemeClr val="dk1"/>
          </a:fillRef>
          <a:effectRef idx="0">
            <a:schemeClr val="dk1"/>
          </a:effectRef>
          <a:fontRef idx="minor">
            <a:schemeClr val="tx1"/>
          </a:fontRef>
        </p:style>
      </p:cxnSp>
      <p:sp>
        <p:nvSpPr>
          <p:cNvPr id="14" name="テキスト ボックス 13"/>
          <p:cNvSpPr txBox="1"/>
          <p:nvPr/>
        </p:nvSpPr>
        <p:spPr>
          <a:xfrm>
            <a:off x="517274" y="1136734"/>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医療機関①</a:t>
            </a:r>
            <a:endParaRPr lang="en-US" altLang="ja-JP" sz="1100" dirty="0" smtClean="0">
              <a:latin typeface="ＭＳ Ｐゴシック" panose="020B0600070205080204" pitchFamily="50" charset="-128"/>
              <a:ea typeface="ＭＳ Ｐゴシック" panose="020B0600070205080204" pitchFamily="50" charset="-128"/>
            </a:endParaRPr>
          </a:p>
        </p:txBody>
      </p:sp>
      <p:sp>
        <p:nvSpPr>
          <p:cNvPr id="15" name="テキスト ボックス 14"/>
          <p:cNvSpPr txBox="1"/>
          <p:nvPr/>
        </p:nvSpPr>
        <p:spPr>
          <a:xfrm>
            <a:off x="1496085" y="1136733"/>
            <a:ext cx="1212478" cy="430887"/>
          </a:xfrm>
          <a:prstGeom prst="rect">
            <a:avLst/>
          </a:prstGeom>
          <a:noFill/>
        </p:spPr>
        <p:txBody>
          <a:bodyPr wrap="square" rtlCol="0">
            <a:spAutoFit/>
          </a:bodyPr>
          <a:lstStyle/>
          <a:p>
            <a:pPr algn="ctr"/>
            <a:r>
              <a:rPr lang="en-US" altLang="ja-JP" sz="1100" dirty="0">
                <a:latin typeface="ＭＳ Ｐゴシック" panose="020B0600070205080204" pitchFamily="50" charset="-128"/>
                <a:ea typeface="ＭＳ Ｐゴシック" panose="020B0600070205080204" pitchFamily="50" charset="-128"/>
              </a:rPr>
              <a:t>B</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医療機関①</a:t>
            </a:r>
            <a:endParaRPr lang="en-US" altLang="ja-JP" sz="1100" dirty="0" smtClean="0">
              <a:latin typeface="ＭＳ Ｐゴシック" panose="020B0600070205080204" pitchFamily="50" charset="-128"/>
              <a:ea typeface="ＭＳ Ｐゴシック" panose="020B0600070205080204" pitchFamily="50" charset="-128"/>
            </a:endParaRPr>
          </a:p>
        </p:txBody>
      </p:sp>
      <p:sp>
        <p:nvSpPr>
          <p:cNvPr id="16" name="テキスト ボックス 15"/>
          <p:cNvSpPr txBox="1"/>
          <p:nvPr/>
        </p:nvSpPr>
        <p:spPr>
          <a:xfrm>
            <a:off x="377209" y="3445913"/>
            <a:ext cx="412292" cy="238399"/>
          </a:xfrm>
          <a:prstGeom prst="rect">
            <a:avLst/>
          </a:prstGeom>
          <a:noFill/>
        </p:spPr>
        <p:txBody>
          <a:bodyPr wrap="none" rtlCol="0">
            <a:spAutoFit/>
          </a:bodyPr>
          <a:lstStyle/>
          <a:p>
            <a:r>
              <a:rPr lang="ja-JP" altLang="en-US" sz="949" i="1" dirty="0" smtClean="0">
                <a:latin typeface="ＭＳ Ｐゴシック" panose="020B0600070205080204" pitchFamily="50" charset="-128"/>
                <a:ea typeface="ＭＳ Ｐゴシック" panose="020B0600070205080204" pitchFamily="50" charset="-128"/>
              </a:rPr>
              <a:t>４</a:t>
            </a:r>
            <a:r>
              <a:rPr lang="en-US" altLang="ja-JP" sz="949" i="1" dirty="0" smtClean="0">
                <a:latin typeface="ＭＳ Ｐゴシック" panose="020B0600070205080204" pitchFamily="50" charset="-128"/>
                <a:ea typeface="ＭＳ Ｐゴシック" panose="020B0600070205080204" pitchFamily="50" charset="-128"/>
              </a:rPr>
              <a:t>/</a:t>
            </a:r>
            <a:r>
              <a:rPr lang="ja-JP" altLang="en-US" sz="949" i="1" dirty="0" smtClean="0">
                <a:latin typeface="ＭＳ Ｐゴシック" panose="020B0600070205080204" pitchFamily="50" charset="-128"/>
                <a:ea typeface="ＭＳ Ｐゴシック" panose="020B0600070205080204" pitchFamily="50" charset="-128"/>
              </a:rPr>
              <a:t>１</a:t>
            </a:r>
            <a:endParaRPr lang="ja-JP" altLang="en-US" sz="949" i="1" dirty="0">
              <a:latin typeface="ＭＳ Ｐゴシック" panose="020B0600070205080204" pitchFamily="50" charset="-128"/>
              <a:ea typeface="ＭＳ Ｐゴシック" panose="020B0600070205080204" pitchFamily="50" charset="-128"/>
            </a:endParaRPr>
          </a:p>
        </p:txBody>
      </p:sp>
      <p:sp>
        <p:nvSpPr>
          <p:cNvPr id="17" name="テキスト ボックス 16"/>
          <p:cNvSpPr txBox="1"/>
          <p:nvPr/>
        </p:nvSpPr>
        <p:spPr>
          <a:xfrm>
            <a:off x="2458234" y="3425204"/>
            <a:ext cx="495649" cy="238399"/>
          </a:xfrm>
          <a:prstGeom prst="rect">
            <a:avLst/>
          </a:prstGeom>
          <a:noFill/>
        </p:spPr>
        <p:txBody>
          <a:bodyPr wrap="none" rtlCol="0">
            <a:spAutoFit/>
          </a:bodyPr>
          <a:lstStyle/>
          <a:p>
            <a:r>
              <a:rPr lang="ja-JP" altLang="en-US" sz="949" i="1" dirty="0" smtClean="0">
                <a:latin typeface="ＭＳ Ｐゴシック" panose="020B0600070205080204" pitchFamily="50" charset="-128"/>
                <a:ea typeface="ＭＳ Ｐゴシック" panose="020B0600070205080204" pitchFamily="50" charset="-128"/>
              </a:rPr>
              <a:t>４</a:t>
            </a:r>
            <a:r>
              <a:rPr lang="en-US" altLang="ja-JP" sz="949" i="1" dirty="0" smtClean="0">
                <a:latin typeface="ＭＳ Ｐゴシック" panose="020B0600070205080204" pitchFamily="50" charset="-128"/>
                <a:ea typeface="ＭＳ Ｐゴシック" panose="020B0600070205080204" pitchFamily="50" charset="-128"/>
              </a:rPr>
              <a:t>/</a:t>
            </a:r>
            <a:r>
              <a:rPr lang="ja-JP" altLang="en-US" sz="949" i="1" dirty="0" smtClean="0">
                <a:latin typeface="ＭＳ Ｐゴシック" panose="020B0600070205080204" pitchFamily="50" charset="-128"/>
                <a:ea typeface="ＭＳ Ｐゴシック" panose="020B0600070205080204" pitchFamily="50" charset="-128"/>
              </a:rPr>
              <a:t>３０</a:t>
            </a:r>
            <a:endParaRPr lang="ja-JP" altLang="en-US" sz="949" i="1" dirty="0">
              <a:latin typeface="ＭＳ Ｐゴシック" panose="020B0600070205080204" pitchFamily="50" charset="-128"/>
              <a:ea typeface="ＭＳ Ｐゴシック" panose="020B0600070205080204" pitchFamily="50" charset="-128"/>
            </a:endParaRPr>
          </a:p>
        </p:txBody>
      </p:sp>
      <p:sp>
        <p:nvSpPr>
          <p:cNvPr id="18" name="正方形/長方形 17"/>
          <p:cNvSpPr/>
          <p:nvPr/>
        </p:nvSpPr>
        <p:spPr>
          <a:xfrm>
            <a:off x="994280" y="1632284"/>
            <a:ext cx="1226204" cy="2082369"/>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139"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139" dirty="0">
              <a:solidFill>
                <a:schemeClr val="tx1"/>
              </a:solidFill>
              <a:latin typeface="ＭＳ Ｐゴシック" panose="020B0600070205080204" pitchFamily="50" charset="-128"/>
              <a:ea typeface="ＭＳ Ｐゴシック" panose="020B0600070205080204" pitchFamily="50" charset="-128"/>
            </a:endParaRPr>
          </a:p>
        </p:txBody>
      </p:sp>
      <p:cxnSp>
        <p:nvCxnSpPr>
          <p:cNvPr id="19" name="直線コネクタ 18"/>
          <p:cNvCxnSpPr>
            <a:stCxn id="18" idx="0"/>
          </p:cNvCxnSpPr>
          <p:nvPr/>
        </p:nvCxnSpPr>
        <p:spPr>
          <a:xfrm>
            <a:off x="1607382" y="1632284"/>
            <a:ext cx="10755" cy="198145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0" name="二等辺三角形 19"/>
          <p:cNvSpPr/>
          <p:nvPr/>
        </p:nvSpPr>
        <p:spPr>
          <a:xfrm rot="10800000">
            <a:off x="1549675" y="3624400"/>
            <a:ext cx="136695" cy="140109"/>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1" name="テキスト ボックス 20"/>
          <p:cNvSpPr txBox="1"/>
          <p:nvPr/>
        </p:nvSpPr>
        <p:spPr>
          <a:xfrm>
            <a:off x="1414337" y="3421202"/>
            <a:ext cx="389850"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転居</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23" name="スライド番号プレースホルダー 22"/>
          <p:cNvSpPr>
            <a:spLocks noGrp="1"/>
          </p:cNvSpPr>
          <p:nvPr>
            <p:ph type="sldNum" sz="quarter" idx="12"/>
          </p:nvPr>
        </p:nvSpPr>
        <p:spPr/>
        <p:txBody>
          <a:bodyPr/>
          <a:lstStyle/>
          <a:p>
            <a:fld id="{7FB7AD9B-6EE5-4113-9254-305380511510}" type="slidenum">
              <a:rPr kumimoji="1" lang="ja-JP" altLang="en-US" smtClean="0"/>
              <a:t>40</a:t>
            </a:fld>
            <a:endParaRPr kumimoji="1" lang="ja-JP" altLang="en-US"/>
          </a:p>
        </p:txBody>
      </p:sp>
      <p:sp>
        <p:nvSpPr>
          <p:cNvPr id="22" name="タイトル 1"/>
          <p:cNvSpPr txBox="1">
            <a:spLocks/>
          </p:cNvSpPr>
          <p:nvPr/>
        </p:nvSpPr>
        <p:spPr>
          <a:xfrm>
            <a:off x="471487" y="5344496"/>
            <a:ext cx="6262687" cy="242616"/>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１</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４</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：複数医療機関に入院し、それぞれで基準額を超えた場合（保険者の変更なし）①</a:t>
            </a:r>
          </a:p>
        </p:txBody>
      </p:sp>
      <p:cxnSp>
        <p:nvCxnSpPr>
          <p:cNvPr id="24" name="直線コネクタ 23"/>
          <p:cNvCxnSpPr/>
          <p:nvPr/>
        </p:nvCxnSpPr>
        <p:spPr>
          <a:xfrm flipV="1">
            <a:off x="681628" y="8617918"/>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5" name="直線コネクタ 24"/>
          <p:cNvCxnSpPr/>
          <p:nvPr/>
        </p:nvCxnSpPr>
        <p:spPr>
          <a:xfrm flipV="1">
            <a:off x="2846290" y="8617918"/>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6" name="直線コネクタ 25"/>
          <p:cNvCxnSpPr/>
          <p:nvPr/>
        </p:nvCxnSpPr>
        <p:spPr>
          <a:xfrm flipV="1">
            <a:off x="1482539" y="8617920"/>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V="1">
            <a:off x="628665" y="8166656"/>
            <a:ext cx="0" cy="874"/>
          </a:xfrm>
          <a:prstGeom prst="line">
            <a:avLst/>
          </a:prstGeom>
        </p:spPr>
        <p:style>
          <a:lnRef idx="1">
            <a:schemeClr val="dk1"/>
          </a:lnRef>
          <a:fillRef idx="0">
            <a:schemeClr val="dk1"/>
          </a:fillRef>
          <a:effectRef idx="0">
            <a:schemeClr val="dk1"/>
          </a:effectRef>
          <a:fontRef idx="minor">
            <a:schemeClr val="tx1"/>
          </a:fontRef>
        </p:style>
      </p:cxnSp>
      <p:sp>
        <p:nvSpPr>
          <p:cNvPr id="28" name="テキスト ボックス 27"/>
          <p:cNvSpPr txBox="1"/>
          <p:nvPr/>
        </p:nvSpPr>
        <p:spPr>
          <a:xfrm>
            <a:off x="831558" y="8805708"/>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29" name="テキスト ボックス 28"/>
          <p:cNvSpPr txBox="1"/>
          <p:nvPr/>
        </p:nvSpPr>
        <p:spPr>
          <a:xfrm>
            <a:off x="1228118" y="8805708"/>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30" name="テキスト ボックス 29"/>
          <p:cNvSpPr txBox="1"/>
          <p:nvPr/>
        </p:nvSpPr>
        <p:spPr>
          <a:xfrm>
            <a:off x="1760481" y="8813058"/>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31" name="テキスト ボックス 30"/>
          <p:cNvSpPr txBox="1"/>
          <p:nvPr/>
        </p:nvSpPr>
        <p:spPr>
          <a:xfrm>
            <a:off x="2121943" y="8813058"/>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sp>
        <p:nvSpPr>
          <p:cNvPr id="33" name="テキスト ボックス 32"/>
          <p:cNvSpPr txBox="1"/>
          <p:nvPr/>
        </p:nvSpPr>
        <p:spPr>
          <a:xfrm>
            <a:off x="2491626" y="6885834"/>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34" name="直線コネクタ 33"/>
          <p:cNvCxnSpPr/>
          <p:nvPr/>
        </p:nvCxnSpPr>
        <p:spPr>
          <a:xfrm flipV="1">
            <a:off x="330579" y="8683256"/>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35" name="テキスト ボックス 34"/>
          <p:cNvSpPr txBox="1"/>
          <p:nvPr/>
        </p:nvSpPr>
        <p:spPr>
          <a:xfrm>
            <a:off x="615169" y="6051423"/>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36" name="テキスト ボックス 35"/>
          <p:cNvSpPr txBox="1"/>
          <p:nvPr/>
        </p:nvSpPr>
        <p:spPr>
          <a:xfrm>
            <a:off x="1591330" y="6045504"/>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医療機関②</a:t>
            </a:r>
            <a:endParaRPr lang="en-US" altLang="ja-JP" sz="1100" dirty="0">
              <a:latin typeface="ＭＳ Ｐゴシック" panose="020B0600070205080204" pitchFamily="50" charset="-128"/>
              <a:ea typeface="ＭＳ Ｐゴシック" panose="020B0600070205080204" pitchFamily="50" charset="-128"/>
            </a:endParaRPr>
          </a:p>
        </p:txBody>
      </p:sp>
      <p:sp>
        <p:nvSpPr>
          <p:cNvPr id="37" name="テキスト ボックス 36"/>
          <p:cNvSpPr txBox="1"/>
          <p:nvPr/>
        </p:nvSpPr>
        <p:spPr>
          <a:xfrm>
            <a:off x="476383" y="8345360"/>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8" name="テキスト ボックス 37"/>
          <p:cNvSpPr txBox="1"/>
          <p:nvPr/>
        </p:nvSpPr>
        <p:spPr>
          <a:xfrm>
            <a:off x="2644682" y="8386363"/>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9" name="正方形/長方形 38"/>
          <p:cNvSpPr/>
          <p:nvPr/>
        </p:nvSpPr>
        <p:spPr>
          <a:xfrm>
            <a:off x="1026900" y="6751313"/>
            <a:ext cx="355497" cy="1924593"/>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40" name="正方形/長方形 39"/>
          <p:cNvSpPr/>
          <p:nvPr/>
        </p:nvSpPr>
        <p:spPr>
          <a:xfrm>
            <a:off x="1990888" y="6751313"/>
            <a:ext cx="341339" cy="1931943"/>
          </a:xfrm>
          <a:prstGeom prst="rect">
            <a:avLst/>
          </a:prstGeom>
          <a:solidFill>
            <a:schemeClr val="bg1">
              <a:lumMod val="85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139"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139" dirty="0">
              <a:solidFill>
                <a:schemeClr val="tx1"/>
              </a:solidFill>
              <a:latin typeface="ＭＳ Ｐゴシック" panose="020B0600070205080204" pitchFamily="50" charset="-128"/>
              <a:ea typeface="ＭＳ Ｐゴシック" panose="020B0600070205080204" pitchFamily="50" charset="-128"/>
            </a:endParaRPr>
          </a:p>
        </p:txBody>
      </p:sp>
      <p:cxnSp>
        <p:nvCxnSpPr>
          <p:cNvPr id="32" name="直線コネクタ 31"/>
          <p:cNvCxnSpPr/>
          <p:nvPr/>
        </p:nvCxnSpPr>
        <p:spPr>
          <a:xfrm>
            <a:off x="628665" y="7085889"/>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43" name="テキスト ボックス 2"/>
          <p:cNvSpPr txBox="1">
            <a:spLocks noChangeArrowheads="1"/>
          </p:cNvSpPr>
          <p:nvPr/>
        </p:nvSpPr>
        <p:spPr bwMode="auto">
          <a:xfrm>
            <a:off x="3429000" y="6077119"/>
            <a:ext cx="3151094" cy="1602646"/>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altLang="en-US"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医療機関ごとに自己負担額が高額療養費算定基準額を超えた場合に医療費の助成を行うことになる。</a:t>
            </a:r>
            <a:endPar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endParaRPr>
          </a:p>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・医療機関①と</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医療</a:t>
            </a: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機関②</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の</a:t>
            </a:r>
            <a:r>
              <a:rPr lang="ja-JP" altLang="en-US"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それぞれの</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医療費</a:t>
            </a:r>
            <a:r>
              <a:rPr lang="ja-JP" altLang="en-US"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の助成をＡ県が</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行う。</a:t>
            </a:r>
            <a:endParaRPr lang="en-US" alt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endParaRPr>
          </a:p>
          <a:p>
            <a:pPr marL="152400" indent="-152400" algn="just">
              <a:lnSpc>
                <a:spcPts val="1800"/>
              </a:lnSpc>
              <a:spcAft>
                <a:spcPts val="0"/>
              </a:spcAft>
            </a:pP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　</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a:t>
            </a: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患者</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負担２万円）</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7565350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22"/>
          <p:cNvSpPr>
            <a:spLocks noGrp="1"/>
          </p:cNvSpPr>
          <p:nvPr>
            <p:ph type="sldNum" sz="quarter" idx="12"/>
          </p:nvPr>
        </p:nvSpPr>
        <p:spPr/>
        <p:txBody>
          <a:bodyPr/>
          <a:lstStyle/>
          <a:p>
            <a:fld id="{7FB7AD9B-6EE5-4113-9254-305380511510}" type="slidenum">
              <a:rPr kumimoji="1" lang="ja-JP" altLang="en-US" smtClean="0"/>
              <a:t>41</a:t>
            </a:fld>
            <a:endParaRPr kumimoji="1" lang="ja-JP" altLang="en-US"/>
          </a:p>
        </p:txBody>
      </p:sp>
      <p:sp>
        <p:nvSpPr>
          <p:cNvPr id="22" name="タイトル 1"/>
          <p:cNvSpPr txBox="1">
            <a:spLocks/>
          </p:cNvSpPr>
          <p:nvPr/>
        </p:nvSpPr>
        <p:spPr>
          <a:xfrm>
            <a:off x="469803" y="5314214"/>
            <a:ext cx="6386512" cy="242616"/>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１</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６</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：保険者の変更がある場合①</a:t>
            </a:r>
          </a:p>
        </p:txBody>
      </p:sp>
      <p:cxnSp>
        <p:nvCxnSpPr>
          <p:cNvPr id="24" name="直線コネクタ 23"/>
          <p:cNvCxnSpPr/>
          <p:nvPr/>
        </p:nvCxnSpPr>
        <p:spPr>
          <a:xfrm flipV="1">
            <a:off x="681628" y="8617918"/>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5" name="直線コネクタ 24"/>
          <p:cNvCxnSpPr/>
          <p:nvPr/>
        </p:nvCxnSpPr>
        <p:spPr>
          <a:xfrm flipV="1">
            <a:off x="2846290" y="8617918"/>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6" name="直線コネクタ 25"/>
          <p:cNvCxnSpPr/>
          <p:nvPr/>
        </p:nvCxnSpPr>
        <p:spPr>
          <a:xfrm flipV="1">
            <a:off x="1482539" y="8617920"/>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V="1">
            <a:off x="628665" y="8166656"/>
            <a:ext cx="0" cy="874"/>
          </a:xfrm>
          <a:prstGeom prst="line">
            <a:avLst/>
          </a:prstGeom>
        </p:spPr>
        <p:style>
          <a:lnRef idx="1">
            <a:schemeClr val="dk1"/>
          </a:lnRef>
          <a:fillRef idx="0">
            <a:schemeClr val="dk1"/>
          </a:fillRef>
          <a:effectRef idx="0">
            <a:schemeClr val="dk1"/>
          </a:effectRef>
          <a:fontRef idx="minor">
            <a:schemeClr val="tx1"/>
          </a:fontRef>
        </p:style>
      </p:cxnSp>
      <p:sp>
        <p:nvSpPr>
          <p:cNvPr id="28" name="テキスト ボックス 27"/>
          <p:cNvSpPr txBox="1"/>
          <p:nvPr/>
        </p:nvSpPr>
        <p:spPr>
          <a:xfrm>
            <a:off x="831558" y="8805708"/>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29" name="テキスト ボックス 28"/>
          <p:cNvSpPr txBox="1"/>
          <p:nvPr/>
        </p:nvSpPr>
        <p:spPr>
          <a:xfrm>
            <a:off x="1228118" y="8805708"/>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30" name="テキスト ボックス 29"/>
          <p:cNvSpPr txBox="1"/>
          <p:nvPr/>
        </p:nvSpPr>
        <p:spPr>
          <a:xfrm>
            <a:off x="1760481" y="8813058"/>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31" name="テキスト ボックス 30"/>
          <p:cNvSpPr txBox="1"/>
          <p:nvPr/>
        </p:nvSpPr>
        <p:spPr>
          <a:xfrm>
            <a:off x="2121943" y="8813058"/>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sp>
        <p:nvSpPr>
          <p:cNvPr id="33" name="テキスト ボックス 32"/>
          <p:cNvSpPr txBox="1"/>
          <p:nvPr/>
        </p:nvSpPr>
        <p:spPr>
          <a:xfrm>
            <a:off x="2491626" y="6885834"/>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34" name="直線コネクタ 33"/>
          <p:cNvCxnSpPr/>
          <p:nvPr/>
        </p:nvCxnSpPr>
        <p:spPr>
          <a:xfrm flipV="1">
            <a:off x="330579" y="8683256"/>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35" name="テキスト ボックス 34"/>
          <p:cNvSpPr txBox="1"/>
          <p:nvPr/>
        </p:nvSpPr>
        <p:spPr>
          <a:xfrm>
            <a:off x="615169" y="6051423"/>
            <a:ext cx="1212478" cy="538609"/>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医療機関①</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国保（</a:t>
            </a:r>
            <a:r>
              <a:rPr lang="en-US" altLang="ja-JP" sz="900" dirty="0" smtClean="0">
                <a:latin typeface="ＭＳ Ｐゴシック" panose="020B0600070205080204" pitchFamily="50" charset="-128"/>
                <a:ea typeface="ＭＳ Ｐゴシック" panose="020B0600070205080204" pitchFamily="50" charset="-128"/>
              </a:rPr>
              <a:t>70</a:t>
            </a:r>
            <a:r>
              <a:rPr lang="ja-JP" altLang="en-US" sz="900" dirty="0" smtClean="0">
                <a:latin typeface="ＭＳ Ｐゴシック" panose="020B0600070205080204" pitchFamily="50" charset="-128"/>
                <a:ea typeface="ＭＳ Ｐゴシック" panose="020B0600070205080204" pitchFamily="50" charset="-128"/>
              </a:rPr>
              <a:t>歳未満）</a:t>
            </a:r>
            <a:endParaRPr lang="en-US" altLang="ja-JP" sz="900" dirty="0">
              <a:latin typeface="ＭＳ Ｐゴシック" panose="020B0600070205080204" pitchFamily="50" charset="-128"/>
              <a:ea typeface="ＭＳ Ｐゴシック" panose="020B0600070205080204" pitchFamily="50" charset="-128"/>
            </a:endParaRPr>
          </a:p>
        </p:txBody>
      </p:sp>
      <p:sp>
        <p:nvSpPr>
          <p:cNvPr id="36" name="テキスト ボックス 35"/>
          <p:cNvSpPr txBox="1"/>
          <p:nvPr/>
        </p:nvSpPr>
        <p:spPr>
          <a:xfrm>
            <a:off x="1591330" y="6045504"/>
            <a:ext cx="1212478" cy="538609"/>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医療機関①</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組合健保（</a:t>
            </a:r>
            <a:r>
              <a:rPr lang="en-US" altLang="ja-JP" sz="900" dirty="0" smtClean="0">
                <a:latin typeface="ＭＳ Ｐゴシック" panose="020B0600070205080204" pitchFamily="50" charset="-128"/>
                <a:ea typeface="ＭＳ Ｐゴシック" panose="020B0600070205080204" pitchFamily="50" charset="-128"/>
              </a:rPr>
              <a:t>70</a:t>
            </a:r>
            <a:r>
              <a:rPr lang="ja-JP" altLang="en-US" sz="900" dirty="0" smtClean="0">
                <a:latin typeface="ＭＳ Ｐゴシック" panose="020B0600070205080204" pitchFamily="50" charset="-128"/>
                <a:ea typeface="ＭＳ Ｐゴシック" panose="020B0600070205080204" pitchFamily="50" charset="-128"/>
              </a:rPr>
              <a:t>歳未満）</a:t>
            </a:r>
            <a:endParaRPr lang="en-US" altLang="ja-JP" sz="900" dirty="0">
              <a:latin typeface="ＭＳ Ｐゴシック" panose="020B0600070205080204" pitchFamily="50" charset="-128"/>
              <a:ea typeface="ＭＳ Ｐゴシック" panose="020B0600070205080204" pitchFamily="50" charset="-128"/>
            </a:endParaRPr>
          </a:p>
        </p:txBody>
      </p:sp>
      <p:sp>
        <p:nvSpPr>
          <p:cNvPr id="37" name="テキスト ボックス 36"/>
          <p:cNvSpPr txBox="1"/>
          <p:nvPr/>
        </p:nvSpPr>
        <p:spPr>
          <a:xfrm>
            <a:off x="476383" y="8345360"/>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8" name="テキスト ボックス 37"/>
          <p:cNvSpPr txBox="1"/>
          <p:nvPr/>
        </p:nvSpPr>
        <p:spPr>
          <a:xfrm>
            <a:off x="2644682" y="8386363"/>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9" name="正方形/長方形 38"/>
          <p:cNvSpPr/>
          <p:nvPr/>
        </p:nvSpPr>
        <p:spPr>
          <a:xfrm>
            <a:off x="1026900" y="6751313"/>
            <a:ext cx="355497" cy="1924593"/>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40" name="正方形/長方形 39"/>
          <p:cNvSpPr/>
          <p:nvPr/>
        </p:nvSpPr>
        <p:spPr>
          <a:xfrm>
            <a:off x="1990888" y="6751313"/>
            <a:ext cx="341339" cy="1931943"/>
          </a:xfrm>
          <a:prstGeom prst="rect">
            <a:avLst/>
          </a:prstGeom>
          <a:solidFill>
            <a:schemeClr val="bg1"/>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139"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139" dirty="0">
              <a:solidFill>
                <a:schemeClr val="tx1"/>
              </a:solidFill>
              <a:latin typeface="ＭＳ Ｐゴシック" panose="020B0600070205080204" pitchFamily="50" charset="-128"/>
              <a:ea typeface="ＭＳ Ｐゴシック" panose="020B0600070205080204" pitchFamily="50" charset="-128"/>
            </a:endParaRPr>
          </a:p>
        </p:txBody>
      </p:sp>
      <p:cxnSp>
        <p:nvCxnSpPr>
          <p:cNvPr id="32" name="直線コネクタ 31"/>
          <p:cNvCxnSpPr/>
          <p:nvPr/>
        </p:nvCxnSpPr>
        <p:spPr>
          <a:xfrm>
            <a:off x="628665" y="7085889"/>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43" name="テキスト ボックス 2"/>
          <p:cNvSpPr txBox="1">
            <a:spLocks noChangeArrowheads="1"/>
          </p:cNvSpPr>
          <p:nvPr/>
        </p:nvSpPr>
        <p:spPr bwMode="auto">
          <a:xfrm>
            <a:off x="3429000" y="6063037"/>
            <a:ext cx="3151094" cy="2554882"/>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レセプトは保険</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者別に</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作成されるので２枚となる。</a:t>
            </a:r>
          </a:p>
          <a:p>
            <a:pPr marL="152400" indent="-152400" algn="just">
              <a:lnSpc>
                <a:spcPts val="1800"/>
              </a:lnSpc>
              <a:spcAft>
                <a:spcPts val="0"/>
              </a:spcAft>
            </a:pP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・多数回該当の概念のある所得区分なので、特定疾病給付対象療養としての</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カウント</a:t>
            </a:r>
            <a:r>
              <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多数回</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該当の</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カウント</a:t>
            </a:r>
            <a:r>
              <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は</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リセットされる</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が入院</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関係医療のカウントは継続される。</a:t>
            </a:r>
          </a:p>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・保険者</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ごとに自己負担額が高額療養費算定基準額を超えた場合に医療費の助成を行うことに</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なるので１回目</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、２回目それぞれの入院で現物給付可能。（患者</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負担２万円）</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42" name="タイトル 1"/>
          <p:cNvSpPr txBox="1">
            <a:spLocks/>
          </p:cNvSpPr>
          <p:nvPr/>
        </p:nvSpPr>
        <p:spPr>
          <a:xfrm>
            <a:off x="471488" y="545132"/>
            <a:ext cx="6310312" cy="242616"/>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１</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５</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：複数医療機関に入院、それぞれで基準額を超えた場合（保険者の変更なし）②</a:t>
            </a:r>
          </a:p>
        </p:txBody>
      </p:sp>
      <p:cxnSp>
        <p:nvCxnSpPr>
          <p:cNvPr id="44" name="直線コネクタ 43"/>
          <p:cNvCxnSpPr/>
          <p:nvPr/>
        </p:nvCxnSpPr>
        <p:spPr>
          <a:xfrm flipV="1">
            <a:off x="681628" y="3669030"/>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45" name="直線コネクタ 44"/>
          <p:cNvCxnSpPr/>
          <p:nvPr/>
        </p:nvCxnSpPr>
        <p:spPr>
          <a:xfrm flipV="1">
            <a:off x="2846290" y="3669030"/>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46" name="直線コネクタ 45"/>
          <p:cNvCxnSpPr/>
          <p:nvPr/>
        </p:nvCxnSpPr>
        <p:spPr>
          <a:xfrm flipV="1">
            <a:off x="1558686" y="3678156"/>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47" name="直線コネクタ 46"/>
          <p:cNvCxnSpPr/>
          <p:nvPr/>
        </p:nvCxnSpPr>
        <p:spPr>
          <a:xfrm flipV="1">
            <a:off x="628665" y="3217768"/>
            <a:ext cx="0" cy="874"/>
          </a:xfrm>
          <a:prstGeom prst="line">
            <a:avLst/>
          </a:prstGeom>
        </p:spPr>
        <p:style>
          <a:lnRef idx="1">
            <a:schemeClr val="dk1"/>
          </a:lnRef>
          <a:fillRef idx="0">
            <a:schemeClr val="dk1"/>
          </a:fillRef>
          <a:effectRef idx="0">
            <a:schemeClr val="dk1"/>
          </a:effectRef>
          <a:fontRef idx="minor">
            <a:schemeClr val="tx1"/>
          </a:fontRef>
        </p:style>
      </p:cxnSp>
      <p:sp>
        <p:nvSpPr>
          <p:cNvPr id="48" name="テキスト ボックス 47"/>
          <p:cNvSpPr txBox="1"/>
          <p:nvPr/>
        </p:nvSpPr>
        <p:spPr>
          <a:xfrm>
            <a:off x="831558" y="3856820"/>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49" name="テキスト ボックス 48"/>
          <p:cNvSpPr txBox="1"/>
          <p:nvPr/>
        </p:nvSpPr>
        <p:spPr>
          <a:xfrm>
            <a:off x="1228118" y="3856820"/>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50" name="テキスト ボックス 49"/>
          <p:cNvSpPr txBox="1"/>
          <p:nvPr/>
        </p:nvSpPr>
        <p:spPr>
          <a:xfrm>
            <a:off x="1760481" y="3864170"/>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51" name="テキスト ボックス 50"/>
          <p:cNvSpPr txBox="1"/>
          <p:nvPr/>
        </p:nvSpPr>
        <p:spPr>
          <a:xfrm>
            <a:off x="2121943" y="3864170"/>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sp>
        <p:nvSpPr>
          <p:cNvPr id="52" name="テキスト ボックス 51"/>
          <p:cNvSpPr txBox="1"/>
          <p:nvPr/>
        </p:nvSpPr>
        <p:spPr>
          <a:xfrm>
            <a:off x="2491626" y="1936946"/>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53" name="直線コネクタ 52"/>
          <p:cNvCxnSpPr/>
          <p:nvPr/>
        </p:nvCxnSpPr>
        <p:spPr>
          <a:xfrm flipV="1">
            <a:off x="330579" y="3734368"/>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54" name="テキスト ボックス 53"/>
          <p:cNvSpPr txBox="1"/>
          <p:nvPr/>
        </p:nvSpPr>
        <p:spPr>
          <a:xfrm>
            <a:off x="615169" y="1102535"/>
            <a:ext cx="1212478" cy="430887"/>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a:t>
            </a:r>
            <a:r>
              <a:rPr lang="ja-JP" altLang="en-US" sz="1100" dirty="0">
                <a:latin typeface="ＭＳ Ｐゴシック" panose="020B0600070205080204" pitchFamily="50" charset="-128"/>
                <a:ea typeface="ＭＳ Ｐゴシック" panose="020B0600070205080204" pitchFamily="50" charset="-128"/>
              </a:rPr>
              <a:t>①</a:t>
            </a:r>
            <a:endParaRPr lang="en-US" altLang="ja-JP" sz="1100" dirty="0">
              <a:latin typeface="ＭＳ Ｐゴシック" panose="020B0600070205080204" pitchFamily="50" charset="-128"/>
              <a:ea typeface="ＭＳ Ｐゴシック" panose="020B0600070205080204" pitchFamily="50" charset="-128"/>
            </a:endParaRPr>
          </a:p>
        </p:txBody>
      </p:sp>
      <p:sp>
        <p:nvSpPr>
          <p:cNvPr id="55" name="テキスト ボックス 54"/>
          <p:cNvSpPr txBox="1"/>
          <p:nvPr/>
        </p:nvSpPr>
        <p:spPr>
          <a:xfrm>
            <a:off x="1591330" y="1096616"/>
            <a:ext cx="1212478" cy="430887"/>
          </a:xfrm>
          <a:prstGeom prst="rect">
            <a:avLst/>
          </a:prstGeom>
          <a:noFill/>
        </p:spPr>
        <p:txBody>
          <a:bodyPr wrap="square" rtlCol="0">
            <a:spAutoFit/>
          </a:bodyPr>
          <a:lstStyle/>
          <a:p>
            <a:pPr algn="ctr"/>
            <a:r>
              <a:rPr lang="en-US" altLang="ja-JP" sz="1100" dirty="0">
                <a:latin typeface="ＭＳ Ｐゴシック" panose="020B0600070205080204" pitchFamily="50" charset="-128"/>
                <a:ea typeface="ＭＳ Ｐゴシック" panose="020B0600070205080204" pitchFamily="50" charset="-128"/>
              </a:rPr>
              <a:t>B</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1100" dirty="0" smtClean="0">
                <a:latin typeface="ＭＳ Ｐゴシック" panose="020B0600070205080204" pitchFamily="50" charset="-128"/>
                <a:ea typeface="ＭＳ Ｐゴシック" panose="020B0600070205080204" pitchFamily="50" charset="-128"/>
              </a:rPr>
              <a:t>医療機関②</a:t>
            </a:r>
            <a:endParaRPr lang="en-US" altLang="ja-JP" sz="1100" dirty="0">
              <a:latin typeface="ＭＳ Ｐゴシック" panose="020B0600070205080204" pitchFamily="50" charset="-128"/>
              <a:ea typeface="ＭＳ Ｐゴシック" panose="020B0600070205080204" pitchFamily="50" charset="-128"/>
            </a:endParaRPr>
          </a:p>
        </p:txBody>
      </p:sp>
      <p:sp>
        <p:nvSpPr>
          <p:cNvPr id="56" name="テキスト ボックス 55"/>
          <p:cNvSpPr txBox="1"/>
          <p:nvPr/>
        </p:nvSpPr>
        <p:spPr>
          <a:xfrm>
            <a:off x="476383" y="3396472"/>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57" name="テキスト ボックス 56"/>
          <p:cNvSpPr txBox="1"/>
          <p:nvPr/>
        </p:nvSpPr>
        <p:spPr>
          <a:xfrm>
            <a:off x="2644682" y="3437475"/>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58" name="正方形/長方形 57"/>
          <p:cNvSpPr/>
          <p:nvPr/>
        </p:nvSpPr>
        <p:spPr>
          <a:xfrm>
            <a:off x="1026900" y="1802425"/>
            <a:ext cx="355497" cy="1924593"/>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59" name="正方形/長方形 58"/>
          <p:cNvSpPr/>
          <p:nvPr/>
        </p:nvSpPr>
        <p:spPr>
          <a:xfrm>
            <a:off x="1990888" y="1802425"/>
            <a:ext cx="341339" cy="1931943"/>
          </a:xfrm>
          <a:prstGeom prst="rect">
            <a:avLst/>
          </a:prstGeom>
          <a:solidFill>
            <a:schemeClr val="bg1">
              <a:lumMod val="85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139"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139" dirty="0">
              <a:solidFill>
                <a:schemeClr val="tx1"/>
              </a:solidFill>
              <a:latin typeface="ＭＳ Ｐゴシック" panose="020B0600070205080204" pitchFamily="50" charset="-128"/>
              <a:ea typeface="ＭＳ Ｐゴシック" panose="020B0600070205080204" pitchFamily="50" charset="-128"/>
            </a:endParaRPr>
          </a:p>
        </p:txBody>
      </p:sp>
      <p:cxnSp>
        <p:nvCxnSpPr>
          <p:cNvPr id="60" name="直線コネクタ 59"/>
          <p:cNvCxnSpPr/>
          <p:nvPr/>
        </p:nvCxnSpPr>
        <p:spPr>
          <a:xfrm>
            <a:off x="628665" y="2137001"/>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61" name="テキスト ボックス 2"/>
          <p:cNvSpPr txBox="1">
            <a:spLocks noChangeArrowheads="1"/>
          </p:cNvSpPr>
          <p:nvPr/>
        </p:nvSpPr>
        <p:spPr bwMode="auto">
          <a:xfrm>
            <a:off x="3429000" y="1096616"/>
            <a:ext cx="3151094" cy="1634261"/>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altLang="en-US"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医療機関ごとに自己負担額が高額療養費算定基準額を超えた場合に医療費の助成を行うことになる。</a:t>
            </a:r>
            <a:endPar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endParaRPr>
          </a:p>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・医療機関①の医療費の助成はＡ県が行い、</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医療</a:t>
            </a: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機関②</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の医療費</a:t>
            </a:r>
            <a:r>
              <a:rPr lang="ja-JP" altLang="en-US"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の助成はＢ県が</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行う</a:t>
            </a:r>
            <a:r>
              <a:rPr lang="ja-JP" sz="1200" kern="100" dirty="0">
                <a:effectLst/>
                <a:latin typeface="游明朝" panose="02020400000000000000" pitchFamily="18" charset="-128"/>
                <a:ea typeface="ＭＳ ゴシック" panose="020B0609070205080204" pitchFamily="49" charset="-128"/>
                <a:cs typeface="Times New Roman" panose="02020603050405020304" pitchFamily="18" charset="0"/>
              </a:rPr>
              <a:t>。（患者</a:t>
            </a:r>
            <a:r>
              <a:rPr lang="ja-JP" sz="1200" kern="100" dirty="0" smtClean="0">
                <a:effectLst/>
                <a:latin typeface="游明朝" panose="02020400000000000000" pitchFamily="18" charset="-128"/>
                <a:ea typeface="ＭＳ ゴシック" panose="020B0609070205080204" pitchFamily="49" charset="-128"/>
                <a:cs typeface="Times New Roman" panose="02020603050405020304" pitchFamily="18" charset="0"/>
              </a:rPr>
              <a:t>負担２万円）</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63" name="直線コネクタ 62"/>
          <p:cNvCxnSpPr/>
          <p:nvPr/>
        </p:nvCxnSpPr>
        <p:spPr>
          <a:xfrm flipV="1">
            <a:off x="1451437" y="3663419"/>
            <a:ext cx="0" cy="874"/>
          </a:xfrm>
          <a:prstGeom prst="line">
            <a:avLst/>
          </a:prstGeom>
        </p:spPr>
        <p:style>
          <a:lnRef idx="1">
            <a:schemeClr val="dk1"/>
          </a:lnRef>
          <a:fillRef idx="0">
            <a:schemeClr val="dk1"/>
          </a:fillRef>
          <a:effectRef idx="0">
            <a:schemeClr val="dk1"/>
          </a:effectRef>
          <a:fontRef idx="minor">
            <a:schemeClr val="tx1"/>
          </a:fontRef>
        </p:style>
      </p:cxnSp>
      <p:sp>
        <p:nvSpPr>
          <p:cNvPr id="64" name="二等辺三角形 63"/>
          <p:cNvSpPr/>
          <p:nvPr/>
        </p:nvSpPr>
        <p:spPr>
          <a:xfrm rot="10800000">
            <a:off x="1625822" y="3633524"/>
            <a:ext cx="136695" cy="140109"/>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65" name="テキスト ボックス 64"/>
          <p:cNvSpPr txBox="1"/>
          <p:nvPr/>
        </p:nvSpPr>
        <p:spPr>
          <a:xfrm>
            <a:off x="1490484" y="3430326"/>
            <a:ext cx="389850"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転居</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41" name="山形 40"/>
          <p:cNvSpPr/>
          <p:nvPr/>
        </p:nvSpPr>
        <p:spPr>
          <a:xfrm rot="5400000">
            <a:off x="1581187" y="8583839"/>
            <a:ext cx="207792" cy="97548"/>
          </a:xfrm>
          <a:prstGeom prst="chevron">
            <a:avLst>
              <a:gd name="adj" fmla="val 66820"/>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solidFill>
                <a:schemeClr val="tx1"/>
              </a:solidFill>
            </a:endParaRPr>
          </a:p>
        </p:txBody>
      </p:sp>
      <p:sp>
        <p:nvSpPr>
          <p:cNvPr id="66" name="テキスト ボックス 65"/>
          <p:cNvSpPr txBox="1"/>
          <p:nvPr/>
        </p:nvSpPr>
        <p:spPr>
          <a:xfrm>
            <a:off x="1382397" y="8320765"/>
            <a:ext cx="595035"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保険</a:t>
            </a:r>
            <a:r>
              <a:rPr lang="ja-JP" altLang="en-US" sz="800" i="1" dirty="0">
                <a:latin typeface="ＭＳ Ｐゴシック" panose="020B0600070205080204" pitchFamily="50" charset="-128"/>
                <a:ea typeface="ＭＳ Ｐゴシック" panose="020B0600070205080204" pitchFamily="50" charset="-128"/>
              </a:rPr>
              <a:t>変更</a:t>
            </a:r>
          </a:p>
        </p:txBody>
      </p:sp>
    </p:spTree>
    <p:extLst>
      <p:ext uri="{BB962C8B-B14F-4D97-AF65-F5344CB8AC3E}">
        <p14:creationId xmlns:p14="http://schemas.microsoft.com/office/powerpoint/2010/main" val="14535442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22"/>
          <p:cNvSpPr>
            <a:spLocks noGrp="1"/>
          </p:cNvSpPr>
          <p:nvPr>
            <p:ph type="sldNum" sz="quarter" idx="12"/>
          </p:nvPr>
        </p:nvSpPr>
        <p:spPr/>
        <p:txBody>
          <a:bodyPr/>
          <a:lstStyle/>
          <a:p>
            <a:fld id="{7FB7AD9B-6EE5-4113-9254-305380511510}" type="slidenum">
              <a:rPr kumimoji="1" lang="ja-JP" altLang="en-US" smtClean="0"/>
              <a:t>42</a:t>
            </a:fld>
            <a:endParaRPr kumimoji="1" lang="ja-JP" altLang="en-US"/>
          </a:p>
        </p:txBody>
      </p:sp>
      <p:sp>
        <p:nvSpPr>
          <p:cNvPr id="22" name="タイトル 1"/>
          <p:cNvSpPr txBox="1">
            <a:spLocks/>
          </p:cNvSpPr>
          <p:nvPr/>
        </p:nvSpPr>
        <p:spPr>
          <a:xfrm>
            <a:off x="469803" y="5314214"/>
            <a:ext cx="6386512" cy="242616"/>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１</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８</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：保険者の変更がある場合③</a:t>
            </a:r>
          </a:p>
        </p:txBody>
      </p:sp>
      <p:cxnSp>
        <p:nvCxnSpPr>
          <p:cNvPr id="24" name="直線コネクタ 23"/>
          <p:cNvCxnSpPr/>
          <p:nvPr/>
        </p:nvCxnSpPr>
        <p:spPr>
          <a:xfrm flipV="1">
            <a:off x="681628" y="8617918"/>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5" name="直線コネクタ 24"/>
          <p:cNvCxnSpPr/>
          <p:nvPr/>
        </p:nvCxnSpPr>
        <p:spPr>
          <a:xfrm flipV="1">
            <a:off x="2846290" y="8617918"/>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26" name="直線コネクタ 25"/>
          <p:cNvCxnSpPr/>
          <p:nvPr/>
        </p:nvCxnSpPr>
        <p:spPr>
          <a:xfrm flipV="1">
            <a:off x="1482539" y="8617920"/>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V="1">
            <a:off x="628665" y="8166656"/>
            <a:ext cx="0" cy="874"/>
          </a:xfrm>
          <a:prstGeom prst="line">
            <a:avLst/>
          </a:prstGeom>
        </p:spPr>
        <p:style>
          <a:lnRef idx="1">
            <a:schemeClr val="dk1"/>
          </a:lnRef>
          <a:fillRef idx="0">
            <a:schemeClr val="dk1"/>
          </a:fillRef>
          <a:effectRef idx="0">
            <a:schemeClr val="dk1"/>
          </a:effectRef>
          <a:fontRef idx="minor">
            <a:schemeClr val="tx1"/>
          </a:fontRef>
        </p:style>
      </p:cxnSp>
      <p:sp>
        <p:nvSpPr>
          <p:cNvPr id="28" name="テキスト ボックス 27"/>
          <p:cNvSpPr txBox="1"/>
          <p:nvPr/>
        </p:nvSpPr>
        <p:spPr>
          <a:xfrm>
            <a:off x="831558" y="8805708"/>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29" name="テキスト ボックス 28"/>
          <p:cNvSpPr txBox="1"/>
          <p:nvPr/>
        </p:nvSpPr>
        <p:spPr>
          <a:xfrm>
            <a:off x="2224946" y="8816972"/>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33" name="テキスト ボックス 32"/>
          <p:cNvSpPr txBox="1"/>
          <p:nvPr/>
        </p:nvSpPr>
        <p:spPr>
          <a:xfrm>
            <a:off x="2491626" y="6885834"/>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34" name="直線コネクタ 33"/>
          <p:cNvCxnSpPr/>
          <p:nvPr/>
        </p:nvCxnSpPr>
        <p:spPr>
          <a:xfrm flipV="1">
            <a:off x="330579" y="8683256"/>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35" name="テキスト ボックス 34"/>
          <p:cNvSpPr txBox="1"/>
          <p:nvPr/>
        </p:nvSpPr>
        <p:spPr>
          <a:xfrm>
            <a:off x="714023" y="6102079"/>
            <a:ext cx="1212478" cy="538609"/>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医療機関①</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組合</a:t>
            </a:r>
            <a:r>
              <a:rPr lang="ja-JP" altLang="en-US" sz="900" dirty="0">
                <a:latin typeface="ＭＳ Ｐゴシック" panose="020B0600070205080204" pitchFamily="50" charset="-128"/>
                <a:ea typeface="ＭＳ Ｐゴシック" panose="020B0600070205080204" pitchFamily="50" charset="-128"/>
              </a:rPr>
              <a:t>健保</a:t>
            </a:r>
            <a:r>
              <a:rPr lang="ja-JP" altLang="en-US" sz="900" dirty="0" smtClean="0">
                <a:latin typeface="ＭＳ Ｐゴシック" panose="020B0600070205080204" pitchFamily="50" charset="-128"/>
                <a:ea typeface="ＭＳ Ｐゴシック" panose="020B0600070205080204" pitchFamily="50" charset="-128"/>
              </a:rPr>
              <a:t>（</a:t>
            </a:r>
            <a:r>
              <a:rPr lang="en-US" altLang="ja-JP" sz="900" dirty="0" smtClean="0">
                <a:latin typeface="ＭＳ Ｐゴシック" panose="020B0600070205080204" pitchFamily="50" charset="-128"/>
                <a:ea typeface="ＭＳ Ｐゴシック" panose="020B0600070205080204" pitchFamily="50" charset="-128"/>
              </a:rPr>
              <a:t>70</a:t>
            </a:r>
            <a:r>
              <a:rPr lang="ja-JP" altLang="en-US" sz="900" dirty="0" smtClean="0">
                <a:latin typeface="ＭＳ Ｐゴシック" panose="020B0600070205080204" pitchFamily="50" charset="-128"/>
                <a:ea typeface="ＭＳ Ｐゴシック" panose="020B0600070205080204" pitchFamily="50" charset="-128"/>
              </a:rPr>
              <a:t>歳未満）</a:t>
            </a:r>
            <a:endParaRPr lang="en-US" altLang="ja-JP" sz="900" dirty="0">
              <a:latin typeface="ＭＳ Ｐゴシック" panose="020B0600070205080204" pitchFamily="50" charset="-128"/>
              <a:ea typeface="ＭＳ Ｐゴシック" panose="020B0600070205080204" pitchFamily="50" charset="-128"/>
            </a:endParaRPr>
          </a:p>
        </p:txBody>
      </p:sp>
      <p:sp>
        <p:nvSpPr>
          <p:cNvPr id="36" name="テキスト ボックス 35"/>
          <p:cNvSpPr txBox="1"/>
          <p:nvPr/>
        </p:nvSpPr>
        <p:spPr>
          <a:xfrm>
            <a:off x="1710328" y="6266584"/>
            <a:ext cx="1026733" cy="538609"/>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医療機関</a:t>
            </a:r>
            <a:r>
              <a:rPr lang="ja-JP" altLang="en-US" sz="900" dirty="0">
                <a:latin typeface="ＭＳ Ｐゴシック" panose="020B0600070205080204" pitchFamily="50" charset="-128"/>
                <a:ea typeface="ＭＳ Ｐゴシック" panose="020B0600070205080204" pitchFamily="50" charset="-128"/>
              </a:rPr>
              <a:t>①</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国保（</a:t>
            </a:r>
            <a:r>
              <a:rPr lang="en-US" altLang="ja-JP" sz="900" dirty="0" smtClean="0">
                <a:latin typeface="ＭＳ Ｐゴシック" panose="020B0600070205080204" pitchFamily="50" charset="-128"/>
                <a:ea typeface="ＭＳ Ｐゴシック" panose="020B0600070205080204" pitchFamily="50" charset="-128"/>
              </a:rPr>
              <a:t>70</a:t>
            </a:r>
            <a:r>
              <a:rPr lang="ja-JP" altLang="en-US" sz="900" dirty="0" smtClean="0">
                <a:latin typeface="ＭＳ Ｐゴシック" panose="020B0600070205080204" pitchFamily="50" charset="-128"/>
                <a:ea typeface="ＭＳ Ｐゴシック" panose="020B0600070205080204" pitchFamily="50" charset="-128"/>
              </a:rPr>
              <a:t>歳未満）</a:t>
            </a:r>
            <a:endParaRPr lang="en-US" altLang="ja-JP" sz="900" dirty="0">
              <a:latin typeface="ＭＳ Ｐゴシック" panose="020B0600070205080204" pitchFamily="50" charset="-128"/>
              <a:ea typeface="ＭＳ Ｐゴシック" panose="020B0600070205080204" pitchFamily="50" charset="-128"/>
            </a:endParaRPr>
          </a:p>
        </p:txBody>
      </p:sp>
      <p:sp>
        <p:nvSpPr>
          <p:cNvPr id="37" name="テキスト ボックス 36"/>
          <p:cNvSpPr txBox="1"/>
          <p:nvPr/>
        </p:nvSpPr>
        <p:spPr>
          <a:xfrm>
            <a:off x="476383" y="8345360"/>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8" name="テキスト ボックス 37"/>
          <p:cNvSpPr txBox="1"/>
          <p:nvPr/>
        </p:nvSpPr>
        <p:spPr>
          <a:xfrm>
            <a:off x="2644682" y="8386363"/>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39" name="正方形/長方形 38"/>
          <p:cNvSpPr/>
          <p:nvPr/>
        </p:nvSpPr>
        <p:spPr>
          <a:xfrm>
            <a:off x="1026901" y="6751313"/>
            <a:ext cx="1373400" cy="1924593"/>
          </a:xfrm>
          <a:custGeom>
            <a:avLst/>
            <a:gdLst>
              <a:gd name="connsiteX0" fmla="*/ 0 w 355497"/>
              <a:gd name="connsiteY0" fmla="*/ 0 h 1924593"/>
              <a:gd name="connsiteX1" fmla="*/ 355497 w 355497"/>
              <a:gd name="connsiteY1" fmla="*/ 0 h 1924593"/>
              <a:gd name="connsiteX2" fmla="*/ 355497 w 355497"/>
              <a:gd name="connsiteY2" fmla="*/ 1924593 h 1924593"/>
              <a:gd name="connsiteX3" fmla="*/ 0 w 355497"/>
              <a:gd name="connsiteY3" fmla="*/ 1924593 h 1924593"/>
              <a:gd name="connsiteX4" fmla="*/ 0 w 355497"/>
              <a:gd name="connsiteY4" fmla="*/ 0 h 1924593"/>
              <a:gd name="connsiteX0" fmla="*/ 0 w 1322601"/>
              <a:gd name="connsiteY0" fmla="*/ 0 h 1924593"/>
              <a:gd name="connsiteX1" fmla="*/ 355497 w 1322601"/>
              <a:gd name="connsiteY1" fmla="*/ 0 h 1924593"/>
              <a:gd name="connsiteX2" fmla="*/ 1322600 w 1322601"/>
              <a:gd name="connsiteY2" fmla="*/ 303537 h 1924593"/>
              <a:gd name="connsiteX3" fmla="*/ 355497 w 1322601"/>
              <a:gd name="connsiteY3" fmla="*/ 1924593 h 1924593"/>
              <a:gd name="connsiteX4" fmla="*/ 0 w 1322601"/>
              <a:gd name="connsiteY4" fmla="*/ 1924593 h 1924593"/>
              <a:gd name="connsiteX5" fmla="*/ 0 w 1322601"/>
              <a:gd name="connsiteY5" fmla="*/ 0 h 1924593"/>
              <a:gd name="connsiteX0" fmla="*/ 0 w 1389646"/>
              <a:gd name="connsiteY0" fmla="*/ 0 h 1924593"/>
              <a:gd name="connsiteX1" fmla="*/ 355497 w 1389646"/>
              <a:gd name="connsiteY1" fmla="*/ 0 h 1924593"/>
              <a:gd name="connsiteX2" fmla="*/ 1322600 w 1389646"/>
              <a:gd name="connsiteY2" fmla="*/ 303537 h 1924593"/>
              <a:gd name="connsiteX3" fmla="*/ 1373400 w 1389646"/>
              <a:gd name="connsiteY3" fmla="*/ 1922787 h 1924593"/>
              <a:gd name="connsiteX4" fmla="*/ 355497 w 1389646"/>
              <a:gd name="connsiteY4" fmla="*/ 1924593 h 1924593"/>
              <a:gd name="connsiteX5" fmla="*/ 0 w 1389646"/>
              <a:gd name="connsiteY5" fmla="*/ 1924593 h 1924593"/>
              <a:gd name="connsiteX6" fmla="*/ 0 w 1389646"/>
              <a:gd name="connsiteY6" fmla="*/ 0 h 1924593"/>
              <a:gd name="connsiteX0" fmla="*/ 0 w 1373400"/>
              <a:gd name="connsiteY0" fmla="*/ 0 h 1924593"/>
              <a:gd name="connsiteX1" fmla="*/ 355497 w 1373400"/>
              <a:gd name="connsiteY1" fmla="*/ 0 h 1924593"/>
              <a:gd name="connsiteX2" fmla="*/ 1322600 w 1373400"/>
              <a:gd name="connsiteY2" fmla="*/ 303537 h 1924593"/>
              <a:gd name="connsiteX3" fmla="*/ 1373400 w 1373400"/>
              <a:gd name="connsiteY3" fmla="*/ 1922787 h 1924593"/>
              <a:gd name="connsiteX4" fmla="*/ 355497 w 1373400"/>
              <a:gd name="connsiteY4" fmla="*/ 1924593 h 1924593"/>
              <a:gd name="connsiteX5" fmla="*/ 0 w 1373400"/>
              <a:gd name="connsiteY5" fmla="*/ 1924593 h 1924593"/>
              <a:gd name="connsiteX6" fmla="*/ 0 w 1373400"/>
              <a:gd name="connsiteY6" fmla="*/ 0 h 1924593"/>
              <a:gd name="connsiteX0" fmla="*/ 0 w 1373400"/>
              <a:gd name="connsiteY0" fmla="*/ 0 h 1924593"/>
              <a:gd name="connsiteX1" fmla="*/ 355497 w 1373400"/>
              <a:gd name="connsiteY1" fmla="*/ 0 h 1924593"/>
              <a:gd name="connsiteX2" fmla="*/ 401849 w 1373400"/>
              <a:gd name="connsiteY2" fmla="*/ 271787 h 1924593"/>
              <a:gd name="connsiteX3" fmla="*/ 1322600 w 1373400"/>
              <a:gd name="connsiteY3" fmla="*/ 303537 h 1924593"/>
              <a:gd name="connsiteX4" fmla="*/ 1373400 w 1373400"/>
              <a:gd name="connsiteY4" fmla="*/ 1922787 h 1924593"/>
              <a:gd name="connsiteX5" fmla="*/ 355497 w 1373400"/>
              <a:gd name="connsiteY5" fmla="*/ 1924593 h 1924593"/>
              <a:gd name="connsiteX6" fmla="*/ 0 w 1373400"/>
              <a:gd name="connsiteY6" fmla="*/ 1924593 h 1924593"/>
              <a:gd name="connsiteX7" fmla="*/ 0 w 1373400"/>
              <a:gd name="connsiteY7" fmla="*/ 0 h 1924593"/>
              <a:gd name="connsiteX0" fmla="*/ 0 w 1373400"/>
              <a:gd name="connsiteY0" fmla="*/ 0 h 1924593"/>
              <a:gd name="connsiteX1" fmla="*/ 355497 w 1373400"/>
              <a:gd name="connsiteY1" fmla="*/ 0 h 1924593"/>
              <a:gd name="connsiteX2" fmla="*/ 401849 w 1373400"/>
              <a:gd name="connsiteY2" fmla="*/ 271787 h 1924593"/>
              <a:gd name="connsiteX3" fmla="*/ 1322600 w 1373400"/>
              <a:gd name="connsiteY3" fmla="*/ 303537 h 1924593"/>
              <a:gd name="connsiteX4" fmla="*/ 1373400 w 1373400"/>
              <a:gd name="connsiteY4" fmla="*/ 1922787 h 1924593"/>
              <a:gd name="connsiteX5" fmla="*/ 355497 w 1373400"/>
              <a:gd name="connsiteY5" fmla="*/ 1924593 h 1924593"/>
              <a:gd name="connsiteX6" fmla="*/ 0 w 1373400"/>
              <a:gd name="connsiteY6" fmla="*/ 1924593 h 1924593"/>
              <a:gd name="connsiteX7" fmla="*/ 0 w 1373400"/>
              <a:gd name="connsiteY7" fmla="*/ 0 h 1924593"/>
              <a:gd name="connsiteX0" fmla="*/ 0 w 1373400"/>
              <a:gd name="connsiteY0" fmla="*/ 0 h 1924593"/>
              <a:gd name="connsiteX1" fmla="*/ 355497 w 1373400"/>
              <a:gd name="connsiteY1" fmla="*/ 0 h 1924593"/>
              <a:gd name="connsiteX2" fmla="*/ 401849 w 1373400"/>
              <a:gd name="connsiteY2" fmla="*/ 271787 h 1924593"/>
              <a:gd name="connsiteX3" fmla="*/ 1322600 w 1373400"/>
              <a:gd name="connsiteY3" fmla="*/ 303537 h 1924593"/>
              <a:gd name="connsiteX4" fmla="*/ 1373400 w 1373400"/>
              <a:gd name="connsiteY4" fmla="*/ 1922787 h 1924593"/>
              <a:gd name="connsiteX5" fmla="*/ 355497 w 1373400"/>
              <a:gd name="connsiteY5" fmla="*/ 1924593 h 1924593"/>
              <a:gd name="connsiteX6" fmla="*/ 0 w 1373400"/>
              <a:gd name="connsiteY6" fmla="*/ 1924593 h 1924593"/>
              <a:gd name="connsiteX7" fmla="*/ 0 w 1373400"/>
              <a:gd name="connsiteY7" fmla="*/ 0 h 1924593"/>
              <a:gd name="connsiteX0" fmla="*/ 0 w 1373400"/>
              <a:gd name="connsiteY0" fmla="*/ 0 h 1924593"/>
              <a:gd name="connsiteX1" fmla="*/ 683043 w 1373400"/>
              <a:gd name="connsiteY1" fmla="*/ 0 h 1924593"/>
              <a:gd name="connsiteX2" fmla="*/ 401849 w 1373400"/>
              <a:gd name="connsiteY2" fmla="*/ 271787 h 1924593"/>
              <a:gd name="connsiteX3" fmla="*/ 1322600 w 1373400"/>
              <a:gd name="connsiteY3" fmla="*/ 303537 h 1924593"/>
              <a:gd name="connsiteX4" fmla="*/ 1373400 w 1373400"/>
              <a:gd name="connsiteY4" fmla="*/ 1922787 h 1924593"/>
              <a:gd name="connsiteX5" fmla="*/ 355497 w 1373400"/>
              <a:gd name="connsiteY5" fmla="*/ 1924593 h 1924593"/>
              <a:gd name="connsiteX6" fmla="*/ 0 w 1373400"/>
              <a:gd name="connsiteY6" fmla="*/ 1924593 h 1924593"/>
              <a:gd name="connsiteX7" fmla="*/ 0 w 1373400"/>
              <a:gd name="connsiteY7" fmla="*/ 0 h 1924593"/>
              <a:gd name="connsiteX0" fmla="*/ 0 w 1373400"/>
              <a:gd name="connsiteY0" fmla="*/ 0 h 1924593"/>
              <a:gd name="connsiteX1" fmla="*/ 683043 w 1373400"/>
              <a:gd name="connsiteY1" fmla="*/ 0 h 1924593"/>
              <a:gd name="connsiteX2" fmla="*/ 683903 w 1373400"/>
              <a:gd name="connsiteY2" fmla="*/ 303631 h 1924593"/>
              <a:gd name="connsiteX3" fmla="*/ 1322600 w 1373400"/>
              <a:gd name="connsiteY3" fmla="*/ 303537 h 1924593"/>
              <a:gd name="connsiteX4" fmla="*/ 1373400 w 1373400"/>
              <a:gd name="connsiteY4" fmla="*/ 1922787 h 1924593"/>
              <a:gd name="connsiteX5" fmla="*/ 355497 w 1373400"/>
              <a:gd name="connsiteY5" fmla="*/ 1924593 h 1924593"/>
              <a:gd name="connsiteX6" fmla="*/ 0 w 1373400"/>
              <a:gd name="connsiteY6" fmla="*/ 1924593 h 1924593"/>
              <a:gd name="connsiteX7" fmla="*/ 0 w 1373400"/>
              <a:gd name="connsiteY7" fmla="*/ 0 h 1924593"/>
              <a:gd name="connsiteX0" fmla="*/ 0 w 1373400"/>
              <a:gd name="connsiteY0" fmla="*/ 0 h 1924593"/>
              <a:gd name="connsiteX1" fmla="*/ 683043 w 1373400"/>
              <a:gd name="connsiteY1" fmla="*/ 0 h 1924593"/>
              <a:gd name="connsiteX2" fmla="*/ 683903 w 1373400"/>
              <a:gd name="connsiteY2" fmla="*/ 303631 h 1924593"/>
              <a:gd name="connsiteX3" fmla="*/ 1363544 w 1373400"/>
              <a:gd name="connsiteY3" fmla="*/ 208003 h 1924593"/>
              <a:gd name="connsiteX4" fmla="*/ 1373400 w 1373400"/>
              <a:gd name="connsiteY4" fmla="*/ 1922787 h 1924593"/>
              <a:gd name="connsiteX5" fmla="*/ 355497 w 1373400"/>
              <a:gd name="connsiteY5" fmla="*/ 1924593 h 1924593"/>
              <a:gd name="connsiteX6" fmla="*/ 0 w 1373400"/>
              <a:gd name="connsiteY6" fmla="*/ 1924593 h 1924593"/>
              <a:gd name="connsiteX7" fmla="*/ 0 w 1373400"/>
              <a:gd name="connsiteY7" fmla="*/ 0 h 1924593"/>
              <a:gd name="connsiteX0" fmla="*/ 0 w 1386665"/>
              <a:gd name="connsiteY0" fmla="*/ 0 h 1924593"/>
              <a:gd name="connsiteX1" fmla="*/ 683043 w 1386665"/>
              <a:gd name="connsiteY1" fmla="*/ 0 h 1924593"/>
              <a:gd name="connsiteX2" fmla="*/ 683903 w 1386665"/>
              <a:gd name="connsiteY2" fmla="*/ 303631 h 1924593"/>
              <a:gd name="connsiteX3" fmla="*/ 1386290 w 1386665"/>
              <a:gd name="connsiteY3" fmla="*/ 208003 h 1924593"/>
              <a:gd name="connsiteX4" fmla="*/ 1373400 w 1386665"/>
              <a:gd name="connsiteY4" fmla="*/ 1922787 h 1924593"/>
              <a:gd name="connsiteX5" fmla="*/ 355497 w 1386665"/>
              <a:gd name="connsiteY5" fmla="*/ 1924593 h 1924593"/>
              <a:gd name="connsiteX6" fmla="*/ 0 w 1386665"/>
              <a:gd name="connsiteY6" fmla="*/ 1924593 h 1924593"/>
              <a:gd name="connsiteX7" fmla="*/ 0 w 1386665"/>
              <a:gd name="connsiteY7" fmla="*/ 0 h 1924593"/>
              <a:gd name="connsiteX0" fmla="*/ 0 w 1373687"/>
              <a:gd name="connsiteY0" fmla="*/ 0 h 1924593"/>
              <a:gd name="connsiteX1" fmla="*/ 683043 w 1373687"/>
              <a:gd name="connsiteY1" fmla="*/ 0 h 1924593"/>
              <a:gd name="connsiteX2" fmla="*/ 683903 w 1373687"/>
              <a:gd name="connsiteY2" fmla="*/ 303631 h 1924593"/>
              <a:gd name="connsiteX3" fmla="*/ 1372643 w 1373687"/>
              <a:gd name="connsiteY3" fmla="*/ 208003 h 1924593"/>
              <a:gd name="connsiteX4" fmla="*/ 1373400 w 1373687"/>
              <a:gd name="connsiteY4" fmla="*/ 1922787 h 1924593"/>
              <a:gd name="connsiteX5" fmla="*/ 355497 w 1373687"/>
              <a:gd name="connsiteY5" fmla="*/ 1924593 h 1924593"/>
              <a:gd name="connsiteX6" fmla="*/ 0 w 1373687"/>
              <a:gd name="connsiteY6" fmla="*/ 1924593 h 1924593"/>
              <a:gd name="connsiteX7" fmla="*/ 0 w 1373687"/>
              <a:gd name="connsiteY7" fmla="*/ 0 h 1924593"/>
              <a:gd name="connsiteX0" fmla="*/ 0 w 1373400"/>
              <a:gd name="connsiteY0" fmla="*/ 0 h 1924593"/>
              <a:gd name="connsiteX1" fmla="*/ 683043 w 1373400"/>
              <a:gd name="connsiteY1" fmla="*/ 0 h 1924593"/>
              <a:gd name="connsiteX2" fmla="*/ 683903 w 1373400"/>
              <a:gd name="connsiteY2" fmla="*/ 303631 h 1924593"/>
              <a:gd name="connsiteX3" fmla="*/ 1358995 w 1373400"/>
              <a:gd name="connsiteY3" fmla="*/ 203453 h 1924593"/>
              <a:gd name="connsiteX4" fmla="*/ 1373400 w 1373400"/>
              <a:gd name="connsiteY4" fmla="*/ 1922787 h 1924593"/>
              <a:gd name="connsiteX5" fmla="*/ 355497 w 1373400"/>
              <a:gd name="connsiteY5" fmla="*/ 1924593 h 1924593"/>
              <a:gd name="connsiteX6" fmla="*/ 0 w 1373400"/>
              <a:gd name="connsiteY6" fmla="*/ 1924593 h 1924593"/>
              <a:gd name="connsiteX7" fmla="*/ 0 w 1373400"/>
              <a:gd name="connsiteY7" fmla="*/ 0 h 1924593"/>
              <a:gd name="connsiteX0" fmla="*/ 0 w 1377844"/>
              <a:gd name="connsiteY0" fmla="*/ 0 h 1924593"/>
              <a:gd name="connsiteX1" fmla="*/ 683043 w 1377844"/>
              <a:gd name="connsiteY1" fmla="*/ 0 h 1924593"/>
              <a:gd name="connsiteX2" fmla="*/ 683903 w 1377844"/>
              <a:gd name="connsiteY2" fmla="*/ 303631 h 1924593"/>
              <a:gd name="connsiteX3" fmla="*/ 1377192 w 1377844"/>
              <a:gd name="connsiteY3" fmla="*/ 203453 h 1924593"/>
              <a:gd name="connsiteX4" fmla="*/ 1373400 w 1377844"/>
              <a:gd name="connsiteY4" fmla="*/ 1922787 h 1924593"/>
              <a:gd name="connsiteX5" fmla="*/ 355497 w 1377844"/>
              <a:gd name="connsiteY5" fmla="*/ 1924593 h 1924593"/>
              <a:gd name="connsiteX6" fmla="*/ 0 w 1377844"/>
              <a:gd name="connsiteY6" fmla="*/ 1924593 h 1924593"/>
              <a:gd name="connsiteX7" fmla="*/ 0 w 1377844"/>
              <a:gd name="connsiteY7" fmla="*/ 0 h 1924593"/>
              <a:gd name="connsiteX0" fmla="*/ 0 w 1377844"/>
              <a:gd name="connsiteY0" fmla="*/ 0 h 1924593"/>
              <a:gd name="connsiteX1" fmla="*/ 683043 w 1377844"/>
              <a:gd name="connsiteY1" fmla="*/ 0 h 1924593"/>
              <a:gd name="connsiteX2" fmla="*/ 674805 w 1377844"/>
              <a:gd name="connsiteY2" fmla="*/ 212646 h 1924593"/>
              <a:gd name="connsiteX3" fmla="*/ 1377192 w 1377844"/>
              <a:gd name="connsiteY3" fmla="*/ 203453 h 1924593"/>
              <a:gd name="connsiteX4" fmla="*/ 1373400 w 1377844"/>
              <a:gd name="connsiteY4" fmla="*/ 1922787 h 1924593"/>
              <a:gd name="connsiteX5" fmla="*/ 355497 w 1377844"/>
              <a:gd name="connsiteY5" fmla="*/ 1924593 h 1924593"/>
              <a:gd name="connsiteX6" fmla="*/ 0 w 1377844"/>
              <a:gd name="connsiteY6" fmla="*/ 1924593 h 1924593"/>
              <a:gd name="connsiteX7" fmla="*/ 0 w 1377844"/>
              <a:gd name="connsiteY7" fmla="*/ 0 h 1924593"/>
              <a:gd name="connsiteX0" fmla="*/ 0 w 1377844"/>
              <a:gd name="connsiteY0" fmla="*/ 0 h 1924593"/>
              <a:gd name="connsiteX1" fmla="*/ 683043 w 1377844"/>
              <a:gd name="connsiteY1" fmla="*/ 0 h 1924593"/>
              <a:gd name="connsiteX2" fmla="*/ 683903 w 1377844"/>
              <a:gd name="connsiteY2" fmla="*/ 212646 h 1924593"/>
              <a:gd name="connsiteX3" fmla="*/ 1377192 w 1377844"/>
              <a:gd name="connsiteY3" fmla="*/ 203453 h 1924593"/>
              <a:gd name="connsiteX4" fmla="*/ 1373400 w 1377844"/>
              <a:gd name="connsiteY4" fmla="*/ 1922787 h 1924593"/>
              <a:gd name="connsiteX5" fmla="*/ 355497 w 1377844"/>
              <a:gd name="connsiteY5" fmla="*/ 1924593 h 1924593"/>
              <a:gd name="connsiteX6" fmla="*/ 0 w 1377844"/>
              <a:gd name="connsiteY6" fmla="*/ 1924593 h 1924593"/>
              <a:gd name="connsiteX7" fmla="*/ 0 w 1377844"/>
              <a:gd name="connsiteY7" fmla="*/ 0 h 1924593"/>
              <a:gd name="connsiteX0" fmla="*/ 0 w 1377844"/>
              <a:gd name="connsiteY0" fmla="*/ 0 h 1924593"/>
              <a:gd name="connsiteX1" fmla="*/ 683043 w 1377844"/>
              <a:gd name="connsiteY1" fmla="*/ 0 h 1924593"/>
              <a:gd name="connsiteX2" fmla="*/ 683903 w 1377844"/>
              <a:gd name="connsiteY2" fmla="*/ 212646 h 1924593"/>
              <a:gd name="connsiteX3" fmla="*/ 1377192 w 1377844"/>
              <a:gd name="connsiteY3" fmla="*/ 217575 h 1924593"/>
              <a:gd name="connsiteX4" fmla="*/ 1373400 w 1377844"/>
              <a:gd name="connsiteY4" fmla="*/ 1922787 h 1924593"/>
              <a:gd name="connsiteX5" fmla="*/ 355497 w 1377844"/>
              <a:gd name="connsiteY5" fmla="*/ 1924593 h 1924593"/>
              <a:gd name="connsiteX6" fmla="*/ 0 w 1377844"/>
              <a:gd name="connsiteY6" fmla="*/ 1924593 h 1924593"/>
              <a:gd name="connsiteX7" fmla="*/ 0 w 1377844"/>
              <a:gd name="connsiteY7" fmla="*/ 0 h 1924593"/>
              <a:gd name="connsiteX0" fmla="*/ 0 w 1373400"/>
              <a:gd name="connsiteY0" fmla="*/ 0 h 1924593"/>
              <a:gd name="connsiteX1" fmla="*/ 683043 w 1373400"/>
              <a:gd name="connsiteY1" fmla="*/ 0 h 1924593"/>
              <a:gd name="connsiteX2" fmla="*/ 683903 w 1373400"/>
              <a:gd name="connsiteY2" fmla="*/ 212646 h 1924593"/>
              <a:gd name="connsiteX3" fmla="*/ 1370131 w 1373400"/>
              <a:gd name="connsiteY3" fmla="*/ 210514 h 1924593"/>
              <a:gd name="connsiteX4" fmla="*/ 1373400 w 1373400"/>
              <a:gd name="connsiteY4" fmla="*/ 1922787 h 1924593"/>
              <a:gd name="connsiteX5" fmla="*/ 355497 w 1373400"/>
              <a:gd name="connsiteY5" fmla="*/ 1924593 h 1924593"/>
              <a:gd name="connsiteX6" fmla="*/ 0 w 1373400"/>
              <a:gd name="connsiteY6" fmla="*/ 1924593 h 1924593"/>
              <a:gd name="connsiteX7" fmla="*/ 0 w 1373400"/>
              <a:gd name="connsiteY7" fmla="*/ 0 h 1924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3400" h="1924593">
                <a:moveTo>
                  <a:pt x="0" y="0"/>
                </a:moveTo>
                <a:lnTo>
                  <a:pt x="683043" y="0"/>
                </a:lnTo>
                <a:cubicBezTo>
                  <a:pt x="683330" y="101210"/>
                  <a:pt x="683616" y="111436"/>
                  <a:pt x="683903" y="212646"/>
                </a:cubicBezTo>
                <a:lnTo>
                  <a:pt x="1370131" y="210514"/>
                </a:lnTo>
                <a:cubicBezTo>
                  <a:pt x="1373416" y="782109"/>
                  <a:pt x="1370115" y="1351192"/>
                  <a:pt x="1373400" y="1922787"/>
                </a:cubicBezTo>
                <a:lnTo>
                  <a:pt x="355497" y="1924593"/>
                </a:lnTo>
                <a:lnTo>
                  <a:pt x="0" y="1924593"/>
                </a:lnTo>
                <a:lnTo>
                  <a:pt x="0" y="0"/>
                </a:lnTo>
                <a:close/>
              </a:path>
            </a:pathLst>
          </a:cu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en-US" altLang="ja-JP" sz="1050" dirty="0" smtClean="0">
              <a:solidFill>
                <a:schemeClr val="tx1"/>
              </a:solidFill>
              <a:latin typeface="ＭＳ Ｐゴシック" panose="020B0600070205080204" pitchFamily="50" charset="-128"/>
              <a:ea typeface="ＭＳ Ｐゴシック" panose="020B0600070205080204" pitchFamily="50" charset="-128"/>
            </a:endParaRPr>
          </a:p>
          <a:p>
            <a:pPr algn="ctr">
              <a:lnSpc>
                <a:spcPts val="300"/>
              </a:lnSpc>
            </a:pP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cxnSp>
        <p:nvCxnSpPr>
          <p:cNvPr id="32" name="直線コネクタ 31"/>
          <p:cNvCxnSpPr/>
          <p:nvPr/>
        </p:nvCxnSpPr>
        <p:spPr>
          <a:xfrm>
            <a:off x="628665" y="7085889"/>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43" name="テキスト ボックス 2"/>
          <p:cNvSpPr txBox="1">
            <a:spLocks noChangeArrowheads="1"/>
          </p:cNvSpPr>
          <p:nvPr/>
        </p:nvSpPr>
        <p:spPr bwMode="auto">
          <a:xfrm>
            <a:off x="3429000" y="6102080"/>
            <a:ext cx="3151094" cy="1909036"/>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・１回の入院だが、レセプト</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は保険者別に作成されるので２枚となる。</a:t>
            </a:r>
          </a:p>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・保険者</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ごとに自己負担額が高額療養費算定基準額を超えた場合に医療費の助成を行うことに</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なるので、保険変更前・変更後のそれぞれの入院関係医療について現物給付が可能</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。（患者</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負担２万円）</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42" name="タイトル 1"/>
          <p:cNvSpPr txBox="1">
            <a:spLocks/>
          </p:cNvSpPr>
          <p:nvPr/>
        </p:nvSpPr>
        <p:spPr>
          <a:xfrm>
            <a:off x="471488" y="545132"/>
            <a:ext cx="6310312" cy="242616"/>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１７：保険者の変更がある場合②</a:t>
            </a:r>
          </a:p>
        </p:txBody>
      </p:sp>
      <p:cxnSp>
        <p:nvCxnSpPr>
          <p:cNvPr id="44" name="直線コネクタ 43"/>
          <p:cNvCxnSpPr/>
          <p:nvPr/>
        </p:nvCxnSpPr>
        <p:spPr>
          <a:xfrm flipV="1">
            <a:off x="681628" y="3669030"/>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45" name="直線コネクタ 44"/>
          <p:cNvCxnSpPr/>
          <p:nvPr/>
        </p:nvCxnSpPr>
        <p:spPr>
          <a:xfrm flipV="1">
            <a:off x="2846290" y="3669030"/>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46" name="直線コネクタ 45"/>
          <p:cNvCxnSpPr/>
          <p:nvPr/>
        </p:nvCxnSpPr>
        <p:spPr>
          <a:xfrm flipV="1">
            <a:off x="1482539" y="3669032"/>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47" name="直線コネクタ 46"/>
          <p:cNvCxnSpPr/>
          <p:nvPr/>
        </p:nvCxnSpPr>
        <p:spPr>
          <a:xfrm flipV="1">
            <a:off x="628665" y="3217768"/>
            <a:ext cx="0" cy="874"/>
          </a:xfrm>
          <a:prstGeom prst="line">
            <a:avLst/>
          </a:prstGeom>
        </p:spPr>
        <p:style>
          <a:lnRef idx="1">
            <a:schemeClr val="dk1"/>
          </a:lnRef>
          <a:fillRef idx="0">
            <a:schemeClr val="dk1"/>
          </a:fillRef>
          <a:effectRef idx="0">
            <a:schemeClr val="dk1"/>
          </a:effectRef>
          <a:fontRef idx="minor">
            <a:schemeClr val="tx1"/>
          </a:fontRef>
        </p:style>
      </p:cxnSp>
      <p:sp>
        <p:nvSpPr>
          <p:cNvPr id="48" name="テキスト ボックス 47"/>
          <p:cNvSpPr txBox="1"/>
          <p:nvPr/>
        </p:nvSpPr>
        <p:spPr>
          <a:xfrm>
            <a:off x="831558" y="3856820"/>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49" name="テキスト ボックス 48"/>
          <p:cNvSpPr txBox="1"/>
          <p:nvPr/>
        </p:nvSpPr>
        <p:spPr>
          <a:xfrm>
            <a:off x="1228118" y="3856820"/>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50" name="テキスト ボックス 49"/>
          <p:cNvSpPr txBox="1"/>
          <p:nvPr/>
        </p:nvSpPr>
        <p:spPr>
          <a:xfrm>
            <a:off x="1760481" y="3864170"/>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再入院</a:t>
            </a:r>
          </a:p>
        </p:txBody>
      </p:sp>
      <p:sp>
        <p:nvSpPr>
          <p:cNvPr id="51" name="テキスト ボックス 50"/>
          <p:cNvSpPr txBox="1"/>
          <p:nvPr/>
        </p:nvSpPr>
        <p:spPr>
          <a:xfrm>
            <a:off x="2121943" y="3864170"/>
            <a:ext cx="492443"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再退院</a:t>
            </a:r>
          </a:p>
        </p:txBody>
      </p:sp>
      <p:sp>
        <p:nvSpPr>
          <p:cNvPr id="52" name="テキスト ボックス 51"/>
          <p:cNvSpPr txBox="1"/>
          <p:nvPr/>
        </p:nvSpPr>
        <p:spPr>
          <a:xfrm>
            <a:off x="2491626" y="1936946"/>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53" name="直線コネクタ 52"/>
          <p:cNvCxnSpPr/>
          <p:nvPr/>
        </p:nvCxnSpPr>
        <p:spPr>
          <a:xfrm flipV="1">
            <a:off x="330579" y="3734368"/>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54" name="テキスト ボックス 53"/>
          <p:cNvSpPr txBox="1"/>
          <p:nvPr/>
        </p:nvSpPr>
        <p:spPr>
          <a:xfrm>
            <a:off x="615169" y="1102535"/>
            <a:ext cx="1212478" cy="677108"/>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医療機関①</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国保</a:t>
            </a:r>
            <a:r>
              <a:rPr lang="en-US" altLang="ja-JP" sz="900" dirty="0" smtClean="0">
                <a:latin typeface="ＭＳ Ｐゴシック" panose="020B0600070205080204" pitchFamily="50" charset="-128"/>
                <a:ea typeface="ＭＳ Ｐゴシック" panose="020B0600070205080204" pitchFamily="50" charset="-128"/>
              </a:rPr>
              <a:t>A</a:t>
            </a:r>
          </a:p>
          <a:p>
            <a:pPr algn="ctr"/>
            <a:r>
              <a:rPr lang="ja-JP" altLang="en-US" sz="900" dirty="0" smtClean="0">
                <a:latin typeface="ＭＳ Ｐゴシック" panose="020B0600070205080204" pitchFamily="50" charset="-128"/>
                <a:ea typeface="ＭＳ Ｐゴシック" panose="020B0600070205080204" pitchFamily="50" charset="-128"/>
              </a:rPr>
              <a:t>（</a:t>
            </a:r>
            <a:r>
              <a:rPr lang="en-US" altLang="ja-JP" sz="900" dirty="0" smtClean="0">
                <a:latin typeface="ＭＳ Ｐゴシック" panose="020B0600070205080204" pitchFamily="50" charset="-128"/>
                <a:ea typeface="ＭＳ Ｐゴシック" panose="020B0600070205080204" pitchFamily="50" charset="-128"/>
              </a:rPr>
              <a:t>70</a:t>
            </a:r>
            <a:r>
              <a:rPr lang="ja-JP" altLang="en-US" sz="900" dirty="0" smtClean="0">
                <a:latin typeface="ＭＳ Ｐゴシック" panose="020B0600070205080204" pitchFamily="50" charset="-128"/>
                <a:ea typeface="ＭＳ Ｐゴシック" panose="020B0600070205080204" pitchFamily="50" charset="-128"/>
              </a:rPr>
              <a:t>歳以上・低所得）</a:t>
            </a:r>
            <a:endParaRPr lang="en-US" altLang="ja-JP" sz="900" dirty="0">
              <a:latin typeface="ＭＳ Ｐゴシック" panose="020B0600070205080204" pitchFamily="50" charset="-128"/>
              <a:ea typeface="ＭＳ Ｐゴシック" panose="020B0600070205080204" pitchFamily="50" charset="-128"/>
            </a:endParaRPr>
          </a:p>
        </p:txBody>
      </p:sp>
      <p:sp>
        <p:nvSpPr>
          <p:cNvPr id="55" name="テキスト ボックス 54"/>
          <p:cNvSpPr txBox="1"/>
          <p:nvPr/>
        </p:nvSpPr>
        <p:spPr>
          <a:xfrm>
            <a:off x="1591330" y="1096616"/>
            <a:ext cx="1212478" cy="677108"/>
          </a:xfrm>
          <a:prstGeom prst="rect">
            <a:avLst/>
          </a:prstGeom>
          <a:noFill/>
        </p:spPr>
        <p:txBody>
          <a:bodyPr wrap="square" rtlCol="0">
            <a:spAutoFit/>
          </a:bodyPr>
          <a:lstStyle/>
          <a:p>
            <a:pPr algn="ctr"/>
            <a:r>
              <a:rPr lang="en-US" altLang="ja-JP" sz="1100" dirty="0">
                <a:latin typeface="ＭＳ Ｐゴシック" panose="020B0600070205080204" pitchFamily="50" charset="-128"/>
                <a:ea typeface="ＭＳ Ｐゴシック" panose="020B0600070205080204" pitchFamily="50" charset="-128"/>
              </a:rPr>
              <a:t>B</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医療機関②</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国保</a:t>
            </a:r>
            <a:r>
              <a:rPr lang="en-US" altLang="ja-JP" sz="900" dirty="0" smtClean="0">
                <a:latin typeface="ＭＳ Ｐゴシック" panose="020B0600070205080204" pitchFamily="50" charset="-128"/>
                <a:ea typeface="ＭＳ Ｐゴシック" panose="020B0600070205080204" pitchFamily="50" charset="-128"/>
              </a:rPr>
              <a:t>B</a:t>
            </a:r>
          </a:p>
          <a:p>
            <a:pPr algn="ctr"/>
            <a:r>
              <a:rPr lang="ja-JP" altLang="en-US" sz="900" dirty="0" smtClean="0">
                <a:latin typeface="ＭＳ Ｐゴシック" panose="020B0600070205080204" pitchFamily="50" charset="-128"/>
                <a:ea typeface="ＭＳ Ｐゴシック" panose="020B0600070205080204" pitchFamily="50" charset="-128"/>
              </a:rPr>
              <a:t>（</a:t>
            </a:r>
            <a:r>
              <a:rPr lang="en-US" altLang="ja-JP" sz="900" dirty="0" smtClean="0">
                <a:latin typeface="ＭＳ Ｐゴシック" panose="020B0600070205080204" pitchFamily="50" charset="-128"/>
                <a:ea typeface="ＭＳ Ｐゴシック" panose="020B0600070205080204" pitchFamily="50" charset="-128"/>
              </a:rPr>
              <a:t>70</a:t>
            </a:r>
            <a:r>
              <a:rPr lang="ja-JP" altLang="en-US" sz="900" dirty="0" smtClean="0">
                <a:latin typeface="ＭＳ Ｐゴシック" panose="020B0600070205080204" pitchFamily="50" charset="-128"/>
                <a:ea typeface="ＭＳ Ｐゴシック" panose="020B0600070205080204" pitchFamily="50" charset="-128"/>
              </a:rPr>
              <a:t>歳以上・低所得）</a:t>
            </a:r>
            <a:endParaRPr lang="en-US" altLang="ja-JP" sz="900" dirty="0">
              <a:latin typeface="ＭＳ Ｐゴシック" panose="020B0600070205080204" pitchFamily="50" charset="-128"/>
              <a:ea typeface="ＭＳ Ｐゴシック" panose="020B0600070205080204" pitchFamily="50" charset="-128"/>
            </a:endParaRPr>
          </a:p>
        </p:txBody>
      </p:sp>
      <p:sp>
        <p:nvSpPr>
          <p:cNvPr id="56" name="テキスト ボックス 55"/>
          <p:cNvSpPr txBox="1"/>
          <p:nvPr/>
        </p:nvSpPr>
        <p:spPr>
          <a:xfrm>
            <a:off x="476383" y="3396472"/>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57" name="テキスト ボックス 56"/>
          <p:cNvSpPr txBox="1"/>
          <p:nvPr/>
        </p:nvSpPr>
        <p:spPr>
          <a:xfrm>
            <a:off x="2644682" y="3437475"/>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58" name="正方形/長方形 57"/>
          <p:cNvSpPr/>
          <p:nvPr/>
        </p:nvSpPr>
        <p:spPr>
          <a:xfrm>
            <a:off x="1026900" y="1802425"/>
            <a:ext cx="355497" cy="1924593"/>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59" name="正方形/長方形 58"/>
          <p:cNvSpPr/>
          <p:nvPr/>
        </p:nvSpPr>
        <p:spPr>
          <a:xfrm>
            <a:off x="1990888" y="1802425"/>
            <a:ext cx="341339" cy="1931943"/>
          </a:xfrm>
          <a:prstGeom prst="rect">
            <a:avLst/>
          </a:prstGeom>
          <a:solidFill>
            <a:schemeClr val="bg1">
              <a:lumMod val="85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TW" altLang="en-US" sz="1139"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139" dirty="0">
              <a:solidFill>
                <a:schemeClr val="tx1"/>
              </a:solidFill>
              <a:latin typeface="ＭＳ Ｐゴシック" panose="020B0600070205080204" pitchFamily="50" charset="-128"/>
              <a:ea typeface="ＭＳ Ｐゴシック" panose="020B0600070205080204" pitchFamily="50" charset="-128"/>
            </a:endParaRPr>
          </a:p>
        </p:txBody>
      </p:sp>
      <p:cxnSp>
        <p:nvCxnSpPr>
          <p:cNvPr id="60" name="直線コネクタ 59"/>
          <p:cNvCxnSpPr/>
          <p:nvPr/>
        </p:nvCxnSpPr>
        <p:spPr>
          <a:xfrm>
            <a:off x="628665" y="2137001"/>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61" name="テキスト ボックス 2"/>
          <p:cNvSpPr txBox="1">
            <a:spLocks noChangeArrowheads="1"/>
          </p:cNvSpPr>
          <p:nvPr/>
        </p:nvSpPr>
        <p:spPr bwMode="auto">
          <a:xfrm>
            <a:off x="3429000" y="1096616"/>
            <a:ext cx="3151094" cy="2767554"/>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・レセプトは</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保険者別・医療機関別に</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作成されるので２枚となる。</a:t>
            </a:r>
          </a:p>
          <a:p>
            <a:pPr marL="152400" indent="-152400" algn="just">
              <a:lnSpc>
                <a:spcPts val="1800"/>
              </a:lnSpc>
              <a:spcAft>
                <a:spcPts val="0"/>
              </a:spcAft>
            </a:pP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・多数回該当の概念のない所得区分なので、特定疾病給付対象療養としてのカウント（多数回該当のカウント）はリセットされない。</a:t>
            </a:r>
          </a:p>
          <a:p>
            <a:pPr marL="152400" indent="-152400" algn="just">
              <a:lnSpc>
                <a:spcPts val="1800"/>
              </a:lnSpc>
              <a:spcAft>
                <a:spcPts val="0"/>
              </a:spcAft>
            </a:pP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・保険者ごとに自己負担額が高額療養費算定基準額を超えた場合に医療費の助成を行うことになる</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ので、医療</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機関①の医療費について</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はＡ県</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が、医療機関②の医療費について</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はＢ県が、それぞれ助成</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を行う</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a:t>
            </a:r>
            <a:endPar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endParaRPr>
          </a:p>
          <a:p>
            <a:pPr marL="152400" indent="-152400" algn="just">
              <a:lnSpc>
                <a:spcPts val="1800"/>
              </a:lnSpc>
              <a:spcAft>
                <a:spcPts val="0"/>
              </a:spcAft>
            </a:pP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　</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患者負担２万円）</a:t>
            </a:r>
          </a:p>
        </p:txBody>
      </p:sp>
      <p:cxnSp>
        <p:nvCxnSpPr>
          <p:cNvPr id="41" name="直線コネクタ 40"/>
          <p:cNvCxnSpPr/>
          <p:nvPr/>
        </p:nvCxnSpPr>
        <p:spPr>
          <a:xfrm flipV="1">
            <a:off x="1489267" y="3666168"/>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64" name="直線コネクタ 63"/>
          <p:cNvCxnSpPr/>
          <p:nvPr/>
        </p:nvCxnSpPr>
        <p:spPr>
          <a:xfrm flipV="1">
            <a:off x="1545027" y="3677393"/>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65" name="直線コネクタ 64"/>
          <p:cNvCxnSpPr/>
          <p:nvPr/>
        </p:nvCxnSpPr>
        <p:spPr>
          <a:xfrm flipV="1">
            <a:off x="1437778" y="3662656"/>
            <a:ext cx="0" cy="874"/>
          </a:xfrm>
          <a:prstGeom prst="line">
            <a:avLst/>
          </a:prstGeom>
        </p:spPr>
        <p:style>
          <a:lnRef idx="1">
            <a:schemeClr val="dk1"/>
          </a:lnRef>
          <a:fillRef idx="0">
            <a:schemeClr val="dk1"/>
          </a:fillRef>
          <a:effectRef idx="0">
            <a:schemeClr val="dk1"/>
          </a:effectRef>
          <a:fontRef idx="minor">
            <a:schemeClr val="tx1"/>
          </a:fontRef>
        </p:style>
      </p:cxnSp>
      <p:sp>
        <p:nvSpPr>
          <p:cNvPr id="66" name="二等辺三角形 65"/>
          <p:cNvSpPr/>
          <p:nvPr/>
        </p:nvSpPr>
        <p:spPr>
          <a:xfrm rot="10800000">
            <a:off x="1612163" y="3632761"/>
            <a:ext cx="136695" cy="140109"/>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cxnSp>
        <p:nvCxnSpPr>
          <p:cNvPr id="3" name="直線コネクタ 2"/>
          <p:cNvCxnSpPr/>
          <p:nvPr/>
        </p:nvCxnSpPr>
        <p:spPr>
          <a:xfrm>
            <a:off x="1710328" y="6981466"/>
            <a:ext cx="5241" cy="169444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1476825" y="3429563"/>
            <a:ext cx="389850"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転居</a:t>
            </a:r>
            <a:endParaRPr lang="ja-JP" altLang="en-US" sz="800" i="1" dirty="0">
              <a:latin typeface="ＭＳ Ｐゴシック" panose="020B0600070205080204" pitchFamily="50" charset="-128"/>
              <a:ea typeface="ＭＳ Ｐゴシック" panose="020B0600070205080204" pitchFamily="50" charset="-128"/>
            </a:endParaRPr>
          </a:p>
        </p:txBody>
      </p:sp>
      <p:cxnSp>
        <p:nvCxnSpPr>
          <p:cNvPr id="68" name="直線コネクタ 67"/>
          <p:cNvCxnSpPr/>
          <p:nvPr/>
        </p:nvCxnSpPr>
        <p:spPr>
          <a:xfrm flipV="1">
            <a:off x="1512952" y="8596491"/>
            <a:ext cx="0" cy="874"/>
          </a:xfrm>
          <a:prstGeom prst="line">
            <a:avLst/>
          </a:prstGeom>
        </p:spPr>
        <p:style>
          <a:lnRef idx="1">
            <a:schemeClr val="dk1"/>
          </a:lnRef>
          <a:fillRef idx="0">
            <a:schemeClr val="dk1"/>
          </a:fillRef>
          <a:effectRef idx="0">
            <a:schemeClr val="dk1"/>
          </a:effectRef>
          <a:fontRef idx="minor">
            <a:schemeClr val="tx1"/>
          </a:fontRef>
        </p:style>
      </p:cxnSp>
      <p:sp>
        <p:nvSpPr>
          <p:cNvPr id="69" name="山形 68"/>
          <p:cNvSpPr/>
          <p:nvPr/>
        </p:nvSpPr>
        <p:spPr>
          <a:xfrm rot="5400000">
            <a:off x="1611600" y="8562410"/>
            <a:ext cx="207792" cy="97548"/>
          </a:xfrm>
          <a:prstGeom prst="chevron">
            <a:avLst>
              <a:gd name="adj" fmla="val 66820"/>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solidFill>
                <a:schemeClr val="tx1"/>
              </a:solidFill>
            </a:endParaRPr>
          </a:p>
        </p:txBody>
      </p:sp>
      <p:sp>
        <p:nvSpPr>
          <p:cNvPr id="70" name="テキスト ボックス 69"/>
          <p:cNvSpPr txBox="1"/>
          <p:nvPr/>
        </p:nvSpPr>
        <p:spPr>
          <a:xfrm>
            <a:off x="1412810" y="8299336"/>
            <a:ext cx="595035"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保険</a:t>
            </a:r>
            <a:r>
              <a:rPr lang="ja-JP" altLang="en-US" sz="800" i="1" dirty="0">
                <a:latin typeface="ＭＳ Ｐゴシック" panose="020B0600070205080204" pitchFamily="50" charset="-128"/>
                <a:ea typeface="ＭＳ Ｐゴシック" panose="020B0600070205080204" pitchFamily="50" charset="-128"/>
              </a:rPr>
              <a:t>変更</a:t>
            </a:r>
          </a:p>
        </p:txBody>
      </p:sp>
    </p:spTree>
    <p:extLst>
      <p:ext uri="{BB962C8B-B14F-4D97-AF65-F5344CB8AC3E}">
        <p14:creationId xmlns:p14="http://schemas.microsoft.com/office/powerpoint/2010/main" val="2820269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22"/>
          <p:cNvSpPr>
            <a:spLocks noGrp="1"/>
          </p:cNvSpPr>
          <p:nvPr>
            <p:ph type="sldNum" sz="quarter" idx="12"/>
          </p:nvPr>
        </p:nvSpPr>
        <p:spPr/>
        <p:txBody>
          <a:bodyPr/>
          <a:lstStyle/>
          <a:p>
            <a:fld id="{7FB7AD9B-6EE5-4113-9254-305380511510}" type="slidenum">
              <a:rPr kumimoji="1" lang="ja-JP" altLang="en-US" smtClean="0"/>
              <a:t>43</a:t>
            </a:fld>
            <a:endParaRPr kumimoji="1" lang="ja-JP" altLang="en-US"/>
          </a:p>
        </p:txBody>
      </p:sp>
      <p:sp>
        <p:nvSpPr>
          <p:cNvPr id="42" name="タイトル 1"/>
          <p:cNvSpPr txBox="1">
            <a:spLocks/>
          </p:cNvSpPr>
          <p:nvPr/>
        </p:nvSpPr>
        <p:spPr>
          <a:xfrm>
            <a:off x="471488" y="545132"/>
            <a:ext cx="6310312" cy="242616"/>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１</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９</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：保険者の変更がある場合④</a:t>
            </a:r>
          </a:p>
        </p:txBody>
      </p:sp>
      <p:cxnSp>
        <p:nvCxnSpPr>
          <p:cNvPr id="44" name="直線コネクタ 43"/>
          <p:cNvCxnSpPr/>
          <p:nvPr/>
        </p:nvCxnSpPr>
        <p:spPr>
          <a:xfrm flipV="1">
            <a:off x="681628" y="3669030"/>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45" name="直線コネクタ 44"/>
          <p:cNvCxnSpPr/>
          <p:nvPr/>
        </p:nvCxnSpPr>
        <p:spPr>
          <a:xfrm flipV="1">
            <a:off x="2846290" y="3669030"/>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46" name="直線コネクタ 45"/>
          <p:cNvCxnSpPr/>
          <p:nvPr/>
        </p:nvCxnSpPr>
        <p:spPr>
          <a:xfrm flipV="1">
            <a:off x="1482539" y="3669032"/>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47" name="直線コネクタ 46"/>
          <p:cNvCxnSpPr/>
          <p:nvPr/>
        </p:nvCxnSpPr>
        <p:spPr>
          <a:xfrm flipV="1">
            <a:off x="628665" y="3217768"/>
            <a:ext cx="0" cy="874"/>
          </a:xfrm>
          <a:prstGeom prst="line">
            <a:avLst/>
          </a:prstGeom>
        </p:spPr>
        <p:style>
          <a:lnRef idx="1">
            <a:schemeClr val="dk1"/>
          </a:lnRef>
          <a:fillRef idx="0">
            <a:schemeClr val="dk1"/>
          </a:fillRef>
          <a:effectRef idx="0">
            <a:schemeClr val="dk1"/>
          </a:effectRef>
          <a:fontRef idx="minor">
            <a:schemeClr val="tx1"/>
          </a:fontRef>
        </p:style>
      </p:cxnSp>
      <p:sp>
        <p:nvSpPr>
          <p:cNvPr id="48" name="テキスト ボックス 47"/>
          <p:cNvSpPr txBox="1"/>
          <p:nvPr/>
        </p:nvSpPr>
        <p:spPr>
          <a:xfrm>
            <a:off x="831558" y="3856820"/>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49" name="テキスト ボックス 48"/>
          <p:cNvSpPr txBox="1"/>
          <p:nvPr/>
        </p:nvSpPr>
        <p:spPr>
          <a:xfrm>
            <a:off x="2225014" y="3856820"/>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52" name="テキスト ボックス 51"/>
          <p:cNvSpPr txBox="1"/>
          <p:nvPr/>
        </p:nvSpPr>
        <p:spPr>
          <a:xfrm>
            <a:off x="2491626" y="1936946"/>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53" name="直線コネクタ 52"/>
          <p:cNvCxnSpPr/>
          <p:nvPr/>
        </p:nvCxnSpPr>
        <p:spPr>
          <a:xfrm flipV="1">
            <a:off x="330579" y="3734368"/>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54" name="テキスト ボックス 53"/>
          <p:cNvSpPr txBox="1"/>
          <p:nvPr/>
        </p:nvSpPr>
        <p:spPr>
          <a:xfrm>
            <a:off x="624670" y="1084593"/>
            <a:ext cx="1212478" cy="677108"/>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医療機関①</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国保</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a:t>
            </a:r>
            <a:r>
              <a:rPr lang="en-US" altLang="ja-JP" sz="900" dirty="0" smtClean="0">
                <a:latin typeface="ＭＳ Ｐゴシック" panose="020B0600070205080204" pitchFamily="50" charset="-128"/>
                <a:ea typeface="ＭＳ Ｐゴシック" panose="020B0600070205080204" pitchFamily="50" charset="-128"/>
              </a:rPr>
              <a:t>74</a:t>
            </a:r>
            <a:r>
              <a:rPr lang="ja-JP" altLang="en-US" sz="900" dirty="0" smtClean="0">
                <a:latin typeface="ＭＳ Ｐゴシック" panose="020B0600070205080204" pitchFamily="50" charset="-128"/>
                <a:ea typeface="ＭＳ Ｐゴシック" panose="020B0600070205080204" pitchFamily="50" charset="-128"/>
              </a:rPr>
              <a:t>歳・低所得</a:t>
            </a:r>
            <a:r>
              <a:rPr lang="en-US" altLang="ja-JP" sz="900" dirty="0" smtClean="0">
                <a:latin typeface="ＭＳ Ｐゴシック" panose="020B0600070205080204" pitchFamily="50" charset="-128"/>
                <a:ea typeface="ＭＳ Ｐゴシック" panose="020B0600070205080204" pitchFamily="50" charset="-128"/>
              </a:rPr>
              <a:t>Ⅰ</a:t>
            </a:r>
            <a:r>
              <a:rPr lang="ja-JP" altLang="en-US" sz="900" dirty="0" smtClean="0">
                <a:latin typeface="ＭＳ Ｐゴシック" panose="020B0600070205080204" pitchFamily="50" charset="-128"/>
                <a:ea typeface="ＭＳ Ｐゴシック" panose="020B0600070205080204" pitchFamily="50" charset="-128"/>
              </a:rPr>
              <a:t>）</a:t>
            </a:r>
            <a:endParaRPr lang="en-US" altLang="ja-JP" sz="900" dirty="0">
              <a:latin typeface="ＭＳ Ｐゴシック" panose="020B0600070205080204" pitchFamily="50" charset="-128"/>
              <a:ea typeface="ＭＳ Ｐゴシック" panose="020B0600070205080204" pitchFamily="50" charset="-128"/>
            </a:endParaRPr>
          </a:p>
        </p:txBody>
      </p:sp>
      <p:sp>
        <p:nvSpPr>
          <p:cNvPr id="55" name="テキスト ボックス 54"/>
          <p:cNvSpPr txBox="1"/>
          <p:nvPr/>
        </p:nvSpPr>
        <p:spPr>
          <a:xfrm>
            <a:off x="1593320" y="1080119"/>
            <a:ext cx="1212478" cy="677108"/>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医療機関</a:t>
            </a:r>
            <a:r>
              <a:rPr lang="ja-JP" altLang="en-US" sz="900" dirty="0">
                <a:latin typeface="ＭＳ Ｐゴシック" panose="020B0600070205080204" pitchFamily="50" charset="-128"/>
                <a:ea typeface="ＭＳ Ｐゴシック" panose="020B0600070205080204" pitchFamily="50" charset="-128"/>
              </a:rPr>
              <a:t>①</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後期</a:t>
            </a:r>
            <a:r>
              <a:rPr lang="ja-JP" altLang="en-US" sz="900" dirty="0">
                <a:latin typeface="ＭＳ Ｐゴシック" panose="020B0600070205080204" pitchFamily="50" charset="-128"/>
                <a:ea typeface="ＭＳ Ｐゴシック" panose="020B0600070205080204" pitchFamily="50" charset="-128"/>
              </a:rPr>
              <a:t>高齢</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a:t>
            </a:r>
            <a:r>
              <a:rPr lang="en-US" altLang="ja-JP" sz="900" dirty="0" smtClean="0">
                <a:latin typeface="ＭＳ Ｐゴシック" panose="020B0600070205080204" pitchFamily="50" charset="-128"/>
                <a:ea typeface="ＭＳ Ｐゴシック" panose="020B0600070205080204" pitchFamily="50" charset="-128"/>
              </a:rPr>
              <a:t>75</a:t>
            </a:r>
            <a:r>
              <a:rPr lang="ja-JP" altLang="en-US" sz="900" dirty="0" smtClean="0">
                <a:latin typeface="ＭＳ Ｐゴシック" panose="020B0600070205080204" pitchFamily="50" charset="-128"/>
                <a:ea typeface="ＭＳ Ｐゴシック" panose="020B0600070205080204" pitchFamily="50" charset="-128"/>
              </a:rPr>
              <a:t>歳・低所得</a:t>
            </a:r>
            <a:r>
              <a:rPr lang="en-US" altLang="ja-JP" sz="900" dirty="0" smtClean="0">
                <a:latin typeface="ＭＳ Ｐゴシック" panose="020B0600070205080204" pitchFamily="50" charset="-128"/>
                <a:ea typeface="ＭＳ Ｐゴシック" panose="020B0600070205080204" pitchFamily="50" charset="-128"/>
              </a:rPr>
              <a:t>Ⅰ</a:t>
            </a:r>
            <a:r>
              <a:rPr lang="ja-JP" altLang="en-US" sz="900" dirty="0" smtClean="0">
                <a:latin typeface="ＭＳ Ｐゴシック" panose="020B0600070205080204" pitchFamily="50" charset="-128"/>
                <a:ea typeface="ＭＳ Ｐゴシック" panose="020B0600070205080204" pitchFamily="50" charset="-128"/>
              </a:rPr>
              <a:t>）</a:t>
            </a:r>
            <a:endParaRPr lang="en-US" altLang="ja-JP" sz="900" dirty="0">
              <a:latin typeface="ＭＳ Ｐゴシック" panose="020B0600070205080204" pitchFamily="50" charset="-128"/>
              <a:ea typeface="ＭＳ Ｐゴシック" panose="020B0600070205080204" pitchFamily="50" charset="-128"/>
            </a:endParaRPr>
          </a:p>
        </p:txBody>
      </p:sp>
      <p:sp>
        <p:nvSpPr>
          <p:cNvPr id="56" name="テキスト ボックス 55"/>
          <p:cNvSpPr txBox="1"/>
          <p:nvPr/>
        </p:nvSpPr>
        <p:spPr>
          <a:xfrm>
            <a:off x="476383" y="3396472"/>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57" name="テキスト ボックス 56"/>
          <p:cNvSpPr txBox="1"/>
          <p:nvPr/>
        </p:nvSpPr>
        <p:spPr>
          <a:xfrm>
            <a:off x="2644682" y="3437475"/>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58" name="正方形/長方形 57"/>
          <p:cNvSpPr/>
          <p:nvPr/>
        </p:nvSpPr>
        <p:spPr>
          <a:xfrm>
            <a:off x="1026900" y="1802425"/>
            <a:ext cx="1393039" cy="1924593"/>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en-US" altLang="ja-JP" sz="1050" dirty="0" smtClean="0">
              <a:solidFill>
                <a:schemeClr val="tx1"/>
              </a:solidFill>
              <a:latin typeface="ＭＳ Ｐゴシック" panose="020B0600070205080204" pitchFamily="50" charset="-128"/>
              <a:ea typeface="ＭＳ Ｐゴシック" panose="020B0600070205080204" pitchFamily="50" charset="-128"/>
            </a:endParaRPr>
          </a:p>
          <a:p>
            <a:pPr algn="ct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cxnSp>
        <p:nvCxnSpPr>
          <p:cNvPr id="60" name="直線コネクタ 59"/>
          <p:cNvCxnSpPr/>
          <p:nvPr/>
        </p:nvCxnSpPr>
        <p:spPr>
          <a:xfrm>
            <a:off x="628665" y="2137001"/>
            <a:ext cx="2073609" cy="2972"/>
          </a:xfrm>
          <a:prstGeom prst="line">
            <a:avLst/>
          </a:prstGeom>
          <a:ln w="6350">
            <a:prstDash val="dash"/>
          </a:ln>
        </p:spPr>
        <p:style>
          <a:lnRef idx="1">
            <a:schemeClr val="dk1"/>
          </a:lnRef>
          <a:fillRef idx="0">
            <a:schemeClr val="dk1"/>
          </a:fillRef>
          <a:effectRef idx="0">
            <a:schemeClr val="dk1"/>
          </a:effectRef>
          <a:fontRef idx="minor">
            <a:schemeClr val="tx1"/>
          </a:fontRef>
        </p:style>
      </p:cxnSp>
      <p:sp>
        <p:nvSpPr>
          <p:cNvPr id="61" name="テキスト ボックス 2"/>
          <p:cNvSpPr txBox="1">
            <a:spLocks noChangeArrowheads="1"/>
          </p:cNvSpPr>
          <p:nvPr/>
        </p:nvSpPr>
        <p:spPr bwMode="auto">
          <a:xfrm>
            <a:off x="3429000" y="1096615"/>
            <a:ext cx="3151094" cy="2869903"/>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・１回の入院だがレセプトは保険者ごとに作成されるので２枚となる。</a:t>
            </a:r>
            <a:endPar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endParaRPr>
          </a:p>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・保険者ごとに医療費の助成を行うところだが、</a:t>
            </a:r>
            <a:r>
              <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rPr>
              <a:t>75</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歳到達月であることから、国民健康保険も後期高齢者医療保険も高額療養費算定基準額</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がとも</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に</a:t>
            </a:r>
            <a:r>
              <a:rPr lang="en-US" altLang="ja-JP" sz="1200" kern="100" dirty="0">
                <a:latin typeface="游明朝" panose="02020400000000000000" pitchFamily="18" charset="-128"/>
                <a:ea typeface="ＭＳ ゴシック" panose="020B0609070205080204" pitchFamily="49" charset="-128"/>
                <a:cs typeface="Times New Roman" panose="02020603050405020304" pitchFamily="18" charset="0"/>
              </a:rPr>
              <a:t>7,500</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円と</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なり、１万円</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に</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満たないことから、</a:t>
            </a:r>
            <a:r>
              <a:rPr lang="ja-JP" altLang="en-US" sz="1200" u="sng" kern="100" dirty="0">
                <a:solidFill>
                  <a:srgbClr val="FF0000"/>
                </a:solidFill>
                <a:latin typeface="游明朝" panose="02020400000000000000" pitchFamily="18" charset="-128"/>
                <a:ea typeface="ＭＳ ゴシック" panose="020B0609070205080204" pitchFamily="49" charset="-128"/>
                <a:cs typeface="Times New Roman" panose="02020603050405020304" pitchFamily="18" charset="0"/>
              </a:rPr>
              <a:t>医療費の助成は行われない</a:t>
            </a:r>
            <a:r>
              <a:rPr lang="ja-JP" altLang="en-US" sz="1200" u="sng" kern="100" dirty="0" smtClean="0">
                <a:solidFill>
                  <a:srgbClr val="FF0000"/>
                </a:solidFill>
                <a:latin typeface="游明朝" panose="02020400000000000000" pitchFamily="18" charset="-128"/>
                <a:ea typeface="ＭＳ ゴシック" panose="020B0609070205080204" pitchFamily="49" charset="-128"/>
                <a:cs typeface="Times New Roman" panose="02020603050405020304" pitchFamily="18" charset="0"/>
              </a:rPr>
              <a:t>。</a:t>
            </a:r>
            <a:endParaRPr lang="en-US" altLang="ja-JP" sz="1200" u="sng" kern="100" dirty="0" smtClean="0">
              <a:solidFill>
                <a:srgbClr val="FF0000"/>
              </a:solidFill>
              <a:latin typeface="游明朝" panose="02020400000000000000" pitchFamily="18" charset="-128"/>
              <a:ea typeface="ＭＳ ゴシック" panose="020B0609070205080204" pitchFamily="49" charset="-128"/>
              <a:cs typeface="Times New Roman" panose="02020603050405020304" pitchFamily="18" charset="0"/>
            </a:endParaRPr>
          </a:p>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・入院関係医療の自己負担額が高額療養費算定基準額を超えているので、国保のレセプト作成時点で</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入院関係医療のカウントは＋１となる。</a:t>
            </a:r>
            <a:endPar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endParaRPr>
          </a:p>
        </p:txBody>
      </p:sp>
      <p:cxnSp>
        <p:nvCxnSpPr>
          <p:cNvPr id="41" name="直線コネクタ 40"/>
          <p:cNvCxnSpPr/>
          <p:nvPr/>
        </p:nvCxnSpPr>
        <p:spPr>
          <a:xfrm flipV="1">
            <a:off x="1489267" y="3666168"/>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64" name="直線コネクタ 63"/>
          <p:cNvCxnSpPr/>
          <p:nvPr/>
        </p:nvCxnSpPr>
        <p:spPr>
          <a:xfrm flipV="1">
            <a:off x="1545027" y="3677393"/>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65" name="直線コネクタ 64"/>
          <p:cNvCxnSpPr/>
          <p:nvPr/>
        </p:nvCxnSpPr>
        <p:spPr>
          <a:xfrm flipV="1">
            <a:off x="1437778" y="3662656"/>
            <a:ext cx="0" cy="874"/>
          </a:xfrm>
          <a:prstGeom prst="line">
            <a:avLst/>
          </a:prstGeom>
        </p:spPr>
        <p:style>
          <a:lnRef idx="1">
            <a:schemeClr val="dk1"/>
          </a:lnRef>
          <a:fillRef idx="0">
            <a:schemeClr val="dk1"/>
          </a:fillRef>
          <a:effectRef idx="0">
            <a:schemeClr val="dk1"/>
          </a:effectRef>
          <a:fontRef idx="minor">
            <a:schemeClr val="tx1"/>
          </a:fontRef>
        </p:style>
      </p:cxnSp>
      <p:sp>
        <p:nvSpPr>
          <p:cNvPr id="2" name="ホームベース 1"/>
          <p:cNvSpPr/>
          <p:nvPr/>
        </p:nvSpPr>
        <p:spPr>
          <a:xfrm rot="5400000">
            <a:off x="1600042" y="3651764"/>
            <a:ext cx="231074" cy="76731"/>
          </a:xfrm>
          <a:prstGeom prst="homePlate">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62" name="テキスト ボックス 61"/>
          <p:cNvSpPr txBox="1"/>
          <p:nvPr/>
        </p:nvSpPr>
        <p:spPr>
          <a:xfrm>
            <a:off x="1323309" y="3368252"/>
            <a:ext cx="800219" cy="215444"/>
          </a:xfrm>
          <a:prstGeom prst="rect">
            <a:avLst/>
          </a:prstGeom>
          <a:noFill/>
        </p:spPr>
        <p:txBody>
          <a:bodyPr wrap="none" rtlCol="0">
            <a:spAutoFit/>
          </a:bodyPr>
          <a:lstStyle/>
          <a:p>
            <a:r>
              <a:rPr lang="en-US" altLang="ja-JP" sz="800" i="1" dirty="0" smtClean="0">
                <a:latin typeface="ＭＳ Ｐゴシック" panose="020B0600070205080204" pitchFamily="50" charset="-128"/>
                <a:ea typeface="ＭＳ Ｐゴシック" panose="020B0600070205080204" pitchFamily="50" charset="-128"/>
              </a:rPr>
              <a:t>75</a:t>
            </a:r>
            <a:r>
              <a:rPr lang="ja-JP" altLang="en-US" sz="800" i="1" dirty="0" smtClean="0">
                <a:latin typeface="ＭＳ Ｐゴシック" panose="020B0600070205080204" pitchFamily="50" charset="-128"/>
                <a:ea typeface="ＭＳ Ｐゴシック" panose="020B0600070205080204" pitchFamily="50" charset="-128"/>
              </a:rPr>
              <a:t>歳の誕生日</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63" name="タイトル 1"/>
          <p:cNvSpPr txBox="1">
            <a:spLocks/>
          </p:cNvSpPr>
          <p:nvPr/>
        </p:nvSpPr>
        <p:spPr>
          <a:xfrm>
            <a:off x="471488" y="5400062"/>
            <a:ext cx="6310312" cy="242616"/>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Case</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２</a:t>
            </a:r>
            <a:r>
              <a:rPr lang="ja-JP" altLang="en-US" sz="1200" kern="100" dirty="0">
                <a:solidFill>
                  <a:srgbClr val="000000"/>
                </a:solidFill>
                <a:latin typeface="ＭＳ Ｐゴシック" panose="020B0600070205080204" pitchFamily="50" charset="-128"/>
                <a:ea typeface="ＭＳ Ｐゴシック" panose="020B0600070205080204" pitchFamily="50" charset="-128"/>
              </a:rPr>
              <a:t>０</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：保険者の変更がある場合⑤</a:t>
            </a:r>
          </a:p>
        </p:txBody>
      </p:sp>
      <p:cxnSp>
        <p:nvCxnSpPr>
          <p:cNvPr id="71" name="直線コネクタ 70"/>
          <p:cNvCxnSpPr/>
          <p:nvPr/>
        </p:nvCxnSpPr>
        <p:spPr>
          <a:xfrm flipV="1">
            <a:off x="681628" y="8523960"/>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72" name="直線コネクタ 71"/>
          <p:cNvCxnSpPr/>
          <p:nvPr/>
        </p:nvCxnSpPr>
        <p:spPr>
          <a:xfrm flipV="1">
            <a:off x="2846290" y="8523960"/>
            <a:ext cx="0" cy="136637"/>
          </a:xfrm>
          <a:prstGeom prst="line">
            <a:avLst/>
          </a:prstGeom>
        </p:spPr>
        <p:style>
          <a:lnRef idx="1">
            <a:schemeClr val="dk1"/>
          </a:lnRef>
          <a:fillRef idx="0">
            <a:schemeClr val="dk1"/>
          </a:fillRef>
          <a:effectRef idx="0">
            <a:schemeClr val="dk1"/>
          </a:effectRef>
          <a:fontRef idx="minor">
            <a:schemeClr val="tx1"/>
          </a:fontRef>
        </p:style>
      </p:cxnSp>
      <p:cxnSp>
        <p:nvCxnSpPr>
          <p:cNvPr id="73" name="直線コネクタ 72"/>
          <p:cNvCxnSpPr/>
          <p:nvPr/>
        </p:nvCxnSpPr>
        <p:spPr>
          <a:xfrm flipV="1">
            <a:off x="1482539" y="8523962"/>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74" name="直線コネクタ 73"/>
          <p:cNvCxnSpPr/>
          <p:nvPr/>
        </p:nvCxnSpPr>
        <p:spPr>
          <a:xfrm flipV="1">
            <a:off x="628665" y="8072698"/>
            <a:ext cx="0" cy="874"/>
          </a:xfrm>
          <a:prstGeom prst="line">
            <a:avLst/>
          </a:prstGeom>
        </p:spPr>
        <p:style>
          <a:lnRef idx="1">
            <a:schemeClr val="dk1"/>
          </a:lnRef>
          <a:fillRef idx="0">
            <a:schemeClr val="dk1"/>
          </a:fillRef>
          <a:effectRef idx="0">
            <a:schemeClr val="dk1"/>
          </a:effectRef>
          <a:fontRef idx="minor">
            <a:schemeClr val="tx1"/>
          </a:fontRef>
        </p:style>
      </p:cxnSp>
      <p:sp>
        <p:nvSpPr>
          <p:cNvPr id="75" name="テキスト ボックス 74"/>
          <p:cNvSpPr txBox="1"/>
          <p:nvPr/>
        </p:nvSpPr>
        <p:spPr>
          <a:xfrm>
            <a:off x="831558" y="8711750"/>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入院</a:t>
            </a:r>
          </a:p>
        </p:txBody>
      </p:sp>
      <p:sp>
        <p:nvSpPr>
          <p:cNvPr id="76" name="テキスト ボックス 75"/>
          <p:cNvSpPr txBox="1"/>
          <p:nvPr/>
        </p:nvSpPr>
        <p:spPr>
          <a:xfrm>
            <a:off x="2225014" y="8711750"/>
            <a:ext cx="389850" cy="215444"/>
          </a:xfrm>
          <a:prstGeom prst="rect">
            <a:avLst/>
          </a:prstGeom>
          <a:noFill/>
        </p:spPr>
        <p:txBody>
          <a:bodyPr wrap="none" rtlCol="0">
            <a:spAutoFit/>
          </a:bodyPr>
          <a:lstStyle/>
          <a:p>
            <a:r>
              <a:rPr lang="ja-JP" altLang="en-US" sz="800" dirty="0">
                <a:latin typeface="ＭＳ Ｐゴシック" panose="020B0600070205080204" pitchFamily="50" charset="-128"/>
                <a:ea typeface="ＭＳ Ｐゴシック" panose="020B0600070205080204" pitchFamily="50" charset="-128"/>
              </a:rPr>
              <a:t>退院</a:t>
            </a:r>
          </a:p>
        </p:txBody>
      </p:sp>
      <p:sp>
        <p:nvSpPr>
          <p:cNvPr id="77" name="テキスト ボックス 76"/>
          <p:cNvSpPr txBox="1"/>
          <p:nvPr/>
        </p:nvSpPr>
        <p:spPr>
          <a:xfrm>
            <a:off x="2453149" y="6676522"/>
            <a:ext cx="916123" cy="400110"/>
          </a:xfrm>
          <a:prstGeom prst="rect">
            <a:avLst/>
          </a:prstGeom>
          <a:noFill/>
        </p:spPr>
        <p:txBody>
          <a:bodyPr wrap="square" rtlCol="0">
            <a:spAutoFit/>
          </a:bodyPr>
          <a:lstStyle/>
          <a:p>
            <a:pPr algn="ctr"/>
            <a:r>
              <a:rPr lang="ja-JP" altLang="en-US" sz="1000" dirty="0">
                <a:latin typeface="ＭＳ Ｐゴシック" panose="020B0600070205080204" pitchFamily="50" charset="-128"/>
                <a:ea typeface="ＭＳ Ｐゴシック" panose="020B0600070205080204" pitchFamily="50" charset="-128"/>
              </a:rPr>
              <a:t>高額療養費</a:t>
            </a:r>
            <a:endParaRPr lang="en-US" altLang="ja-JP" sz="1000" dirty="0">
              <a:latin typeface="ＭＳ Ｐゴシック" panose="020B0600070205080204" pitchFamily="50" charset="-128"/>
              <a:ea typeface="ＭＳ Ｐゴシック" panose="020B0600070205080204" pitchFamily="50" charset="-128"/>
            </a:endParaRPr>
          </a:p>
          <a:p>
            <a:pPr algn="ctr"/>
            <a:r>
              <a:rPr lang="ja-JP" altLang="en-US" sz="1000" dirty="0">
                <a:latin typeface="ＭＳ Ｐゴシック" panose="020B0600070205080204" pitchFamily="50" charset="-128"/>
                <a:ea typeface="ＭＳ Ｐゴシック" panose="020B0600070205080204" pitchFamily="50" charset="-128"/>
              </a:rPr>
              <a:t>のライン</a:t>
            </a:r>
          </a:p>
        </p:txBody>
      </p:sp>
      <p:cxnSp>
        <p:nvCxnSpPr>
          <p:cNvPr id="78" name="直線コネクタ 77"/>
          <p:cNvCxnSpPr/>
          <p:nvPr/>
        </p:nvCxnSpPr>
        <p:spPr>
          <a:xfrm flipV="1">
            <a:off x="330579" y="8589298"/>
            <a:ext cx="3077170" cy="2980"/>
          </a:xfrm>
          <a:prstGeom prst="line">
            <a:avLst/>
          </a:prstGeom>
        </p:spPr>
        <p:style>
          <a:lnRef idx="1">
            <a:schemeClr val="dk1"/>
          </a:lnRef>
          <a:fillRef idx="0">
            <a:schemeClr val="dk1"/>
          </a:fillRef>
          <a:effectRef idx="0">
            <a:schemeClr val="dk1"/>
          </a:effectRef>
          <a:fontRef idx="minor">
            <a:schemeClr val="tx1"/>
          </a:fontRef>
        </p:style>
      </p:cxnSp>
      <p:sp>
        <p:nvSpPr>
          <p:cNvPr id="79" name="テキスト ボックス 78"/>
          <p:cNvSpPr txBox="1"/>
          <p:nvPr/>
        </p:nvSpPr>
        <p:spPr>
          <a:xfrm>
            <a:off x="681628" y="5807081"/>
            <a:ext cx="1212478" cy="815608"/>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医療機関①</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組合</a:t>
            </a:r>
            <a:r>
              <a:rPr lang="ja-JP" altLang="en-US" sz="900" dirty="0">
                <a:latin typeface="ＭＳ Ｐゴシック" panose="020B0600070205080204" pitchFamily="50" charset="-128"/>
                <a:ea typeface="ＭＳ Ｐゴシック" panose="020B0600070205080204" pitchFamily="50" charset="-128"/>
              </a:rPr>
              <a:t>健保</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a:t>
            </a:r>
            <a:r>
              <a:rPr lang="en-US" altLang="ja-JP" sz="900" dirty="0" smtClean="0">
                <a:latin typeface="ＭＳ Ｐゴシック" panose="020B0600070205080204" pitchFamily="50" charset="-128"/>
                <a:ea typeface="ＭＳ Ｐゴシック" panose="020B0600070205080204" pitchFamily="50" charset="-128"/>
              </a:rPr>
              <a:t>74</a:t>
            </a:r>
            <a:r>
              <a:rPr lang="ja-JP" altLang="en-US" sz="900" dirty="0" smtClean="0">
                <a:latin typeface="ＭＳ Ｐゴシック" panose="020B0600070205080204" pitchFamily="50" charset="-128"/>
                <a:ea typeface="ＭＳ Ｐゴシック" panose="020B0600070205080204" pitchFamily="50" charset="-128"/>
              </a:rPr>
              <a:t>歳・一般）</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en-US" altLang="ja-JP" sz="900" dirty="0" smtClean="0">
                <a:latin typeface="ＭＳ Ｐゴシック" panose="020B0600070205080204" pitchFamily="50" charset="-128"/>
                <a:ea typeface="ＭＳ Ｐゴシック" panose="020B0600070205080204" pitchFamily="50" charset="-128"/>
              </a:rPr>
              <a:t>※</a:t>
            </a:r>
            <a:r>
              <a:rPr lang="ja-JP" altLang="en-US" sz="900" dirty="0" smtClean="0">
                <a:latin typeface="ＭＳ Ｐゴシック" panose="020B0600070205080204" pitchFamily="50" charset="-128"/>
                <a:ea typeface="ＭＳ Ｐゴシック" panose="020B0600070205080204" pitchFamily="50" charset="-128"/>
              </a:rPr>
              <a:t>多数回該当あ</a:t>
            </a:r>
            <a:r>
              <a:rPr lang="ja-JP" altLang="en-US" sz="900" dirty="0">
                <a:latin typeface="ＭＳ Ｐゴシック" panose="020B0600070205080204" pitchFamily="50" charset="-128"/>
                <a:ea typeface="ＭＳ Ｐゴシック" panose="020B0600070205080204" pitchFamily="50" charset="-128"/>
              </a:rPr>
              <a:t>り</a:t>
            </a:r>
            <a:endParaRPr lang="en-US" altLang="ja-JP" sz="900" dirty="0">
              <a:latin typeface="ＭＳ Ｐゴシック" panose="020B0600070205080204" pitchFamily="50" charset="-128"/>
              <a:ea typeface="ＭＳ Ｐゴシック" panose="020B0600070205080204" pitchFamily="50" charset="-128"/>
            </a:endParaRPr>
          </a:p>
        </p:txBody>
      </p:sp>
      <p:sp>
        <p:nvSpPr>
          <p:cNvPr id="80" name="テキスト ボックス 79"/>
          <p:cNvSpPr txBox="1"/>
          <p:nvPr/>
        </p:nvSpPr>
        <p:spPr>
          <a:xfrm>
            <a:off x="1562080" y="5818079"/>
            <a:ext cx="1212478" cy="677108"/>
          </a:xfrm>
          <a:prstGeom prst="rect">
            <a:avLst/>
          </a:prstGeom>
          <a:noFill/>
        </p:spPr>
        <p:txBody>
          <a:bodyPr wrap="square" rtlCol="0">
            <a:spAutoFit/>
          </a:bodyPr>
          <a:lstStyle/>
          <a:p>
            <a:pPr algn="ctr"/>
            <a:r>
              <a:rPr lang="en-US" altLang="ja-JP" sz="1100" dirty="0" smtClean="0">
                <a:latin typeface="ＭＳ Ｐゴシック" panose="020B0600070205080204" pitchFamily="50" charset="-128"/>
                <a:ea typeface="ＭＳ Ｐゴシック" panose="020B0600070205080204" pitchFamily="50" charset="-128"/>
              </a:rPr>
              <a:t>A</a:t>
            </a:r>
            <a:r>
              <a:rPr lang="ja-JP" altLang="en-US" sz="1100" dirty="0" smtClean="0">
                <a:latin typeface="ＭＳ Ｐゴシック" panose="020B0600070205080204" pitchFamily="50" charset="-128"/>
                <a:ea typeface="ＭＳ Ｐゴシック" panose="020B0600070205080204" pitchFamily="50" charset="-128"/>
              </a:rPr>
              <a:t>県</a:t>
            </a:r>
            <a:endParaRPr lang="en-US" altLang="ja-JP" sz="11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医療機関</a:t>
            </a:r>
            <a:r>
              <a:rPr lang="ja-JP" altLang="en-US" sz="900" dirty="0">
                <a:latin typeface="ＭＳ Ｐゴシック" panose="020B0600070205080204" pitchFamily="50" charset="-128"/>
                <a:ea typeface="ＭＳ Ｐゴシック" panose="020B0600070205080204" pitchFamily="50" charset="-128"/>
              </a:rPr>
              <a:t>①</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後期</a:t>
            </a:r>
            <a:r>
              <a:rPr lang="ja-JP" altLang="en-US" sz="900" dirty="0">
                <a:latin typeface="ＭＳ Ｐゴシック" panose="020B0600070205080204" pitchFamily="50" charset="-128"/>
                <a:ea typeface="ＭＳ Ｐゴシック" panose="020B0600070205080204" pitchFamily="50" charset="-128"/>
              </a:rPr>
              <a:t>高齢</a:t>
            </a:r>
            <a:endParaRPr lang="en-US" altLang="ja-JP" sz="900" dirty="0" smtClean="0">
              <a:latin typeface="ＭＳ Ｐゴシック" panose="020B0600070205080204" pitchFamily="50" charset="-128"/>
              <a:ea typeface="ＭＳ Ｐゴシック" panose="020B0600070205080204" pitchFamily="50" charset="-128"/>
            </a:endParaRPr>
          </a:p>
          <a:p>
            <a:pPr algn="ctr"/>
            <a:r>
              <a:rPr lang="ja-JP" altLang="en-US" sz="900" dirty="0" smtClean="0">
                <a:latin typeface="ＭＳ Ｐゴシック" panose="020B0600070205080204" pitchFamily="50" charset="-128"/>
                <a:ea typeface="ＭＳ Ｐゴシック" panose="020B0600070205080204" pitchFamily="50" charset="-128"/>
              </a:rPr>
              <a:t>（</a:t>
            </a:r>
            <a:r>
              <a:rPr lang="en-US" altLang="ja-JP" sz="900" dirty="0" smtClean="0">
                <a:latin typeface="ＭＳ Ｐゴシック" panose="020B0600070205080204" pitchFamily="50" charset="-128"/>
                <a:ea typeface="ＭＳ Ｐゴシック" panose="020B0600070205080204" pitchFamily="50" charset="-128"/>
              </a:rPr>
              <a:t>75</a:t>
            </a:r>
            <a:r>
              <a:rPr lang="ja-JP" altLang="en-US" sz="900" dirty="0" smtClean="0">
                <a:latin typeface="ＭＳ Ｐゴシック" panose="020B0600070205080204" pitchFamily="50" charset="-128"/>
                <a:ea typeface="ＭＳ Ｐゴシック" panose="020B0600070205080204" pitchFamily="50" charset="-128"/>
              </a:rPr>
              <a:t>歳・一般）</a:t>
            </a:r>
            <a:endParaRPr lang="en-US" altLang="ja-JP" sz="900" dirty="0">
              <a:latin typeface="ＭＳ Ｐゴシック" panose="020B0600070205080204" pitchFamily="50" charset="-128"/>
              <a:ea typeface="ＭＳ Ｐゴシック" panose="020B0600070205080204" pitchFamily="50" charset="-128"/>
            </a:endParaRPr>
          </a:p>
        </p:txBody>
      </p:sp>
      <p:sp>
        <p:nvSpPr>
          <p:cNvPr id="81" name="テキスト ボックス 80"/>
          <p:cNvSpPr txBox="1"/>
          <p:nvPr/>
        </p:nvSpPr>
        <p:spPr>
          <a:xfrm>
            <a:off x="476383" y="8251402"/>
            <a:ext cx="377026"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１</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82" name="テキスト ボックス 81"/>
          <p:cNvSpPr txBox="1"/>
          <p:nvPr/>
        </p:nvSpPr>
        <p:spPr>
          <a:xfrm>
            <a:off x="2644682" y="8292405"/>
            <a:ext cx="447558" cy="215444"/>
          </a:xfrm>
          <a:prstGeom prst="rect">
            <a:avLst/>
          </a:prstGeom>
          <a:noFill/>
        </p:spPr>
        <p:txBody>
          <a:bodyPr wrap="none" rtlCol="0">
            <a:spAutoFit/>
          </a:bodyPr>
          <a:lstStyle/>
          <a:p>
            <a:r>
              <a:rPr lang="ja-JP" altLang="en-US" sz="800" i="1" dirty="0" smtClean="0">
                <a:latin typeface="ＭＳ Ｐゴシック" panose="020B0600070205080204" pitchFamily="50" charset="-128"/>
                <a:ea typeface="ＭＳ Ｐゴシック" panose="020B0600070205080204" pitchFamily="50" charset="-128"/>
              </a:rPr>
              <a:t>４</a:t>
            </a:r>
            <a:r>
              <a:rPr lang="en-US" altLang="ja-JP" sz="800" i="1" dirty="0" smtClean="0">
                <a:latin typeface="ＭＳ Ｐゴシック" panose="020B0600070205080204" pitchFamily="50" charset="-128"/>
                <a:ea typeface="ＭＳ Ｐゴシック" panose="020B0600070205080204" pitchFamily="50" charset="-128"/>
              </a:rPr>
              <a:t>/</a:t>
            </a:r>
            <a:r>
              <a:rPr lang="ja-JP" altLang="en-US" sz="800" i="1" dirty="0" smtClean="0">
                <a:latin typeface="ＭＳ Ｐゴシック" panose="020B0600070205080204" pitchFamily="50" charset="-128"/>
                <a:ea typeface="ＭＳ Ｐゴシック" panose="020B0600070205080204" pitchFamily="50" charset="-128"/>
              </a:rPr>
              <a:t>３０</a:t>
            </a:r>
            <a:endParaRPr lang="ja-JP" altLang="en-US" sz="800" i="1" dirty="0">
              <a:latin typeface="ＭＳ Ｐゴシック" panose="020B0600070205080204" pitchFamily="50" charset="-128"/>
              <a:ea typeface="ＭＳ Ｐゴシック" panose="020B0600070205080204" pitchFamily="50" charset="-128"/>
            </a:endParaRPr>
          </a:p>
        </p:txBody>
      </p:sp>
      <p:sp>
        <p:nvSpPr>
          <p:cNvPr id="83" name="正方形/長方形 82"/>
          <p:cNvSpPr/>
          <p:nvPr/>
        </p:nvSpPr>
        <p:spPr>
          <a:xfrm>
            <a:off x="1026900" y="6657355"/>
            <a:ext cx="1393039" cy="1924593"/>
          </a:xfrm>
          <a:prstGeom prst="rect">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en-US" altLang="ja-JP" sz="1050" dirty="0" smtClean="0">
              <a:solidFill>
                <a:schemeClr val="tx1"/>
              </a:solidFill>
              <a:latin typeface="ＭＳ Ｐゴシック" panose="020B0600070205080204" pitchFamily="50" charset="-128"/>
              <a:ea typeface="ＭＳ Ｐゴシック" panose="020B0600070205080204" pitchFamily="50" charset="-128"/>
            </a:endParaRPr>
          </a:p>
          <a:p>
            <a:pPr algn="ct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lnSpc>
                <a:spcPts val="200"/>
              </a:lnSpc>
            </a:pPr>
            <a:endParaRPr lang="en-US" altLang="zh-TW" sz="1050" dirty="0" smtClean="0">
              <a:solidFill>
                <a:schemeClr val="tx1"/>
              </a:solidFill>
              <a:latin typeface="ＭＳ Ｐゴシック" panose="020B0600070205080204" pitchFamily="50" charset="-128"/>
              <a:ea typeface="ＭＳ Ｐゴシック" panose="020B0600070205080204" pitchFamily="50" charset="-128"/>
            </a:endParaRPr>
          </a:p>
          <a:p>
            <a:pPr algn="ctr"/>
            <a:endParaRPr lang="en-US" altLang="zh-TW" sz="1050" dirty="0">
              <a:solidFill>
                <a:schemeClr val="tx1"/>
              </a:solidFill>
              <a:latin typeface="ＭＳ Ｐゴシック" panose="020B0600070205080204" pitchFamily="50" charset="-128"/>
              <a:ea typeface="ＭＳ Ｐゴシック" panose="020B0600070205080204" pitchFamily="50" charset="-128"/>
            </a:endParaRPr>
          </a:p>
          <a:p>
            <a:pPr algn="ctr"/>
            <a:r>
              <a:rPr lang="zh-TW" altLang="en-US" sz="1050" dirty="0" smtClean="0">
                <a:solidFill>
                  <a:schemeClr val="tx1"/>
                </a:solidFill>
                <a:latin typeface="ＭＳ Ｐゴシック" panose="020B0600070205080204" pitchFamily="50" charset="-128"/>
                <a:ea typeface="ＭＳ Ｐゴシック" panose="020B0600070205080204" pitchFamily="50" charset="-128"/>
              </a:rPr>
              <a:t>入院関係医療</a:t>
            </a:r>
            <a:endParaRPr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cxnSp>
        <p:nvCxnSpPr>
          <p:cNvPr id="84" name="直線コネクタ 83"/>
          <p:cNvCxnSpPr/>
          <p:nvPr/>
        </p:nvCxnSpPr>
        <p:spPr>
          <a:xfrm flipV="1">
            <a:off x="915288" y="6876577"/>
            <a:ext cx="1617782" cy="167699"/>
          </a:xfrm>
          <a:prstGeom prst="bentConnector3">
            <a:avLst>
              <a:gd name="adj1" fmla="val 50000"/>
            </a:avLst>
          </a:prstGeom>
          <a:ln w="6350">
            <a:prstDash val="dash"/>
          </a:ln>
        </p:spPr>
        <p:style>
          <a:lnRef idx="1">
            <a:schemeClr val="dk1"/>
          </a:lnRef>
          <a:fillRef idx="0">
            <a:schemeClr val="dk1"/>
          </a:fillRef>
          <a:effectRef idx="0">
            <a:schemeClr val="dk1"/>
          </a:effectRef>
          <a:fontRef idx="minor">
            <a:schemeClr val="tx1"/>
          </a:fontRef>
        </p:style>
      </p:cxnSp>
      <p:sp>
        <p:nvSpPr>
          <p:cNvPr id="85" name="テキスト ボックス 2"/>
          <p:cNvSpPr txBox="1">
            <a:spLocks noChangeArrowheads="1"/>
          </p:cNvSpPr>
          <p:nvPr/>
        </p:nvSpPr>
        <p:spPr bwMode="auto">
          <a:xfrm>
            <a:off x="3429000" y="5928917"/>
            <a:ext cx="3151094" cy="2630402"/>
          </a:xfrm>
          <a:prstGeom prst="rect">
            <a:avLst/>
          </a:prstGeom>
          <a:solidFill>
            <a:srgbClr val="FFFFFF"/>
          </a:solidFill>
          <a:ln w="9525">
            <a:solidFill>
              <a:srgbClr val="000000"/>
            </a:solidFill>
            <a:miter lim="800000"/>
            <a:headEnd/>
            <a:tailEnd/>
          </a:ln>
        </p:spPr>
        <p:txBody>
          <a:bodyPr rot="0" vert="horz" wrap="square" lIns="36000" tIns="36000" rIns="36000" bIns="36000" anchor="ctr" anchorCtr="0">
            <a:noAutofit/>
          </a:bodyPr>
          <a:lstStyle/>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・１回の入院だがレセプトは保険者ごとに作成されるので２枚となる。</a:t>
            </a:r>
            <a:endPar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endParaRPr>
          </a:p>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a:t>
            </a:r>
            <a:r>
              <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rPr>
              <a:t>75</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歳到達月のため、自己負担限度額は、組合健保は</a:t>
            </a:r>
            <a:r>
              <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rPr>
              <a:t>22,200</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円（多数回該当の適用あり）となり、後期高齢は</a:t>
            </a:r>
            <a:r>
              <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rPr>
              <a:t>28,800</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円（多数回該当はリセットされる）となる。</a:t>
            </a:r>
            <a:endParaRPr lang="en-US" altLang="ja-JP" sz="1200" kern="100" dirty="0" smtClean="0">
              <a:latin typeface="游明朝" panose="02020400000000000000" pitchFamily="18" charset="-128"/>
              <a:ea typeface="ＭＳ ゴシック" panose="020B0609070205080204" pitchFamily="49" charset="-128"/>
              <a:cs typeface="Times New Roman" panose="02020603050405020304" pitchFamily="18" charset="0"/>
            </a:endParaRPr>
          </a:p>
          <a:p>
            <a:pPr marL="152400" indent="-152400" algn="just">
              <a:lnSpc>
                <a:spcPts val="1800"/>
              </a:lnSpc>
              <a:spcAft>
                <a:spcPts val="0"/>
              </a:spcAft>
            </a:pP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・保険者ごとに自己</a:t>
            </a:r>
            <a:r>
              <a:rPr lang="ja-JP" altLang="en-US" sz="1200" kern="100" dirty="0">
                <a:latin typeface="游明朝" panose="02020400000000000000" pitchFamily="18" charset="-128"/>
                <a:ea typeface="ＭＳ ゴシック" panose="020B0609070205080204" pitchFamily="49" charset="-128"/>
                <a:cs typeface="Times New Roman" panose="02020603050405020304" pitchFamily="18" charset="0"/>
              </a:rPr>
              <a:t>負担額が高額療養費算定基準額を超えた場合に医療費の助成を行うことになるので、保険変更前・変更後のそれぞれの入院関係医療について現物給付が可能。（患者負担２万円</a:t>
            </a:r>
            <a:r>
              <a:rPr lang="ja-JP" altLang="en-US" sz="1200" kern="100" dirty="0" smtClean="0">
                <a:latin typeface="游明朝" panose="02020400000000000000" pitchFamily="18" charset="-128"/>
                <a:ea typeface="ＭＳ ゴシック" panose="020B0609070205080204" pitchFamily="49" charset="-128"/>
                <a:cs typeface="Times New Roman" panose="02020603050405020304" pitchFamily="18" charset="0"/>
              </a:rPr>
              <a:t>）</a:t>
            </a:r>
            <a:endParaRPr lang="ja-JP" altLang="en-US" sz="1200" u="sng" kern="100" dirty="0">
              <a:solidFill>
                <a:srgbClr val="FF0000"/>
              </a:solidFill>
              <a:latin typeface="游明朝" panose="02020400000000000000" pitchFamily="18" charset="-128"/>
              <a:ea typeface="ＭＳ ゴシック" panose="020B0609070205080204" pitchFamily="49" charset="-128"/>
              <a:cs typeface="Times New Roman" panose="02020603050405020304" pitchFamily="18" charset="0"/>
            </a:endParaRPr>
          </a:p>
        </p:txBody>
      </p:sp>
      <p:cxnSp>
        <p:nvCxnSpPr>
          <p:cNvPr id="86" name="直線コネクタ 85"/>
          <p:cNvCxnSpPr/>
          <p:nvPr/>
        </p:nvCxnSpPr>
        <p:spPr>
          <a:xfrm flipV="1">
            <a:off x="1489267" y="8521098"/>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87" name="直線コネクタ 86"/>
          <p:cNvCxnSpPr/>
          <p:nvPr/>
        </p:nvCxnSpPr>
        <p:spPr>
          <a:xfrm flipV="1">
            <a:off x="1545027" y="8532323"/>
            <a:ext cx="0" cy="874"/>
          </a:xfrm>
          <a:prstGeom prst="line">
            <a:avLst/>
          </a:prstGeom>
        </p:spPr>
        <p:style>
          <a:lnRef idx="1">
            <a:schemeClr val="dk1"/>
          </a:lnRef>
          <a:fillRef idx="0">
            <a:schemeClr val="dk1"/>
          </a:fillRef>
          <a:effectRef idx="0">
            <a:schemeClr val="dk1"/>
          </a:effectRef>
          <a:fontRef idx="minor">
            <a:schemeClr val="tx1"/>
          </a:fontRef>
        </p:style>
      </p:cxnSp>
      <p:cxnSp>
        <p:nvCxnSpPr>
          <p:cNvPr id="88" name="直線コネクタ 87"/>
          <p:cNvCxnSpPr/>
          <p:nvPr/>
        </p:nvCxnSpPr>
        <p:spPr>
          <a:xfrm flipV="1">
            <a:off x="1437778" y="8517586"/>
            <a:ext cx="0" cy="874"/>
          </a:xfrm>
          <a:prstGeom prst="line">
            <a:avLst/>
          </a:prstGeom>
        </p:spPr>
        <p:style>
          <a:lnRef idx="1">
            <a:schemeClr val="dk1"/>
          </a:lnRef>
          <a:fillRef idx="0">
            <a:schemeClr val="dk1"/>
          </a:fillRef>
          <a:effectRef idx="0">
            <a:schemeClr val="dk1"/>
          </a:effectRef>
          <a:fontRef idx="minor">
            <a:schemeClr val="tx1"/>
          </a:fontRef>
        </p:style>
      </p:cxnSp>
      <p:sp>
        <p:nvSpPr>
          <p:cNvPr id="89" name="ホームベース 88"/>
          <p:cNvSpPr/>
          <p:nvPr/>
        </p:nvSpPr>
        <p:spPr>
          <a:xfrm rot="5400000">
            <a:off x="1600042" y="8506694"/>
            <a:ext cx="231074" cy="76731"/>
          </a:xfrm>
          <a:prstGeom prst="homePlate">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90" name="テキスト ボックス 89"/>
          <p:cNvSpPr txBox="1"/>
          <p:nvPr/>
        </p:nvSpPr>
        <p:spPr>
          <a:xfrm>
            <a:off x="1323309" y="8223182"/>
            <a:ext cx="800219" cy="215444"/>
          </a:xfrm>
          <a:prstGeom prst="rect">
            <a:avLst/>
          </a:prstGeom>
          <a:noFill/>
        </p:spPr>
        <p:txBody>
          <a:bodyPr wrap="none" rtlCol="0">
            <a:spAutoFit/>
          </a:bodyPr>
          <a:lstStyle/>
          <a:p>
            <a:r>
              <a:rPr lang="en-US" altLang="ja-JP" sz="800" i="1" dirty="0" smtClean="0">
                <a:latin typeface="ＭＳ Ｐゴシック" panose="020B0600070205080204" pitchFamily="50" charset="-128"/>
                <a:ea typeface="ＭＳ Ｐゴシック" panose="020B0600070205080204" pitchFamily="50" charset="-128"/>
              </a:rPr>
              <a:t>75</a:t>
            </a:r>
            <a:r>
              <a:rPr lang="ja-JP" altLang="en-US" sz="800" i="1" dirty="0" smtClean="0">
                <a:latin typeface="ＭＳ Ｐゴシック" panose="020B0600070205080204" pitchFamily="50" charset="-128"/>
                <a:ea typeface="ＭＳ Ｐゴシック" panose="020B0600070205080204" pitchFamily="50" charset="-128"/>
              </a:rPr>
              <a:t>歳の誕生日</a:t>
            </a:r>
            <a:endParaRPr lang="ja-JP" altLang="en-US" sz="800" i="1" dirty="0">
              <a:latin typeface="ＭＳ Ｐゴシック" panose="020B0600070205080204" pitchFamily="50" charset="-128"/>
              <a:ea typeface="ＭＳ Ｐゴシック" panose="020B0600070205080204" pitchFamily="50" charset="-128"/>
            </a:endParaRPr>
          </a:p>
        </p:txBody>
      </p:sp>
      <p:cxnSp>
        <p:nvCxnSpPr>
          <p:cNvPr id="50" name="直線コネクタ 49"/>
          <p:cNvCxnSpPr/>
          <p:nvPr/>
        </p:nvCxnSpPr>
        <p:spPr>
          <a:xfrm>
            <a:off x="1712958" y="1839428"/>
            <a:ext cx="5241" cy="169444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a:stCxn id="83" idx="0"/>
          </p:cNvCxnSpPr>
          <p:nvPr/>
        </p:nvCxnSpPr>
        <p:spPr>
          <a:xfrm flipH="1">
            <a:off x="1723418" y="6657355"/>
            <a:ext cx="2" cy="1760626"/>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855829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8" y="527405"/>
            <a:ext cx="1970923" cy="302774"/>
          </a:xfrm>
        </p:spPr>
        <p:txBody>
          <a:bodyPr>
            <a:normAutofit/>
          </a:bodyPr>
          <a:lstStyle/>
          <a:p>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資料集８</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レセプト記載例</a:t>
            </a:r>
          </a:p>
        </p:txBody>
      </p:sp>
      <p:sp>
        <p:nvSpPr>
          <p:cNvPr id="6" name="スライド番号プレースホルダー 5"/>
          <p:cNvSpPr>
            <a:spLocks noGrp="1"/>
          </p:cNvSpPr>
          <p:nvPr>
            <p:ph type="sldNum" sz="quarter" idx="12"/>
          </p:nvPr>
        </p:nvSpPr>
        <p:spPr/>
        <p:txBody>
          <a:bodyPr/>
          <a:lstStyle/>
          <a:p>
            <a:fld id="{7FB7AD9B-6EE5-4113-9254-305380511510}" type="slidenum">
              <a:rPr kumimoji="1" lang="ja-JP" altLang="en-US" smtClean="0"/>
              <a:t>44</a:t>
            </a:fld>
            <a:endParaRPr kumimoji="1" lang="ja-JP" altLang="en-US"/>
          </a:p>
        </p:txBody>
      </p:sp>
      <p:pic>
        <p:nvPicPr>
          <p:cNvPr id="5" name="図 4"/>
          <p:cNvPicPr>
            <a:picLocks noChangeAspect="1"/>
          </p:cNvPicPr>
          <p:nvPr/>
        </p:nvPicPr>
        <p:blipFill>
          <a:blip r:embed="rId2"/>
          <a:stretch>
            <a:fillRect/>
          </a:stretch>
        </p:blipFill>
        <p:spPr>
          <a:xfrm>
            <a:off x="729000" y="1056937"/>
            <a:ext cx="5400000" cy="5931521"/>
          </a:xfrm>
          <a:prstGeom prst="rect">
            <a:avLst/>
          </a:prstGeom>
        </p:spPr>
      </p:pic>
    </p:spTree>
    <p:extLst>
      <p:ext uri="{BB962C8B-B14F-4D97-AF65-F5344CB8AC3E}">
        <p14:creationId xmlns:p14="http://schemas.microsoft.com/office/powerpoint/2010/main" val="6565037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7FB7AD9B-6EE5-4113-9254-305380511510}" type="slidenum">
              <a:rPr kumimoji="1" lang="ja-JP" altLang="en-US" smtClean="0"/>
              <a:t>45</a:t>
            </a:fld>
            <a:endParaRPr kumimoji="1" lang="ja-JP" altLang="en-US"/>
          </a:p>
        </p:txBody>
      </p:sp>
      <p:pic>
        <p:nvPicPr>
          <p:cNvPr id="3" name="図 2"/>
          <p:cNvPicPr>
            <a:picLocks noChangeAspect="1"/>
          </p:cNvPicPr>
          <p:nvPr/>
        </p:nvPicPr>
        <p:blipFill>
          <a:blip r:embed="rId2"/>
          <a:stretch>
            <a:fillRect/>
          </a:stretch>
        </p:blipFill>
        <p:spPr>
          <a:xfrm>
            <a:off x="729000" y="380255"/>
            <a:ext cx="5400000" cy="5812054"/>
          </a:xfrm>
          <a:prstGeom prst="rect">
            <a:avLst/>
          </a:prstGeom>
        </p:spPr>
      </p:pic>
    </p:spTree>
    <p:extLst>
      <p:ext uri="{BB962C8B-B14F-4D97-AF65-F5344CB8AC3E}">
        <p14:creationId xmlns:p14="http://schemas.microsoft.com/office/powerpoint/2010/main" val="9203367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FB7AD9B-6EE5-4113-9254-305380511510}" type="slidenum">
              <a:rPr kumimoji="1" lang="ja-JP" altLang="en-US" smtClean="0"/>
              <a:t>46</a:t>
            </a:fld>
            <a:endParaRPr kumimoji="1" lang="ja-JP" altLang="en-US"/>
          </a:p>
        </p:txBody>
      </p:sp>
      <p:pic>
        <p:nvPicPr>
          <p:cNvPr id="2" name="図 1"/>
          <p:cNvPicPr>
            <a:picLocks noChangeAspect="1"/>
          </p:cNvPicPr>
          <p:nvPr/>
        </p:nvPicPr>
        <p:blipFill>
          <a:blip r:embed="rId2"/>
          <a:stretch>
            <a:fillRect/>
          </a:stretch>
        </p:blipFill>
        <p:spPr>
          <a:xfrm>
            <a:off x="729000" y="348165"/>
            <a:ext cx="5400000" cy="5812054"/>
          </a:xfrm>
          <a:prstGeom prst="rect">
            <a:avLst/>
          </a:prstGeom>
        </p:spPr>
      </p:pic>
    </p:spTree>
    <p:extLst>
      <p:ext uri="{BB962C8B-B14F-4D97-AF65-F5344CB8AC3E}">
        <p14:creationId xmlns:p14="http://schemas.microsoft.com/office/powerpoint/2010/main" val="273265458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47</a:t>
            </a:fld>
            <a:endParaRPr kumimoji="1" lang="ja-JP" altLang="en-US"/>
          </a:p>
        </p:txBody>
      </p:sp>
      <p:pic>
        <p:nvPicPr>
          <p:cNvPr id="7" name="図 6"/>
          <p:cNvPicPr>
            <a:picLocks noChangeAspect="1"/>
          </p:cNvPicPr>
          <p:nvPr/>
        </p:nvPicPr>
        <p:blipFill>
          <a:blip r:embed="rId2"/>
          <a:stretch>
            <a:fillRect/>
          </a:stretch>
        </p:blipFill>
        <p:spPr>
          <a:xfrm>
            <a:off x="729000" y="316683"/>
            <a:ext cx="5400000" cy="7568214"/>
          </a:xfrm>
          <a:prstGeom prst="rect">
            <a:avLst/>
          </a:prstGeom>
        </p:spPr>
      </p:pic>
    </p:spTree>
    <p:extLst>
      <p:ext uri="{BB962C8B-B14F-4D97-AF65-F5344CB8AC3E}">
        <p14:creationId xmlns:p14="http://schemas.microsoft.com/office/powerpoint/2010/main" val="35591396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48</a:t>
            </a:fld>
            <a:endParaRPr kumimoji="1" lang="ja-JP" altLang="en-US"/>
          </a:p>
        </p:txBody>
      </p:sp>
      <p:pic>
        <p:nvPicPr>
          <p:cNvPr id="5" name="図 4"/>
          <p:cNvPicPr>
            <a:picLocks noChangeAspect="1"/>
          </p:cNvPicPr>
          <p:nvPr/>
        </p:nvPicPr>
        <p:blipFill>
          <a:blip r:embed="rId2"/>
          <a:stretch>
            <a:fillRect/>
          </a:stretch>
        </p:blipFill>
        <p:spPr>
          <a:xfrm>
            <a:off x="729000" y="312024"/>
            <a:ext cx="5400000" cy="7090347"/>
          </a:xfrm>
          <a:prstGeom prst="rect">
            <a:avLst/>
          </a:prstGeom>
        </p:spPr>
      </p:pic>
    </p:spTree>
    <p:extLst>
      <p:ext uri="{BB962C8B-B14F-4D97-AF65-F5344CB8AC3E}">
        <p14:creationId xmlns:p14="http://schemas.microsoft.com/office/powerpoint/2010/main" val="3549010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4</a:t>
            </a:fld>
            <a:endParaRPr kumimoji="1" lang="ja-JP" altLang="en-US"/>
          </a:p>
        </p:txBody>
      </p:sp>
      <p:sp>
        <p:nvSpPr>
          <p:cNvPr id="8" name="角丸四角形 7"/>
          <p:cNvSpPr/>
          <p:nvPr/>
        </p:nvSpPr>
        <p:spPr>
          <a:xfrm>
            <a:off x="138789" y="577634"/>
            <a:ext cx="6580423" cy="498517"/>
          </a:xfrm>
          <a:prstGeom prst="roundRect">
            <a:avLst/>
          </a:prstGeom>
          <a:solidFill>
            <a:srgbClr val="DAEDEF"/>
          </a:solidFill>
          <a:ln w="25400" cap="flat" cmpd="sng" algn="ctr">
            <a:solidFill>
              <a:srgbClr val="0070C0"/>
            </a:solidFill>
            <a:prstDash val="solid"/>
          </a:ln>
          <a:effectLst/>
        </p:spPr>
        <p:txBody>
          <a:bodyPr rtlCol="0" anchor="ctr"/>
          <a:lstStyle/>
          <a:p>
            <a:pPr marL="0" marR="0" lvl="0" indent="0" algn="ctr" defTabSz="633039" eaLnBrk="0" fontAlgn="base" latinLnBrk="0" hangingPunct="0">
              <a:lnSpc>
                <a:spcPct val="100000"/>
              </a:lnSpc>
              <a:spcBef>
                <a:spcPct val="0"/>
              </a:spcBef>
              <a:spcAft>
                <a:spcPct val="0"/>
              </a:spcAft>
              <a:buClrTx/>
              <a:buSzTx/>
              <a:buFontTx/>
              <a:buNone/>
              <a:tabLst/>
              <a:defRPr/>
            </a:pPr>
            <a:endParaRPr kumimoji="1" lang="ja-JP" altLang="en-US" sz="1246" b="0" i="0" u="none" strike="noStrike" kern="0" cap="none" spc="0" normalizeH="0" baseline="0" noProof="0" smtClean="0">
              <a:ln>
                <a:noFill/>
              </a:ln>
              <a:solidFill>
                <a:srgbClr val="FFFFFF"/>
              </a:solidFill>
              <a:effectLst/>
              <a:uLnTx/>
              <a:uFillTx/>
              <a:latin typeface="Arial"/>
              <a:ea typeface="ＭＳ Ｐゴシック"/>
              <a:cs typeface="+mn-cs"/>
            </a:endParaRPr>
          </a:p>
        </p:txBody>
      </p:sp>
      <p:sp>
        <p:nvSpPr>
          <p:cNvPr id="9" name="タイトル 1"/>
          <p:cNvSpPr txBox="1">
            <a:spLocks/>
          </p:cNvSpPr>
          <p:nvPr/>
        </p:nvSpPr>
        <p:spPr bwMode="auto">
          <a:xfrm>
            <a:off x="288343" y="658346"/>
            <a:ext cx="6172200" cy="34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3046">
                <a:solidFill>
                  <a:schemeClr val="tx2"/>
                </a:solidFill>
                <a:latin typeface="+mj-lt"/>
                <a:ea typeface="+mj-ea"/>
                <a:cs typeface="+mj-cs"/>
              </a:defRPr>
            </a:lvl1pPr>
            <a:lvl2pPr algn="ctr" rtl="0" eaLnBrk="0" fontAlgn="base" hangingPunct="0">
              <a:spcBef>
                <a:spcPct val="0"/>
              </a:spcBef>
              <a:spcAft>
                <a:spcPct val="0"/>
              </a:spcAft>
              <a:defRPr kumimoji="1" sz="3046">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3046">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3046">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3046">
                <a:solidFill>
                  <a:schemeClr val="tx2"/>
                </a:solidFill>
                <a:latin typeface="Arial" charset="0"/>
                <a:ea typeface="ＭＳ Ｐゴシック" pitchFamily="50" charset="-128"/>
              </a:defRPr>
            </a:lvl5pPr>
            <a:lvl6pPr marL="316520" algn="ctr" rtl="0" fontAlgn="base">
              <a:spcBef>
                <a:spcPct val="0"/>
              </a:spcBef>
              <a:spcAft>
                <a:spcPct val="0"/>
              </a:spcAft>
              <a:defRPr kumimoji="1" sz="3046">
                <a:solidFill>
                  <a:schemeClr val="tx2"/>
                </a:solidFill>
                <a:latin typeface="Arial" charset="0"/>
                <a:ea typeface="ＭＳ Ｐゴシック" pitchFamily="50" charset="-128"/>
              </a:defRPr>
            </a:lvl6pPr>
            <a:lvl7pPr marL="633039" algn="ctr" rtl="0" fontAlgn="base">
              <a:spcBef>
                <a:spcPct val="0"/>
              </a:spcBef>
              <a:spcAft>
                <a:spcPct val="0"/>
              </a:spcAft>
              <a:defRPr kumimoji="1" sz="3046">
                <a:solidFill>
                  <a:schemeClr val="tx2"/>
                </a:solidFill>
                <a:latin typeface="Arial" charset="0"/>
                <a:ea typeface="ＭＳ Ｐゴシック" pitchFamily="50" charset="-128"/>
              </a:defRPr>
            </a:lvl7pPr>
            <a:lvl8pPr marL="949559" algn="ctr" rtl="0" fontAlgn="base">
              <a:spcBef>
                <a:spcPct val="0"/>
              </a:spcBef>
              <a:spcAft>
                <a:spcPct val="0"/>
              </a:spcAft>
              <a:defRPr kumimoji="1" sz="3046">
                <a:solidFill>
                  <a:schemeClr val="tx2"/>
                </a:solidFill>
                <a:latin typeface="Arial" charset="0"/>
                <a:ea typeface="ＭＳ Ｐゴシック" pitchFamily="50" charset="-128"/>
              </a:defRPr>
            </a:lvl8pPr>
            <a:lvl9pPr marL="1266078" algn="ctr" rtl="0" fontAlgn="base">
              <a:spcBef>
                <a:spcPct val="0"/>
              </a:spcBef>
              <a:spcAft>
                <a:spcPct val="0"/>
              </a:spcAft>
              <a:defRPr kumimoji="1" sz="3046">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92" b="0" i="0" u="none" strike="noStrike" kern="0" cap="none" spc="0" normalizeH="0" baseline="0" noProof="0" smtClean="0">
                <a:ln>
                  <a:noFill/>
                </a:ln>
                <a:solidFill>
                  <a:srgbClr val="000000"/>
                </a:solidFill>
                <a:effectLst/>
                <a:uLnTx/>
                <a:uFillTx/>
                <a:latin typeface="Arial"/>
                <a:ea typeface="ＭＳ Ｐゴシック"/>
                <a:cs typeface="+mj-cs"/>
              </a:rPr>
              <a:t>医師の皆様へのお願い</a:t>
            </a:r>
            <a:endParaRPr kumimoji="1" lang="ja-JP" altLang="en-US" sz="2492" b="0" i="0" u="none" strike="noStrike" kern="0" cap="none" spc="0" normalizeH="0" baseline="0" noProof="0" dirty="0">
              <a:ln>
                <a:noFill/>
              </a:ln>
              <a:solidFill>
                <a:srgbClr val="000000"/>
              </a:solidFill>
              <a:effectLst/>
              <a:uLnTx/>
              <a:uFillTx/>
              <a:latin typeface="Arial"/>
              <a:ea typeface="ＭＳ Ｐゴシック"/>
              <a:cs typeface="+mj-cs"/>
            </a:endParaRPr>
          </a:p>
        </p:txBody>
      </p:sp>
      <p:sp>
        <p:nvSpPr>
          <p:cNvPr id="10" name="コンテンツ プレースホルダー 2"/>
          <p:cNvSpPr txBox="1">
            <a:spLocks/>
          </p:cNvSpPr>
          <p:nvPr/>
        </p:nvSpPr>
        <p:spPr bwMode="auto">
          <a:xfrm>
            <a:off x="0" y="1244697"/>
            <a:ext cx="6858000" cy="420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37390" indent="-237390" algn="l" rtl="0" eaLnBrk="0" fontAlgn="base" hangingPunct="0">
              <a:spcBef>
                <a:spcPct val="20000"/>
              </a:spcBef>
              <a:spcAft>
                <a:spcPct val="0"/>
              </a:spcAft>
              <a:buChar char="•"/>
              <a:defRPr kumimoji="1" sz="2215">
                <a:solidFill>
                  <a:schemeClr val="tx1"/>
                </a:solidFill>
                <a:latin typeface="+mn-lt"/>
                <a:ea typeface="+mn-ea"/>
                <a:cs typeface="+mn-cs"/>
              </a:defRPr>
            </a:lvl1pPr>
            <a:lvl2pPr marL="514344" indent="-197825" algn="l" rtl="0" eaLnBrk="0" fontAlgn="base" hangingPunct="0">
              <a:spcBef>
                <a:spcPct val="20000"/>
              </a:spcBef>
              <a:spcAft>
                <a:spcPct val="0"/>
              </a:spcAft>
              <a:buChar char="–"/>
              <a:defRPr kumimoji="1" sz="1938">
                <a:solidFill>
                  <a:schemeClr val="tx1"/>
                </a:solidFill>
                <a:latin typeface="+mn-lt"/>
                <a:ea typeface="+mn-ea"/>
              </a:defRPr>
            </a:lvl2pPr>
            <a:lvl3pPr marL="791299" indent="-158260" algn="l" rtl="0" eaLnBrk="0" fontAlgn="base" hangingPunct="0">
              <a:spcBef>
                <a:spcPct val="20000"/>
              </a:spcBef>
              <a:spcAft>
                <a:spcPct val="0"/>
              </a:spcAft>
              <a:buChar char="•"/>
              <a:defRPr kumimoji="1" sz="1662">
                <a:solidFill>
                  <a:schemeClr val="tx1"/>
                </a:solidFill>
                <a:latin typeface="+mn-lt"/>
                <a:ea typeface="+mn-ea"/>
              </a:defRPr>
            </a:lvl3pPr>
            <a:lvl4pPr marL="1107818" indent="-158260" algn="l" rtl="0" eaLnBrk="0" fontAlgn="base" hangingPunct="0">
              <a:spcBef>
                <a:spcPct val="20000"/>
              </a:spcBef>
              <a:spcAft>
                <a:spcPct val="0"/>
              </a:spcAft>
              <a:buChar char="–"/>
              <a:defRPr kumimoji="1" sz="1385">
                <a:solidFill>
                  <a:schemeClr val="tx1"/>
                </a:solidFill>
                <a:latin typeface="+mn-lt"/>
                <a:ea typeface="+mn-ea"/>
              </a:defRPr>
            </a:lvl4pPr>
            <a:lvl5pPr marL="1424338" indent="-158260" algn="l" rtl="0" eaLnBrk="0" fontAlgn="base" hangingPunct="0">
              <a:spcBef>
                <a:spcPct val="20000"/>
              </a:spcBef>
              <a:spcAft>
                <a:spcPct val="0"/>
              </a:spcAft>
              <a:buChar char="»"/>
              <a:defRPr kumimoji="1" sz="1385">
                <a:solidFill>
                  <a:schemeClr val="tx1"/>
                </a:solidFill>
                <a:latin typeface="+mn-lt"/>
                <a:ea typeface="+mn-ea"/>
              </a:defRPr>
            </a:lvl5pPr>
            <a:lvl6pPr marL="1740858" indent="-158260" algn="l" rtl="0" fontAlgn="base">
              <a:spcBef>
                <a:spcPct val="20000"/>
              </a:spcBef>
              <a:spcAft>
                <a:spcPct val="0"/>
              </a:spcAft>
              <a:buChar char="»"/>
              <a:defRPr kumimoji="1" sz="1385">
                <a:solidFill>
                  <a:schemeClr val="tx1"/>
                </a:solidFill>
                <a:latin typeface="+mn-lt"/>
                <a:ea typeface="+mn-ea"/>
              </a:defRPr>
            </a:lvl6pPr>
            <a:lvl7pPr marL="2057377" indent="-158260" algn="l" rtl="0" fontAlgn="base">
              <a:spcBef>
                <a:spcPct val="20000"/>
              </a:spcBef>
              <a:spcAft>
                <a:spcPct val="0"/>
              </a:spcAft>
              <a:buChar char="»"/>
              <a:defRPr kumimoji="1" sz="1385">
                <a:solidFill>
                  <a:schemeClr val="tx1"/>
                </a:solidFill>
                <a:latin typeface="+mn-lt"/>
                <a:ea typeface="+mn-ea"/>
              </a:defRPr>
            </a:lvl7pPr>
            <a:lvl8pPr marL="2373897" indent="-158260" algn="l" rtl="0" fontAlgn="base">
              <a:spcBef>
                <a:spcPct val="20000"/>
              </a:spcBef>
              <a:spcAft>
                <a:spcPct val="0"/>
              </a:spcAft>
              <a:buChar char="»"/>
              <a:defRPr kumimoji="1" sz="1385">
                <a:solidFill>
                  <a:schemeClr val="tx1"/>
                </a:solidFill>
                <a:latin typeface="+mn-lt"/>
                <a:ea typeface="+mn-ea"/>
              </a:defRPr>
            </a:lvl8pPr>
            <a:lvl9pPr marL="2690416" indent="-158260" algn="l" rtl="0" fontAlgn="base">
              <a:spcBef>
                <a:spcPct val="20000"/>
              </a:spcBef>
              <a:spcAft>
                <a:spcPct val="0"/>
              </a:spcAft>
              <a:buChar char="»"/>
              <a:defRPr kumimoji="1" sz="1385">
                <a:solidFill>
                  <a:schemeClr val="tx1"/>
                </a:solidFill>
                <a:latin typeface="+mn-lt"/>
                <a:ea typeface="+mn-ea"/>
              </a:defRPr>
            </a:lvl9pPr>
          </a:lstStyle>
          <a:p>
            <a:pPr marL="309925" marR="0" lvl="0" indent="-309925" algn="l" defTabSz="914400" rtl="0" eaLnBrk="0" fontAlgn="base" latinLnBrk="0" hangingPunct="0">
              <a:lnSpc>
                <a:spcPct val="100000"/>
              </a:lnSpc>
              <a:spcBef>
                <a:spcPct val="20000"/>
              </a:spcBef>
              <a:spcAft>
                <a:spcPct val="0"/>
              </a:spcAft>
              <a:buClrTx/>
              <a:buSzTx/>
              <a:buFontTx/>
              <a:buAutoNum type="arabicDbPeriod"/>
              <a:tabLst/>
              <a:defRPr/>
            </a:pP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本事業では、</a:t>
            </a:r>
            <a:r>
              <a:rPr kumimoji="1" lang="ja-JP" altLang="en-US" sz="1662" b="0" i="0" u="none" strike="noStrike" kern="0" cap="none" spc="0" normalizeH="0" baseline="0" noProof="0" dirty="0" smtClean="0">
                <a:ln>
                  <a:noFill/>
                </a:ln>
                <a:solidFill>
                  <a:srgbClr val="FF0000"/>
                </a:solidFill>
                <a:effectLst/>
                <a:uLnTx/>
                <a:uFillTx/>
                <a:latin typeface="Arial"/>
                <a:ea typeface="ＭＳ Ｐゴシック"/>
                <a:cs typeface="+mn-cs"/>
              </a:rPr>
              <a:t>肝がん、重度肝硬変</a:t>
            </a: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a:t>
            </a:r>
            <a:r>
              <a:rPr kumimoji="1" lang="en-US" altLang="ja-JP" sz="1662" b="0" i="0" u="none" strike="noStrike" kern="0" cap="none" spc="0" normalizeH="0" baseline="0" noProof="0" dirty="0" smtClean="0">
                <a:ln>
                  <a:noFill/>
                </a:ln>
                <a:solidFill>
                  <a:srgbClr val="000000"/>
                </a:solidFill>
                <a:effectLst/>
                <a:uLnTx/>
                <a:uFillTx/>
                <a:latin typeface="Arial"/>
                <a:ea typeface="ＭＳ Ｐゴシック"/>
                <a:cs typeface="+mn-cs"/>
              </a:rPr>
              <a:t>Child-Pugh</a:t>
            </a: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分類</a:t>
            </a:r>
            <a:r>
              <a:rPr kumimoji="1" lang="en-US" altLang="ja-JP" sz="1662" b="0" i="0" u="none" strike="noStrike" kern="0" cap="none" spc="0" normalizeH="0" baseline="0" noProof="0" dirty="0" smtClean="0">
                <a:ln>
                  <a:noFill/>
                </a:ln>
                <a:solidFill>
                  <a:srgbClr val="000000"/>
                </a:solidFill>
                <a:effectLst/>
                <a:uLnTx/>
                <a:uFillTx/>
                <a:latin typeface="Arial"/>
                <a:ea typeface="ＭＳ Ｐゴシック"/>
                <a:cs typeface="+mn-cs"/>
              </a:rPr>
              <a:t>B</a:t>
            </a: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a:t>
            </a:r>
            <a:r>
              <a:rPr kumimoji="1" lang="en-US" altLang="ja-JP" sz="1662" b="0" i="0" u="none" strike="noStrike" kern="0" cap="none" spc="0" normalizeH="0" baseline="0" noProof="0" dirty="0" smtClean="0">
                <a:ln>
                  <a:noFill/>
                </a:ln>
                <a:solidFill>
                  <a:srgbClr val="000000"/>
                </a:solidFill>
                <a:effectLst/>
                <a:uLnTx/>
                <a:uFillTx/>
                <a:latin typeface="Arial"/>
                <a:ea typeface="ＭＳ Ｐゴシック"/>
                <a:cs typeface="+mn-cs"/>
              </a:rPr>
              <a:t>C</a:t>
            </a:r>
            <a:r>
              <a:rPr kumimoji="1" lang="ja-JP" altLang="en-US" sz="1662" b="0" i="0" u="none" strike="noStrike" kern="0" cap="none" spc="0" normalizeH="0" baseline="0" noProof="0" dirty="0" err="1" smtClean="0">
                <a:ln>
                  <a:noFill/>
                </a:ln>
                <a:solidFill>
                  <a:srgbClr val="000000"/>
                </a:solidFill>
                <a:effectLst/>
                <a:uLnTx/>
                <a:uFillTx/>
                <a:latin typeface="Arial"/>
                <a:ea typeface="ＭＳ Ｐゴシック"/>
                <a:cs typeface="+mn-cs"/>
              </a:rPr>
              <a:t>、</a:t>
            </a: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７点以上）の患者さんの</a:t>
            </a:r>
            <a:r>
              <a:rPr kumimoji="1" lang="ja-JP" altLang="en-US" sz="1662" b="0" i="0" u="none" strike="noStrike" kern="0" cap="none" spc="0" normalizeH="0" baseline="0" noProof="0" dirty="0" smtClean="0">
                <a:ln>
                  <a:noFill/>
                </a:ln>
                <a:solidFill>
                  <a:srgbClr val="FF0000"/>
                </a:solidFill>
                <a:effectLst/>
                <a:uLnTx/>
                <a:uFillTx/>
                <a:latin typeface="Arial"/>
                <a:ea typeface="ＭＳ Ｐゴシック"/>
                <a:cs typeface="+mn-cs"/>
              </a:rPr>
              <a:t>入院医療費</a:t>
            </a: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の助成をすることができます。</a:t>
            </a:r>
            <a:endParaRPr kumimoji="1" lang="en-US" altLang="ja-JP" sz="1662" b="0" i="0" u="none" strike="noStrike" kern="0" cap="none" spc="0" normalizeH="0" baseline="0" noProof="0" dirty="0" smtClean="0">
              <a:ln>
                <a:noFill/>
              </a:ln>
              <a:solidFill>
                <a:srgbClr val="000000"/>
              </a:solidFill>
              <a:effectLst/>
              <a:uLnTx/>
              <a:uFillTx/>
              <a:latin typeface="Arial"/>
              <a:ea typeface="ＭＳ Ｐゴシック"/>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1" lang="en-US" altLang="ja-JP" sz="762" b="0" i="0" u="none" strike="noStrike" kern="0" cap="none" spc="0" normalizeH="0" baseline="0" noProof="0" dirty="0" smtClean="0">
              <a:ln>
                <a:noFill/>
              </a:ln>
              <a:solidFill>
                <a:srgbClr val="000000"/>
              </a:solidFill>
              <a:effectLst/>
              <a:uLnTx/>
              <a:uFillTx/>
              <a:latin typeface="Arial"/>
              <a:ea typeface="ＭＳ Ｐゴシック"/>
              <a:cs typeface="+mn-cs"/>
            </a:endParaRPr>
          </a:p>
          <a:p>
            <a:pPr marL="309925" marR="0" lvl="0" indent="-309925" algn="l" defTabSz="914400" rtl="0" eaLnBrk="0" fontAlgn="base" latinLnBrk="0" hangingPunct="0">
              <a:lnSpc>
                <a:spcPct val="100000"/>
              </a:lnSpc>
              <a:spcBef>
                <a:spcPct val="20000"/>
              </a:spcBef>
              <a:spcAft>
                <a:spcPct val="0"/>
              </a:spcAft>
              <a:buClrTx/>
              <a:buSzTx/>
              <a:buFontTx/>
              <a:buNone/>
              <a:tabLst/>
              <a:defRPr/>
            </a:pP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２．助成を受けるためには、過去１年の間に既に</a:t>
            </a:r>
            <a:r>
              <a:rPr kumimoji="1" lang="ja-JP" altLang="en-US" sz="1662" b="0" i="0" u="none" strike="noStrike" kern="0" cap="none" spc="0" normalizeH="0" baseline="0" noProof="0" dirty="0" smtClean="0">
                <a:ln>
                  <a:noFill/>
                </a:ln>
                <a:solidFill>
                  <a:srgbClr val="FF0000"/>
                </a:solidFill>
                <a:effectLst/>
                <a:uLnTx/>
                <a:uFillTx/>
                <a:latin typeface="Arial"/>
                <a:ea typeface="ＭＳ Ｐゴシック"/>
                <a:cs typeface="+mn-cs"/>
              </a:rPr>
              <a:t>３月</a:t>
            </a: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、肝がん、重度肝硬変で</a:t>
            </a:r>
            <a:r>
              <a:rPr kumimoji="1" lang="ja-JP" altLang="en-US" sz="1662" b="0" i="0" u="none" strike="noStrike" kern="0" cap="none" spc="0" normalizeH="0" baseline="0" noProof="0" dirty="0" smtClean="0">
                <a:ln>
                  <a:noFill/>
                </a:ln>
                <a:solidFill>
                  <a:srgbClr val="FF0000"/>
                </a:solidFill>
                <a:effectLst/>
                <a:uLnTx/>
                <a:uFillTx/>
                <a:latin typeface="Arial"/>
                <a:ea typeface="ＭＳ Ｐゴシック"/>
                <a:cs typeface="+mn-cs"/>
              </a:rPr>
              <a:t>指定医療機関</a:t>
            </a: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に入院した月があることが必要です。</a:t>
            </a:r>
            <a:endParaRPr kumimoji="1" lang="en-US" altLang="ja-JP" sz="1662" b="0" i="0" u="none" strike="noStrike" kern="0" cap="none" spc="0" normalizeH="0" baseline="0" noProof="0" dirty="0" smtClean="0">
              <a:ln>
                <a:noFill/>
              </a:ln>
              <a:solidFill>
                <a:srgbClr val="000000"/>
              </a:solidFill>
              <a:effectLst/>
              <a:uLnTx/>
              <a:uFillTx/>
              <a:latin typeface="Arial"/>
              <a:ea typeface="ＭＳ Ｐゴシック"/>
              <a:cs typeface="+mn-cs"/>
            </a:endParaRPr>
          </a:p>
          <a:p>
            <a:pPr marL="309925" marR="0" lvl="0" indent="-309925" algn="l" defTabSz="914400" rtl="0" eaLnBrk="0" fontAlgn="base" latinLnBrk="0" hangingPunct="0">
              <a:lnSpc>
                <a:spcPct val="100000"/>
              </a:lnSpc>
              <a:spcBef>
                <a:spcPct val="20000"/>
              </a:spcBef>
              <a:spcAft>
                <a:spcPct val="0"/>
              </a:spcAft>
              <a:buClrTx/>
              <a:buSzTx/>
              <a:buFontTx/>
              <a:buNone/>
              <a:tabLst/>
              <a:defRPr/>
            </a:pP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　　この証明のために、「</a:t>
            </a:r>
            <a:r>
              <a:rPr kumimoji="1" lang="ja-JP" altLang="en-US" sz="1662" b="0" i="0" u="none" strike="noStrike" kern="0" cap="none" spc="0" normalizeH="0" baseline="0" noProof="0" dirty="0" smtClean="0">
                <a:ln>
                  <a:noFill/>
                </a:ln>
                <a:solidFill>
                  <a:srgbClr val="FF0000"/>
                </a:solidFill>
                <a:effectLst/>
                <a:uLnTx/>
                <a:uFillTx/>
                <a:latin typeface="Arial"/>
                <a:ea typeface="ＭＳ Ｐゴシック"/>
                <a:cs typeface="+mn-cs"/>
              </a:rPr>
              <a:t>入院記録票</a:t>
            </a: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」を持っている必要があります。</a:t>
            </a:r>
            <a:endParaRPr kumimoji="1" lang="en-US" altLang="ja-JP" sz="1662" b="0" i="0" u="none" strike="noStrike" kern="0" cap="none" spc="0" normalizeH="0" baseline="0" noProof="0" dirty="0" smtClean="0">
              <a:ln>
                <a:noFill/>
              </a:ln>
              <a:solidFill>
                <a:srgbClr val="000000"/>
              </a:solidFill>
              <a:effectLst/>
              <a:uLnTx/>
              <a:uFillTx/>
              <a:latin typeface="Arial"/>
              <a:ea typeface="ＭＳ Ｐゴシック"/>
              <a:cs typeface="+mn-cs"/>
            </a:endParaRPr>
          </a:p>
          <a:p>
            <a:pPr marL="309925" marR="0" lvl="0" indent="-309925" algn="l" defTabSz="914400" rtl="0" eaLnBrk="0" fontAlgn="base" latinLnBrk="0" hangingPunct="0">
              <a:lnSpc>
                <a:spcPct val="100000"/>
              </a:lnSpc>
              <a:spcBef>
                <a:spcPct val="20000"/>
              </a:spcBef>
              <a:spcAft>
                <a:spcPct val="0"/>
              </a:spcAft>
              <a:buClrTx/>
              <a:buSzTx/>
              <a:buFontTx/>
              <a:buNone/>
              <a:tabLst/>
              <a:defRPr/>
            </a:pPr>
            <a:endParaRPr kumimoji="1" lang="en-US" altLang="ja-JP" sz="762" b="0" i="0" u="none" strike="noStrike" kern="0" cap="none" spc="0" normalizeH="0" baseline="0" noProof="0" dirty="0" smtClean="0">
              <a:ln>
                <a:noFill/>
              </a:ln>
              <a:solidFill>
                <a:srgbClr val="000000"/>
              </a:solidFill>
              <a:effectLst/>
              <a:uLnTx/>
              <a:uFillTx/>
              <a:latin typeface="Arial"/>
              <a:ea typeface="ＭＳ Ｐゴシック"/>
              <a:cs typeface="+mn-cs"/>
            </a:endParaRPr>
          </a:p>
          <a:p>
            <a:pPr marL="247281" marR="0" lvl="0" indent="-247281" algn="l" defTabSz="914400" rtl="0" eaLnBrk="0" fontAlgn="base" latinLnBrk="0" hangingPunct="0">
              <a:lnSpc>
                <a:spcPct val="100000"/>
              </a:lnSpc>
              <a:spcBef>
                <a:spcPct val="20000"/>
              </a:spcBef>
              <a:spcAft>
                <a:spcPct val="0"/>
              </a:spcAft>
              <a:buClrTx/>
              <a:buSzTx/>
              <a:buFontTx/>
              <a:buNone/>
              <a:tabLst/>
              <a:defRPr/>
            </a:pPr>
            <a:r>
              <a:rPr kumimoji="1" lang="ja-JP" altLang="en-US" sz="1662" b="0" i="0" u="none" strike="noStrike" kern="0" cap="none" spc="0" normalizeH="0" baseline="0" noProof="0" dirty="0" smtClean="0">
                <a:ln>
                  <a:noFill/>
                </a:ln>
                <a:solidFill>
                  <a:srgbClr val="FF0000"/>
                </a:solidFill>
                <a:effectLst/>
                <a:uLnTx/>
                <a:uFillTx/>
                <a:latin typeface="Arial"/>
                <a:ea typeface="ＭＳ Ｐゴシック"/>
                <a:cs typeface="+mn-cs"/>
              </a:rPr>
              <a:t>　　　皆様の説明が、事業参加への契機となります</a:t>
            </a: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。肝がん、重度肝硬変で入院予定、入院中、退院後の患者さんがいましたら、事業説明の</a:t>
            </a:r>
            <a:r>
              <a:rPr kumimoji="1" lang="ja-JP" altLang="en-US" sz="1662" b="0" i="0" u="none" strike="noStrike" kern="0" cap="none" spc="0" normalizeH="0" baseline="0" noProof="0" dirty="0" smtClean="0">
                <a:ln>
                  <a:noFill/>
                </a:ln>
                <a:solidFill>
                  <a:srgbClr val="FF0000"/>
                </a:solidFill>
                <a:effectLst/>
                <a:uLnTx/>
                <a:uFillTx/>
                <a:latin typeface="Arial"/>
                <a:ea typeface="ＭＳ Ｐゴシック"/>
                <a:cs typeface="+mn-cs"/>
              </a:rPr>
              <a:t>リーフレット</a:t>
            </a: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をお渡しください。</a:t>
            </a:r>
            <a:endParaRPr kumimoji="1" lang="en-US" altLang="ja-JP" sz="1662" b="0" i="0" u="none" strike="noStrike" kern="0" cap="none" spc="0" normalizeH="0" baseline="0" noProof="0" dirty="0" smtClean="0">
              <a:ln>
                <a:noFill/>
              </a:ln>
              <a:solidFill>
                <a:srgbClr val="000000"/>
              </a:solidFill>
              <a:effectLst/>
              <a:uLnTx/>
              <a:uFillTx/>
              <a:latin typeface="Arial"/>
              <a:ea typeface="ＭＳ Ｐゴシック"/>
              <a:cs typeface="+mn-cs"/>
            </a:endParaRPr>
          </a:p>
          <a:p>
            <a:pPr marL="247281" marR="0" lvl="0" indent="-247281" algn="l" defTabSz="914400" rtl="0" eaLnBrk="0" fontAlgn="base" latinLnBrk="0" hangingPunct="0">
              <a:lnSpc>
                <a:spcPct val="100000"/>
              </a:lnSpc>
              <a:spcBef>
                <a:spcPct val="20000"/>
              </a:spcBef>
              <a:spcAft>
                <a:spcPct val="0"/>
              </a:spcAft>
              <a:buClrTx/>
              <a:buSzTx/>
              <a:buFontTx/>
              <a:buNone/>
              <a:tabLst/>
              <a:defRPr/>
            </a:pPr>
            <a:r>
              <a:rPr kumimoji="1" lang="ja-JP" altLang="en-US" sz="1662" b="0" i="0" u="none" strike="noStrike" kern="0" cap="none" spc="0" normalizeH="0" baseline="0" noProof="0" dirty="0" smtClean="0">
                <a:ln>
                  <a:noFill/>
                </a:ln>
                <a:solidFill>
                  <a:srgbClr val="000000"/>
                </a:solidFill>
                <a:effectLst/>
                <a:uLnTx/>
                <a:uFillTx/>
                <a:latin typeface="Arial"/>
                <a:ea typeface="ＭＳ Ｐゴシック"/>
                <a:cs typeface="+mn-cs"/>
              </a:rPr>
              <a:t>　　　また、各病院で詳細な説明ができる担当者（部署）を決めていただき、そちらで説明を受けられれば、患者さんの事業参加につながっていくと考えられます。患者さんへの説明に向けた病院内での必要なご調整や担当者のご案内をお願いいたします。</a:t>
            </a:r>
            <a:endParaRPr kumimoji="1" lang="en-US" altLang="ja-JP" sz="1662" b="0" i="0" u="none" strike="noStrike" kern="0" cap="none" spc="0" normalizeH="0" baseline="0" noProof="0" dirty="0" smtClean="0">
              <a:ln>
                <a:noFill/>
              </a:ln>
              <a:solidFill>
                <a:srgbClr val="000000"/>
              </a:solidFill>
              <a:effectLst/>
              <a:uLnTx/>
              <a:uFillTx/>
              <a:latin typeface="Arial"/>
              <a:ea typeface="ＭＳ Ｐゴシック"/>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1" lang="en-US" altLang="ja-JP" sz="762" b="0" i="0" u="none" strike="noStrike" kern="0" cap="none" spc="0" normalizeH="0" baseline="0" noProof="0" dirty="0" smtClean="0">
              <a:ln>
                <a:noFill/>
              </a:ln>
              <a:solidFill>
                <a:srgbClr val="000000"/>
              </a:solidFill>
              <a:effectLst/>
              <a:uLnTx/>
              <a:uFillTx/>
              <a:latin typeface="Arial"/>
              <a:ea typeface="ＭＳ Ｐゴシック"/>
              <a:cs typeface="+mn-cs"/>
            </a:endParaRPr>
          </a:p>
          <a:p>
            <a:pPr marL="247281" marR="0" lvl="0" indent="-247281" algn="l" defTabSz="914400" rtl="0" eaLnBrk="0" fontAlgn="base" latinLnBrk="0" hangingPunct="0">
              <a:lnSpc>
                <a:spcPct val="100000"/>
              </a:lnSpc>
              <a:spcBef>
                <a:spcPct val="20000"/>
              </a:spcBef>
              <a:spcAft>
                <a:spcPct val="0"/>
              </a:spcAft>
              <a:buClrTx/>
              <a:buSzTx/>
              <a:buFontTx/>
              <a:buNone/>
              <a:tabLst/>
              <a:defRPr/>
            </a:pPr>
            <a:r>
              <a:rPr kumimoji="1" lang="en-US" altLang="ja-JP" sz="1385" b="0" i="0" u="none" strike="noStrike" kern="0" cap="none" spc="0" normalizeH="0" baseline="0" noProof="0" dirty="0" smtClean="0">
                <a:ln>
                  <a:noFill/>
                </a:ln>
                <a:solidFill>
                  <a:srgbClr val="000000"/>
                </a:solidFill>
                <a:effectLst/>
                <a:uLnTx/>
                <a:uFillTx/>
                <a:latin typeface="Arial"/>
                <a:ea typeface="ＭＳ Ｐゴシック"/>
                <a:cs typeface="+mn-cs"/>
              </a:rPr>
              <a:t>※</a:t>
            </a:r>
            <a:r>
              <a:rPr kumimoji="1" lang="ja-JP" altLang="en-US" sz="1385" b="0" i="0" u="none" strike="noStrike" kern="0" cap="none" spc="0" normalizeH="0" baseline="0" noProof="0" dirty="0" smtClean="0">
                <a:ln>
                  <a:noFill/>
                </a:ln>
                <a:solidFill>
                  <a:srgbClr val="000000"/>
                </a:solidFill>
                <a:effectLst/>
                <a:uLnTx/>
                <a:uFillTx/>
                <a:latin typeface="Arial"/>
                <a:ea typeface="ＭＳ Ｐゴシック"/>
                <a:cs typeface="+mn-cs"/>
              </a:rPr>
              <a:t>　事業の詳細につきましては、医療機関向けマニュアルをご確認お願いいたします。</a:t>
            </a:r>
            <a:endParaRPr kumimoji="1" lang="en-US" altLang="ja-JP" sz="1385" b="0" i="0" u="none" strike="noStrike" kern="0" cap="none" spc="0" normalizeH="0" baseline="0" noProof="0" dirty="0">
              <a:ln>
                <a:noFill/>
              </a:ln>
              <a:solidFill>
                <a:srgbClr val="000000"/>
              </a:solidFill>
              <a:effectLst/>
              <a:uLnTx/>
              <a:uFillTx/>
              <a:latin typeface="Arial"/>
              <a:ea typeface="ＭＳ Ｐゴシック"/>
              <a:cs typeface="+mn-cs"/>
            </a:endParaRPr>
          </a:p>
        </p:txBody>
      </p:sp>
    </p:spTree>
    <p:extLst>
      <p:ext uri="{BB962C8B-B14F-4D97-AF65-F5344CB8AC3E}">
        <p14:creationId xmlns:p14="http://schemas.microsoft.com/office/powerpoint/2010/main" val="25995393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49</a:t>
            </a:fld>
            <a:endParaRPr kumimoji="1" lang="ja-JP" altLang="en-US"/>
          </a:p>
        </p:txBody>
      </p:sp>
      <p:pic>
        <p:nvPicPr>
          <p:cNvPr id="2" name="図 1"/>
          <p:cNvPicPr>
            <a:picLocks noChangeAspect="1"/>
          </p:cNvPicPr>
          <p:nvPr/>
        </p:nvPicPr>
        <p:blipFill>
          <a:blip r:embed="rId2"/>
          <a:stretch>
            <a:fillRect/>
          </a:stretch>
        </p:blipFill>
        <p:spPr>
          <a:xfrm>
            <a:off x="729000" y="311456"/>
            <a:ext cx="5400000" cy="7789227"/>
          </a:xfrm>
          <a:prstGeom prst="rect">
            <a:avLst/>
          </a:prstGeom>
        </p:spPr>
      </p:pic>
    </p:spTree>
    <p:extLst>
      <p:ext uri="{BB962C8B-B14F-4D97-AF65-F5344CB8AC3E}">
        <p14:creationId xmlns:p14="http://schemas.microsoft.com/office/powerpoint/2010/main" val="37669807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50</a:t>
            </a:fld>
            <a:endParaRPr kumimoji="1" lang="ja-JP" altLang="en-US"/>
          </a:p>
        </p:txBody>
      </p:sp>
      <p:pic>
        <p:nvPicPr>
          <p:cNvPr id="3" name="図 2"/>
          <p:cNvPicPr>
            <a:picLocks noChangeAspect="1"/>
          </p:cNvPicPr>
          <p:nvPr/>
        </p:nvPicPr>
        <p:blipFill>
          <a:blip r:embed="rId2"/>
          <a:stretch>
            <a:fillRect/>
          </a:stretch>
        </p:blipFill>
        <p:spPr>
          <a:xfrm>
            <a:off x="729000" y="317711"/>
            <a:ext cx="5400000" cy="6050987"/>
          </a:xfrm>
          <a:prstGeom prst="rect">
            <a:avLst/>
          </a:prstGeom>
        </p:spPr>
      </p:pic>
    </p:spTree>
    <p:extLst>
      <p:ext uri="{BB962C8B-B14F-4D97-AF65-F5344CB8AC3E}">
        <p14:creationId xmlns:p14="http://schemas.microsoft.com/office/powerpoint/2010/main" val="31974695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51</a:t>
            </a:fld>
            <a:endParaRPr kumimoji="1" lang="ja-JP" altLang="en-US"/>
          </a:p>
        </p:txBody>
      </p:sp>
      <p:pic>
        <p:nvPicPr>
          <p:cNvPr id="2" name="図 1"/>
          <p:cNvPicPr>
            <a:picLocks noChangeAspect="1"/>
          </p:cNvPicPr>
          <p:nvPr/>
        </p:nvPicPr>
        <p:blipFill>
          <a:blip r:embed="rId2"/>
          <a:stretch>
            <a:fillRect/>
          </a:stretch>
        </p:blipFill>
        <p:spPr>
          <a:xfrm>
            <a:off x="729000" y="310227"/>
            <a:ext cx="5400000" cy="8948054"/>
          </a:xfrm>
          <a:prstGeom prst="rect">
            <a:avLst/>
          </a:prstGeom>
        </p:spPr>
      </p:pic>
    </p:spTree>
    <p:extLst>
      <p:ext uri="{BB962C8B-B14F-4D97-AF65-F5344CB8AC3E}">
        <p14:creationId xmlns:p14="http://schemas.microsoft.com/office/powerpoint/2010/main" val="37848835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52</a:t>
            </a:fld>
            <a:endParaRPr kumimoji="1" lang="ja-JP" altLang="en-US"/>
          </a:p>
        </p:txBody>
      </p:sp>
      <p:pic>
        <p:nvPicPr>
          <p:cNvPr id="2" name="図 1"/>
          <p:cNvPicPr>
            <a:picLocks noChangeAspect="1"/>
          </p:cNvPicPr>
          <p:nvPr/>
        </p:nvPicPr>
        <p:blipFill>
          <a:blip r:embed="rId2"/>
          <a:stretch>
            <a:fillRect/>
          </a:stretch>
        </p:blipFill>
        <p:spPr>
          <a:xfrm>
            <a:off x="729000" y="312935"/>
            <a:ext cx="5400000" cy="8834561"/>
          </a:xfrm>
          <a:prstGeom prst="rect">
            <a:avLst/>
          </a:prstGeom>
        </p:spPr>
      </p:pic>
    </p:spTree>
    <p:extLst>
      <p:ext uri="{BB962C8B-B14F-4D97-AF65-F5344CB8AC3E}">
        <p14:creationId xmlns:p14="http://schemas.microsoft.com/office/powerpoint/2010/main" val="6775875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53</a:t>
            </a:fld>
            <a:endParaRPr kumimoji="1" lang="ja-JP" altLang="en-US"/>
          </a:p>
        </p:txBody>
      </p:sp>
      <p:pic>
        <p:nvPicPr>
          <p:cNvPr id="5" name="図 4"/>
          <p:cNvPicPr>
            <a:picLocks noChangeAspect="1"/>
          </p:cNvPicPr>
          <p:nvPr/>
        </p:nvPicPr>
        <p:blipFill>
          <a:blip r:embed="rId2"/>
          <a:stretch>
            <a:fillRect/>
          </a:stretch>
        </p:blipFill>
        <p:spPr>
          <a:xfrm>
            <a:off x="729000" y="300730"/>
            <a:ext cx="5400000" cy="7448748"/>
          </a:xfrm>
          <a:prstGeom prst="rect">
            <a:avLst/>
          </a:prstGeom>
        </p:spPr>
      </p:pic>
    </p:spTree>
    <p:extLst>
      <p:ext uri="{BB962C8B-B14F-4D97-AF65-F5344CB8AC3E}">
        <p14:creationId xmlns:p14="http://schemas.microsoft.com/office/powerpoint/2010/main" val="14717954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54</a:t>
            </a:fld>
            <a:endParaRPr kumimoji="1" lang="ja-JP" altLang="en-US"/>
          </a:p>
        </p:txBody>
      </p:sp>
      <p:pic>
        <p:nvPicPr>
          <p:cNvPr id="5" name="図 4"/>
          <p:cNvPicPr>
            <a:picLocks noChangeAspect="1"/>
          </p:cNvPicPr>
          <p:nvPr/>
        </p:nvPicPr>
        <p:blipFill>
          <a:blip r:embed="rId2"/>
          <a:stretch>
            <a:fillRect/>
          </a:stretch>
        </p:blipFill>
        <p:spPr>
          <a:xfrm>
            <a:off x="729000" y="304003"/>
            <a:ext cx="5400000" cy="7090348"/>
          </a:xfrm>
          <a:prstGeom prst="rect">
            <a:avLst/>
          </a:prstGeom>
        </p:spPr>
      </p:pic>
    </p:spTree>
    <p:extLst>
      <p:ext uri="{BB962C8B-B14F-4D97-AF65-F5344CB8AC3E}">
        <p14:creationId xmlns:p14="http://schemas.microsoft.com/office/powerpoint/2010/main" val="10982377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55</a:t>
            </a:fld>
            <a:endParaRPr kumimoji="1" lang="ja-JP" altLang="en-US"/>
          </a:p>
        </p:txBody>
      </p:sp>
      <p:pic>
        <p:nvPicPr>
          <p:cNvPr id="6" name="図 5"/>
          <p:cNvPicPr>
            <a:picLocks noChangeAspect="1"/>
          </p:cNvPicPr>
          <p:nvPr/>
        </p:nvPicPr>
        <p:blipFill>
          <a:blip r:embed="rId2"/>
          <a:stretch>
            <a:fillRect/>
          </a:stretch>
        </p:blipFill>
        <p:spPr>
          <a:xfrm>
            <a:off x="729000" y="302491"/>
            <a:ext cx="5400000" cy="7574188"/>
          </a:xfrm>
          <a:prstGeom prst="rect">
            <a:avLst/>
          </a:prstGeom>
        </p:spPr>
      </p:pic>
    </p:spTree>
    <p:extLst>
      <p:ext uri="{BB962C8B-B14F-4D97-AF65-F5344CB8AC3E}">
        <p14:creationId xmlns:p14="http://schemas.microsoft.com/office/powerpoint/2010/main" val="22016276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56</a:t>
            </a:fld>
            <a:endParaRPr kumimoji="1" lang="ja-JP" altLang="en-US"/>
          </a:p>
        </p:txBody>
      </p:sp>
      <p:pic>
        <p:nvPicPr>
          <p:cNvPr id="2" name="図 1"/>
          <p:cNvPicPr>
            <a:picLocks noChangeAspect="1"/>
          </p:cNvPicPr>
          <p:nvPr/>
        </p:nvPicPr>
        <p:blipFill>
          <a:blip r:embed="rId2"/>
          <a:stretch>
            <a:fillRect/>
          </a:stretch>
        </p:blipFill>
        <p:spPr>
          <a:xfrm>
            <a:off x="729000" y="307323"/>
            <a:ext cx="5400000" cy="5453654"/>
          </a:xfrm>
          <a:prstGeom prst="rect">
            <a:avLst/>
          </a:prstGeom>
        </p:spPr>
      </p:pic>
    </p:spTree>
    <p:extLst>
      <p:ext uri="{BB962C8B-B14F-4D97-AF65-F5344CB8AC3E}">
        <p14:creationId xmlns:p14="http://schemas.microsoft.com/office/powerpoint/2010/main" val="37863663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57</a:t>
            </a:fld>
            <a:endParaRPr kumimoji="1" lang="ja-JP" altLang="en-US"/>
          </a:p>
        </p:txBody>
      </p:sp>
      <p:pic>
        <p:nvPicPr>
          <p:cNvPr id="3" name="図 2"/>
          <p:cNvPicPr>
            <a:picLocks noChangeAspect="1"/>
          </p:cNvPicPr>
          <p:nvPr/>
        </p:nvPicPr>
        <p:blipFill>
          <a:blip r:embed="rId2"/>
          <a:stretch>
            <a:fillRect/>
          </a:stretch>
        </p:blipFill>
        <p:spPr>
          <a:xfrm>
            <a:off x="729000" y="336733"/>
            <a:ext cx="5400000" cy="5453654"/>
          </a:xfrm>
          <a:prstGeom prst="rect">
            <a:avLst/>
          </a:prstGeom>
        </p:spPr>
      </p:pic>
    </p:spTree>
    <p:extLst>
      <p:ext uri="{BB962C8B-B14F-4D97-AF65-F5344CB8AC3E}">
        <p14:creationId xmlns:p14="http://schemas.microsoft.com/office/powerpoint/2010/main" val="149079430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58</a:t>
            </a:fld>
            <a:endParaRPr kumimoji="1" lang="ja-JP" altLang="en-US"/>
          </a:p>
        </p:txBody>
      </p:sp>
      <p:pic>
        <p:nvPicPr>
          <p:cNvPr id="2" name="図 1"/>
          <p:cNvPicPr>
            <a:picLocks noChangeAspect="1"/>
          </p:cNvPicPr>
          <p:nvPr/>
        </p:nvPicPr>
        <p:blipFill>
          <a:blip r:embed="rId2"/>
          <a:stretch>
            <a:fillRect/>
          </a:stretch>
        </p:blipFill>
        <p:spPr>
          <a:xfrm>
            <a:off x="729000" y="332122"/>
            <a:ext cx="5400000" cy="5812054"/>
          </a:xfrm>
          <a:prstGeom prst="rect">
            <a:avLst/>
          </a:prstGeom>
        </p:spPr>
      </p:pic>
    </p:spTree>
    <p:extLst>
      <p:ext uri="{BB962C8B-B14F-4D97-AF65-F5344CB8AC3E}">
        <p14:creationId xmlns:p14="http://schemas.microsoft.com/office/powerpoint/2010/main" val="3738885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8" y="527405"/>
            <a:ext cx="2718279" cy="333832"/>
          </a:xfrm>
        </p:spPr>
        <p:txBody>
          <a:bodyPr>
            <a:normAutofit/>
          </a:bodyPr>
          <a:lstStyle/>
          <a:p>
            <a:r>
              <a:rPr lang="en-US" altLang="ja-JP" sz="1200" b="1"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1"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資料集２</a:t>
            </a:r>
            <a:r>
              <a:rPr lang="en-US" altLang="ja-JP" sz="1200" b="1"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1"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所得区分に応じた提出書類</a:t>
            </a:r>
          </a:p>
        </p:txBody>
      </p:sp>
      <p:graphicFrame>
        <p:nvGraphicFramePr>
          <p:cNvPr id="4" name="表 3"/>
          <p:cNvGraphicFramePr>
            <a:graphicFrameLocks noGrp="1"/>
          </p:cNvGraphicFramePr>
          <p:nvPr>
            <p:extLst>
              <p:ext uri="{D42A27DB-BD31-4B8C-83A1-F6EECF244321}">
                <p14:modId xmlns:p14="http://schemas.microsoft.com/office/powerpoint/2010/main" val="120385901"/>
              </p:ext>
            </p:extLst>
          </p:nvPr>
        </p:nvGraphicFramePr>
        <p:xfrm>
          <a:off x="560440" y="1359190"/>
          <a:ext cx="5619134" cy="7223595"/>
        </p:xfrm>
        <a:graphic>
          <a:graphicData uri="http://schemas.openxmlformats.org/drawingml/2006/table">
            <a:tbl>
              <a:tblPr firstRow="1" firstCol="1" bandRow="1">
                <a:tableStyleId>{5C22544A-7EE6-4342-B048-85BDC9FD1C3A}</a:tableStyleId>
              </a:tblPr>
              <a:tblGrid>
                <a:gridCol w="707921">
                  <a:extLst>
                    <a:ext uri="{9D8B030D-6E8A-4147-A177-3AD203B41FA5}">
                      <a16:colId xmlns:a16="http://schemas.microsoft.com/office/drawing/2014/main" val="2907406228"/>
                    </a:ext>
                  </a:extLst>
                </a:gridCol>
                <a:gridCol w="2227007">
                  <a:extLst>
                    <a:ext uri="{9D8B030D-6E8A-4147-A177-3AD203B41FA5}">
                      <a16:colId xmlns:a16="http://schemas.microsoft.com/office/drawing/2014/main" val="3421558713"/>
                    </a:ext>
                  </a:extLst>
                </a:gridCol>
                <a:gridCol w="2684206">
                  <a:extLst>
                    <a:ext uri="{9D8B030D-6E8A-4147-A177-3AD203B41FA5}">
                      <a16:colId xmlns:a16="http://schemas.microsoft.com/office/drawing/2014/main" val="266621137"/>
                    </a:ext>
                  </a:extLst>
                </a:gridCol>
              </a:tblGrid>
              <a:tr h="398745">
                <a:tc>
                  <a:txBody>
                    <a:bodyPr/>
                    <a:lstStyle/>
                    <a:p>
                      <a:pPr algn="ctr">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年齢</a:t>
                      </a: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区分</a:t>
                      </a:r>
                      <a:endParaRPr 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所得区分</a:t>
                      </a:r>
                    </a:p>
                    <a:p>
                      <a:pPr algn="ctr">
                        <a:lnSpc>
                          <a:spcPct val="100000"/>
                        </a:lnSpc>
                        <a:spcAft>
                          <a:spcPts val="0"/>
                        </a:spcAft>
                      </a:pPr>
                      <a:r>
                        <a:rPr lang="ja-JP" sz="700" b="0" kern="100" dirty="0">
                          <a:solidFill>
                            <a:schemeClr val="tx1"/>
                          </a:solidFill>
                          <a:effectLst/>
                          <a:latin typeface="ＭＳ ゴシック" panose="020B0609070205080204" pitchFamily="49" charset="-128"/>
                          <a:ea typeface="ＭＳ ゴシック" panose="020B0609070205080204" pitchFamily="49" charset="-128"/>
                        </a:rPr>
                        <a:t>（限度額適用認定証等における適用区分）</a:t>
                      </a:r>
                      <a:endParaRPr 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100000"/>
                        </a:lnSpc>
                        <a:spcAft>
                          <a:spcPts val="0"/>
                        </a:spcAft>
                      </a:pP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提出書類</a:t>
                      </a: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（新規申請時）</a:t>
                      </a:r>
                      <a:endParaRPr lang="en-US" altLang="ja-JP" sz="1000" b="0" kern="100" dirty="0" smtClean="0">
                        <a:solidFill>
                          <a:schemeClr val="tx1"/>
                        </a:solidFill>
                        <a:effectLst/>
                        <a:latin typeface="ＭＳ ゴシック" panose="020B0609070205080204" pitchFamily="49" charset="-128"/>
                        <a:ea typeface="ＭＳ ゴシック" panose="020B0609070205080204" pitchFamily="49" charset="-128"/>
                      </a:endParaRPr>
                    </a:p>
                  </a:txBody>
                  <a:tcPr marL="56949" marR="5694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75914947"/>
                  </a:ext>
                </a:extLst>
              </a:tr>
              <a:tr h="996863">
                <a:tc rowSpan="2">
                  <a:txBody>
                    <a:bodyPr/>
                    <a:lstStyle/>
                    <a:p>
                      <a:pPr algn="ctr">
                        <a:lnSpc>
                          <a:spcPct val="100000"/>
                        </a:lnSpc>
                        <a:spcAft>
                          <a:spcPts val="0"/>
                        </a:spcAft>
                      </a:pPr>
                      <a:r>
                        <a:rPr lang="en-US" sz="1000" b="0" kern="100" dirty="0">
                          <a:solidFill>
                            <a:schemeClr val="tx1"/>
                          </a:solidFill>
                          <a:effectLst/>
                          <a:latin typeface="ＭＳ ゴシック" panose="020B0609070205080204" pitchFamily="49" charset="-128"/>
                          <a:ea typeface="ＭＳ ゴシック" panose="020B0609070205080204" pitchFamily="49" charset="-128"/>
                        </a:rPr>
                        <a:t>70</a:t>
                      </a:r>
                      <a:r>
                        <a:rPr lang="ja-JP" sz="1000" b="0" kern="100" dirty="0">
                          <a:solidFill>
                            <a:schemeClr val="tx1"/>
                          </a:solidFill>
                          <a:effectLst/>
                          <a:latin typeface="ＭＳ ゴシック" panose="020B0609070205080204" pitchFamily="49" charset="-128"/>
                          <a:ea typeface="ＭＳ ゴシック" panose="020B0609070205080204" pitchFamily="49" charset="-128"/>
                        </a:rPr>
                        <a:t>歳未満</a:t>
                      </a:r>
                      <a:endParaRPr 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00000"/>
                        </a:lnSpc>
                        <a:spcAft>
                          <a:spcPts val="0"/>
                        </a:spcAft>
                      </a:pP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［エ</a:t>
                      </a:r>
                      <a:r>
                        <a:rPr lang="ja-JP" sz="1000" b="0" kern="100" dirty="0">
                          <a:solidFill>
                            <a:schemeClr val="tx1"/>
                          </a:solidFill>
                          <a:effectLst/>
                          <a:latin typeface="ＭＳ ゴシック" panose="020B0609070205080204" pitchFamily="49" charset="-128"/>
                          <a:ea typeface="ＭＳ ゴシック" panose="020B0609070205080204" pitchFamily="49" charset="-128"/>
                        </a:rPr>
                        <a:t>］</a:t>
                      </a:r>
                    </a:p>
                    <a:p>
                      <a:pPr indent="1524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～年収約</a:t>
                      </a:r>
                      <a:r>
                        <a:rPr lang="en-US" sz="1000" b="0" kern="100" dirty="0">
                          <a:solidFill>
                            <a:schemeClr val="tx1"/>
                          </a:solidFill>
                          <a:effectLst/>
                          <a:latin typeface="ＭＳ ゴシック" panose="020B0609070205080204" pitchFamily="49" charset="-128"/>
                          <a:ea typeface="ＭＳ ゴシック" panose="020B0609070205080204" pitchFamily="49" charset="-128"/>
                        </a:rPr>
                        <a:t>370</a:t>
                      </a:r>
                      <a:r>
                        <a:rPr lang="ja-JP" sz="1000" b="0" kern="100" dirty="0">
                          <a:solidFill>
                            <a:schemeClr val="tx1"/>
                          </a:solidFill>
                          <a:effectLst/>
                          <a:latin typeface="ＭＳ ゴシック" panose="020B0609070205080204" pitchFamily="49" charset="-128"/>
                          <a:ea typeface="ＭＳ ゴシック" panose="020B0609070205080204" pitchFamily="49" charset="-128"/>
                        </a:rPr>
                        <a:t>万円</a:t>
                      </a:r>
                    </a:p>
                    <a:p>
                      <a:pPr indent="3048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健保：標報</a:t>
                      </a:r>
                      <a:r>
                        <a:rPr lang="en-US" sz="1000" b="0" kern="100" dirty="0">
                          <a:solidFill>
                            <a:schemeClr val="tx1"/>
                          </a:solidFill>
                          <a:effectLst/>
                          <a:latin typeface="ＭＳ ゴシック" panose="020B0609070205080204" pitchFamily="49" charset="-128"/>
                          <a:ea typeface="ＭＳ ゴシック" panose="020B0609070205080204" pitchFamily="49" charset="-128"/>
                        </a:rPr>
                        <a:t>26</a:t>
                      </a:r>
                      <a:r>
                        <a:rPr lang="ja-JP" sz="1000" b="0" kern="100" dirty="0">
                          <a:solidFill>
                            <a:schemeClr val="tx1"/>
                          </a:solidFill>
                          <a:effectLst/>
                          <a:latin typeface="ＭＳ ゴシック" panose="020B0609070205080204" pitchFamily="49" charset="-128"/>
                          <a:ea typeface="ＭＳ ゴシック" panose="020B0609070205080204" pitchFamily="49" charset="-128"/>
                        </a:rPr>
                        <a:t>万円以下</a:t>
                      </a:r>
                    </a:p>
                    <a:p>
                      <a:pPr indent="3048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国保：旧ただし書き</a:t>
                      </a:r>
                    </a:p>
                    <a:p>
                      <a:pPr indent="6858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所得</a:t>
                      </a:r>
                      <a:r>
                        <a:rPr lang="en-US" sz="1000" b="0" kern="100" dirty="0">
                          <a:solidFill>
                            <a:schemeClr val="tx1"/>
                          </a:solidFill>
                          <a:effectLst/>
                          <a:latin typeface="ＭＳ ゴシック" panose="020B0609070205080204" pitchFamily="49" charset="-128"/>
                          <a:ea typeface="ＭＳ ゴシック" panose="020B0609070205080204" pitchFamily="49" charset="-128"/>
                        </a:rPr>
                        <a:t>210</a:t>
                      </a:r>
                      <a:r>
                        <a:rPr lang="ja-JP" sz="1000" b="0" kern="100" dirty="0">
                          <a:solidFill>
                            <a:schemeClr val="tx1"/>
                          </a:solidFill>
                          <a:effectLst/>
                          <a:latin typeface="ＭＳ ゴシック" panose="020B0609070205080204" pitchFamily="49" charset="-128"/>
                          <a:ea typeface="ＭＳ ゴシック" panose="020B0609070205080204" pitchFamily="49" charset="-128"/>
                        </a:rPr>
                        <a:t>万円以下</a:t>
                      </a:r>
                      <a:endParaRPr 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2">
                  <a:txBody>
                    <a:bodyPr/>
                    <a:lstStyle/>
                    <a:p>
                      <a:pPr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・臨床調査個人票及び同意書</a:t>
                      </a:r>
                    </a:p>
                    <a:p>
                      <a:pPr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・本人の医療保険の被保険者証の写し</a:t>
                      </a:r>
                    </a:p>
                    <a:p>
                      <a:pPr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・限度額適用認定証等の写し</a:t>
                      </a:r>
                    </a:p>
                    <a:p>
                      <a:pPr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・本人の</a:t>
                      </a: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住民票の</a:t>
                      </a:r>
                      <a:r>
                        <a:rPr lang="ja-JP" sz="1000" b="0" kern="100" dirty="0">
                          <a:solidFill>
                            <a:schemeClr val="tx1"/>
                          </a:solidFill>
                          <a:effectLst/>
                          <a:latin typeface="ＭＳ ゴシック" panose="020B0609070205080204" pitchFamily="49" charset="-128"/>
                          <a:ea typeface="ＭＳ ゴシック" panose="020B0609070205080204" pitchFamily="49" charset="-128"/>
                        </a:rPr>
                        <a:t>写し</a:t>
                      </a:r>
                    </a:p>
                    <a:p>
                      <a:pPr marL="76200" indent="-76200" algn="just">
                        <a:lnSpc>
                          <a:spcPct val="100000"/>
                        </a:lnSpc>
                        <a:spcAft>
                          <a:spcPts val="0"/>
                        </a:spcAft>
                      </a:pPr>
                      <a:r>
                        <a:rPr lang="ja-JP" altLang="ja-JP" sz="1000" b="0" kern="100" dirty="0" smtClean="0">
                          <a:solidFill>
                            <a:schemeClr val="tx1"/>
                          </a:solidFill>
                          <a:effectLst/>
                          <a:latin typeface="ＭＳ ゴシック" panose="020B0609070205080204" pitchFamily="49" charset="-128"/>
                          <a:ea typeface="ＭＳ ゴシック" panose="020B0609070205080204" pitchFamily="49" charset="-128"/>
                        </a:rPr>
                        <a:t>・入院記録票</a:t>
                      </a: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（入院関係医療のカウントが</a:t>
                      </a:r>
                      <a:endParaRPr lang="en-US" altLang="ja-JP" sz="1000" b="0" kern="100" dirty="0" smtClean="0">
                        <a:solidFill>
                          <a:schemeClr val="tx1"/>
                        </a:solidFill>
                        <a:effectLst/>
                        <a:latin typeface="ＭＳ ゴシック" panose="020B0609070205080204" pitchFamily="49" charset="-128"/>
                        <a:ea typeface="ＭＳ ゴシック" panose="020B0609070205080204" pitchFamily="49" charset="-128"/>
                      </a:endParaRPr>
                    </a:p>
                    <a:p>
                      <a:pPr marL="76200" indent="-76200" algn="just">
                        <a:lnSpc>
                          <a:spcPct val="100000"/>
                        </a:lnSpc>
                        <a:spcAft>
                          <a:spcPts val="0"/>
                        </a:spcAft>
                      </a:pP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　</a:t>
                      </a:r>
                      <a:r>
                        <a:rPr lang="en-US" altLang="ja-JP" sz="1000" b="0" kern="100" dirty="0" smtClean="0">
                          <a:solidFill>
                            <a:schemeClr val="tx1"/>
                          </a:solidFill>
                          <a:effectLst/>
                          <a:latin typeface="ＭＳ ゴシック" panose="020B0609070205080204" pitchFamily="49" charset="-128"/>
                          <a:ea typeface="ＭＳ ゴシック" panose="020B0609070205080204" pitchFamily="49" charset="-128"/>
                        </a:rPr>
                        <a:t>3/12</a:t>
                      </a: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以上）</a:t>
                      </a:r>
                      <a:r>
                        <a:rPr lang="ja-JP" altLang="ja-JP" sz="1000" b="0" kern="100" dirty="0" smtClean="0">
                          <a:solidFill>
                            <a:schemeClr val="tx1"/>
                          </a:solidFill>
                          <a:effectLst/>
                          <a:latin typeface="ＭＳ ゴシック" panose="020B0609070205080204" pitchFamily="49" charset="-128"/>
                          <a:ea typeface="ＭＳ ゴシック" panose="020B0609070205080204" pitchFamily="49" charset="-128"/>
                        </a:rPr>
                        <a:t>の写し</a:t>
                      </a:r>
                      <a:endParaRPr lang="ja-JP" alt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17016098"/>
                  </a:ext>
                </a:extLst>
              </a:tr>
              <a:tr h="402070">
                <a:tc vMerge="1">
                  <a:txBody>
                    <a:bodyPr/>
                    <a:lstStyle/>
                    <a:p>
                      <a:endParaRPr kumimoji="1" lang="ja-JP" altLang="en-US"/>
                    </a:p>
                  </a:txBody>
                  <a:tcPr/>
                </a:tc>
                <a:tc>
                  <a:txBody>
                    <a:bodyPr/>
                    <a:lstStyle/>
                    <a:p>
                      <a:pPr algn="just">
                        <a:lnSpc>
                          <a:spcPct val="100000"/>
                        </a:lnSpc>
                        <a:spcAft>
                          <a:spcPts val="0"/>
                        </a:spcAft>
                      </a:pP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［オ</a:t>
                      </a:r>
                      <a:r>
                        <a:rPr lang="ja-JP" sz="1000" b="0" kern="100" dirty="0">
                          <a:solidFill>
                            <a:schemeClr val="tx1"/>
                          </a:solidFill>
                          <a:effectLst/>
                          <a:latin typeface="ＭＳ ゴシック" panose="020B0609070205080204" pitchFamily="49" charset="-128"/>
                          <a:ea typeface="ＭＳ ゴシック" panose="020B0609070205080204" pitchFamily="49" charset="-128"/>
                        </a:rPr>
                        <a:t>］</a:t>
                      </a:r>
                    </a:p>
                    <a:p>
                      <a:pPr indent="1524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住民税非課税者</a:t>
                      </a:r>
                      <a:endParaRPr 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extLst>
                  <a:ext uri="{0D108BD9-81ED-4DB2-BD59-A6C34878D82A}">
                    <a16:rowId xmlns:a16="http://schemas.microsoft.com/office/drawing/2014/main" val="1751372294"/>
                  </a:ext>
                </a:extLst>
              </a:tr>
              <a:tr h="1522546">
                <a:tc rowSpan="3">
                  <a:txBody>
                    <a:bodyPr/>
                    <a:lstStyle/>
                    <a:p>
                      <a:pPr algn="ctr">
                        <a:lnSpc>
                          <a:spcPct val="100000"/>
                        </a:lnSpc>
                        <a:spcAft>
                          <a:spcPts val="0"/>
                        </a:spcAft>
                      </a:pPr>
                      <a:r>
                        <a:rPr lang="en-US" sz="1000" b="0" kern="100" dirty="0">
                          <a:solidFill>
                            <a:schemeClr val="tx1"/>
                          </a:solidFill>
                          <a:effectLst/>
                          <a:latin typeface="ＭＳ ゴシック" panose="020B0609070205080204" pitchFamily="49" charset="-128"/>
                          <a:ea typeface="ＭＳ ゴシック" panose="020B0609070205080204" pitchFamily="49" charset="-128"/>
                        </a:rPr>
                        <a:t>70</a:t>
                      </a:r>
                      <a:r>
                        <a:rPr lang="ja-JP" sz="1000" b="0" kern="100" dirty="0">
                          <a:solidFill>
                            <a:schemeClr val="tx1"/>
                          </a:solidFill>
                          <a:effectLst/>
                          <a:latin typeface="ＭＳ ゴシック" panose="020B0609070205080204" pitchFamily="49" charset="-128"/>
                          <a:ea typeface="ＭＳ ゴシック" panose="020B0609070205080204" pitchFamily="49" charset="-128"/>
                        </a:rPr>
                        <a:t>歳以上</a:t>
                      </a:r>
                    </a:p>
                    <a:p>
                      <a:pPr algn="ctr">
                        <a:lnSpc>
                          <a:spcPct val="100000"/>
                        </a:lnSpc>
                        <a:spcAft>
                          <a:spcPts val="0"/>
                        </a:spcAft>
                      </a:pPr>
                      <a:r>
                        <a:rPr lang="en-US" sz="1000" b="0" kern="100" dirty="0">
                          <a:solidFill>
                            <a:schemeClr val="tx1"/>
                          </a:solidFill>
                          <a:effectLst/>
                          <a:latin typeface="ＭＳ ゴシック" panose="020B0609070205080204" pitchFamily="49" charset="-128"/>
                          <a:ea typeface="ＭＳ ゴシック" panose="020B0609070205080204" pitchFamily="49" charset="-128"/>
                        </a:rPr>
                        <a:t>75</a:t>
                      </a:r>
                      <a:r>
                        <a:rPr lang="ja-JP" sz="1000" b="0" kern="100" dirty="0">
                          <a:solidFill>
                            <a:schemeClr val="tx1"/>
                          </a:solidFill>
                          <a:effectLst/>
                          <a:latin typeface="ＭＳ ゴシック" panose="020B0609070205080204" pitchFamily="49" charset="-128"/>
                          <a:ea typeface="ＭＳ ゴシック" panose="020B0609070205080204" pitchFamily="49" charset="-128"/>
                        </a:rPr>
                        <a:t>歳未満</a:t>
                      </a:r>
                      <a:endParaRPr 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00000"/>
                        </a:lnSpc>
                        <a:spcAft>
                          <a:spcPts val="0"/>
                        </a:spcAft>
                      </a:pP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en-US" altLang="ja-JP" sz="1000" b="0" u="none" kern="100" dirty="0" smtClean="0">
                          <a:solidFill>
                            <a:schemeClr val="tx1"/>
                          </a:solidFill>
                          <a:effectLst/>
                          <a:latin typeface="ＭＳ ゴシック" panose="020B0609070205080204" pitchFamily="49" charset="-128"/>
                          <a:ea typeface="ＭＳ ゴシック" panose="020B0609070205080204" pitchFamily="49" charset="-128"/>
                        </a:rPr>
                        <a:t>Ⅲ</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一般</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所得）</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endParaRPr>
                    </a:p>
                    <a:p>
                      <a:pPr indent="152400" algn="just">
                        <a:lnSpc>
                          <a:spcPct val="100000"/>
                        </a:lnSpc>
                        <a:spcAft>
                          <a:spcPts val="0"/>
                        </a:spcAft>
                      </a:pPr>
                      <a:r>
                        <a:rPr lang="ja-JP" sz="1000" b="0" u="none" kern="100" dirty="0">
                          <a:solidFill>
                            <a:schemeClr val="tx1"/>
                          </a:solidFill>
                          <a:effectLst/>
                          <a:latin typeface="ＭＳ ゴシック" panose="020B0609070205080204" pitchFamily="49" charset="-128"/>
                          <a:ea typeface="ＭＳ ゴシック" panose="020B0609070205080204" pitchFamily="49" charset="-128"/>
                        </a:rPr>
                        <a:t>年収約</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156</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万～約</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370</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万円</a:t>
                      </a:r>
                    </a:p>
                    <a:p>
                      <a:pPr indent="304800" algn="just">
                        <a:lnSpc>
                          <a:spcPct val="100000"/>
                        </a:lnSpc>
                        <a:spcAft>
                          <a:spcPts val="0"/>
                        </a:spcAft>
                      </a:pPr>
                      <a:r>
                        <a:rPr lang="ja-JP" sz="1000" b="0" u="none" kern="100" dirty="0">
                          <a:solidFill>
                            <a:schemeClr val="tx1"/>
                          </a:solidFill>
                          <a:effectLst/>
                          <a:latin typeface="ＭＳ ゴシック" panose="020B0609070205080204" pitchFamily="49" charset="-128"/>
                          <a:ea typeface="ＭＳ ゴシック" panose="020B0609070205080204" pitchFamily="49" charset="-128"/>
                        </a:rPr>
                        <a:t>標報</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26</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万円以下</a:t>
                      </a:r>
                    </a:p>
                    <a:p>
                      <a:pPr indent="304800" algn="just">
                        <a:lnSpc>
                          <a:spcPct val="100000"/>
                        </a:lnSpc>
                        <a:spcAft>
                          <a:spcPts val="0"/>
                        </a:spcAft>
                      </a:pPr>
                      <a:r>
                        <a:rPr lang="ja-JP" sz="1000" b="0" u="none" kern="100" dirty="0">
                          <a:solidFill>
                            <a:schemeClr val="tx1"/>
                          </a:solidFill>
                          <a:effectLst/>
                          <a:latin typeface="ＭＳ ゴシック" panose="020B0609070205080204" pitchFamily="49" charset="-128"/>
                          <a:ea typeface="ＭＳ ゴシック" panose="020B0609070205080204" pitchFamily="49" charset="-128"/>
                        </a:rPr>
                        <a:t>課税所得</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145</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万円未満等</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・臨床調査個人票及び同意書</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・本人の医療保険の被保険者証の写し</a:t>
                      </a:r>
                    </a:p>
                    <a:p>
                      <a:pPr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・本人の高齢受給者証の写し</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・本人及び世帯全員の住民税課税・非課税証明書類</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a:t>
                      </a: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及び</a:t>
                      </a:r>
                      <a:r>
                        <a:rPr lang="ja-JP" altLang="ja-JP" sz="1000" b="0" kern="100" dirty="0" smtClean="0">
                          <a:solidFill>
                            <a:schemeClr val="tx1"/>
                          </a:solidFill>
                          <a:effectLst/>
                          <a:latin typeface="ＭＳ ゴシック" panose="020B0609070205080204" pitchFamily="49" charset="-128"/>
                          <a:ea typeface="ＭＳ ゴシック" panose="020B0609070205080204" pitchFamily="49" charset="-128"/>
                        </a:rPr>
                        <a:t>世帯全員</a:t>
                      </a: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の住民票の</a:t>
                      </a:r>
                      <a:r>
                        <a:rPr lang="ja-JP" sz="1000" b="0" kern="100" dirty="0">
                          <a:solidFill>
                            <a:schemeClr val="tx1"/>
                          </a:solidFill>
                          <a:effectLst/>
                          <a:latin typeface="ＭＳ ゴシック" panose="020B0609070205080204" pitchFamily="49" charset="-128"/>
                          <a:ea typeface="ＭＳ ゴシック" panose="020B0609070205080204" pitchFamily="49" charset="-128"/>
                        </a:rPr>
                        <a:t>写し</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・入院</a:t>
                      </a: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記録票</a:t>
                      </a: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（入院関係医療のカウントが</a:t>
                      </a:r>
                      <a:endParaRPr lang="en-US" altLang="ja-JP" sz="1000" b="0" kern="100" dirty="0" smtClean="0">
                        <a:solidFill>
                          <a:schemeClr val="tx1"/>
                        </a:solidFill>
                        <a:effectLst/>
                        <a:latin typeface="ＭＳ ゴシック" panose="020B0609070205080204" pitchFamily="49" charset="-128"/>
                        <a:ea typeface="ＭＳ ゴシック" panose="020B0609070205080204" pitchFamily="49" charset="-128"/>
                      </a:endParaRPr>
                    </a:p>
                    <a:p>
                      <a:pPr marL="76200" indent="-76200" algn="just">
                        <a:lnSpc>
                          <a:spcPct val="100000"/>
                        </a:lnSpc>
                        <a:spcAft>
                          <a:spcPts val="0"/>
                        </a:spcAft>
                      </a:pP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　</a:t>
                      </a:r>
                      <a:r>
                        <a:rPr lang="en-US" altLang="ja-JP" sz="1000" b="0" kern="100" dirty="0" smtClean="0">
                          <a:solidFill>
                            <a:schemeClr val="tx1"/>
                          </a:solidFill>
                          <a:effectLst/>
                          <a:latin typeface="ＭＳ ゴシック" panose="020B0609070205080204" pitchFamily="49" charset="-128"/>
                          <a:ea typeface="ＭＳ ゴシック" panose="020B0609070205080204" pitchFamily="49" charset="-128"/>
                        </a:rPr>
                        <a:t>3/12</a:t>
                      </a: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以上）</a:t>
                      </a: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の</a:t>
                      </a:r>
                      <a:r>
                        <a:rPr lang="ja-JP" sz="1000" b="0" kern="100" dirty="0">
                          <a:solidFill>
                            <a:schemeClr val="tx1"/>
                          </a:solidFill>
                          <a:effectLst/>
                          <a:latin typeface="ＭＳ ゴシック" panose="020B0609070205080204" pitchFamily="49" charset="-128"/>
                          <a:ea typeface="ＭＳ ゴシック" panose="020B0609070205080204" pitchFamily="49" charset="-128"/>
                        </a:rPr>
                        <a:t>写し</a:t>
                      </a:r>
                      <a:endParaRPr 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1073627"/>
                  </a:ext>
                </a:extLst>
              </a:tr>
              <a:tr h="666963">
                <a:tc vMerge="1">
                  <a:txBody>
                    <a:bodyPr/>
                    <a:lstStyle/>
                    <a:p>
                      <a:endParaRPr kumimoji="1" lang="ja-JP" altLang="en-US"/>
                    </a:p>
                  </a:txBody>
                  <a:tcPr/>
                </a:tc>
                <a:tc>
                  <a:txBody>
                    <a:bodyPr/>
                    <a:lstStyle/>
                    <a:p>
                      <a:pPr algn="just">
                        <a:lnSpc>
                          <a:spcPct val="100000"/>
                        </a:lnSpc>
                        <a:spcAft>
                          <a:spcPts val="0"/>
                        </a:spcAft>
                      </a:pP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en-US" altLang="ja-JP" sz="1000" b="0" u="none" kern="100" dirty="0" smtClean="0">
                          <a:solidFill>
                            <a:schemeClr val="tx1"/>
                          </a:solidFill>
                          <a:effectLst/>
                          <a:latin typeface="ＭＳ ゴシック" panose="020B0609070205080204" pitchFamily="49" charset="-128"/>
                          <a:ea typeface="ＭＳ ゴシック" panose="020B0609070205080204" pitchFamily="49" charset="-128"/>
                        </a:rPr>
                        <a:t>Ⅱ</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低所得Ⅱ</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endParaRPr>
                    </a:p>
                    <a:p>
                      <a:pPr indent="152400" algn="just">
                        <a:lnSpc>
                          <a:spcPct val="100000"/>
                        </a:lnSpc>
                        <a:spcAft>
                          <a:spcPts val="0"/>
                        </a:spcAft>
                      </a:pP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住民税非課税世帯</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2">
                  <a:txBody>
                    <a:bodyPr/>
                    <a:lstStyle/>
                    <a:p>
                      <a:pPr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・臨床調査個人票及び同意書</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・本人の医療保険の被保険者証の写し</a:t>
                      </a:r>
                    </a:p>
                    <a:p>
                      <a:pPr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・本人の高齢受給者証の写し</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・限度額適用認定証等の写し</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a:t>
                      </a: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本人の住民票の</a:t>
                      </a:r>
                      <a:r>
                        <a:rPr lang="ja-JP" sz="1000" b="0" kern="100" dirty="0">
                          <a:solidFill>
                            <a:schemeClr val="tx1"/>
                          </a:solidFill>
                          <a:effectLst/>
                          <a:latin typeface="ＭＳ ゴシック" panose="020B0609070205080204" pitchFamily="49" charset="-128"/>
                          <a:ea typeface="ＭＳ ゴシック" panose="020B0609070205080204" pitchFamily="49" charset="-128"/>
                        </a:rPr>
                        <a:t>写し</a:t>
                      </a:r>
                    </a:p>
                    <a:p>
                      <a:pPr marL="76200" indent="-76200" algn="just">
                        <a:lnSpc>
                          <a:spcPct val="100000"/>
                        </a:lnSpc>
                        <a:spcAft>
                          <a:spcPts val="0"/>
                        </a:spcAft>
                      </a:pPr>
                      <a:r>
                        <a:rPr lang="ja-JP" altLang="ja-JP" sz="1000" b="0" kern="100" dirty="0" smtClean="0">
                          <a:solidFill>
                            <a:schemeClr val="tx1"/>
                          </a:solidFill>
                          <a:effectLst/>
                          <a:latin typeface="ＭＳ ゴシック" panose="020B0609070205080204" pitchFamily="49" charset="-128"/>
                          <a:ea typeface="ＭＳ ゴシック" panose="020B0609070205080204" pitchFamily="49" charset="-128"/>
                        </a:rPr>
                        <a:t>・入院記録票</a:t>
                      </a: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（入院関係医療のカウントが</a:t>
                      </a:r>
                      <a:endParaRPr lang="en-US" altLang="ja-JP" sz="1000" b="0" kern="100" dirty="0" smtClean="0">
                        <a:solidFill>
                          <a:schemeClr val="tx1"/>
                        </a:solidFill>
                        <a:effectLst/>
                        <a:latin typeface="ＭＳ ゴシック" panose="020B0609070205080204" pitchFamily="49" charset="-128"/>
                        <a:ea typeface="ＭＳ ゴシック" panose="020B0609070205080204" pitchFamily="49" charset="-128"/>
                      </a:endParaRPr>
                    </a:p>
                    <a:p>
                      <a:pPr marL="76200" indent="-76200" algn="just">
                        <a:lnSpc>
                          <a:spcPct val="100000"/>
                        </a:lnSpc>
                        <a:spcAft>
                          <a:spcPts val="0"/>
                        </a:spcAft>
                      </a:pP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　</a:t>
                      </a:r>
                      <a:r>
                        <a:rPr lang="en-US" altLang="ja-JP" sz="1000" b="0" kern="100" dirty="0" smtClean="0">
                          <a:solidFill>
                            <a:schemeClr val="tx1"/>
                          </a:solidFill>
                          <a:effectLst/>
                          <a:latin typeface="ＭＳ ゴシック" panose="020B0609070205080204" pitchFamily="49" charset="-128"/>
                          <a:ea typeface="ＭＳ ゴシック" panose="020B0609070205080204" pitchFamily="49" charset="-128"/>
                        </a:rPr>
                        <a:t>3/12</a:t>
                      </a: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以上）</a:t>
                      </a:r>
                      <a:r>
                        <a:rPr lang="ja-JP" altLang="ja-JP" sz="1000" b="0" kern="100" dirty="0" smtClean="0">
                          <a:solidFill>
                            <a:schemeClr val="tx1"/>
                          </a:solidFill>
                          <a:effectLst/>
                          <a:latin typeface="ＭＳ ゴシック" panose="020B0609070205080204" pitchFamily="49" charset="-128"/>
                          <a:ea typeface="ＭＳ ゴシック" panose="020B0609070205080204" pitchFamily="49" charset="-128"/>
                        </a:rPr>
                        <a:t>の写し</a:t>
                      </a:r>
                      <a:endParaRPr lang="ja-JP" alt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6015765"/>
                  </a:ext>
                </a:extLst>
              </a:tr>
              <a:tr h="751516">
                <a:tc vMerge="1">
                  <a:txBody>
                    <a:bodyPr/>
                    <a:lstStyle/>
                    <a:p>
                      <a:endParaRPr kumimoji="1" lang="ja-JP" altLang="en-US"/>
                    </a:p>
                  </a:txBody>
                  <a:tcPr/>
                </a:tc>
                <a:tc>
                  <a:txBody>
                    <a:bodyPr/>
                    <a:lstStyle/>
                    <a:p>
                      <a:pPr algn="just">
                        <a:lnSpc>
                          <a:spcPct val="100000"/>
                        </a:lnSpc>
                        <a:spcAft>
                          <a:spcPts val="0"/>
                        </a:spcAft>
                      </a:pP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en-US" altLang="ja-JP" sz="1000" b="0" u="none" kern="100" dirty="0" smtClean="0">
                          <a:solidFill>
                            <a:schemeClr val="tx1"/>
                          </a:solidFill>
                          <a:effectLst/>
                          <a:latin typeface="ＭＳ ゴシック" panose="020B0609070205080204" pitchFamily="49" charset="-128"/>
                          <a:ea typeface="ＭＳ ゴシック" panose="020B0609070205080204" pitchFamily="49" charset="-128"/>
                        </a:rPr>
                        <a:t>Ⅰ</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低所得Ⅰ</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endParaRPr>
                    </a:p>
                    <a:p>
                      <a:pPr indent="152400" algn="just">
                        <a:lnSpc>
                          <a:spcPct val="100000"/>
                        </a:lnSpc>
                        <a:spcAft>
                          <a:spcPts val="0"/>
                        </a:spcAft>
                      </a:pP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住民税非課税世帯</a:t>
                      </a:r>
                    </a:p>
                    <a:p>
                      <a:pPr indent="152400" algn="just">
                        <a:lnSpc>
                          <a:spcPct val="100000"/>
                        </a:lnSpc>
                        <a:spcAft>
                          <a:spcPts val="0"/>
                        </a:spcAft>
                      </a:pPr>
                      <a:r>
                        <a:rPr lang="en-US" sz="1000" b="0" u="none" kern="100" dirty="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年金収入</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80</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万円以下など</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76200" indent="-76200" algn="just">
                        <a:lnSpc>
                          <a:spcPts val="1400"/>
                        </a:lnSpc>
                        <a:spcAft>
                          <a:spcPts val="0"/>
                        </a:spcAft>
                      </a:pPr>
                      <a:endParaRPr lang="ja-JP" sz="10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14245477"/>
                  </a:ext>
                </a:extLst>
              </a:tr>
              <a:tr h="1324467">
                <a:tc rowSpan="3">
                  <a:txBody>
                    <a:bodyPr/>
                    <a:lstStyle/>
                    <a:p>
                      <a:pPr algn="ctr">
                        <a:lnSpc>
                          <a:spcPct val="100000"/>
                        </a:lnSpc>
                        <a:spcAft>
                          <a:spcPts val="0"/>
                        </a:spcAft>
                      </a:pPr>
                      <a:r>
                        <a:rPr lang="en-US" sz="1000" b="0" kern="100" dirty="0">
                          <a:solidFill>
                            <a:schemeClr val="tx1"/>
                          </a:solidFill>
                          <a:effectLst/>
                          <a:latin typeface="ＭＳ ゴシック" panose="020B0609070205080204" pitchFamily="49" charset="-128"/>
                          <a:ea typeface="ＭＳ ゴシック" panose="020B0609070205080204" pitchFamily="49" charset="-128"/>
                        </a:rPr>
                        <a:t>75</a:t>
                      </a:r>
                      <a:r>
                        <a:rPr lang="ja-JP" sz="1000" b="0" kern="100" dirty="0">
                          <a:solidFill>
                            <a:schemeClr val="tx1"/>
                          </a:solidFill>
                          <a:effectLst/>
                          <a:latin typeface="ＭＳ ゴシック" panose="020B0609070205080204" pitchFamily="49" charset="-128"/>
                          <a:ea typeface="ＭＳ ゴシック" panose="020B0609070205080204" pitchFamily="49" charset="-128"/>
                        </a:rPr>
                        <a:t>歳以上</a:t>
                      </a:r>
                      <a:endParaRPr 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00000"/>
                        </a:lnSpc>
                        <a:spcAft>
                          <a:spcPts val="0"/>
                        </a:spcAft>
                      </a:pP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en-US" altLang="ja-JP" sz="1000" b="0" u="none" kern="100" dirty="0" smtClean="0">
                          <a:solidFill>
                            <a:schemeClr val="tx1"/>
                          </a:solidFill>
                          <a:effectLst/>
                          <a:latin typeface="ＭＳ ゴシック" panose="020B0609070205080204" pitchFamily="49" charset="-128"/>
                          <a:ea typeface="ＭＳ ゴシック" panose="020B0609070205080204" pitchFamily="49" charset="-128"/>
                        </a:rPr>
                        <a:t>Ⅲ</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一般</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所得）</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endParaRPr>
                    </a:p>
                    <a:p>
                      <a:pPr indent="152400" algn="just">
                        <a:lnSpc>
                          <a:spcPct val="100000"/>
                        </a:lnSpc>
                        <a:spcAft>
                          <a:spcPts val="0"/>
                        </a:spcAft>
                      </a:pPr>
                      <a:r>
                        <a:rPr lang="ja-JP" sz="1000" b="0" u="none" kern="100" dirty="0">
                          <a:solidFill>
                            <a:schemeClr val="tx1"/>
                          </a:solidFill>
                          <a:effectLst/>
                          <a:latin typeface="ＭＳ ゴシック" panose="020B0609070205080204" pitchFamily="49" charset="-128"/>
                          <a:ea typeface="ＭＳ ゴシック" panose="020B0609070205080204" pitchFamily="49" charset="-128"/>
                        </a:rPr>
                        <a:t>年収約</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156</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万～約</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370</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万円</a:t>
                      </a:r>
                    </a:p>
                    <a:p>
                      <a:pPr indent="304800" algn="just">
                        <a:lnSpc>
                          <a:spcPct val="100000"/>
                        </a:lnSpc>
                        <a:spcAft>
                          <a:spcPts val="0"/>
                        </a:spcAft>
                      </a:pPr>
                      <a:r>
                        <a:rPr lang="ja-JP" sz="1000" b="0" u="none" kern="100" dirty="0">
                          <a:solidFill>
                            <a:schemeClr val="tx1"/>
                          </a:solidFill>
                          <a:effectLst/>
                          <a:latin typeface="ＭＳ ゴシック" panose="020B0609070205080204" pitchFamily="49" charset="-128"/>
                          <a:ea typeface="ＭＳ ゴシック" panose="020B0609070205080204" pitchFamily="49" charset="-128"/>
                        </a:rPr>
                        <a:t>標報</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26</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万円以下</a:t>
                      </a:r>
                    </a:p>
                    <a:p>
                      <a:pPr indent="304800" algn="just">
                        <a:lnSpc>
                          <a:spcPct val="100000"/>
                        </a:lnSpc>
                        <a:spcAft>
                          <a:spcPts val="0"/>
                        </a:spcAft>
                      </a:pPr>
                      <a:r>
                        <a:rPr lang="ja-JP" sz="1000" b="0" u="none" kern="100" dirty="0">
                          <a:solidFill>
                            <a:schemeClr val="tx1"/>
                          </a:solidFill>
                          <a:effectLst/>
                          <a:latin typeface="ＭＳ ゴシック" panose="020B0609070205080204" pitchFamily="49" charset="-128"/>
                          <a:ea typeface="ＭＳ ゴシック" panose="020B0609070205080204" pitchFamily="49" charset="-128"/>
                        </a:rPr>
                        <a:t>課税所得</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145</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万円未満等</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・臨床調査個人票及び同意書</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・本人の後期高齢者医療被保険者証の写し</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・本人及び世帯全員の住民税課税・非課税証明書類</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a:t>
                      </a: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及び</a:t>
                      </a:r>
                      <a:r>
                        <a:rPr lang="ja-JP" altLang="ja-JP" sz="1000" b="0" kern="100" dirty="0" smtClean="0">
                          <a:solidFill>
                            <a:schemeClr val="tx1"/>
                          </a:solidFill>
                          <a:effectLst/>
                          <a:latin typeface="ＭＳ ゴシック" panose="020B0609070205080204" pitchFamily="49" charset="-128"/>
                          <a:ea typeface="ＭＳ ゴシック" panose="020B0609070205080204" pitchFamily="49" charset="-128"/>
                        </a:rPr>
                        <a:t>世帯全員</a:t>
                      </a: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の住民票の</a:t>
                      </a:r>
                      <a:r>
                        <a:rPr lang="ja-JP" sz="1000" b="0" kern="100" dirty="0">
                          <a:solidFill>
                            <a:schemeClr val="tx1"/>
                          </a:solidFill>
                          <a:effectLst/>
                          <a:latin typeface="ＭＳ ゴシック" panose="020B0609070205080204" pitchFamily="49" charset="-128"/>
                          <a:ea typeface="ＭＳ ゴシック" panose="020B0609070205080204" pitchFamily="49" charset="-128"/>
                        </a:rPr>
                        <a:t>写し</a:t>
                      </a:r>
                    </a:p>
                    <a:p>
                      <a:pPr marL="76200" indent="-76200" algn="just">
                        <a:lnSpc>
                          <a:spcPct val="100000"/>
                        </a:lnSpc>
                        <a:spcAft>
                          <a:spcPts val="0"/>
                        </a:spcAft>
                      </a:pPr>
                      <a:r>
                        <a:rPr lang="ja-JP" altLang="ja-JP" sz="1000" b="0" kern="100" dirty="0" smtClean="0">
                          <a:solidFill>
                            <a:schemeClr val="tx1"/>
                          </a:solidFill>
                          <a:effectLst/>
                          <a:latin typeface="ＭＳ ゴシック" panose="020B0609070205080204" pitchFamily="49" charset="-128"/>
                          <a:ea typeface="ＭＳ ゴシック" panose="020B0609070205080204" pitchFamily="49" charset="-128"/>
                        </a:rPr>
                        <a:t>・入院記録票</a:t>
                      </a: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（入院関係医療のカウントが</a:t>
                      </a:r>
                      <a:endParaRPr lang="en-US" altLang="ja-JP" sz="1000" b="0" kern="100" dirty="0" smtClean="0">
                        <a:solidFill>
                          <a:schemeClr val="tx1"/>
                        </a:solidFill>
                        <a:effectLst/>
                        <a:latin typeface="ＭＳ ゴシック" panose="020B0609070205080204" pitchFamily="49" charset="-128"/>
                        <a:ea typeface="ＭＳ ゴシック" panose="020B0609070205080204" pitchFamily="49" charset="-128"/>
                      </a:endParaRPr>
                    </a:p>
                    <a:p>
                      <a:pPr marL="76200" indent="-76200" algn="just">
                        <a:lnSpc>
                          <a:spcPct val="100000"/>
                        </a:lnSpc>
                        <a:spcAft>
                          <a:spcPts val="0"/>
                        </a:spcAft>
                      </a:pP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　</a:t>
                      </a:r>
                      <a:r>
                        <a:rPr lang="en-US" altLang="ja-JP" sz="1000" b="0" kern="100" dirty="0" smtClean="0">
                          <a:solidFill>
                            <a:schemeClr val="tx1"/>
                          </a:solidFill>
                          <a:effectLst/>
                          <a:latin typeface="ＭＳ ゴシック" panose="020B0609070205080204" pitchFamily="49" charset="-128"/>
                          <a:ea typeface="ＭＳ ゴシック" panose="020B0609070205080204" pitchFamily="49" charset="-128"/>
                        </a:rPr>
                        <a:t>3/12</a:t>
                      </a: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以上）</a:t>
                      </a:r>
                      <a:r>
                        <a:rPr lang="ja-JP" altLang="ja-JP" sz="1000" b="0" kern="100" dirty="0" smtClean="0">
                          <a:solidFill>
                            <a:schemeClr val="tx1"/>
                          </a:solidFill>
                          <a:effectLst/>
                          <a:latin typeface="ＭＳ ゴシック" panose="020B0609070205080204" pitchFamily="49" charset="-128"/>
                          <a:ea typeface="ＭＳ ゴシック" panose="020B0609070205080204" pitchFamily="49" charset="-128"/>
                        </a:rPr>
                        <a:t>の写し</a:t>
                      </a:r>
                      <a:endParaRPr lang="ja-JP" alt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7172989"/>
                  </a:ext>
                </a:extLst>
              </a:tr>
              <a:tr h="562307">
                <a:tc vMerge="1">
                  <a:txBody>
                    <a:bodyPr/>
                    <a:lstStyle/>
                    <a:p>
                      <a:endParaRPr kumimoji="1" lang="ja-JP" altLang="en-US"/>
                    </a:p>
                  </a:txBody>
                  <a:tcPr/>
                </a:tc>
                <a:tc>
                  <a:txBody>
                    <a:bodyPr/>
                    <a:lstStyle/>
                    <a:p>
                      <a:pPr algn="just">
                        <a:lnSpc>
                          <a:spcPct val="100000"/>
                        </a:lnSpc>
                        <a:spcAft>
                          <a:spcPts val="0"/>
                        </a:spcAft>
                      </a:pP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en-US" altLang="ja-JP" sz="1000" b="0" u="none" kern="100" dirty="0" smtClean="0">
                          <a:solidFill>
                            <a:schemeClr val="tx1"/>
                          </a:solidFill>
                          <a:effectLst/>
                          <a:latin typeface="ＭＳ ゴシック" panose="020B0609070205080204" pitchFamily="49" charset="-128"/>
                          <a:ea typeface="ＭＳ ゴシック" panose="020B0609070205080204" pitchFamily="49" charset="-128"/>
                        </a:rPr>
                        <a:t>Ⅱ</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低所得Ⅱ</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endParaRPr>
                    </a:p>
                    <a:p>
                      <a:pPr indent="152400" algn="just">
                        <a:lnSpc>
                          <a:spcPct val="100000"/>
                        </a:lnSpc>
                        <a:spcAft>
                          <a:spcPts val="0"/>
                        </a:spcAft>
                      </a:pP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住民税非課税世帯</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2">
                  <a:txBody>
                    <a:bodyPr/>
                    <a:lstStyle/>
                    <a:p>
                      <a:pPr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・臨床調査個人票及び同意書</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・本人の後期高齢者医療被保険者証の写し</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・限度額適用認定証等の写し</a:t>
                      </a:r>
                    </a:p>
                    <a:p>
                      <a:pPr marL="76200" indent="-76200" algn="just">
                        <a:lnSpc>
                          <a:spcPct val="100000"/>
                        </a:lnSpc>
                        <a:spcAft>
                          <a:spcPts val="0"/>
                        </a:spcAft>
                      </a:pPr>
                      <a:r>
                        <a:rPr lang="ja-JP" sz="1000" b="0" kern="100" dirty="0">
                          <a:solidFill>
                            <a:schemeClr val="tx1"/>
                          </a:solidFill>
                          <a:effectLst/>
                          <a:latin typeface="ＭＳ ゴシック" panose="020B0609070205080204" pitchFamily="49" charset="-128"/>
                          <a:ea typeface="ＭＳ ゴシック" panose="020B0609070205080204" pitchFamily="49" charset="-128"/>
                        </a:rPr>
                        <a:t>・</a:t>
                      </a: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本人</a:t>
                      </a:r>
                      <a:r>
                        <a:rPr lang="ja-JP" sz="1000" b="0" strike="noStrike" kern="100" dirty="0" smtClean="0">
                          <a:solidFill>
                            <a:schemeClr val="tx1"/>
                          </a:solidFill>
                          <a:effectLst/>
                          <a:latin typeface="ＭＳ ゴシック" panose="020B0609070205080204" pitchFamily="49" charset="-128"/>
                          <a:ea typeface="ＭＳ ゴシック" panose="020B0609070205080204" pitchFamily="49" charset="-128"/>
                        </a:rPr>
                        <a:t>の</a:t>
                      </a:r>
                      <a:r>
                        <a:rPr lang="ja-JP" sz="1000" b="0" kern="100" dirty="0" smtClean="0">
                          <a:solidFill>
                            <a:schemeClr val="tx1"/>
                          </a:solidFill>
                          <a:effectLst/>
                          <a:latin typeface="ＭＳ ゴシック" panose="020B0609070205080204" pitchFamily="49" charset="-128"/>
                          <a:ea typeface="ＭＳ ゴシック" panose="020B0609070205080204" pitchFamily="49" charset="-128"/>
                        </a:rPr>
                        <a:t>住民票の</a:t>
                      </a:r>
                      <a:r>
                        <a:rPr lang="ja-JP" sz="1000" b="0" kern="100" dirty="0">
                          <a:solidFill>
                            <a:schemeClr val="tx1"/>
                          </a:solidFill>
                          <a:effectLst/>
                          <a:latin typeface="ＭＳ ゴシック" panose="020B0609070205080204" pitchFamily="49" charset="-128"/>
                          <a:ea typeface="ＭＳ ゴシック" panose="020B0609070205080204" pitchFamily="49" charset="-128"/>
                        </a:rPr>
                        <a:t>写し</a:t>
                      </a:r>
                    </a:p>
                    <a:p>
                      <a:pPr marL="76200" indent="-76200" algn="just">
                        <a:lnSpc>
                          <a:spcPct val="100000"/>
                        </a:lnSpc>
                        <a:spcAft>
                          <a:spcPts val="0"/>
                        </a:spcAft>
                      </a:pPr>
                      <a:r>
                        <a:rPr lang="ja-JP" altLang="ja-JP" sz="1000" b="0" kern="100" dirty="0" smtClean="0">
                          <a:solidFill>
                            <a:schemeClr val="tx1"/>
                          </a:solidFill>
                          <a:effectLst/>
                          <a:latin typeface="ＭＳ ゴシック" panose="020B0609070205080204" pitchFamily="49" charset="-128"/>
                          <a:ea typeface="ＭＳ ゴシック" panose="020B0609070205080204" pitchFamily="49" charset="-128"/>
                        </a:rPr>
                        <a:t>・入院記録票</a:t>
                      </a: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（入院関係医療のカウントが</a:t>
                      </a:r>
                      <a:endParaRPr lang="en-US" altLang="ja-JP" sz="1000" b="0" kern="100" dirty="0" smtClean="0">
                        <a:solidFill>
                          <a:schemeClr val="tx1"/>
                        </a:solidFill>
                        <a:effectLst/>
                        <a:latin typeface="ＭＳ ゴシック" panose="020B0609070205080204" pitchFamily="49" charset="-128"/>
                        <a:ea typeface="ＭＳ ゴシック" panose="020B0609070205080204" pitchFamily="49" charset="-128"/>
                      </a:endParaRPr>
                    </a:p>
                    <a:p>
                      <a:pPr marL="76200" indent="-76200" algn="just">
                        <a:lnSpc>
                          <a:spcPct val="100000"/>
                        </a:lnSpc>
                        <a:spcAft>
                          <a:spcPts val="0"/>
                        </a:spcAft>
                      </a:pP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　</a:t>
                      </a:r>
                      <a:r>
                        <a:rPr lang="en-US" altLang="ja-JP" sz="1000" b="0" kern="100" dirty="0" smtClean="0">
                          <a:solidFill>
                            <a:schemeClr val="tx1"/>
                          </a:solidFill>
                          <a:effectLst/>
                          <a:latin typeface="ＭＳ ゴシック" panose="020B0609070205080204" pitchFamily="49" charset="-128"/>
                          <a:ea typeface="ＭＳ ゴシック" panose="020B0609070205080204" pitchFamily="49" charset="-128"/>
                        </a:rPr>
                        <a:t>3/12</a:t>
                      </a:r>
                      <a:r>
                        <a:rPr lang="ja-JP" altLang="en-US" sz="1000" b="0" kern="100" dirty="0" smtClean="0">
                          <a:solidFill>
                            <a:schemeClr val="tx1"/>
                          </a:solidFill>
                          <a:effectLst/>
                          <a:latin typeface="ＭＳ ゴシック" panose="020B0609070205080204" pitchFamily="49" charset="-128"/>
                          <a:ea typeface="ＭＳ ゴシック" panose="020B0609070205080204" pitchFamily="49" charset="-128"/>
                        </a:rPr>
                        <a:t>以上）</a:t>
                      </a:r>
                      <a:r>
                        <a:rPr lang="ja-JP" altLang="ja-JP" sz="1000" b="0" kern="100" dirty="0" smtClean="0">
                          <a:solidFill>
                            <a:schemeClr val="tx1"/>
                          </a:solidFill>
                          <a:effectLst/>
                          <a:latin typeface="ＭＳ ゴシック" panose="020B0609070205080204" pitchFamily="49" charset="-128"/>
                          <a:ea typeface="ＭＳ ゴシック" panose="020B0609070205080204" pitchFamily="49" charset="-128"/>
                        </a:rPr>
                        <a:t>の写し</a:t>
                      </a:r>
                      <a:endParaRPr lang="ja-JP" altLang="ja-JP" sz="1000" b="0"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9856925"/>
                  </a:ext>
                </a:extLst>
              </a:tr>
              <a:tr h="598118">
                <a:tc vMerge="1">
                  <a:txBody>
                    <a:bodyPr/>
                    <a:lstStyle/>
                    <a:p>
                      <a:endParaRPr kumimoji="1" lang="ja-JP" altLang="en-US"/>
                    </a:p>
                  </a:txBody>
                  <a:tcPr/>
                </a:tc>
                <a:tc>
                  <a:txBody>
                    <a:bodyPr/>
                    <a:lstStyle/>
                    <a:p>
                      <a:pPr algn="just">
                        <a:lnSpc>
                          <a:spcPct val="100000"/>
                        </a:lnSpc>
                        <a:spcAft>
                          <a:spcPts val="0"/>
                        </a:spcAft>
                      </a:pP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en-US" altLang="ja-JP" sz="1000" b="0" u="none" kern="100" dirty="0" smtClean="0">
                          <a:solidFill>
                            <a:schemeClr val="tx1"/>
                          </a:solidFill>
                          <a:effectLst/>
                          <a:latin typeface="ＭＳ ゴシック" panose="020B0609070205080204" pitchFamily="49" charset="-128"/>
                          <a:ea typeface="ＭＳ ゴシック" panose="020B0609070205080204" pitchFamily="49" charset="-128"/>
                        </a:rPr>
                        <a:t>Ⅰ</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低所得Ⅰ</a:t>
                      </a:r>
                      <a:r>
                        <a:rPr lang="ja-JP" altLang="en-US" sz="1000" b="0" u="none" kern="100" dirty="0" smtClean="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smtClean="0">
                          <a:solidFill>
                            <a:schemeClr val="tx1"/>
                          </a:solidFill>
                          <a:effectLst/>
                          <a:latin typeface="ＭＳ ゴシック" panose="020B0609070205080204" pitchFamily="49" charset="-128"/>
                          <a:ea typeface="ＭＳ ゴシック" panose="020B0609070205080204" pitchFamily="49" charset="-128"/>
                        </a:rPr>
                        <a:t>］</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endParaRPr>
                    </a:p>
                    <a:p>
                      <a:pPr indent="152400" algn="just">
                        <a:lnSpc>
                          <a:spcPct val="100000"/>
                        </a:lnSpc>
                        <a:spcAft>
                          <a:spcPts val="0"/>
                        </a:spcAft>
                      </a:pP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住民税非課税世帯</a:t>
                      </a:r>
                    </a:p>
                    <a:p>
                      <a:pPr indent="152400" algn="just">
                        <a:lnSpc>
                          <a:spcPct val="100000"/>
                        </a:lnSpc>
                        <a:spcAft>
                          <a:spcPts val="0"/>
                        </a:spcAft>
                      </a:pPr>
                      <a:r>
                        <a:rPr lang="en-US" sz="1000" b="0" u="none" kern="100" dirty="0">
                          <a:solidFill>
                            <a:schemeClr val="tx1"/>
                          </a:solidFill>
                          <a:effectLst/>
                          <a:latin typeface="ＭＳ ゴシック" panose="020B0609070205080204" pitchFamily="49" charset="-128"/>
                          <a:ea typeface="ＭＳ ゴシック" panose="020B0609070205080204" pitchFamily="49" charset="-128"/>
                        </a:rPr>
                        <a:t>(</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年金収入</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80</a:t>
                      </a:r>
                      <a:r>
                        <a:rPr lang="ja-JP" sz="1000" b="0" u="none" kern="100" dirty="0">
                          <a:solidFill>
                            <a:schemeClr val="tx1"/>
                          </a:solidFill>
                          <a:effectLst/>
                          <a:latin typeface="ＭＳ ゴシック" panose="020B0609070205080204" pitchFamily="49" charset="-128"/>
                          <a:ea typeface="ＭＳ ゴシック" panose="020B0609070205080204" pitchFamily="49" charset="-128"/>
                        </a:rPr>
                        <a:t>万円以下など</a:t>
                      </a:r>
                      <a:r>
                        <a:rPr lang="en-US" sz="1000" b="0" u="none" kern="100" dirty="0">
                          <a:solidFill>
                            <a:schemeClr val="tx1"/>
                          </a:solidFill>
                          <a:effectLst/>
                          <a:latin typeface="ＭＳ ゴシック" panose="020B0609070205080204" pitchFamily="49" charset="-128"/>
                          <a:ea typeface="ＭＳ ゴシック" panose="020B0609070205080204" pitchFamily="49" charset="-128"/>
                        </a:rPr>
                        <a:t>)</a:t>
                      </a:r>
                      <a:endParaRPr lang="ja-JP" sz="1000" b="0" u="none" kern="100" dirty="0">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56949" marR="569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76200" indent="-76200" algn="just">
                        <a:lnSpc>
                          <a:spcPts val="1400"/>
                        </a:lnSpc>
                        <a:spcAft>
                          <a:spcPts val="0"/>
                        </a:spcAft>
                      </a:pPr>
                      <a:endParaRPr lang="ja-JP" sz="10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5782414"/>
                  </a:ext>
                </a:extLst>
              </a:tr>
            </a:tbl>
          </a:graphicData>
        </a:graphic>
      </p:graphicFrame>
      <p:sp>
        <p:nvSpPr>
          <p:cNvPr id="5" name="タイトル 1"/>
          <p:cNvSpPr txBox="1">
            <a:spLocks/>
          </p:cNvSpPr>
          <p:nvPr/>
        </p:nvSpPr>
        <p:spPr>
          <a:xfrm>
            <a:off x="480588" y="8582785"/>
            <a:ext cx="5986545" cy="604858"/>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000" kern="100" dirty="0" smtClean="0">
                <a:solidFill>
                  <a:srgbClr val="000000"/>
                </a:solidFill>
                <a:latin typeface="ＭＳ Ｐゴシック" panose="020B0600070205080204" pitchFamily="50" charset="-128"/>
                <a:ea typeface="ＭＳ Ｐゴシック" panose="020B0600070205080204" pitchFamily="50" charset="-128"/>
              </a:rPr>
              <a:t>（備考）</a:t>
            </a:r>
            <a:endParaRPr lang="en-US" altLang="ja-JP" sz="10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000" kern="100" dirty="0">
                <a:solidFill>
                  <a:srgbClr val="000000"/>
                </a:solidFill>
                <a:latin typeface="ＭＳ Ｐゴシック" panose="020B0600070205080204" pitchFamily="50" charset="-128"/>
                <a:ea typeface="ＭＳ Ｐゴシック" panose="020B0600070205080204" pitchFamily="50" charset="-128"/>
              </a:rPr>
              <a:t>　</a:t>
            </a:r>
            <a:r>
              <a:rPr lang="ja-JP" altLang="en-US" sz="1000" kern="100" dirty="0" smtClean="0">
                <a:solidFill>
                  <a:srgbClr val="000000"/>
                </a:solidFill>
                <a:latin typeface="ＭＳ Ｐゴシック" panose="020B0600070205080204" pitchFamily="50" charset="-128"/>
                <a:ea typeface="ＭＳ Ｐゴシック" panose="020B0600070205080204" pitchFamily="50" charset="-128"/>
              </a:rPr>
              <a:t>　・限度額適用認定証等とは、限度額適用認定証または限度額適用・標準負担額減額認定証をさします。</a:t>
            </a:r>
            <a:endParaRPr lang="en-US" altLang="ja-JP" sz="1000" kern="100" dirty="0" smtClean="0">
              <a:solidFill>
                <a:srgbClr val="000000"/>
              </a:solidFill>
              <a:latin typeface="ＭＳ Ｐゴシック" panose="020B0600070205080204" pitchFamily="50" charset="-128"/>
              <a:ea typeface="ＭＳ Ｐゴシック" panose="020B0600070205080204" pitchFamily="50" charset="-128"/>
            </a:endParaRPr>
          </a:p>
          <a:p>
            <a:r>
              <a:rPr lang="ja-JP" altLang="en-US" sz="1000" kern="100" dirty="0" smtClean="0">
                <a:solidFill>
                  <a:srgbClr val="000000"/>
                </a:solidFill>
                <a:latin typeface="ＭＳ Ｐゴシック" panose="020B0600070205080204" pitchFamily="50" charset="-128"/>
                <a:ea typeface="ＭＳ Ｐゴシック" panose="020B0600070205080204" pitchFamily="50" charset="-128"/>
              </a:rPr>
              <a:t>     ・年収</a:t>
            </a:r>
            <a:r>
              <a:rPr lang="ja-JP" altLang="en-US" sz="1000" kern="100" dirty="0">
                <a:solidFill>
                  <a:srgbClr val="000000"/>
                </a:solidFill>
                <a:latin typeface="ＭＳ Ｐゴシック" panose="020B0600070205080204" pitchFamily="50" charset="-128"/>
                <a:ea typeface="ＭＳ Ｐゴシック" panose="020B0600070205080204" pitchFamily="50" charset="-128"/>
              </a:rPr>
              <a:t>は、平成</a:t>
            </a:r>
            <a:r>
              <a:rPr lang="en-US" altLang="ja-JP" sz="1000" kern="100" dirty="0">
                <a:solidFill>
                  <a:srgbClr val="000000"/>
                </a:solidFill>
                <a:latin typeface="ＭＳ Ｐゴシック" panose="020B0600070205080204" pitchFamily="50" charset="-128"/>
                <a:ea typeface="ＭＳ Ｐゴシック" panose="020B0600070205080204" pitchFamily="50" charset="-128"/>
              </a:rPr>
              <a:t>30</a:t>
            </a:r>
            <a:r>
              <a:rPr lang="ja-JP" altLang="en-US" sz="1000" kern="100" dirty="0">
                <a:solidFill>
                  <a:srgbClr val="000000"/>
                </a:solidFill>
                <a:latin typeface="ＭＳ Ｐゴシック" panose="020B0600070205080204" pitchFamily="50" charset="-128"/>
                <a:ea typeface="ＭＳ Ｐゴシック" panose="020B0600070205080204" pitchFamily="50" charset="-128"/>
              </a:rPr>
              <a:t>年８月時点における概ねの金額となります</a:t>
            </a:r>
            <a:r>
              <a:rPr lang="ja-JP" altLang="en-US" sz="1000" kern="100" dirty="0" smtClean="0">
                <a:solidFill>
                  <a:srgbClr val="000000"/>
                </a:solidFill>
                <a:latin typeface="ＭＳ Ｐゴシック" panose="020B0600070205080204" pitchFamily="50" charset="-128"/>
                <a:ea typeface="ＭＳ Ｐゴシック" panose="020B0600070205080204" pitchFamily="50" charset="-128"/>
              </a:rPr>
              <a:t>。</a:t>
            </a:r>
          </a:p>
        </p:txBody>
      </p:sp>
      <p:sp>
        <p:nvSpPr>
          <p:cNvPr id="7" name="スライド番号プレースホルダー 6"/>
          <p:cNvSpPr>
            <a:spLocks noGrp="1"/>
          </p:cNvSpPr>
          <p:nvPr>
            <p:ph type="sldNum" sz="quarter" idx="12"/>
          </p:nvPr>
        </p:nvSpPr>
        <p:spPr/>
        <p:txBody>
          <a:bodyPr/>
          <a:lstStyle/>
          <a:p>
            <a:fld id="{7FB7AD9B-6EE5-4113-9254-305380511510}" type="slidenum">
              <a:rPr kumimoji="1" lang="ja-JP" altLang="en-US" smtClean="0"/>
              <a:t>5</a:t>
            </a:fld>
            <a:endParaRPr kumimoji="1" lang="ja-JP" altLang="en-US"/>
          </a:p>
        </p:txBody>
      </p:sp>
      <p:sp>
        <p:nvSpPr>
          <p:cNvPr id="6" name="タイトル 1"/>
          <p:cNvSpPr txBox="1">
            <a:spLocks/>
          </p:cNvSpPr>
          <p:nvPr/>
        </p:nvSpPr>
        <p:spPr>
          <a:xfrm>
            <a:off x="195539" y="1025358"/>
            <a:ext cx="4782043" cy="333832"/>
          </a:xfrm>
          <a:prstGeom prst="rect">
            <a:avLst/>
          </a:prstGeom>
        </p:spPr>
        <p:txBody>
          <a:bodyPr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smtClean="0">
                <a:latin typeface="ＭＳ Ｐゴシック" panose="020B0600070205080204" pitchFamily="50" charset="-128"/>
                <a:ea typeface="ＭＳ Ｐゴシック" panose="020B0600070205080204" pitchFamily="50" charset="-128"/>
              </a:rPr>
              <a:t>１．概要（新規申請時）</a:t>
            </a:r>
          </a:p>
        </p:txBody>
      </p:sp>
    </p:spTree>
    <p:extLst>
      <p:ext uri="{BB962C8B-B14F-4D97-AF65-F5344CB8AC3E}">
        <p14:creationId xmlns:p14="http://schemas.microsoft.com/office/powerpoint/2010/main" val="207858915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59</a:t>
            </a:fld>
            <a:endParaRPr kumimoji="1" lang="ja-JP" altLang="en-US"/>
          </a:p>
        </p:txBody>
      </p:sp>
      <p:pic>
        <p:nvPicPr>
          <p:cNvPr id="2" name="図 1"/>
          <p:cNvPicPr>
            <a:picLocks noChangeAspect="1"/>
          </p:cNvPicPr>
          <p:nvPr/>
        </p:nvPicPr>
        <p:blipFill>
          <a:blip r:embed="rId2"/>
          <a:stretch>
            <a:fillRect/>
          </a:stretch>
        </p:blipFill>
        <p:spPr>
          <a:xfrm>
            <a:off x="729000" y="337050"/>
            <a:ext cx="5400000" cy="6170454"/>
          </a:xfrm>
          <a:prstGeom prst="rect">
            <a:avLst/>
          </a:prstGeom>
        </p:spPr>
      </p:pic>
    </p:spTree>
    <p:extLst>
      <p:ext uri="{BB962C8B-B14F-4D97-AF65-F5344CB8AC3E}">
        <p14:creationId xmlns:p14="http://schemas.microsoft.com/office/powerpoint/2010/main" val="18282898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60</a:t>
            </a:fld>
            <a:endParaRPr kumimoji="1" lang="ja-JP" altLang="en-US"/>
          </a:p>
        </p:txBody>
      </p:sp>
      <p:pic>
        <p:nvPicPr>
          <p:cNvPr id="5" name="図 4"/>
          <p:cNvPicPr>
            <a:picLocks noChangeAspect="1"/>
          </p:cNvPicPr>
          <p:nvPr/>
        </p:nvPicPr>
        <p:blipFill>
          <a:blip r:embed="rId2"/>
          <a:stretch>
            <a:fillRect/>
          </a:stretch>
        </p:blipFill>
        <p:spPr>
          <a:xfrm>
            <a:off x="729000" y="337371"/>
            <a:ext cx="5400000" cy="6170454"/>
          </a:xfrm>
          <a:prstGeom prst="rect">
            <a:avLst/>
          </a:prstGeom>
        </p:spPr>
      </p:pic>
    </p:spTree>
    <p:extLst>
      <p:ext uri="{BB962C8B-B14F-4D97-AF65-F5344CB8AC3E}">
        <p14:creationId xmlns:p14="http://schemas.microsoft.com/office/powerpoint/2010/main" val="317077713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61</a:t>
            </a:fld>
            <a:endParaRPr kumimoji="1" lang="ja-JP" altLang="en-US"/>
          </a:p>
        </p:txBody>
      </p:sp>
      <p:pic>
        <p:nvPicPr>
          <p:cNvPr id="6" name="図 5"/>
          <p:cNvPicPr>
            <a:picLocks noChangeAspect="1"/>
          </p:cNvPicPr>
          <p:nvPr/>
        </p:nvPicPr>
        <p:blipFill>
          <a:blip r:embed="rId2"/>
          <a:stretch>
            <a:fillRect/>
          </a:stretch>
        </p:blipFill>
        <p:spPr>
          <a:xfrm>
            <a:off x="729000" y="338875"/>
            <a:ext cx="5400000" cy="6170454"/>
          </a:xfrm>
          <a:prstGeom prst="rect">
            <a:avLst/>
          </a:prstGeom>
        </p:spPr>
      </p:pic>
    </p:spTree>
    <p:extLst>
      <p:ext uri="{BB962C8B-B14F-4D97-AF65-F5344CB8AC3E}">
        <p14:creationId xmlns:p14="http://schemas.microsoft.com/office/powerpoint/2010/main" val="22623178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62</a:t>
            </a:fld>
            <a:endParaRPr kumimoji="1" lang="ja-JP" altLang="en-US"/>
          </a:p>
        </p:txBody>
      </p:sp>
      <p:pic>
        <p:nvPicPr>
          <p:cNvPr id="5" name="図 4"/>
          <p:cNvPicPr>
            <a:picLocks noChangeAspect="1"/>
          </p:cNvPicPr>
          <p:nvPr/>
        </p:nvPicPr>
        <p:blipFill>
          <a:blip r:embed="rId2"/>
          <a:stretch>
            <a:fillRect/>
          </a:stretch>
        </p:blipFill>
        <p:spPr>
          <a:xfrm>
            <a:off x="729000" y="336870"/>
            <a:ext cx="5400000" cy="6170454"/>
          </a:xfrm>
          <a:prstGeom prst="rect">
            <a:avLst/>
          </a:prstGeom>
        </p:spPr>
      </p:pic>
    </p:spTree>
    <p:extLst>
      <p:ext uri="{BB962C8B-B14F-4D97-AF65-F5344CB8AC3E}">
        <p14:creationId xmlns:p14="http://schemas.microsoft.com/office/powerpoint/2010/main" val="38892601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63</a:t>
            </a:fld>
            <a:endParaRPr kumimoji="1" lang="ja-JP" altLang="en-US"/>
          </a:p>
        </p:txBody>
      </p:sp>
      <p:pic>
        <p:nvPicPr>
          <p:cNvPr id="5" name="図 4"/>
          <p:cNvPicPr>
            <a:picLocks noChangeAspect="1"/>
          </p:cNvPicPr>
          <p:nvPr/>
        </p:nvPicPr>
        <p:blipFill>
          <a:blip r:embed="rId2"/>
          <a:stretch>
            <a:fillRect/>
          </a:stretch>
        </p:blipFill>
        <p:spPr>
          <a:xfrm>
            <a:off x="729000" y="348902"/>
            <a:ext cx="5400000" cy="6170454"/>
          </a:xfrm>
          <a:prstGeom prst="rect">
            <a:avLst/>
          </a:prstGeom>
        </p:spPr>
      </p:pic>
    </p:spTree>
    <p:extLst>
      <p:ext uri="{BB962C8B-B14F-4D97-AF65-F5344CB8AC3E}">
        <p14:creationId xmlns:p14="http://schemas.microsoft.com/office/powerpoint/2010/main" val="3521305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64</a:t>
            </a:fld>
            <a:endParaRPr kumimoji="1" lang="ja-JP" altLang="en-US"/>
          </a:p>
        </p:txBody>
      </p:sp>
      <p:pic>
        <p:nvPicPr>
          <p:cNvPr id="3" name="図 2"/>
          <p:cNvPicPr>
            <a:picLocks noChangeAspect="1"/>
          </p:cNvPicPr>
          <p:nvPr/>
        </p:nvPicPr>
        <p:blipFill>
          <a:blip r:embed="rId2"/>
          <a:stretch>
            <a:fillRect/>
          </a:stretch>
        </p:blipFill>
        <p:spPr>
          <a:xfrm>
            <a:off x="729000" y="356922"/>
            <a:ext cx="5400000" cy="6170454"/>
          </a:xfrm>
          <a:prstGeom prst="rect">
            <a:avLst/>
          </a:prstGeom>
        </p:spPr>
      </p:pic>
    </p:spTree>
    <p:extLst>
      <p:ext uri="{BB962C8B-B14F-4D97-AF65-F5344CB8AC3E}">
        <p14:creationId xmlns:p14="http://schemas.microsoft.com/office/powerpoint/2010/main" val="99417479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65</a:t>
            </a:fld>
            <a:endParaRPr kumimoji="1" lang="ja-JP" altLang="en-US"/>
          </a:p>
        </p:txBody>
      </p:sp>
      <p:pic>
        <p:nvPicPr>
          <p:cNvPr id="3" name="図 2"/>
          <p:cNvPicPr>
            <a:picLocks noChangeAspect="1"/>
          </p:cNvPicPr>
          <p:nvPr/>
        </p:nvPicPr>
        <p:blipFill>
          <a:blip r:embed="rId2"/>
          <a:stretch>
            <a:fillRect/>
          </a:stretch>
        </p:blipFill>
        <p:spPr>
          <a:xfrm>
            <a:off x="729000" y="356923"/>
            <a:ext cx="5400000" cy="6170454"/>
          </a:xfrm>
          <a:prstGeom prst="rect">
            <a:avLst/>
          </a:prstGeom>
        </p:spPr>
      </p:pic>
    </p:spTree>
    <p:extLst>
      <p:ext uri="{BB962C8B-B14F-4D97-AF65-F5344CB8AC3E}">
        <p14:creationId xmlns:p14="http://schemas.microsoft.com/office/powerpoint/2010/main" val="26834377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66</a:t>
            </a:fld>
            <a:endParaRPr kumimoji="1" lang="ja-JP" altLang="en-US"/>
          </a:p>
        </p:txBody>
      </p:sp>
      <p:pic>
        <p:nvPicPr>
          <p:cNvPr id="5" name="図 4"/>
          <p:cNvPicPr>
            <a:picLocks noChangeAspect="1"/>
          </p:cNvPicPr>
          <p:nvPr/>
        </p:nvPicPr>
        <p:blipFill>
          <a:blip r:embed="rId2"/>
          <a:stretch>
            <a:fillRect/>
          </a:stretch>
        </p:blipFill>
        <p:spPr>
          <a:xfrm>
            <a:off x="729000" y="338482"/>
            <a:ext cx="5400000" cy="7090348"/>
          </a:xfrm>
          <a:prstGeom prst="rect">
            <a:avLst/>
          </a:prstGeom>
        </p:spPr>
      </p:pic>
    </p:spTree>
    <p:extLst>
      <p:ext uri="{BB962C8B-B14F-4D97-AF65-F5344CB8AC3E}">
        <p14:creationId xmlns:p14="http://schemas.microsoft.com/office/powerpoint/2010/main" val="286167356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67</a:t>
            </a:fld>
            <a:endParaRPr kumimoji="1" lang="ja-JP" altLang="en-US"/>
          </a:p>
        </p:txBody>
      </p:sp>
      <p:pic>
        <p:nvPicPr>
          <p:cNvPr id="3" name="図 2"/>
          <p:cNvPicPr>
            <a:picLocks noChangeAspect="1"/>
          </p:cNvPicPr>
          <p:nvPr/>
        </p:nvPicPr>
        <p:blipFill>
          <a:blip r:embed="rId2"/>
          <a:stretch>
            <a:fillRect/>
          </a:stretch>
        </p:blipFill>
        <p:spPr>
          <a:xfrm>
            <a:off x="729000" y="336824"/>
            <a:ext cx="5400000" cy="7448748"/>
          </a:xfrm>
          <a:prstGeom prst="rect">
            <a:avLst/>
          </a:prstGeom>
        </p:spPr>
      </p:pic>
    </p:spTree>
    <p:extLst>
      <p:ext uri="{BB962C8B-B14F-4D97-AF65-F5344CB8AC3E}">
        <p14:creationId xmlns:p14="http://schemas.microsoft.com/office/powerpoint/2010/main" val="5393314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68</a:t>
            </a:fld>
            <a:endParaRPr kumimoji="1" lang="ja-JP" altLang="en-US"/>
          </a:p>
        </p:txBody>
      </p:sp>
      <p:pic>
        <p:nvPicPr>
          <p:cNvPr id="3" name="図 2"/>
          <p:cNvPicPr>
            <a:picLocks noChangeAspect="1"/>
          </p:cNvPicPr>
          <p:nvPr/>
        </p:nvPicPr>
        <p:blipFill>
          <a:blip r:embed="rId2"/>
          <a:stretch>
            <a:fillRect/>
          </a:stretch>
        </p:blipFill>
        <p:spPr>
          <a:xfrm>
            <a:off x="729000" y="336824"/>
            <a:ext cx="5400000" cy="7448748"/>
          </a:xfrm>
          <a:prstGeom prst="rect">
            <a:avLst/>
          </a:prstGeom>
        </p:spPr>
      </p:pic>
    </p:spTree>
    <p:extLst>
      <p:ext uri="{BB962C8B-B14F-4D97-AF65-F5344CB8AC3E}">
        <p14:creationId xmlns:p14="http://schemas.microsoft.com/office/powerpoint/2010/main" val="1898869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6</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2728045455"/>
              </p:ext>
            </p:extLst>
          </p:nvPr>
        </p:nvGraphicFramePr>
        <p:xfrm>
          <a:off x="390405" y="1852042"/>
          <a:ext cx="6304390" cy="2874105"/>
        </p:xfrm>
        <a:graphic>
          <a:graphicData uri="http://schemas.openxmlformats.org/drawingml/2006/table">
            <a:tbl>
              <a:tblPr firstRow="1" bandRow="1">
                <a:tableStyleId>{2D5ABB26-0587-4C30-8999-92F81FD0307C}</a:tableStyleId>
              </a:tblPr>
              <a:tblGrid>
                <a:gridCol w="629722">
                  <a:extLst>
                    <a:ext uri="{9D8B030D-6E8A-4147-A177-3AD203B41FA5}">
                      <a16:colId xmlns:a16="http://schemas.microsoft.com/office/drawing/2014/main" val="2365169827"/>
                    </a:ext>
                  </a:extLst>
                </a:gridCol>
                <a:gridCol w="1922510">
                  <a:extLst>
                    <a:ext uri="{9D8B030D-6E8A-4147-A177-3AD203B41FA5}">
                      <a16:colId xmlns:a16="http://schemas.microsoft.com/office/drawing/2014/main" val="4182716637"/>
                    </a:ext>
                  </a:extLst>
                </a:gridCol>
                <a:gridCol w="2153540">
                  <a:extLst>
                    <a:ext uri="{9D8B030D-6E8A-4147-A177-3AD203B41FA5}">
                      <a16:colId xmlns:a16="http://schemas.microsoft.com/office/drawing/2014/main" val="2638129353"/>
                    </a:ext>
                  </a:extLst>
                </a:gridCol>
                <a:gridCol w="1598618">
                  <a:extLst>
                    <a:ext uri="{9D8B030D-6E8A-4147-A177-3AD203B41FA5}">
                      <a16:colId xmlns:a16="http://schemas.microsoft.com/office/drawing/2014/main" val="3354394311"/>
                    </a:ext>
                  </a:extLst>
                </a:gridCol>
              </a:tblGrid>
              <a:tr h="270504">
                <a:tc>
                  <a:txBody>
                    <a:bodyPr/>
                    <a:lstStyle/>
                    <a:p>
                      <a:pPr algn="ctr"/>
                      <a:r>
                        <a:rPr kumimoji="1" lang="ja-JP" altLang="en-US" sz="1000" b="1" dirty="0" smtClean="0"/>
                        <a:t>適用区分</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b="1" dirty="0" smtClean="0"/>
                        <a:t>新規申請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kumimoji="1" lang="ja-JP" altLang="en-US" sz="1000" b="1" dirty="0" smtClean="0"/>
                        <a:t>更新申請</a:t>
                      </a:r>
                      <a:endParaRPr kumimoji="1" lang="en-US" altLang="ja-JP" sz="1000" b="1" dirty="0" smtClean="0"/>
                    </a:p>
                  </a:txBody>
                  <a:tcPr marL="36000" marR="3600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r>
                        <a:rPr lang="ja-JP" altLang="en-US" sz="1000" b="1" dirty="0" smtClean="0"/>
                        <a:t>保険者照会（更新時）</a:t>
                      </a:r>
                      <a:endParaRPr lang="ja-JP" altLang="en-US" sz="1000" b="1" dirty="0"/>
                    </a:p>
                  </a:txBody>
                  <a:tcPr marL="36000" marR="3600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35311901"/>
                  </a:ext>
                </a:extLst>
              </a:tr>
              <a:tr h="1487772">
                <a:tc>
                  <a:txBody>
                    <a:bodyPr/>
                    <a:lstStyle/>
                    <a:p>
                      <a:pPr algn="ctr"/>
                      <a:r>
                        <a:rPr kumimoji="1" lang="ja-JP" altLang="en-US" sz="1000" dirty="0" smtClean="0"/>
                        <a:t>エ</a:t>
                      </a:r>
                      <a:endParaRPr kumimoji="1" lang="ja-JP" altLang="en-US" sz="1000"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1000" dirty="0" smtClean="0"/>
                        <a:t>・臨床調査個人票等</a:t>
                      </a:r>
                      <a:endParaRPr kumimoji="1" lang="ja-JP" altLang="en-US" sz="1000" dirty="0"/>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・限度額適用認定証等</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pPr>
                      <a:endParaRPr kumimoji="1" lang="en-US" altLang="ja-JP" sz="1000" dirty="0" smtClean="0"/>
                    </a:p>
                    <a:p>
                      <a:pPr>
                        <a:lnSpc>
                          <a:spcPct val="100000"/>
                        </a:lnSpc>
                      </a:pPr>
                      <a:r>
                        <a:rPr kumimoji="1" lang="ja-JP" altLang="en-US" sz="800" dirty="0" smtClean="0"/>
                        <a:t>（保険者照会に係る通知１（２）②により、適用区分の変更があった場合、保険者から通知があるため、更新時に限度額適用認定証等</a:t>
                      </a:r>
                      <a:r>
                        <a:rPr kumimoji="1" lang="en-US" altLang="ja-JP" sz="800" dirty="0" smtClean="0"/>
                        <a:t>(</a:t>
                      </a:r>
                      <a:r>
                        <a:rPr kumimoji="1" lang="ja-JP" altLang="en-US" sz="800" dirty="0" smtClean="0"/>
                        <a:t>写</a:t>
                      </a:r>
                      <a:r>
                        <a:rPr kumimoji="1" lang="en-US" altLang="ja-JP" sz="800" dirty="0" smtClean="0"/>
                        <a:t>)</a:t>
                      </a:r>
                      <a:r>
                        <a:rPr kumimoji="1" lang="ja-JP" altLang="en-US" sz="800" dirty="0" err="1" smtClean="0"/>
                        <a:t>の提</a:t>
                      </a:r>
                      <a:r>
                        <a:rPr kumimoji="1" lang="ja-JP" altLang="en-US" sz="800" dirty="0" smtClean="0"/>
                        <a:t>出は不要）</a:t>
                      </a:r>
                      <a:endParaRPr kumimoji="1" lang="ja-JP" altLang="en-US" sz="800" dirty="0"/>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nSpc>
                          <a:spcPct val="100000"/>
                        </a:lnSpc>
                      </a:pPr>
                      <a:r>
                        <a:rPr lang="ja-JP" altLang="en-US" sz="1000" dirty="0" smtClean="0"/>
                        <a:t>○追加提出書類なし（更新申請時の照会不要）</a:t>
                      </a:r>
                      <a:endParaRPr lang="en-US" altLang="ja-JP" sz="1000" dirty="0" smtClean="0"/>
                    </a:p>
                    <a:p>
                      <a:pPr>
                        <a:lnSpc>
                          <a:spcPct val="100000"/>
                        </a:lnSpc>
                      </a:pPr>
                      <a:endParaRPr lang="en-US" altLang="ja-JP" sz="1000" dirty="0" smtClean="0"/>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4077244356"/>
                  </a:ext>
                </a:extLst>
              </a:tr>
              <a:tr h="1115829">
                <a:tc>
                  <a:txBody>
                    <a:bodyPr/>
                    <a:lstStyle/>
                    <a:p>
                      <a:pPr algn="ctr"/>
                      <a:r>
                        <a:rPr kumimoji="1" lang="ja-JP" altLang="en-US" sz="1000" dirty="0" smtClean="0"/>
                        <a:t>オ</a:t>
                      </a:r>
                      <a:endParaRPr kumimoji="1" lang="ja-JP" altLang="en-US" sz="1000"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1000" dirty="0" smtClean="0"/>
                        <a:t>・臨床調査個人票等</a:t>
                      </a:r>
                      <a:endParaRPr kumimoji="1" lang="ja-JP" altLang="en-US" sz="1000" dirty="0"/>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・限度額適用認定証等</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pPr>
                      <a:r>
                        <a:rPr kumimoji="1" lang="ja-JP" altLang="en-US" sz="1000" b="1" dirty="0" smtClean="0">
                          <a:solidFill>
                            <a:srgbClr val="FF0000"/>
                          </a:solidFill>
                        </a:rPr>
                        <a:t>＜７月早期＞</a:t>
                      </a:r>
                      <a:endParaRPr kumimoji="1" lang="en-US" altLang="ja-JP" sz="1000" b="1" dirty="0" smtClean="0">
                        <a:solidFill>
                          <a:srgbClr val="FF0000"/>
                        </a:solidFill>
                      </a:endParaRPr>
                    </a:p>
                    <a:p>
                      <a:pPr>
                        <a:lnSpc>
                          <a:spcPct val="100000"/>
                        </a:lnSpc>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・被保険者の非課税証明書類</a:t>
                      </a:r>
                      <a:endParaRPr kumimoji="1" lang="en-US" altLang="ja-JP" sz="1000" dirty="0" smtClean="0"/>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nSpc>
                          <a:spcPct val="100000"/>
                        </a:lnSpc>
                      </a:pPr>
                      <a:r>
                        <a:rPr kumimoji="1" lang="ja-JP" altLang="en-US" sz="1000" b="0" dirty="0" smtClean="0">
                          <a:solidFill>
                            <a:schemeClr val="tx1"/>
                          </a:solidFill>
                        </a:rPr>
                        <a:t>○</a:t>
                      </a:r>
                      <a:r>
                        <a:rPr kumimoji="1" lang="ja-JP" altLang="en-US" sz="1000" b="1" dirty="0" smtClean="0">
                          <a:solidFill>
                            <a:srgbClr val="FF0000"/>
                          </a:solidFill>
                        </a:rPr>
                        <a:t>７月下旬までに</a:t>
                      </a:r>
                      <a:r>
                        <a:rPr kumimoji="1" lang="ja-JP" altLang="en-US" sz="1000" dirty="0" smtClean="0"/>
                        <a:t>「被保険者の非課税証明書類</a:t>
                      </a:r>
                      <a:r>
                        <a:rPr kumimoji="1" lang="en-US" altLang="ja-JP" sz="1000" dirty="0" smtClean="0"/>
                        <a:t>(</a:t>
                      </a:r>
                      <a:r>
                        <a:rPr kumimoji="1" lang="ja-JP" altLang="en-US" sz="1000" dirty="0" smtClean="0"/>
                        <a:t>写</a:t>
                      </a:r>
                      <a:r>
                        <a:rPr kumimoji="1" lang="en-US" altLang="ja-JP" sz="1000" dirty="0" smtClean="0"/>
                        <a:t>)</a:t>
                      </a:r>
                      <a:r>
                        <a:rPr kumimoji="1" lang="ja-JP" altLang="en-US" sz="1000" dirty="0" smtClean="0"/>
                        <a:t>」の提出が必要</a:t>
                      </a:r>
                      <a:endParaRPr kumimoji="1" lang="en-US" altLang="ja-JP" sz="1000" dirty="0" smtClean="0"/>
                    </a:p>
                    <a:p>
                      <a:pPr>
                        <a:lnSpc>
                          <a:spcPct val="100000"/>
                        </a:lnSpc>
                      </a:pPr>
                      <a:r>
                        <a:rPr kumimoji="1" lang="ja-JP" altLang="en-US" sz="1000" dirty="0" smtClean="0"/>
                        <a:t>（適用区分オであることを保険者が確認するため）</a:t>
                      </a:r>
                      <a:endParaRPr kumimoji="1" lang="ja-JP" altLang="en-US" sz="1000" dirty="0"/>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110461257"/>
                  </a:ext>
                </a:extLst>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2040201735"/>
              </p:ext>
            </p:extLst>
          </p:nvPr>
        </p:nvGraphicFramePr>
        <p:xfrm>
          <a:off x="390405" y="5219453"/>
          <a:ext cx="6304389" cy="1742861"/>
        </p:xfrm>
        <a:graphic>
          <a:graphicData uri="http://schemas.openxmlformats.org/drawingml/2006/table">
            <a:tbl>
              <a:tblPr firstRow="1" bandRow="1">
                <a:tableStyleId>{2D5ABB26-0587-4C30-8999-92F81FD0307C}</a:tableStyleId>
              </a:tblPr>
              <a:tblGrid>
                <a:gridCol w="629722">
                  <a:extLst>
                    <a:ext uri="{9D8B030D-6E8A-4147-A177-3AD203B41FA5}">
                      <a16:colId xmlns:a16="http://schemas.microsoft.com/office/drawing/2014/main" val="2365169827"/>
                    </a:ext>
                  </a:extLst>
                </a:gridCol>
                <a:gridCol w="1922509">
                  <a:extLst>
                    <a:ext uri="{9D8B030D-6E8A-4147-A177-3AD203B41FA5}">
                      <a16:colId xmlns:a16="http://schemas.microsoft.com/office/drawing/2014/main" val="4182716637"/>
                    </a:ext>
                  </a:extLst>
                </a:gridCol>
                <a:gridCol w="2144995">
                  <a:extLst>
                    <a:ext uri="{9D8B030D-6E8A-4147-A177-3AD203B41FA5}">
                      <a16:colId xmlns:a16="http://schemas.microsoft.com/office/drawing/2014/main" val="2638129353"/>
                    </a:ext>
                  </a:extLst>
                </a:gridCol>
                <a:gridCol w="1607163">
                  <a:extLst>
                    <a:ext uri="{9D8B030D-6E8A-4147-A177-3AD203B41FA5}">
                      <a16:colId xmlns:a16="http://schemas.microsoft.com/office/drawing/2014/main" val="3354394311"/>
                    </a:ext>
                  </a:extLst>
                </a:gridCol>
              </a:tblGrid>
              <a:tr h="268133">
                <a:tc>
                  <a:txBody>
                    <a:bodyPr/>
                    <a:lstStyle/>
                    <a:p>
                      <a:pPr algn="ctr"/>
                      <a:r>
                        <a:rPr kumimoji="1" lang="ja-JP" altLang="en-US" sz="1000" b="1" dirty="0" smtClean="0"/>
                        <a:t>適用区分</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b="1" dirty="0" smtClean="0"/>
                        <a:t>新規申請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kumimoji="1" lang="ja-JP" altLang="en-US" sz="1000" b="1" dirty="0" smtClean="0"/>
                        <a:t>更新申請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r>
                        <a:rPr lang="ja-JP" altLang="en-US" sz="1000" b="1" dirty="0" smtClean="0"/>
                        <a:t>保険者照会（更新時）</a:t>
                      </a:r>
                      <a:endParaRPr lang="ja-JP" altLang="en-US" sz="1000" b="1" dirty="0"/>
                    </a:p>
                  </a:txBody>
                  <a:tcPr marL="36000" marR="3600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35311901"/>
                  </a:ext>
                </a:extLst>
              </a:tr>
              <a:tr h="1474728">
                <a:tc>
                  <a:txBody>
                    <a:bodyPr/>
                    <a:lstStyle/>
                    <a:p>
                      <a:pPr algn="ctr"/>
                      <a:r>
                        <a:rPr kumimoji="1" lang="ja-JP" altLang="en-US" sz="1000" dirty="0" smtClean="0"/>
                        <a:t>エ・オ</a:t>
                      </a:r>
                      <a:endParaRPr kumimoji="1" lang="ja-JP" altLang="en-US" sz="100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Bef>
                          <a:spcPts val="0"/>
                        </a:spcBef>
                        <a:spcAft>
                          <a:spcPts val="0"/>
                        </a:spcAft>
                      </a:pPr>
                      <a:r>
                        <a:rPr kumimoji="1" lang="ja-JP" altLang="en-US" sz="1000" dirty="0" smtClean="0"/>
                        <a:t>・臨床調査個人票等</a:t>
                      </a:r>
                      <a:endParaRPr kumimoji="1" lang="ja-JP" altLang="en-US" sz="1000" dirty="0"/>
                    </a:p>
                    <a:p>
                      <a:pPr>
                        <a:lnSpc>
                          <a:spcPct val="100000"/>
                        </a:lnSpc>
                        <a:spcBef>
                          <a:spcPts val="0"/>
                        </a:spcBef>
                        <a:spcAft>
                          <a:spcPts val="0"/>
                        </a:spcAft>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・限度額適用認定証等</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spcBef>
                          <a:spcPts val="0"/>
                        </a:spcBef>
                        <a:spcAft>
                          <a:spcPts val="0"/>
                        </a:spcAft>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endParaRPr kumimoji="1" lang="en-US" altLang="ja-JP" sz="1000" dirty="0" smtClean="0"/>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smtClean="0"/>
                        <a:t>（保険者照会に係る通知２（２）①により、適用区分の変更があった場合、保険者から通知があるため、更新時に限度額適用認定証等</a:t>
                      </a:r>
                      <a:r>
                        <a:rPr kumimoji="1" lang="en-US" altLang="ja-JP" sz="800" dirty="0" smtClean="0"/>
                        <a:t>(</a:t>
                      </a:r>
                      <a:r>
                        <a:rPr kumimoji="1" lang="ja-JP" altLang="en-US" sz="800" dirty="0" smtClean="0"/>
                        <a:t>写</a:t>
                      </a:r>
                      <a:r>
                        <a:rPr kumimoji="1" lang="en-US" altLang="ja-JP" sz="800" dirty="0" smtClean="0"/>
                        <a:t>)</a:t>
                      </a:r>
                      <a:r>
                        <a:rPr kumimoji="1" lang="ja-JP" altLang="en-US" sz="800" dirty="0" err="1" smtClean="0"/>
                        <a:t>の提</a:t>
                      </a:r>
                      <a:r>
                        <a:rPr kumimoji="1" lang="ja-JP" altLang="en-US" sz="800" dirty="0" smtClean="0"/>
                        <a:t>出は不要）</a:t>
                      </a:r>
                      <a:endParaRPr kumimoji="1" lang="ja-JP" altLang="en-US" sz="800" dirty="0"/>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nSpc>
                          <a:spcPct val="100000"/>
                        </a:lnSpc>
                        <a:spcBef>
                          <a:spcPts val="0"/>
                        </a:spcBef>
                        <a:spcAft>
                          <a:spcPts val="0"/>
                        </a:spcAft>
                      </a:pPr>
                      <a:r>
                        <a:rPr lang="ja-JP" altLang="en-US" sz="1000" dirty="0" smtClean="0"/>
                        <a:t>○追加提出書類なし（更新申請時の照会不要。課税所得について市町村が税情報を把握しているため）</a:t>
                      </a:r>
                      <a:endParaRPr lang="en-US" altLang="ja-JP" sz="1000" dirty="0" smtClean="0"/>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4077244356"/>
                  </a:ext>
                </a:extLst>
              </a:tr>
            </a:tbl>
          </a:graphicData>
        </a:graphic>
      </p:graphicFrame>
      <p:sp>
        <p:nvSpPr>
          <p:cNvPr id="9" name="タイトル 1"/>
          <p:cNvSpPr>
            <a:spLocks noGrp="1"/>
          </p:cNvSpPr>
          <p:nvPr>
            <p:ph type="title"/>
          </p:nvPr>
        </p:nvSpPr>
        <p:spPr>
          <a:xfrm>
            <a:off x="140752" y="1543868"/>
            <a:ext cx="3325315" cy="328599"/>
          </a:xfrm>
        </p:spPr>
        <p:txBody>
          <a:bodyPr anchor="ctr">
            <a:normAutofit/>
          </a:bodyPr>
          <a:lstStyle/>
          <a:p>
            <a:r>
              <a:rPr lang="ja-JP" altLang="en-US" sz="1200" kern="100" dirty="0">
                <a:solidFill>
                  <a:srgbClr val="000000"/>
                </a:solidFill>
                <a:latin typeface="ＭＳ Ｐゴシック" panose="020B0600070205080204" pitchFamily="50" charset="-128"/>
                <a:ea typeface="ＭＳ Ｐゴシック" panose="020B0600070205080204" pitchFamily="50" charset="-128"/>
              </a:rPr>
              <a:t>○</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70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歳未満・被用者保険</a:t>
            </a:r>
            <a:endParaRPr lang="ja-JP" altLang="en-US" sz="120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endParaRPr>
          </a:p>
        </p:txBody>
      </p:sp>
      <p:sp>
        <p:nvSpPr>
          <p:cNvPr id="10" name="タイトル 1"/>
          <p:cNvSpPr txBox="1">
            <a:spLocks/>
          </p:cNvSpPr>
          <p:nvPr/>
        </p:nvSpPr>
        <p:spPr>
          <a:xfrm>
            <a:off x="103685" y="4916241"/>
            <a:ext cx="2704849" cy="330139"/>
          </a:xfrm>
          <a:prstGeom prst="rect">
            <a:avLst/>
          </a:prstGeom>
        </p:spPr>
        <p:txBody>
          <a:bodyPr anchor="ctr">
            <a:normAutofit fontScale="97500"/>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70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歳未満・市町村国保</a:t>
            </a:r>
          </a:p>
        </p:txBody>
      </p:sp>
      <p:sp>
        <p:nvSpPr>
          <p:cNvPr id="12" name="タイトル 1"/>
          <p:cNvSpPr txBox="1">
            <a:spLocks/>
          </p:cNvSpPr>
          <p:nvPr/>
        </p:nvSpPr>
        <p:spPr>
          <a:xfrm>
            <a:off x="103685" y="7146696"/>
            <a:ext cx="3325315" cy="333832"/>
          </a:xfrm>
          <a:prstGeom prst="rect">
            <a:avLst/>
          </a:prstGeom>
        </p:spPr>
        <p:txBody>
          <a:bodyPr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a:solidFill>
                  <a:srgbClr val="000000"/>
                </a:solidFill>
                <a:latin typeface="ＭＳ Ｐゴシック" panose="020B0600070205080204" pitchFamily="50" charset="-128"/>
                <a:ea typeface="ＭＳ Ｐゴシック" panose="020B0600070205080204" pitchFamily="50" charset="-128"/>
              </a:rPr>
              <a:t>○</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70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歳未満・国保組合</a:t>
            </a:r>
          </a:p>
        </p:txBody>
      </p:sp>
      <p:graphicFrame>
        <p:nvGraphicFramePr>
          <p:cNvPr id="13" name="表 12"/>
          <p:cNvGraphicFramePr>
            <a:graphicFrameLocks noGrp="1"/>
          </p:cNvGraphicFramePr>
          <p:nvPr>
            <p:extLst>
              <p:ext uri="{D42A27DB-BD31-4B8C-83A1-F6EECF244321}">
                <p14:modId xmlns:p14="http://schemas.microsoft.com/office/powerpoint/2010/main" val="4061071416"/>
              </p:ext>
            </p:extLst>
          </p:nvPr>
        </p:nvGraphicFramePr>
        <p:xfrm>
          <a:off x="393137" y="7455619"/>
          <a:ext cx="6301657" cy="1554215"/>
        </p:xfrm>
        <a:graphic>
          <a:graphicData uri="http://schemas.openxmlformats.org/drawingml/2006/table">
            <a:tbl>
              <a:tblPr firstRow="1" bandRow="1">
                <a:tableStyleId>{2D5ABB26-0587-4C30-8999-92F81FD0307C}</a:tableStyleId>
              </a:tblPr>
              <a:tblGrid>
                <a:gridCol w="629722">
                  <a:extLst>
                    <a:ext uri="{9D8B030D-6E8A-4147-A177-3AD203B41FA5}">
                      <a16:colId xmlns:a16="http://schemas.microsoft.com/office/drawing/2014/main" val="2365169827"/>
                    </a:ext>
                  </a:extLst>
                </a:gridCol>
                <a:gridCol w="1919777">
                  <a:extLst>
                    <a:ext uri="{9D8B030D-6E8A-4147-A177-3AD203B41FA5}">
                      <a16:colId xmlns:a16="http://schemas.microsoft.com/office/drawing/2014/main" val="4182716637"/>
                    </a:ext>
                  </a:extLst>
                </a:gridCol>
                <a:gridCol w="2156273">
                  <a:extLst>
                    <a:ext uri="{9D8B030D-6E8A-4147-A177-3AD203B41FA5}">
                      <a16:colId xmlns:a16="http://schemas.microsoft.com/office/drawing/2014/main" val="2638129353"/>
                    </a:ext>
                  </a:extLst>
                </a:gridCol>
                <a:gridCol w="1595885">
                  <a:extLst>
                    <a:ext uri="{9D8B030D-6E8A-4147-A177-3AD203B41FA5}">
                      <a16:colId xmlns:a16="http://schemas.microsoft.com/office/drawing/2014/main" val="3354394311"/>
                    </a:ext>
                  </a:extLst>
                </a:gridCol>
              </a:tblGrid>
              <a:tr h="0">
                <a:tc>
                  <a:txBody>
                    <a:bodyPr/>
                    <a:lstStyle/>
                    <a:p>
                      <a:pPr algn="ctr"/>
                      <a:r>
                        <a:rPr kumimoji="1" lang="ja-JP" altLang="en-US" sz="1000" b="1" dirty="0" smtClean="0"/>
                        <a:t>適用区分</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b="1" dirty="0" smtClean="0"/>
                        <a:t>新規申請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kumimoji="1" lang="ja-JP" altLang="en-US" sz="1000" b="1" dirty="0" smtClean="0"/>
                        <a:t>更新申請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r>
                        <a:rPr lang="ja-JP" altLang="en-US" sz="1000" b="1" dirty="0" smtClean="0"/>
                        <a:t>保険者照会（更新時）</a:t>
                      </a:r>
                      <a:endParaRPr lang="ja-JP" altLang="en-US" sz="1000" b="1" dirty="0"/>
                    </a:p>
                  </a:txBody>
                  <a:tcPr marL="36000" marR="3600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35311901"/>
                  </a:ext>
                </a:extLst>
              </a:tr>
              <a:tr h="1310375">
                <a:tc>
                  <a:txBody>
                    <a:bodyPr/>
                    <a:lstStyle/>
                    <a:p>
                      <a:pPr algn="ctr"/>
                      <a:r>
                        <a:rPr kumimoji="1" lang="ja-JP" altLang="en-US" sz="1000" dirty="0" smtClean="0"/>
                        <a:t>エ・オ</a:t>
                      </a:r>
                      <a:endParaRPr kumimoji="1" lang="ja-JP" altLang="en-US" sz="1000"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Bef>
                          <a:spcPts val="0"/>
                        </a:spcBef>
                        <a:spcAft>
                          <a:spcPts val="0"/>
                        </a:spcAft>
                      </a:pPr>
                      <a:r>
                        <a:rPr kumimoji="1" lang="ja-JP" altLang="en-US" sz="1000" dirty="0" smtClean="0"/>
                        <a:t>・臨床調査個人票等</a:t>
                      </a:r>
                      <a:endParaRPr kumimoji="1" lang="ja-JP" altLang="en-US" sz="1000" dirty="0"/>
                    </a:p>
                    <a:p>
                      <a:pPr>
                        <a:lnSpc>
                          <a:spcPct val="100000"/>
                        </a:lnSpc>
                        <a:spcBef>
                          <a:spcPts val="0"/>
                        </a:spcBef>
                        <a:spcAft>
                          <a:spcPts val="0"/>
                        </a:spcAft>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・限度額適用認定証等</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spcBef>
                          <a:spcPts val="0"/>
                        </a:spcBef>
                        <a:spcAft>
                          <a:spcPts val="0"/>
                        </a:spcAft>
                      </a:pPr>
                      <a:r>
                        <a:rPr kumimoji="1" lang="ja-JP" altLang="en-US" sz="1000" b="1" dirty="0" smtClean="0">
                          <a:solidFill>
                            <a:srgbClr val="FF0000"/>
                          </a:solidFill>
                        </a:rPr>
                        <a:t>＜７月早期＞</a:t>
                      </a:r>
                      <a:endParaRPr kumimoji="1" lang="en-US" altLang="ja-JP" sz="1000" b="1" dirty="0" smtClean="0">
                        <a:solidFill>
                          <a:srgbClr val="FF0000"/>
                        </a:solidFill>
                      </a:endParaRPr>
                    </a:p>
                    <a:p>
                      <a:pPr>
                        <a:lnSpc>
                          <a:spcPct val="100000"/>
                        </a:lnSpc>
                        <a:spcBef>
                          <a:spcPts val="0"/>
                        </a:spcBef>
                        <a:spcAft>
                          <a:spcPts val="0"/>
                        </a:spcAft>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・本人及び世帯全員の課税・非課税</a:t>
                      </a:r>
                      <a:endParaRPr kumimoji="1" lang="en-US" altLang="ja-JP" sz="1000" dirty="0" smtClean="0"/>
                    </a:p>
                    <a:p>
                      <a:pPr>
                        <a:lnSpc>
                          <a:spcPct val="100000"/>
                        </a:lnSpc>
                        <a:spcBef>
                          <a:spcPts val="0"/>
                        </a:spcBef>
                        <a:spcAft>
                          <a:spcPts val="0"/>
                        </a:spcAft>
                      </a:pPr>
                      <a:r>
                        <a:rPr kumimoji="1" lang="ja-JP" altLang="en-US" sz="1000" dirty="0" smtClean="0"/>
                        <a:t>　証明書類又は本人のマイナンバー</a:t>
                      </a:r>
                      <a:endParaRPr kumimoji="1" lang="en-US" altLang="ja-JP" sz="1000" dirty="0" smtClean="0"/>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nSpc>
                          <a:spcPct val="100000"/>
                        </a:lnSpc>
                        <a:spcBef>
                          <a:spcPts val="0"/>
                        </a:spcBef>
                        <a:spcAft>
                          <a:spcPts val="0"/>
                        </a:spcAft>
                      </a:pPr>
                      <a:r>
                        <a:rPr lang="ja-JP" altLang="en-US" sz="1000" b="0" dirty="0" smtClean="0">
                          <a:solidFill>
                            <a:schemeClr val="tx1"/>
                          </a:solidFill>
                        </a:rPr>
                        <a:t>〇</a:t>
                      </a:r>
                      <a:r>
                        <a:rPr lang="ja-JP" altLang="en-US" sz="1000" b="1" dirty="0" smtClean="0">
                          <a:solidFill>
                            <a:srgbClr val="FF0000"/>
                          </a:solidFill>
                        </a:rPr>
                        <a:t>７月下旬までに</a:t>
                      </a:r>
                      <a:r>
                        <a:rPr lang="ja-JP" altLang="en-US" sz="1000" dirty="0" smtClean="0"/>
                        <a:t>「本人及び世帯全員の課税・非課税証明書類</a:t>
                      </a:r>
                      <a:r>
                        <a:rPr lang="en-US" altLang="ja-JP" sz="1000" dirty="0" smtClean="0"/>
                        <a:t>(</a:t>
                      </a:r>
                      <a:r>
                        <a:rPr lang="ja-JP" altLang="en-US" sz="1000" dirty="0" smtClean="0"/>
                        <a:t>写</a:t>
                      </a:r>
                      <a:r>
                        <a:rPr lang="en-US" altLang="ja-JP" sz="1000" dirty="0" smtClean="0"/>
                        <a:t>)</a:t>
                      </a:r>
                      <a:r>
                        <a:rPr lang="ja-JP" altLang="en-US" sz="1000" dirty="0" smtClean="0"/>
                        <a:t>」又は「本人のマイナンバー」の提出が必要</a:t>
                      </a:r>
                      <a:endParaRPr lang="en-US" altLang="ja-JP" sz="1000" dirty="0" smtClean="0"/>
                    </a:p>
                    <a:p>
                      <a:pPr>
                        <a:lnSpc>
                          <a:spcPct val="100000"/>
                        </a:lnSpc>
                        <a:spcBef>
                          <a:spcPts val="0"/>
                        </a:spcBef>
                        <a:spcAft>
                          <a:spcPts val="0"/>
                        </a:spcAft>
                      </a:pPr>
                      <a:r>
                        <a:rPr lang="ja-JP" altLang="en-US" sz="1000" dirty="0" smtClean="0"/>
                        <a:t>（適用区分を判定するため）　　</a:t>
                      </a:r>
                      <a:endParaRPr lang="en-US" altLang="ja-JP" sz="1000" dirty="0" smtClean="0"/>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4077244356"/>
                  </a:ext>
                </a:extLst>
              </a:tr>
            </a:tbl>
          </a:graphicData>
        </a:graphic>
      </p:graphicFrame>
      <p:sp>
        <p:nvSpPr>
          <p:cNvPr id="14" name="タイトル 1"/>
          <p:cNvSpPr txBox="1">
            <a:spLocks/>
          </p:cNvSpPr>
          <p:nvPr/>
        </p:nvSpPr>
        <p:spPr>
          <a:xfrm>
            <a:off x="185901" y="1002333"/>
            <a:ext cx="4782043" cy="333832"/>
          </a:xfrm>
          <a:prstGeom prst="rect">
            <a:avLst/>
          </a:prstGeom>
        </p:spPr>
        <p:txBody>
          <a:bodyPr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a:latin typeface="ＭＳ Ｐゴシック" panose="020B0600070205080204" pitchFamily="50" charset="-128"/>
                <a:ea typeface="ＭＳ Ｐゴシック" panose="020B0600070205080204" pitchFamily="50" charset="-128"/>
              </a:rPr>
              <a:t>２</a:t>
            </a:r>
            <a:r>
              <a:rPr lang="ja-JP" altLang="en-US" sz="1200" kern="100" dirty="0" smtClean="0">
                <a:latin typeface="ＭＳ Ｐゴシック" panose="020B0600070205080204" pitchFamily="50" charset="-128"/>
                <a:ea typeface="ＭＳ Ｐゴシック" panose="020B0600070205080204" pitchFamily="50" charset="-128"/>
              </a:rPr>
              <a:t>．詳細（年齢・保険者別に新規・更新の提出添付書類を整理）</a:t>
            </a:r>
          </a:p>
        </p:txBody>
      </p:sp>
    </p:spTree>
    <p:extLst>
      <p:ext uri="{BB962C8B-B14F-4D97-AF65-F5344CB8AC3E}">
        <p14:creationId xmlns:p14="http://schemas.microsoft.com/office/powerpoint/2010/main" val="78842241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69</a:t>
            </a:fld>
            <a:endParaRPr kumimoji="1" lang="ja-JP" altLang="en-US"/>
          </a:p>
        </p:txBody>
      </p:sp>
      <p:pic>
        <p:nvPicPr>
          <p:cNvPr id="3" name="図 2"/>
          <p:cNvPicPr>
            <a:picLocks noChangeAspect="1"/>
          </p:cNvPicPr>
          <p:nvPr/>
        </p:nvPicPr>
        <p:blipFill>
          <a:blip r:embed="rId2"/>
          <a:stretch>
            <a:fillRect/>
          </a:stretch>
        </p:blipFill>
        <p:spPr>
          <a:xfrm>
            <a:off x="729000" y="335040"/>
            <a:ext cx="5400000" cy="5931521"/>
          </a:xfrm>
          <a:prstGeom prst="rect">
            <a:avLst/>
          </a:prstGeom>
        </p:spPr>
      </p:pic>
    </p:spTree>
    <p:extLst>
      <p:ext uri="{BB962C8B-B14F-4D97-AF65-F5344CB8AC3E}">
        <p14:creationId xmlns:p14="http://schemas.microsoft.com/office/powerpoint/2010/main" val="303412466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70</a:t>
            </a:fld>
            <a:endParaRPr kumimoji="1" lang="ja-JP" altLang="en-US"/>
          </a:p>
        </p:txBody>
      </p:sp>
      <p:pic>
        <p:nvPicPr>
          <p:cNvPr id="3" name="図 2"/>
          <p:cNvPicPr>
            <a:picLocks noChangeAspect="1"/>
          </p:cNvPicPr>
          <p:nvPr/>
        </p:nvPicPr>
        <p:blipFill>
          <a:blip r:embed="rId2"/>
          <a:stretch>
            <a:fillRect/>
          </a:stretch>
        </p:blipFill>
        <p:spPr>
          <a:xfrm>
            <a:off x="729000" y="335041"/>
            <a:ext cx="5400000" cy="5931521"/>
          </a:xfrm>
          <a:prstGeom prst="rect">
            <a:avLst/>
          </a:prstGeom>
        </p:spPr>
      </p:pic>
    </p:spTree>
    <p:extLst>
      <p:ext uri="{BB962C8B-B14F-4D97-AF65-F5344CB8AC3E}">
        <p14:creationId xmlns:p14="http://schemas.microsoft.com/office/powerpoint/2010/main" val="14126263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9" y="527405"/>
            <a:ext cx="2777038" cy="266679"/>
          </a:xfrm>
        </p:spPr>
        <p:txBody>
          <a:bodyPr>
            <a:normAutofit/>
          </a:bodyPr>
          <a:lstStyle/>
          <a:p>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資料集９</a:t>
            </a:r>
            <a:r>
              <a:rPr lang="en-US" altLang="ja-JP"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実施要綱と実務上の取扱い</a:t>
            </a:r>
          </a:p>
        </p:txBody>
      </p:sp>
      <p:sp>
        <p:nvSpPr>
          <p:cNvPr id="6" name="スライド番号プレースホルダー 5"/>
          <p:cNvSpPr>
            <a:spLocks noGrp="1"/>
          </p:cNvSpPr>
          <p:nvPr>
            <p:ph type="sldNum" sz="quarter" idx="12"/>
          </p:nvPr>
        </p:nvSpPr>
        <p:spPr/>
        <p:txBody>
          <a:bodyPr/>
          <a:lstStyle/>
          <a:p>
            <a:fld id="{7FB7AD9B-6EE5-4113-9254-305380511510}" type="slidenum">
              <a:rPr kumimoji="1" lang="ja-JP" altLang="en-US" smtClean="0"/>
              <a:t>71</a:t>
            </a:fld>
            <a:endParaRPr kumimoji="1" lang="ja-JP" altLang="en-US"/>
          </a:p>
        </p:txBody>
      </p:sp>
      <p:sp>
        <p:nvSpPr>
          <p:cNvPr id="5" name="正方形/長方形 4"/>
          <p:cNvSpPr/>
          <p:nvPr/>
        </p:nvSpPr>
        <p:spPr>
          <a:xfrm>
            <a:off x="252663" y="938632"/>
            <a:ext cx="6340642" cy="8556188"/>
          </a:xfrm>
          <a:prstGeom prst="rect">
            <a:avLst/>
          </a:prstGeom>
        </p:spPr>
        <p:txBody>
          <a:bodyPr wrap="square">
            <a:spAutoFit/>
          </a:bodyPr>
          <a:lstStyle/>
          <a:p>
            <a:pPr algn="ctr">
              <a:lnSpc>
                <a:spcPts val="1200"/>
              </a:lnSpc>
            </a:pPr>
            <a:r>
              <a:rPr lang="ja-JP" altLang="en-US" sz="1200" dirty="0">
                <a:latin typeface="ＭＳ ゴシック" panose="020B0609070205080204" pitchFamily="49" charset="-128"/>
                <a:ea typeface="ＭＳ ゴシック" panose="020B0609070205080204" pitchFamily="49" charset="-128"/>
              </a:rPr>
              <a:t>肝がん・重度肝硬変治療研究促進事業実施</a:t>
            </a:r>
            <a:r>
              <a:rPr lang="ja-JP" altLang="en-US" sz="1200" dirty="0" smtClean="0">
                <a:latin typeface="ＭＳ ゴシック" panose="020B0609070205080204" pitchFamily="49" charset="-128"/>
                <a:ea typeface="ＭＳ ゴシック" panose="020B0609070205080204" pitchFamily="49" charset="-128"/>
              </a:rPr>
              <a:t>要綱</a:t>
            </a:r>
            <a:endParaRPr lang="en-US" altLang="ja-JP" sz="1200" dirty="0" smtClean="0">
              <a:latin typeface="ＭＳ ゴシック" panose="020B0609070205080204" pitchFamily="49" charset="-128"/>
              <a:ea typeface="ＭＳ ゴシック" panose="020B0609070205080204" pitchFamily="49" charset="-128"/>
            </a:endParaRPr>
          </a:p>
          <a:p>
            <a:pPr algn="ctr">
              <a:lnSpc>
                <a:spcPts val="1200"/>
              </a:lnSpc>
            </a:pPr>
            <a:endParaRPr lang="ja-JP" altLang="en-US" sz="1200" dirty="0">
              <a:latin typeface="ＭＳ ゴシック" panose="020B0609070205080204" pitchFamily="49" charset="-128"/>
              <a:ea typeface="ＭＳ ゴシック" panose="020B0609070205080204" pitchFamily="49" charset="-128"/>
            </a:endParaRPr>
          </a:p>
          <a:p>
            <a:pPr>
              <a:lnSpc>
                <a:spcPts val="1200"/>
              </a:lnSpc>
            </a:pPr>
            <a:endParaRPr lang="ja-JP" altLang="en-US" sz="1050" dirty="0">
              <a:latin typeface="ＭＳ ゴシック" panose="020B0609070205080204" pitchFamily="49" charset="-128"/>
              <a:ea typeface="ＭＳ ゴシック" panose="020B0609070205080204" pitchFamily="49" charset="-128"/>
            </a:endParaRPr>
          </a:p>
          <a:p>
            <a:pPr>
              <a:lnSpc>
                <a:spcPts val="1200"/>
              </a:lnSpc>
            </a:pPr>
            <a:r>
              <a:rPr lang="ja-JP" altLang="en-US" sz="1050" dirty="0">
                <a:latin typeface="ＭＳ ゴシック" panose="020B0609070205080204" pitchFamily="49" charset="-128"/>
                <a:ea typeface="ＭＳ ゴシック" panose="020B0609070205080204" pitchFamily="49" charset="-128"/>
              </a:rPr>
              <a:t>１　目的</a:t>
            </a:r>
          </a:p>
          <a:p>
            <a:pPr>
              <a:lnSpc>
                <a:spcPts val="1200"/>
              </a:lnSpc>
            </a:pPr>
            <a:r>
              <a:rPr lang="ja-JP" altLang="en-US" sz="1050" dirty="0" smtClean="0">
                <a:latin typeface="ＭＳ ゴシック" panose="020B0609070205080204" pitchFamily="49" charset="-128"/>
                <a:ea typeface="ＭＳ ゴシック" panose="020B0609070205080204" pitchFamily="49" charset="-128"/>
              </a:rPr>
              <a:t>　肝炎</a:t>
            </a:r>
            <a:r>
              <a:rPr lang="ja-JP" altLang="en-US" sz="1050" dirty="0">
                <a:latin typeface="ＭＳ ゴシック" panose="020B0609070205080204" pitchFamily="49" charset="-128"/>
                <a:ea typeface="ＭＳ ゴシック" panose="020B0609070205080204" pitchFamily="49" charset="-128"/>
              </a:rPr>
              <a:t>の克服に向けた取組を進めて行く旨が定められた肝炎対策基本法（平成２１年法律第９７号</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pPr>
              <a:lnSpc>
                <a:spcPts val="1200"/>
              </a:lnSpc>
            </a:pPr>
            <a:r>
              <a:rPr lang="ja-JP" altLang="en-US" sz="1050" dirty="0" smtClean="0">
                <a:latin typeface="ＭＳ ゴシック" panose="020B0609070205080204" pitchFamily="49" charset="-128"/>
                <a:ea typeface="ＭＳ ゴシック" panose="020B0609070205080204" pitchFamily="49" charset="-128"/>
              </a:rPr>
              <a:t>に</a:t>
            </a:r>
            <a:r>
              <a:rPr lang="ja-JP" altLang="en-US" sz="1050" dirty="0">
                <a:latin typeface="ＭＳ ゴシック" panose="020B0609070205080204" pitchFamily="49" charset="-128"/>
                <a:ea typeface="ＭＳ ゴシック" panose="020B0609070205080204" pitchFamily="49" charset="-128"/>
              </a:rPr>
              <a:t>基づき、国及び地方公共団体は、肝硬変及び肝がんに関し、新たな治療方法の研究開発の促進その他治療水準の向上が図られるための環境の整備のために必要な施策を講ずるものとされている。このため、肝がんが再発を繰り返し予後が悪いこと、また、重度肝硬変（非代償性肝硬変のことをいう。以下同じ。）も肝がん同様に予後が悪いこと、更に、ウイルス感染が原因により慢性肝炎から軽度肝硬変を経て重度肝硬変、肝がんへと進行するために長期に渡り療養を要するという特徴を踏まえて、患者の医療費の負担軽減を図りつつ、肝がん・重度肝硬変の治療効果、患者の生命予後や生活の質を考慮し、最適な治療を選択できるようにするための研究を促進する仕組みを構築することを目的とする。</a:t>
            </a:r>
          </a:p>
          <a:p>
            <a:pPr>
              <a:lnSpc>
                <a:spcPts val="1200"/>
              </a:lnSpc>
            </a:pPr>
            <a:endParaRPr lang="ja-JP" altLang="en-US" sz="1050" dirty="0">
              <a:latin typeface="ＭＳ ゴシック" panose="020B0609070205080204" pitchFamily="49" charset="-128"/>
              <a:ea typeface="ＭＳ ゴシック" panose="020B0609070205080204" pitchFamily="49" charset="-128"/>
            </a:endParaRPr>
          </a:p>
          <a:p>
            <a:pPr>
              <a:lnSpc>
                <a:spcPts val="1200"/>
              </a:lnSpc>
            </a:pPr>
            <a:endParaRPr lang="ja-JP" altLang="en-US" sz="1050" dirty="0">
              <a:latin typeface="ＭＳ ゴシック" panose="020B0609070205080204" pitchFamily="49" charset="-128"/>
              <a:ea typeface="ＭＳ ゴシック" panose="020B0609070205080204" pitchFamily="49" charset="-128"/>
            </a:endParaRPr>
          </a:p>
          <a:p>
            <a:pPr>
              <a:lnSpc>
                <a:spcPts val="1200"/>
              </a:lnSpc>
            </a:pPr>
            <a:r>
              <a:rPr lang="ja-JP" altLang="en-US" sz="1050" dirty="0">
                <a:latin typeface="ＭＳ ゴシック" panose="020B0609070205080204" pitchFamily="49" charset="-128"/>
                <a:ea typeface="ＭＳ ゴシック" panose="020B0609070205080204" pitchFamily="49" charset="-128"/>
              </a:rPr>
              <a:t>２　実施主体</a:t>
            </a:r>
          </a:p>
          <a:p>
            <a:pPr>
              <a:lnSpc>
                <a:spcPts val="1200"/>
              </a:lnSpc>
            </a:pPr>
            <a:r>
              <a:rPr lang="ja-JP" altLang="en-US" sz="1050" dirty="0">
                <a:latin typeface="ＭＳ ゴシック" panose="020B0609070205080204" pitchFamily="49" charset="-128"/>
                <a:ea typeface="ＭＳ ゴシック" panose="020B0609070205080204" pitchFamily="49" charset="-128"/>
              </a:rPr>
              <a:t>　実施主体は、都道府県とする。</a:t>
            </a:r>
          </a:p>
          <a:p>
            <a:pPr>
              <a:lnSpc>
                <a:spcPts val="1200"/>
              </a:lnSpc>
            </a:pPr>
            <a:endParaRPr lang="ja-JP" altLang="en-US" sz="1050" dirty="0">
              <a:latin typeface="ＭＳ ゴシック" panose="020B0609070205080204" pitchFamily="49" charset="-128"/>
              <a:ea typeface="ＭＳ ゴシック" panose="020B0609070205080204" pitchFamily="49" charset="-128"/>
            </a:endParaRPr>
          </a:p>
          <a:p>
            <a:pPr>
              <a:lnSpc>
                <a:spcPts val="1200"/>
              </a:lnSpc>
            </a:pPr>
            <a:endParaRPr lang="ja-JP" altLang="en-US" sz="1050" dirty="0">
              <a:latin typeface="ＭＳ ゴシック" panose="020B0609070205080204" pitchFamily="49" charset="-128"/>
              <a:ea typeface="ＭＳ ゴシック" panose="020B0609070205080204" pitchFamily="49" charset="-128"/>
            </a:endParaRPr>
          </a:p>
          <a:p>
            <a:pPr>
              <a:lnSpc>
                <a:spcPts val="1200"/>
              </a:lnSpc>
            </a:pPr>
            <a:r>
              <a:rPr lang="ja-JP" altLang="en-US" sz="1050" dirty="0">
                <a:latin typeface="ＭＳ ゴシック" panose="020B0609070205080204" pitchFamily="49" charset="-128"/>
                <a:ea typeface="ＭＳ ゴシック" panose="020B0609070205080204" pitchFamily="49" charset="-128"/>
              </a:rPr>
              <a:t>３  定義及び対象医療</a:t>
            </a:r>
          </a:p>
          <a:p>
            <a:pPr>
              <a:lnSpc>
                <a:spcPts val="1200"/>
              </a:lnSpc>
            </a:pPr>
            <a:r>
              <a:rPr lang="ja-JP" altLang="en-US" sz="1050" dirty="0">
                <a:latin typeface="ＭＳ ゴシック" panose="020B0609070205080204" pitchFamily="49" charset="-128"/>
                <a:ea typeface="ＭＳ ゴシック" panose="020B0609070205080204" pitchFamily="49" charset="-128"/>
              </a:rPr>
              <a:t>（１）この実施要綱において「肝がん・重度肝硬変入院医療」とは、Ｂ型肝炎ウイルス又はＣ型肝炎ウイルスによる肝がん又は重度肝硬変の患者に対して行われる入院医療で保険適用となっているもののうち、別に定めるものをいう。</a:t>
            </a:r>
          </a:p>
          <a:p>
            <a:pPr>
              <a:lnSpc>
                <a:spcPts val="1200"/>
              </a:lnSpc>
            </a:pPr>
            <a:r>
              <a:rPr lang="ja-JP" altLang="en-US" sz="1050" dirty="0">
                <a:latin typeface="ＭＳ ゴシック" panose="020B0609070205080204" pitchFamily="49" charset="-128"/>
                <a:ea typeface="ＭＳ ゴシック" panose="020B0609070205080204" pitchFamily="49" charset="-128"/>
              </a:rPr>
              <a:t>（２）この実施要綱において「肝がん・重度肝硬変入院関係医療」とは、肝がん・重度肝硬変入院医療及び当該医療を受けるために必要となる検査料、入院料その他当該医療に関係する入院医療で保険適用となっているもの（当該医療と無関係な医療は含まない。）をいう。</a:t>
            </a:r>
          </a:p>
          <a:p>
            <a:pPr>
              <a:lnSpc>
                <a:spcPts val="1200"/>
              </a:lnSpc>
            </a:pPr>
            <a:r>
              <a:rPr lang="ja-JP" altLang="en-US" sz="1050" dirty="0">
                <a:latin typeface="ＭＳ ゴシック" panose="020B0609070205080204" pitchFamily="49" charset="-128"/>
                <a:ea typeface="ＭＳ ゴシック" panose="020B0609070205080204" pitchFamily="49" charset="-128"/>
              </a:rPr>
              <a:t>（３）本事業による給付の対象となる医療は、肝がん・重度肝硬変入院関係医療（一部負担額が健康保険法施行令（大正１５年勅令第２４３号）第４１条第７項に規定する特定疾病給付対象療養に係る高額療養費算定基準額を超えるものに限る。）のうち、当該医療の行われた月以前の１２月以内に、５（１）で定める指定医療機関において肝がん・重度肝硬変入院関係医療（一部負担額が高額療養費算定基準額を超えるものに限る。）を受けた月数が既に３月以上ある月のものとする</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pPr>
              <a:lnSpc>
                <a:spcPts val="1200"/>
              </a:lnSpc>
            </a:pPr>
            <a:endParaRPr lang="en-US" altLang="ja-JP" sz="1050" dirty="0">
              <a:latin typeface="ＭＳ ゴシック" panose="020B0609070205080204" pitchFamily="49" charset="-128"/>
              <a:ea typeface="ＭＳ ゴシック" panose="020B0609070205080204" pitchFamily="49" charset="-128"/>
            </a:endParaRPr>
          </a:p>
          <a:p>
            <a:pPr>
              <a:lnSpc>
                <a:spcPts val="1200"/>
              </a:lnSpc>
            </a:pPr>
            <a:endParaRPr lang="en-US" altLang="ja-JP" sz="1050" dirty="0" smtClean="0">
              <a:latin typeface="ＭＳ ゴシック" panose="020B0609070205080204" pitchFamily="49" charset="-128"/>
              <a:ea typeface="ＭＳ ゴシック" panose="020B0609070205080204" pitchFamily="49" charset="-128"/>
            </a:endParaRPr>
          </a:p>
          <a:p>
            <a:pPr>
              <a:lnSpc>
                <a:spcPts val="1200"/>
              </a:lnSpc>
            </a:pPr>
            <a:r>
              <a:rPr lang="ja-JP" altLang="en-US" sz="1050" dirty="0" smtClean="0">
                <a:latin typeface="ＭＳ ゴシック" panose="020B0609070205080204" pitchFamily="49" charset="-128"/>
                <a:ea typeface="ＭＳ ゴシック" panose="020B0609070205080204" pitchFamily="49" charset="-128"/>
              </a:rPr>
              <a:t>４</a:t>
            </a:r>
            <a:r>
              <a:rPr lang="ja-JP" altLang="en-US" sz="1050" dirty="0">
                <a:latin typeface="ＭＳ ゴシック" panose="020B0609070205080204" pitchFamily="49" charset="-128"/>
                <a:ea typeface="ＭＳ ゴシック" panose="020B0609070205080204" pitchFamily="49" charset="-128"/>
              </a:rPr>
              <a:t>　対象患者</a:t>
            </a:r>
          </a:p>
          <a:p>
            <a:pPr>
              <a:lnSpc>
                <a:spcPts val="1200"/>
              </a:lnSpc>
            </a:pPr>
            <a:r>
              <a:rPr lang="ja-JP" altLang="en-US" sz="1050" dirty="0">
                <a:latin typeface="ＭＳ ゴシック" panose="020B0609070205080204" pitchFamily="49" charset="-128"/>
                <a:ea typeface="ＭＳ ゴシック" panose="020B0609070205080204" pitchFamily="49" charset="-128"/>
              </a:rPr>
              <a:t>　この事業の対象となる患者は、３（３）に掲げる対象医療を必要とする患者であって、以下のすべての要件に該当し、６（１）により都道府県知事の認定を受けた者とする。</a:t>
            </a:r>
          </a:p>
          <a:p>
            <a:pPr>
              <a:lnSpc>
                <a:spcPts val="1200"/>
              </a:lnSpc>
            </a:pPr>
            <a:r>
              <a:rPr lang="ja-JP" altLang="en-US" sz="1050" dirty="0">
                <a:latin typeface="ＭＳ ゴシック" panose="020B0609070205080204" pitchFamily="49" charset="-128"/>
                <a:ea typeface="ＭＳ ゴシック" panose="020B0609070205080204" pitchFamily="49" charset="-128"/>
              </a:rPr>
              <a:t>（１）医療保険各法（高齢者の医療の確保に関する法律（昭和５７年法律第８０号）に規定する医療保険各法をいう。以下同じ。）の規定による被保険者又は被扶養者並びに高齢者の医療の確保に関する法律の規定による被保険者のうち、保険医療機関（健康保険法（大正１１年法律第７０号）に規定する保険医療機関をいう。以下同じ。）であって５（１）で定める指定医療機関において肝がん・重度肝硬変入院医療に関し医療保険各法又は高齢者の医療の確保に関する法律の規定による給付を受けている者とする。ただし、他の法令等の規定により国又は地方公共団体の負担により、肝がん・重度肝硬変入院医療に関する給付が行われるべき場合には、その給付の限度において、支給しないものとする。</a:t>
            </a:r>
          </a:p>
          <a:p>
            <a:pPr>
              <a:lnSpc>
                <a:spcPts val="1200"/>
              </a:lnSpc>
            </a:pPr>
            <a:r>
              <a:rPr lang="ja-JP" altLang="en-US" sz="1050" dirty="0" smtClean="0">
                <a:latin typeface="ＭＳ ゴシック" panose="020B0609070205080204" pitchFamily="49" charset="-128"/>
                <a:ea typeface="ＭＳ ゴシック" panose="020B0609070205080204" pitchFamily="49" charset="-128"/>
              </a:rPr>
              <a:t>（</a:t>
            </a:r>
            <a:r>
              <a:rPr lang="ja-JP" altLang="en-US" sz="1050" dirty="0">
                <a:latin typeface="ＭＳ ゴシック" panose="020B0609070205080204" pitchFamily="49" charset="-128"/>
                <a:ea typeface="ＭＳ ゴシック" panose="020B0609070205080204" pitchFamily="49" charset="-128"/>
              </a:rPr>
              <a:t>２）下表の年齢区分に応じて、それぞれ同表の階層区分に該当する</a:t>
            </a:r>
            <a:r>
              <a:rPr lang="ja-JP" altLang="en-US" sz="1050" dirty="0" smtClean="0">
                <a:latin typeface="ＭＳ ゴシック" panose="020B0609070205080204" pitchFamily="49" charset="-128"/>
                <a:ea typeface="ＭＳ ゴシック" panose="020B0609070205080204" pitchFamily="49" charset="-128"/>
              </a:rPr>
              <a:t>者</a:t>
            </a:r>
            <a:endParaRPr lang="en-US" altLang="ja-JP" sz="1050" dirty="0" smtClean="0">
              <a:latin typeface="ＭＳ ゴシック" panose="020B0609070205080204" pitchFamily="49" charset="-128"/>
              <a:ea typeface="ＭＳ ゴシック" panose="020B0609070205080204" pitchFamily="49" charset="-128"/>
            </a:endParaRPr>
          </a:p>
          <a:p>
            <a:pPr>
              <a:lnSpc>
                <a:spcPts val="1200"/>
              </a:lnSpc>
            </a:pPr>
            <a:endParaRPr lang="en-US" altLang="ja-JP" sz="1050" dirty="0">
              <a:latin typeface="ＭＳ ゴシック" panose="020B0609070205080204" pitchFamily="49" charset="-128"/>
              <a:ea typeface="ＭＳ ゴシック" panose="020B0609070205080204" pitchFamily="49" charset="-128"/>
            </a:endParaRPr>
          </a:p>
          <a:p>
            <a:pPr>
              <a:lnSpc>
                <a:spcPts val="1200"/>
              </a:lnSpc>
            </a:pPr>
            <a:endParaRPr lang="en-US" altLang="ja-JP" sz="1050" dirty="0" smtClean="0">
              <a:latin typeface="ＭＳ ゴシック" panose="020B0609070205080204" pitchFamily="49" charset="-128"/>
              <a:ea typeface="ＭＳ ゴシック" panose="020B0609070205080204" pitchFamily="49" charset="-128"/>
            </a:endParaRPr>
          </a:p>
          <a:p>
            <a:pPr>
              <a:lnSpc>
                <a:spcPts val="1200"/>
              </a:lnSpc>
            </a:pPr>
            <a:endParaRPr lang="en-US" altLang="ja-JP" sz="1050" dirty="0">
              <a:latin typeface="ＭＳ ゴシック" panose="020B0609070205080204" pitchFamily="49" charset="-128"/>
              <a:ea typeface="ＭＳ ゴシック" panose="020B0609070205080204" pitchFamily="49" charset="-128"/>
            </a:endParaRPr>
          </a:p>
          <a:p>
            <a:pPr>
              <a:lnSpc>
                <a:spcPts val="1200"/>
              </a:lnSpc>
            </a:pPr>
            <a:endParaRPr lang="en-US" altLang="ja-JP" sz="1050" dirty="0" smtClean="0">
              <a:latin typeface="ＭＳ ゴシック" panose="020B0609070205080204" pitchFamily="49" charset="-128"/>
              <a:ea typeface="ＭＳ ゴシック" panose="020B0609070205080204" pitchFamily="49" charset="-128"/>
            </a:endParaRPr>
          </a:p>
          <a:p>
            <a:pPr>
              <a:lnSpc>
                <a:spcPts val="1200"/>
              </a:lnSpc>
            </a:pPr>
            <a:endParaRPr lang="en-US" altLang="ja-JP" sz="1050" dirty="0">
              <a:latin typeface="ＭＳ ゴシック" panose="020B0609070205080204" pitchFamily="49" charset="-128"/>
              <a:ea typeface="ＭＳ ゴシック" panose="020B0609070205080204" pitchFamily="49" charset="-128"/>
            </a:endParaRPr>
          </a:p>
          <a:p>
            <a:pPr>
              <a:lnSpc>
                <a:spcPts val="1200"/>
              </a:lnSpc>
            </a:pPr>
            <a:endParaRPr lang="en-US" altLang="ja-JP" sz="1050" dirty="0" smtClean="0">
              <a:latin typeface="ＭＳ ゴシック" panose="020B0609070205080204" pitchFamily="49" charset="-128"/>
              <a:ea typeface="ＭＳ ゴシック" panose="020B0609070205080204" pitchFamily="49" charset="-128"/>
            </a:endParaRPr>
          </a:p>
          <a:p>
            <a:pPr>
              <a:lnSpc>
                <a:spcPts val="1200"/>
              </a:lnSpc>
            </a:pPr>
            <a:endParaRPr lang="en-US" altLang="ja-JP" sz="1050" dirty="0">
              <a:latin typeface="ＭＳ ゴシック" panose="020B0609070205080204" pitchFamily="49" charset="-128"/>
              <a:ea typeface="ＭＳ ゴシック" panose="020B0609070205080204" pitchFamily="49" charset="-128"/>
            </a:endParaRPr>
          </a:p>
          <a:p>
            <a:pPr>
              <a:lnSpc>
                <a:spcPts val="1200"/>
              </a:lnSpc>
            </a:pPr>
            <a:endParaRPr lang="en-US" altLang="ja-JP" sz="1050" dirty="0" smtClean="0">
              <a:latin typeface="ＭＳ ゴシック" panose="020B0609070205080204" pitchFamily="49" charset="-128"/>
              <a:ea typeface="ＭＳ ゴシック" panose="020B0609070205080204" pitchFamily="49" charset="-128"/>
            </a:endParaRPr>
          </a:p>
          <a:p>
            <a:pPr>
              <a:lnSpc>
                <a:spcPts val="1200"/>
              </a:lnSpc>
            </a:pPr>
            <a:endParaRPr lang="en-US" altLang="ja-JP" sz="1050" dirty="0">
              <a:latin typeface="ＭＳ ゴシック" panose="020B0609070205080204" pitchFamily="49" charset="-128"/>
              <a:ea typeface="ＭＳ ゴシック" panose="020B0609070205080204" pitchFamily="49" charset="-128"/>
            </a:endParaRPr>
          </a:p>
          <a:p>
            <a:pPr>
              <a:lnSpc>
                <a:spcPts val="1200"/>
              </a:lnSpc>
            </a:pPr>
            <a:endParaRPr lang="en-US" altLang="ja-JP" sz="1050" dirty="0" smtClean="0">
              <a:latin typeface="ＭＳ ゴシック" panose="020B0609070205080204" pitchFamily="49" charset="-128"/>
              <a:ea typeface="ＭＳ ゴシック" panose="020B0609070205080204" pitchFamily="49" charset="-128"/>
            </a:endParaRPr>
          </a:p>
          <a:p>
            <a:pPr>
              <a:lnSpc>
                <a:spcPts val="1200"/>
              </a:lnSpc>
            </a:pPr>
            <a:r>
              <a:rPr lang="ja-JP" altLang="en-US" sz="1050" dirty="0" smtClean="0">
                <a:latin typeface="ＭＳ ゴシック" panose="020B0609070205080204" pitchFamily="49" charset="-128"/>
                <a:ea typeface="ＭＳ ゴシック" panose="020B0609070205080204" pitchFamily="49" charset="-128"/>
              </a:rPr>
              <a:t>（</a:t>
            </a:r>
            <a:r>
              <a:rPr lang="ja-JP" altLang="en-US" sz="1050" dirty="0">
                <a:latin typeface="ＭＳ ゴシック" panose="020B0609070205080204" pitchFamily="49" charset="-128"/>
                <a:ea typeface="ＭＳ ゴシック" panose="020B0609070205080204" pitchFamily="49" charset="-128"/>
              </a:rPr>
              <a:t>３）７（２）に定める研究に協力することに同意し、別に定めるところにより、臨床調査個人票及び同意書（以下「個人票等」という。）を提出した</a:t>
            </a:r>
            <a:r>
              <a:rPr lang="ja-JP" altLang="en-US" sz="1050" dirty="0" smtClean="0">
                <a:latin typeface="ＭＳ ゴシック" panose="020B0609070205080204" pitchFamily="49" charset="-128"/>
                <a:ea typeface="ＭＳ ゴシック" panose="020B0609070205080204" pitchFamily="49" charset="-128"/>
              </a:rPr>
              <a:t>者</a:t>
            </a:r>
            <a:endParaRPr lang="ja-JP" altLang="en-US" sz="1050" dirty="0"/>
          </a:p>
        </p:txBody>
      </p:sp>
      <p:graphicFrame>
        <p:nvGraphicFramePr>
          <p:cNvPr id="9" name="表 8"/>
          <p:cNvGraphicFramePr>
            <a:graphicFrameLocks noGrp="1"/>
          </p:cNvGraphicFramePr>
          <p:nvPr>
            <p:extLst>
              <p:ext uri="{D42A27DB-BD31-4B8C-83A1-F6EECF244321}">
                <p14:modId xmlns:p14="http://schemas.microsoft.com/office/powerpoint/2010/main" val="2009651406"/>
              </p:ext>
            </p:extLst>
          </p:nvPr>
        </p:nvGraphicFramePr>
        <p:xfrm>
          <a:off x="513559" y="7599953"/>
          <a:ext cx="5959430" cy="1280160"/>
        </p:xfrm>
        <a:graphic>
          <a:graphicData uri="http://schemas.openxmlformats.org/drawingml/2006/table">
            <a:tbl>
              <a:tblPr firstRow="1" firstCol="1" bandRow="1"/>
              <a:tblGrid>
                <a:gridCol w="1587699">
                  <a:extLst>
                    <a:ext uri="{9D8B030D-6E8A-4147-A177-3AD203B41FA5}">
                      <a16:colId xmlns:a16="http://schemas.microsoft.com/office/drawing/2014/main" val="3771759885"/>
                    </a:ext>
                  </a:extLst>
                </a:gridCol>
                <a:gridCol w="4371731">
                  <a:extLst>
                    <a:ext uri="{9D8B030D-6E8A-4147-A177-3AD203B41FA5}">
                      <a16:colId xmlns:a16="http://schemas.microsoft.com/office/drawing/2014/main" val="2182321791"/>
                    </a:ext>
                  </a:extLst>
                </a:gridCol>
              </a:tblGrid>
              <a:tr h="0">
                <a:tc>
                  <a:txBody>
                    <a:bodyPr/>
                    <a:lstStyle/>
                    <a:p>
                      <a:pPr algn="ctr" hangingPunct="0">
                        <a:spcAft>
                          <a:spcPts val="0"/>
                        </a:spcAft>
                      </a:pPr>
                      <a:r>
                        <a:rPr lang="ja-JP" sz="1050" dirty="0">
                          <a:solidFill>
                            <a:srgbClr val="000000"/>
                          </a:solidFill>
                          <a:effectLst/>
                          <a:latin typeface="ＭＳ ゴシック" panose="020B0609070205080204" pitchFamily="49" charset="-128"/>
                          <a:ea typeface="ＭＳ ゴシック" panose="020B0609070205080204" pitchFamily="49" charset="-128"/>
                          <a:cs typeface="ＭＳ 明朝" panose="02020609040205080304" pitchFamily="17" charset="-128"/>
                        </a:rPr>
                        <a:t>年　齢　区　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ja-JP" sz="1050">
                          <a:solidFill>
                            <a:srgbClr val="000000"/>
                          </a:solidFill>
                          <a:effectLst/>
                          <a:latin typeface="ＭＳ ゴシック" panose="020B0609070205080204" pitchFamily="49" charset="-128"/>
                          <a:ea typeface="ＭＳ ゴシック" panose="020B0609070205080204" pitchFamily="49" charset="-128"/>
                          <a:cs typeface="ＭＳ 明朝" panose="02020609040205080304" pitchFamily="17" charset="-128"/>
                        </a:rPr>
                        <a:t>階　　　　　層　　　　　区　　　　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7762774"/>
                  </a:ext>
                </a:extLst>
              </a:tr>
              <a:tr h="0">
                <a:tc>
                  <a:txBody>
                    <a:bodyPr/>
                    <a:lstStyle/>
                    <a:p>
                      <a:pPr algn="ctr" hangingPunct="0">
                        <a:spcAft>
                          <a:spcPts val="0"/>
                        </a:spcAft>
                      </a:pPr>
                      <a:r>
                        <a:rPr lang="ja-JP" sz="1050" dirty="0">
                          <a:solidFill>
                            <a:srgbClr val="000000"/>
                          </a:solidFill>
                          <a:effectLst/>
                          <a:latin typeface="ＭＳ ゴシック" panose="020B0609070205080204" pitchFamily="49" charset="-128"/>
                          <a:ea typeface="ＭＳ ゴシック" panose="020B0609070205080204" pitchFamily="49" charset="-128"/>
                          <a:cs typeface="ＭＳ 明朝" panose="02020609040205080304" pitchFamily="17" charset="-128"/>
                        </a:rPr>
                        <a:t>７０歳未満</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ja-JP" sz="1050" dirty="0">
                          <a:solidFill>
                            <a:srgbClr val="000000"/>
                          </a:solidFill>
                          <a:effectLst/>
                          <a:latin typeface="ＭＳ ゴシック" panose="020B0609070205080204" pitchFamily="49" charset="-128"/>
                          <a:ea typeface="ＭＳ ゴシック" panose="020B0609070205080204" pitchFamily="49" charset="-128"/>
                          <a:cs typeface="ＭＳ 明朝" panose="02020609040205080304" pitchFamily="17" charset="-128"/>
                        </a:rPr>
                        <a:t>医療保険者（介護保険法（平成９年法律第１２３号）第７条第７項に規定する医療保険者をいう。以下同じ。）が発行する限度額適用認定証又は限度額適用・標準負担額減額認定証の所得額の適用区分がエ又はオに該当する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4834703"/>
                  </a:ext>
                </a:extLst>
              </a:tr>
              <a:tr h="0">
                <a:tc>
                  <a:txBody>
                    <a:bodyPr/>
                    <a:lstStyle/>
                    <a:p>
                      <a:pPr algn="ctr" hangingPunct="0">
                        <a:spcAft>
                          <a:spcPts val="0"/>
                        </a:spcAft>
                      </a:pPr>
                      <a:r>
                        <a:rPr lang="ja-JP" sz="1050">
                          <a:solidFill>
                            <a:srgbClr val="000000"/>
                          </a:solidFill>
                          <a:effectLst/>
                          <a:latin typeface="ＭＳ ゴシック" panose="020B0609070205080204" pitchFamily="49" charset="-128"/>
                          <a:ea typeface="ＭＳ ゴシック" panose="020B0609070205080204" pitchFamily="49" charset="-128"/>
                          <a:cs typeface="ＭＳ 明朝" panose="02020609040205080304" pitchFamily="17" charset="-128"/>
                        </a:rPr>
                        <a:t>７０歳以上７５歳未満</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ja-JP" sz="1050" dirty="0">
                          <a:solidFill>
                            <a:srgbClr val="000000"/>
                          </a:solidFill>
                          <a:effectLst/>
                          <a:latin typeface="ＭＳ ゴシック" panose="020B0609070205080204" pitchFamily="49" charset="-128"/>
                          <a:ea typeface="ＭＳ ゴシック" panose="020B0609070205080204" pitchFamily="49" charset="-128"/>
                          <a:cs typeface="ＭＳ 明朝" panose="02020609040205080304" pitchFamily="17" charset="-128"/>
                        </a:rPr>
                        <a:t>医療保険者が発行する高齢受給者証の一部負担金の割合が２割とされている者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5817030"/>
                  </a:ext>
                </a:extLst>
              </a:tr>
              <a:tr h="0">
                <a:tc>
                  <a:txBody>
                    <a:bodyPr/>
                    <a:lstStyle/>
                    <a:p>
                      <a:pPr algn="ctr" hangingPunct="0">
                        <a:spcAft>
                          <a:spcPts val="0"/>
                        </a:spcAft>
                      </a:pPr>
                      <a:r>
                        <a:rPr lang="ja-JP" sz="1050">
                          <a:solidFill>
                            <a:srgbClr val="000000"/>
                          </a:solidFill>
                          <a:effectLst/>
                          <a:latin typeface="ＭＳ ゴシック" panose="020B0609070205080204" pitchFamily="49" charset="-128"/>
                          <a:ea typeface="ＭＳ ゴシック" panose="020B0609070205080204" pitchFamily="49" charset="-128"/>
                          <a:cs typeface="ＭＳ 明朝" panose="02020609040205080304" pitchFamily="17" charset="-128"/>
                        </a:rPr>
                        <a:t>７５歳以上（注）</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ja-JP" sz="1050" dirty="0">
                          <a:solidFill>
                            <a:srgbClr val="000000"/>
                          </a:solidFill>
                          <a:effectLst/>
                          <a:latin typeface="ＭＳ ゴシック" panose="020B0609070205080204" pitchFamily="49" charset="-128"/>
                          <a:ea typeface="ＭＳ ゴシック" panose="020B0609070205080204" pitchFamily="49" charset="-128"/>
                          <a:cs typeface="ＭＳ 明朝" panose="02020609040205080304" pitchFamily="17" charset="-128"/>
                        </a:rPr>
                        <a:t>後期高齢者医療被保険者証の一部負担金の割合が１割とされている者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9111550"/>
                  </a:ext>
                </a:extLst>
              </a:tr>
            </a:tbl>
          </a:graphicData>
        </a:graphic>
      </p:graphicFrame>
    </p:spTree>
    <p:extLst>
      <p:ext uri="{BB962C8B-B14F-4D97-AF65-F5344CB8AC3E}">
        <p14:creationId xmlns:p14="http://schemas.microsoft.com/office/powerpoint/2010/main" val="397996017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72</a:t>
            </a:fld>
            <a:endParaRPr kumimoji="1" lang="ja-JP" altLang="en-US"/>
          </a:p>
        </p:txBody>
      </p:sp>
      <p:sp>
        <p:nvSpPr>
          <p:cNvPr id="5" name="正方形/長方形 4"/>
          <p:cNvSpPr/>
          <p:nvPr/>
        </p:nvSpPr>
        <p:spPr>
          <a:xfrm>
            <a:off x="252663" y="315139"/>
            <a:ext cx="6352673" cy="9325630"/>
          </a:xfrm>
          <a:prstGeom prst="rect">
            <a:avLst/>
          </a:prstGeom>
        </p:spPr>
        <p:txBody>
          <a:bodyPr wrap="square">
            <a:spAutoFit/>
          </a:bodyPr>
          <a:lstStyle/>
          <a:p>
            <a:pPr hangingPunct="0">
              <a:lnSpc>
                <a:spcPts val="1200"/>
              </a:lnSpc>
            </a:pPr>
            <a:r>
              <a:rPr lang="ja-JP" altLang="ja-JP" sz="1050" dirty="0" smtClean="0">
                <a:latin typeface="ＭＳ ゴシック" panose="020B0609070205080204" pitchFamily="49" charset="-128"/>
                <a:ea typeface="ＭＳ ゴシック" panose="020B0609070205080204" pitchFamily="49" charset="-128"/>
              </a:rPr>
              <a:t>５</a:t>
            </a:r>
            <a:r>
              <a:rPr lang="ja-JP" altLang="ja-JP" sz="1050" dirty="0">
                <a:latin typeface="ＭＳ ゴシック" panose="020B0609070205080204" pitchFamily="49" charset="-128"/>
                <a:ea typeface="ＭＳ ゴシック" panose="020B0609070205080204" pitchFamily="49" charset="-128"/>
              </a:rPr>
              <a:t>　実施方法 </a:t>
            </a: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（１）指定医療機関　　　　　　　　　　　　　　　　　　　　　　　　　　　　　　　　　　　　　　　　　　　　　　　　　　　　　　　　　</a:t>
            </a:r>
          </a:p>
          <a:p>
            <a:pPr hangingPunct="0">
              <a:lnSpc>
                <a:spcPts val="1200"/>
              </a:lnSpc>
            </a:pP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都道府県</a:t>
            </a:r>
            <a:r>
              <a:rPr lang="ja-JP" altLang="ja-JP" sz="1050" dirty="0">
                <a:latin typeface="ＭＳ ゴシック" panose="020B0609070205080204" pitchFamily="49" charset="-128"/>
                <a:ea typeface="ＭＳ ゴシック" panose="020B0609070205080204" pitchFamily="49" charset="-128"/>
              </a:rPr>
              <a:t>知事は、肝がん・重度肝硬変入院医療を適切に行うことができ、かつ、本事業の実施に協力することができる保険医療機関（原則として当該都道府県に住所をもつものに限る。）を指定医療機関（以下「指定医療機関」という。）として指定するものとする。</a:t>
            </a: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ただし、都道府県知事は、指定医療機関より指定の辞退の申し出があったとき、指定医療機関が指定要件を欠くに至ったとき、または、指定医療機関として不適当と認めるものであるときは、その指定を取り消すことができるものとする</a:t>
            </a:r>
            <a:r>
              <a:rPr lang="ja-JP" altLang="ja-JP" sz="1050" dirty="0" smtClean="0">
                <a:latin typeface="ＭＳ ゴシック" panose="020B0609070205080204" pitchFamily="49" charset="-128"/>
                <a:ea typeface="ＭＳ ゴシック" panose="020B0609070205080204" pitchFamily="49" charset="-128"/>
              </a:rPr>
              <a:t>。</a:t>
            </a: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（２）事業の実施</a:t>
            </a:r>
          </a:p>
          <a:p>
            <a:pPr hangingPunct="0">
              <a:lnSpc>
                <a:spcPts val="1200"/>
              </a:lnSpc>
            </a:pP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①</a:t>
            </a:r>
            <a:r>
              <a:rPr lang="ja-JP" altLang="ja-JP" sz="1050" dirty="0">
                <a:latin typeface="ＭＳ ゴシック" panose="020B0609070205080204" pitchFamily="49" charset="-128"/>
                <a:ea typeface="ＭＳ ゴシック" panose="020B0609070205080204" pitchFamily="49" charset="-128"/>
              </a:rPr>
              <a:t>都道府県知事は、原則として指定医療機関に対し、当該事業に必要な費用に相当する金額を</a:t>
            </a:r>
            <a:r>
              <a:rPr lang="ja-JP" altLang="ja-JP" sz="1050" dirty="0" smtClean="0">
                <a:latin typeface="ＭＳ ゴシック" panose="020B0609070205080204" pitchFamily="49" charset="-128"/>
                <a:ea typeface="ＭＳ ゴシック" panose="020B0609070205080204" pitchFamily="49" charset="-128"/>
              </a:rPr>
              <a:t>交付</a:t>
            </a:r>
            <a:endParaRPr lang="en-US" altLang="ja-JP" sz="1050" dirty="0" smtClean="0">
              <a:latin typeface="ＭＳ ゴシック" panose="020B0609070205080204" pitchFamily="49" charset="-128"/>
              <a:ea typeface="ＭＳ ゴシック" panose="020B0609070205080204" pitchFamily="49" charset="-128"/>
            </a:endParaRPr>
          </a:p>
          <a:p>
            <a:pPr hangingPunct="0">
              <a:lnSpc>
                <a:spcPts val="1200"/>
              </a:lnSpc>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すること</a:t>
            </a:r>
            <a:r>
              <a:rPr lang="ja-JP" altLang="ja-JP" sz="1050" dirty="0">
                <a:latin typeface="ＭＳ ゴシック" panose="020B0609070205080204" pitchFamily="49" charset="-128"/>
                <a:ea typeface="ＭＳ ゴシック" panose="020B0609070205080204" pitchFamily="49" charset="-128"/>
              </a:rPr>
              <a:t>により本事業を実施するものとする。ただし、これにより難い場合には、別に定める</a:t>
            </a:r>
            <a:r>
              <a:rPr lang="ja-JP" altLang="ja-JP" sz="1050" dirty="0" smtClean="0">
                <a:latin typeface="ＭＳ ゴシック" panose="020B0609070205080204" pitchFamily="49" charset="-128"/>
                <a:ea typeface="ＭＳ ゴシック" panose="020B0609070205080204" pitchFamily="49" charset="-128"/>
              </a:rPr>
              <a:t>方</a:t>
            </a:r>
            <a:endParaRPr lang="en-US" altLang="ja-JP" sz="1050" dirty="0" smtClean="0">
              <a:latin typeface="ＭＳ ゴシック" panose="020B0609070205080204" pitchFamily="49" charset="-128"/>
              <a:ea typeface="ＭＳ ゴシック" panose="020B0609070205080204" pitchFamily="49" charset="-128"/>
            </a:endParaRPr>
          </a:p>
          <a:p>
            <a:pPr hangingPunct="0">
              <a:lnSpc>
                <a:spcPts val="1200"/>
              </a:lnSpc>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法</a:t>
            </a:r>
            <a:r>
              <a:rPr lang="ja-JP" altLang="ja-JP" sz="1050" dirty="0">
                <a:latin typeface="ＭＳ ゴシック" panose="020B0609070205080204" pitchFamily="49" charset="-128"/>
                <a:ea typeface="ＭＳ ゴシック" panose="020B0609070205080204" pitchFamily="49" charset="-128"/>
              </a:rPr>
              <a:t>によることができるものとする。</a:t>
            </a:r>
          </a:p>
          <a:p>
            <a:pPr hangingPunct="0">
              <a:lnSpc>
                <a:spcPts val="1200"/>
              </a:lnSpc>
            </a:pP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②</a:t>
            </a:r>
            <a:r>
              <a:rPr lang="ja-JP" altLang="ja-JP" sz="1050" dirty="0">
                <a:latin typeface="ＭＳ ゴシック" panose="020B0609070205080204" pitchFamily="49" charset="-128"/>
                <a:ea typeface="ＭＳ ゴシック" panose="020B0609070205080204" pitchFamily="49" charset="-128"/>
              </a:rPr>
              <a:t>前項の金額は、次のアに規定する額からイに規定する対象患者が負担する額を控除した額と</a:t>
            </a:r>
            <a:r>
              <a:rPr lang="ja-JP" altLang="ja-JP" sz="1050" dirty="0" err="1" smtClean="0">
                <a:latin typeface="ＭＳ ゴシック" panose="020B0609070205080204" pitchFamily="49" charset="-128"/>
                <a:ea typeface="ＭＳ ゴシック" panose="020B0609070205080204" pitchFamily="49" charset="-128"/>
              </a:rPr>
              <a:t>す</a:t>
            </a:r>
            <a:endParaRPr lang="en-US" altLang="ja-JP" sz="1050" dirty="0" smtClean="0">
              <a:latin typeface="ＭＳ ゴシック" panose="020B0609070205080204" pitchFamily="49" charset="-128"/>
              <a:ea typeface="ＭＳ ゴシック" panose="020B0609070205080204" pitchFamily="49" charset="-128"/>
            </a:endParaRPr>
          </a:p>
          <a:p>
            <a:pPr hangingPunct="0">
              <a:lnSpc>
                <a:spcPts val="1200"/>
              </a:lnSpc>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る</a:t>
            </a:r>
            <a:r>
              <a:rPr lang="ja-JP" altLang="ja-JP" sz="1050" dirty="0">
                <a:latin typeface="ＭＳ ゴシック" panose="020B0609070205080204" pitchFamily="49" charset="-128"/>
                <a:ea typeface="ＭＳ ゴシック" panose="020B0609070205080204" pitchFamily="49" charset="-128"/>
              </a:rPr>
              <a:t>。</a:t>
            </a:r>
          </a:p>
          <a:p>
            <a:pPr hangingPunct="0">
              <a:lnSpc>
                <a:spcPts val="1200"/>
              </a:lnSpc>
            </a:pP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ア</a:t>
            </a:r>
            <a:r>
              <a:rPr lang="ja-JP" altLang="ja-JP" sz="1050" dirty="0">
                <a:latin typeface="ＭＳ ゴシック" panose="020B0609070205080204" pitchFamily="49" charset="-128"/>
                <a:ea typeface="ＭＳ ゴシック" panose="020B0609070205080204" pitchFamily="49" charset="-128"/>
              </a:rPr>
              <a:t>　医療保険各法の規定による医療又は高齢者の医療の確保に関する法律の規定による医療</a:t>
            </a:r>
            <a:r>
              <a:rPr lang="ja-JP" altLang="ja-JP" sz="1050" dirty="0" smtClean="0">
                <a:latin typeface="ＭＳ ゴシック" panose="020B0609070205080204" pitchFamily="49" charset="-128"/>
                <a:ea typeface="ＭＳ ゴシック" panose="020B0609070205080204" pitchFamily="49" charset="-128"/>
              </a:rPr>
              <a:t>に</a:t>
            </a:r>
            <a:endParaRPr lang="en-US" altLang="ja-JP" sz="1050" dirty="0" smtClean="0">
              <a:latin typeface="ＭＳ ゴシック" panose="020B0609070205080204" pitchFamily="49" charset="-128"/>
              <a:ea typeface="ＭＳ ゴシック" panose="020B0609070205080204" pitchFamily="49" charset="-128"/>
            </a:endParaRPr>
          </a:p>
          <a:p>
            <a:pPr hangingPunct="0">
              <a:lnSpc>
                <a:spcPts val="1200"/>
              </a:lnSpc>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要する</a:t>
            </a:r>
            <a:r>
              <a:rPr lang="ja-JP" altLang="ja-JP" sz="1050" dirty="0">
                <a:latin typeface="ＭＳ ゴシック" panose="020B0609070205080204" pitchFamily="49" charset="-128"/>
                <a:ea typeface="ＭＳ ゴシック" panose="020B0609070205080204" pitchFamily="49" charset="-128"/>
              </a:rPr>
              <a:t>費用の額の算定方法の例により算定した当該医療に要する費用の額の合計額から医療</a:t>
            </a:r>
            <a:r>
              <a:rPr lang="ja-JP" altLang="ja-JP" sz="1050" dirty="0" smtClean="0">
                <a:latin typeface="ＭＳ ゴシック" panose="020B0609070205080204" pitchFamily="49" charset="-128"/>
                <a:ea typeface="ＭＳ ゴシック" panose="020B0609070205080204" pitchFamily="49" charset="-128"/>
              </a:rPr>
              <a:t>保</a:t>
            </a:r>
            <a:endParaRPr lang="en-US" altLang="ja-JP" sz="1050" dirty="0" smtClean="0">
              <a:latin typeface="ＭＳ ゴシック" panose="020B0609070205080204" pitchFamily="49" charset="-128"/>
              <a:ea typeface="ＭＳ ゴシック" panose="020B0609070205080204" pitchFamily="49" charset="-128"/>
            </a:endParaRPr>
          </a:p>
          <a:p>
            <a:pPr hangingPunct="0">
              <a:lnSpc>
                <a:spcPts val="1200"/>
              </a:lnSpc>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険</a:t>
            </a:r>
            <a:r>
              <a:rPr lang="ja-JP" altLang="ja-JP" sz="1050" dirty="0">
                <a:latin typeface="ＭＳ ゴシック" panose="020B0609070205080204" pitchFamily="49" charset="-128"/>
                <a:ea typeface="ＭＳ ゴシック" panose="020B0609070205080204" pitchFamily="49" charset="-128"/>
              </a:rPr>
              <a:t>各法又は高齢者の医療の確保に関する法律の規定による医療に関する給付に関し保険者が</a:t>
            </a:r>
            <a:r>
              <a:rPr lang="ja-JP" altLang="ja-JP" sz="1050" dirty="0" smtClean="0">
                <a:latin typeface="ＭＳ ゴシック" panose="020B0609070205080204" pitchFamily="49" charset="-128"/>
                <a:ea typeface="ＭＳ ゴシック" panose="020B0609070205080204" pitchFamily="49" charset="-128"/>
              </a:rPr>
              <a:t>負</a:t>
            </a:r>
            <a:endParaRPr lang="en-US" altLang="ja-JP" sz="1050" dirty="0" smtClean="0">
              <a:latin typeface="ＭＳ ゴシック" panose="020B0609070205080204" pitchFamily="49" charset="-128"/>
              <a:ea typeface="ＭＳ ゴシック" panose="020B0609070205080204" pitchFamily="49" charset="-128"/>
            </a:endParaRPr>
          </a:p>
          <a:p>
            <a:pPr hangingPunct="0">
              <a:lnSpc>
                <a:spcPts val="1200"/>
              </a:lnSpc>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err="1" smtClean="0">
                <a:latin typeface="ＭＳ ゴシック" panose="020B0609070205080204" pitchFamily="49" charset="-128"/>
                <a:ea typeface="ＭＳ ゴシック" panose="020B0609070205080204" pitchFamily="49" charset="-128"/>
              </a:rPr>
              <a:t>担</a:t>
            </a:r>
            <a:r>
              <a:rPr lang="ja-JP" altLang="ja-JP" sz="1050" dirty="0" err="1">
                <a:latin typeface="ＭＳ ゴシック" panose="020B0609070205080204" pitchFamily="49" charset="-128"/>
                <a:ea typeface="ＭＳ ゴシック" panose="020B0609070205080204" pitchFamily="49" charset="-128"/>
              </a:rPr>
              <a:t>すべき</a:t>
            </a:r>
            <a:r>
              <a:rPr lang="ja-JP" altLang="ja-JP" sz="1050" dirty="0">
                <a:latin typeface="ＭＳ ゴシック" panose="020B0609070205080204" pitchFamily="49" charset="-128"/>
                <a:ea typeface="ＭＳ ゴシック" panose="020B0609070205080204" pitchFamily="49" charset="-128"/>
              </a:rPr>
              <a:t>額を控除した額</a:t>
            </a:r>
          </a:p>
          <a:p>
            <a:pPr hangingPunct="0">
              <a:lnSpc>
                <a:spcPts val="1200"/>
              </a:lnSpc>
            </a:pP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イ</a:t>
            </a:r>
            <a:r>
              <a:rPr lang="ja-JP" altLang="ja-JP" sz="1050" dirty="0">
                <a:latin typeface="ＭＳ ゴシック" panose="020B0609070205080204" pitchFamily="49" charset="-128"/>
                <a:ea typeface="ＭＳ ゴシック" panose="020B0609070205080204" pitchFamily="49" charset="-128"/>
              </a:rPr>
              <a:t>　１月につき１万円</a:t>
            </a:r>
          </a:p>
          <a:p>
            <a:pPr hangingPunct="0">
              <a:lnSpc>
                <a:spcPts val="1200"/>
              </a:lnSpc>
            </a:pP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pPr hangingPunct="0">
              <a:lnSpc>
                <a:spcPts val="1200"/>
              </a:lnSpc>
            </a:pP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６　認定</a:t>
            </a: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１）都道府県知事は、指定医療機関の医師が作成した個人票等及び指定医療機関において記載を行った入院記録票の写しを基に、対象患者の認定を行うものとする。認定を行うに当たっては、事業の適正かつ円滑な実施を図るため、肝疾患の専門家等から構成される認定協議会を設けるものとする。</a:t>
            </a: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（２）認定の有効期間は、原則として同一患者について１年を限度とする。ただし、必要と認める場合には、その期間を更新できるものとする。</a:t>
            </a: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３）都道府県知事は、対象患者から認定の取り消しの申請があったとき、対象患者が認定の要件を欠くに至ったとき、または、対象患者として不適当と認めるものであるときは、その認定を取り消すことができるものとする</a:t>
            </a:r>
            <a:r>
              <a:rPr lang="ja-JP" altLang="ja-JP" sz="1050" dirty="0" smtClean="0">
                <a:latin typeface="ＭＳ ゴシック" panose="020B0609070205080204" pitchFamily="49" charset="-128"/>
                <a:ea typeface="ＭＳ ゴシック" panose="020B0609070205080204" pitchFamily="49" charset="-128"/>
              </a:rPr>
              <a:t>。この</a:t>
            </a:r>
            <a:r>
              <a:rPr lang="ja-JP" altLang="ja-JP" sz="1050" dirty="0">
                <a:latin typeface="ＭＳ ゴシック" panose="020B0609070205080204" pitchFamily="49" charset="-128"/>
                <a:ea typeface="ＭＳ ゴシック" panose="020B0609070205080204" pitchFamily="49" charset="-128"/>
              </a:rPr>
              <a:t>場合において、都道府県知事は、別に定めるところにより、対象患者の認定を取り消したことを厚生労働大臣に通知するものとする。</a:t>
            </a:r>
          </a:p>
          <a:p>
            <a:pPr hangingPunct="0">
              <a:lnSpc>
                <a:spcPts val="1200"/>
              </a:lnSpc>
            </a:pP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pPr hangingPunct="0">
              <a:lnSpc>
                <a:spcPts val="1200"/>
              </a:lnSpc>
            </a:pP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７　臨床調査個人票等</a:t>
            </a: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（１）都道府県知事は、４の定めるところにより、都道府県知事の認定を受けた患者から提出された個人票等の写しを認定があった翌々月の１５日までに厚生労働大臣に提出しなければならない。</a:t>
            </a: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２）厚生労働大臣は、肝がん・重度肝硬変の治療効果、患者の生命予後や生活の質を考慮し、最適な治療を選択できるようにするための研究を適切に行えると認める者に対し、前項の規定により都道府県知事から提出された個人票等の写しを提供するものとする。</a:t>
            </a:r>
          </a:p>
          <a:p>
            <a:pPr hangingPunct="0">
              <a:lnSpc>
                <a:spcPts val="1200"/>
              </a:lnSpc>
            </a:pPr>
            <a:endParaRPr lang="en-US" altLang="ja-JP" sz="1050" dirty="0" smtClean="0">
              <a:latin typeface="ＭＳ ゴシック" panose="020B0609070205080204" pitchFamily="49" charset="-128"/>
              <a:ea typeface="ＭＳ ゴシック" panose="020B0609070205080204" pitchFamily="49" charset="-128"/>
            </a:endParaRPr>
          </a:p>
          <a:p>
            <a:pPr hangingPunct="0">
              <a:lnSpc>
                <a:spcPts val="1200"/>
              </a:lnSpc>
            </a:pPr>
            <a:endParaRPr lang="en-US" altLang="ja-JP" sz="1050" dirty="0" smtClean="0">
              <a:latin typeface="ＭＳ ゴシック" panose="020B0609070205080204" pitchFamily="49" charset="-128"/>
              <a:ea typeface="ＭＳ ゴシック" panose="020B0609070205080204" pitchFamily="49" charset="-128"/>
            </a:endParaRPr>
          </a:p>
          <a:p>
            <a:pPr hangingPunct="0">
              <a:lnSpc>
                <a:spcPts val="1200"/>
              </a:lnSpc>
            </a:pPr>
            <a:r>
              <a:rPr lang="en-US" altLang="ja-JP" sz="1050" dirty="0">
                <a:latin typeface="ＭＳ ゴシック" panose="020B0609070205080204" pitchFamily="49" charset="-128"/>
                <a:ea typeface="ＭＳ ゴシック" panose="020B0609070205080204" pitchFamily="49" charset="-128"/>
              </a:rPr>
              <a:t> </a:t>
            </a:r>
            <a:r>
              <a:rPr lang="ja-JP" altLang="ja-JP" sz="1050" dirty="0">
                <a:latin typeface="ＭＳ ゴシック" panose="020B0609070205080204" pitchFamily="49" charset="-128"/>
                <a:ea typeface="ＭＳ ゴシック" panose="020B0609070205080204" pitchFamily="49" charset="-128"/>
              </a:rPr>
              <a:t>８　関係者の留意事項</a:t>
            </a:r>
          </a:p>
          <a:p>
            <a:pPr hangingPunct="0">
              <a:lnSpc>
                <a:spcPts val="1200"/>
              </a:lnSpc>
            </a:pP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厚生</a:t>
            </a:r>
            <a:r>
              <a:rPr lang="ja-JP" altLang="ja-JP" sz="1050" dirty="0">
                <a:latin typeface="ＭＳ ゴシック" panose="020B0609070205080204" pitchFamily="49" charset="-128"/>
                <a:ea typeface="ＭＳ ゴシック" panose="020B0609070205080204" pitchFamily="49" charset="-128"/>
              </a:rPr>
              <a:t>労働大臣及び都道府県知事は、患者等に与える精神的影響を考慮して、本事業によって知り得た事実の取扱いについて慎重に配慮するよう留意するとともに、特に個人が特定されうるものに係る情報（個人情報）の取扱いについては、その保護に十分に配慮するよう、関係者に対してもその旨指導するものとする。</a:t>
            </a:r>
          </a:p>
          <a:p>
            <a:pPr hangingPunct="0">
              <a:lnSpc>
                <a:spcPts val="1200"/>
              </a:lnSpc>
            </a:pP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pPr hangingPunct="0">
              <a:lnSpc>
                <a:spcPts val="1200"/>
              </a:lnSpc>
            </a:pP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９　国の補助</a:t>
            </a:r>
          </a:p>
          <a:p>
            <a:pPr hangingPunct="0">
              <a:lnSpc>
                <a:spcPts val="1200"/>
              </a:lnSpc>
            </a:pP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国</a:t>
            </a:r>
            <a:r>
              <a:rPr lang="ja-JP" altLang="ja-JP" sz="1050" dirty="0">
                <a:latin typeface="ＭＳ ゴシック" panose="020B0609070205080204" pitchFamily="49" charset="-128"/>
                <a:ea typeface="ＭＳ ゴシック" panose="020B0609070205080204" pitchFamily="49" charset="-128"/>
              </a:rPr>
              <a:t>は、都道府県が本事業のために支出した費用に対し、その２分の１を補助するものとする。但し、３（３）において助成の対象としている医療の国庫補助については、平成３０年１２月診療分より行うものとする。</a:t>
            </a:r>
          </a:p>
          <a:p>
            <a:pPr hangingPunct="0">
              <a:lnSpc>
                <a:spcPts val="1200"/>
              </a:lnSpc>
            </a:pP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pPr hangingPunct="0">
              <a:lnSpc>
                <a:spcPts val="1200"/>
              </a:lnSpc>
            </a:pP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１０　経過措置</a:t>
            </a: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１）３（３）の規定については、２０２０年３月３１日までに都道府県知事の指定を受けた指定医療機関は、当該指定の効力を生ずるとされた日の１年前から指定医療機関の指定を受けていたものとみなして適用する。なお、その場合の遡及できる範囲は、平成３０年４月１日までとする。</a:t>
            </a:r>
          </a:p>
          <a:p>
            <a:pPr hangingPunct="0">
              <a:lnSpc>
                <a:spcPts val="1200"/>
              </a:lnSpc>
            </a:pPr>
            <a:r>
              <a:rPr lang="ja-JP" altLang="ja-JP" sz="1050" dirty="0">
                <a:latin typeface="ＭＳ ゴシック" panose="020B0609070205080204" pitchFamily="49" charset="-128"/>
                <a:ea typeface="ＭＳ ゴシック" panose="020B0609070205080204" pitchFamily="49" charset="-128"/>
              </a:rPr>
              <a:t>（２）４（２）の規定については、平成２６年３月３１日以前に７０歳に達している１割負担の者は、医療保険者が発行する高齢受給者証の一部負担金の割合が２割とされている者と読み替えて適用する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13184371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294773" y="453262"/>
            <a:ext cx="6268453" cy="9093777"/>
          </a:xfrm>
        </p:spPr>
        <p:txBody>
          <a:bodyPr/>
          <a:lstStyle/>
          <a:p>
            <a:pPr marL="0" indent="0" algn="ctr">
              <a:lnSpc>
                <a:spcPts val="1200"/>
              </a:lnSpc>
              <a:spcBef>
                <a:spcPts val="0"/>
              </a:spcBef>
              <a:buNone/>
            </a:pPr>
            <a:r>
              <a:rPr lang="ja-JP" altLang="en-US" sz="1200" dirty="0">
                <a:latin typeface="ＭＳ ゴシック" panose="020B0609070205080204" pitchFamily="49" charset="-128"/>
                <a:ea typeface="ＭＳ ゴシック" panose="020B0609070205080204" pitchFamily="49" charset="-128"/>
              </a:rPr>
              <a:t>肝がん・重度肝硬変治療研究促進事業の実務上の</a:t>
            </a:r>
            <a:r>
              <a:rPr lang="ja-JP" altLang="en-US" sz="1200" dirty="0" smtClean="0">
                <a:latin typeface="ＭＳ ゴシック" panose="020B0609070205080204" pitchFamily="49" charset="-128"/>
                <a:ea typeface="ＭＳ ゴシック" panose="020B0609070205080204" pitchFamily="49" charset="-128"/>
              </a:rPr>
              <a:t>取扱い</a:t>
            </a:r>
            <a:endParaRPr lang="en-US" altLang="ja-JP" sz="1200" dirty="0" smtClean="0">
              <a:latin typeface="ＭＳ ゴシック" panose="020B0609070205080204" pitchFamily="49" charset="-128"/>
              <a:ea typeface="ＭＳ ゴシック" panose="020B0609070205080204" pitchFamily="49" charset="-128"/>
            </a:endParaRPr>
          </a:p>
          <a:p>
            <a:pPr marL="0" indent="0" algn="ctr">
              <a:lnSpc>
                <a:spcPts val="1200"/>
              </a:lnSpc>
              <a:spcBef>
                <a:spcPts val="0"/>
              </a:spcBef>
              <a:buNone/>
            </a:pPr>
            <a:endParaRPr lang="en-US" altLang="ja-JP" sz="1200" dirty="0" smtClean="0">
              <a:latin typeface="ＭＳ ゴシック" panose="020B0609070205080204" pitchFamily="49" charset="-128"/>
              <a:ea typeface="ＭＳ ゴシック" panose="020B0609070205080204" pitchFamily="49" charset="-128"/>
            </a:endParaRPr>
          </a:p>
          <a:p>
            <a:pPr marL="0" indent="0" algn="ctr">
              <a:lnSpc>
                <a:spcPts val="1200"/>
              </a:lnSpc>
              <a:spcBef>
                <a:spcPts val="0"/>
              </a:spcBef>
              <a:buNone/>
            </a:pPr>
            <a:endParaRPr lang="ja-JP" altLang="en-US" sz="120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１</a:t>
            </a:r>
            <a:r>
              <a:rPr lang="ja-JP" altLang="en-US" sz="1050" dirty="0">
                <a:latin typeface="ＭＳ ゴシック" panose="020B0609070205080204" pitchFamily="49" charset="-128"/>
                <a:ea typeface="ＭＳ ゴシック" panose="020B0609070205080204" pitchFamily="49" charset="-128"/>
              </a:rPr>
              <a:t>．医療給付の申請について</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肝がん・重度肝硬変治療研究促進事業について」（平成３０年６月２７日健発第０６２７第１号厚生労働省健康局長通知）の別添「肝がん・重度肝硬変治療研究促進事業実施要綱」（以下「実施要綱」という。）３に定める医療の給付を受けようとする者（以下「申請者」という。）は、別紙様式例１による肝がん・重度肝硬変治療研究促進事業参加者証交付申請書（以下「交付申請書」という。）に以下の①から③の区分により、それぞれに掲げる書類を添えて、申請者が居住する都道府県知事に申請するものとする。なお、６５歳以上７５歳未満の者が、後期高齢者医療制度に加入している場合は、③７５歳以上の申請者の例によるもの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①</a:t>
            </a:r>
            <a:r>
              <a:rPr lang="ja-JP" altLang="en-US" sz="1050" dirty="0">
                <a:latin typeface="ＭＳ ゴシック" panose="020B0609070205080204" pitchFamily="49" charset="-128"/>
                <a:ea typeface="ＭＳ ゴシック" panose="020B0609070205080204" pitchFamily="49" charset="-128"/>
              </a:rPr>
              <a:t>　７０歳未満の</a:t>
            </a:r>
            <a:r>
              <a:rPr lang="ja-JP" altLang="en-US" sz="1050" dirty="0" smtClean="0">
                <a:latin typeface="ＭＳ ゴシック" panose="020B0609070205080204" pitchFamily="49" charset="-128"/>
                <a:ea typeface="ＭＳ ゴシック" panose="020B0609070205080204" pitchFamily="49" charset="-128"/>
              </a:rPr>
              <a:t>申請者</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ア</a:t>
            </a:r>
            <a:r>
              <a:rPr lang="ja-JP" altLang="en-US" sz="1050" dirty="0">
                <a:latin typeface="ＭＳ ゴシック" panose="020B0609070205080204" pitchFamily="49" charset="-128"/>
                <a:ea typeface="ＭＳ ゴシック" panose="020B0609070205080204" pitchFamily="49" charset="-128"/>
              </a:rPr>
              <a:t>　別紙様式例２による臨床調査個人票及び同意書（臨床調査個人票については実施要綱</a:t>
            </a:r>
            <a:r>
              <a:rPr lang="ja-JP" altLang="en-US" sz="1050" dirty="0" smtClean="0">
                <a:latin typeface="ＭＳ ゴシック" panose="020B0609070205080204" pitchFamily="49" charset="-128"/>
                <a:ea typeface="ＭＳ ゴシック" panose="020B0609070205080204" pitchFamily="49" charset="-128"/>
              </a:rPr>
              <a:t>５</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１）</a:t>
            </a:r>
            <a:r>
              <a:rPr lang="ja-JP" altLang="en-US" sz="1050" dirty="0" smtClean="0">
                <a:latin typeface="ＭＳ ゴシック" panose="020B0609070205080204" pitchFamily="49" charset="-128"/>
                <a:ea typeface="ＭＳ ゴシック" panose="020B0609070205080204" pitchFamily="49" charset="-128"/>
              </a:rPr>
              <a:t>に定める</a:t>
            </a:r>
            <a:r>
              <a:rPr lang="ja-JP" altLang="en-US" sz="1050" dirty="0">
                <a:latin typeface="ＭＳ ゴシック" panose="020B0609070205080204" pitchFamily="49" charset="-128"/>
                <a:ea typeface="ＭＳ ゴシック" panose="020B0609070205080204" pitchFamily="49" charset="-128"/>
              </a:rPr>
              <a:t>指定医療機関（以下「指定医療機関」という。）の医師、同意書については</a:t>
            </a:r>
            <a:r>
              <a:rPr lang="ja-JP" altLang="en-US" sz="1050" dirty="0" smtClean="0">
                <a:latin typeface="ＭＳ ゴシック" panose="020B0609070205080204" pitchFamily="49" charset="-128"/>
                <a:ea typeface="ＭＳ ゴシック" panose="020B0609070205080204" pitchFamily="49" charset="-128"/>
              </a:rPr>
              <a:t>原</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則</a:t>
            </a:r>
            <a:r>
              <a:rPr lang="ja-JP" altLang="en-US" sz="1050" dirty="0">
                <a:latin typeface="ＭＳ ゴシック" panose="020B0609070205080204" pitchFamily="49" charset="-128"/>
                <a:ea typeface="ＭＳ ゴシック" panose="020B0609070205080204" pitchFamily="49" charset="-128"/>
              </a:rPr>
              <a:t>として</a:t>
            </a:r>
            <a:r>
              <a:rPr lang="ja-JP" altLang="en-US" sz="1050" dirty="0" smtClean="0">
                <a:latin typeface="ＭＳ ゴシック" panose="020B0609070205080204" pitchFamily="49" charset="-128"/>
                <a:ea typeface="ＭＳ ゴシック" panose="020B0609070205080204" pitchFamily="49" charset="-128"/>
              </a:rPr>
              <a:t>患者本人が</a:t>
            </a:r>
            <a:r>
              <a:rPr lang="ja-JP" altLang="en-US" sz="1050" dirty="0">
                <a:latin typeface="ＭＳ ゴシック" panose="020B0609070205080204" pitchFamily="49" charset="-128"/>
                <a:ea typeface="ＭＳ ゴシック" panose="020B0609070205080204" pitchFamily="49" charset="-128"/>
              </a:rPr>
              <a:t>記入したもの。以下「個人票等」という。</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イ</a:t>
            </a:r>
            <a:r>
              <a:rPr lang="ja-JP" altLang="en-US" sz="1050" dirty="0">
                <a:latin typeface="ＭＳ ゴシック" panose="020B0609070205080204" pitchFamily="49" charset="-128"/>
                <a:ea typeface="ＭＳ ゴシック" panose="020B0609070205080204" pitchFamily="49" charset="-128"/>
              </a:rPr>
              <a:t>　申請者の氏名が記載された医療保険の被保険者証の写し</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ウ</a:t>
            </a:r>
            <a:r>
              <a:rPr lang="ja-JP" altLang="en-US" sz="1050" dirty="0">
                <a:latin typeface="ＭＳ ゴシック" panose="020B0609070205080204" pitchFamily="49" charset="-128"/>
                <a:ea typeface="ＭＳ ゴシック" panose="020B0609070205080204" pitchFamily="49" charset="-128"/>
              </a:rPr>
              <a:t>　限度額適用認定証又は限度額適用・標準負担額減額認定証（以下「限度額適用認定証等」</a:t>
            </a:r>
            <a:r>
              <a:rPr lang="ja-JP" altLang="en-US" sz="1050" dirty="0" smtClean="0">
                <a:latin typeface="ＭＳ ゴシック" panose="020B0609070205080204" pitchFamily="49" charset="-128"/>
                <a:ea typeface="ＭＳ ゴシック" panose="020B0609070205080204" pitchFamily="49" charset="-128"/>
              </a:rPr>
              <a:t>と</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いう</a:t>
            </a:r>
            <a:r>
              <a:rPr lang="ja-JP" altLang="en-US" sz="1050" dirty="0">
                <a:latin typeface="ＭＳ ゴシック" panose="020B0609070205080204" pitchFamily="49" charset="-128"/>
                <a:ea typeface="ＭＳ ゴシック" panose="020B0609070205080204" pitchFamily="49" charset="-128"/>
              </a:rPr>
              <a:t>。）の</a:t>
            </a:r>
            <a:r>
              <a:rPr lang="ja-JP" altLang="en-US" sz="1050" dirty="0" smtClean="0">
                <a:latin typeface="ＭＳ ゴシック" panose="020B0609070205080204" pitchFamily="49" charset="-128"/>
                <a:ea typeface="ＭＳ ゴシック" panose="020B0609070205080204" pitchFamily="49" charset="-128"/>
              </a:rPr>
              <a:t>写し</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エ</a:t>
            </a:r>
            <a:r>
              <a:rPr lang="ja-JP" altLang="en-US" sz="1050" dirty="0">
                <a:latin typeface="ＭＳ ゴシック" panose="020B0609070205080204" pitchFamily="49" charset="-128"/>
                <a:ea typeface="ＭＳ ゴシック" panose="020B0609070205080204" pitchFamily="49" charset="-128"/>
              </a:rPr>
              <a:t>　申請者の住民票の</a:t>
            </a:r>
            <a:r>
              <a:rPr lang="ja-JP" altLang="en-US" sz="1050" dirty="0" smtClean="0">
                <a:latin typeface="ＭＳ ゴシック" panose="020B0609070205080204" pitchFamily="49" charset="-128"/>
                <a:ea typeface="ＭＳ ゴシック" panose="020B0609070205080204" pitchFamily="49" charset="-128"/>
              </a:rPr>
              <a:t>写し</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オ</a:t>
            </a:r>
            <a:r>
              <a:rPr lang="ja-JP" altLang="en-US" sz="1050" dirty="0">
                <a:latin typeface="ＭＳ ゴシック" panose="020B0609070205080204" pitchFamily="49" charset="-128"/>
                <a:ea typeface="ＭＳ ゴシック" panose="020B0609070205080204" pitchFamily="49" charset="-128"/>
              </a:rPr>
              <a:t>　別紙様式例６による肝がん・重度肝硬変治療研究促進事業入院医療記録票（以下「入院</a:t>
            </a:r>
            <a:r>
              <a:rPr lang="ja-JP" altLang="en-US" sz="1050" dirty="0" smtClean="0">
                <a:latin typeface="ＭＳ ゴシック" panose="020B0609070205080204" pitchFamily="49" charset="-128"/>
                <a:ea typeface="ＭＳ ゴシック" panose="020B0609070205080204" pitchFamily="49" charset="-128"/>
              </a:rPr>
              <a:t>記録</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票」という</a:t>
            </a:r>
            <a:r>
              <a:rPr lang="ja-JP" altLang="en-US" sz="1050" dirty="0">
                <a:latin typeface="ＭＳ ゴシック" panose="020B0609070205080204" pitchFamily="49" charset="-128"/>
                <a:ea typeface="ＭＳ ゴシック" panose="020B0609070205080204" pitchFamily="49" charset="-128"/>
              </a:rPr>
              <a:t>。）（医療の給付を受けようとする日の属する月以前の１２月以内に、指定</a:t>
            </a:r>
            <a:r>
              <a:rPr lang="ja-JP" altLang="en-US" sz="1050" dirty="0" smtClean="0">
                <a:latin typeface="ＭＳ ゴシック" panose="020B0609070205080204" pitchFamily="49" charset="-128"/>
                <a:ea typeface="ＭＳ ゴシック" panose="020B0609070205080204" pitchFamily="49" charset="-128"/>
              </a:rPr>
              <a:t>医療機</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関</a:t>
            </a:r>
            <a:r>
              <a:rPr lang="ja-JP" altLang="en-US" sz="1050" dirty="0">
                <a:latin typeface="ＭＳ ゴシック" panose="020B0609070205080204" pitchFamily="49" charset="-128"/>
                <a:ea typeface="ＭＳ ゴシック" panose="020B0609070205080204" pitchFamily="49" charset="-128"/>
              </a:rPr>
              <a:t>に</a:t>
            </a:r>
            <a:r>
              <a:rPr lang="ja-JP" altLang="en-US" sz="1050" dirty="0" smtClean="0">
                <a:latin typeface="ＭＳ ゴシック" panose="020B0609070205080204" pitchFamily="49" charset="-128"/>
                <a:ea typeface="ＭＳ ゴシック" panose="020B0609070205080204" pitchFamily="49" charset="-128"/>
              </a:rPr>
              <a:t>おいて実施</a:t>
            </a:r>
            <a:r>
              <a:rPr lang="ja-JP" altLang="en-US" sz="1050" dirty="0">
                <a:latin typeface="ＭＳ ゴシック" panose="020B0609070205080204" pitchFamily="49" charset="-128"/>
                <a:ea typeface="ＭＳ ゴシック" panose="020B0609070205080204" pitchFamily="49" charset="-128"/>
              </a:rPr>
              <a:t>要綱３（２）に定める肝がん・重度肝硬変入院関係医療（以下「肝がん・</a:t>
            </a:r>
            <a:r>
              <a:rPr lang="ja-JP" altLang="en-US" sz="1050" dirty="0" smtClean="0">
                <a:latin typeface="ＭＳ ゴシック" panose="020B0609070205080204" pitchFamily="49" charset="-128"/>
                <a:ea typeface="ＭＳ ゴシック" panose="020B0609070205080204" pitchFamily="49" charset="-128"/>
              </a:rPr>
              <a:t>重度</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硬変</a:t>
            </a:r>
            <a:r>
              <a:rPr lang="ja-JP" altLang="en-US" sz="1050" dirty="0" smtClean="0">
                <a:latin typeface="ＭＳ ゴシック" panose="020B0609070205080204" pitchFamily="49" charset="-128"/>
                <a:ea typeface="ＭＳ ゴシック" panose="020B0609070205080204" pitchFamily="49" charset="-128"/>
              </a:rPr>
              <a:t>入院関係医療</a:t>
            </a:r>
            <a:r>
              <a:rPr lang="ja-JP" altLang="en-US" sz="1050" dirty="0">
                <a:latin typeface="ＭＳ ゴシック" panose="020B0609070205080204" pitchFamily="49" charset="-128"/>
                <a:ea typeface="ＭＳ ゴシック" panose="020B0609070205080204" pitchFamily="49" charset="-128"/>
              </a:rPr>
              <a:t>」という。）（高額療養費が支給されるものに限る。）を受けた月数が</a:t>
            </a:r>
            <a:r>
              <a:rPr lang="ja-JP" altLang="en-US" sz="1050" dirty="0" smtClean="0">
                <a:latin typeface="ＭＳ ゴシック" panose="020B0609070205080204" pitchFamily="49" charset="-128"/>
                <a:ea typeface="ＭＳ ゴシック" panose="020B0609070205080204" pitchFamily="49" charset="-128"/>
              </a:rPr>
              <a:t>既</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に</a:t>
            </a:r>
            <a:r>
              <a:rPr lang="ja-JP" altLang="en-US" sz="1050" dirty="0">
                <a:latin typeface="ＭＳ ゴシック" panose="020B0609070205080204" pitchFamily="49" charset="-128"/>
                <a:ea typeface="ＭＳ ゴシック" panose="020B0609070205080204" pitchFamily="49" charset="-128"/>
              </a:rPr>
              <a:t>３月以上ある</a:t>
            </a:r>
            <a:r>
              <a:rPr lang="ja-JP" altLang="en-US" sz="1050" dirty="0" smtClean="0">
                <a:latin typeface="ＭＳ ゴシック" panose="020B0609070205080204" pitchFamily="49" charset="-128"/>
                <a:ea typeface="ＭＳ ゴシック" panose="020B0609070205080204" pitchFamily="49" charset="-128"/>
              </a:rPr>
              <a:t>ことが記録されて</a:t>
            </a:r>
            <a:r>
              <a:rPr lang="ja-JP" altLang="en-US" sz="1050" dirty="0">
                <a:latin typeface="ＭＳ ゴシック" panose="020B0609070205080204" pitchFamily="49" charset="-128"/>
                <a:ea typeface="ＭＳ ゴシック" panose="020B0609070205080204" pitchFamily="49" charset="-128"/>
              </a:rPr>
              <a:t>いるもの）の写し</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②</a:t>
            </a:r>
            <a:r>
              <a:rPr lang="ja-JP" altLang="en-US" sz="1050" dirty="0">
                <a:latin typeface="ＭＳ ゴシック" panose="020B0609070205080204" pitchFamily="49" charset="-128"/>
                <a:ea typeface="ＭＳ ゴシック" panose="020B0609070205080204" pitchFamily="49" charset="-128"/>
              </a:rPr>
              <a:t>　７０歳以上７５歳未満の申請者</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ア</a:t>
            </a:r>
            <a:r>
              <a:rPr lang="ja-JP" altLang="en-US" sz="1050" dirty="0">
                <a:latin typeface="ＭＳ ゴシック" panose="020B0609070205080204" pitchFamily="49" charset="-128"/>
                <a:ea typeface="ＭＳ ゴシック" panose="020B0609070205080204" pitchFamily="49" charset="-128"/>
              </a:rPr>
              <a:t>　個人票等</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イ</a:t>
            </a:r>
            <a:r>
              <a:rPr lang="ja-JP" altLang="en-US" sz="1050" dirty="0">
                <a:latin typeface="ＭＳ ゴシック" panose="020B0609070205080204" pitchFamily="49" charset="-128"/>
                <a:ea typeface="ＭＳ ゴシック" panose="020B0609070205080204" pitchFamily="49" charset="-128"/>
              </a:rPr>
              <a:t>　申請者の氏名が記載された医療保険の被保険者証と高齢受給者証の写し</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ウ</a:t>
            </a:r>
            <a:r>
              <a:rPr lang="ja-JP" altLang="en-US" sz="1050" dirty="0">
                <a:latin typeface="ＭＳ ゴシック" panose="020B0609070205080204" pitchFamily="49" charset="-128"/>
                <a:ea typeface="ＭＳ ゴシック" panose="020B0609070205080204" pitchFamily="49" charset="-128"/>
              </a:rPr>
              <a:t>　限度額適用認定証等の写し（但し、所得区分が一般にあたる者を除く）</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エ</a:t>
            </a:r>
            <a:r>
              <a:rPr lang="ja-JP" altLang="en-US" sz="1050" dirty="0">
                <a:latin typeface="ＭＳ ゴシック" panose="020B0609070205080204" pitchFamily="49" charset="-128"/>
                <a:ea typeface="ＭＳ ゴシック" panose="020B0609070205080204" pitchFamily="49" charset="-128"/>
              </a:rPr>
              <a:t>　所得区分が一般にあたる者は、申請者及び世帯全員の住民税課税・非課税証明書類</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オ</a:t>
            </a:r>
            <a:r>
              <a:rPr lang="ja-JP" altLang="en-US" sz="1050" dirty="0">
                <a:latin typeface="ＭＳ ゴシック" panose="020B0609070205080204" pitchFamily="49" charset="-128"/>
                <a:ea typeface="ＭＳ ゴシック" panose="020B0609070205080204" pitchFamily="49" charset="-128"/>
              </a:rPr>
              <a:t>　申請者及び申請者と同一の世帯に属するすべての者について記載のある住民票の写し</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カ</a:t>
            </a:r>
            <a:r>
              <a:rPr lang="ja-JP" altLang="en-US" sz="1050" dirty="0">
                <a:latin typeface="ＭＳ ゴシック" panose="020B0609070205080204" pitchFamily="49" charset="-128"/>
                <a:ea typeface="ＭＳ ゴシック" panose="020B0609070205080204" pitchFamily="49" charset="-128"/>
              </a:rPr>
              <a:t>　入院記録票（医療の給付を受けようとする日の属する月以前の１２月以内に、指定医療</a:t>
            </a:r>
            <a:r>
              <a:rPr lang="ja-JP" altLang="en-US" sz="1050" dirty="0" smtClean="0">
                <a:latin typeface="ＭＳ ゴシック" panose="020B0609070205080204" pitchFamily="49" charset="-128"/>
                <a:ea typeface="ＭＳ ゴシック" panose="020B0609070205080204" pitchFamily="49" charset="-128"/>
              </a:rPr>
              <a:t>機関</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において</a:t>
            </a:r>
            <a:r>
              <a:rPr lang="ja-JP" altLang="en-US" sz="1050" dirty="0">
                <a:latin typeface="ＭＳ ゴシック" panose="020B0609070205080204" pitchFamily="49" charset="-128"/>
                <a:ea typeface="ＭＳ ゴシック" panose="020B0609070205080204" pitchFamily="49" charset="-128"/>
              </a:rPr>
              <a:t>肝がん・重度肝硬変入院関係医療（高額療養費が支給されるものに限る。）を</a:t>
            </a:r>
            <a:r>
              <a:rPr lang="ja-JP" altLang="en-US" sz="1050" dirty="0" smtClean="0">
                <a:latin typeface="ＭＳ ゴシック" panose="020B0609070205080204" pitchFamily="49" charset="-128"/>
                <a:ea typeface="ＭＳ ゴシック" panose="020B0609070205080204" pitchFamily="49" charset="-128"/>
              </a:rPr>
              <a:t>受けた</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月数</a:t>
            </a:r>
            <a:r>
              <a:rPr lang="ja-JP" altLang="en-US" sz="1050" dirty="0">
                <a:latin typeface="ＭＳ ゴシック" panose="020B0609070205080204" pitchFamily="49" charset="-128"/>
                <a:ea typeface="ＭＳ ゴシック" panose="020B0609070205080204" pitchFamily="49" charset="-128"/>
              </a:rPr>
              <a:t>が</a:t>
            </a:r>
            <a:r>
              <a:rPr lang="ja-JP" altLang="en-US" sz="1050" dirty="0" smtClean="0">
                <a:latin typeface="ＭＳ ゴシック" panose="020B0609070205080204" pitchFamily="49" charset="-128"/>
                <a:ea typeface="ＭＳ ゴシック" panose="020B0609070205080204" pitchFamily="49" charset="-128"/>
              </a:rPr>
              <a:t>既に</a:t>
            </a:r>
            <a:r>
              <a:rPr lang="ja-JP" altLang="en-US" sz="1050" dirty="0">
                <a:latin typeface="ＭＳ ゴシック" panose="020B0609070205080204" pitchFamily="49" charset="-128"/>
                <a:ea typeface="ＭＳ ゴシック" panose="020B0609070205080204" pitchFamily="49" charset="-128"/>
              </a:rPr>
              <a:t>３月以上あることが記録されているもの）の写し</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③</a:t>
            </a:r>
            <a:r>
              <a:rPr lang="ja-JP" altLang="en-US" sz="1050" dirty="0">
                <a:latin typeface="ＭＳ ゴシック" panose="020B0609070205080204" pitchFamily="49" charset="-128"/>
                <a:ea typeface="ＭＳ ゴシック" panose="020B0609070205080204" pitchFamily="49" charset="-128"/>
              </a:rPr>
              <a:t>　７５歳以上の申請者</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ア</a:t>
            </a:r>
            <a:r>
              <a:rPr lang="ja-JP" altLang="en-US" sz="1050" dirty="0">
                <a:latin typeface="ＭＳ ゴシック" panose="020B0609070205080204" pitchFamily="49" charset="-128"/>
                <a:ea typeface="ＭＳ ゴシック" panose="020B0609070205080204" pitchFamily="49" charset="-128"/>
              </a:rPr>
              <a:t>　個人票等</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イ</a:t>
            </a:r>
            <a:r>
              <a:rPr lang="ja-JP" altLang="en-US" sz="1050" dirty="0">
                <a:latin typeface="ＭＳ ゴシック" panose="020B0609070205080204" pitchFamily="49" charset="-128"/>
                <a:ea typeface="ＭＳ ゴシック" panose="020B0609070205080204" pitchFamily="49" charset="-128"/>
              </a:rPr>
              <a:t>　申請者の氏名が記載された後期高齢者医療被保険者証の写し</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ウ</a:t>
            </a:r>
            <a:r>
              <a:rPr lang="ja-JP" altLang="en-US" sz="1050" dirty="0">
                <a:latin typeface="ＭＳ ゴシック" panose="020B0609070205080204" pitchFamily="49" charset="-128"/>
                <a:ea typeface="ＭＳ ゴシック" panose="020B0609070205080204" pitchFamily="49" charset="-128"/>
              </a:rPr>
              <a:t>　限度額適用認定証等の写し（但し、所得区分が一般にあたる者を除く）</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エ</a:t>
            </a:r>
            <a:r>
              <a:rPr lang="ja-JP" altLang="en-US" sz="1050" dirty="0">
                <a:latin typeface="ＭＳ ゴシック" panose="020B0609070205080204" pitchFamily="49" charset="-128"/>
                <a:ea typeface="ＭＳ ゴシック" panose="020B0609070205080204" pitchFamily="49" charset="-128"/>
              </a:rPr>
              <a:t>　所得区分が一般にあたる者は、申請者及び世帯全員の住民税課税・非課税証明書類</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オ</a:t>
            </a:r>
            <a:r>
              <a:rPr lang="ja-JP" altLang="en-US" sz="1050" dirty="0">
                <a:latin typeface="ＭＳ ゴシック" panose="020B0609070205080204" pitchFamily="49" charset="-128"/>
                <a:ea typeface="ＭＳ ゴシック" panose="020B0609070205080204" pitchFamily="49" charset="-128"/>
              </a:rPr>
              <a:t>　申請者及び申請者と同一の世帯に属するすべての者について記載のある住民票の写し</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カ</a:t>
            </a:r>
            <a:r>
              <a:rPr lang="ja-JP" altLang="en-US" sz="1050" dirty="0">
                <a:latin typeface="ＭＳ ゴシック" panose="020B0609070205080204" pitchFamily="49" charset="-128"/>
                <a:ea typeface="ＭＳ ゴシック" panose="020B0609070205080204" pitchFamily="49" charset="-128"/>
              </a:rPr>
              <a:t>　入院記録票（医療の給付を受けようとする日の属する月以前の１２月以内に、指定医療</a:t>
            </a:r>
            <a:r>
              <a:rPr lang="ja-JP" altLang="en-US" sz="1050" dirty="0" smtClean="0">
                <a:latin typeface="ＭＳ ゴシック" panose="020B0609070205080204" pitchFamily="49" charset="-128"/>
                <a:ea typeface="ＭＳ ゴシック" panose="020B0609070205080204" pitchFamily="49" charset="-128"/>
              </a:rPr>
              <a:t>機関</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において</a:t>
            </a:r>
            <a:r>
              <a:rPr lang="ja-JP" altLang="en-US" sz="1050" dirty="0">
                <a:latin typeface="ＭＳ ゴシック" panose="020B0609070205080204" pitchFamily="49" charset="-128"/>
                <a:ea typeface="ＭＳ ゴシック" panose="020B0609070205080204" pitchFamily="49" charset="-128"/>
              </a:rPr>
              <a:t>肝がん・重度肝硬変入院関係医療（高額療養費が支給されるものに限る。）を</a:t>
            </a:r>
            <a:r>
              <a:rPr lang="ja-JP" altLang="en-US" sz="1050" dirty="0" smtClean="0">
                <a:latin typeface="ＭＳ ゴシック" panose="020B0609070205080204" pitchFamily="49" charset="-128"/>
                <a:ea typeface="ＭＳ ゴシック" panose="020B0609070205080204" pitchFamily="49" charset="-128"/>
              </a:rPr>
              <a:t>受けた</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月数</a:t>
            </a:r>
            <a:r>
              <a:rPr lang="ja-JP" altLang="en-US" sz="1050" dirty="0">
                <a:latin typeface="ＭＳ ゴシック" panose="020B0609070205080204" pitchFamily="49" charset="-128"/>
                <a:ea typeface="ＭＳ ゴシック" panose="020B0609070205080204" pitchFamily="49" charset="-128"/>
              </a:rPr>
              <a:t>が</a:t>
            </a:r>
            <a:r>
              <a:rPr lang="ja-JP" altLang="en-US" sz="1050" dirty="0" smtClean="0">
                <a:latin typeface="ＭＳ ゴシック" panose="020B0609070205080204" pitchFamily="49" charset="-128"/>
                <a:ea typeface="ＭＳ ゴシック" panose="020B0609070205080204" pitchFamily="49" charset="-128"/>
              </a:rPr>
              <a:t>既に</a:t>
            </a:r>
            <a:r>
              <a:rPr lang="ja-JP" altLang="en-US" sz="1050" dirty="0">
                <a:latin typeface="ＭＳ ゴシック" panose="020B0609070205080204" pitchFamily="49" charset="-128"/>
                <a:ea typeface="ＭＳ ゴシック" panose="020B0609070205080204" pitchFamily="49" charset="-128"/>
              </a:rPr>
              <a:t>３月以上あることが記録されているもの）の</a:t>
            </a:r>
            <a:r>
              <a:rPr lang="ja-JP" altLang="en-US" sz="1050" dirty="0" smtClean="0">
                <a:latin typeface="ＭＳ ゴシック" panose="020B0609070205080204" pitchFamily="49" charset="-128"/>
                <a:ea typeface="ＭＳ ゴシック" panose="020B0609070205080204" pitchFamily="49" charset="-128"/>
              </a:rPr>
              <a:t>写し</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（２</a:t>
            </a:r>
            <a:r>
              <a:rPr lang="ja-JP" altLang="en-US" sz="1050" dirty="0">
                <a:latin typeface="ＭＳ ゴシック" panose="020B0609070205080204" pitchFamily="49" charset="-128"/>
                <a:ea typeface="ＭＳ ゴシック" panose="020B0609070205080204" pitchFamily="49" charset="-128"/>
              </a:rPr>
              <a:t>）実施要綱６（２）ただし書により、更新の申請を行う場合には、個人票等の添付は要しないものとする</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（３</a:t>
            </a:r>
            <a:r>
              <a:rPr lang="ja-JP" altLang="en-US" sz="1050" dirty="0">
                <a:latin typeface="ＭＳ ゴシック" panose="020B0609070205080204" pitchFamily="49" charset="-128"/>
                <a:ea typeface="ＭＳ ゴシック" panose="020B0609070205080204" pitchFamily="49" charset="-128"/>
              </a:rPr>
              <a:t>）２（５）の参加者証の交付を受けた者（以下「参加者」という。）であって、当該参加者証の記載内容に変更がある場合（９の場合を除く）については、当該参加者証を交付した都道府県知事に対し、変更があった箇所を交付申請書に記載し、参加者証及び変更箇所にかかる関係書類を添えて提出するものとする</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２．対象患者の認定及び参加者証の交付手続き等について</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（１）都道府県知事は、交付申請書等を受理したときは速やかに当該申請に対する認定の可否を決定するものとする。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（２）都道府県知事は、実施要綱６（１）に定める認定を行う際には、個人票等に基づき、別添</a:t>
            </a:r>
            <a:r>
              <a:rPr lang="en-US" altLang="ja-JP" sz="1050" dirty="0">
                <a:latin typeface="ＭＳ ゴシック" panose="020B0609070205080204" pitchFamily="49" charset="-128"/>
                <a:ea typeface="ＭＳ ゴシック" panose="020B0609070205080204" pitchFamily="49" charset="-128"/>
              </a:rPr>
              <a:t>1</a:t>
            </a:r>
            <a:r>
              <a:rPr lang="ja-JP" altLang="en-US" sz="1050" dirty="0">
                <a:latin typeface="ＭＳ ゴシック" panose="020B0609070205080204" pitchFamily="49" charset="-128"/>
                <a:ea typeface="ＭＳ ゴシック" panose="020B0609070205080204" pitchFamily="49" charset="-128"/>
              </a:rPr>
              <a:t>に定める対象患者の診断・認定基準（以下「診断・認定基準」という。）に該当する患者であることを適正に認定するものとする。この場合において、都道府県知事は、必要と認めるときは、実施要綱６（１）に定める認定協議会に意見を求めるものとする</a:t>
            </a:r>
            <a:r>
              <a:rPr lang="ja-JP" altLang="en-US" sz="1050" dirty="0" smtClean="0">
                <a:latin typeface="ＭＳ ゴシック" panose="020B0609070205080204" pitchFamily="49" charset="-128"/>
                <a:ea typeface="ＭＳ ゴシック" panose="020B0609070205080204" pitchFamily="49" charset="-128"/>
              </a:rPr>
              <a:t>。</a:t>
            </a:r>
            <a:endParaRPr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73</a:t>
            </a:fld>
            <a:endParaRPr kumimoji="1" lang="ja-JP" altLang="en-US"/>
          </a:p>
        </p:txBody>
      </p:sp>
    </p:spTree>
    <p:extLst>
      <p:ext uri="{BB962C8B-B14F-4D97-AF65-F5344CB8AC3E}">
        <p14:creationId xmlns:p14="http://schemas.microsoft.com/office/powerpoint/2010/main" val="189977548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306806" y="507424"/>
            <a:ext cx="6244388" cy="9003520"/>
          </a:xfrm>
        </p:spPr>
        <p:txBody>
          <a:bodyPr/>
          <a:lstStyle/>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３）都道府県知事は、実施要綱６（１）に定める認定を行う際には、医療の給付を受けようとする日の属する月以前の１２月以内に、指定医療機関において肝がん・重度肝硬変入院関係医療（高額療養費が支給されるものに限る。）を受けた月数が既に３月以上あることを確認するものとする</a:t>
            </a:r>
            <a:r>
              <a:rPr lang="ja-JP" altLang="en-US" sz="1050" dirty="0" smtClean="0">
                <a:latin typeface="ＭＳ ゴシック" panose="020B0609070205080204" pitchFamily="49" charset="-128"/>
                <a:ea typeface="ＭＳ ゴシック" panose="020B0609070205080204" pitchFamily="49" charset="-128"/>
              </a:rPr>
              <a:t>。</a:t>
            </a: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a:t>
            </a:r>
            <a:r>
              <a:rPr lang="ja-JP" altLang="en-US" sz="1050" dirty="0">
                <a:latin typeface="ＭＳ ゴシック" panose="020B0609070205080204" pitchFamily="49" charset="-128"/>
                <a:ea typeface="ＭＳ ゴシック" panose="020B0609070205080204" pitchFamily="49" charset="-128"/>
              </a:rPr>
              <a:t>４）都道府県知事は、実施要綱６（１）に定める認定を行う際には、限度額適用認定証等、高齢受給者証又は後期高齢者医療被保険者証その他所得の状況を把握できる書類に基づき、申請者が実施要綱４（２）の表の階層区分に該当する者であることを確認した上で、（２）による認定及び（３）による確認が行われた申請者が加入する保険者に対し、医療保険における所得区分の認定を行うために必要な書類等を添えて照会を行い、当該申請者に適用される医療保険における所得区分について参加者証の適用区分欄に記載を行うもの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（５）都道府県知事は、（４）により医療保険における所得区分に係る記載を行った申請者を対象患者と認定したときは、速やかに当該患者に対し、別紙様式例３による参加者証を交付するものとする。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（６）都道府県知事は、認定を否とした場合には、具体的な理由を付してその結果を申請者に通知するものとする。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（７）参加者証については、原則として、有効期間は１年以内とし、交付申請書等を受理した日の属する月の初日から起算するものとする。</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３．認定の取消について</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参加者は、参加者証の有効期間内に実施要綱７（２）に定める研究に協力することの同意を撤回したい等認定の取消を求める場合は、参加者証を交付した都道府県知事に対し、別紙様式例４による肝がん・重度肝硬変治療研究促進事業参加終了申請書（以下「参加終了申請書」という。）を提出するものとする。その際、交付を受けている参加者証を添付しなければならない。</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なお、申請時期にかかわらず、参加終了申請書の受理日の属する月の末日までは同意の撤回はできない。</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２）都道府県知事は、認定を取り消すこととした場合は、速やかに別紙様式例５による肝がん・重度肝硬変治療研究促進事業参加終了通知書（以下「参加終了通知書」という。）を参加者に送付するものとする。その際、都道府県知事は、遅滞なく、厚生労働大臣に参加終了通知書の写しを送付しなければならない。</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３）（２）により認定を取り消すこととした当該参加者の認定の有効期間は、参加終了申請書の提出を受けて認定を取り消す場合は、その申請時期にかかわらず、参加終了申請書の受理日の属する月の末日まで有効となるものとし、参加終了申請書の提出によらずして都道府県知事が認定を取り消す場合は、認定を取り消すこととした日の属する月の末日まで有効となるものとする。</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４．入院記録票の管理について</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都道府県知事は、Ｂ型肝炎ウイルス又はＣ型肝炎ウイルスによる肝がん・重度肝硬変（非代償性肝硬変のことをいう。以下同じ。）と診断された患者（以下「肝がん・重度肝硬変患者」という。）に対し、入院記録票を交付するものとする</a:t>
            </a:r>
            <a:r>
              <a:rPr lang="ja-JP" altLang="en-US" sz="1050" dirty="0" smtClean="0">
                <a:latin typeface="ＭＳ ゴシック" panose="020B0609070205080204" pitchFamily="49" charset="-128"/>
                <a:ea typeface="ＭＳ ゴシック" panose="020B0609070205080204" pitchFamily="49" charset="-128"/>
              </a:rPr>
              <a:t>。なお</a:t>
            </a:r>
            <a:r>
              <a:rPr lang="ja-JP" altLang="en-US" sz="1050" dirty="0">
                <a:latin typeface="ＭＳ ゴシック" panose="020B0609070205080204" pitchFamily="49" charset="-128"/>
                <a:ea typeface="ＭＳ ゴシック" panose="020B0609070205080204" pitchFamily="49" charset="-128"/>
              </a:rPr>
              <a:t>、入院記録票は指定医療機関を経由して交付できるものとする。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（２）入院記録票の交付を受けた肝がん・重度肝硬変患者は、指定医療機関に入院する際に入院記録票を当該指定医療機関に提示するものとする。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３）入院記録票を提示された指定医療機関は、肝がん・重度肝硬変患者が別添２に定める病名を有して、当該指定医療機関に入院して実施要綱３（１）に定める肝がん・重度肝硬変入院医療に該当するものとして別添３に定める医療行為（以下「肝がん・重度肝硬変入院医療」という。）が実施された場合は、入院のあった月毎に入院記録票に所定の事項を記載するものとする。</a:t>
            </a:r>
          </a:p>
          <a:p>
            <a:pPr marL="0" indent="0">
              <a:lnSpc>
                <a:spcPts val="1200"/>
              </a:lnSpc>
              <a:spcBef>
                <a:spcPts val="0"/>
              </a:spcBef>
              <a:buNone/>
            </a:pPr>
            <a:endParaRPr kumimoji="1"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５．対象患者が指定医療機関に対し支払う額</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指定</a:t>
            </a:r>
            <a:r>
              <a:rPr lang="ja-JP" altLang="en-US" sz="1050" dirty="0">
                <a:latin typeface="ＭＳ ゴシック" panose="020B0609070205080204" pitchFamily="49" charset="-128"/>
                <a:ea typeface="ＭＳ ゴシック" panose="020B0609070205080204" pitchFamily="49" charset="-128"/>
              </a:rPr>
              <a:t>医療機関において肝がん・重度肝硬変入院関係医療（一の指定医療機関における当該医療であって一部負担額が健康保険法施行令（大正１５年勅令第２４３号）第４１条第７項に規定する特定疾病給付対象療養（以下「特定疾病給付対象療養」という。）に係る高額療養費算定基準額を超えるものに限る。）を受けた参加者であって、当該医療の行われた月以前の１２月以内に指定医療機関において肝がん・重度肝硬変入院関係医療（高額療養費が支給されるものに限る。）を受けた月数が既に３月以上ある旨の記載がある入院記録票を提示した者は、実施要綱３（３）に定める医療に係る医療費として、当該指定医療機関に対し、実施要綱５（２）②イに定める金額を支払うものとする</a:t>
            </a:r>
            <a:r>
              <a:rPr lang="ja-JP" altLang="en-US" sz="1050" dirty="0" smtClean="0">
                <a:latin typeface="ＭＳ ゴシック" panose="020B0609070205080204" pitchFamily="49" charset="-128"/>
                <a:ea typeface="ＭＳ ゴシック" panose="020B0609070205080204" pitchFamily="49" charset="-128"/>
              </a:rPr>
              <a:t>。</a:t>
            </a:r>
            <a:endParaRPr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74</a:t>
            </a:fld>
            <a:endParaRPr kumimoji="1" lang="ja-JP" altLang="en-US"/>
          </a:p>
        </p:txBody>
      </p:sp>
    </p:spTree>
    <p:extLst>
      <p:ext uri="{BB962C8B-B14F-4D97-AF65-F5344CB8AC3E}">
        <p14:creationId xmlns:p14="http://schemas.microsoft.com/office/powerpoint/2010/main" val="334821130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300789" y="363046"/>
            <a:ext cx="6184232" cy="7818428"/>
          </a:xfrm>
        </p:spPr>
        <p:txBody>
          <a:bodyPr/>
          <a:lstStyle/>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６．対象患者が５．により自己負担額の軽減を受けることができない場合の取扱い</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指定医療機関に入院して肝がん・重度肝硬変入院関係医療（高額療養費が支給されるものに限る。）を受けた参加者であって、当該医療の行われた月以前の１２月以内に指定医療機関において肝がん・重度肝硬変入院関係医療（高額療養費が支給されるものに限る。）を受けた月数が既に３月以上ある者が、５によって自己負担額の軽減を受けることができない場合は、実施要綱３（３）に定める医療に要した医療費のうち実施要綱５（２）②に定める金額を都道府県知事に請求することができるものとする。</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a:t>
            </a:r>
            <a:r>
              <a:rPr lang="ja-JP" altLang="en-US" sz="1050" dirty="0">
                <a:latin typeface="ＭＳ ゴシック" panose="020B0609070205080204" pitchFamily="49" charset="-128"/>
                <a:ea typeface="ＭＳ ゴシック" panose="020B0609070205080204" pitchFamily="49" charset="-128"/>
              </a:rPr>
              <a:t>２）（１）に定めるところにより請求を行おうとする者（以下「請求者」という。）は、別紙様式例７による肝がん・重度肝硬変治療研究促進事業医療費償還払い請求書に、次に掲げる書類を添えて、請求者が居住する都道府県の知事に申請するもの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ア　請求者の氏名が記載された被保険者証、高齢受給者証又は後期高齢者医療被保険者証の写し</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イ</a:t>
            </a:r>
            <a:r>
              <a:rPr lang="ja-JP" altLang="en-US" sz="1050" dirty="0">
                <a:latin typeface="ＭＳ ゴシック" panose="020B0609070205080204" pitchFamily="49" charset="-128"/>
                <a:ea typeface="ＭＳ ゴシック" panose="020B0609070205080204" pitchFamily="49" charset="-128"/>
              </a:rPr>
              <a:t>　請求者の参加者証の写し</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ウ</a:t>
            </a:r>
            <a:r>
              <a:rPr lang="ja-JP" altLang="en-US" sz="1050" dirty="0">
                <a:latin typeface="ＭＳ ゴシック" panose="020B0609070205080204" pitchFamily="49" charset="-128"/>
                <a:ea typeface="ＭＳ ゴシック" panose="020B0609070205080204" pitchFamily="49" charset="-128"/>
              </a:rPr>
              <a:t>　請求者が指定医療機関に入院して肝がん・重度肝硬変入院関係医療（高額療養費が支給</a:t>
            </a:r>
            <a:r>
              <a:rPr lang="ja-JP" altLang="en-US" sz="1050" dirty="0" smtClean="0">
                <a:latin typeface="ＭＳ ゴシック" panose="020B0609070205080204" pitchFamily="49" charset="-128"/>
                <a:ea typeface="ＭＳ ゴシック" panose="020B0609070205080204" pitchFamily="49" charset="-128"/>
              </a:rPr>
              <a:t>され</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err="1" smtClean="0">
                <a:latin typeface="ＭＳ ゴシック" panose="020B0609070205080204" pitchFamily="49" charset="-128"/>
                <a:ea typeface="ＭＳ ゴシック" panose="020B0609070205080204" pitchFamily="49" charset="-128"/>
              </a:rPr>
              <a:t>る</a:t>
            </a:r>
            <a:r>
              <a:rPr lang="ja-JP" altLang="en-US" sz="1050" dirty="0">
                <a:latin typeface="ＭＳ ゴシック" panose="020B0609070205080204" pitchFamily="49" charset="-128"/>
                <a:ea typeface="ＭＳ ゴシック" panose="020B0609070205080204" pitchFamily="49" charset="-128"/>
              </a:rPr>
              <a:t>ものに限る。）を受けた参加者であって、当該医療の行われた月以前の１２月以内に</a:t>
            </a:r>
            <a:r>
              <a:rPr lang="ja-JP" altLang="en-US" sz="1050" dirty="0" smtClean="0">
                <a:latin typeface="ＭＳ ゴシック" panose="020B0609070205080204" pitchFamily="49" charset="-128"/>
                <a:ea typeface="ＭＳ ゴシック" panose="020B0609070205080204" pitchFamily="49" charset="-128"/>
              </a:rPr>
              <a:t>指定医</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療</a:t>
            </a:r>
            <a:r>
              <a:rPr lang="ja-JP" altLang="en-US" sz="1050" dirty="0">
                <a:latin typeface="ＭＳ ゴシック" panose="020B0609070205080204" pitchFamily="49" charset="-128"/>
                <a:ea typeface="ＭＳ ゴシック" panose="020B0609070205080204" pitchFamily="49" charset="-128"/>
              </a:rPr>
              <a:t>機関において肝がん・重度肝硬変入院関係医療（高額療養費が支給されるものに限る。）</a:t>
            </a:r>
            <a:r>
              <a:rPr lang="ja-JP" altLang="en-US" sz="1050" dirty="0" smtClean="0">
                <a:latin typeface="ＭＳ ゴシック" panose="020B0609070205080204" pitchFamily="49" charset="-128"/>
                <a:ea typeface="ＭＳ ゴシック" panose="020B0609070205080204" pitchFamily="49" charset="-128"/>
              </a:rPr>
              <a:t>を</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受けた</a:t>
            </a:r>
            <a:r>
              <a:rPr lang="ja-JP" altLang="en-US" sz="1050" dirty="0">
                <a:latin typeface="ＭＳ ゴシック" panose="020B0609070205080204" pitchFamily="49" charset="-128"/>
                <a:ea typeface="ＭＳ ゴシック" panose="020B0609070205080204" pitchFamily="49" charset="-128"/>
              </a:rPr>
              <a:t>月数が既に３月以上ある旨の記載がある入院記録票の写し</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エ</a:t>
            </a:r>
            <a:r>
              <a:rPr lang="ja-JP" altLang="en-US" sz="1050" dirty="0">
                <a:latin typeface="ＭＳ ゴシック" panose="020B0609070205080204" pitchFamily="49" charset="-128"/>
                <a:ea typeface="ＭＳ ゴシック" panose="020B0609070205080204" pitchFamily="49" charset="-128"/>
              </a:rPr>
              <a:t>　当該月において受診した全ての医療機関が発行した領収書及び診療明細書</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オ</a:t>
            </a:r>
            <a:r>
              <a:rPr lang="ja-JP" altLang="en-US" sz="1050" dirty="0">
                <a:latin typeface="ＭＳ ゴシック" panose="020B0609070205080204" pitchFamily="49" charset="-128"/>
                <a:ea typeface="ＭＳ ゴシック" panose="020B0609070205080204" pitchFamily="49" charset="-128"/>
              </a:rPr>
              <a:t>　その他、都道府県知事が申請内容の審査に必要と認める書類</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３）（１）による請求を受けた都道府県知事は、（２）に掲げる書類を審査した結果適当と認める場合は、請求者に対し、実施要綱３（３）に定める医療に要した医療費のうち、実施要綱５（２）②に定める金額を交付するものとする。</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７．指定医療機関の指定及び役割について</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実施要綱５（１）の定めによる指定医療機関の指定を受けようとする保険医療機関は、別添様式例８による肝がん・重度肝硬変治療研究促進事業指定医療機関指定申請書（以下「指定申請書」という。）を都道府県知事に提出するもの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２）都道府県知事は、肝がん・重度肝硬変入院医療を適切に行うことができ、かつ、本事業の実施に協力することができる旨を記載した指定申請書を提出した保険医療機関を肝がん・重度肝硬変治療研究促進事業の指定医療機関として指定するものとする。また、都道府県知事は、指定した指定医療機関について、別紙様式例９により厚生労働大臣へ報告するものとする。なお、都道府県知事が、指定医療機関の指定の取消を行ったときも同様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３）都道府県知事は、自らが参加者証を交付した参加者が、他の都道府県知事の指定を受けている指定医療機関において実施要綱３（３）に定める医療を受けた場合には、当該指定医療機関を自ら指定した指定医療機関とみなして、実施要綱３（３）に定める医療に要した医療費のうち、実施要綱５（２）②に定める金額を交付するもの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（４）指定医療機関は、次に掲げる役割を担うものとする。</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①</a:t>
            </a:r>
            <a:r>
              <a:rPr lang="ja-JP" altLang="en-US" sz="1050" dirty="0">
                <a:latin typeface="ＭＳ ゴシック" panose="020B0609070205080204" pitchFamily="49" charset="-128"/>
                <a:ea typeface="ＭＳ ゴシック" panose="020B0609070205080204" pitchFamily="49" charset="-128"/>
              </a:rPr>
              <a:t>　肝がん・重度肝硬変患者がいる場合、本事業についての説明及び入院記録票の交付を行うこと。</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②</a:t>
            </a:r>
            <a:r>
              <a:rPr lang="ja-JP" altLang="en-US" sz="1050" dirty="0">
                <a:latin typeface="ＭＳ ゴシック" panose="020B0609070205080204" pitchFamily="49" charset="-128"/>
                <a:ea typeface="ＭＳ ゴシック" panose="020B0609070205080204" pitchFamily="49" charset="-128"/>
              </a:rPr>
              <a:t>　入院記録票の記載を行うこと。</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③</a:t>
            </a:r>
            <a:r>
              <a:rPr lang="ja-JP" altLang="en-US" sz="1050" dirty="0">
                <a:latin typeface="ＭＳ ゴシック" panose="020B0609070205080204" pitchFamily="49" charset="-128"/>
                <a:ea typeface="ＭＳ ゴシック" panose="020B0609070205080204" pitchFamily="49" charset="-128"/>
              </a:rPr>
              <a:t>　患者から依頼があった場合には、肝がん・重度肝硬変入院医療に従事している医師に個人票</a:t>
            </a:r>
            <a:r>
              <a:rPr lang="ja-JP" altLang="en-US" sz="1050" dirty="0" smtClean="0">
                <a:latin typeface="ＭＳ ゴシック" panose="020B0609070205080204" pitchFamily="49" charset="-128"/>
                <a:ea typeface="ＭＳ ゴシック" panose="020B0609070205080204" pitchFamily="49" charset="-128"/>
              </a:rPr>
              <a:t>等</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を</a:t>
            </a:r>
            <a:r>
              <a:rPr lang="ja-JP" altLang="en-US" sz="1050" dirty="0">
                <a:latin typeface="ＭＳ ゴシック" panose="020B0609070205080204" pitchFamily="49" charset="-128"/>
                <a:ea typeface="ＭＳ ゴシック" panose="020B0609070205080204" pitchFamily="49" charset="-128"/>
              </a:rPr>
              <a:t>作成させ、交付すること。</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④</a:t>
            </a:r>
            <a:r>
              <a:rPr lang="ja-JP" altLang="en-US" sz="1050" dirty="0">
                <a:latin typeface="ＭＳ ゴシック" panose="020B0609070205080204" pitchFamily="49" charset="-128"/>
                <a:ea typeface="ＭＳ ゴシック" panose="020B0609070205080204" pitchFamily="49" charset="-128"/>
              </a:rPr>
              <a:t>　当該月以前の１２月以内に指定医療機関において肝がん・重度肝硬変入院関係医療（高額</a:t>
            </a:r>
            <a:r>
              <a:rPr lang="ja-JP" altLang="en-US" sz="1050" dirty="0" smtClean="0">
                <a:latin typeface="ＭＳ ゴシック" panose="020B0609070205080204" pitchFamily="49" charset="-128"/>
                <a:ea typeface="ＭＳ ゴシック" panose="020B0609070205080204" pitchFamily="49" charset="-128"/>
              </a:rPr>
              <a:t>療養</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費</a:t>
            </a:r>
            <a:r>
              <a:rPr lang="ja-JP" altLang="en-US" sz="1050" dirty="0">
                <a:latin typeface="ＭＳ ゴシック" panose="020B0609070205080204" pitchFamily="49" charset="-128"/>
                <a:ea typeface="ＭＳ ゴシック" panose="020B0609070205080204" pitchFamily="49" charset="-128"/>
              </a:rPr>
              <a:t>が支給されるものに限る。）を受けた月数が既に３月以上ある場合のものとして、本事業の</a:t>
            </a:r>
            <a:r>
              <a:rPr lang="ja-JP" altLang="en-US" sz="1050" dirty="0" smtClean="0">
                <a:latin typeface="ＭＳ ゴシック" panose="020B0609070205080204" pitchFamily="49" charset="-128"/>
                <a:ea typeface="ＭＳ ゴシック" panose="020B0609070205080204" pitchFamily="49" charset="-128"/>
              </a:rPr>
              <a:t>対</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象</a:t>
            </a:r>
            <a:r>
              <a:rPr lang="ja-JP" altLang="en-US" sz="1050" dirty="0">
                <a:latin typeface="ＭＳ ゴシック" panose="020B0609070205080204" pitchFamily="49" charset="-128"/>
                <a:ea typeface="ＭＳ ゴシック" panose="020B0609070205080204" pitchFamily="49" charset="-128"/>
              </a:rPr>
              <a:t>となる肝がん・重度肝硬変入院関係医療（一部負担額が特定疾病給付対象療養に係る高額</a:t>
            </a:r>
            <a:r>
              <a:rPr lang="ja-JP" altLang="en-US" sz="1050" dirty="0" smtClean="0">
                <a:latin typeface="ＭＳ ゴシック" panose="020B0609070205080204" pitchFamily="49" charset="-128"/>
                <a:ea typeface="ＭＳ ゴシック" panose="020B0609070205080204" pitchFamily="49" charset="-128"/>
              </a:rPr>
              <a:t>療養</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費</a:t>
            </a:r>
            <a:r>
              <a:rPr lang="ja-JP" altLang="en-US" sz="1050" dirty="0">
                <a:latin typeface="ＭＳ ゴシック" panose="020B0609070205080204" pitchFamily="49" charset="-128"/>
                <a:ea typeface="ＭＳ ゴシック" panose="020B0609070205080204" pitchFamily="49" charset="-128"/>
              </a:rPr>
              <a:t>算定基準額を超えるものに限る。）が行われた場合には、公費負担医療の請求医療機関と</a:t>
            </a:r>
            <a:r>
              <a:rPr lang="ja-JP" altLang="en-US" sz="1050" dirty="0" smtClean="0">
                <a:latin typeface="ＭＳ ゴシック" panose="020B0609070205080204" pitchFamily="49" charset="-128"/>
                <a:ea typeface="ＭＳ ゴシック" panose="020B0609070205080204" pitchFamily="49" charset="-128"/>
              </a:rPr>
              <a:t>して</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公費</a:t>
            </a:r>
            <a:r>
              <a:rPr lang="ja-JP" altLang="en-US" sz="1050" dirty="0">
                <a:latin typeface="ＭＳ ゴシック" panose="020B0609070205080204" pitchFamily="49" charset="-128"/>
                <a:ea typeface="ＭＳ ゴシック" panose="020B0609070205080204" pitchFamily="49" charset="-128"/>
              </a:rPr>
              <a:t>の請求を行うこと。</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⑤</a:t>
            </a:r>
            <a:r>
              <a:rPr lang="ja-JP" altLang="en-US" sz="1050" dirty="0">
                <a:latin typeface="ＭＳ ゴシック" panose="020B0609070205080204" pitchFamily="49" charset="-128"/>
                <a:ea typeface="ＭＳ ゴシック" panose="020B0609070205080204" pitchFamily="49" charset="-128"/>
              </a:rPr>
              <a:t>　その他、指定医療機関として本事業に必要な対応について協力すること。</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５）指定医療機関は、指定申請書の内容に変更があった場合は、速やかに都道府県知事に届け出るものとし、指定医療機関であることを辞退するため指定医療機関の指定の取消を求める場合は、参加者の利用に支障のないよう十分な時間的余裕をもって事前に届けるものとする。</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８</a:t>
            </a:r>
            <a:r>
              <a:rPr lang="ja-JP" altLang="en-US" sz="1050" dirty="0">
                <a:latin typeface="ＭＳ ゴシック" panose="020B0609070205080204" pitchFamily="49" charset="-128"/>
                <a:ea typeface="ＭＳ ゴシック" panose="020B0609070205080204" pitchFamily="49" charset="-128"/>
              </a:rPr>
              <a:t>．対象医療及び認定基準等の周知等について</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都道府県</a:t>
            </a:r>
            <a:r>
              <a:rPr lang="ja-JP" altLang="en-US" sz="1050" dirty="0">
                <a:latin typeface="ＭＳ ゴシック" panose="020B0609070205080204" pitchFamily="49" charset="-128"/>
                <a:ea typeface="ＭＳ ゴシック" panose="020B0609070205080204" pitchFamily="49" charset="-128"/>
              </a:rPr>
              <a:t>知事は、本事業の適正な運用を確保するために指定医療機関に対して本事業の対象医療及び診断・認定基準等の周知に努めるものとする。</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また</a:t>
            </a:r>
            <a:r>
              <a:rPr lang="ja-JP" altLang="en-US" sz="1050" dirty="0">
                <a:latin typeface="ＭＳ ゴシック" panose="020B0609070205080204" pitchFamily="49" charset="-128"/>
                <a:ea typeface="ＭＳ ゴシック" panose="020B0609070205080204" pitchFamily="49" charset="-128"/>
              </a:rPr>
              <a:t>、都道府県知事は、指定医療機関に対して定期的な指導・助言を行うよう努めるとともに、本事業を適正に実施していない指定医療機関に対して、本事業の適正な推進に必要な措置を講じるものとする</a:t>
            </a:r>
            <a:r>
              <a:rPr lang="ja-JP" altLang="en-US" sz="1050" dirty="0" smtClean="0">
                <a:latin typeface="ＭＳ ゴシック" panose="020B0609070205080204" pitchFamily="49" charset="-128"/>
                <a:ea typeface="ＭＳ ゴシック" panose="020B0609070205080204" pitchFamily="49" charset="-128"/>
              </a:rPr>
              <a:t>。</a:t>
            </a:r>
            <a:endParaRPr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75</a:t>
            </a:fld>
            <a:endParaRPr kumimoji="1" lang="ja-JP" altLang="en-US"/>
          </a:p>
        </p:txBody>
      </p:sp>
    </p:spTree>
    <p:extLst>
      <p:ext uri="{BB962C8B-B14F-4D97-AF65-F5344CB8AC3E}">
        <p14:creationId xmlns:p14="http://schemas.microsoft.com/office/powerpoint/2010/main" val="108071383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356060" y="483361"/>
            <a:ext cx="6145880" cy="6285266"/>
          </a:xfrm>
        </p:spPr>
        <p:txBody>
          <a:bodyPr/>
          <a:lstStyle/>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９．都道府県外へ転出した場合の取扱いについて</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参加者は、都道府県外へ転出し、転出先においても引き続き当該参加者証の交付を受けようとする場合には、転出日の属する月の翌月末日までに、転出前に交付されていた参加者証、変更部分を記載した交付申請書、１（１）の①から③の区分によりそれぞれに掲げる書類（個人票等及び入院記録票の写しを除く）を添えて転出先の都道府県知事に提出するものとする。転出先の都道府県知事は、当該提出があった旨を転出元の都道府県知事に伝達するとともに、転出日の属する月の転出日前に肝がん・重度肝硬変入院関係医療が行われていない場合は、実施要綱３（３）に定める医療に要した医療費のうち、実施要綱５（２）②に定める金額を負担するもの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なお、この場合における参加者証の有効期間は、転出日からとするのを原則として、転出前に交付されていた参加者証の有効期間の終期までとする</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１０．代理申請等</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１</a:t>
            </a:r>
            <a:r>
              <a:rPr lang="ja-JP" altLang="en-US" sz="1050" dirty="0">
                <a:latin typeface="ＭＳ ゴシック" panose="020B0609070205080204" pitchFamily="49" charset="-128"/>
                <a:ea typeface="ＭＳ ゴシック" panose="020B0609070205080204" pitchFamily="49" charset="-128"/>
              </a:rPr>
              <a:t>の医療給付の申請、３の参加終了の申請、６の償還払いの請求及び９の転出先の都道府県知事への届出については、代理人に手続きを委任することができるものとする。</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１１．情報収集</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都道府県</a:t>
            </a:r>
            <a:r>
              <a:rPr lang="ja-JP" altLang="en-US" sz="1050" dirty="0">
                <a:latin typeface="ＭＳ ゴシック" panose="020B0609070205080204" pitchFamily="49" charset="-128"/>
                <a:ea typeface="ＭＳ ゴシック" panose="020B0609070205080204" pitchFamily="49" charset="-128"/>
              </a:rPr>
              <a:t>知事は、必要に応じて、本事業のより効果的な運用に資するための情報収集等を行うことができるものとする。</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76</a:t>
            </a:fld>
            <a:endParaRPr kumimoji="1" lang="ja-JP" altLang="en-US"/>
          </a:p>
        </p:txBody>
      </p:sp>
    </p:spTree>
    <p:extLst>
      <p:ext uri="{BB962C8B-B14F-4D97-AF65-F5344CB8AC3E}">
        <p14:creationId xmlns:p14="http://schemas.microsoft.com/office/powerpoint/2010/main" val="308603678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10202" y="507424"/>
            <a:ext cx="6037596" cy="4882723"/>
          </a:xfrm>
        </p:spPr>
        <p:txBody>
          <a:bodyPr/>
          <a:lstStyle/>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（別添１）</a:t>
            </a:r>
          </a:p>
          <a:p>
            <a:pPr marL="0" indent="0">
              <a:lnSpc>
                <a:spcPts val="1200"/>
              </a:lnSpc>
              <a:spcBef>
                <a:spcPts val="0"/>
              </a:spcBef>
              <a:buNone/>
            </a:pPr>
            <a:endParaRPr lang="ja-JP" altLang="en-US" sz="1200" dirty="0">
              <a:latin typeface="ＭＳ ゴシック" panose="020B0609070205080204" pitchFamily="49" charset="-128"/>
              <a:ea typeface="ＭＳ ゴシック" panose="020B0609070205080204" pitchFamily="49" charset="-128"/>
            </a:endParaRPr>
          </a:p>
          <a:p>
            <a:pPr marL="0" indent="0" algn="ctr">
              <a:lnSpc>
                <a:spcPts val="1200"/>
              </a:lnSpc>
              <a:spcBef>
                <a:spcPts val="0"/>
              </a:spcBef>
              <a:buNone/>
            </a:pPr>
            <a:r>
              <a:rPr lang="ja-JP" altLang="en-US" sz="1200" dirty="0">
                <a:latin typeface="ＭＳ ゴシック" panose="020B0609070205080204" pitchFamily="49" charset="-128"/>
                <a:ea typeface="ＭＳ ゴシック" panose="020B0609070205080204" pitchFamily="49" charset="-128"/>
              </a:rPr>
              <a:t>肝がん・重度肝硬変（非代償性肝硬変）の診断・認定基準</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医師</a:t>
            </a:r>
            <a:r>
              <a:rPr lang="ja-JP" altLang="en-US" sz="1050" dirty="0">
                <a:latin typeface="ＭＳ ゴシック" panose="020B0609070205080204" pitchFamily="49" charset="-128"/>
                <a:ea typeface="ＭＳ ゴシック" panose="020B0609070205080204" pitchFamily="49" charset="-128"/>
              </a:rPr>
              <a:t>が肝がん・重度肝硬変（非代償性肝硬変）と診断し、臨床調査個人票を作成し、それに基づき都道府県知事が認定する際の基準を以下の通り定める。</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○ウイルス性であることの診断・</a:t>
            </a:r>
            <a:r>
              <a:rPr lang="ja-JP" altLang="en-US" sz="1050" dirty="0" smtClean="0">
                <a:latin typeface="ＭＳ ゴシック" panose="020B0609070205080204" pitchFamily="49" charset="-128"/>
                <a:ea typeface="ＭＳ ゴシック" panose="020B0609070205080204" pitchFamily="49" charset="-128"/>
              </a:rPr>
              <a:t>認定</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１</a:t>
            </a:r>
            <a:r>
              <a:rPr lang="ja-JP" altLang="en-US" sz="1050" dirty="0">
                <a:latin typeface="ＭＳ ゴシック" panose="020B0609070205080204" pitchFamily="49" charset="-128"/>
                <a:ea typeface="ＭＳ ゴシック" panose="020B0609070205080204" pitchFamily="49" charset="-128"/>
              </a:rPr>
              <a:t>）「Ｂ型肝炎ウイルス性」であることは、</a:t>
            </a:r>
            <a:r>
              <a:rPr lang="en-US" altLang="ja-JP" sz="1050" dirty="0">
                <a:latin typeface="ＭＳ ゴシック" panose="020B0609070205080204" pitchFamily="49" charset="-128"/>
                <a:ea typeface="ＭＳ ゴシック" panose="020B0609070205080204" pitchFamily="49" charset="-128"/>
              </a:rPr>
              <a:t>HBs</a:t>
            </a:r>
            <a:r>
              <a:rPr lang="ja-JP" altLang="en-US" sz="1050" dirty="0">
                <a:latin typeface="ＭＳ ゴシック" panose="020B0609070205080204" pitchFamily="49" charset="-128"/>
                <a:ea typeface="ＭＳ ゴシック" panose="020B0609070205080204" pitchFamily="49" charset="-128"/>
              </a:rPr>
              <a:t>抗原陽性あるいは</a:t>
            </a:r>
            <a:r>
              <a:rPr lang="en-US" altLang="ja-JP" sz="1050" dirty="0">
                <a:latin typeface="ＭＳ ゴシック" panose="020B0609070205080204" pitchFamily="49" charset="-128"/>
                <a:ea typeface="ＭＳ ゴシック" panose="020B0609070205080204" pitchFamily="49" charset="-128"/>
              </a:rPr>
              <a:t>HBV-DNA</a:t>
            </a:r>
            <a:r>
              <a:rPr lang="ja-JP" altLang="en-US" sz="1050" dirty="0">
                <a:latin typeface="ＭＳ ゴシック" panose="020B0609070205080204" pitchFamily="49" charset="-128"/>
                <a:ea typeface="ＭＳ ゴシック" panose="020B0609070205080204" pitchFamily="49" charset="-128"/>
              </a:rPr>
              <a:t>陽性、のいずれか</a:t>
            </a:r>
            <a:r>
              <a:rPr lang="ja-JP" altLang="en-US" sz="1050" dirty="0" smtClean="0">
                <a:latin typeface="ＭＳ ゴシック" panose="020B0609070205080204" pitchFamily="49" charset="-128"/>
                <a:ea typeface="ＭＳ ゴシック" panose="020B0609070205080204" pitchFamily="49" charset="-128"/>
              </a:rPr>
              <a:t>を</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確認</a:t>
            </a:r>
            <a:r>
              <a:rPr lang="ja-JP" altLang="en-US" sz="1050" dirty="0">
                <a:latin typeface="ＭＳ ゴシック" panose="020B0609070205080204" pitchFamily="49" charset="-128"/>
                <a:ea typeface="ＭＳ ゴシック" panose="020B0609070205080204" pitchFamily="49" charset="-128"/>
              </a:rPr>
              <a:t>する。</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Ｂ型慢性肝炎の</a:t>
            </a:r>
            <a:r>
              <a:rPr lang="en-US" altLang="ja-JP" sz="1050" dirty="0">
                <a:latin typeface="ＭＳ ゴシック" panose="020B0609070205080204" pitchFamily="49" charset="-128"/>
                <a:ea typeface="ＭＳ ゴシック" panose="020B0609070205080204" pitchFamily="49" charset="-128"/>
              </a:rPr>
              <a:t>HBs</a:t>
            </a:r>
            <a:r>
              <a:rPr lang="ja-JP" altLang="en-US" sz="1050" dirty="0">
                <a:latin typeface="ＭＳ ゴシック" panose="020B0609070205080204" pitchFamily="49" charset="-128"/>
                <a:ea typeface="ＭＳ ゴシック" panose="020B0609070205080204" pitchFamily="49" charset="-128"/>
              </a:rPr>
              <a:t>抗原消失例を考慮し、</a:t>
            </a:r>
            <a:r>
              <a:rPr lang="en-US" altLang="ja-JP" sz="1050" dirty="0">
                <a:latin typeface="ＭＳ ゴシック" panose="020B0609070205080204" pitchFamily="49" charset="-128"/>
                <a:ea typeface="ＭＳ ゴシック" panose="020B0609070205080204" pitchFamily="49" charset="-128"/>
              </a:rPr>
              <a:t>HBs</a:t>
            </a:r>
            <a:r>
              <a:rPr lang="ja-JP" altLang="en-US" sz="1050" dirty="0">
                <a:latin typeface="ＭＳ ゴシック" panose="020B0609070205080204" pitchFamily="49" charset="-128"/>
                <a:ea typeface="ＭＳ ゴシック" panose="020B0609070205080204" pitchFamily="49" charset="-128"/>
              </a:rPr>
              <a:t>抗原陰性であっても過去に半年以上継続</a:t>
            </a:r>
            <a:r>
              <a:rPr lang="ja-JP" altLang="en-US" sz="1050" dirty="0" smtClean="0">
                <a:latin typeface="ＭＳ ゴシック" panose="020B0609070205080204" pitchFamily="49" charset="-128"/>
                <a:ea typeface="ＭＳ ゴシック" panose="020B0609070205080204" pitchFamily="49" charset="-128"/>
              </a:rPr>
              <a:t>する</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HBs</a:t>
            </a:r>
            <a:r>
              <a:rPr lang="ja-JP" altLang="en-US" sz="1050" dirty="0">
                <a:latin typeface="ＭＳ ゴシック" panose="020B0609070205080204" pitchFamily="49" charset="-128"/>
                <a:ea typeface="ＭＳ ゴシック" panose="020B0609070205080204" pitchFamily="49" charset="-128"/>
              </a:rPr>
              <a:t>抗原陽性が認められるものは、含まれることとする。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２</a:t>
            </a:r>
            <a:r>
              <a:rPr lang="ja-JP" altLang="en-US" sz="1050" dirty="0">
                <a:latin typeface="ＭＳ ゴシック" panose="020B0609070205080204" pitchFamily="49" charset="-128"/>
                <a:ea typeface="ＭＳ ゴシック" panose="020B0609070205080204" pitchFamily="49" charset="-128"/>
              </a:rPr>
              <a:t>）「Ｃ型肝炎ウイルス性」であることは、</a:t>
            </a:r>
            <a:r>
              <a:rPr lang="en-US" altLang="ja-JP" sz="1050" dirty="0">
                <a:latin typeface="ＭＳ ゴシック" panose="020B0609070205080204" pitchFamily="49" charset="-128"/>
                <a:ea typeface="ＭＳ ゴシック" panose="020B0609070205080204" pitchFamily="49" charset="-128"/>
              </a:rPr>
              <a:t>HCV</a:t>
            </a:r>
            <a:r>
              <a:rPr lang="ja-JP" altLang="en-US" sz="1050" dirty="0">
                <a:latin typeface="ＭＳ ゴシック" panose="020B0609070205080204" pitchFamily="49" charset="-128"/>
                <a:ea typeface="ＭＳ ゴシック" panose="020B0609070205080204" pitchFamily="49" charset="-128"/>
              </a:rPr>
              <a:t>抗体陽性（</a:t>
            </a:r>
            <a:r>
              <a:rPr lang="en-US" altLang="ja-JP" sz="1050" dirty="0">
                <a:latin typeface="ＭＳ ゴシック" panose="020B0609070205080204" pitchFamily="49" charset="-128"/>
                <a:ea typeface="ＭＳ ゴシック" panose="020B0609070205080204" pitchFamily="49" charset="-128"/>
              </a:rPr>
              <a:t>HCV-RNA</a:t>
            </a:r>
            <a:r>
              <a:rPr lang="ja-JP" altLang="en-US" sz="1050" dirty="0">
                <a:latin typeface="ＭＳ ゴシック" panose="020B0609070205080204" pitchFamily="49" charset="-128"/>
                <a:ea typeface="ＭＳ ゴシック" panose="020B0609070205080204" pitchFamily="49" charset="-128"/>
              </a:rPr>
              <a:t>陰性でも含む）</a:t>
            </a:r>
            <a:r>
              <a:rPr lang="ja-JP" altLang="en-US" sz="1050" dirty="0" smtClean="0">
                <a:latin typeface="ＭＳ ゴシック" panose="020B0609070205080204" pitchFamily="49" charset="-128"/>
                <a:ea typeface="ＭＳ ゴシック" panose="020B0609070205080204" pitchFamily="49" charset="-128"/>
              </a:rPr>
              <a:t>あるいは</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HCV-RNA</a:t>
            </a:r>
            <a:r>
              <a:rPr lang="ja-JP" altLang="en-US" sz="1050" dirty="0">
                <a:latin typeface="ＭＳ ゴシック" panose="020B0609070205080204" pitchFamily="49" charset="-128"/>
                <a:ea typeface="ＭＳ ゴシック" panose="020B0609070205080204" pitchFamily="49" charset="-128"/>
              </a:rPr>
              <a:t>陽性、のいずれかを確認する。</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○肝がんであることの診断・認定</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現在</a:t>
            </a:r>
            <a:r>
              <a:rPr lang="ja-JP" altLang="en-US" sz="1050" dirty="0">
                <a:latin typeface="ＭＳ ゴシック" panose="020B0609070205080204" pitchFamily="49" charset="-128"/>
                <a:ea typeface="ＭＳ ゴシック" panose="020B0609070205080204" pitchFamily="49" charset="-128"/>
              </a:rPr>
              <a:t>あるいは以前に肝がんであることを、原則として次のいずれかの方法で確認する。ただし、「肝がん」は原発性肝がん及びその転移のことをいう。</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画像検査</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造影ＣＴ、造影ＭＲＩ、血管造影</a:t>
            </a:r>
            <a:r>
              <a:rPr lang="en-US" altLang="ja-JP" sz="1050" dirty="0">
                <a:latin typeface="ＭＳ ゴシック" panose="020B0609070205080204" pitchFamily="49" charset="-128"/>
                <a:ea typeface="ＭＳ ゴシック" panose="020B0609070205080204" pitchFamily="49" charset="-128"/>
              </a:rPr>
              <a:t>/</a:t>
            </a:r>
            <a:r>
              <a:rPr lang="ja-JP" altLang="en-US" sz="1050" dirty="0">
                <a:latin typeface="ＭＳ ゴシック" panose="020B0609070205080204" pitchFamily="49" charset="-128"/>
                <a:ea typeface="ＭＳ ゴシック" panose="020B0609070205080204" pitchFamily="49" charset="-128"/>
              </a:rPr>
              <a:t>造影下ＣＴ</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病理検査</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切除標本、腫瘍生検</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○重度肝硬変（非代償性肝硬変）であることの診断・認定</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現在</a:t>
            </a:r>
            <a:r>
              <a:rPr lang="ja-JP" altLang="en-US" sz="1050" dirty="0">
                <a:latin typeface="ＭＳ ゴシック" panose="020B0609070205080204" pitchFamily="49" charset="-128"/>
                <a:ea typeface="ＭＳ ゴシック" panose="020B0609070205080204" pitchFamily="49" charset="-128"/>
              </a:rPr>
              <a:t>あるいは以前に重度肝硬変（非代償性肝硬変）であることを、次のいずれかの基準で判定する。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a:t>
            </a:r>
            <a:r>
              <a:rPr lang="en-US" altLang="ja-JP" sz="1050" dirty="0">
                <a:latin typeface="ＭＳ ゴシック" panose="020B0609070205080204" pitchFamily="49" charset="-128"/>
                <a:ea typeface="ＭＳ ゴシック" panose="020B0609070205080204" pitchFamily="49" charset="-128"/>
              </a:rPr>
              <a:t>Child-Pugh score</a:t>
            </a:r>
            <a:r>
              <a:rPr lang="ja-JP" altLang="en-US" sz="1050" dirty="0">
                <a:latin typeface="ＭＳ ゴシック" panose="020B0609070205080204" pitchFamily="49" charset="-128"/>
                <a:ea typeface="ＭＳ ゴシック" panose="020B0609070205080204" pitchFamily="49" charset="-128"/>
              </a:rPr>
              <a:t>　</a:t>
            </a:r>
            <a:r>
              <a:rPr lang="en-US" altLang="ja-JP" sz="1050" dirty="0">
                <a:latin typeface="ＭＳ ゴシック" panose="020B0609070205080204" pitchFamily="49" charset="-128"/>
                <a:ea typeface="ＭＳ ゴシック" panose="020B0609070205080204" pitchFamily="49" charset="-128"/>
              </a:rPr>
              <a:t>7</a:t>
            </a:r>
            <a:r>
              <a:rPr lang="ja-JP" altLang="en-US" sz="1050" dirty="0">
                <a:latin typeface="ＭＳ ゴシック" panose="020B0609070205080204" pitchFamily="49" charset="-128"/>
                <a:ea typeface="ＭＳ ゴシック" panose="020B0609070205080204" pitchFamily="49" charset="-128"/>
              </a:rPr>
              <a:t>点以上</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別添３の２に定める「重度肝硬変（非代償性肝硬変）の医療行為」または、４に定める「</a:t>
            </a:r>
            <a:r>
              <a:rPr lang="ja-JP" altLang="en-US" sz="1050" dirty="0" smtClean="0">
                <a:latin typeface="ＭＳ ゴシック" panose="020B0609070205080204" pitchFamily="49" charset="-128"/>
                <a:ea typeface="ＭＳ ゴシック" panose="020B0609070205080204" pitchFamily="49" charset="-128"/>
              </a:rPr>
              <a:t>重</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度肝</a:t>
            </a:r>
            <a:r>
              <a:rPr lang="ja-JP" altLang="en-US" sz="1050" dirty="0">
                <a:latin typeface="ＭＳ ゴシック" panose="020B0609070205080204" pitchFamily="49" charset="-128"/>
                <a:ea typeface="ＭＳ ゴシック" panose="020B0609070205080204" pitchFamily="49" charset="-128"/>
              </a:rPr>
              <a:t>硬変（非代償性肝硬変）治療の医療行為と判断する薬剤等」のいずれかの治療歴を</a:t>
            </a:r>
            <a:r>
              <a:rPr lang="ja-JP" altLang="en-US" sz="1050" dirty="0" smtClean="0">
                <a:latin typeface="ＭＳ ゴシック" panose="020B0609070205080204" pitchFamily="49" charset="-128"/>
                <a:ea typeface="ＭＳ ゴシック" panose="020B0609070205080204" pitchFamily="49" charset="-128"/>
              </a:rPr>
              <a:t>有す</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る。</a:t>
            </a:r>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77</a:t>
            </a:fld>
            <a:endParaRPr kumimoji="1" lang="ja-JP" altLang="en-US"/>
          </a:p>
        </p:txBody>
      </p:sp>
    </p:spTree>
    <p:extLst>
      <p:ext uri="{BB962C8B-B14F-4D97-AF65-F5344CB8AC3E}">
        <p14:creationId xmlns:p14="http://schemas.microsoft.com/office/powerpoint/2010/main" val="126398947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28249" y="531488"/>
            <a:ext cx="6001501" cy="7741886"/>
          </a:xfrm>
        </p:spPr>
        <p:txBody>
          <a:bodyPr/>
          <a:lstStyle/>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（別添２）</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gn="ctr">
              <a:lnSpc>
                <a:spcPts val="1200"/>
              </a:lnSpc>
              <a:spcBef>
                <a:spcPts val="0"/>
              </a:spcBef>
              <a:buNone/>
            </a:pPr>
            <a:r>
              <a:rPr lang="ja-JP" altLang="en-US" sz="1200" dirty="0">
                <a:latin typeface="ＭＳ ゴシック" panose="020B0609070205080204" pitchFamily="49" charset="-128"/>
                <a:ea typeface="ＭＳ ゴシック" panose="020B0609070205080204" pitchFamily="49" charset="-128"/>
              </a:rPr>
              <a:t>肝がん・重度肝硬変（非代償性肝硬変）の病名の判定基準</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１．肝がん患者であるかの判定基準</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u="sng" dirty="0" smtClean="0">
                <a:latin typeface="ＭＳ ゴシック" panose="020B0609070205080204" pitchFamily="49" charset="-128"/>
                <a:ea typeface="ＭＳ ゴシック" panose="020B0609070205080204" pitchFamily="49" charset="-128"/>
              </a:rPr>
              <a:t>電子</a:t>
            </a:r>
            <a:r>
              <a:rPr lang="ja-JP" altLang="en-US" sz="1050" u="sng" dirty="0">
                <a:latin typeface="ＭＳ ゴシック" panose="020B0609070205080204" pitchFamily="49" charset="-128"/>
                <a:ea typeface="ＭＳ ゴシック" panose="020B0609070205080204" pitchFamily="49" charset="-128"/>
              </a:rPr>
              <a:t>カルテ用</a:t>
            </a:r>
            <a:r>
              <a:rPr lang="en-US" altLang="ja-JP" sz="1050" u="sng" dirty="0">
                <a:latin typeface="ＭＳ ゴシック" panose="020B0609070205080204" pitchFamily="49" charset="-128"/>
                <a:ea typeface="ＭＳ ゴシック" panose="020B0609070205080204" pitchFamily="49" charset="-128"/>
              </a:rPr>
              <a:t>ICD10</a:t>
            </a:r>
            <a:r>
              <a:rPr lang="ja-JP" altLang="en-US" sz="1050" u="sng" dirty="0">
                <a:latin typeface="ＭＳ ゴシック" panose="020B0609070205080204" pitchFamily="49" charset="-128"/>
                <a:ea typeface="ＭＳ ゴシック" panose="020B0609070205080204" pitchFamily="49" charset="-128"/>
              </a:rPr>
              <a:t>対応標準病名マスター</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病名　　　      病名</a:t>
            </a:r>
            <a:r>
              <a:rPr lang="ja-JP" altLang="en-US" sz="1050" dirty="0">
                <a:latin typeface="ＭＳ ゴシック" panose="020B0609070205080204" pitchFamily="49" charset="-128"/>
                <a:ea typeface="ＭＳ ゴシック" panose="020B0609070205080204" pitchFamily="49" charset="-128"/>
              </a:rPr>
              <a:t>管理</a:t>
            </a:r>
            <a:r>
              <a:rPr lang="ja-JP" altLang="en-US" sz="1050" dirty="0" smtClean="0">
                <a:latin typeface="ＭＳ ゴシック" panose="020B0609070205080204" pitchFamily="49" charset="-128"/>
                <a:ea typeface="ＭＳ ゴシック" panose="020B0609070205080204" pitchFamily="49" charset="-128"/>
              </a:rPr>
              <a:t>番号     </a:t>
            </a:r>
            <a:r>
              <a:rPr lang="en-US" altLang="ja-JP" sz="1050" dirty="0" smtClean="0">
                <a:latin typeface="ＭＳ ゴシック" panose="020B0609070205080204" pitchFamily="49" charset="-128"/>
                <a:ea typeface="ＭＳ ゴシック" panose="020B0609070205080204" pitchFamily="49" charset="-128"/>
              </a:rPr>
              <a:t>ICD10</a:t>
            </a:r>
            <a:r>
              <a:rPr lang="ja-JP" altLang="en-US" sz="1050" dirty="0">
                <a:latin typeface="ＭＳ ゴシック" panose="020B0609070205080204" pitchFamily="49" charset="-128"/>
                <a:ea typeface="ＭＳ ゴシック" panose="020B0609070205080204" pitchFamily="49" charset="-128"/>
              </a:rPr>
              <a:t>コード　</a:t>
            </a: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病名</a:t>
            </a:r>
            <a:r>
              <a:rPr lang="ja-JP" altLang="en-US" sz="1050" dirty="0">
                <a:latin typeface="ＭＳ ゴシック" panose="020B0609070205080204" pitchFamily="49" charset="-128"/>
                <a:ea typeface="ＭＳ ゴシック" panose="020B0609070205080204" pitchFamily="49" charset="-128"/>
              </a:rPr>
              <a:t>交換用コード</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肝癌     </a:t>
            </a:r>
            <a:r>
              <a:rPr lang="en-US" altLang="ja-JP" sz="1050" dirty="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      20057051</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C220 </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C5L0</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細胞</a:t>
            </a:r>
            <a:r>
              <a:rPr lang="ja-JP" altLang="en-US" sz="1050" dirty="0" smtClean="0">
                <a:latin typeface="ＭＳ ゴシック" panose="020B0609070205080204" pitchFamily="49" charset="-128"/>
                <a:ea typeface="ＭＳ ゴシック" panose="020B0609070205080204" pitchFamily="49" charset="-128"/>
              </a:rPr>
              <a:t>癌        </a:t>
            </a:r>
            <a:r>
              <a:rPr lang="en-US" altLang="ja-JP" sz="1050" dirty="0" smtClean="0">
                <a:latin typeface="ＭＳ ゴシック" panose="020B0609070205080204" pitchFamily="49" charset="-128"/>
                <a:ea typeface="ＭＳ ゴシック" panose="020B0609070205080204" pitchFamily="49" charset="-128"/>
              </a:rPr>
              <a:t>20057070</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C220     </a:t>
            </a: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U7HP</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原発性肝癌　    </a:t>
            </a:r>
            <a:r>
              <a:rPr lang="en-US" altLang="ja-JP" sz="1050" dirty="0" smtClean="0">
                <a:latin typeface="ＭＳ ゴシック" panose="020B0609070205080204" pitchFamily="49" charset="-128"/>
                <a:ea typeface="ＭＳ ゴシック" panose="020B0609070205080204" pitchFamily="49" charset="-128"/>
              </a:rPr>
              <a:t>20060439</a:t>
            </a: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C220</a:t>
            </a:r>
            <a:r>
              <a:rPr lang="en-US" altLang="ja-JP" sz="1050" dirty="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HU4F</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細胞癌</a:t>
            </a:r>
            <a:r>
              <a:rPr lang="ja-JP" altLang="en-US" sz="1050" dirty="0" smtClean="0">
                <a:latin typeface="ＭＳ ゴシック" panose="020B0609070205080204" pitchFamily="49" charset="-128"/>
                <a:ea typeface="ＭＳ ゴシック" panose="020B0609070205080204" pitchFamily="49" charset="-128"/>
              </a:rPr>
              <a:t>破裂    </a:t>
            </a:r>
            <a:r>
              <a:rPr lang="en-US" altLang="ja-JP" sz="1050" dirty="0" smtClean="0">
                <a:latin typeface="ＭＳ ゴシック" panose="020B0609070205080204" pitchFamily="49" charset="-128"/>
                <a:ea typeface="ＭＳ ゴシック" panose="020B0609070205080204" pitchFamily="49" charset="-128"/>
              </a:rPr>
              <a:t>20099318         C220/K768</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GDUC</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肝内</a:t>
            </a:r>
            <a:r>
              <a:rPr lang="ja-JP" altLang="en-US" sz="1050" dirty="0">
                <a:latin typeface="ＭＳ ゴシック" panose="020B0609070205080204" pitchFamily="49" charset="-128"/>
                <a:ea typeface="ＭＳ ゴシック" panose="020B0609070205080204" pitchFamily="49" charset="-128"/>
              </a:rPr>
              <a:t>胆管</a:t>
            </a:r>
            <a:r>
              <a:rPr lang="ja-JP" altLang="en-US" sz="1050" dirty="0" smtClean="0">
                <a:latin typeface="ＭＳ ゴシック" panose="020B0609070205080204" pitchFamily="49" charset="-128"/>
                <a:ea typeface="ＭＳ ゴシック" panose="020B0609070205080204" pitchFamily="49" charset="-128"/>
              </a:rPr>
              <a:t>癌      </a:t>
            </a:r>
            <a:r>
              <a:rPr lang="en-US" altLang="ja-JP" sz="1050" dirty="0" smtClean="0">
                <a:latin typeface="ＭＳ ゴシック" panose="020B0609070205080204" pitchFamily="49" charset="-128"/>
                <a:ea typeface="ＭＳ ゴシック" panose="020B0609070205080204" pitchFamily="49" charset="-128"/>
              </a:rPr>
              <a:t>20057132         C221</a:t>
            </a:r>
            <a:r>
              <a:rPr lang="en-US" altLang="ja-JP" sz="1050" dirty="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               VF8J</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胆管</a:t>
            </a:r>
            <a:r>
              <a:rPr lang="ja-JP" altLang="en-US" sz="1050" dirty="0">
                <a:latin typeface="ＭＳ ゴシック" panose="020B0609070205080204" pitchFamily="49" charset="-128"/>
                <a:ea typeface="ＭＳ ゴシック" panose="020B0609070205080204" pitchFamily="49" charset="-128"/>
              </a:rPr>
              <a:t>細胞</a:t>
            </a:r>
            <a:r>
              <a:rPr lang="ja-JP" altLang="en-US" sz="1050" dirty="0" smtClean="0">
                <a:latin typeface="ＭＳ ゴシック" panose="020B0609070205080204" pitchFamily="49" charset="-128"/>
                <a:ea typeface="ＭＳ ゴシック" panose="020B0609070205080204" pitchFamily="49" charset="-128"/>
              </a:rPr>
              <a:t>癌      </a:t>
            </a:r>
            <a:r>
              <a:rPr lang="en-US" altLang="ja-JP" sz="1050" dirty="0" smtClean="0">
                <a:latin typeface="ＭＳ ゴシック" panose="020B0609070205080204" pitchFamily="49" charset="-128"/>
                <a:ea typeface="ＭＳ ゴシック" panose="020B0609070205080204" pitchFamily="49" charset="-128"/>
              </a:rPr>
              <a:t>20070164         C221</a:t>
            </a:r>
            <a:r>
              <a:rPr lang="en-US" altLang="ja-JP" sz="1050" dirty="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               PFSN</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混合型肝癌      </a:t>
            </a:r>
            <a:r>
              <a:rPr lang="en-US" altLang="ja-JP" sz="1050" dirty="0" smtClean="0">
                <a:latin typeface="ＭＳ ゴシック" panose="020B0609070205080204" pitchFamily="49" charset="-128"/>
                <a:ea typeface="ＭＳ ゴシック" panose="020B0609070205080204" pitchFamily="49" charset="-128"/>
              </a:rPr>
              <a:t>20087874         C227</a:t>
            </a:r>
            <a:r>
              <a:rPr lang="en-US" altLang="ja-JP" sz="1050" dirty="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               G3VC</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肝癌</a:t>
            </a:r>
            <a:r>
              <a:rPr lang="ja-JP" altLang="en-US" sz="1050" dirty="0">
                <a:latin typeface="ＭＳ ゴシック" panose="020B0609070205080204" pitchFamily="49" charset="-128"/>
                <a:ea typeface="ＭＳ ゴシック" panose="020B0609070205080204" pitchFamily="49" charset="-128"/>
              </a:rPr>
              <a:t>骨</a:t>
            </a:r>
            <a:r>
              <a:rPr lang="ja-JP" altLang="en-US" sz="1050" dirty="0" smtClean="0">
                <a:latin typeface="ＭＳ ゴシック" panose="020B0609070205080204" pitchFamily="49" charset="-128"/>
                <a:ea typeface="ＭＳ ゴシック" panose="020B0609070205080204" pitchFamily="49" charset="-128"/>
              </a:rPr>
              <a:t>転移      </a:t>
            </a:r>
            <a:r>
              <a:rPr lang="en-US" altLang="ja-JP" sz="1050" dirty="0" smtClean="0">
                <a:latin typeface="ＭＳ ゴシック" panose="020B0609070205080204" pitchFamily="49" charset="-128"/>
                <a:ea typeface="ＭＳ ゴシック" panose="020B0609070205080204" pitchFamily="49" charset="-128"/>
              </a:rPr>
              <a:t>20087470         C795</a:t>
            </a:r>
            <a:r>
              <a:rPr lang="en-US" altLang="ja-JP" sz="1050" dirty="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               FT2V</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２．重度肝硬変（非代償性肝硬変）患者であるかの判定基準</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u="sng" dirty="0" smtClean="0">
                <a:latin typeface="ＭＳ ゴシック" panose="020B0609070205080204" pitchFamily="49" charset="-128"/>
                <a:ea typeface="ＭＳ ゴシック" panose="020B0609070205080204" pitchFamily="49" charset="-128"/>
              </a:rPr>
              <a:t>電子</a:t>
            </a:r>
            <a:r>
              <a:rPr lang="ja-JP" altLang="en-US" sz="1050" u="sng" dirty="0">
                <a:latin typeface="ＭＳ ゴシック" panose="020B0609070205080204" pitchFamily="49" charset="-128"/>
                <a:ea typeface="ＭＳ ゴシック" panose="020B0609070205080204" pitchFamily="49" charset="-128"/>
              </a:rPr>
              <a:t>カルテ用</a:t>
            </a:r>
            <a:r>
              <a:rPr lang="en-US" altLang="ja-JP" sz="1050" u="sng" dirty="0">
                <a:latin typeface="ＭＳ ゴシック" panose="020B0609070205080204" pitchFamily="49" charset="-128"/>
                <a:ea typeface="ＭＳ ゴシック" panose="020B0609070205080204" pitchFamily="49" charset="-128"/>
              </a:rPr>
              <a:t>ICD10</a:t>
            </a:r>
            <a:r>
              <a:rPr lang="ja-JP" altLang="en-US" sz="1050" u="sng" dirty="0">
                <a:latin typeface="ＭＳ ゴシック" panose="020B0609070205080204" pitchFamily="49" charset="-128"/>
                <a:ea typeface="ＭＳ ゴシック" panose="020B0609070205080204" pitchFamily="49" charset="-128"/>
              </a:rPr>
              <a:t>対応標準病名マスター</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病名                       病名</a:t>
            </a:r>
            <a:r>
              <a:rPr lang="ja-JP" altLang="en-US" sz="1050" dirty="0">
                <a:latin typeface="ＭＳ ゴシック" panose="020B0609070205080204" pitchFamily="49" charset="-128"/>
                <a:ea typeface="ＭＳ ゴシック" panose="020B0609070205080204" pitchFamily="49" charset="-128"/>
              </a:rPr>
              <a:t>管理</a:t>
            </a:r>
            <a:r>
              <a:rPr lang="ja-JP" altLang="en-US" sz="1050" dirty="0" smtClean="0">
                <a:latin typeface="ＭＳ ゴシック" panose="020B0609070205080204" pitchFamily="49" charset="-128"/>
                <a:ea typeface="ＭＳ ゴシック" panose="020B0609070205080204" pitchFamily="49" charset="-128"/>
              </a:rPr>
              <a:t>番号   </a:t>
            </a:r>
            <a:r>
              <a:rPr lang="en-US" altLang="ja-JP" sz="1050" dirty="0" smtClean="0">
                <a:latin typeface="ＭＳ ゴシック" panose="020B0609070205080204" pitchFamily="49" charset="-128"/>
                <a:ea typeface="ＭＳ ゴシック" panose="020B0609070205080204" pitchFamily="49" charset="-128"/>
              </a:rPr>
              <a:t>ICD10</a:t>
            </a:r>
            <a:r>
              <a:rPr lang="ja-JP" altLang="en-US" sz="1050" dirty="0" smtClean="0">
                <a:latin typeface="ＭＳ ゴシック" panose="020B0609070205080204" pitchFamily="49" charset="-128"/>
                <a:ea typeface="ＭＳ ゴシック" panose="020B0609070205080204" pitchFamily="49" charset="-128"/>
              </a:rPr>
              <a:t>コード   病名</a:t>
            </a:r>
            <a:r>
              <a:rPr lang="ja-JP" altLang="en-US" sz="1050" dirty="0">
                <a:latin typeface="ＭＳ ゴシック" panose="020B0609070205080204" pitchFamily="49" charset="-128"/>
                <a:ea typeface="ＭＳ ゴシック" panose="020B0609070205080204" pitchFamily="49" charset="-128"/>
              </a:rPr>
              <a:t>交換用</a:t>
            </a:r>
            <a:r>
              <a:rPr lang="ja-JP" altLang="en-US" sz="1050" dirty="0" smtClean="0">
                <a:latin typeface="ＭＳ ゴシック" panose="020B0609070205080204" pitchFamily="49" charset="-128"/>
                <a:ea typeface="ＭＳ ゴシック" panose="020B0609070205080204" pitchFamily="49" charset="-128"/>
              </a:rPr>
              <a:t>コード</a:t>
            </a: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肝不全                     </a:t>
            </a:r>
            <a:r>
              <a:rPr lang="en-US" altLang="ja-JP" sz="1050" dirty="0" smtClean="0">
                <a:latin typeface="ＭＳ ゴシック" panose="020B0609070205080204" pitchFamily="49" charset="-128"/>
                <a:ea typeface="ＭＳ ゴシック" panose="020B0609070205080204" pitchFamily="49" charset="-128"/>
              </a:rPr>
              <a:t>20057155       K729</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S3TE</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非代償性肝硬変             </a:t>
            </a:r>
            <a:r>
              <a:rPr lang="en-US" altLang="ja-JP" sz="1050" dirty="0" smtClean="0">
                <a:latin typeface="ＭＳ ゴシック" panose="020B0609070205080204" pitchFamily="49" charset="-128"/>
                <a:ea typeface="ＭＳ ゴシック" panose="020B0609070205080204" pitchFamily="49" charset="-128"/>
              </a:rPr>
              <a:t>20074455       K746          RGML</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慢性</a:t>
            </a:r>
            <a:r>
              <a:rPr lang="ja-JP" altLang="en-US" sz="1050" dirty="0">
                <a:latin typeface="ＭＳ ゴシック" panose="020B0609070205080204" pitchFamily="49" charset="-128"/>
                <a:ea typeface="ＭＳ ゴシック" panose="020B0609070205080204" pitchFamily="49" charset="-128"/>
              </a:rPr>
              <a:t>肝</a:t>
            </a:r>
            <a:r>
              <a:rPr lang="ja-JP" altLang="en-US" sz="1050" dirty="0" smtClean="0">
                <a:latin typeface="ＭＳ ゴシック" panose="020B0609070205080204" pitchFamily="49" charset="-128"/>
                <a:ea typeface="ＭＳ ゴシック" panose="020B0609070205080204" pitchFamily="49" charset="-128"/>
              </a:rPr>
              <a:t>不全                 </a:t>
            </a:r>
            <a:r>
              <a:rPr lang="en-US" altLang="ja-JP" sz="1050" dirty="0" smtClean="0">
                <a:latin typeface="ＭＳ ゴシック" panose="020B0609070205080204" pitchFamily="49" charset="-128"/>
                <a:ea typeface="ＭＳ ゴシック" panose="020B0609070205080204" pitchFamily="49" charset="-128"/>
              </a:rPr>
              <a:t>20076391       K721</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R8R3</a:t>
            </a:r>
            <a:r>
              <a:rPr lang="en-US" altLang="ja-JP" sz="1050" dirty="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Ｂ型</a:t>
            </a:r>
            <a:r>
              <a:rPr lang="ja-JP" altLang="en-US" sz="1050" dirty="0">
                <a:latin typeface="ＭＳ ゴシック" panose="020B0609070205080204" pitchFamily="49" charset="-128"/>
                <a:ea typeface="ＭＳ ゴシック" panose="020B0609070205080204" pitchFamily="49" charset="-128"/>
              </a:rPr>
              <a:t>非代償性肝</a:t>
            </a:r>
            <a:r>
              <a:rPr lang="ja-JP" altLang="en-US" sz="1050" dirty="0" smtClean="0">
                <a:latin typeface="ＭＳ ゴシック" panose="020B0609070205080204" pitchFamily="49" charset="-128"/>
                <a:ea typeface="ＭＳ ゴシック" panose="020B0609070205080204" pitchFamily="49" charset="-128"/>
              </a:rPr>
              <a:t>硬変         </a:t>
            </a:r>
            <a:r>
              <a:rPr lang="en-US" altLang="ja-JP" sz="1050" dirty="0" smtClean="0">
                <a:latin typeface="ＭＳ ゴシック" panose="020B0609070205080204" pitchFamily="49" charset="-128"/>
                <a:ea typeface="ＭＳ ゴシック" panose="020B0609070205080204" pitchFamily="49" charset="-128"/>
              </a:rPr>
              <a:t>20100410       B181</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J13K</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Ｃ型</a:t>
            </a:r>
            <a:r>
              <a:rPr lang="ja-JP" altLang="en-US" sz="1050" dirty="0">
                <a:latin typeface="ＭＳ ゴシック" panose="020B0609070205080204" pitchFamily="49" charset="-128"/>
                <a:ea typeface="ＭＳ ゴシック" panose="020B0609070205080204" pitchFamily="49" charset="-128"/>
              </a:rPr>
              <a:t>非代償性肝</a:t>
            </a:r>
            <a:r>
              <a:rPr lang="ja-JP" altLang="en-US" sz="1050" dirty="0" smtClean="0">
                <a:latin typeface="ＭＳ ゴシック" panose="020B0609070205080204" pitchFamily="49" charset="-128"/>
                <a:ea typeface="ＭＳ ゴシック" panose="020B0609070205080204" pitchFamily="49" charset="-128"/>
              </a:rPr>
              <a:t>硬変         </a:t>
            </a:r>
            <a:r>
              <a:rPr lang="en-US" altLang="ja-JP" sz="1050" dirty="0" smtClean="0">
                <a:latin typeface="ＭＳ ゴシック" panose="020B0609070205080204" pitchFamily="49" charset="-128"/>
                <a:ea typeface="ＭＳ ゴシック" panose="020B0609070205080204" pitchFamily="49" charset="-128"/>
              </a:rPr>
              <a:t>20100412       B182          EF6J</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肝腎症候群                 </a:t>
            </a:r>
            <a:r>
              <a:rPr lang="en-US" altLang="ja-JP" sz="1050" dirty="0" smtClean="0">
                <a:latin typeface="ＭＳ ゴシック" panose="020B0609070205080204" pitchFamily="49" charset="-128"/>
                <a:ea typeface="ＭＳ ゴシック" panose="020B0609070205080204" pitchFamily="49" charset="-128"/>
              </a:rPr>
              <a:t>20057092       K767          BB1J</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肺</a:t>
            </a:r>
            <a:r>
              <a:rPr lang="ja-JP" altLang="en-US" sz="1050" dirty="0" smtClean="0">
                <a:latin typeface="ＭＳ ゴシック" panose="020B0609070205080204" pitchFamily="49" charset="-128"/>
                <a:ea typeface="ＭＳ ゴシック" panose="020B0609070205080204" pitchFamily="49" charset="-128"/>
              </a:rPr>
              <a:t>症候群                 </a:t>
            </a:r>
            <a:r>
              <a:rPr lang="en-US" altLang="ja-JP" sz="1050" dirty="0" smtClean="0">
                <a:latin typeface="ＭＳ ゴシック" panose="020B0609070205080204" pitchFamily="49" charset="-128"/>
                <a:ea typeface="ＭＳ ゴシック" panose="020B0609070205080204" pitchFamily="49" charset="-128"/>
              </a:rPr>
              <a:t>20090073       K768          VNRP</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肝性昏睡                   </a:t>
            </a:r>
            <a:r>
              <a:rPr lang="en-US" altLang="ja-JP" sz="1050" dirty="0" smtClean="0">
                <a:latin typeface="ＭＳ ゴシック" panose="020B0609070205080204" pitchFamily="49" charset="-128"/>
                <a:ea typeface="ＭＳ ゴシック" panose="020B0609070205080204" pitchFamily="49" charset="-128"/>
              </a:rPr>
              <a:t>20057095       K729          KHR0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肝性脳症                   </a:t>
            </a:r>
            <a:r>
              <a:rPr lang="en-US" altLang="ja-JP" sz="1050" dirty="0" smtClean="0">
                <a:latin typeface="ＭＳ ゴシック" panose="020B0609070205080204" pitchFamily="49" charset="-128"/>
                <a:ea typeface="ＭＳ ゴシック" panose="020B0609070205080204" pitchFamily="49" charset="-128"/>
              </a:rPr>
              <a:t>20057096       K729          N50L</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肝性浮腫                   </a:t>
            </a:r>
            <a:r>
              <a:rPr lang="en-US" altLang="ja-JP" sz="1050" dirty="0" smtClean="0">
                <a:latin typeface="ＭＳ ゴシック" panose="020B0609070205080204" pitchFamily="49" charset="-128"/>
                <a:ea typeface="ＭＳ ゴシック" panose="020B0609070205080204" pitchFamily="49" charset="-128"/>
              </a:rPr>
              <a:t>20057097       R609          E188</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肝性腹水                   </a:t>
            </a:r>
            <a:r>
              <a:rPr lang="en-US" altLang="ja-JP" sz="1050" dirty="0" smtClean="0">
                <a:latin typeface="ＭＳ ゴシック" panose="020B0609070205080204" pitchFamily="49" charset="-128"/>
                <a:ea typeface="ＭＳ ゴシック" panose="020B0609070205080204" pitchFamily="49" charset="-128"/>
              </a:rPr>
              <a:t>20057098       R18           UBQ0</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肝浮腫                     </a:t>
            </a:r>
            <a:r>
              <a:rPr lang="en-US" altLang="ja-JP" sz="1050" dirty="0" smtClean="0">
                <a:latin typeface="ＭＳ ゴシック" panose="020B0609070205080204" pitchFamily="49" charset="-128"/>
                <a:ea typeface="ＭＳ ゴシック" panose="020B0609070205080204" pitchFamily="49" charset="-128"/>
              </a:rPr>
              <a:t>20057156       K768          USD3</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難治性腹水                 </a:t>
            </a:r>
            <a:r>
              <a:rPr lang="en-US" altLang="ja-JP" sz="1050" dirty="0" smtClean="0">
                <a:latin typeface="ＭＳ ゴシック" panose="020B0609070205080204" pitchFamily="49" charset="-128"/>
                <a:ea typeface="ＭＳ ゴシック" panose="020B0609070205080204" pitchFamily="49" charset="-128"/>
              </a:rPr>
              <a:t>20072330       R18           L8C7</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腹水症                     </a:t>
            </a:r>
            <a:r>
              <a:rPr lang="en-US" altLang="ja-JP" sz="1050" dirty="0" smtClean="0">
                <a:latin typeface="ＭＳ ゴシック" panose="020B0609070205080204" pitchFamily="49" charset="-128"/>
                <a:ea typeface="ＭＳ ゴシック" panose="020B0609070205080204" pitchFamily="49" charset="-128"/>
              </a:rPr>
              <a:t>20075375       R18           SQTN</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肝性</a:t>
            </a:r>
            <a:r>
              <a:rPr lang="ja-JP" altLang="en-US" sz="1050" dirty="0">
                <a:latin typeface="ＭＳ ゴシック" panose="020B0609070205080204" pitchFamily="49" charset="-128"/>
                <a:ea typeface="ＭＳ ゴシック" panose="020B0609070205080204" pitchFamily="49" charset="-128"/>
              </a:rPr>
              <a:t>胸</a:t>
            </a:r>
            <a:r>
              <a:rPr lang="ja-JP" altLang="en-US" sz="1050" dirty="0" smtClean="0">
                <a:latin typeface="ＭＳ ゴシック" panose="020B0609070205080204" pitchFamily="49" charset="-128"/>
                <a:ea typeface="ＭＳ ゴシック" panose="020B0609070205080204" pitchFamily="49" charset="-128"/>
              </a:rPr>
              <a:t>水                   </a:t>
            </a:r>
            <a:r>
              <a:rPr lang="en-US" altLang="ja-JP" sz="1050" dirty="0" smtClean="0">
                <a:latin typeface="ＭＳ ゴシック" panose="020B0609070205080204" pitchFamily="49" charset="-128"/>
                <a:ea typeface="ＭＳ ゴシック" panose="020B0609070205080204" pitchFamily="49" charset="-128"/>
              </a:rPr>
              <a:t>20088105       K769/J91      DR0E</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細胞性</a:t>
            </a:r>
            <a:r>
              <a:rPr lang="ja-JP" altLang="en-US" sz="1050" dirty="0" smtClean="0">
                <a:latin typeface="ＭＳ ゴシック" panose="020B0609070205080204" pitchFamily="49" charset="-128"/>
                <a:ea typeface="ＭＳ ゴシック" panose="020B0609070205080204" pitchFamily="49" charset="-128"/>
              </a:rPr>
              <a:t>黄疸               </a:t>
            </a:r>
            <a:r>
              <a:rPr lang="en-US" altLang="ja-JP" sz="1050" dirty="0" smtClean="0">
                <a:latin typeface="ＭＳ ゴシック" panose="020B0609070205080204" pitchFamily="49" charset="-128"/>
                <a:ea typeface="ＭＳ ゴシック" panose="020B0609070205080204" pitchFamily="49" charset="-128"/>
              </a:rPr>
              <a:t>20057071       K729          J4UV</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胃</a:t>
            </a:r>
            <a:r>
              <a:rPr lang="ja-JP" altLang="en-US" sz="1050" dirty="0">
                <a:latin typeface="ＭＳ ゴシック" panose="020B0609070205080204" pitchFamily="49" charset="-128"/>
                <a:ea typeface="ＭＳ ゴシック" panose="020B0609070205080204" pitchFamily="49" charset="-128"/>
              </a:rPr>
              <a:t>静脈</a:t>
            </a:r>
            <a:r>
              <a:rPr lang="ja-JP" altLang="en-US" sz="1050" dirty="0" smtClean="0">
                <a:latin typeface="ＭＳ ゴシック" panose="020B0609070205080204" pitchFamily="49" charset="-128"/>
                <a:ea typeface="ＭＳ ゴシック" panose="020B0609070205080204" pitchFamily="49" charset="-128"/>
              </a:rPr>
              <a:t>瘤                   </a:t>
            </a:r>
            <a:r>
              <a:rPr lang="en-US" altLang="ja-JP" sz="1050" dirty="0" smtClean="0">
                <a:latin typeface="ＭＳ ゴシック" panose="020B0609070205080204" pitchFamily="49" charset="-128"/>
                <a:ea typeface="ＭＳ ゴシック" panose="020B0609070205080204" pitchFamily="49" charset="-128"/>
              </a:rPr>
              <a:t>20054220       I864          JE9H</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胃</a:t>
            </a:r>
            <a:r>
              <a:rPr lang="ja-JP" altLang="en-US" sz="1050" dirty="0">
                <a:latin typeface="ＭＳ ゴシック" panose="020B0609070205080204" pitchFamily="49" charset="-128"/>
                <a:ea typeface="ＭＳ ゴシック" panose="020B0609070205080204" pitchFamily="49" charset="-128"/>
              </a:rPr>
              <a:t>静脈瘤</a:t>
            </a:r>
            <a:r>
              <a:rPr lang="ja-JP" altLang="en-US" sz="1050" dirty="0" smtClean="0">
                <a:latin typeface="ＭＳ ゴシック" panose="020B0609070205080204" pitchFamily="49" charset="-128"/>
                <a:ea typeface="ＭＳ ゴシック" panose="020B0609070205080204" pitchFamily="49" charset="-128"/>
              </a:rPr>
              <a:t>出血               </a:t>
            </a:r>
            <a:r>
              <a:rPr lang="en-US" altLang="ja-JP" sz="1050" dirty="0" smtClean="0">
                <a:latin typeface="ＭＳ ゴシック" panose="020B0609070205080204" pitchFamily="49" charset="-128"/>
                <a:ea typeface="ＭＳ ゴシック" panose="020B0609070205080204" pitchFamily="49" charset="-128"/>
              </a:rPr>
              <a:t>20094926       I864          UFU2</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胃</a:t>
            </a:r>
            <a:r>
              <a:rPr lang="ja-JP" altLang="en-US" sz="1050" dirty="0">
                <a:latin typeface="ＭＳ ゴシック" panose="020B0609070205080204" pitchFamily="49" charset="-128"/>
                <a:ea typeface="ＭＳ ゴシック" panose="020B0609070205080204" pitchFamily="49" charset="-128"/>
              </a:rPr>
              <a:t>静脈瘤</a:t>
            </a:r>
            <a:r>
              <a:rPr lang="ja-JP" altLang="en-US" sz="1050" dirty="0" smtClean="0">
                <a:latin typeface="ＭＳ ゴシック" panose="020B0609070205080204" pitchFamily="49" charset="-128"/>
                <a:ea typeface="ＭＳ ゴシック" panose="020B0609070205080204" pitchFamily="49" charset="-128"/>
              </a:rPr>
              <a:t>破裂               </a:t>
            </a:r>
            <a:r>
              <a:rPr lang="en-US" altLang="ja-JP" sz="1050" dirty="0" smtClean="0">
                <a:latin typeface="ＭＳ ゴシック" panose="020B0609070205080204" pitchFamily="49" charset="-128"/>
                <a:ea typeface="ＭＳ ゴシック" panose="020B0609070205080204" pitchFamily="49" charset="-128"/>
              </a:rPr>
              <a:t>20094925       I864          HRMP</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食道</a:t>
            </a:r>
            <a:r>
              <a:rPr lang="ja-JP" altLang="en-US" sz="1050" dirty="0">
                <a:latin typeface="ＭＳ ゴシック" panose="020B0609070205080204" pitchFamily="49" charset="-128"/>
                <a:ea typeface="ＭＳ ゴシック" panose="020B0609070205080204" pitchFamily="49" charset="-128"/>
              </a:rPr>
              <a:t>静脈</a:t>
            </a:r>
            <a:r>
              <a:rPr lang="ja-JP" altLang="en-US" sz="1050" dirty="0" smtClean="0">
                <a:latin typeface="ＭＳ ゴシック" panose="020B0609070205080204" pitchFamily="49" charset="-128"/>
                <a:ea typeface="ＭＳ ゴシック" panose="020B0609070205080204" pitchFamily="49" charset="-128"/>
              </a:rPr>
              <a:t>瘤                 </a:t>
            </a:r>
            <a:r>
              <a:rPr lang="en-US" altLang="ja-JP" sz="1050" dirty="0" smtClean="0">
                <a:latin typeface="ＭＳ ゴシック" panose="020B0609070205080204" pitchFamily="49" charset="-128"/>
                <a:ea typeface="ＭＳ ゴシック" panose="020B0609070205080204" pitchFamily="49" charset="-128"/>
              </a:rPr>
              <a:t>20065291       I859          UAFB</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食道</a:t>
            </a:r>
            <a:r>
              <a:rPr lang="ja-JP" altLang="en-US" sz="1050" dirty="0">
                <a:latin typeface="ＭＳ ゴシック" panose="020B0609070205080204" pitchFamily="49" charset="-128"/>
                <a:ea typeface="ＭＳ ゴシック" panose="020B0609070205080204" pitchFamily="49" charset="-128"/>
              </a:rPr>
              <a:t>静脈瘤</a:t>
            </a:r>
            <a:r>
              <a:rPr lang="ja-JP" altLang="en-US" sz="1050" dirty="0" smtClean="0">
                <a:latin typeface="ＭＳ ゴシック" panose="020B0609070205080204" pitchFamily="49" charset="-128"/>
                <a:ea typeface="ＭＳ ゴシック" panose="020B0609070205080204" pitchFamily="49" charset="-128"/>
              </a:rPr>
              <a:t>出血             </a:t>
            </a:r>
            <a:r>
              <a:rPr lang="en-US" altLang="ja-JP" sz="1050" dirty="0" smtClean="0">
                <a:latin typeface="ＭＳ ゴシック" panose="020B0609070205080204" pitchFamily="49" charset="-128"/>
                <a:ea typeface="ＭＳ ゴシック" panose="020B0609070205080204" pitchFamily="49" charset="-128"/>
              </a:rPr>
              <a:t>20065292       I850          TC7G</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食道</a:t>
            </a:r>
            <a:r>
              <a:rPr lang="ja-JP" altLang="en-US" sz="1050" dirty="0">
                <a:latin typeface="ＭＳ ゴシック" panose="020B0609070205080204" pitchFamily="49" charset="-128"/>
                <a:ea typeface="ＭＳ ゴシック" panose="020B0609070205080204" pitchFamily="49" charset="-128"/>
              </a:rPr>
              <a:t>静脈瘤</a:t>
            </a:r>
            <a:r>
              <a:rPr lang="ja-JP" altLang="en-US" sz="1050" dirty="0" smtClean="0">
                <a:latin typeface="ＭＳ ゴシック" panose="020B0609070205080204" pitchFamily="49" charset="-128"/>
                <a:ea typeface="ＭＳ ゴシック" panose="020B0609070205080204" pitchFamily="49" charset="-128"/>
              </a:rPr>
              <a:t>破裂             </a:t>
            </a:r>
            <a:r>
              <a:rPr lang="en-US" altLang="ja-JP" sz="1050" dirty="0" smtClean="0">
                <a:latin typeface="ＭＳ ゴシック" panose="020B0609070205080204" pitchFamily="49" charset="-128"/>
                <a:ea typeface="ＭＳ ゴシック" panose="020B0609070205080204" pitchFamily="49" charset="-128"/>
              </a:rPr>
              <a:t>20065293       I850          M8GP</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食道</a:t>
            </a:r>
            <a:r>
              <a:rPr lang="ja-JP" altLang="en-US" sz="1050" dirty="0">
                <a:latin typeface="ＭＳ ゴシック" panose="020B0609070205080204" pitchFamily="49" charset="-128"/>
                <a:ea typeface="ＭＳ ゴシック" panose="020B0609070205080204" pitchFamily="49" charset="-128"/>
              </a:rPr>
              <a:t>胃静脈</a:t>
            </a:r>
            <a:r>
              <a:rPr lang="ja-JP" altLang="en-US" sz="1050" dirty="0" smtClean="0">
                <a:latin typeface="ＭＳ ゴシック" panose="020B0609070205080204" pitchFamily="49" charset="-128"/>
                <a:ea typeface="ＭＳ ゴシック" panose="020B0609070205080204" pitchFamily="49" charset="-128"/>
              </a:rPr>
              <a:t>瘤               </a:t>
            </a:r>
            <a:r>
              <a:rPr lang="en-US" altLang="ja-JP" sz="1050" dirty="0" smtClean="0">
                <a:latin typeface="ＭＳ ゴシック" panose="020B0609070205080204" pitchFamily="49" charset="-128"/>
                <a:ea typeface="ＭＳ ゴシック" panose="020B0609070205080204" pitchFamily="49" charset="-128"/>
              </a:rPr>
              <a:t>20087148       I859/I864     F6F7</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硬変に伴う食道静脈</a:t>
            </a:r>
            <a:r>
              <a:rPr lang="ja-JP" altLang="en-US" sz="1050" dirty="0" smtClean="0">
                <a:latin typeface="ＭＳ ゴシック" panose="020B0609070205080204" pitchFamily="49" charset="-128"/>
                <a:ea typeface="ＭＳ ゴシック" panose="020B0609070205080204" pitchFamily="49" charset="-128"/>
              </a:rPr>
              <a:t>瘤     </a:t>
            </a:r>
            <a:r>
              <a:rPr lang="en-US" altLang="ja-JP" sz="1050" dirty="0" smtClean="0">
                <a:latin typeface="ＭＳ ゴシック" panose="020B0609070205080204" pitchFamily="49" charset="-128"/>
                <a:ea typeface="ＭＳ ゴシック" panose="020B0609070205080204" pitchFamily="49" charset="-128"/>
              </a:rPr>
              <a:t>20096774       K746/I982     J6S5</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硬変に伴う食道静脈瘤</a:t>
            </a:r>
            <a:r>
              <a:rPr lang="ja-JP" altLang="en-US" sz="1050" dirty="0" smtClean="0">
                <a:latin typeface="ＭＳ ゴシック" panose="020B0609070205080204" pitchFamily="49" charset="-128"/>
                <a:ea typeface="ＭＳ ゴシック" panose="020B0609070205080204" pitchFamily="49" charset="-128"/>
              </a:rPr>
              <a:t>出血 </a:t>
            </a:r>
            <a:r>
              <a:rPr lang="en-US" altLang="ja-JP" sz="1050" dirty="0" smtClean="0">
                <a:latin typeface="ＭＳ ゴシック" panose="020B0609070205080204" pitchFamily="49" charset="-128"/>
                <a:ea typeface="ＭＳ ゴシック" panose="020B0609070205080204" pitchFamily="49" charset="-128"/>
              </a:rPr>
              <a:t>20102608       K746/I982     P711</a:t>
            </a:r>
            <a:r>
              <a:rPr lang="ja-JP" altLang="en-US" sz="1050" dirty="0">
                <a:latin typeface="ＭＳ ゴシック" panose="020B0609070205080204" pitchFamily="49" charset="-128"/>
                <a:ea typeface="ＭＳ ゴシック" panose="020B0609070205080204" pitchFamily="49" charset="-128"/>
              </a:rPr>
              <a:t>　</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門脈圧亢進症               </a:t>
            </a:r>
            <a:r>
              <a:rPr lang="en-US" altLang="ja-JP" sz="1050" dirty="0" smtClean="0">
                <a:latin typeface="ＭＳ ゴシック" panose="020B0609070205080204" pitchFamily="49" charset="-128"/>
                <a:ea typeface="ＭＳ ゴシック" panose="020B0609070205080204" pitchFamily="49" charset="-128"/>
              </a:rPr>
              <a:t>20077171       K766          G19D</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門脈圧</a:t>
            </a:r>
            <a:r>
              <a:rPr lang="ja-JP" altLang="en-US" sz="1050" dirty="0">
                <a:latin typeface="ＭＳ ゴシック" panose="020B0609070205080204" pitchFamily="49" charset="-128"/>
                <a:ea typeface="ＭＳ ゴシック" panose="020B0609070205080204" pitchFamily="49" charset="-128"/>
              </a:rPr>
              <a:t>亢進症性</a:t>
            </a:r>
            <a:r>
              <a:rPr lang="ja-JP" altLang="en-US" sz="1050" dirty="0" smtClean="0">
                <a:latin typeface="ＭＳ ゴシック" panose="020B0609070205080204" pitchFamily="49" charset="-128"/>
                <a:ea typeface="ＭＳ ゴシック" panose="020B0609070205080204" pitchFamily="49" charset="-128"/>
              </a:rPr>
              <a:t>胃症         </a:t>
            </a:r>
            <a:r>
              <a:rPr lang="en-US" altLang="ja-JP" sz="1050" dirty="0" smtClean="0">
                <a:latin typeface="ＭＳ ゴシック" panose="020B0609070205080204" pitchFamily="49" charset="-128"/>
                <a:ea typeface="ＭＳ ゴシック" panose="020B0609070205080204" pitchFamily="49" charset="-128"/>
              </a:rPr>
              <a:t>20088064       K766          P7M7</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門脈圧</a:t>
            </a:r>
            <a:r>
              <a:rPr lang="ja-JP" altLang="en-US" sz="1050" dirty="0">
                <a:latin typeface="ＭＳ ゴシック" panose="020B0609070205080204" pitchFamily="49" charset="-128"/>
                <a:ea typeface="ＭＳ ゴシック" panose="020B0609070205080204" pitchFamily="49" charset="-128"/>
              </a:rPr>
              <a:t>亢進症性</a:t>
            </a:r>
            <a:r>
              <a:rPr lang="ja-JP" altLang="en-US" sz="1050" dirty="0" smtClean="0">
                <a:latin typeface="ＭＳ ゴシック" panose="020B0609070205080204" pitchFamily="49" charset="-128"/>
                <a:ea typeface="ＭＳ ゴシック" panose="020B0609070205080204" pitchFamily="49" charset="-128"/>
              </a:rPr>
              <a:t>腸症         </a:t>
            </a:r>
            <a:r>
              <a:rPr lang="en-US" altLang="ja-JP" sz="1050" dirty="0" smtClean="0">
                <a:latin typeface="ＭＳ ゴシック" panose="020B0609070205080204" pitchFamily="49" charset="-128"/>
                <a:ea typeface="ＭＳ ゴシック" panose="020B0609070205080204" pitchFamily="49" charset="-128"/>
              </a:rPr>
              <a:t>20093513       K766/K638     HJ0Q</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門脈圧</a:t>
            </a:r>
            <a:r>
              <a:rPr lang="ja-JP" altLang="en-US" sz="1050" dirty="0">
                <a:latin typeface="ＭＳ ゴシック" panose="020B0609070205080204" pitchFamily="49" charset="-128"/>
                <a:ea typeface="ＭＳ ゴシック" panose="020B0609070205080204" pitchFamily="49" charset="-128"/>
              </a:rPr>
              <a:t>亢進症性</a:t>
            </a:r>
            <a:r>
              <a:rPr lang="ja-JP" altLang="en-US" sz="1050" dirty="0" smtClean="0">
                <a:latin typeface="ＭＳ ゴシック" panose="020B0609070205080204" pitchFamily="49" charset="-128"/>
                <a:ea typeface="ＭＳ ゴシック" panose="020B0609070205080204" pitchFamily="49" charset="-128"/>
              </a:rPr>
              <a:t>胃腸症       </a:t>
            </a:r>
            <a:r>
              <a:rPr lang="en-US" altLang="ja-JP" sz="1050" dirty="0" smtClean="0">
                <a:latin typeface="ＭＳ ゴシック" panose="020B0609070205080204" pitchFamily="49" charset="-128"/>
                <a:ea typeface="ＭＳ ゴシック" panose="020B0609070205080204" pitchFamily="49" charset="-128"/>
              </a:rPr>
              <a:t>20093515       K766/K928     TEVN</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細菌性腹膜炎               </a:t>
            </a:r>
            <a:r>
              <a:rPr lang="en-US" altLang="ja-JP" sz="1050" dirty="0" smtClean="0">
                <a:latin typeface="ＭＳ ゴシック" panose="020B0609070205080204" pitchFamily="49" charset="-128"/>
                <a:ea typeface="ＭＳ ゴシック" panose="020B0609070205080204" pitchFamily="49" charset="-128"/>
              </a:rPr>
              <a:t>20062300       K658          EJSD</a:t>
            </a:r>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78</a:t>
            </a:fld>
            <a:endParaRPr kumimoji="1" lang="ja-JP" altLang="en-US"/>
          </a:p>
        </p:txBody>
      </p:sp>
    </p:spTree>
    <p:extLst>
      <p:ext uri="{BB962C8B-B14F-4D97-AF65-F5344CB8AC3E}">
        <p14:creationId xmlns:p14="http://schemas.microsoft.com/office/powerpoint/2010/main" val="3032889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7</a:t>
            </a:fld>
            <a:endParaRPr kumimoji="1" lang="ja-JP" altLang="en-US"/>
          </a:p>
        </p:txBody>
      </p:sp>
      <p:sp>
        <p:nvSpPr>
          <p:cNvPr id="14" name="タイトル 1"/>
          <p:cNvSpPr txBox="1">
            <a:spLocks/>
          </p:cNvSpPr>
          <p:nvPr/>
        </p:nvSpPr>
        <p:spPr>
          <a:xfrm>
            <a:off x="103685" y="779701"/>
            <a:ext cx="3325315" cy="333832"/>
          </a:xfrm>
          <a:prstGeom prst="rect">
            <a:avLst/>
          </a:prstGeom>
        </p:spPr>
        <p:txBody>
          <a:bodyPr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a:solidFill>
                  <a:srgbClr val="000000"/>
                </a:solidFill>
                <a:latin typeface="ＭＳ Ｐゴシック" panose="020B0600070205080204" pitchFamily="50" charset="-128"/>
                <a:ea typeface="ＭＳ Ｐゴシック" panose="020B0600070205080204" pitchFamily="50" charset="-128"/>
              </a:rPr>
              <a:t>●</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70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歳以上</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75</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歳未満・被用者保険</a:t>
            </a:r>
          </a:p>
        </p:txBody>
      </p:sp>
      <p:graphicFrame>
        <p:nvGraphicFramePr>
          <p:cNvPr id="15" name="表 14"/>
          <p:cNvGraphicFramePr>
            <a:graphicFrameLocks noGrp="1"/>
          </p:cNvGraphicFramePr>
          <p:nvPr>
            <p:extLst>
              <p:ext uri="{D42A27DB-BD31-4B8C-83A1-F6EECF244321}">
                <p14:modId xmlns:p14="http://schemas.microsoft.com/office/powerpoint/2010/main" val="3145443948"/>
              </p:ext>
            </p:extLst>
          </p:nvPr>
        </p:nvGraphicFramePr>
        <p:xfrm>
          <a:off x="381709" y="1073494"/>
          <a:ext cx="6304390" cy="4524223"/>
        </p:xfrm>
        <a:graphic>
          <a:graphicData uri="http://schemas.openxmlformats.org/drawingml/2006/table">
            <a:tbl>
              <a:tblPr firstRow="1" bandRow="1">
                <a:tableStyleId>{2D5ABB26-0587-4C30-8999-92F81FD0307C}</a:tableStyleId>
              </a:tblPr>
              <a:tblGrid>
                <a:gridCol w="629722">
                  <a:extLst>
                    <a:ext uri="{9D8B030D-6E8A-4147-A177-3AD203B41FA5}">
                      <a16:colId xmlns:a16="http://schemas.microsoft.com/office/drawing/2014/main" val="2365169827"/>
                    </a:ext>
                  </a:extLst>
                </a:gridCol>
                <a:gridCol w="1885593">
                  <a:extLst>
                    <a:ext uri="{9D8B030D-6E8A-4147-A177-3AD203B41FA5}">
                      <a16:colId xmlns:a16="http://schemas.microsoft.com/office/drawing/2014/main" val="4182716637"/>
                    </a:ext>
                  </a:extLst>
                </a:gridCol>
                <a:gridCol w="2162086">
                  <a:extLst>
                    <a:ext uri="{9D8B030D-6E8A-4147-A177-3AD203B41FA5}">
                      <a16:colId xmlns:a16="http://schemas.microsoft.com/office/drawing/2014/main" val="2638129353"/>
                    </a:ext>
                  </a:extLst>
                </a:gridCol>
                <a:gridCol w="1626989">
                  <a:extLst>
                    <a:ext uri="{9D8B030D-6E8A-4147-A177-3AD203B41FA5}">
                      <a16:colId xmlns:a16="http://schemas.microsoft.com/office/drawing/2014/main" val="3354394311"/>
                    </a:ext>
                  </a:extLst>
                </a:gridCol>
              </a:tblGrid>
              <a:tr h="262274">
                <a:tc>
                  <a:txBody>
                    <a:bodyPr/>
                    <a:lstStyle/>
                    <a:p>
                      <a:pPr algn="ctr"/>
                      <a:r>
                        <a:rPr kumimoji="1" lang="ja-JP" altLang="en-US" sz="1000" b="1" dirty="0" smtClean="0"/>
                        <a:t>適用区分</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b="1" dirty="0" smtClean="0"/>
                        <a:t>新規申請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kumimoji="1" lang="ja-JP" altLang="en-US" sz="1000" b="1" dirty="0" smtClean="0"/>
                        <a:t>更新申請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r>
                        <a:rPr lang="ja-JP" altLang="en-US" sz="1000" b="1" dirty="0" smtClean="0"/>
                        <a:t>保険者照会（更新時）</a:t>
                      </a:r>
                      <a:endParaRPr lang="ja-JP" altLang="en-US" sz="1000" b="1" dirty="0"/>
                    </a:p>
                  </a:txBody>
                  <a:tcPr marL="36000" marR="3600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35311901"/>
                  </a:ext>
                </a:extLst>
              </a:tr>
              <a:tr h="1606427">
                <a:tc>
                  <a:txBody>
                    <a:bodyPr/>
                    <a:lstStyle/>
                    <a:p>
                      <a:pPr algn="ctr"/>
                      <a:r>
                        <a:rPr kumimoji="1" lang="en-US" altLang="ja-JP" sz="1000" dirty="0" smtClean="0"/>
                        <a:t>Ⅲ</a:t>
                      </a:r>
                    </a:p>
                    <a:p>
                      <a:pPr algn="l"/>
                      <a:r>
                        <a:rPr kumimoji="1" lang="ja-JP" altLang="en-US" sz="700" dirty="0" smtClean="0"/>
                        <a:t>（一般所得）</a:t>
                      </a:r>
                      <a:endParaRPr kumimoji="1" lang="ja-JP" altLang="en-US" sz="700"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1000" dirty="0" smtClean="0"/>
                        <a:t>・臨床調査個人票等</a:t>
                      </a:r>
                      <a:endParaRPr kumimoji="1" lang="ja-JP" altLang="en-US" sz="1000" dirty="0"/>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・本人及び世帯全員の住民税課</a:t>
                      </a:r>
                      <a:endParaRPr kumimoji="1" lang="en-US" altLang="ja-JP" sz="1000" dirty="0" smtClean="0"/>
                    </a:p>
                    <a:p>
                      <a:pPr>
                        <a:lnSpc>
                          <a:spcPct val="100000"/>
                        </a:lnSpc>
                      </a:pPr>
                      <a:r>
                        <a:rPr kumimoji="1" lang="ja-JP" altLang="en-US" sz="1000" dirty="0" smtClean="0"/>
                        <a:t>　税・非課税証明書類</a:t>
                      </a:r>
                      <a:endParaRPr kumimoji="1" lang="en-US" altLang="ja-JP" sz="1000" dirty="0" smtClean="0"/>
                    </a:p>
                    <a:p>
                      <a:pPr>
                        <a:lnSpc>
                          <a:spcPct val="100000"/>
                        </a:lnSpc>
                      </a:pPr>
                      <a:r>
                        <a:rPr kumimoji="1" lang="ja-JP" altLang="en-US" sz="1000" dirty="0" smtClean="0"/>
                        <a:t>・本人及び世帯全員の住民票</a:t>
                      </a:r>
                      <a:endParaRPr kumimoji="1" lang="en-US" altLang="ja-JP" sz="1000" dirty="0" smtClean="0"/>
                    </a:p>
                    <a:p>
                      <a:pPr>
                        <a:lnSpc>
                          <a:spcPct val="100000"/>
                        </a:lnSpc>
                      </a:pPr>
                      <a:r>
                        <a:rPr kumimoji="1" lang="ja-JP" altLang="en-US" sz="1000" dirty="0" smtClean="0"/>
                        <a:t>　</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pPr>
                      <a:endParaRPr kumimoji="1" lang="en-US" altLang="ja-JP" sz="1000" dirty="0" smtClean="0"/>
                    </a:p>
                    <a:p>
                      <a:pPr>
                        <a:lnSpc>
                          <a:spcPct val="100000"/>
                        </a:lnSpc>
                      </a:pPr>
                      <a:r>
                        <a:rPr kumimoji="1" lang="ja-JP" altLang="en-US" sz="800" dirty="0" smtClean="0"/>
                        <a:t>（保険者照会に係る通知１（２）②により、適用区分の変更があった場合、保険者から通知があるため、更新時に税関連書類の提出は不要）</a:t>
                      </a:r>
                      <a:endParaRPr kumimoji="1" lang="ja-JP" altLang="en-US" sz="800" dirty="0"/>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nSpc>
                          <a:spcPct val="100000"/>
                        </a:lnSpc>
                      </a:pPr>
                      <a:r>
                        <a:rPr lang="ja-JP" altLang="en-US" sz="1000" dirty="0" smtClean="0"/>
                        <a:t>●追加提出書類なし（更新申請時の照会不要）</a:t>
                      </a:r>
                    </a:p>
                    <a:p>
                      <a:pPr>
                        <a:lnSpc>
                          <a:spcPct val="100000"/>
                        </a:lnSpc>
                      </a:pPr>
                      <a:endParaRPr lang="en-US" altLang="ja-JP" sz="1000" dirty="0" smtClean="0"/>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4077244356"/>
                  </a:ext>
                </a:extLst>
              </a:tr>
              <a:tr h="1245801">
                <a:tc>
                  <a:txBody>
                    <a:bodyPr/>
                    <a:lstStyle/>
                    <a:p>
                      <a:pPr algn="ctr"/>
                      <a:r>
                        <a:rPr kumimoji="1" lang="en-US" altLang="ja-JP" sz="1000" dirty="0" smtClean="0"/>
                        <a:t>Ⅱ</a:t>
                      </a:r>
                      <a:endParaRPr kumimoji="1" lang="en-US" altLang="ja-JP" sz="1100" dirty="0" smtClean="0"/>
                    </a:p>
                    <a:p>
                      <a:pPr algn="ctr"/>
                      <a:r>
                        <a:rPr kumimoji="1" lang="ja-JP" altLang="en-US" sz="700" dirty="0" smtClean="0"/>
                        <a:t>（低所得</a:t>
                      </a:r>
                      <a:r>
                        <a:rPr kumimoji="1" lang="en-US" altLang="ja-JP" sz="700" dirty="0" smtClean="0"/>
                        <a:t>Ⅱ</a:t>
                      </a:r>
                      <a:r>
                        <a:rPr kumimoji="1" lang="ja-JP" altLang="en-US" sz="700" dirty="0" smtClean="0"/>
                        <a:t>）</a:t>
                      </a:r>
                      <a:endParaRPr kumimoji="1" lang="en-US" altLang="ja-JP" sz="700" dirty="0" smtClean="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1000" dirty="0" smtClean="0"/>
                        <a:t>・臨床調査個人票等</a:t>
                      </a:r>
                      <a:endParaRPr kumimoji="1" lang="ja-JP" altLang="en-US" sz="1000" dirty="0"/>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・限度額適用認定証等</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pPr>
                      <a:r>
                        <a:rPr kumimoji="1" lang="ja-JP" altLang="en-US" sz="1000" b="1" dirty="0" smtClean="0">
                          <a:solidFill>
                            <a:srgbClr val="FF0000"/>
                          </a:solidFill>
                        </a:rPr>
                        <a:t>＜７月早期＞</a:t>
                      </a:r>
                      <a:endParaRPr kumimoji="1" lang="en-US" altLang="ja-JP" sz="1000" b="1" dirty="0" smtClean="0">
                        <a:solidFill>
                          <a:srgbClr val="FF0000"/>
                        </a:solidFill>
                      </a:endParaRPr>
                    </a:p>
                    <a:p>
                      <a:pPr>
                        <a:lnSpc>
                          <a:spcPct val="100000"/>
                        </a:lnSpc>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・被保険者の非課税証明書類</a:t>
                      </a:r>
                      <a:endParaRPr kumimoji="1" lang="en-US" altLang="ja-JP" sz="1000" dirty="0" smtClean="0"/>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nSpc>
                          <a:spcPct val="100000"/>
                        </a:lnSpc>
                      </a:pPr>
                      <a:r>
                        <a:rPr kumimoji="1" lang="ja-JP" altLang="en-US" sz="1000" b="0" dirty="0" smtClean="0">
                          <a:solidFill>
                            <a:schemeClr val="tx1"/>
                          </a:solidFill>
                        </a:rPr>
                        <a:t>●</a:t>
                      </a:r>
                      <a:r>
                        <a:rPr kumimoji="1" lang="ja-JP" altLang="en-US" sz="1000" b="1" dirty="0" smtClean="0">
                          <a:solidFill>
                            <a:srgbClr val="FF0000"/>
                          </a:solidFill>
                        </a:rPr>
                        <a:t>７月下旬までに</a:t>
                      </a:r>
                      <a:r>
                        <a:rPr kumimoji="1" lang="ja-JP" altLang="en-US" sz="1000" dirty="0" smtClean="0"/>
                        <a:t>「被保険者の非課税証明書類</a:t>
                      </a:r>
                      <a:r>
                        <a:rPr kumimoji="1" lang="en-US" altLang="ja-JP" sz="1000" dirty="0" smtClean="0"/>
                        <a:t>(</a:t>
                      </a:r>
                      <a:r>
                        <a:rPr kumimoji="1" lang="ja-JP" altLang="en-US" sz="1000" dirty="0" smtClean="0"/>
                        <a:t>写</a:t>
                      </a:r>
                      <a:r>
                        <a:rPr kumimoji="1" lang="en-US" altLang="ja-JP" sz="1000" dirty="0" smtClean="0"/>
                        <a:t>)</a:t>
                      </a:r>
                      <a:r>
                        <a:rPr kumimoji="1" lang="ja-JP" altLang="en-US" sz="1000" dirty="0" smtClean="0"/>
                        <a:t>」の提出が必要</a:t>
                      </a:r>
                      <a:endParaRPr kumimoji="1" lang="en-US" altLang="ja-JP" sz="1000" dirty="0" smtClean="0"/>
                    </a:p>
                    <a:p>
                      <a:pPr>
                        <a:lnSpc>
                          <a:spcPct val="100000"/>
                        </a:lnSpc>
                      </a:pPr>
                      <a:r>
                        <a:rPr kumimoji="1" lang="ja-JP" altLang="en-US" sz="1000" dirty="0" smtClean="0"/>
                        <a:t>（適用区分</a:t>
                      </a:r>
                      <a:r>
                        <a:rPr kumimoji="1" lang="en-US" altLang="ja-JP" sz="1000" dirty="0" smtClean="0"/>
                        <a:t>Ⅱ</a:t>
                      </a:r>
                      <a:r>
                        <a:rPr kumimoji="1" lang="ja-JP" altLang="en-US" sz="1000" dirty="0" smtClean="0"/>
                        <a:t>であることを保険者が確認するため）</a:t>
                      </a:r>
                    </a:p>
                    <a:p>
                      <a:pPr>
                        <a:lnSpc>
                          <a:spcPct val="100000"/>
                        </a:lnSpc>
                      </a:pPr>
                      <a:endParaRPr kumimoji="1" lang="ja-JP" altLang="en-US" sz="1000" dirty="0"/>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574442774"/>
                  </a:ext>
                </a:extLst>
              </a:tr>
              <a:tr h="1409721">
                <a:tc>
                  <a:txBody>
                    <a:bodyPr/>
                    <a:lstStyle/>
                    <a:p>
                      <a:pPr algn="ctr"/>
                      <a:r>
                        <a:rPr kumimoji="1" lang="en-US" altLang="ja-JP" sz="1000" dirty="0" smtClean="0"/>
                        <a:t>Ⅰ</a:t>
                      </a:r>
                      <a:endParaRPr kumimoji="1" lang="en-US" altLang="ja-JP" sz="700" dirty="0" smtClean="0"/>
                    </a:p>
                    <a:p>
                      <a:pPr algn="ctr"/>
                      <a:r>
                        <a:rPr kumimoji="1" lang="ja-JP" altLang="en-US" sz="700" dirty="0" smtClean="0"/>
                        <a:t>（低所得</a:t>
                      </a:r>
                      <a:r>
                        <a:rPr kumimoji="1" lang="en-US" altLang="ja-JP" sz="700" dirty="0" smtClean="0"/>
                        <a:t>Ⅰ</a:t>
                      </a:r>
                      <a:r>
                        <a:rPr kumimoji="1" lang="ja-JP" altLang="en-US" sz="700" dirty="0" smtClean="0"/>
                        <a:t>）</a:t>
                      </a:r>
                      <a:endParaRPr kumimoji="1" lang="ja-JP" altLang="en-US" sz="700"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1000" dirty="0" smtClean="0"/>
                        <a:t>・臨床調査個人票等</a:t>
                      </a:r>
                      <a:endParaRPr kumimoji="1" lang="ja-JP" altLang="en-US" sz="1000" dirty="0"/>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・限度額適用認定証等</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pPr>
                      <a:r>
                        <a:rPr kumimoji="1" lang="ja-JP" altLang="en-US" sz="1000" b="1" dirty="0" smtClean="0">
                          <a:solidFill>
                            <a:srgbClr val="FF0000"/>
                          </a:solidFill>
                        </a:rPr>
                        <a:t>＜７月早期＞</a:t>
                      </a:r>
                      <a:endParaRPr kumimoji="1" lang="en-US" altLang="ja-JP" sz="1000" b="1" dirty="0" smtClean="0">
                        <a:solidFill>
                          <a:srgbClr val="FF0000"/>
                        </a:solidFill>
                      </a:endParaRPr>
                    </a:p>
                    <a:p>
                      <a:pPr>
                        <a:lnSpc>
                          <a:spcPct val="100000"/>
                        </a:lnSpc>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・本人及び世帯全員の住民票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・被保険者及び被扶養者の非課税証</a:t>
                      </a:r>
                      <a:endParaRPr kumimoji="1" lang="en-US" altLang="ja-JP" sz="1000" dirty="0" smtClean="0"/>
                    </a:p>
                    <a:p>
                      <a:pPr>
                        <a:lnSpc>
                          <a:spcPct val="100000"/>
                        </a:lnSpc>
                      </a:pPr>
                      <a:r>
                        <a:rPr kumimoji="1" lang="ja-JP" altLang="en-US" sz="1000" dirty="0" smtClean="0"/>
                        <a:t>　明書類</a:t>
                      </a:r>
                      <a:endParaRPr kumimoji="1" lang="ja-JP" altLang="en-US" sz="800" dirty="0"/>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nSpc>
                          <a:spcPct val="100000"/>
                        </a:lnSpc>
                      </a:pPr>
                      <a:r>
                        <a:rPr kumimoji="1" lang="ja-JP" altLang="en-US" sz="1000" b="0" dirty="0" smtClean="0">
                          <a:solidFill>
                            <a:schemeClr val="tx1"/>
                          </a:solidFill>
                        </a:rPr>
                        <a:t>●</a:t>
                      </a:r>
                      <a:r>
                        <a:rPr kumimoji="1" lang="ja-JP" altLang="en-US" sz="1000" b="1" dirty="0" smtClean="0">
                          <a:solidFill>
                            <a:srgbClr val="FF0000"/>
                          </a:solidFill>
                        </a:rPr>
                        <a:t>７月下旬までに</a:t>
                      </a:r>
                      <a:r>
                        <a:rPr kumimoji="1" lang="ja-JP" altLang="en-US" sz="1000" dirty="0" smtClean="0"/>
                        <a:t>「被保険者及び被扶養者の非課税証明書類</a:t>
                      </a:r>
                      <a:r>
                        <a:rPr kumimoji="1" lang="en-US" altLang="ja-JP" sz="1000" dirty="0" smtClean="0"/>
                        <a:t>(</a:t>
                      </a:r>
                      <a:r>
                        <a:rPr kumimoji="1" lang="ja-JP" altLang="en-US" sz="1000" dirty="0" smtClean="0"/>
                        <a:t>写</a:t>
                      </a:r>
                      <a:r>
                        <a:rPr kumimoji="1" lang="en-US" altLang="ja-JP" sz="1000" dirty="0" smtClean="0"/>
                        <a:t>)</a:t>
                      </a:r>
                      <a:r>
                        <a:rPr kumimoji="1" lang="ja-JP" altLang="en-US" sz="1000" dirty="0" smtClean="0"/>
                        <a:t>」の提出が必要</a:t>
                      </a:r>
                      <a:endParaRPr kumimoji="1" lang="en-US" altLang="ja-JP" sz="1000" dirty="0" smtClean="0"/>
                    </a:p>
                    <a:p>
                      <a:pPr>
                        <a:lnSpc>
                          <a:spcPct val="100000"/>
                        </a:lnSpc>
                      </a:pPr>
                      <a:r>
                        <a:rPr kumimoji="1" lang="ja-JP" altLang="en-US" sz="1000" dirty="0" smtClean="0"/>
                        <a:t>（適用区分</a:t>
                      </a:r>
                      <a:r>
                        <a:rPr kumimoji="1" lang="en-US" altLang="ja-JP" sz="1000" dirty="0" smtClean="0"/>
                        <a:t>Ⅰ</a:t>
                      </a:r>
                      <a:r>
                        <a:rPr kumimoji="1" lang="ja-JP" altLang="en-US" sz="1000" dirty="0" smtClean="0"/>
                        <a:t>であることを保険者が確認するため）</a:t>
                      </a:r>
                      <a:endParaRPr kumimoji="1" lang="ja-JP" altLang="en-US" sz="1000" dirty="0"/>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110461257"/>
                  </a:ext>
                </a:extLst>
              </a:tr>
            </a:tbl>
          </a:graphicData>
        </a:graphic>
      </p:graphicFrame>
      <p:sp>
        <p:nvSpPr>
          <p:cNvPr id="16" name="タイトル 1"/>
          <p:cNvSpPr txBox="1">
            <a:spLocks/>
          </p:cNvSpPr>
          <p:nvPr/>
        </p:nvSpPr>
        <p:spPr>
          <a:xfrm>
            <a:off x="103685" y="5744175"/>
            <a:ext cx="2512294" cy="333832"/>
          </a:xfrm>
          <a:prstGeom prst="rect">
            <a:avLst/>
          </a:prstGeom>
        </p:spPr>
        <p:txBody>
          <a:bodyPr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a:solidFill>
                  <a:srgbClr val="000000"/>
                </a:solidFill>
                <a:latin typeface="ＭＳ Ｐゴシック" panose="020B0600070205080204" pitchFamily="50" charset="-128"/>
                <a:ea typeface="ＭＳ Ｐゴシック" panose="020B0600070205080204" pitchFamily="50" charset="-128"/>
              </a:rPr>
              <a:t>●</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70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歳以上</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75</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歳未満・市町村国保</a:t>
            </a:r>
          </a:p>
        </p:txBody>
      </p:sp>
      <p:graphicFrame>
        <p:nvGraphicFramePr>
          <p:cNvPr id="17" name="表 16"/>
          <p:cNvGraphicFramePr>
            <a:graphicFrameLocks noGrp="1"/>
          </p:cNvGraphicFramePr>
          <p:nvPr>
            <p:extLst>
              <p:ext uri="{D42A27DB-BD31-4B8C-83A1-F6EECF244321}">
                <p14:modId xmlns:p14="http://schemas.microsoft.com/office/powerpoint/2010/main" val="1645768008"/>
              </p:ext>
            </p:extLst>
          </p:nvPr>
        </p:nvGraphicFramePr>
        <p:xfrm>
          <a:off x="381709" y="6078007"/>
          <a:ext cx="6304390" cy="3407899"/>
        </p:xfrm>
        <a:graphic>
          <a:graphicData uri="http://schemas.openxmlformats.org/drawingml/2006/table">
            <a:tbl>
              <a:tblPr firstRow="1" bandRow="1">
                <a:tableStyleId>{2D5ABB26-0587-4C30-8999-92F81FD0307C}</a:tableStyleId>
              </a:tblPr>
              <a:tblGrid>
                <a:gridCol w="635240">
                  <a:extLst>
                    <a:ext uri="{9D8B030D-6E8A-4147-A177-3AD203B41FA5}">
                      <a16:colId xmlns:a16="http://schemas.microsoft.com/office/drawing/2014/main" val="2365169827"/>
                    </a:ext>
                  </a:extLst>
                </a:gridCol>
                <a:gridCol w="1871530">
                  <a:extLst>
                    <a:ext uri="{9D8B030D-6E8A-4147-A177-3AD203B41FA5}">
                      <a16:colId xmlns:a16="http://schemas.microsoft.com/office/drawing/2014/main" val="4182716637"/>
                    </a:ext>
                  </a:extLst>
                </a:gridCol>
                <a:gridCol w="2162085">
                  <a:extLst>
                    <a:ext uri="{9D8B030D-6E8A-4147-A177-3AD203B41FA5}">
                      <a16:colId xmlns:a16="http://schemas.microsoft.com/office/drawing/2014/main" val="2638129353"/>
                    </a:ext>
                  </a:extLst>
                </a:gridCol>
                <a:gridCol w="1635535">
                  <a:extLst>
                    <a:ext uri="{9D8B030D-6E8A-4147-A177-3AD203B41FA5}">
                      <a16:colId xmlns:a16="http://schemas.microsoft.com/office/drawing/2014/main" val="3354394311"/>
                    </a:ext>
                  </a:extLst>
                </a:gridCol>
              </a:tblGrid>
              <a:tr h="257729">
                <a:tc>
                  <a:txBody>
                    <a:bodyPr/>
                    <a:lstStyle/>
                    <a:p>
                      <a:pPr algn="ctr"/>
                      <a:r>
                        <a:rPr kumimoji="1" lang="ja-JP" altLang="en-US" sz="1000" b="1" dirty="0" smtClean="0"/>
                        <a:t>適用区分</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b="1" dirty="0" smtClean="0"/>
                        <a:t>新規申請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kumimoji="1" lang="ja-JP" altLang="en-US" sz="1000" b="1" dirty="0" smtClean="0"/>
                        <a:t>更新申請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r>
                        <a:rPr lang="ja-JP" altLang="en-US" sz="1000" b="1" dirty="0" smtClean="0"/>
                        <a:t>保険者照会（更新時）</a:t>
                      </a:r>
                      <a:endParaRPr lang="ja-JP" altLang="en-US" sz="1000" b="1" dirty="0"/>
                    </a:p>
                  </a:txBody>
                  <a:tcPr marL="36000" marR="3600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35311901"/>
                  </a:ext>
                </a:extLst>
              </a:tr>
              <a:tr h="1575085">
                <a:tc>
                  <a:txBody>
                    <a:bodyPr/>
                    <a:lstStyle/>
                    <a:p>
                      <a:pPr algn="ctr"/>
                      <a:r>
                        <a:rPr kumimoji="1" lang="en-US" altLang="ja-JP" sz="1000" dirty="0" smtClean="0"/>
                        <a:t>Ⅲ</a:t>
                      </a:r>
                    </a:p>
                    <a:p>
                      <a:pPr algn="ctr"/>
                      <a:r>
                        <a:rPr kumimoji="1" lang="ja-JP" altLang="en-US" sz="700" dirty="0" smtClean="0"/>
                        <a:t>（一般所得）</a:t>
                      </a:r>
                      <a:endParaRPr kumimoji="1" lang="ja-JP" altLang="en-US" sz="700"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Bef>
                          <a:spcPts val="0"/>
                        </a:spcBef>
                        <a:spcAft>
                          <a:spcPts val="0"/>
                        </a:spcAft>
                      </a:pPr>
                      <a:r>
                        <a:rPr kumimoji="1" lang="ja-JP" altLang="en-US" sz="1000" dirty="0" smtClean="0"/>
                        <a:t>・臨床調査個人票等</a:t>
                      </a:r>
                      <a:endParaRPr kumimoji="1" lang="ja-JP" altLang="en-US" sz="1000" dirty="0"/>
                    </a:p>
                    <a:p>
                      <a:pPr>
                        <a:lnSpc>
                          <a:spcPct val="100000"/>
                        </a:lnSpc>
                        <a:spcBef>
                          <a:spcPts val="0"/>
                        </a:spcBef>
                        <a:spcAft>
                          <a:spcPts val="0"/>
                        </a:spcAft>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spcBef>
                          <a:spcPts val="0"/>
                        </a:spcBef>
                        <a:spcAft>
                          <a:spcPts val="0"/>
                        </a:spcAft>
                      </a:pPr>
                      <a:r>
                        <a:rPr kumimoji="1" lang="ja-JP" altLang="en-US" sz="1000" dirty="0" smtClean="0"/>
                        <a:t>・本人及び世帯全員の住民税課</a:t>
                      </a:r>
                      <a:endParaRPr kumimoji="1" lang="en-US" altLang="ja-JP" sz="1000" dirty="0" smtClean="0"/>
                    </a:p>
                    <a:p>
                      <a:pPr>
                        <a:lnSpc>
                          <a:spcPct val="100000"/>
                        </a:lnSpc>
                        <a:spcBef>
                          <a:spcPts val="0"/>
                        </a:spcBef>
                        <a:spcAft>
                          <a:spcPts val="0"/>
                        </a:spcAft>
                      </a:pPr>
                      <a:r>
                        <a:rPr kumimoji="1" lang="ja-JP" altLang="en-US" sz="1000" dirty="0" smtClean="0"/>
                        <a:t>　税・非課税証明書類</a:t>
                      </a:r>
                      <a:endParaRPr kumimoji="1" lang="en-US" altLang="ja-JP" sz="1000" dirty="0" smtClean="0"/>
                    </a:p>
                    <a:p>
                      <a:pPr>
                        <a:lnSpc>
                          <a:spcPct val="100000"/>
                        </a:lnSpc>
                        <a:spcBef>
                          <a:spcPts val="0"/>
                        </a:spcBef>
                        <a:spcAft>
                          <a:spcPts val="0"/>
                        </a:spcAft>
                      </a:pPr>
                      <a:r>
                        <a:rPr kumimoji="1" lang="ja-JP" altLang="en-US" sz="1000" dirty="0" smtClean="0"/>
                        <a:t>・本人及び世帯全員の住民票</a:t>
                      </a:r>
                      <a:endParaRPr kumimoji="1" lang="en-US" altLang="ja-JP" sz="1000" dirty="0" smtClean="0"/>
                    </a:p>
                    <a:p>
                      <a:pPr>
                        <a:lnSpc>
                          <a:spcPct val="100000"/>
                        </a:lnSpc>
                        <a:spcBef>
                          <a:spcPts val="0"/>
                        </a:spcBef>
                        <a:spcAft>
                          <a:spcPts val="0"/>
                        </a:spcAft>
                      </a:pPr>
                      <a:r>
                        <a:rPr kumimoji="1" lang="ja-JP" altLang="en-US" sz="1000" dirty="0" smtClean="0"/>
                        <a:t>　</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spcBef>
                          <a:spcPts val="0"/>
                        </a:spcBef>
                        <a:spcAft>
                          <a:spcPts val="0"/>
                        </a:spcAft>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spcBef>
                          <a:spcPts val="0"/>
                        </a:spcBef>
                        <a:spcAft>
                          <a:spcPts val="0"/>
                        </a:spcAft>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endParaRPr kumimoji="1" lang="en-US" altLang="ja-JP" sz="1000" dirty="0" smtClean="0"/>
                    </a:p>
                    <a:p>
                      <a:pPr>
                        <a:lnSpc>
                          <a:spcPct val="100000"/>
                        </a:lnSpc>
                        <a:spcBef>
                          <a:spcPts val="0"/>
                        </a:spcBef>
                        <a:spcAft>
                          <a:spcPts val="0"/>
                        </a:spcAft>
                      </a:pPr>
                      <a:r>
                        <a:rPr kumimoji="1" lang="ja-JP" altLang="en-US" sz="800" dirty="0" smtClean="0"/>
                        <a:t>（保険者照会に係る通知２（２）①により、適用区分の変更があった場合、保険者から通知があるため、更新時に税関連書類の提出は不要）</a:t>
                      </a:r>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nSpc>
                          <a:spcPct val="100000"/>
                        </a:lnSpc>
                        <a:spcBef>
                          <a:spcPts val="0"/>
                        </a:spcBef>
                        <a:spcAft>
                          <a:spcPts val="0"/>
                        </a:spcAft>
                      </a:pPr>
                      <a:r>
                        <a:rPr lang="ja-JP" altLang="en-US" sz="1000" dirty="0" smtClean="0"/>
                        <a:t>●追加提出書類なし</a:t>
                      </a:r>
                      <a:endParaRPr lang="en-US" altLang="ja-JP" sz="1000" dirty="0" smtClean="0"/>
                    </a:p>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1000" dirty="0" smtClean="0"/>
                        <a:t>（更新申請時の照会不要。課税所得について市町村が税情報を把握しているため）</a:t>
                      </a:r>
                      <a:endParaRPr lang="en-US" altLang="ja-JP" sz="1000" dirty="0" smtClean="0"/>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4077244356"/>
                  </a:ext>
                </a:extLst>
              </a:tr>
              <a:tr h="1575085">
                <a:tc>
                  <a:txBody>
                    <a:bodyPr/>
                    <a:lstStyle/>
                    <a:p>
                      <a:pPr algn="ctr"/>
                      <a:r>
                        <a:rPr kumimoji="1" lang="en-US" altLang="ja-JP" sz="1000" dirty="0" smtClean="0"/>
                        <a:t>Ⅱ</a:t>
                      </a:r>
                    </a:p>
                    <a:p>
                      <a:pPr algn="ctr"/>
                      <a:r>
                        <a:rPr kumimoji="1" lang="ja-JP" altLang="en-US" sz="700" dirty="0" smtClean="0"/>
                        <a:t>（低所得</a:t>
                      </a:r>
                      <a:r>
                        <a:rPr kumimoji="1" lang="en-US" altLang="ja-JP" sz="700" dirty="0" smtClean="0"/>
                        <a:t>Ⅱ</a:t>
                      </a:r>
                      <a:r>
                        <a:rPr kumimoji="1" lang="ja-JP" altLang="en-US" sz="700" dirty="0" smtClean="0"/>
                        <a:t>）</a:t>
                      </a:r>
                      <a:endParaRPr kumimoji="1" lang="en-US" altLang="ja-JP" sz="700" dirty="0" smtClean="0"/>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1000" dirty="0" smtClean="0"/>
                        <a:t>・</a:t>
                      </a:r>
                      <a:endParaRPr kumimoji="1" lang="en-US" altLang="ja-JP" sz="1000" dirty="0" smtClean="0"/>
                    </a:p>
                    <a:p>
                      <a:pPr algn="ctr"/>
                      <a:r>
                        <a:rPr kumimoji="1" lang="en-US" altLang="ja-JP" sz="1000" dirty="0" smtClean="0"/>
                        <a:t>Ⅰ</a:t>
                      </a:r>
                    </a:p>
                    <a:p>
                      <a:pPr algn="ctr"/>
                      <a:r>
                        <a:rPr kumimoji="1" lang="ja-JP" altLang="en-US" sz="700" dirty="0" smtClean="0"/>
                        <a:t>（低所得</a:t>
                      </a:r>
                      <a:r>
                        <a:rPr kumimoji="1" lang="en-US" altLang="ja-JP" sz="700" dirty="0" smtClean="0"/>
                        <a:t>Ⅰ</a:t>
                      </a:r>
                      <a:r>
                        <a:rPr kumimoji="1" lang="ja-JP" altLang="en-US" sz="700" dirty="0" smtClean="0"/>
                        <a:t>）</a:t>
                      </a: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Bef>
                          <a:spcPts val="0"/>
                        </a:spcBef>
                        <a:spcAft>
                          <a:spcPts val="0"/>
                        </a:spcAft>
                      </a:pPr>
                      <a:r>
                        <a:rPr kumimoji="1" lang="ja-JP" altLang="en-US" sz="1000" dirty="0" smtClean="0"/>
                        <a:t>・臨床調査個人票等</a:t>
                      </a:r>
                      <a:endParaRPr kumimoji="1" lang="ja-JP" altLang="en-US" sz="1000" dirty="0"/>
                    </a:p>
                    <a:p>
                      <a:pPr>
                        <a:lnSpc>
                          <a:spcPct val="100000"/>
                        </a:lnSpc>
                        <a:spcBef>
                          <a:spcPts val="0"/>
                        </a:spcBef>
                        <a:spcAft>
                          <a:spcPts val="0"/>
                        </a:spcAft>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spcBef>
                          <a:spcPts val="0"/>
                        </a:spcBef>
                        <a:spcAft>
                          <a:spcPts val="0"/>
                        </a:spcAft>
                      </a:pPr>
                      <a:r>
                        <a:rPr kumimoji="1" lang="ja-JP" altLang="en-US" sz="1000" dirty="0" smtClean="0"/>
                        <a:t>・限度額適用認定証等</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spcBef>
                          <a:spcPts val="0"/>
                        </a:spcBef>
                        <a:spcAft>
                          <a:spcPts val="0"/>
                        </a:spcAft>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spcBef>
                          <a:spcPts val="0"/>
                        </a:spcBef>
                        <a:spcAft>
                          <a:spcPts val="0"/>
                        </a:spcAft>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endParaRPr kumimoji="1" lang="en-US" altLang="ja-JP" sz="1000" dirty="0" smtClean="0"/>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smtClean="0"/>
                        <a:t>（保険者照会に係る通知２（２）①により、適用区分の変更があった場合、保険者から通知があるため、更新時に限度額適用認定証等</a:t>
                      </a:r>
                      <a:r>
                        <a:rPr kumimoji="1" lang="en-US" altLang="ja-JP" sz="800" dirty="0" smtClean="0"/>
                        <a:t>(</a:t>
                      </a:r>
                      <a:r>
                        <a:rPr kumimoji="1" lang="ja-JP" altLang="en-US" sz="800" dirty="0" smtClean="0"/>
                        <a:t>写</a:t>
                      </a:r>
                      <a:r>
                        <a:rPr kumimoji="1" lang="en-US" altLang="ja-JP" sz="800" dirty="0" smtClean="0"/>
                        <a:t>)</a:t>
                      </a:r>
                      <a:r>
                        <a:rPr kumimoji="1" lang="ja-JP" altLang="en-US" sz="800" dirty="0" err="1" smtClean="0"/>
                        <a:t>の提</a:t>
                      </a:r>
                      <a:r>
                        <a:rPr kumimoji="1" lang="ja-JP" altLang="en-US" sz="800" dirty="0" smtClean="0"/>
                        <a:t>出は不要）</a:t>
                      </a:r>
                      <a:endParaRPr kumimoji="1" lang="en-US" altLang="ja-JP" sz="1000" dirty="0" smtClean="0"/>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nSpc>
                          <a:spcPct val="100000"/>
                        </a:lnSpc>
                        <a:spcBef>
                          <a:spcPts val="0"/>
                        </a:spcBef>
                        <a:spcAft>
                          <a:spcPts val="0"/>
                        </a:spcAft>
                      </a:pPr>
                      <a:r>
                        <a:rPr lang="ja-JP" altLang="en-US" sz="1000" dirty="0" smtClean="0"/>
                        <a:t>●追加提出書類なし</a:t>
                      </a:r>
                      <a:endParaRPr lang="en-US" altLang="ja-JP" sz="1000" dirty="0" smtClean="0"/>
                    </a:p>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1000" dirty="0" smtClean="0"/>
                        <a:t>（更新申請時の照会不要。課税所得について市町村が税情報を把握しているため）</a:t>
                      </a:r>
                      <a:endParaRPr lang="en-US" altLang="ja-JP" sz="1000" dirty="0" smtClean="0"/>
                    </a:p>
                    <a:p>
                      <a:pPr>
                        <a:lnSpc>
                          <a:spcPct val="100000"/>
                        </a:lnSpc>
                        <a:spcBef>
                          <a:spcPts val="0"/>
                        </a:spcBef>
                        <a:spcAft>
                          <a:spcPts val="0"/>
                        </a:spcAft>
                      </a:pPr>
                      <a:endParaRPr kumimoji="1" lang="ja-JP" altLang="en-US" sz="1000" dirty="0"/>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574442774"/>
                  </a:ext>
                </a:extLst>
              </a:tr>
            </a:tbl>
          </a:graphicData>
        </a:graphic>
      </p:graphicFrame>
    </p:spTree>
    <p:extLst>
      <p:ext uri="{BB962C8B-B14F-4D97-AF65-F5344CB8AC3E}">
        <p14:creationId xmlns:p14="http://schemas.microsoft.com/office/powerpoint/2010/main" val="127097501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257174" y="293864"/>
            <a:ext cx="6353175" cy="7478536"/>
          </a:xfrm>
        </p:spPr>
        <p:txBody>
          <a:bodyPr/>
          <a:lstStyle/>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（別添３</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gn="ctr">
              <a:lnSpc>
                <a:spcPts val="1200"/>
              </a:lnSpc>
              <a:spcBef>
                <a:spcPts val="0"/>
              </a:spcBef>
              <a:buNone/>
            </a:pPr>
            <a:r>
              <a:rPr lang="ja-JP" altLang="en-US" sz="1200" dirty="0">
                <a:latin typeface="ＭＳ ゴシック" panose="020B0609070205080204" pitchFamily="49" charset="-128"/>
                <a:ea typeface="ＭＳ ゴシック" panose="020B0609070205080204" pitchFamily="49" charset="-128"/>
              </a:rPr>
              <a:t>肝がん・重度肝硬変（非代償性肝硬変）の治療目的</a:t>
            </a:r>
            <a:r>
              <a:rPr lang="ja-JP" altLang="en-US" sz="1200" dirty="0" smtClean="0">
                <a:latin typeface="ＭＳ ゴシック" panose="020B0609070205080204" pitchFamily="49" charset="-128"/>
                <a:ea typeface="ＭＳ ゴシック" panose="020B0609070205080204" pitchFamily="49" charset="-128"/>
              </a:rPr>
              <a:t>の入院</a:t>
            </a:r>
            <a:r>
              <a:rPr lang="ja-JP" altLang="en-US" sz="1200" dirty="0">
                <a:latin typeface="ＭＳ ゴシック" panose="020B0609070205080204" pitchFamily="49" charset="-128"/>
                <a:ea typeface="ＭＳ ゴシック" panose="020B0609070205080204" pitchFamily="49" charset="-128"/>
              </a:rPr>
              <a:t>と判断するための医療行為一覧</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１．肝がんの医療</a:t>
            </a:r>
            <a:r>
              <a:rPr lang="ja-JP" altLang="en-US" sz="1050" dirty="0" smtClean="0">
                <a:latin typeface="ＭＳ ゴシック" panose="020B0609070205080204" pitchFamily="49" charset="-128"/>
                <a:ea typeface="ＭＳ ゴシック" panose="020B0609070205080204" pitchFamily="49" charset="-128"/>
              </a:rPr>
              <a:t>行為</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u="sng" dirty="0">
                <a:latin typeface="ＭＳ ゴシック" panose="020B0609070205080204" pitchFamily="49" charset="-128"/>
                <a:ea typeface="ＭＳ ゴシック" panose="020B0609070205080204" pitchFamily="49" charset="-128"/>
              </a:rPr>
              <a:t>手術</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区分番号 診療</a:t>
            </a:r>
            <a:r>
              <a:rPr lang="ja-JP" altLang="en-US" sz="1050" dirty="0">
                <a:latin typeface="ＭＳ ゴシック" panose="020B0609070205080204" pitchFamily="49" charset="-128"/>
                <a:ea typeface="ＭＳ ゴシック" panose="020B0609070205080204" pitchFamily="49" charset="-128"/>
              </a:rPr>
              <a:t>行為</a:t>
            </a:r>
            <a:r>
              <a:rPr lang="ja-JP" altLang="en-US" sz="1050" dirty="0" smtClean="0">
                <a:latin typeface="ＭＳ ゴシック" panose="020B0609070205080204" pitchFamily="49" charset="-128"/>
                <a:ea typeface="ＭＳ ゴシック" panose="020B0609070205080204" pitchFamily="49" charset="-128"/>
              </a:rPr>
              <a:t>名称　　　　　　　　　　　　　　　　　　　　　　　　　　　請求</a:t>
            </a:r>
            <a:r>
              <a:rPr lang="ja-JP" altLang="en-US" sz="1050" dirty="0">
                <a:latin typeface="ＭＳ ゴシック" panose="020B0609070205080204" pitchFamily="49" charset="-128"/>
                <a:ea typeface="ＭＳ ゴシック" panose="020B0609070205080204" pitchFamily="49" charset="-128"/>
              </a:rPr>
              <a:t>コード</a:t>
            </a: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K695-00</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切除術（部分</a:t>
            </a:r>
            <a:r>
              <a:rPr lang="ja-JP" altLang="en-US" sz="1050" dirty="0" smtClean="0">
                <a:latin typeface="ＭＳ ゴシック" panose="020B0609070205080204" pitchFamily="49" charset="-128"/>
                <a:ea typeface="ＭＳ ゴシック" panose="020B0609070205080204" pitchFamily="49" charset="-128"/>
              </a:rPr>
              <a:t>切除）　　　　　　　　　　　　　　　　　　　　　　　</a:t>
            </a:r>
            <a:r>
              <a:rPr lang="en-US" altLang="ja-JP" sz="1050" dirty="0" smtClean="0">
                <a:latin typeface="ＭＳ ゴシック" panose="020B0609070205080204" pitchFamily="49" charset="-128"/>
                <a:ea typeface="ＭＳ ゴシック" panose="020B0609070205080204" pitchFamily="49" charset="-128"/>
              </a:rPr>
              <a:t>150362610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K695-00</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切除術（亜区域切除</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150362710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K695-00</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切除術（外側区域切除</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150362810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K695-00</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切除術（１区域切除（外側区域切除を除く）</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150362910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K695-00</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切除術（２区域切除</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150363010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K695-00</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切除術（３区域切除以上</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150363110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K695-00</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切除術（２区域切除以上で血行再建</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150363210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K695-02</a:t>
            </a:r>
            <a:r>
              <a:rPr lang="ja-JP" altLang="en-US" sz="1050" dirty="0" smtClean="0">
                <a:latin typeface="ＭＳ ゴシック" panose="020B0609070205080204" pitchFamily="49" charset="-128"/>
                <a:ea typeface="ＭＳ ゴシック" panose="020B0609070205080204" pitchFamily="49" charset="-128"/>
              </a:rPr>
              <a:t>　腹腔</a:t>
            </a:r>
            <a:r>
              <a:rPr lang="ja-JP" altLang="en-US" sz="1050" dirty="0">
                <a:latin typeface="ＭＳ ゴシック" panose="020B0609070205080204" pitchFamily="49" charset="-128"/>
                <a:ea typeface="ＭＳ ゴシック" panose="020B0609070205080204" pitchFamily="49" charset="-128"/>
              </a:rPr>
              <a:t>鏡下肝切除術（部分切除</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150348010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K695-02</a:t>
            </a:r>
            <a:r>
              <a:rPr lang="ja-JP" altLang="en-US" sz="1050" dirty="0" smtClean="0">
                <a:latin typeface="ＭＳ ゴシック" panose="020B0609070205080204" pitchFamily="49" charset="-128"/>
                <a:ea typeface="ＭＳ ゴシック" panose="020B0609070205080204" pitchFamily="49" charset="-128"/>
              </a:rPr>
              <a:t>　腹腔</a:t>
            </a:r>
            <a:r>
              <a:rPr lang="ja-JP" altLang="en-US" sz="1050" dirty="0">
                <a:latin typeface="ＭＳ ゴシック" panose="020B0609070205080204" pitchFamily="49" charset="-128"/>
                <a:ea typeface="ＭＳ ゴシック" panose="020B0609070205080204" pitchFamily="49" charset="-128"/>
              </a:rPr>
              <a:t>鏡下肝切除術（外側区域切除</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150348110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K695-02</a:t>
            </a:r>
            <a:r>
              <a:rPr lang="ja-JP" altLang="en-US" sz="1050" dirty="0" smtClean="0">
                <a:latin typeface="ＭＳ ゴシック" panose="020B0609070205080204" pitchFamily="49" charset="-128"/>
                <a:ea typeface="ＭＳ ゴシック" panose="020B0609070205080204" pitchFamily="49" charset="-128"/>
              </a:rPr>
              <a:t>　腹腔</a:t>
            </a:r>
            <a:r>
              <a:rPr lang="ja-JP" altLang="en-US" sz="1050" dirty="0">
                <a:latin typeface="ＭＳ ゴシック" panose="020B0609070205080204" pitchFamily="49" charset="-128"/>
                <a:ea typeface="ＭＳ ゴシック" panose="020B0609070205080204" pitchFamily="49" charset="-128"/>
              </a:rPr>
              <a:t>鏡下肝切除術（亜区域切除</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150388710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K695-02</a:t>
            </a:r>
            <a:r>
              <a:rPr lang="ja-JP" altLang="en-US" sz="1050" dirty="0" smtClean="0">
                <a:latin typeface="ＭＳ ゴシック" panose="020B0609070205080204" pitchFamily="49" charset="-128"/>
                <a:ea typeface="ＭＳ ゴシック" panose="020B0609070205080204" pitchFamily="49" charset="-128"/>
              </a:rPr>
              <a:t>　腹腔</a:t>
            </a:r>
            <a:r>
              <a:rPr lang="ja-JP" altLang="en-US" sz="1050" dirty="0">
                <a:latin typeface="ＭＳ ゴシック" panose="020B0609070205080204" pitchFamily="49" charset="-128"/>
                <a:ea typeface="ＭＳ ゴシック" panose="020B0609070205080204" pitchFamily="49" charset="-128"/>
              </a:rPr>
              <a:t>鏡下肝切除術（１区域切除（外側区域切除を除く）</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150388810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K695-02</a:t>
            </a:r>
            <a:r>
              <a:rPr lang="ja-JP" altLang="en-US" sz="1050" dirty="0" smtClean="0">
                <a:latin typeface="ＭＳ ゴシック" panose="020B0609070205080204" pitchFamily="49" charset="-128"/>
                <a:ea typeface="ＭＳ ゴシック" panose="020B0609070205080204" pitchFamily="49" charset="-128"/>
              </a:rPr>
              <a:t>　腹腔</a:t>
            </a:r>
            <a:r>
              <a:rPr lang="ja-JP" altLang="en-US" sz="1050" dirty="0">
                <a:latin typeface="ＭＳ ゴシック" panose="020B0609070205080204" pitchFamily="49" charset="-128"/>
                <a:ea typeface="ＭＳ ゴシック" panose="020B0609070205080204" pitchFamily="49" charset="-128"/>
              </a:rPr>
              <a:t>鏡下肝切除術（２区域切除</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150388910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K695-02</a:t>
            </a:r>
            <a:r>
              <a:rPr lang="ja-JP" altLang="en-US" sz="1050" dirty="0" smtClean="0">
                <a:latin typeface="ＭＳ ゴシック" panose="020B0609070205080204" pitchFamily="49" charset="-128"/>
                <a:ea typeface="ＭＳ ゴシック" panose="020B0609070205080204" pitchFamily="49" charset="-128"/>
              </a:rPr>
              <a:t>　腹腔</a:t>
            </a:r>
            <a:r>
              <a:rPr lang="ja-JP" altLang="en-US" sz="1050" dirty="0">
                <a:latin typeface="ＭＳ ゴシック" panose="020B0609070205080204" pitchFamily="49" charset="-128"/>
                <a:ea typeface="ＭＳ ゴシック" panose="020B0609070205080204" pitchFamily="49" charset="-128"/>
              </a:rPr>
              <a:t>鏡下肝切除術（３区域切除</a:t>
            </a:r>
            <a:r>
              <a:rPr lang="ja-JP" altLang="en-US" sz="1050" dirty="0" smtClean="0">
                <a:latin typeface="ＭＳ ゴシック" panose="020B0609070205080204" pitchFamily="49" charset="-128"/>
                <a:ea typeface="ＭＳ ゴシック" panose="020B0609070205080204" pitchFamily="49" charset="-128"/>
              </a:rPr>
              <a:t>以上）　　　　　　　　　　　　　　　　</a:t>
            </a:r>
            <a:r>
              <a:rPr lang="en-US" altLang="ja-JP" sz="1050" dirty="0" smtClean="0">
                <a:latin typeface="ＭＳ ゴシック" panose="020B0609070205080204" pitchFamily="49" charset="-128"/>
                <a:ea typeface="ＭＳ ゴシック" panose="020B0609070205080204" pitchFamily="49" charset="-128"/>
              </a:rPr>
              <a:t>150389010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K697-03</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悪性腫瘍ラジオ波焼灼療法（２ｃｍ以内）（腹腔鏡</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150378410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K697-03</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悪性腫瘍ラジオ波焼灼療法（２ｃｍ以内）（その他</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150378510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K697-03</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悪性腫瘍ラジオ波焼灼療法（２ｃｍを超える）（腹腔鏡</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150378610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K697-03</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悪性腫瘍ラジオ波焼灼療法（２ｃｍを超える）（</a:t>
            </a:r>
            <a:r>
              <a:rPr lang="ja-JP" altLang="en-US" sz="1050" dirty="0" smtClean="0">
                <a:latin typeface="ＭＳ ゴシック" panose="020B0609070205080204" pitchFamily="49" charset="-128"/>
                <a:ea typeface="ＭＳ ゴシック" panose="020B0609070205080204" pitchFamily="49" charset="-128"/>
              </a:rPr>
              <a:t>その他）　　　　　  </a:t>
            </a:r>
            <a:r>
              <a:rPr lang="en-US" altLang="ja-JP" sz="1050" dirty="0" smtClean="0">
                <a:latin typeface="ＭＳ ゴシック" panose="020B0609070205080204" pitchFamily="49" charset="-128"/>
                <a:ea typeface="ＭＳ ゴシック" panose="020B0609070205080204" pitchFamily="49" charset="-128"/>
              </a:rPr>
              <a:t>150378710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K697-02</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悪性腫瘍マイクロ波凝固法（腹腔鏡</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150378210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K697-02</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悪性腫瘍マイクロ波凝固法（</a:t>
            </a:r>
            <a:r>
              <a:rPr lang="ja-JP" altLang="en-US" sz="1050" dirty="0" smtClean="0">
                <a:latin typeface="ＭＳ ゴシック" panose="020B0609070205080204" pitchFamily="49" charset="-128"/>
                <a:ea typeface="ＭＳ ゴシック" panose="020B0609070205080204" pitchFamily="49" charset="-128"/>
              </a:rPr>
              <a:t>その他）　　　　　　　　　　　　　　  </a:t>
            </a:r>
            <a:r>
              <a:rPr lang="en-US" altLang="ja-JP" sz="1050" dirty="0" smtClean="0">
                <a:latin typeface="ＭＳ ゴシック" panose="020B0609070205080204" pitchFamily="49" charset="-128"/>
                <a:ea typeface="ＭＳ ゴシック" panose="020B0609070205080204" pitchFamily="49" charset="-128"/>
              </a:rPr>
              <a:t>150378210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K615-00</a:t>
            </a:r>
            <a:r>
              <a:rPr lang="ja-JP" altLang="en-US" sz="1050" dirty="0" smtClean="0">
                <a:latin typeface="ＭＳ ゴシック" panose="020B0609070205080204" pitchFamily="49" charset="-128"/>
                <a:ea typeface="ＭＳ ゴシック" panose="020B0609070205080204" pitchFamily="49" charset="-128"/>
              </a:rPr>
              <a:t>　血管</a:t>
            </a:r>
            <a:r>
              <a:rPr lang="ja-JP" altLang="en-US" sz="1050" dirty="0">
                <a:latin typeface="ＭＳ ゴシック" panose="020B0609070205080204" pitchFamily="49" charset="-128"/>
                <a:ea typeface="ＭＳ ゴシック" panose="020B0609070205080204" pitchFamily="49" charset="-128"/>
              </a:rPr>
              <a:t>塞栓術（頭部、胸腔、腹腔内血管等）（選択的動脈化学塞栓術</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150376810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K615-00</a:t>
            </a:r>
            <a:r>
              <a:rPr lang="ja-JP" altLang="en-US" sz="1050" dirty="0" smtClean="0">
                <a:latin typeface="ＭＳ ゴシック" panose="020B0609070205080204" pitchFamily="49" charset="-128"/>
                <a:ea typeface="ＭＳ ゴシック" panose="020B0609070205080204" pitchFamily="49" charset="-128"/>
              </a:rPr>
              <a:t>　血管</a:t>
            </a:r>
            <a:r>
              <a:rPr lang="ja-JP" altLang="en-US" sz="1050" dirty="0">
                <a:latin typeface="ＭＳ ゴシック" panose="020B0609070205080204" pitchFamily="49" charset="-128"/>
                <a:ea typeface="ＭＳ ゴシック" panose="020B0609070205080204" pitchFamily="49" charset="-128"/>
              </a:rPr>
              <a:t>塞栓術（頭部、胸腔、腹腔内血管等）（その他</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150360710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K697-05</a:t>
            </a:r>
            <a:r>
              <a:rPr lang="ja-JP" altLang="en-US" sz="1050" dirty="0" smtClean="0">
                <a:latin typeface="ＭＳ ゴシック" panose="020B0609070205080204" pitchFamily="49" charset="-128"/>
                <a:ea typeface="ＭＳ ゴシック" panose="020B0609070205080204" pitchFamily="49" charset="-128"/>
              </a:rPr>
              <a:t>　生体</a:t>
            </a:r>
            <a:r>
              <a:rPr lang="ja-JP" altLang="en-US" sz="1050" dirty="0">
                <a:latin typeface="ＭＳ ゴシック" panose="020B0609070205080204" pitchFamily="49" charset="-128"/>
                <a:ea typeface="ＭＳ ゴシック" panose="020B0609070205080204" pitchFamily="49" charset="-128"/>
              </a:rPr>
              <a:t>部分</a:t>
            </a:r>
            <a:r>
              <a:rPr lang="ja-JP" altLang="en-US" sz="1050" dirty="0" smtClean="0">
                <a:latin typeface="ＭＳ ゴシック" panose="020B0609070205080204" pitchFamily="49" charset="-128"/>
                <a:ea typeface="ＭＳ ゴシック" panose="020B0609070205080204" pitchFamily="49" charset="-128"/>
              </a:rPr>
              <a:t>肝移植術　　　　　　　　　　　　　　　　　　　　　　　　　</a:t>
            </a:r>
            <a:r>
              <a:rPr lang="en-US" altLang="ja-JP" sz="1050" dirty="0" smtClean="0">
                <a:latin typeface="ＭＳ ゴシック" panose="020B0609070205080204" pitchFamily="49" charset="-128"/>
                <a:ea typeface="ＭＳ ゴシック" panose="020B0609070205080204" pitchFamily="49" charset="-128"/>
              </a:rPr>
              <a:t>150284810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en-US" altLang="ja-JP" sz="1050" u="sng"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u="sng" dirty="0" smtClean="0">
                <a:latin typeface="ＭＳ ゴシック" panose="020B0609070205080204" pitchFamily="49" charset="-128"/>
                <a:ea typeface="ＭＳ ゴシック" panose="020B0609070205080204" pitchFamily="49" charset="-128"/>
              </a:rPr>
              <a:t>処置</a:t>
            </a:r>
            <a:endParaRPr lang="ja-JP" altLang="en-US" sz="1050" u="sng"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J017-00</a:t>
            </a:r>
            <a:r>
              <a:rPr lang="ja-JP" altLang="en-US" sz="1050" dirty="0" smtClean="0">
                <a:latin typeface="ＭＳ ゴシック" panose="020B0609070205080204" pitchFamily="49" charset="-128"/>
                <a:ea typeface="ＭＳ ゴシック" panose="020B0609070205080204" pitchFamily="49" charset="-128"/>
              </a:rPr>
              <a:t>　エタノール</a:t>
            </a:r>
            <a:r>
              <a:rPr lang="ja-JP" altLang="en-US" sz="1050" dirty="0">
                <a:latin typeface="ＭＳ ゴシック" panose="020B0609070205080204" pitchFamily="49" charset="-128"/>
                <a:ea typeface="ＭＳ ゴシック" panose="020B0609070205080204" pitchFamily="49" charset="-128"/>
              </a:rPr>
              <a:t>局所</a:t>
            </a:r>
            <a:r>
              <a:rPr lang="ja-JP" altLang="en-US" sz="1050" dirty="0" smtClean="0">
                <a:latin typeface="ＭＳ ゴシック" panose="020B0609070205080204" pitchFamily="49" charset="-128"/>
                <a:ea typeface="ＭＳ ゴシック" panose="020B0609070205080204" pitchFamily="49" charset="-128"/>
              </a:rPr>
              <a:t>注入　　　　　　　　　　　　　　　　　　　　　　　　</a:t>
            </a:r>
            <a:r>
              <a:rPr lang="en-US" altLang="ja-JP" sz="1050" dirty="0" smtClean="0">
                <a:latin typeface="ＭＳ ゴシック" panose="020B0609070205080204" pitchFamily="49" charset="-128"/>
                <a:ea typeface="ＭＳ ゴシック" panose="020B0609070205080204" pitchFamily="49" charset="-128"/>
              </a:rPr>
              <a:t>140050910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D412-00</a:t>
            </a:r>
            <a:r>
              <a:rPr lang="ja-JP" altLang="en-US" sz="1050" dirty="0" smtClean="0">
                <a:latin typeface="ＭＳ ゴシック" panose="020B0609070205080204" pitchFamily="49" charset="-128"/>
                <a:ea typeface="ＭＳ ゴシック" panose="020B0609070205080204" pitchFamily="49" charset="-128"/>
              </a:rPr>
              <a:t>　経皮的針生検法　　　　　　　　　　　　　　　　　　　　　　　　　　</a:t>
            </a:r>
            <a:r>
              <a:rPr lang="en-US" altLang="ja-JP" sz="1050" dirty="0" smtClean="0">
                <a:latin typeface="ＭＳ ゴシック" panose="020B0609070205080204" pitchFamily="49" charset="-128"/>
                <a:ea typeface="ＭＳ ゴシック" panose="020B0609070205080204" pitchFamily="49" charset="-128"/>
              </a:rPr>
              <a:t>160098010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en-US" altLang="ja-JP" sz="1050" u="sng"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u="sng" dirty="0" smtClean="0">
                <a:latin typeface="ＭＳ ゴシック" panose="020B0609070205080204" pitchFamily="49" charset="-128"/>
                <a:ea typeface="ＭＳ ゴシック" panose="020B0609070205080204" pitchFamily="49" charset="-128"/>
              </a:rPr>
              <a:t>放射</a:t>
            </a:r>
            <a:r>
              <a:rPr lang="ja-JP" altLang="en-US" sz="1050" u="sng" dirty="0">
                <a:latin typeface="ＭＳ ゴシック" panose="020B0609070205080204" pitchFamily="49" charset="-128"/>
                <a:ea typeface="ＭＳ ゴシック" panose="020B0609070205080204" pitchFamily="49" charset="-128"/>
              </a:rPr>
              <a:t>線治療</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M001-00</a:t>
            </a:r>
            <a:r>
              <a:rPr lang="ja-JP" altLang="en-US" sz="1050" dirty="0" smtClean="0">
                <a:latin typeface="ＭＳ ゴシック" panose="020B0609070205080204" pitchFamily="49" charset="-128"/>
                <a:ea typeface="ＭＳ ゴシック" panose="020B0609070205080204" pitchFamily="49" charset="-128"/>
              </a:rPr>
              <a:t>　体外</a:t>
            </a:r>
            <a:r>
              <a:rPr lang="ja-JP" altLang="en-US" sz="1050" dirty="0">
                <a:latin typeface="ＭＳ ゴシック" panose="020B0609070205080204" pitchFamily="49" charset="-128"/>
                <a:ea typeface="ＭＳ ゴシック" panose="020B0609070205080204" pitchFamily="49" charset="-128"/>
              </a:rPr>
              <a:t>照射（高エネルギー放射線治療</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180020710</a:t>
            </a:r>
            <a:r>
              <a:rPr lang="en-US" altLang="ja-JP" sz="1050" dirty="0">
                <a:latin typeface="ＭＳ ゴシック" panose="020B0609070205080204" pitchFamily="49" charset="-128"/>
                <a:ea typeface="ＭＳ ゴシック" panose="020B0609070205080204" pitchFamily="49" charset="-128"/>
              </a:rPr>
              <a:t>*</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M001-02</a:t>
            </a:r>
            <a:r>
              <a:rPr lang="ja-JP" altLang="en-US" sz="1050" dirty="0" smtClean="0">
                <a:latin typeface="ＭＳ ゴシック" panose="020B0609070205080204" pitchFamily="49" charset="-128"/>
                <a:ea typeface="ＭＳ ゴシック" panose="020B0609070205080204" pitchFamily="49" charset="-128"/>
              </a:rPr>
              <a:t>　ガンマナイフ</a:t>
            </a:r>
            <a:r>
              <a:rPr lang="ja-JP" altLang="en-US" sz="1050" dirty="0">
                <a:latin typeface="ＭＳ ゴシック" panose="020B0609070205080204" pitchFamily="49" charset="-128"/>
                <a:ea typeface="ＭＳ ゴシック" panose="020B0609070205080204" pitchFamily="49" charset="-128"/>
              </a:rPr>
              <a:t>による定位放射線</a:t>
            </a:r>
            <a:r>
              <a:rPr lang="ja-JP" altLang="en-US" sz="1050" dirty="0" smtClean="0">
                <a:latin typeface="ＭＳ ゴシック" panose="020B0609070205080204" pitchFamily="49" charset="-128"/>
                <a:ea typeface="ＭＳ ゴシック" panose="020B0609070205080204" pitchFamily="49" charset="-128"/>
              </a:rPr>
              <a:t>治療　　　　　　　　　　　　　　　　　</a:t>
            </a:r>
            <a:r>
              <a:rPr lang="en-US" altLang="ja-JP" sz="1050" dirty="0" smtClean="0">
                <a:latin typeface="ＭＳ ゴシック" panose="020B0609070205080204" pitchFamily="49" charset="-128"/>
                <a:ea typeface="ＭＳ ゴシック" panose="020B0609070205080204" pitchFamily="49" charset="-128"/>
              </a:rPr>
              <a:t>180018910</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M001-03</a:t>
            </a:r>
            <a:r>
              <a:rPr lang="ja-JP" altLang="en-US" sz="1050" dirty="0" smtClean="0">
                <a:latin typeface="ＭＳ ゴシック" panose="020B0609070205080204" pitchFamily="49" charset="-128"/>
                <a:ea typeface="ＭＳ ゴシック" panose="020B0609070205080204" pitchFamily="49" charset="-128"/>
              </a:rPr>
              <a:t>　直線</a:t>
            </a:r>
            <a:r>
              <a:rPr lang="ja-JP" altLang="en-US" sz="1050" dirty="0">
                <a:latin typeface="ＭＳ ゴシック" panose="020B0609070205080204" pitchFamily="49" charset="-128"/>
                <a:ea typeface="ＭＳ ゴシック" panose="020B0609070205080204" pitchFamily="49" charset="-128"/>
              </a:rPr>
              <a:t>加速器による放射線</a:t>
            </a:r>
            <a:r>
              <a:rPr lang="ja-JP" altLang="en-US" sz="1050" dirty="0" smtClean="0">
                <a:latin typeface="ＭＳ ゴシック" panose="020B0609070205080204" pitchFamily="49" charset="-128"/>
                <a:ea typeface="ＭＳ ゴシック" panose="020B0609070205080204" pitchFamily="49" charset="-128"/>
              </a:rPr>
              <a:t>治療　　　　　　　　　　　　　　　　　　　　</a:t>
            </a:r>
            <a:r>
              <a:rPr lang="en-US" altLang="ja-JP" sz="1050" dirty="0" smtClean="0">
                <a:latin typeface="ＭＳ ゴシック" panose="020B0609070205080204" pitchFamily="49" charset="-128"/>
                <a:ea typeface="ＭＳ ゴシック" panose="020B0609070205080204" pitchFamily="49" charset="-128"/>
              </a:rPr>
              <a:t>180026750</a:t>
            </a:r>
            <a:r>
              <a:rPr lang="en-US" altLang="ja-JP" sz="1050" dirty="0">
                <a:latin typeface="ＭＳ ゴシック" panose="020B0609070205080204" pitchFamily="49" charset="-128"/>
                <a:ea typeface="ＭＳ ゴシック" panose="020B0609070205080204" pitchFamily="49" charset="-128"/>
              </a:rPr>
              <a:t>*</a:t>
            </a:r>
          </a:p>
          <a:p>
            <a:pPr marL="0" indent="0">
              <a:lnSpc>
                <a:spcPts val="1200"/>
              </a:lnSpc>
              <a:spcBef>
                <a:spcPts val="0"/>
              </a:spcBef>
              <a:buNone/>
            </a:pPr>
            <a:endParaRPr lang="en-US" altLang="ja-JP" sz="1050" u="sng"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u="sng" dirty="0" smtClean="0">
                <a:latin typeface="ＭＳ ゴシック" panose="020B0609070205080204" pitchFamily="49" charset="-128"/>
                <a:ea typeface="ＭＳ ゴシック" panose="020B0609070205080204" pitchFamily="49" charset="-128"/>
              </a:rPr>
              <a:t>注射</a:t>
            </a:r>
            <a:endParaRPr lang="ja-JP" altLang="en-US" sz="1050" u="sng"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G003-00</a:t>
            </a:r>
            <a:r>
              <a:rPr lang="ja-JP" altLang="en-US" sz="1050" dirty="0" smtClean="0">
                <a:latin typeface="ＭＳ ゴシック" panose="020B0609070205080204" pitchFamily="49" charset="-128"/>
                <a:ea typeface="ＭＳ ゴシック" panose="020B0609070205080204" pitchFamily="49" charset="-128"/>
              </a:rPr>
              <a:t>　抗</a:t>
            </a:r>
            <a:r>
              <a:rPr lang="ja-JP" altLang="en-US" sz="1050" dirty="0">
                <a:latin typeface="ＭＳ ゴシック" panose="020B0609070205080204" pitchFamily="49" charset="-128"/>
                <a:ea typeface="ＭＳ ゴシック" panose="020B0609070205080204" pitchFamily="49" charset="-128"/>
              </a:rPr>
              <a:t>悪性腫瘍剤局所持続</a:t>
            </a:r>
            <a:r>
              <a:rPr lang="ja-JP" altLang="en-US" sz="1050" dirty="0" smtClean="0">
                <a:latin typeface="ＭＳ ゴシック" panose="020B0609070205080204" pitchFamily="49" charset="-128"/>
                <a:ea typeface="ＭＳ ゴシック" panose="020B0609070205080204" pitchFamily="49" charset="-128"/>
              </a:rPr>
              <a:t>注入　　　　　　　　　　　　　　　　　　　　　</a:t>
            </a:r>
            <a:r>
              <a:rPr lang="en-US" altLang="ja-JP" sz="1050" dirty="0" smtClean="0">
                <a:latin typeface="ＭＳ ゴシック" panose="020B0609070205080204" pitchFamily="49" charset="-128"/>
                <a:ea typeface="ＭＳ ゴシック" panose="020B0609070205080204" pitchFamily="49" charset="-128"/>
              </a:rPr>
              <a:t>130007510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G003-03</a:t>
            </a:r>
            <a:r>
              <a:rPr lang="ja-JP" altLang="en-US" sz="1050" dirty="0" smtClean="0">
                <a:latin typeface="ＭＳ ゴシック" panose="020B0609070205080204" pitchFamily="49" charset="-128"/>
                <a:ea typeface="ＭＳ ゴシック" panose="020B0609070205080204" pitchFamily="49" charset="-128"/>
              </a:rPr>
              <a:t>　肝</a:t>
            </a:r>
            <a:r>
              <a:rPr lang="ja-JP" altLang="en-US" sz="1050" dirty="0">
                <a:latin typeface="ＭＳ ゴシック" panose="020B0609070205080204" pitchFamily="49" charset="-128"/>
                <a:ea typeface="ＭＳ ゴシック" panose="020B0609070205080204" pitchFamily="49" charset="-128"/>
              </a:rPr>
              <a:t>動脈塞栓を伴う抗悪性腫瘍剤肝動脈内</a:t>
            </a:r>
            <a:r>
              <a:rPr lang="ja-JP" altLang="en-US" sz="1050" dirty="0" smtClean="0">
                <a:latin typeface="ＭＳ ゴシック" panose="020B0609070205080204" pitchFamily="49" charset="-128"/>
                <a:ea typeface="ＭＳ ゴシック" panose="020B0609070205080204" pitchFamily="49" charset="-128"/>
              </a:rPr>
              <a:t>注入　　　　　　　　　　　　　</a:t>
            </a:r>
            <a:r>
              <a:rPr lang="en-US" altLang="ja-JP" sz="1050" dirty="0" smtClean="0">
                <a:latin typeface="ＭＳ ゴシック" panose="020B0609070205080204" pitchFamily="49" charset="-128"/>
                <a:ea typeface="ＭＳ ゴシック" panose="020B0609070205080204" pitchFamily="49" charset="-128"/>
              </a:rPr>
              <a:t>130010410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en-US" altLang="ja-JP" sz="1050" u="sng"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u="sng" dirty="0" smtClean="0">
                <a:latin typeface="ＭＳ ゴシック" panose="020B0609070205080204" pitchFamily="49" charset="-128"/>
                <a:ea typeface="ＭＳ ゴシック" panose="020B0609070205080204" pitchFamily="49" charset="-128"/>
              </a:rPr>
              <a:t>画像</a:t>
            </a:r>
            <a:r>
              <a:rPr lang="ja-JP" altLang="en-US" sz="1050" u="sng" dirty="0">
                <a:latin typeface="ＭＳ ゴシック" panose="020B0609070205080204" pitchFamily="49" charset="-128"/>
                <a:ea typeface="ＭＳ ゴシック" panose="020B0609070205080204" pitchFamily="49" charset="-128"/>
              </a:rPr>
              <a:t>診断</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E003-00</a:t>
            </a:r>
            <a:r>
              <a:rPr lang="ja-JP" altLang="en-US" sz="1050" dirty="0" smtClean="0">
                <a:latin typeface="ＭＳ ゴシック" panose="020B0609070205080204" pitchFamily="49" charset="-128"/>
                <a:ea typeface="ＭＳ ゴシック" panose="020B0609070205080204" pitchFamily="49" charset="-128"/>
              </a:rPr>
              <a:t>　造影剤</a:t>
            </a:r>
            <a:r>
              <a:rPr lang="ja-JP" altLang="en-US" sz="1050" dirty="0">
                <a:latin typeface="ＭＳ ゴシック" panose="020B0609070205080204" pitchFamily="49" charset="-128"/>
                <a:ea typeface="ＭＳ ゴシック" panose="020B0609070205080204" pitchFamily="49" charset="-128"/>
              </a:rPr>
              <a:t>注入（動脈造影カテーテル法）（選択的血管造影</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170027110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該当する区分の検査すべてを含む。</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79</a:t>
            </a:fld>
            <a:endParaRPr kumimoji="1" lang="ja-JP" altLang="en-US"/>
          </a:p>
        </p:txBody>
      </p:sp>
    </p:spTree>
    <p:extLst>
      <p:ext uri="{BB962C8B-B14F-4D97-AF65-F5344CB8AC3E}">
        <p14:creationId xmlns:p14="http://schemas.microsoft.com/office/powerpoint/2010/main" val="404539135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247649" y="446264"/>
            <a:ext cx="6353175" cy="7935736"/>
          </a:xfrm>
        </p:spPr>
        <p:txBody>
          <a:bodyPr/>
          <a:lstStyle/>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２</a:t>
            </a:r>
            <a:r>
              <a:rPr lang="ja-JP" altLang="en-US" sz="1050" dirty="0">
                <a:latin typeface="ＭＳ ゴシック" panose="020B0609070205080204" pitchFamily="49" charset="-128"/>
                <a:ea typeface="ＭＳ ゴシック" panose="020B0609070205080204" pitchFamily="49" charset="-128"/>
              </a:rPr>
              <a:t>．重度肝硬変（非代償性肝硬変）の医療</a:t>
            </a:r>
            <a:r>
              <a:rPr lang="ja-JP" altLang="en-US" sz="1050" dirty="0" smtClean="0">
                <a:latin typeface="ＭＳ ゴシック" panose="020B0609070205080204" pitchFamily="49" charset="-128"/>
                <a:ea typeface="ＭＳ ゴシック" panose="020B0609070205080204" pitchFamily="49" charset="-128"/>
              </a:rPr>
              <a:t>行為</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u="sng" dirty="0">
                <a:latin typeface="ＭＳ ゴシック" panose="020B0609070205080204" pitchFamily="49" charset="-128"/>
                <a:ea typeface="ＭＳ ゴシック" panose="020B0609070205080204" pitchFamily="49" charset="-128"/>
              </a:rPr>
              <a:t>手術</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区分番号 診療</a:t>
            </a:r>
            <a:r>
              <a:rPr lang="ja-JP" altLang="en-US" sz="1050" dirty="0">
                <a:latin typeface="ＭＳ ゴシック" panose="020B0609070205080204" pitchFamily="49" charset="-128"/>
                <a:ea typeface="ＭＳ ゴシック" panose="020B0609070205080204" pitchFamily="49" charset="-128"/>
              </a:rPr>
              <a:t>行為</a:t>
            </a:r>
            <a:r>
              <a:rPr lang="ja-JP" altLang="en-US" sz="1050" dirty="0" smtClean="0">
                <a:latin typeface="ＭＳ ゴシック" panose="020B0609070205080204" pitchFamily="49" charset="-128"/>
                <a:ea typeface="ＭＳ ゴシック" panose="020B0609070205080204" pitchFamily="49" charset="-128"/>
              </a:rPr>
              <a:t>名称　　　　　　　　　　　　　　　　　　　　　　　　　請求</a:t>
            </a:r>
            <a:r>
              <a:rPr lang="ja-JP" altLang="en-US" sz="1050" dirty="0">
                <a:latin typeface="ＭＳ ゴシック" panose="020B0609070205080204" pitchFamily="49" charset="-128"/>
                <a:ea typeface="ＭＳ ゴシック" panose="020B0609070205080204" pitchFamily="49" charset="-128"/>
              </a:rPr>
              <a:t>コード</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K532-00</a:t>
            </a:r>
            <a:r>
              <a:rPr lang="ja-JP" altLang="en-US" sz="1050" dirty="0" smtClean="0">
                <a:latin typeface="ＭＳ ゴシック" panose="020B0609070205080204" pitchFamily="49" charset="-128"/>
                <a:ea typeface="ＭＳ ゴシック" panose="020B0609070205080204" pitchFamily="49" charset="-128"/>
              </a:rPr>
              <a:t>　食道</a:t>
            </a:r>
            <a:r>
              <a:rPr lang="ja-JP" altLang="en-US" sz="1050" dirty="0">
                <a:latin typeface="ＭＳ ゴシック" panose="020B0609070205080204" pitchFamily="49" charset="-128"/>
                <a:ea typeface="ＭＳ ゴシック" panose="020B0609070205080204" pitchFamily="49" charset="-128"/>
              </a:rPr>
              <a:t>・胃静脈瘤手術（血行遮断術を主とする</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150136110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K532-00</a:t>
            </a:r>
            <a:r>
              <a:rPr lang="ja-JP" altLang="en-US" sz="1050" dirty="0" smtClean="0">
                <a:latin typeface="ＭＳ ゴシック" panose="020B0609070205080204" pitchFamily="49" charset="-128"/>
                <a:ea typeface="ＭＳ ゴシック" panose="020B0609070205080204" pitchFamily="49" charset="-128"/>
              </a:rPr>
              <a:t>　食道</a:t>
            </a:r>
            <a:r>
              <a:rPr lang="ja-JP" altLang="en-US" sz="1050" dirty="0">
                <a:latin typeface="ＭＳ ゴシック" panose="020B0609070205080204" pitchFamily="49" charset="-128"/>
                <a:ea typeface="ＭＳ ゴシック" panose="020B0609070205080204" pitchFamily="49" charset="-128"/>
              </a:rPr>
              <a:t>・胃静脈瘤手術（食道離断術を主とする</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150136210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K532-02</a:t>
            </a:r>
            <a:r>
              <a:rPr lang="ja-JP" altLang="en-US" sz="1050" dirty="0" smtClean="0">
                <a:latin typeface="ＭＳ ゴシック" panose="020B0609070205080204" pitchFamily="49" charset="-128"/>
                <a:ea typeface="ＭＳ ゴシック" panose="020B0609070205080204" pitchFamily="49" charset="-128"/>
              </a:rPr>
              <a:t>　食道</a:t>
            </a:r>
            <a:r>
              <a:rPr lang="ja-JP" altLang="en-US" sz="1050" dirty="0">
                <a:latin typeface="ＭＳ ゴシック" panose="020B0609070205080204" pitchFamily="49" charset="-128"/>
                <a:ea typeface="ＭＳ ゴシック" panose="020B0609070205080204" pitchFamily="49" charset="-128"/>
              </a:rPr>
              <a:t>静脈瘤手術（開腹</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150136350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K532-03</a:t>
            </a:r>
            <a:r>
              <a:rPr lang="ja-JP" altLang="en-US" sz="1050" dirty="0" smtClean="0">
                <a:latin typeface="ＭＳ ゴシック" panose="020B0609070205080204" pitchFamily="49" charset="-128"/>
                <a:ea typeface="ＭＳ ゴシック" panose="020B0609070205080204" pitchFamily="49" charset="-128"/>
              </a:rPr>
              <a:t>　腹腔</a:t>
            </a:r>
            <a:r>
              <a:rPr lang="ja-JP" altLang="en-US" sz="1050" dirty="0">
                <a:latin typeface="ＭＳ ゴシック" panose="020B0609070205080204" pitchFamily="49" charset="-128"/>
                <a:ea typeface="ＭＳ ゴシック" panose="020B0609070205080204" pitchFamily="49" charset="-128"/>
              </a:rPr>
              <a:t>鏡下食道静脈瘤手術（胃上部血行遮断術</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150366910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K533-00</a:t>
            </a:r>
            <a:r>
              <a:rPr lang="ja-JP" altLang="en-US" sz="1050" dirty="0" smtClean="0">
                <a:latin typeface="ＭＳ ゴシック" panose="020B0609070205080204" pitchFamily="49" charset="-128"/>
                <a:ea typeface="ＭＳ ゴシック" panose="020B0609070205080204" pitchFamily="49" charset="-128"/>
              </a:rPr>
              <a:t>　食道</a:t>
            </a:r>
            <a:r>
              <a:rPr lang="ja-JP" altLang="en-US" sz="1050" dirty="0">
                <a:latin typeface="ＭＳ ゴシック" panose="020B0609070205080204" pitchFamily="49" charset="-128"/>
                <a:ea typeface="ＭＳ ゴシック" panose="020B0609070205080204" pitchFamily="49" charset="-128"/>
              </a:rPr>
              <a:t>・胃静脈瘤硬化療法（内視鏡</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150136510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K533-02</a:t>
            </a:r>
            <a:r>
              <a:rPr lang="ja-JP" altLang="en-US" sz="1050" dirty="0" smtClean="0">
                <a:latin typeface="ＭＳ ゴシック" panose="020B0609070205080204" pitchFamily="49" charset="-128"/>
                <a:ea typeface="ＭＳ ゴシック" panose="020B0609070205080204" pitchFamily="49" charset="-128"/>
              </a:rPr>
              <a:t>　内</a:t>
            </a:r>
            <a:r>
              <a:rPr lang="ja-JP" altLang="en-US" sz="1050" dirty="0">
                <a:latin typeface="ＭＳ ゴシック" panose="020B0609070205080204" pitchFamily="49" charset="-128"/>
                <a:ea typeface="ＭＳ ゴシック" panose="020B0609070205080204" pitchFamily="49" charset="-128"/>
              </a:rPr>
              <a:t>視鏡的食道・胃静脈瘤</a:t>
            </a:r>
            <a:r>
              <a:rPr lang="ja-JP" altLang="en-US" sz="1050" dirty="0" smtClean="0">
                <a:latin typeface="ＭＳ ゴシック" panose="020B0609070205080204" pitchFamily="49" charset="-128"/>
                <a:ea typeface="ＭＳ ゴシック" panose="020B0609070205080204" pitchFamily="49" charset="-128"/>
              </a:rPr>
              <a:t>結紮術　　　　　　　　　　　　　　　　　</a:t>
            </a:r>
            <a:r>
              <a:rPr lang="en-US" altLang="ja-JP" sz="1050" dirty="0" smtClean="0">
                <a:latin typeface="ＭＳ ゴシック" panose="020B0609070205080204" pitchFamily="49" charset="-128"/>
                <a:ea typeface="ＭＳ ゴシック" panose="020B0609070205080204" pitchFamily="49" charset="-128"/>
              </a:rPr>
              <a:t>150270150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K615-00</a:t>
            </a:r>
            <a:r>
              <a:rPr lang="ja-JP" altLang="en-US" sz="1050" dirty="0" smtClean="0">
                <a:latin typeface="ＭＳ ゴシック" panose="020B0609070205080204" pitchFamily="49" charset="-128"/>
                <a:ea typeface="ＭＳ ゴシック" panose="020B0609070205080204" pitchFamily="49" charset="-128"/>
              </a:rPr>
              <a:t>　血管</a:t>
            </a:r>
            <a:r>
              <a:rPr lang="ja-JP" altLang="en-US" sz="1050" dirty="0">
                <a:latin typeface="ＭＳ ゴシック" panose="020B0609070205080204" pitchFamily="49" charset="-128"/>
                <a:ea typeface="ＭＳ ゴシック" panose="020B0609070205080204" pitchFamily="49" charset="-128"/>
              </a:rPr>
              <a:t>塞栓術（頭部、胸腔、腹腔内血管等）（選択的動脈化学塞栓術</a:t>
            </a:r>
            <a:r>
              <a:rPr lang="ja-JP" altLang="en-US" sz="1050" dirty="0" smtClean="0">
                <a:latin typeface="ＭＳ ゴシック" panose="020B0609070205080204" pitchFamily="49" charset="-128"/>
                <a:ea typeface="ＭＳ ゴシック" panose="020B0609070205080204" pitchFamily="49" charset="-128"/>
              </a:rPr>
              <a:t>）</a:t>
            </a:r>
            <a:r>
              <a:rPr lang="en-US" altLang="ja-JP" sz="1050" dirty="0" smtClean="0">
                <a:latin typeface="ＭＳ ゴシック" panose="020B0609070205080204" pitchFamily="49" charset="-128"/>
                <a:ea typeface="ＭＳ ゴシック" panose="020B0609070205080204" pitchFamily="49" charset="-128"/>
              </a:rPr>
              <a:t>150376810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K621-00</a:t>
            </a:r>
            <a:r>
              <a:rPr lang="ja-JP" altLang="en-US" sz="1050" dirty="0" smtClean="0">
                <a:latin typeface="ＭＳ ゴシック" panose="020B0609070205080204" pitchFamily="49" charset="-128"/>
                <a:ea typeface="ＭＳ ゴシック" panose="020B0609070205080204" pitchFamily="49" charset="-128"/>
              </a:rPr>
              <a:t>　門脈体</a:t>
            </a:r>
            <a:r>
              <a:rPr lang="ja-JP" altLang="en-US" sz="1050" dirty="0">
                <a:latin typeface="ＭＳ ゴシック" panose="020B0609070205080204" pitchFamily="49" charset="-128"/>
                <a:ea typeface="ＭＳ ゴシック" panose="020B0609070205080204" pitchFamily="49" charset="-128"/>
              </a:rPr>
              <a:t>循環静脈吻合術（門脈圧亢進症手術</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150154510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K635-00</a:t>
            </a:r>
            <a:r>
              <a:rPr lang="ja-JP" altLang="en-US" sz="1050" dirty="0" smtClean="0">
                <a:latin typeface="ＭＳ ゴシック" panose="020B0609070205080204" pitchFamily="49" charset="-128"/>
                <a:ea typeface="ＭＳ ゴシック" panose="020B0609070205080204" pitchFamily="49" charset="-128"/>
              </a:rPr>
              <a:t>　胸</a:t>
            </a:r>
            <a:r>
              <a:rPr lang="ja-JP" altLang="en-US" sz="1050" dirty="0">
                <a:latin typeface="ＭＳ ゴシック" panose="020B0609070205080204" pitchFamily="49" charset="-128"/>
                <a:ea typeface="ＭＳ ゴシック" panose="020B0609070205080204" pitchFamily="49" charset="-128"/>
              </a:rPr>
              <a:t>水・腹水濾過濃縮</a:t>
            </a:r>
            <a:r>
              <a:rPr lang="ja-JP" altLang="en-US" sz="1050" dirty="0" smtClean="0">
                <a:latin typeface="ＭＳ ゴシック" panose="020B0609070205080204" pitchFamily="49" charset="-128"/>
                <a:ea typeface="ＭＳ ゴシック" panose="020B0609070205080204" pitchFamily="49" charset="-128"/>
              </a:rPr>
              <a:t>再静注法　　　　　　　　　　　　　　　　　　</a:t>
            </a:r>
            <a:r>
              <a:rPr lang="en-US" altLang="ja-JP" sz="1050" dirty="0" smtClean="0">
                <a:latin typeface="ＭＳ ゴシック" panose="020B0609070205080204" pitchFamily="49" charset="-128"/>
                <a:ea typeface="ＭＳ ゴシック" panose="020B0609070205080204" pitchFamily="49" charset="-128"/>
              </a:rPr>
              <a:t>150159710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K635-02</a:t>
            </a:r>
            <a:r>
              <a:rPr lang="ja-JP" altLang="en-US" sz="1050" dirty="0" smtClean="0">
                <a:latin typeface="ＭＳ ゴシック" panose="020B0609070205080204" pitchFamily="49" charset="-128"/>
                <a:ea typeface="ＭＳ ゴシック" panose="020B0609070205080204" pitchFamily="49" charset="-128"/>
              </a:rPr>
              <a:t>　腹腔</a:t>
            </a:r>
            <a:r>
              <a:rPr lang="ja-JP" altLang="en-US" sz="1050" dirty="0">
                <a:latin typeface="ＭＳ ゴシック" panose="020B0609070205080204" pitchFamily="49" charset="-128"/>
                <a:ea typeface="ＭＳ ゴシック" panose="020B0609070205080204" pitchFamily="49" charset="-128"/>
              </a:rPr>
              <a:t>・静脈シャントバルブ設置術	</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150260450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K668-2</a:t>
            </a:r>
            <a:r>
              <a:rPr lang="ja-JP" altLang="en-US" sz="1050" dirty="0" smtClean="0">
                <a:latin typeface="ＭＳ ゴシック" panose="020B0609070205080204" pitchFamily="49" charset="-128"/>
                <a:ea typeface="ＭＳ ゴシック" panose="020B0609070205080204" pitchFamily="49" charset="-128"/>
              </a:rPr>
              <a:t>　 バルーン</a:t>
            </a:r>
            <a:r>
              <a:rPr lang="ja-JP" altLang="en-US" sz="1050" dirty="0">
                <a:latin typeface="ＭＳ ゴシック" panose="020B0609070205080204" pitchFamily="49" charset="-128"/>
                <a:ea typeface="ＭＳ ゴシック" panose="020B0609070205080204" pitchFamily="49" charset="-128"/>
              </a:rPr>
              <a:t>閉塞下逆行性経静脈的</a:t>
            </a:r>
            <a:r>
              <a:rPr lang="ja-JP" altLang="en-US" sz="1050" dirty="0" smtClean="0">
                <a:latin typeface="ＭＳ ゴシック" panose="020B0609070205080204" pitchFamily="49" charset="-128"/>
                <a:ea typeface="ＭＳ ゴシック" panose="020B0609070205080204" pitchFamily="49" charset="-128"/>
              </a:rPr>
              <a:t>塞栓術　　　　　　　　　　　　　　</a:t>
            </a:r>
            <a:r>
              <a:rPr lang="en-US" altLang="ja-JP" sz="1050" dirty="0" smtClean="0">
                <a:latin typeface="ＭＳ ゴシック" panose="020B0609070205080204" pitchFamily="49" charset="-128"/>
                <a:ea typeface="ＭＳ ゴシック" panose="020B0609070205080204" pitchFamily="49" charset="-128"/>
              </a:rPr>
              <a:t>150401110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K711</a:t>
            </a:r>
            <a:r>
              <a:rPr lang="ja-JP" altLang="en-US" sz="1050" dirty="0" smtClean="0">
                <a:latin typeface="ＭＳ ゴシック" panose="020B0609070205080204" pitchFamily="49" charset="-128"/>
                <a:ea typeface="ＭＳ ゴシック" panose="020B0609070205080204" pitchFamily="49" charset="-128"/>
              </a:rPr>
              <a:t>　　 脾摘出術　　　　　　　　　　　　　　　　　　　　　　　　　　　</a:t>
            </a:r>
            <a:r>
              <a:rPr lang="en-US" altLang="ja-JP" sz="1050" dirty="0" smtClean="0">
                <a:latin typeface="ＭＳ ゴシック" panose="020B0609070205080204" pitchFamily="49" charset="-128"/>
                <a:ea typeface="ＭＳ ゴシック" panose="020B0609070205080204" pitchFamily="49" charset="-128"/>
              </a:rPr>
              <a:t>150179810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K711-2   </a:t>
            </a:r>
            <a:r>
              <a:rPr lang="ja-JP" altLang="en-US" sz="1050" dirty="0" smtClean="0">
                <a:latin typeface="ＭＳ ゴシック" panose="020B0609070205080204" pitchFamily="49" charset="-128"/>
                <a:ea typeface="ＭＳ ゴシック" panose="020B0609070205080204" pitchFamily="49" charset="-128"/>
              </a:rPr>
              <a:t>腹腔</a:t>
            </a:r>
            <a:r>
              <a:rPr lang="ja-JP" altLang="en-US" sz="1050" dirty="0">
                <a:latin typeface="ＭＳ ゴシック" panose="020B0609070205080204" pitchFamily="49" charset="-128"/>
                <a:ea typeface="ＭＳ ゴシック" panose="020B0609070205080204" pitchFamily="49" charset="-128"/>
              </a:rPr>
              <a:t>鏡下脾摘</a:t>
            </a:r>
            <a:r>
              <a:rPr lang="ja-JP" altLang="en-US" sz="1050" dirty="0" smtClean="0">
                <a:latin typeface="ＭＳ ゴシック" panose="020B0609070205080204" pitchFamily="49" charset="-128"/>
                <a:ea typeface="ＭＳ ゴシック" panose="020B0609070205080204" pitchFamily="49" charset="-128"/>
              </a:rPr>
              <a:t>出術　　　　　　　　　　　　　　　　　　　　　　　</a:t>
            </a:r>
            <a:r>
              <a:rPr lang="en-US" altLang="ja-JP" sz="1050" dirty="0" smtClean="0">
                <a:latin typeface="ＭＳ ゴシック" panose="020B0609070205080204" pitchFamily="49" charset="-128"/>
                <a:ea typeface="ＭＳ ゴシック" panose="020B0609070205080204" pitchFamily="49" charset="-128"/>
              </a:rPr>
              <a:t>150271850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en-US" altLang="ja-JP" sz="1050" dirty="0" smtClean="0">
                <a:latin typeface="ＭＳ ゴシック" panose="020B0609070205080204" pitchFamily="49" charset="-128"/>
                <a:ea typeface="ＭＳ ゴシック" panose="020B0609070205080204" pitchFamily="49" charset="-128"/>
              </a:rPr>
              <a:t>  K697-05  </a:t>
            </a:r>
            <a:r>
              <a:rPr lang="ja-JP" altLang="en-US" sz="1050" dirty="0" smtClean="0">
                <a:latin typeface="ＭＳ ゴシック" panose="020B0609070205080204" pitchFamily="49" charset="-128"/>
                <a:ea typeface="ＭＳ ゴシック" panose="020B0609070205080204" pitchFamily="49" charset="-128"/>
              </a:rPr>
              <a:t>生体</a:t>
            </a:r>
            <a:r>
              <a:rPr lang="ja-JP" altLang="en-US" sz="1050" dirty="0">
                <a:latin typeface="ＭＳ ゴシック" panose="020B0609070205080204" pitchFamily="49" charset="-128"/>
                <a:ea typeface="ＭＳ ゴシック" panose="020B0609070205080204" pitchFamily="49" charset="-128"/>
              </a:rPr>
              <a:t>部分</a:t>
            </a:r>
            <a:r>
              <a:rPr lang="ja-JP" altLang="en-US" sz="1050" dirty="0" smtClean="0">
                <a:latin typeface="ＭＳ ゴシック" panose="020B0609070205080204" pitchFamily="49" charset="-128"/>
                <a:ea typeface="ＭＳ ゴシック" panose="020B0609070205080204" pitchFamily="49" charset="-128"/>
              </a:rPr>
              <a:t>肝移植術　　　　　　　　　　　　　　　　　　　　　　　</a:t>
            </a:r>
            <a:r>
              <a:rPr lang="en-US" altLang="ja-JP" sz="1050" dirty="0" smtClean="0">
                <a:latin typeface="ＭＳ ゴシック" panose="020B0609070205080204" pitchFamily="49" charset="-128"/>
                <a:ea typeface="ＭＳ ゴシック" panose="020B0609070205080204" pitchFamily="49" charset="-128"/>
              </a:rPr>
              <a:t>150284810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en-US" altLang="ja-JP" sz="1050" u="sng"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u="sng" dirty="0" smtClean="0">
                <a:latin typeface="ＭＳ ゴシック" panose="020B0609070205080204" pitchFamily="49" charset="-128"/>
                <a:ea typeface="ＭＳ ゴシック" panose="020B0609070205080204" pitchFamily="49" charset="-128"/>
              </a:rPr>
              <a:t>処置</a:t>
            </a:r>
            <a:endParaRPr lang="ja-JP" altLang="en-US" sz="1050" u="sng"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J008-00</a:t>
            </a:r>
            <a:r>
              <a:rPr lang="ja-JP" altLang="en-US" sz="1050" dirty="0" smtClean="0">
                <a:latin typeface="ＭＳ ゴシック" panose="020B0609070205080204" pitchFamily="49" charset="-128"/>
                <a:ea typeface="ＭＳ ゴシック" panose="020B0609070205080204" pitchFamily="49" charset="-128"/>
              </a:rPr>
              <a:t>　胸腔穿刺　　　　　　　　　　　　　　　　　　　　　　　　　　　</a:t>
            </a:r>
            <a:r>
              <a:rPr lang="en-US" altLang="ja-JP" sz="1050" dirty="0" smtClean="0">
                <a:latin typeface="ＭＳ ゴシック" panose="020B0609070205080204" pitchFamily="49" charset="-128"/>
                <a:ea typeface="ＭＳ ゴシック" panose="020B0609070205080204" pitchFamily="49" charset="-128"/>
              </a:rPr>
              <a:t>140003210</a:t>
            </a:r>
            <a:r>
              <a:rPr lang="en-US" altLang="ja-JP" sz="1050" dirty="0">
                <a:latin typeface="ＭＳ ゴシック" panose="020B0609070205080204" pitchFamily="49" charset="-128"/>
                <a:ea typeface="ＭＳ ゴシック" panose="020B0609070205080204" pitchFamily="49" charset="-128"/>
              </a:rPr>
              <a:t>*</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J019-00</a:t>
            </a:r>
            <a:r>
              <a:rPr lang="ja-JP" altLang="en-US" sz="1050" dirty="0" smtClean="0">
                <a:latin typeface="ＭＳ ゴシック" panose="020B0609070205080204" pitchFamily="49" charset="-128"/>
                <a:ea typeface="ＭＳ ゴシック" panose="020B0609070205080204" pitchFamily="49" charset="-128"/>
              </a:rPr>
              <a:t>　持続的</a:t>
            </a:r>
            <a:r>
              <a:rPr lang="ja-JP" altLang="en-US" sz="1050" dirty="0">
                <a:latin typeface="ＭＳ ゴシック" panose="020B0609070205080204" pitchFamily="49" charset="-128"/>
                <a:ea typeface="ＭＳ ゴシック" panose="020B0609070205080204" pitchFamily="49" charset="-128"/>
              </a:rPr>
              <a:t>胸腔</a:t>
            </a:r>
            <a:r>
              <a:rPr lang="ja-JP" altLang="en-US" sz="1050" dirty="0" smtClean="0">
                <a:latin typeface="ＭＳ ゴシック" panose="020B0609070205080204" pitchFamily="49" charset="-128"/>
                <a:ea typeface="ＭＳ ゴシック" panose="020B0609070205080204" pitchFamily="49" charset="-128"/>
              </a:rPr>
              <a:t>ドレナージ　　　　　　　　　　　　　　　　　　　　　</a:t>
            </a:r>
            <a:r>
              <a:rPr lang="en-US" altLang="ja-JP" sz="1050" dirty="0" smtClean="0">
                <a:latin typeface="ＭＳ ゴシック" panose="020B0609070205080204" pitchFamily="49" charset="-128"/>
                <a:ea typeface="ＭＳ ゴシック" panose="020B0609070205080204" pitchFamily="49" charset="-128"/>
              </a:rPr>
              <a:t>140004110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J010-00</a:t>
            </a:r>
            <a:r>
              <a:rPr lang="ja-JP" altLang="en-US" sz="1050" dirty="0" smtClean="0">
                <a:latin typeface="ＭＳ ゴシック" panose="020B0609070205080204" pitchFamily="49" charset="-128"/>
                <a:ea typeface="ＭＳ ゴシック" panose="020B0609070205080204" pitchFamily="49" charset="-128"/>
              </a:rPr>
              <a:t>　腹腔穿</a:t>
            </a:r>
            <a:r>
              <a:rPr lang="ja-JP" altLang="en-US" sz="1050" dirty="0">
                <a:latin typeface="ＭＳ ゴシック" panose="020B0609070205080204" pitchFamily="49" charset="-128"/>
                <a:ea typeface="ＭＳ ゴシック" panose="020B0609070205080204" pitchFamily="49" charset="-128"/>
              </a:rPr>
              <a:t>刺（人工気腹、洗浄、注入及び排液を含む</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140003610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J021-00</a:t>
            </a:r>
            <a:r>
              <a:rPr lang="ja-JP" altLang="en-US" sz="1050" dirty="0" smtClean="0">
                <a:latin typeface="ＭＳ ゴシック" panose="020B0609070205080204" pitchFamily="49" charset="-128"/>
                <a:ea typeface="ＭＳ ゴシック" panose="020B0609070205080204" pitchFamily="49" charset="-128"/>
              </a:rPr>
              <a:t>　持続的</a:t>
            </a:r>
            <a:r>
              <a:rPr lang="ja-JP" altLang="en-US" sz="1050" dirty="0">
                <a:latin typeface="ＭＳ ゴシック" panose="020B0609070205080204" pitchFamily="49" charset="-128"/>
                <a:ea typeface="ＭＳ ゴシック" panose="020B0609070205080204" pitchFamily="49" charset="-128"/>
              </a:rPr>
              <a:t>腹腔</a:t>
            </a:r>
            <a:r>
              <a:rPr lang="ja-JP" altLang="en-US" sz="1050" dirty="0" smtClean="0">
                <a:latin typeface="ＭＳ ゴシック" panose="020B0609070205080204" pitchFamily="49" charset="-128"/>
                <a:ea typeface="ＭＳ ゴシック" panose="020B0609070205080204" pitchFamily="49" charset="-128"/>
              </a:rPr>
              <a:t>ドレナージ　　　　　　　　　　　　　　　　　　　　　</a:t>
            </a:r>
            <a:r>
              <a:rPr lang="en-US" altLang="ja-JP" sz="1050" dirty="0" smtClean="0">
                <a:latin typeface="ＭＳ ゴシック" panose="020B0609070205080204" pitchFamily="49" charset="-128"/>
                <a:ea typeface="ＭＳ ゴシック" panose="020B0609070205080204" pitchFamily="49" charset="-128"/>
              </a:rPr>
              <a:t>140004510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endParaRPr lang="en-US" altLang="ja-JP" sz="1050" u="sng"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u="sng" dirty="0" smtClean="0">
                <a:latin typeface="ＭＳ ゴシック" panose="020B0609070205080204" pitchFamily="49" charset="-128"/>
                <a:ea typeface="ＭＳ ゴシック" panose="020B0609070205080204" pitchFamily="49" charset="-128"/>
              </a:rPr>
              <a:t>画像</a:t>
            </a:r>
            <a:r>
              <a:rPr lang="ja-JP" altLang="en-US" sz="1050" u="sng" dirty="0">
                <a:latin typeface="ＭＳ ゴシック" panose="020B0609070205080204" pitchFamily="49" charset="-128"/>
                <a:ea typeface="ＭＳ ゴシック" panose="020B0609070205080204" pitchFamily="49" charset="-128"/>
              </a:rPr>
              <a:t>診断</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E003-00</a:t>
            </a:r>
            <a:r>
              <a:rPr lang="ja-JP" altLang="en-US" sz="1050" dirty="0" smtClean="0">
                <a:latin typeface="ＭＳ ゴシック" panose="020B0609070205080204" pitchFamily="49" charset="-128"/>
                <a:ea typeface="ＭＳ ゴシック" panose="020B0609070205080204" pitchFamily="49" charset="-128"/>
              </a:rPr>
              <a:t>　造影剤</a:t>
            </a:r>
            <a:r>
              <a:rPr lang="ja-JP" altLang="en-US" sz="1050" dirty="0">
                <a:latin typeface="ＭＳ ゴシック" panose="020B0609070205080204" pitchFamily="49" charset="-128"/>
                <a:ea typeface="ＭＳ ゴシック" panose="020B0609070205080204" pitchFamily="49" charset="-128"/>
              </a:rPr>
              <a:t>注入（動脈造影カテーテル法）（選択的血管造影</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170027110</a:t>
            </a:r>
            <a:endParaRPr lang="en-US" altLang="ja-JP"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該当する区分の検査すべてを含む。</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３．肝がんの医療行為と判断する薬剤等</a:t>
            </a:r>
            <a:r>
              <a:rPr lang="en-US" altLang="ja-JP" sz="1050" dirty="0">
                <a:latin typeface="ＭＳ ゴシック" panose="020B0609070205080204" pitchFamily="49" charset="-128"/>
                <a:ea typeface="ＭＳ ゴシック" panose="020B0609070205080204" pitchFamily="49" charset="-128"/>
              </a:rPr>
              <a:t>(</a:t>
            </a:r>
            <a:r>
              <a:rPr lang="ja-JP" altLang="en-US" sz="1050" dirty="0">
                <a:latin typeface="ＭＳ ゴシック" panose="020B0609070205080204" pitchFamily="49" charset="-128"/>
                <a:ea typeface="ＭＳ ゴシック" panose="020B0609070205080204" pitchFamily="49" charset="-128"/>
              </a:rPr>
              <a:t>一般名</a:t>
            </a:r>
            <a:r>
              <a:rPr lang="en-US" altLang="ja-JP" sz="1050" dirty="0">
                <a:latin typeface="ＭＳ ゴシック" panose="020B0609070205080204" pitchFamily="49" charset="-128"/>
                <a:ea typeface="ＭＳ ゴシック" panose="020B0609070205080204" pitchFamily="49" charset="-128"/>
              </a:rPr>
              <a:t>)</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（１）化学療法</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殺</a:t>
            </a:r>
            <a:r>
              <a:rPr lang="ja-JP" altLang="en-US" sz="1050" dirty="0">
                <a:latin typeface="ＭＳ ゴシック" panose="020B0609070205080204" pitchFamily="49" charset="-128"/>
                <a:ea typeface="ＭＳ ゴシック" panose="020B0609070205080204" pitchFamily="49" charset="-128"/>
              </a:rPr>
              <a:t>細胞性抗癌剤：エピルビシン、ドキソルビシン、シスプラチン、ミリプラチン、マイトマイシン</a:t>
            </a:r>
            <a:r>
              <a:rPr lang="en-US" altLang="ja-JP" sz="1050" dirty="0">
                <a:latin typeface="ＭＳ ゴシック" panose="020B0609070205080204" pitchFamily="49" charset="-128"/>
                <a:ea typeface="ＭＳ ゴシック" panose="020B0609070205080204" pitchFamily="49" charset="-128"/>
              </a:rPr>
              <a:t>C</a:t>
            </a:r>
            <a:r>
              <a:rPr lang="ja-JP" altLang="en-US" sz="1050" dirty="0" err="1"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フルオロウラシル</a:t>
            </a:r>
            <a:r>
              <a:rPr lang="ja-JP" altLang="en-US" sz="1050" dirty="0">
                <a:latin typeface="ＭＳ ゴシック" panose="020B0609070205080204" pitchFamily="49" charset="-128"/>
                <a:ea typeface="ＭＳ ゴシック" panose="020B0609070205080204" pitchFamily="49" charset="-128"/>
              </a:rPr>
              <a:t>、ゲムシタビン、テガフール・ウラシル等</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分子</a:t>
            </a:r>
            <a:r>
              <a:rPr lang="ja-JP" altLang="en-US" sz="1050" dirty="0">
                <a:latin typeface="ＭＳ ゴシック" panose="020B0609070205080204" pitchFamily="49" charset="-128"/>
                <a:ea typeface="ＭＳ ゴシック" panose="020B0609070205080204" pitchFamily="49" charset="-128"/>
              </a:rPr>
              <a:t>標的治療薬：ソラフェニブ、レゴラフェニブ、レンバチニブ等</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（２）鎮痛薬</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オピオイド</a:t>
            </a:r>
            <a:r>
              <a:rPr lang="ja-JP" altLang="en-US" sz="1050" dirty="0">
                <a:latin typeface="ＭＳ ゴシック" panose="020B0609070205080204" pitchFamily="49" charset="-128"/>
                <a:ea typeface="ＭＳ ゴシック" panose="020B0609070205080204" pitchFamily="49" charset="-128"/>
              </a:rPr>
              <a:t>：モルヒネ、フェンタニル、ペチジン、ブプレノルフィン、ペンタゾシン、エプタゾシン</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トラマドール</a:t>
            </a:r>
            <a:r>
              <a:rPr lang="ja-JP" altLang="en-US" sz="1050" dirty="0">
                <a:latin typeface="ＭＳ ゴシック" panose="020B0609070205080204" pitchFamily="49" charset="-128"/>
                <a:ea typeface="ＭＳ ゴシック" panose="020B0609070205080204" pitchFamily="49" charset="-128"/>
              </a:rPr>
              <a:t>、オキシコドン等</a:t>
            </a:r>
          </a:p>
          <a:p>
            <a:pPr marL="0" indent="0">
              <a:lnSpc>
                <a:spcPts val="1200"/>
              </a:lnSpc>
              <a:spcBef>
                <a:spcPts val="0"/>
              </a:spcBef>
              <a:buNone/>
            </a:pPr>
            <a:endParaRPr lang="ja-JP" altLang="en-US" sz="1050" dirty="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４．重度肝硬変（非代償性肝硬変）の医療行為と判断する薬剤等</a:t>
            </a:r>
            <a:r>
              <a:rPr lang="en-US" altLang="ja-JP" sz="1050" dirty="0">
                <a:latin typeface="ＭＳ ゴシック" panose="020B0609070205080204" pitchFamily="49" charset="-128"/>
                <a:ea typeface="ＭＳ ゴシック" panose="020B0609070205080204" pitchFamily="49" charset="-128"/>
              </a:rPr>
              <a:t>(</a:t>
            </a:r>
            <a:r>
              <a:rPr lang="ja-JP" altLang="en-US" sz="1050" dirty="0">
                <a:latin typeface="ＭＳ ゴシック" panose="020B0609070205080204" pitchFamily="49" charset="-128"/>
                <a:ea typeface="ＭＳ ゴシック" panose="020B0609070205080204" pitchFamily="49" charset="-128"/>
              </a:rPr>
              <a:t>一般名</a:t>
            </a:r>
            <a:r>
              <a:rPr lang="en-US" altLang="ja-JP" sz="1050" dirty="0">
                <a:latin typeface="ＭＳ ゴシック" panose="020B0609070205080204" pitchFamily="49" charset="-128"/>
                <a:ea typeface="ＭＳ ゴシック" panose="020B0609070205080204" pitchFamily="49" charset="-128"/>
              </a:rPr>
              <a:t>)</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（１）肝性浮腫・腹水治療薬（利尿薬）</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肝性</a:t>
            </a:r>
            <a:r>
              <a:rPr lang="ja-JP" altLang="en-US" sz="1050" dirty="0">
                <a:latin typeface="ＭＳ ゴシック" panose="020B0609070205080204" pitchFamily="49" charset="-128"/>
                <a:ea typeface="ＭＳ ゴシック" panose="020B0609070205080204" pitchFamily="49" charset="-128"/>
              </a:rPr>
              <a:t>浮腫あるいは腹水、難治性腹水等の病名を有し、かつ、下記薬剤を投与している場合には、</a:t>
            </a:r>
            <a:r>
              <a:rPr lang="ja-JP" altLang="en-US" sz="1050" dirty="0" smtClean="0">
                <a:latin typeface="ＭＳ ゴシック" panose="020B0609070205080204" pitchFamily="49" charset="-128"/>
                <a:ea typeface="ＭＳ ゴシック" panose="020B0609070205080204" pitchFamily="49" charset="-128"/>
              </a:rPr>
              <a:t>重</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度肝</a:t>
            </a:r>
            <a:r>
              <a:rPr lang="ja-JP" altLang="en-US" sz="1050" dirty="0">
                <a:latin typeface="ＭＳ ゴシック" panose="020B0609070205080204" pitchFamily="49" charset="-128"/>
                <a:ea typeface="ＭＳ ゴシック" panose="020B0609070205080204" pitchFamily="49" charset="-128"/>
              </a:rPr>
              <a:t>硬変（非代償性肝硬変）の対象医療と判断する。</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バゾプレッシン受容体拮抗薬：トルバプタン</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ループ系利尿薬：フロセミド、ブメタニド、トラセミド、プレタニド、アゾセミド</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カリウム保持性利尿薬：スピロノラクトン、トリアムテレン、カンレノ酸カリウム</a:t>
            </a: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（２）肝性脳症治療薬</a:t>
            </a: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肝性</a:t>
            </a:r>
            <a:r>
              <a:rPr lang="ja-JP" altLang="en-US" sz="1050" dirty="0">
                <a:latin typeface="ＭＳ ゴシック" panose="020B0609070205080204" pitchFamily="49" charset="-128"/>
                <a:ea typeface="ＭＳ ゴシック" panose="020B0609070205080204" pitchFamily="49" charset="-128"/>
              </a:rPr>
              <a:t>脳症の病名を有し、効能又は効果として「慢性肝障害時における脳症の改善」を有する</a:t>
            </a:r>
            <a:r>
              <a:rPr lang="ja-JP" altLang="en-US" sz="1050" dirty="0" smtClean="0">
                <a:latin typeface="ＭＳ ゴシック" panose="020B0609070205080204" pitchFamily="49" charset="-128"/>
                <a:ea typeface="ＭＳ ゴシック" panose="020B0609070205080204" pitchFamily="49" charset="-128"/>
              </a:rPr>
              <a:t>薬剤</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a:latin typeface="ＭＳ ゴシック" panose="020B0609070205080204" pitchFamily="49" charset="-128"/>
                <a:ea typeface="ＭＳ ゴシック" panose="020B0609070205080204" pitchFamily="49" charset="-128"/>
              </a:rPr>
              <a:t>商品名：アミノレバン、テルフィス、ヒカリレバン、モリヘパミン）による治療が実施されて</a:t>
            </a:r>
            <a:r>
              <a:rPr lang="ja-JP" altLang="en-US" sz="1050" dirty="0" smtClean="0">
                <a:latin typeface="ＭＳ ゴシック" panose="020B0609070205080204" pitchFamily="49" charset="-128"/>
                <a:ea typeface="ＭＳ ゴシック" panose="020B0609070205080204" pitchFamily="49" charset="-128"/>
              </a:rPr>
              <a:t>いる</a:t>
            </a:r>
            <a:endParaRPr lang="en-US" altLang="ja-JP" sz="1050" dirty="0" smtClean="0">
              <a:latin typeface="ＭＳ ゴシック" panose="020B0609070205080204" pitchFamily="49" charset="-128"/>
              <a:ea typeface="ＭＳ ゴシック" panose="020B0609070205080204" pitchFamily="49" charset="-128"/>
            </a:endParaRPr>
          </a:p>
          <a:p>
            <a:pPr marL="0" indent="0">
              <a:lnSpc>
                <a:spcPts val="1200"/>
              </a:lnSpc>
              <a:spcBef>
                <a:spcPts val="0"/>
              </a:spcBef>
              <a:buNone/>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場合</a:t>
            </a:r>
            <a:r>
              <a:rPr lang="ja-JP" altLang="en-US" sz="1050" dirty="0">
                <a:latin typeface="ＭＳ ゴシック" panose="020B0609070205080204" pitchFamily="49" charset="-128"/>
                <a:ea typeface="ＭＳ ゴシック" panose="020B0609070205080204" pitchFamily="49" charset="-128"/>
              </a:rPr>
              <a:t>には、重度肝硬変（非代償性肝硬変）の対象医療と判断する</a:t>
            </a:r>
            <a:r>
              <a:rPr lang="ja-JP" altLang="en-US" sz="1050" dirty="0" smtClean="0">
                <a:latin typeface="ＭＳ ゴシック" panose="020B0609070205080204" pitchFamily="49" charset="-128"/>
                <a:ea typeface="ＭＳ ゴシック" panose="020B0609070205080204" pitchFamily="49" charset="-128"/>
              </a:rPr>
              <a:t>。</a:t>
            </a:r>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80</a:t>
            </a:fld>
            <a:endParaRPr kumimoji="1" lang="ja-JP" altLang="en-US"/>
          </a:p>
        </p:txBody>
      </p:sp>
    </p:spTree>
    <p:extLst>
      <p:ext uri="{BB962C8B-B14F-4D97-AF65-F5344CB8AC3E}">
        <p14:creationId xmlns:p14="http://schemas.microsoft.com/office/powerpoint/2010/main" val="337388301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81</a:t>
            </a:fld>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1914417757"/>
              </p:ext>
            </p:extLst>
          </p:nvPr>
        </p:nvGraphicFramePr>
        <p:xfrm>
          <a:off x="443351" y="673871"/>
          <a:ext cx="5971297" cy="7283096"/>
        </p:xfrm>
        <a:graphic>
          <a:graphicData uri="http://schemas.openxmlformats.org/drawingml/2006/table">
            <a:tbl>
              <a:tblPr firstRow="1" firstCol="1" bandRow="1"/>
              <a:tblGrid>
                <a:gridCol w="447145">
                  <a:extLst>
                    <a:ext uri="{9D8B030D-6E8A-4147-A177-3AD203B41FA5}">
                      <a16:colId xmlns:a16="http://schemas.microsoft.com/office/drawing/2014/main" val="2729462772"/>
                    </a:ext>
                  </a:extLst>
                </a:gridCol>
                <a:gridCol w="1191151">
                  <a:extLst>
                    <a:ext uri="{9D8B030D-6E8A-4147-A177-3AD203B41FA5}">
                      <a16:colId xmlns:a16="http://schemas.microsoft.com/office/drawing/2014/main" val="1332783363"/>
                    </a:ext>
                  </a:extLst>
                </a:gridCol>
                <a:gridCol w="351631">
                  <a:extLst>
                    <a:ext uri="{9D8B030D-6E8A-4147-A177-3AD203B41FA5}">
                      <a16:colId xmlns:a16="http://schemas.microsoft.com/office/drawing/2014/main" val="209585697"/>
                    </a:ext>
                  </a:extLst>
                </a:gridCol>
                <a:gridCol w="351632">
                  <a:extLst>
                    <a:ext uri="{9D8B030D-6E8A-4147-A177-3AD203B41FA5}">
                      <a16:colId xmlns:a16="http://schemas.microsoft.com/office/drawing/2014/main" val="1957958740"/>
                    </a:ext>
                  </a:extLst>
                </a:gridCol>
                <a:gridCol w="186828">
                  <a:extLst>
                    <a:ext uri="{9D8B030D-6E8A-4147-A177-3AD203B41FA5}">
                      <a16:colId xmlns:a16="http://schemas.microsoft.com/office/drawing/2014/main" val="1104918676"/>
                    </a:ext>
                  </a:extLst>
                </a:gridCol>
                <a:gridCol w="164804">
                  <a:extLst>
                    <a:ext uri="{9D8B030D-6E8A-4147-A177-3AD203B41FA5}">
                      <a16:colId xmlns:a16="http://schemas.microsoft.com/office/drawing/2014/main" val="2734163250"/>
                    </a:ext>
                  </a:extLst>
                </a:gridCol>
                <a:gridCol w="351631">
                  <a:extLst>
                    <a:ext uri="{9D8B030D-6E8A-4147-A177-3AD203B41FA5}">
                      <a16:colId xmlns:a16="http://schemas.microsoft.com/office/drawing/2014/main" val="3814632813"/>
                    </a:ext>
                  </a:extLst>
                </a:gridCol>
                <a:gridCol w="393892">
                  <a:extLst>
                    <a:ext uri="{9D8B030D-6E8A-4147-A177-3AD203B41FA5}">
                      <a16:colId xmlns:a16="http://schemas.microsoft.com/office/drawing/2014/main" val="3955508207"/>
                    </a:ext>
                  </a:extLst>
                </a:gridCol>
                <a:gridCol w="351632">
                  <a:extLst>
                    <a:ext uri="{9D8B030D-6E8A-4147-A177-3AD203B41FA5}">
                      <a16:colId xmlns:a16="http://schemas.microsoft.com/office/drawing/2014/main" val="1543441123"/>
                    </a:ext>
                  </a:extLst>
                </a:gridCol>
                <a:gridCol w="131874">
                  <a:extLst>
                    <a:ext uri="{9D8B030D-6E8A-4147-A177-3AD203B41FA5}">
                      <a16:colId xmlns:a16="http://schemas.microsoft.com/office/drawing/2014/main" val="532224774"/>
                    </a:ext>
                  </a:extLst>
                </a:gridCol>
                <a:gridCol w="219758">
                  <a:extLst>
                    <a:ext uri="{9D8B030D-6E8A-4147-A177-3AD203B41FA5}">
                      <a16:colId xmlns:a16="http://schemas.microsoft.com/office/drawing/2014/main" val="619405438"/>
                    </a:ext>
                  </a:extLst>
                </a:gridCol>
                <a:gridCol w="351632">
                  <a:extLst>
                    <a:ext uri="{9D8B030D-6E8A-4147-A177-3AD203B41FA5}">
                      <a16:colId xmlns:a16="http://schemas.microsoft.com/office/drawing/2014/main" val="954664875"/>
                    </a:ext>
                  </a:extLst>
                </a:gridCol>
                <a:gridCol w="126012">
                  <a:extLst>
                    <a:ext uri="{9D8B030D-6E8A-4147-A177-3AD203B41FA5}">
                      <a16:colId xmlns:a16="http://schemas.microsoft.com/office/drawing/2014/main" val="1967901431"/>
                    </a:ext>
                  </a:extLst>
                </a:gridCol>
                <a:gridCol w="255243">
                  <a:extLst>
                    <a:ext uri="{9D8B030D-6E8A-4147-A177-3AD203B41FA5}">
                      <a16:colId xmlns:a16="http://schemas.microsoft.com/office/drawing/2014/main" val="1141197882"/>
                    </a:ext>
                  </a:extLst>
                </a:gridCol>
                <a:gridCol w="393169">
                  <a:extLst>
                    <a:ext uri="{9D8B030D-6E8A-4147-A177-3AD203B41FA5}">
                      <a16:colId xmlns:a16="http://schemas.microsoft.com/office/drawing/2014/main" val="3288602346"/>
                    </a:ext>
                  </a:extLst>
                </a:gridCol>
                <a:gridCol w="351632">
                  <a:extLst>
                    <a:ext uri="{9D8B030D-6E8A-4147-A177-3AD203B41FA5}">
                      <a16:colId xmlns:a16="http://schemas.microsoft.com/office/drawing/2014/main" val="2817696838"/>
                    </a:ext>
                  </a:extLst>
                </a:gridCol>
                <a:gridCol w="351631">
                  <a:extLst>
                    <a:ext uri="{9D8B030D-6E8A-4147-A177-3AD203B41FA5}">
                      <a16:colId xmlns:a16="http://schemas.microsoft.com/office/drawing/2014/main" val="682534959"/>
                    </a:ext>
                  </a:extLst>
                </a:gridCol>
              </a:tblGrid>
              <a:tr h="623764">
                <a:tc gridSpan="17">
                  <a:txBody>
                    <a:bodyPr/>
                    <a:lstStyle/>
                    <a:p>
                      <a:pPr algn="ctr" fontAlgn="base" hangingPunct="0">
                        <a:spcAft>
                          <a:spcPts val="0"/>
                        </a:spcAft>
                      </a:pPr>
                      <a:r>
                        <a:rPr lang="ja-JP" sz="1000" b="1"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肝がん・重度肝硬変治療研究促進事業参加者証（　新規　・　更新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algn="ctr" fontAlgn="base" hangingPunct="0">
                        <a:spcAft>
                          <a:spcPts val="0"/>
                        </a:spcAft>
                      </a:pPr>
                      <a:r>
                        <a:rPr lang="ja-JP" sz="1000" b="1"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交付申請書</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942715"/>
                  </a:ext>
                </a:extLst>
              </a:tr>
              <a:tr h="468103">
                <a:tc rowSpan="7">
                  <a:txBody>
                    <a:bodyPr/>
                    <a:lstStyle/>
                    <a:p>
                      <a:pPr marL="71755" marR="71755" algn="ctr">
                        <a:spcAft>
                          <a:spcPts val="0"/>
                        </a:spcAft>
                      </a:pPr>
                      <a:r>
                        <a:rPr lang="ja-JP" sz="1000" kern="100">
                          <a:effectLst/>
                          <a:latin typeface="Century" panose="02040604050505020304" pitchFamily="18" charset="0"/>
                          <a:ea typeface="ＭＳ 明朝" panose="02020609040205080304" pitchFamily="17" charset="-128"/>
                          <a:cs typeface="Times New Roman" panose="02020603050405020304" pitchFamily="18" charset="0"/>
                        </a:rPr>
                        <a:t>申　請　者</a:t>
                      </a:r>
                      <a:r>
                        <a:rPr lang="ja-JP" sz="1000" kern="10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（医療の給付を受けようとする者）</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ase" hangingPunct="0">
                        <a:spcAft>
                          <a:spcPts val="0"/>
                        </a:spcAft>
                      </a:pPr>
                      <a:r>
                        <a:rPr lang="ja-JP" sz="700" kern="0" spc="-2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ふ</a:t>
                      </a:r>
                      <a:r>
                        <a:rPr lang="ja-JP" sz="700" kern="0" spc="-1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r>
                        <a:rPr lang="ja-JP" sz="700" kern="0" spc="-2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り</a:t>
                      </a:r>
                      <a:r>
                        <a:rPr lang="ja-JP" sz="700" kern="0" spc="-1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r>
                        <a:rPr lang="ja-JP" sz="700" kern="0" spc="-2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が</a:t>
                      </a:r>
                      <a:r>
                        <a:rPr lang="ja-JP" sz="700" kern="0" spc="-1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r>
                        <a:rPr lang="ja-JP" sz="700" kern="0" spc="-2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な</a:t>
                      </a:r>
                      <a:endParaRPr lang="ja-JP" sz="7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algn="ctr">
                        <a:spcAft>
                          <a:spcPts val="0"/>
                        </a:spcAft>
                      </a:pPr>
                      <a:r>
                        <a:rPr lang="ja-JP" sz="10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氏　　　名</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1">
                  <a:txBody>
                    <a:bodyPr/>
                    <a:lstStyle/>
                    <a:p>
                      <a:pPr algn="ctr">
                        <a:spcAft>
                          <a:spcPts val="0"/>
                        </a:spcAft>
                      </a:pPr>
                      <a:r>
                        <a:rPr lang="en-US" sz="1000" kern="100" dirty="0">
                          <a:effectLst/>
                          <a:latin typeface="ＭＳ 明朝" panose="02020609040205080304" pitchFamily="17" charset="-128"/>
                          <a:ea typeface="ＭＳ ゴシック" panose="020B0609070205080204" pitchFamily="49" charset="-128"/>
                          <a:cs typeface="Times New Roman" panose="02020603050405020304" pitchFamily="18" charset="0"/>
                        </a:rPr>
                        <a:t>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gridSpan="2">
                  <a:txBody>
                    <a:bodyPr/>
                    <a:lstStyle/>
                    <a:p>
                      <a:pPr algn="ctr">
                        <a:spcAft>
                          <a:spcPts val="0"/>
                        </a:spcAft>
                      </a:pP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性　　別</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gridSpan="2">
                  <a:txBody>
                    <a:bodyPr/>
                    <a:lstStyle/>
                    <a:p>
                      <a:pPr algn="ctr">
                        <a:spcAft>
                          <a:spcPts val="0"/>
                        </a:spcAft>
                      </a:pPr>
                      <a:r>
                        <a:rPr lang="ja-JP" sz="1000" kern="100">
                          <a:effectLst/>
                          <a:latin typeface="Century" panose="02040604050505020304" pitchFamily="18" charset="0"/>
                          <a:ea typeface="ＭＳ 明朝" panose="02020609040205080304" pitchFamily="17" charset="-128"/>
                          <a:cs typeface="Times New Roman" panose="02020603050405020304" pitchFamily="18" charset="0"/>
                        </a:rPr>
                        <a:t>男・女</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extLst>
                  <a:ext uri="{0D108BD9-81ED-4DB2-BD59-A6C34878D82A}">
                    <a16:rowId xmlns:a16="http://schemas.microsoft.com/office/drawing/2014/main" val="1548947199"/>
                  </a:ext>
                </a:extLst>
              </a:tr>
              <a:tr h="458060">
                <a:tc vMerge="1">
                  <a:txBody>
                    <a:bodyPr/>
                    <a:lstStyle/>
                    <a:p>
                      <a:endParaRPr kumimoji="1" lang="ja-JP" altLang="en-US"/>
                    </a:p>
                  </a:txBody>
                  <a:tcPr/>
                </a:tc>
                <a:tc>
                  <a:txBody>
                    <a:bodyPr/>
                    <a:lstStyle/>
                    <a:p>
                      <a:pPr algn="ctr">
                        <a:spcAft>
                          <a:spcPts val="0"/>
                        </a:spcAft>
                      </a:pPr>
                      <a:r>
                        <a:rPr lang="ja-JP" sz="1000" kern="100">
                          <a:effectLst/>
                          <a:latin typeface="Century" panose="02040604050505020304" pitchFamily="18" charset="0"/>
                          <a:ea typeface="ＭＳ 明朝" panose="02020609040205080304" pitchFamily="17" charset="-128"/>
                          <a:cs typeface="Times New Roman" panose="02020603050405020304" pitchFamily="18" charset="0"/>
                        </a:rPr>
                        <a:t>生年月日</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1">
                  <a:txBody>
                    <a:bodyPr/>
                    <a:lstStyle/>
                    <a:p>
                      <a:pPr algn="ctr" fontAlgn="base" hangingPunct="0">
                        <a:spcAft>
                          <a:spcPts val="0"/>
                        </a:spcAft>
                      </a:pPr>
                      <a:r>
                        <a:rPr lang="ja-JP" sz="10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　　　　　年　　　月　　　日</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168628401"/>
                  </a:ext>
                </a:extLst>
              </a:tr>
              <a:tr h="447459">
                <a:tc vMerge="1">
                  <a:txBody>
                    <a:bodyPr/>
                    <a:lstStyle/>
                    <a:p>
                      <a:endParaRPr kumimoji="1" lang="ja-JP" altLang="en-US"/>
                    </a:p>
                  </a:txBody>
                  <a:tcPr/>
                </a:tc>
                <a:tc>
                  <a:txBody>
                    <a:bodyPr/>
                    <a:lstStyle/>
                    <a:p>
                      <a:pPr algn="ctr">
                        <a:spcAft>
                          <a:spcPts val="0"/>
                        </a:spcAft>
                      </a:pPr>
                      <a:r>
                        <a:rPr lang="ja-JP" sz="1000" kern="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住　　　所</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ctr">
                        <a:spcAft>
                          <a:spcPts val="0"/>
                        </a:spcAft>
                      </a:pP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　　　　　　　　　　　　　　（電話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1465352"/>
                  </a:ext>
                </a:extLst>
              </a:tr>
              <a:tr h="264459">
                <a:tc vMerge="1">
                  <a:txBody>
                    <a:bodyPr/>
                    <a:lstStyle/>
                    <a:p>
                      <a:endParaRPr kumimoji="1" lang="ja-JP" altLang="en-US"/>
                    </a:p>
                  </a:txBody>
                  <a:tcPr/>
                </a:tc>
                <a:tc>
                  <a:txBody>
                    <a:bodyPr/>
                    <a:lstStyle/>
                    <a:p>
                      <a:pPr algn="ctr">
                        <a:spcAft>
                          <a:spcPts val="0"/>
                        </a:spcAft>
                      </a:pPr>
                      <a:r>
                        <a:rPr lang="ja-JP" sz="1000" kern="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個 人 番 号</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spcAft>
                          <a:spcPts val="0"/>
                        </a:spcAft>
                      </a:pPr>
                      <a:endParaRPr lang="ja-JP" sz="9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0"/>
                        </a:spcAft>
                      </a:pP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16906030"/>
                  </a:ext>
                </a:extLst>
              </a:tr>
              <a:tr h="509948">
                <a:tc vMerge="1">
                  <a:txBody>
                    <a:bodyPr/>
                    <a:lstStyle/>
                    <a:p>
                      <a:endParaRPr kumimoji="1" lang="ja-JP" altLang="en-US"/>
                    </a:p>
                  </a:txBody>
                  <a:tcPr/>
                </a:tc>
                <a:tc rowSpan="3">
                  <a:txBody>
                    <a:bodyPr/>
                    <a:lstStyle/>
                    <a:p>
                      <a:pPr algn="ctr" fontAlgn="base" hangingPunct="0">
                        <a:spcAft>
                          <a:spcPts val="0"/>
                        </a:spcAft>
                      </a:pPr>
                      <a:r>
                        <a:rPr lang="ja-JP" sz="1000" kern="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加入医療保険</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dist">
                        <a:spcAft>
                          <a:spcPts val="0"/>
                        </a:spcAft>
                      </a:pP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被保険者氏名</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5">
                  <a:txBody>
                    <a:bodyPr/>
                    <a:lstStyle/>
                    <a:p>
                      <a:pPr algn="ctr">
                        <a:spcAft>
                          <a:spcPts val="0"/>
                        </a:spcAft>
                      </a:pPr>
                      <a:r>
                        <a:rPr lang="en-US" sz="1000" kern="100" dirty="0">
                          <a:effectLst/>
                          <a:latin typeface="ＭＳ 明朝" panose="02020609040205080304" pitchFamily="17" charset="-128"/>
                          <a:ea typeface="ＭＳ ゴシック" panose="020B0609070205080204" pitchFamily="49" charset="-128"/>
                          <a:cs typeface="Times New Roman" panose="02020603050405020304" pitchFamily="18" charset="0"/>
                        </a:rPr>
                        <a:t>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spcAft>
                          <a:spcPts val="0"/>
                        </a:spcAft>
                      </a:pPr>
                      <a:endParaRPr lang="ja-JP" sz="9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dist" fontAlgn="base" hangingPunct="0">
                        <a:spcAft>
                          <a:spcPts val="0"/>
                        </a:spcAft>
                      </a:pPr>
                      <a:r>
                        <a:rPr lang="ja-JP" sz="10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申請者との続柄</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a:spcAft>
                          <a:spcPts val="0"/>
                        </a:spcAft>
                      </a:pPr>
                      <a:r>
                        <a:rPr lang="en-US" sz="1000" kern="100" dirty="0">
                          <a:effectLst/>
                          <a:latin typeface="ＭＳ 明朝" panose="02020609040205080304" pitchFamily="17" charset="-128"/>
                          <a:ea typeface="ＭＳ ゴシック" panose="020B0609070205080204" pitchFamily="49" charset="-128"/>
                          <a:cs typeface="Times New Roman" panose="02020603050405020304" pitchFamily="18" charset="0"/>
                        </a:rPr>
                        <a:t>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98218556"/>
                  </a:ext>
                </a:extLst>
              </a:tr>
              <a:tr h="620980">
                <a:tc vMerge="1">
                  <a:txBody>
                    <a:bodyPr/>
                    <a:lstStyle/>
                    <a:p>
                      <a:endParaRPr kumimoji="1" lang="ja-JP" altLang="en-US"/>
                    </a:p>
                  </a:txBody>
                  <a:tcPr/>
                </a:tc>
                <a:tc vMerge="1">
                  <a:txBody>
                    <a:bodyPr/>
                    <a:lstStyle/>
                    <a:p>
                      <a:endParaRPr kumimoji="1" lang="ja-JP" altLang="en-US"/>
                    </a:p>
                  </a:txBody>
                  <a:tcPr/>
                </a:tc>
                <a:tc gridSpan="3">
                  <a:txBody>
                    <a:bodyPr/>
                    <a:lstStyle/>
                    <a:p>
                      <a:pPr algn="dist">
                        <a:spcAft>
                          <a:spcPts val="0"/>
                        </a:spcAft>
                      </a:pPr>
                      <a:r>
                        <a:rPr lang="ja-JP" sz="1000" kern="100">
                          <a:effectLst/>
                          <a:latin typeface="Century" panose="02040604050505020304" pitchFamily="18" charset="0"/>
                          <a:ea typeface="ＭＳ 明朝" panose="02020609040205080304" pitchFamily="17" charset="-128"/>
                          <a:cs typeface="Times New Roman" panose="02020603050405020304" pitchFamily="18" charset="0"/>
                        </a:rPr>
                        <a:t>保険種別</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base" hangingPunct="0">
                        <a:spcAft>
                          <a:spcPts val="0"/>
                        </a:spcAft>
                      </a:pPr>
                      <a:r>
                        <a:rPr lang="ja-JP" sz="1000" kern="0" spc="-1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協・組・共・国・後</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fontAlgn="base" hangingPunct="0">
                        <a:spcAft>
                          <a:spcPts val="0"/>
                        </a:spcAft>
                      </a:pPr>
                      <a:endParaRPr lang="ja-JP" sz="9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dist" fontAlgn="base" hangingPunct="0">
                        <a:spcAft>
                          <a:spcPts val="0"/>
                        </a:spcAft>
                      </a:pPr>
                      <a:r>
                        <a:rPr lang="ja-JP" sz="10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被保険者証の</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algn="dist" fontAlgn="base" hangingPunct="0">
                        <a:spcAft>
                          <a:spcPts val="0"/>
                        </a:spcAft>
                      </a:pPr>
                      <a:r>
                        <a:rPr lang="ja-JP" sz="10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記号・番号</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a:spcAft>
                          <a:spcPts val="0"/>
                        </a:spcAft>
                      </a:pPr>
                      <a:r>
                        <a:rPr lang="en-US" sz="1000" kern="100" dirty="0">
                          <a:effectLst/>
                          <a:latin typeface="ＭＳ 明朝" panose="02020609040205080304" pitchFamily="17" charset="-128"/>
                          <a:ea typeface="ＭＳ ゴシック" panose="020B0609070205080204" pitchFamily="49" charset="-128"/>
                          <a:cs typeface="Times New Roman" panose="02020603050405020304" pitchFamily="18" charset="0"/>
                        </a:rPr>
                        <a:t>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01027295"/>
                  </a:ext>
                </a:extLst>
              </a:tr>
              <a:tr h="468660">
                <a:tc vMerge="1">
                  <a:txBody>
                    <a:bodyPr/>
                    <a:lstStyle/>
                    <a:p>
                      <a:endParaRPr kumimoji="1" lang="ja-JP" altLang="en-US"/>
                    </a:p>
                  </a:txBody>
                  <a:tcPr/>
                </a:tc>
                <a:tc vMerge="1">
                  <a:txBody>
                    <a:bodyPr/>
                    <a:lstStyle/>
                    <a:p>
                      <a:endParaRPr kumimoji="1" lang="ja-JP" altLang="en-US"/>
                    </a:p>
                  </a:txBody>
                  <a:tcPr/>
                </a:tc>
                <a:tc gridSpan="3">
                  <a:txBody>
                    <a:bodyPr/>
                    <a:lstStyle/>
                    <a:p>
                      <a:pPr algn="dist" fontAlgn="base" hangingPunct="0">
                        <a:spcAft>
                          <a:spcPts val="0"/>
                        </a:spcAft>
                      </a:pPr>
                      <a:r>
                        <a:rPr lang="ja-JP" sz="1000" kern="100">
                          <a:effectLst/>
                          <a:latin typeface="Century" panose="02040604050505020304" pitchFamily="18" charset="0"/>
                          <a:ea typeface="ＭＳ 明朝" panose="02020609040205080304" pitchFamily="17" charset="-128"/>
                          <a:cs typeface="Times New Roman" panose="02020603050405020304" pitchFamily="18" charset="0"/>
                        </a:rPr>
                        <a:t>保険者番号</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12">
                  <a:txBody>
                    <a:bodyPr/>
                    <a:lstStyle/>
                    <a:p>
                      <a:pPr algn="ctr">
                        <a:spcAft>
                          <a:spcPts val="0"/>
                        </a:spcAft>
                      </a:pPr>
                      <a:r>
                        <a:rPr lang="en-US" sz="1000" kern="100" dirty="0">
                          <a:effectLst/>
                          <a:latin typeface="ＭＳ 明朝" panose="02020609040205080304" pitchFamily="17" charset="-128"/>
                          <a:ea typeface="ＭＳ ゴシック" panose="020B0609070205080204" pitchFamily="49" charset="-128"/>
                          <a:cs typeface="Times New Roman" panose="02020603050405020304" pitchFamily="18" charset="0"/>
                        </a:rPr>
                        <a:t>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spcAft>
                          <a:spcPts val="0"/>
                        </a:spcAft>
                      </a:pPr>
                      <a:endParaRPr lang="ja-JP" sz="9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01997354"/>
                  </a:ext>
                </a:extLst>
              </a:tr>
              <a:tr h="472008">
                <a:tc gridSpan="2">
                  <a:txBody>
                    <a:bodyPr/>
                    <a:lstStyle/>
                    <a:p>
                      <a:pPr algn="ctr" fontAlgn="base" hangingPunct="0">
                        <a:spcAft>
                          <a:spcPts val="0"/>
                        </a:spcAft>
                      </a:pPr>
                      <a:r>
                        <a:rPr lang="ja-JP" sz="1000" kern="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病　　　　名</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15">
                  <a:txBody>
                    <a:bodyPr/>
                    <a:lstStyle/>
                    <a:p>
                      <a:pPr algn="ctr">
                        <a:spcAft>
                          <a:spcPts val="0"/>
                        </a:spcAft>
                      </a:pPr>
                      <a:r>
                        <a:rPr lang="en-US" sz="1000" kern="100">
                          <a:effectLst/>
                          <a:latin typeface="Century" panose="02040604050505020304" pitchFamily="18" charset="0"/>
                          <a:ea typeface="ＭＳ ゴシック" panose="020B0609070205080204" pitchFamily="49" charset="-128"/>
                          <a:cs typeface="Times New Roman" panose="02020603050405020304" pitchFamily="18" charset="0"/>
                        </a:rPr>
                        <a:t> </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27587824"/>
                  </a:ext>
                </a:extLst>
              </a:tr>
              <a:tr h="776225">
                <a:tc gridSpan="2">
                  <a:txBody>
                    <a:bodyPr/>
                    <a:lstStyle/>
                    <a:p>
                      <a:pPr algn="dist" fontAlgn="base" hangingPunct="0">
                        <a:spcAft>
                          <a:spcPts val="0"/>
                        </a:spcAft>
                      </a:pPr>
                      <a:r>
                        <a:rPr lang="ja-JP" sz="1000" kern="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本助成制度</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p>
                      <a:pPr algn="dist" fontAlgn="base" hangingPunct="0">
                        <a:spcAft>
                          <a:spcPts val="0"/>
                        </a:spcAft>
                      </a:pPr>
                      <a:r>
                        <a:rPr lang="ja-JP" sz="1000" kern="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利用歴</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15">
                  <a:txBody>
                    <a:bodyPr/>
                    <a:lstStyle/>
                    <a:p>
                      <a:pPr indent="139700" algn="just" fontAlgn="base" hangingPunct="0">
                        <a:spcAft>
                          <a:spcPts val="0"/>
                        </a:spcAft>
                      </a:pPr>
                      <a:r>
                        <a:rPr lang="ja-JP" sz="1000" kern="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１．あり　　　　　　　２．なし</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p>
                      <a:pPr indent="139700" algn="just">
                        <a:spcAft>
                          <a:spcPts val="0"/>
                        </a:spcAft>
                      </a:pPr>
                      <a:r>
                        <a:rPr lang="ja-JP" sz="1000" kern="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公費負担者番号・受給者番号（　　　　　　　　・　　　　　　　　）</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p>
                      <a:pPr indent="139700" algn="just">
                        <a:spcAft>
                          <a:spcPts val="0"/>
                        </a:spcAft>
                      </a:pPr>
                      <a:r>
                        <a:rPr lang="ja-JP" sz="1000" kern="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有効期間（　　　　年　　月　　日～　　　　年　　月　　日）</a:t>
                      </a:r>
                      <a:endParaRPr lang="ja-JP" sz="10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91054984"/>
                  </a:ext>
                </a:extLst>
              </a:tr>
              <a:tr h="2173430">
                <a:tc gridSpan="17">
                  <a:txBody>
                    <a:bodyPr/>
                    <a:lstStyle/>
                    <a:p>
                      <a:pPr algn="just" fontAlgn="base" hangingPunct="0">
                        <a:spcAft>
                          <a:spcPts val="0"/>
                        </a:spcAft>
                      </a:pPr>
                      <a:r>
                        <a:rPr lang="en-US" sz="1000"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indent="139700" algn="just" fontAlgn="base" hangingPunct="0">
                        <a:spcAft>
                          <a:spcPts val="0"/>
                        </a:spcAft>
                      </a:pPr>
                      <a:r>
                        <a:rPr lang="ja-JP" sz="1000"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肝がん・重度肝硬変治療研究促進事業について説明を受け、本事業の趣旨を理解し、同意するので、肝がん・重度肝硬変治療研究促進事業参加者証の（　新規</a:t>
                      </a:r>
                      <a:r>
                        <a:rPr lang="ja-JP" sz="1000" kern="0" dirty="0">
                          <a:solidFill>
                            <a:srgbClr val="000000"/>
                          </a:solidFill>
                          <a:effectLst/>
                          <a:latin typeface="Century" panose="02040604050505020304" pitchFamily="18" charset="0"/>
                          <a:ea typeface="Times New Roman" panose="02020603050405020304" pitchFamily="18" charset="0"/>
                          <a:cs typeface="ＭＳ 明朝" panose="02020609040205080304" pitchFamily="17" charset="-128"/>
                        </a:rPr>
                        <a:t> </a:t>
                      </a:r>
                      <a:r>
                        <a:rPr lang="ja-JP" sz="1000"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a:t>
                      </a:r>
                      <a:r>
                        <a:rPr lang="ja-JP" sz="1000" kern="0" dirty="0">
                          <a:solidFill>
                            <a:srgbClr val="000000"/>
                          </a:solidFill>
                          <a:effectLst/>
                          <a:latin typeface="Century" panose="02040604050505020304" pitchFamily="18" charset="0"/>
                          <a:ea typeface="Times New Roman" panose="02020603050405020304" pitchFamily="18" charset="0"/>
                          <a:cs typeface="ＭＳ 明朝" panose="02020609040205080304" pitchFamily="17" charset="-128"/>
                        </a:rPr>
                        <a:t> </a:t>
                      </a:r>
                      <a:r>
                        <a:rPr lang="ja-JP" sz="1000"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更新　）交付を申請します。</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indent="2933700" algn="just" fontAlgn="base" hangingPunct="0">
                        <a:spcAft>
                          <a:spcPts val="0"/>
                        </a:spcAft>
                      </a:pPr>
                      <a:r>
                        <a:rPr lang="en-US" sz="1000"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indent="2933700" algn="just" fontAlgn="base" hangingPunct="0">
                        <a:spcAft>
                          <a:spcPts val="0"/>
                        </a:spcAft>
                      </a:pPr>
                      <a:r>
                        <a:rPr lang="ja-JP" sz="1000"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申請者氏名　　　　　　　　　　　　　　　印</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indent="2819400" algn="just" fontAlgn="base" hangingPunct="0">
                        <a:spcAft>
                          <a:spcPts val="0"/>
                        </a:spcAft>
                      </a:pPr>
                      <a:r>
                        <a:rPr lang="ja-JP" sz="1000" kern="0" spc="5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（代理人の場合は代理人の氏名の記載と押印）</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indent="2895600" algn="just" fontAlgn="base" hangingPunct="0">
                        <a:spcAft>
                          <a:spcPts val="0"/>
                        </a:spcAft>
                      </a:pPr>
                      <a:r>
                        <a:rPr lang="en-US" sz="1000" kern="0" spc="50" dirty="0">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indent="1536700" algn="l" fontAlgn="base" hangingPunct="0">
                        <a:spcAft>
                          <a:spcPts val="0"/>
                        </a:spcAft>
                      </a:pPr>
                      <a:r>
                        <a:rPr lang="ja-JP" sz="1000"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年　　月　　日</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indent="1536700" algn="l" fontAlgn="base" hangingPunct="0">
                        <a:spcAft>
                          <a:spcPts val="0"/>
                        </a:spcAft>
                      </a:pPr>
                      <a:r>
                        <a:rPr lang="en-US" sz="1000"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indent="3213100" algn="l" fontAlgn="base" hangingPunct="0">
                        <a:spcAft>
                          <a:spcPts val="0"/>
                        </a:spcAft>
                      </a:pPr>
                      <a:r>
                        <a:rPr lang="ja-JP" sz="1000"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知事　殿</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algn="ctr">
                        <a:spcAft>
                          <a:spcPts val="0"/>
                        </a:spcAft>
                      </a:pPr>
                      <a:r>
                        <a:rPr lang="en-US" sz="1000" kern="100" dirty="0">
                          <a:solidFill>
                            <a:srgbClr val="000000"/>
                          </a:solidFill>
                          <a:effectLst/>
                          <a:latin typeface="Century" panose="02040604050505020304" pitchFamily="18" charset="0"/>
                          <a:ea typeface="ＭＳ ゴシック" panose="020B0609070205080204" pitchFamily="49" charset="-128"/>
                          <a:cs typeface="Times New Roman" panose="02020603050405020304" pitchFamily="18" charset="0"/>
                        </a:rPr>
                        <a:t> </a:t>
                      </a:r>
                      <a:endParaRPr lang="ja-JP" sz="10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3237" marR="5323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62886725"/>
                  </a:ext>
                </a:extLst>
              </a:tr>
            </a:tbl>
          </a:graphicData>
        </a:graphic>
      </p:graphicFrame>
      <p:sp>
        <p:nvSpPr>
          <p:cNvPr id="7" name="タイトル 1"/>
          <p:cNvSpPr>
            <a:spLocks noGrp="1"/>
          </p:cNvSpPr>
          <p:nvPr>
            <p:ph type="title"/>
          </p:nvPr>
        </p:nvSpPr>
        <p:spPr>
          <a:xfrm>
            <a:off x="443351" y="295665"/>
            <a:ext cx="2777038" cy="266679"/>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（別紙様式例１）</a:t>
            </a:r>
          </a:p>
        </p:txBody>
      </p:sp>
    </p:spTree>
    <p:extLst>
      <p:ext uri="{BB962C8B-B14F-4D97-AF65-F5344CB8AC3E}">
        <p14:creationId xmlns:p14="http://schemas.microsoft.com/office/powerpoint/2010/main" val="177849111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82</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4011852972"/>
              </p:ext>
            </p:extLst>
          </p:nvPr>
        </p:nvGraphicFramePr>
        <p:xfrm>
          <a:off x="495171" y="478429"/>
          <a:ext cx="5926893" cy="9045822"/>
        </p:xfrm>
        <a:graphic>
          <a:graphicData uri="http://schemas.openxmlformats.org/drawingml/2006/table">
            <a:tbl>
              <a:tblPr/>
              <a:tblGrid>
                <a:gridCol w="787166">
                  <a:extLst>
                    <a:ext uri="{9D8B030D-6E8A-4147-A177-3AD203B41FA5}">
                      <a16:colId xmlns:a16="http://schemas.microsoft.com/office/drawing/2014/main" val="2660063566"/>
                    </a:ext>
                  </a:extLst>
                </a:gridCol>
                <a:gridCol w="520918">
                  <a:extLst>
                    <a:ext uri="{9D8B030D-6E8A-4147-A177-3AD203B41FA5}">
                      <a16:colId xmlns:a16="http://schemas.microsoft.com/office/drawing/2014/main" val="2973267177"/>
                    </a:ext>
                  </a:extLst>
                </a:gridCol>
                <a:gridCol w="402844">
                  <a:extLst>
                    <a:ext uri="{9D8B030D-6E8A-4147-A177-3AD203B41FA5}">
                      <a16:colId xmlns:a16="http://schemas.microsoft.com/office/drawing/2014/main" val="3999630704"/>
                    </a:ext>
                  </a:extLst>
                </a:gridCol>
                <a:gridCol w="564906">
                  <a:extLst>
                    <a:ext uri="{9D8B030D-6E8A-4147-A177-3AD203B41FA5}">
                      <a16:colId xmlns:a16="http://schemas.microsoft.com/office/drawing/2014/main" val="1421251680"/>
                    </a:ext>
                  </a:extLst>
                </a:gridCol>
                <a:gridCol w="611211">
                  <a:extLst>
                    <a:ext uri="{9D8B030D-6E8A-4147-A177-3AD203B41FA5}">
                      <a16:colId xmlns:a16="http://schemas.microsoft.com/office/drawing/2014/main" val="1509860339"/>
                    </a:ext>
                  </a:extLst>
                </a:gridCol>
                <a:gridCol w="382006">
                  <a:extLst>
                    <a:ext uri="{9D8B030D-6E8A-4147-A177-3AD203B41FA5}">
                      <a16:colId xmlns:a16="http://schemas.microsoft.com/office/drawing/2014/main" val="1116192029"/>
                    </a:ext>
                  </a:extLst>
                </a:gridCol>
                <a:gridCol w="1157597">
                  <a:extLst>
                    <a:ext uri="{9D8B030D-6E8A-4147-A177-3AD203B41FA5}">
                      <a16:colId xmlns:a16="http://schemas.microsoft.com/office/drawing/2014/main" val="2623273399"/>
                    </a:ext>
                  </a:extLst>
                </a:gridCol>
                <a:gridCol w="1500245">
                  <a:extLst>
                    <a:ext uri="{9D8B030D-6E8A-4147-A177-3AD203B41FA5}">
                      <a16:colId xmlns:a16="http://schemas.microsoft.com/office/drawing/2014/main" val="1076766963"/>
                    </a:ext>
                  </a:extLst>
                </a:gridCol>
              </a:tblGrid>
              <a:tr h="209862">
                <a:tc gridSpan="8">
                  <a:txBody>
                    <a:bodyPr/>
                    <a:lstStyle/>
                    <a:p>
                      <a:pPr algn="ctr" fontAlgn="ctr"/>
                      <a:r>
                        <a:rPr lang="ja-JP" altLang="en-US" sz="800" b="0" i="0" u="none" strike="noStrike" dirty="0">
                          <a:effectLst/>
                          <a:latin typeface="ＭＳ Ｐ明朝" panose="02020600040205080304" pitchFamily="18" charset="-128"/>
                          <a:ea typeface="ＭＳ Ｐ明朝" panose="02020600040205080304" pitchFamily="18" charset="-128"/>
                        </a:rPr>
                        <a:t>臨床調査個人票及び同意書</a:t>
                      </a:r>
                    </a:p>
                  </a:txBody>
                  <a:tcPr marL="36000" marR="36000" marT="36000" marB="36000" anchor="ctr">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59813667"/>
                  </a:ext>
                </a:extLst>
              </a:tr>
              <a:tr h="192020">
                <a:tc>
                  <a:txBody>
                    <a:bodyPr/>
                    <a:lstStyle/>
                    <a:p>
                      <a:pPr algn="ctr"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68298993"/>
                  </a:ext>
                </a:extLst>
              </a:tr>
              <a:tr h="192020">
                <a:tc>
                  <a:txBody>
                    <a:bodyPr/>
                    <a:lstStyle/>
                    <a:p>
                      <a:pPr algn="dist" fontAlgn="ctr"/>
                      <a:r>
                        <a:rPr lang="ja-JP" altLang="en-US" sz="800" b="0" i="0" u="none" strike="noStrike">
                          <a:effectLst/>
                          <a:latin typeface="ＭＳ Ｐ明朝" panose="02020600040205080304" pitchFamily="18" charset="-128"/>
                          <a:ea typeface="ＭＳ Ｐ明朝" panose="02020600040205080304" pitchFamily="18" charset="-128"/>
                        </a:rPr>
                        <a:t>フリガナ</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gridSpan="3">
                  <a:txBody>
                    <a:bodyPr/>
                    <a:lstStyle/>
                    <a:p>
                      <a:pPr algn="ctr"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ctr" fontAlgn="ctr"/>
                      <a:r>
                        <a:rPr lang="ja-JP" altLang="en-US" sz="800" b="0" i="0" u="none" strike="noStrike">
                          <a:effectLst/>
                          <a:latin typeface="ＭＳ Ｐ明朝" panose="02020600040205080304" pitchFamily="18" charset="-128"/>
                          <a:ea typeface="ＭＳ Ｐ明朝" panose="02020600040205080304" pitchFamily="18" charset="-128"/>
                        </a:rPr>
                        <a:t>性別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3">
                  <a:txBody>
                    <a:bodyPr/>
                    <a:lstStyle/>
                    <a:p>
                      <a:pPr algn="ctr" fontAlgn="ctr"/>
                      <a:r>
                        <a:rPr lang="ja-JP" altLang="en-US" sz="800" b="0" i="0" u="none" strike="noStrike">
                          <a:effectLst/>
                          <a:latin typeface="ＭＳ Ｐ明朝" panose="02020600040205080304" pitchFamily="18" charset="-128"/>
                          <a:ea typeface="ＭＳ Ｐ明朝" panose="02020600040205080304" pitchFamily="18" charset="-128"/>
                        </a:rPr>
                        <a:t>生年月日（年齢）</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63668166"/>
                  </a:ext>
                </a:extLst>
              </a:tr>
              <a:tr h="312746">
                <a:tc>
                  <a:txBody>
                    <a:bodyPr/>
                    <a:lstStyle/>
                    <a:p>
                      <a:pPr algn="dist" fontAlgn="ctr"/>
                      <a:r>
                        <a:rPr lang="ja-JP" altLang="en-US" sz="800" b="0" i="0" u="none" strike="noStrike" dirty="0">
                          <a:effectLst/>
                          <a:latin typeface="ＭＳ Ｐ明朝" panose="02020600040205080304" pitchFamily="18" charset="-128"/>
                          <a:ea typeface="ＭＳ Ｐ明朝" panose="02020600040205080304" pitchFamily="18" charset="-128"/>
                        </a:rPr>
                        <a:t>患者氏名</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gridSpan="3">
                  <a:txBody>
                    <a:bodyPr/>
                    <a:lstStyle/>
                    <a:p>
                      <a:pPr algn="ctr"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ctr" fontAlgn="ctr"/>
                      <a:r>
                        <a:rPr lang="ja-JP" altLang="en-US" sz="800" b="0" i="0" u="none" strike="noStrike" dirty="0">
                          <a:effectLst/>
                          <a:latin typeface="ＭＳ Ｐ明朝" panose="02020600040205080304" pitchFamily="18" charset="-128"/>
                          <a:ea typeface="ＭＳ Ｐ明朝" panose="02020600040205080304" pitchFamily="18" charset="-128"/>
                        </a:rPr>
                        <a:t>男・女</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dirty="0">
                          <a:effectLst/>
                          <a:latin typeface="ＭＳ Ｐ明朝" panose="02020600040205080304" pitchFamily="18" charset="-128"/>
                          <a:ea typeface="ＭＳ Ｐ明朝" panose="02020600040205080304" pitchFamily="18" charset="-128"/>
                        </a:rPr>
                        <a:t/>
                      </a:r>
                      <a:br>
                        <a:rPr lang="ja-JP" altLang="en-US" sz="800" b="0" i="0" u="none" strike="noStrike" dirty="0">
                          <a:effectLst/>
                          <a:latin typeface="ＭＳ Ｐ明朝" panose="02020600040205080304" pitchFamily="18" charset="-128"/>
                          <a:ea typeface="ＭＳ Ｐ明朝" panose="02020600040205080304" pitchFamily="18" charset="-128"/>
                        </a:rPr>
                      </a:br>
                      <a:endParaRPr lang="ja-JP" altLang="en-US" sz="800" b="0" i="0" u="none" strike="noStrike" dirty="0">
                        <a:effectLst/>
                        <a:latin typeface="ＭＳ Ｐ明朝" panose="02020600040205080304" pitchFamily="18" charset="-128"/>
                        <a:ea typeface="ＭＳ Ｐ明朝" panose="02020600040205080304" pitchFamily="18" charset="-128"/>
                      </a:endParaRPr>
                    </a:p>
                  </a:txBody>
                  <a:tcPr marL="36000" marR="36000" marT="36000" marB="3600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00" b="0" i="0" u="none" strike="noStrike" dirty="0">
                          <a:effectLst/>
                          <a:latin typeface="ＭＳ Ｐ明朝" panose="02020600040205080304" pitchFamily="18" charset="-128"/>
                          <a:ea typeface="ＭＳ Ｐ明朝" panose="02020600040205080304" pitchFamily="18" charset="-128"/>
                        </a:rPr>
                        <a:t>　　年　　　月　　　日</a:t>
                      </a:r>
                    </a:p>
                  </a:txBody>
                  <a:tcPr marL="36000" marR="36000" marT="36000" marB="3600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00" b="0" i="0" u="none" strike="noStrike">
                          <a:effectLst/>
                          <a:latin typeface="ＭＳ Ｐ明朝" panose="02020600040205080304" pitchFamily="18" charset="-128"/>
                          <a:ea typeface="ＭＳ Ｐ明朝" panose="02020600040205080304" pitchFamily="18" charset="-128"/>
                        </a:rPr>
                        <a:t>（満　　　歳）</a:t>
                      </a:r>
                    </a:p>
                  </a:txBody>
                  <a:tcPr marL="36000" marR="36000" marT="36000" marB="3600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85138399"/>
                  </a:ext>
                </a:extLst>
              </a:tr>
              <a:tr h="554197">
                <a:tc>
                  <a:txBody>
                    <a:bodyPr/>
                    <a:lstStyle/>
                    <a:p>
                      <a:pPr algn="dist" fontAlgn="ctr"/>
                      <a:r>
                        <a:rPr lang="ja-JP" altLang="en-US" sz="800" b="0" i="0" u="none" strike="noStrike">
                          <a:effectLst/>
                          <a:latin typeface="ＭＳ Ｐ明朝" panose="02020600040205080304" pitchFamily="18" charset="-128"/>
                          <a:ea typeface="ＭＳ Ｐ明朝" panose="02020600040205080304" pitchFamily="18" charset="-128"/>
                        </a:rPr>
                        <a:t>住所</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7">
                  <a:txBody>
                    <a:bodyPr/>
                    <a:lstStyle/>
                    <a:p>
                      <a:pPr algn="l" fontAlgn="ctr"/>
                      <a:r>
                        <a:rPr lang="zh-TW" altLang="en-US" sz="800" b="0" i="0" u="none" strike="noStrike" dirty="0">
                          <a:effectLst/>
                          <a:latin typeface="ＭＳ Ｐ明朝" panose="02020600040205080304" pitchFamily="18" charset="-128"/>
                          <a:ea typeface="ＭＳ Ｐ明朝" panose="02020600040205080304" pitchFamily="18" charset="-128"/>
                        </a:rPr>
                        <a:t>　郵便番号</a:t>
                      </a:r>
                      <a:br>
                        <a:rPr lang="zh-TW" altLang="en-US" sz="800" b="0" i="0" u="none" strike="noStrike" dirty="0">
                          <a:effectLst/>
                          <a:latin typeface="ＭＳ Ｐ明朝" panose="02020600040205080304" pitchFamily="18" charset="-128"/>
                          <a:ea typeface="ＭＳ Ｐ明朝" panose="02020600040205080304" pitchFamily="18" charset="-128"/>
                        </a:rPr>
                      </a:br>
                      <a:r>
                        <a:rPr lang="zh-TW" altLang="en-US" sz="800" b="0" i="0" u="none" strike="noStrike" dirty="0">
                          <a:effectLst/>
                          <a:latin typeface="ＭＳ Ｐ明朝" panose="02020600040205080304" pitchFamily="18" charset="-128"/>
                          <a:ea typeface="ＭＳ Ｐ明朝" panose="02020600040205080304" pitchFamily="18" charset="-128"/>
                        </a:rPr>
                        <a:t/>
                      </a:r>
                      <a:br>
                        <a:rPr lang="zh-TW" altLang="en-US" sz="800" b="0" i="0" u="none" strike="noStrike" dirty="0">
                          <a:effectLst/>
                          <a:latin typeface="ＭＳ Ｐ明朝" panose="02020600040205080304" pitchFamily="18" charset="-128"/>
                          <a:ea typeface="ＭＳ Ｐ明朝" panose="02020600040205080304" pitchFamily="18" charset="-128"/>
                        </a:rPr>
                      </a:br>
                      <a:r>
                        <a:rPr lang="zh-TW" altLang="en-US" sz="800" b="0" i="0" u="none" strike="noStrike" dirty="0">
                          <a:effectLst/>
                          <a:latin typeface="ＭＳ Ｐ明朝" panose="02020600040205080304" pitchFamily="18" charset="-128"/>
                          <a:ea typeface="ＭＳ Ｐ明朝" panose="02020600040205080304" pitchFamily="18" charset="-128"/>
                        </a:rPr>
                        <a:t/>
                      </a:r>
                      <a:br>
                        <a:rPr lang="zh-TW" altLang="en-US" sz="800" b="0" i="0" u="none" strike="noStrike" dirty="0">
                          <a:effectLst/>
                          <a:latin typeface="ＭＳ Ｐ明朝" panose="02020600040205080304" pitchFamily="18" charset="-128"/>
                          <a:ea typeface="ＭＳ Ｐ明朝" panose="02020600040205080304" pitchFamily="18" charset="-128"/>
                        </a:rPr>
                      </a:br>
                      <a:r>
                        <a:rPr lang="zh-TW" altLang="en-US" sz="800" b="0" i="0" u="none" strike="noStrike" dirty="0">
                          <a:effectLst/>
                          <a:latin typeface="ＭＳ Ｐ明朝" panose="02020600040205080304" pitchFamily="18" charset="-128"/>
                          <a:ea typeface="ＭＳ Ｐ明朝" panose="02020600040205080304" pitchFamily="18" charset="-128"/>
                        </a:rPr>
                        <a:t>　電話番号　　　　　　　　　　　（　　　　　　　　）</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90337315"/>
                  </a:ext>
                </a:extLst>
              </a:tr>
              <a:tr h="433471">
                <a:tc>
                  <a:txBody>
                    <a:bodyPr/>
                    <a:lstStyle/>
                    <a:p>
                      <a:pPr algn="dist" fontAlgn="ctr"/>
                      <a:r>
                        <a:rPr lang="ja-JP" altLang="en-US" sz="800" b="0" i="0" u="none" strike="noStrike">
                          <a:effectLst/>
                          <a:latin typeface="ＭＳ Ｐ明朝" panose="02020600040205080304" pitchFamily="18" charset="-128"/>
                          <a:ea typeface="ＭＳ Ｐ明朝" panose="02020600040205080304" pitchFamily="18" charset="-128"/>
                        </a:rPr>
                        <a:t>診断年月</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00" b="0" i="0" u="none" strike="noStrike">
                          <a:effectLst/>
                          <a:latin typeface="ＭＳ Ｐ明朝" panose="02020600040205080304" pitchFamily="18" charset="-128"/>
                          <a:ea typeface="ＭＳ Ｐ明朝" panose="02020600040205080304" pitchFamily="18" charset="-128"/>
                        </a:rPr>
                        <a:t>　　年　　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00" b="0" i="0" u="none" strike="noStrike">
                          <a:effectLst/>
                          <a:latin typeface="ＭＳ Ｐ明朝" panose="02020600040205080304" pitchFamily="18" charset="-128"/>
                          <a:ea typeface="ＭＳ Ｐ明朝" panose="02020600040205080304" pitchFamily="18" charset="-128"/>
                        </a:rPr>
                        <a:t>前医</a:t>
                      </a:r>
                      <a:br>
                        <a:rPr lang="ja-JP" altLang="en-US" sz="800" b="0" i="0" u="none" strike="noStrike">
                          <a:effectLst/>
                          <a:latin typeface="ＭＳ Ｐ明朝" panose="02020600040205080304" pitchFamily="18" charset="-128"/>
                          <a:ea typeface="ＭＳ Ｐ明朝" panose="02020600040205080304" pitchFamily="18" charset="-128"/>
                        </a:rPr>
                      </a:br>
                      <a:r>
                        <a:rPr lang="ja-JP" altLang="en-US" sz="800" b="0" i="0" u="none" strike="noStrike">
                          <a:effectLst/>
                          <a:latin typeface="ＭＳ Ｐ明朝" panose="02020600040205080304" pitchFamily="18" charset="-128"/>
                          <a:ea typeface="ＭＳ Ｐ明朝" panose="02020600040205080304" pitchFamily="18" charset="-128"/>
                        </a:rPr>
                        <a:t>（あれば記載する）</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4">
                  <a:txBody>
                    <a:bodyPr/>
                    <a:lstStyle/>
                    <a:p>
                      <a:pPr algn="l" fontAlgn="ctr"/>
                      <a:r>
                        <a:rPr lang="zh-TW" altLang="en-US" sz="800" b="0" i="0" u="none" strike="noStrike">
                          <a:effectLst/>
                          <a:latin typeface="ＭＳ Ｐ明朝" panose="02020600040205080304" pitchFamily="18" charset="-128"/>
                          <a:ea typeface="ＭＳ Ｐ明朝" panose="02020600040205080304" pitchFamily="18" charset="-128"/>
                        </a:rPr>
                        <a:t>医療機関名</a:t>
                      </a:r>
                      <a:br>
                        <a:rPr lang="zh-TW" altLang="en-US" sz="800" b="0" i="0" u="none" strike="noStrike">
                          <a:effectLst/>
                          <a:latin typeface="ＭＳ Ｐ明朝" panose="02020600040205080304" pitchFamily="18" charset="-128"/>
                          <a:ea typeface="ＭＳ Ｐ明朝" panose="02020600040205080304" pitchFamily="18" charset="-128"/>
                        </a:rPr>
                      </a:br>
                      <a:r>
                        <a:rPr lang="zh-TW" altLang="en-US" sz="800" b="0" i="0" u="none" strike="noStrike">
                          <a:effectLst/>
                          <a:latin typeface="ＭＳ Ｐ明朝" panose="02020600040205080304" pitchFamily="18" charset="-128"/>
                          <a:ea typeface="ＭＳ Ｐ明朝" panose="02020600040205080304" pitchFamily="18" charset="-128"/>
                        </a:rPr>
                        <a:t/>
                      </a:r>
                      <a:br>
                        <a:rPr lang="zh-TW" altLang="en-US" sz="800" b="0" i="0" u="none" strike="noStrike">
                          <a:effectLst/>
                          <a:latin typeface="ＭＳ Ｐ明朝" panose="02020600040205080304" pitchFamily="18" charset="-128"/>
                          <a:ea typeface="ＭＳ Ｐ明朝" panose="02020600040205080304" pitchFamily="18" charset="-128"/>
                        </a:rPr>
                      </a:br>
                      <a:r>
                        <a:rPr lang="zh-TW" altLang="en-US" sz="800" b="0" i="0" u="none" strike="noStrike">
                          <a:effectLst/>
                          <a:latin typeface="ＭＳ Ｐ明朝" panose="02020600040205080304" pitchFamily="18" charset="-128"/>
                          <a:ea typeface="ＭＳ Ｐ明朝" panose="02020600040205080304" pitchFamily="18" charset="-128"/>
                        </a:rPr>
                        <a:t>医師名</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22546097"/>
                  </a:ext>
                </a:extLst>
              </a:tr>
              <a:tr h="2485806">
                <a:tc>
                  <a:txBody>
                    <a:bodyPr/>
                    <a:lstStyle/>
                    <a:p>
                      <a:pPr algn="dist" fontAlgn="ctr"/>
                      <a:r>
                        <a:rPr lang="ja-JP" altLang="en-US" sz="800" b="0" i="0" u="none" strike="noStrike">
                          <a:effectLst/>
                          <a:latin typeface="ＭＳ Ｐ明朝" panose="02020600040205080304" pitchFamily="18" charset="-128"/>
                          <a:ea typeface="ＭＳ Ｐ明朝" panose="02020600040205080304" pitchFamily="18" charset="-128"/>
                        </a:rPr>
                        <a:t>検査所見</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7">
                  <a:txBody>
                    <a:bodyPr/>
                    <a:lstStyle/>
                    <a:p>
                      <a:pPr algn="l" fontAlgn="ct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直近の所見を入力すること。</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１．Ｂ型肝炎ウイルスマーカー</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該当する項目にチェックを入れる</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b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HBs</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抗原陽性　（検査日：　 　　　年　　　月　　　日）　　</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又は</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HBV-DNA</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陽性　（検査日：　 　　　年　　　月　　　日）　　　　　　</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HB</a:t>
                      </a:r>
                      <a:r>
                        <a:rPr lang="ja-JP" altLang="en-US" sz="800" b="0" i="0" u="none" strike="noStrike" dirty="0" err="1">
                          <a:solidFill>
                            <a:srgbClr val="000000"/>
                          </a:solidFill>
                          <a:effectLst/>
                          <a:latin typeface="ＭＳ Ｐ明朝" panose="02020600040205080304" pitchFamily="18" charset="-128"/>
                          <a:ea typeface="ＭＳ Ｐ明朝" panose="02020600040205080304" pitchFamily="18" charset="-128"/>
                        </a:rPr>
                        <a:t>ｓ</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抗原消失例　（過去に</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6</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ヶ月以上間隔を空けて実施した連続する</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2</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回の測定結果で</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HB</a:t>
                      </a:r>
                      <a:r>
                        <a:rPr lang="ja-JP" altLang="en-US" sz="800" b="0" i="0" u="none" strike="noStrike" dirty="0" err="1">
                          <a:solidFill>
                            <a:srgbClr val="000000"/>
                          </a:solidFill>
                          <a:effectLst/>
                          <a:latin typeface="ＭＳ Ｐ明朝" panose="02020600040205080304" pitchFamily="18" charset="-128"/>
                          <a:ea typeface="ＭＳ Ｐ明朝" panose="02020600040205080304" pitchFamily="18" charset="-128"/>
                        </a:rPr>
                        <a:t>ｓ</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抗原陽性である）</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1</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回目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HBs</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抗原陽性　（検査日：　　　　　年　　　月　　　日）</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2</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回目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HBs</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抗原陽性　（検査日：　　　　　年　　　月　　　日）</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２．Ｃ型肝炎ウイルスマーカー</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該当する項目にチェックを入れる</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b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H</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Ｃ</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V</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抗体陽性　（検査日：　 　　　年　　　月　　　日）　　　</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HCV-RNA</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陽性　（検査日：　 　　　年　　　月　　　日）</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３．血液検査　（検査日：　 　　　年　　　月　　　日）</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AST </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U</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L  </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ALT </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U</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L</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血小板数　　　＿＿＿  ／</a:t>
                      </a:r>
                      <a:r>
                        <a:rPr lang="en-US" altLang="ja-JP" sz="800" b="0" i="0" u="none" strike="noStrike" dirty="0" err="1">
                          <a:solidFill>
                            <a:srgbClr val="000000"/>
                          </a:solidFill>
                          <a:effectLst/>
                          <a:latin typeface="ＭＳ Ｐ明朝" panose="02020600040205080304" pitchFamily="18" charset="-128"/>
                          <a:ea typeface="ＭＳ Ｐ明朝" panose="02020600040205080304" pitchFamily="18" charset="-128"/>
                        </a:rPr>
                        <a:t>μL</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血清アルブミン  ＿＿＿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g/</a:t>
                      </a:r>
                      <a:r>
                        <a:rPr lang="en-US" altLang="ja-JP" sz="800" b="0" i="0" u="none" strike="noStrike" dirty="0" err="1">
                          <a:solidFill>
                            <a:srgbClr val="000000"/>
                          </a:solidFill>
                          <a:effectLst/>
                          <a:latin typeface="ＭＳ Ｐ明朝" panose="02020600040205080304" pitchFamily="18" charset="-128"/>
                          <a:ea typeface="ＭＳ Ｐ明朝" panose="02020600040205080304" pitchFamily="18" charset="-128"/>
                        </a:rPr>
                        <a:t>dL</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血清総ビリルビン  ＿＿＿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mg/</a:t>
                      </a:r>
                      <a:r>
                        <a:rPr lang="en-US" altLang="ja-JP" sz="800" b="0" i="0" u="none" strike="noStrike" dirty="0" err="1">
                          <a:solidFill>
                            <a:srgbClr val="000000"/>
                          </a:solidFill>
                          <a:effectLst/>
                          <a:latin typeface="ＭＳ Ｐ明朝" panose="02020600040205080304" pitchFamily="18" charset="-128"/>
                          <a:ea typeface="ＭＳ Ｐ明朝" panose="02020600040205080304" pitchFamily="18" charset="-128"/>
                        </a:rPr>
                        <a:t>dL</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プロトロンビン時間  ＿＿＿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b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b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
                      </a:r>
                      <a:b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４．身体所見</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該当する項目にチェックを入れる</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（検査日：　 　　　年　　　月　　　日）</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腹水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なし、□軽度、□中程度以上</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b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肝性脳症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なし、□軽度（</a:t>
                      </a:r>
                      <a:r>
                        <a:rPr lang="en-US" altLang="ja-JP" sz="800" b="0" i="0" u="none" strike="noStrike" dirty="0" err="1">
                          <a:solidFill>
                            <a:srgbClr val="000000"/>
                          </a:solidFill>
                          <a:effectLst/>
                          <a:latin typeface="ＭＳ Ｐ明朝" panose="02020600040205080304" pitchFamily="18" charset="-128"/>
                          <a:ea typeface="ＭＳ Ｐ明朝" panose="02020600040205080304" pitchFamily="18" charset="-128"/>
                        </a:rPr>
                        <a:t>Ⅰ,Ⅱ</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）、□昏睡（</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Ⅲ</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以上</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67737773"/>
                  </a:ext>
                </a:extLst>
              </a:tr>
              <a:tr h="1218184">
                <a:tc>
                  <a:txBody>
                    <a:bodyPr/>
                    <a:lstStyle/>
                    <a:p>
                      <a:pPr algn="dist" fontAlgn="ctr"/>
                      <a:r>
                        <a:rPr lang="ja-JP" altLang="en-US" sz="800" b="0" i="0" u="none" strike="noStrike">
                          <a:effectLst/>
                          <a:latin typeface="ＭＳ Ｐ明朝" panose="02020600040205080304" pitchFamily="18" charset="-128"/>
                          <a:ea typeface="ＭＳ Ｐ明朝" panose="02020600040205080304" pitchFamily="18" charset="-128"/>
                        </a:rPr>
                        <a:t>診断根拠</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7">
                  <a:txBody>
                    <a:bodyPr/>
                    <a:lstStyle/>
                    <a:p>
                      <a:pPr algn="l" fontAlgn="ct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肝がんの場合</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（該当する項目にチェックを入れる）</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□画像検査（□ 造影ＣＴ、　□ 造影ＭＲＩ、　□ 血管造影</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造影下ＣＴ）　（検査日：　 　　　年　　　月　　　日）</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□病理検査（□ 切除標本、　□ 腫瘍生検）　（検査日：　 　　　年　　　月　　　日）</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 その他（　　　　　　　　　　　　　　　　　　　　　　　　　　　　　　　　　　　　　　　　　　　　　　　　　　）</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その他の場合には、その具体的な内容を記載のうえ、根拠となる資料を添付すること。</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重度肝硬変（非代償性肝硬変）の場合</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（該当する項目にチェックを入れる）</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　Ｃｈｉｌｄ－Ｐｕｇｈ </a:t>
                      </a: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score </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で７点以上　（検査日：　 　　　年　　　月　　　日）</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　別に定める「重度肝硬変（非代償性肝硬変）の医療行為」の治療歴を有する。</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（当該医療行為の実施日：　 　　　年　　　月　　　日）</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4531564"/>
                  </a:ext>
                </a:extLst>
              </a:tr>
              <a:tr h="448625">
                <a:tc>
                  <a:txBody>
                    <a:bodyPr/>
                    <a:lstStyle/>
                    <a:p>
                      <a:pPr algn="dist" fontAlgn="ctr"/>
                      <a:r>
                        <a:rPr lang="ja-JP" altLang="en-US" sz="800" b="0" i="0" u="none" strike="noStrike">
                          <a:solidFill>
                            <a:srgbClr val="000000"/>
                          </a:solidFill>
                          <a:effectLst/>
                          <a:latin typeface="ＭＳ Ｐ明朝" panose="02020600040205080304" pitchFamily="18" charset="-128"/>
                          <a:ea typeface="ＭＳ Ｐ明朝" panose="02020600040205080304" pitchFamily="18" charset="-128"/>
                        </a:rPr>
                        <a:t>その他</a:t>
                      </a:r>
                      <a:br>
                        <a:rPr lang="ja-JP" altLang="en-US" sz="800" b="0" i="0" u="none" strike="noStrike">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a:solidFill>
                            <a:srgbClr val="000000"/>
                          </a:solidFill>
                          <a:effectLst/>
                          <a:latin typeface="ＭＳ Ｐ明朝" panose="02020600040205080304" pitchFamily="18" charset="-128"/>
                          <a:ea typeface="ＭＳ Ｐ明朝" panose="02020600040205080304" pitchFamily="18" charset="-128"/>
                        </a:rPr>
                        <a:t>記載すべき</a:t>
                      </a:r>
                      <a:br>
                        <a:rPr lang="ja-JP" altLang="en-US" sz="800" b="0" i="0" u="none" strike="noStrike">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a:solidFill>
                            <a:srgbClr val="000000"/>
                          </a:solidFill>
                          <a:effectLst/>
                          <a:latin typeface="ＭＳ Ｐ明朝" panose="02020600040205080304" pitchFamily="18" charset="-128"/>
                          <a:ea typeface="ＭＳ Ｐ明朝" panose="02020600040205080304" pitchFamily="18" charset="-128"/>
                        </a:rPr>
                        <a:t>事項</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7">
                  <a:txBody>
                    <a:bodyPr/>
                    <a:lstStyle/>
                    <a:p>
                      <a:pPr algn="ctr"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32979083"/>
                  </a:ext>
                </a:extLst>
              </a:tr>
              <a:tr h="674922">
                <a:tc>
                  <a:txBody>
                    <a:bodyPr/>
                    <a:lstStyle/>
                    <a:p>
                      <a:pPr algn="dist" fontAlgn="ctr"/>
                      <a:r>
                        <a:rPr lang="ja-JP" altLang="en-US" sz="800" b="0" i="0" u="none" strike="noStrike">
                          <a:effectLst/>
                          <a:latin typeface="ＭＳ Ｐ明朝" panose="02020600040205080304" pitchFamily="18" charset="-128"/>
                          <a:ea typeface="ＭＳ Ｐ明朝" panose="02020600040205080304" pitchFamily="18" charset="-128"/>
                        </a:rPr>
                        <a:t>診断</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7">
                  <a:txBody>
                    <a:bodyPr/>
                    <a:lstStyle/>
                    <a:p>
                      <a:pPr algn="l" fontAlgn="ctr"/>
                      <a:r>
                        <a:rPr lang="ja-JP" altLang="en-US" sz="800" b="0" i="0" u="none" strike="noStrike" dirty="0">
                          <a:effectLst/>
                          <a:latin typeface="ＭＳ Ｐ明朝" panose="02020600040205080304" pitchFamily="18" charset="-128"/>
                          <a:ea typeface="ＭＳ Ｐ明朝" panose="02020600040205080304" pitchFamily="18" charset="-128"/>
                        </a:rPr>
                        <a:t>該当するすべての項目にチェックを入れる。</a:t>
                      </a:r>
                      <a:br>
                        <a:rPr lang="ja-JP" altLang="en-US" sz="800" b="0" i="0" u="none" strike="noStrike" dirty="0">
                          <a:effectLst/>
                          <a:latin typeface="ＭＳ Ｐ明朝" panose="02020600040205080304" pitchFamily="18" charset="-128"/>
                          <a:ea typeface="ＭＳ Ｐ明朝" panose="02020600040205080304" pitchFamily="18" charset="-128"/>
                        </a:rPr>
                      </a:br>
                      <a:r>
                        <a:rPr lang="ja-JP" altLang="en-US" sz="800" b="0" i="0" u="none" strike="noStrike" dirty="0">
                          <a:effectLst/>
                          <a:latin typeface="ＭＳ Ｐ明朝" panose="02020600040205080304" pitchFamily="18" charset="-128"/>
                          <a:ea typeface="ＭＳ Ｐ明朝" panose="02020600040205080304" pitchFamily="18" charset="-128"/>
                        </a:rPr>
                        <a:t>　　□肝がん　　　　　　　　　　　　　　　　（Ｂ型肝炎ウイルスによる）</a:t>
                      </a:r>
                      <a:br>
                        <a:rPr lang="ja-JP" altLang="en-US" sz="800" b="0" i="0" u="none" strike="noStrike" dirty="0">
                          <a:effectLst/>
                          <a:latin typeface="ＭＳ Ｐ明朝" panose="02020600040205080304" pitchFamily="18" charset="-128"/>
                          <a:ea typeface="ＭＳ Ｐ明朝" panose="02020600040205080304" pitchFamily="18" charset="-128"/>
                        </a:rPr>
                      </a:br>
                      <a:r>
                        <a:rPr lang="ja-JP" altLang="en-US" sz="800" b="0" i="0" u="none" strike="noStrike" dirty="0">
                          <a:effectLst/>
                          <a:latin typeface="ＭＳ Ｐ明朝" panose="02020600040205080304" pitchFamily="18" charset="-128"/>
                          <a:ea typeface="ＭＳ Ｐ明朝" panose="02020600040205080304" pitchFamily="18" charset="-128"/>
                        </a:rPr>
                        <a:t>　　□肝がん　　　　　　　　　　　　　　　　（Ｃ型肝炎ウイルスによる）</a:t>
                      </a:r>
                      <a:br>
                        <a:rPr lang="ja-JP" altLang="en-US" sz="800" b="0" i="0" u="none" strike="noStrike" dirty="0">
                          <a:effectLst/>
                          <a:latin typeface="ＭＳ Ｐ明朝" panose="02020600040205080304" pitchFamily="18" charset="-128"/>
                          <a:ea typeface="ＭＳ Ｐ明朝" panose="02020600040205080304" pitchFamily="18" charset="-128"/>
                        </a:rPr>
                      </a:br>
                      <a:r>
                        <a:rPr lang="ja-JP" altLang="en-US" sz="800" b="0" i="0" u="none" strike="noStrike" dirty="0">
                          <a:effectLst/>
                          <a:latin typeface="ＭＳ Ｐ明朝" panose="02020600040205080304" pitchFamily="18" charset="-128"/>
                          <a:ea typeface="ＭＳ Ｐ明朝" panose="02020600040205080304" pitchFamily="18" charset="-128"/>
                        </a:rPr>
                        <a:t>　　□重度肝硬変（非代償性肝硬変）　（Ｂ型肝炎ウイルスによる）</a:t>
                      </a:r>
                      <a:br>
                        <a:rPr lang="ja-JP" altLang="en-US" sz="800" b="0" i="0" u="none" strike="noStrike" dirty="0">
                          <a:effectLst/>
                          <a:latin typeface="ＭＳ Ｐ明朝" panose="02020600040205080304" pitchFamily="18" charset="-128"/>
                          <a:ea typeface="ＭＳ Ｐ明朝" panose="02020600040205080304" pitchFamily="18" charset="-128"/>
                        </a:rPr>
                      </a:br>
                      <a:r>
                        <a:rPr lang="ja-JP" altLang="en-US" sz="800" b="0" i="0" u="none" strike="noStrike" dirty="0">
                          <a:effectLst/>
                          <a:latin typeface="ＭＳ Ｐ明朝" panose="02020600040205080304" pitchFamily="18" charset="-128"/>
                          <a:ea typeface="ＭＳ Ｐ明朝" panose="02020600040205080304" pitchFamily="18" charset="-128"/>
                        </a:rPr>
                        <a:t>　　□重度肝硬変（非代償性肝硬変）　（Ｃ型肝炎ウイルスによる）</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37438053"/>
                  </a:ext>
                </a:extLst>
              </a:tr>
              <a:tr h="815889">
                <a:tc gridSpan="8">
                  <a:txBody>
                    <a:bodyPr/>
                    <a:lstStyle/>
                    <a:p>
                      <a:pPr algn="l" fontAlgn="t"/>
                      <a:r>
                        <a:rPr lang="ja-JP" altLang="en-US" sz="800" b="0" i="0" u="none" strike="noStrike">
                          <a:effectLst/>
                          <a:latin typeface="ＭＳ Ｐ明朝" panose="02020600040205080304" pitchFamily="18" charset="-128"/>
                          <a:ea typeface="ＭＳ Ｐ明朝" panose="02020600040205080304" pitchFamily="18" charset="-128"/>
                        </a:rPr>
                        <a:t>医療機関名及び所在地　　　　　　　　　　　　　　　　　　　　　　　　　　　　　　　　　記載年月日　  　　　年　　　月　　　日</a:t>
                      </a:r>
                      <a:br>
                        <a:rPr lang="ja-JP" altLang="en-US" sz="800" b="0" i="0" u="none" strike="noStrike">
                          <a:effectLst/>
                          <a:latin typeface="ＭＳ Ｐ明朝" panose="02020600040205080304" pitchFamily="18" charset="-128"/>
                          <a:ea typeface="ＭＳ Ｐ明朝" panose="02020600040205080304" pitchFamily="18" charset="-128"/>
                        </a:rPr>
                      </a:br>
                      <a:r>
                        <a:rPr lang="ja-JP" altLang="en-US" sz="800" b="0" i="0" u="none" strike="noStrike">
                          <a:effectLst/>
                          <a:latin typeface="ＭＳ Ｐ明朝" panose="02020600040205080304" pitchFamily="18" charset="-128"/>
                          <a:ea typeface="ＭＳ Ｐ明朝" panose="02020600040205080304" pitchFamily="18" charset="-128"/>
                        </a:rPr>
                        <a:t/>
                      </a:r>
                      <a:br>
                        <a:rPr lang="ja-JP" altLang="en-US" sz="800" b="0" i="0" u="none" strike="noStrike">
                          <a:effectLst/>
                          <a:latin typeface="ＭＳ Ｐ明朝" panose="02020600040205080304" pitchFamily="18" charset="-128"/>
                          <a:ea typeface="ＭＳ Ｐ明朝" panose="02020600040205080304" pitchFamily="18" charset="-128"/>
                        </a:rPr>
                      </a:br>
                      <a:r>
                        <a:rPr lang="ja-JP" altLang="en-US" sz="800" b="0" i="0" u="none" strike="noStrike">
                          <a:effectLst/>
                          <a:latin typeface="ＭＳ Ｐ明朝" panose="02020600040205080304" pitchFamily="18" charset="-128"/>
                          <a:ea typeface="ＭＳ Ｐ明朝" panose="02020600040205080304" pitchFamily="18" charset="-128"/>
                        </a:rPr>
                        <a:t/>
                      </a:r>
                      <a:br>
                        <a:rPr lang="ja-JP" altLang="en-US" sz="800" b="0" i="0" u="none" strike="noStrike">
                          <a:effectLst/>
                          <a:latin typeface="ＭＳ Ｐ明朝" panose="02020600040205080304" pitchFamily="18" charset="-128"/>
                          <a:ea typeface="ＭＳ Ｐ明朝" panose="02020600040205080304" pitchFamily="18" charset="-128"/>
                        </a:rPr>
                      </a:br>
                      <a:r>
                        <a:rPr lang="ja-JP" altLang="en-US" sz="800" b="0" i="0" u="none" strike="noStrike">
                          <a:effectLst/>
                          <a:latin typeface="ＭＳ Ｐ明朝" panose="02020600040205080304" pitchFamily="18" charset="-128"/>
                          <a:ea typeface="ＭＳ Ｐ明朝" panose="02020600040205080304" pitchFamily="18" charset="-128"/>
                        </a:rPr>
                        <a:t/>
                      </a:r>
                      <a:br>
                        <a:rPr lang="ja-JP" altLang="en-US" sz="800" b="0" i="0" u="none" strike="noStrike">
                          <a:effectLst/>
                          <a:latin typeface="ＭＳ Ｐ明朝" panose="02020600040205080304" pitchFamily="18" charset="-128"/>
                          <a:ea typeface="ＭＳ Ｐ明朝" panose="02020600040205080304" pitchFamily="18" charset="-128"/>
                        </a:rPr>
                      </a:br>
                      <a:r>
                        <a:rPr lang="ja-JP" altLang="en-US" sz="800" b="0" i="0" u="none" strike="noStrike">
                          <a:effectLst/>
                          <a:latin typeface="ＭＳ Ｐ明朝" panose="02020600040205080304" pitchFamily="18" charset="-128"/>
                          <a:ea typeface="ＭＳ Ｐ明朝" panose="02020600040205080304" pitchFamily="18" charset="-128"/>
                        </a:rPr>
                        <a:t>　</a:t>
                      </a:r>
                      <a:br>
                        <a:rPr lang="ja-JP" altLang="en-US" sz="800" b="0" i="0" u="none" strike="noStrike">
                          <a:effectLst/>
                          <a:latin typeface="ＭＳ Ｐ明朝" panose="02020600040205080304" pitchFamily="18" charset="-128"/>
                          <a:ea typeface="ＭＳ Ｐ明朝" panose="02020600040205080304" pitchFamily="18" charset="-128"/>
                        </a:rPr>
                      </a:br>
                      <a:r>
                        <a:rPr lang="ja-JP" altLang="en-US" sz="800" b="0" i="0" u="none" strike="noStrike">
                          <a:effectLst/>
                          <a:latin typeface="ＭＳ Ｐ明朝" panose="02020600040205080304" pitchFamily="18" charset="-128"/>
                          <a:ea typeface="ＭＳ Ｐ明朝" panose="02020600040205080304" pitchFamily="18" charset="-128"/>
                        </a:rPr>
                        <a:t>　医師氏名　　　　　　　　　　　　　　　　　　　　　　　　　　　　　　　　　　　　　　　印</a:t>
                      </a:r>
                    </a:p>
                  </a:txBody>
                  <a:tcPr marL="36000" marR="36000" marT="36000" marB="36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60444035"/>
                  </a:ext>
                </a:extLst>
              </a:tr>
              <a:tr h="192020">
                <a:tc>
                  <a:txBody>
                    <a:bodyPr/>
                    <a:lstStyle/>
                    <a:p>
                      <a:pPr algn="ctr"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00" b="0" i="0" u="none" strike="noStrike">
                          <a:effectLst/>
                          <a:latin typeface="ＭＳ Ｐ明朝" panose="02020600040205080304" pitchFamily="18" charset="-128"/>
                          <a:ea typeface="ＭＳ Ｐ明朝" panose="02020600040205080304" pitchFamily="18" charset="-128"/>
                        </a:rPr>
                        <a:t>　</a:t>
                      </a:r>
                    </a:p>
                  </a:txBody>
                  <a:tcPr marL="36000" marR="36000" marT="36000" marB="3600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16766738"/>
                  </a:ext>
                </a:extLst>
              </a:tr>
              <a:tr h="1266222">
                <a:tc gridSpan="8">
                  <a:txBody>
                    <a:bodyPr/>
                    <a:lstStyle/>
                    <a:p>
                      <a:pPr algn="l" fontAlgn="t"/>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t>
                      </a:r>
                      <a:r>
                        <a:rPr lang="ja-JP" altLang="en-US" sz="800" b="0" i="0" u="none" strike="noStrike" dirty="0" smtClean="0">
                          <a:solidFill>
                            <a:srgbClr val="000000"/>
                          </a:solidFill>
                          <a:effectLst/>
                          <a:latin typeface="ＭＳ Ｐ明朝" panose="02020600040205080304" pitchFamily="18" charset="-128"/>
                          <a:ea typeface="ＭＳ Ｐ明朝" panose="02020600040205080304" pitchFamily="18" charset="-128"/>
                        </a:rPr>
                        <a:t>　　　　　　　　　　　　　　　　　　　　　　　　　　　　　　　　同</a:t>
                      </a: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意　　　　　　　書       </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厚生労働省の研究事業について説明を受け、本研究事業の趣旨を理解し、臨床データ（臨床調査個人票等）を提供し、活用されることに同意します。</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同意年月日　　　　　　　　 年　 　  月　   　日</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患者氏名　　　　　　　　　　　　　　　　　　　 印</a:t>
                      </a:r>
                      <a:b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br>
                      <a:r>
                        <a:rPr lang="ja-JP" altLang="en-US" sz="800" b="0" i="0" u="none" strike="noStrike" dirty="0">
                          <a:solidFill>
                            <a:srgbClr val="000000"/>
                          </a:solidFill>
                          <a:effectLst/>
                          <a:latin typeface="ＭＳ Ｐ明朝" panose="02020600040205080304" pitchFamily="18" charset="-128"/>
                          <a:ea typeface="ＭＳ Ｐ明朝" panose="02020600040205080304" pitchFamily="18" charset="-128"/>
                        </a:rPr>
                        <a:t>                                                                                   　　　　　    （代諾者の場合は代諾者の氏名　　　　　　　　　　　　　　　印　）</a:t>
                      </a:r>
                    </a:p>
                  </a:txBody>
                  <a:tcPr marL="36000" marR="36000" marT="36000" marB="36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45014299"/>
                  </a:ext>
                </a:extLst>
              </a:tr>
            </a:tbl>
          </a:graphicData>
        </a:graphic>
      </p:graphicFrame>
      <p:sp>
        <p:nvSpPr>
          <p:cNvPr id="6" name="タイトル 1"/>
          <p:cNvSpPr>
            <a:spLocks noGrp="1"/>
          </p:cNvSpPr>
          <p:nvPr>
            <p:ph type="title"/>
          </p:nvPr>
        </p:nvSpPr>
        <p:spPr>
          <a:xfrm>
            <a:off x="381643" y="261335"/>
            <a:ext cx="2777038" cy="266679"/>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（別紙様式例２）</a:t>
            </a:r>
          </a:p>
        </p:txBody>
      </p:sp>
    </p:spTree>
    <p:extLst>
      <p:ext uri="{BB962C8B-B14F-4D97-AF65-F5344CB8AC3E}">
        <p14:creationId xmlns:p14="http://schemas.microsoft.com/office/powerpoint/2010/main" val="6541437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83</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3069541652"/>
              </p:ext>
            </p:extLst>
          </p:nvPr>
        </p:nvGraphicFramePr>
        <p:xfrm>
          <a:off x="620913" y="669814"/>
          <a:ext cx="5652297" cy="7825600"/>
        </p:xfrm>
        <a:graphic>
          <a:graphicData uri="http://schemas.openxmlformats.org/drawingml/2006/table">
            <a:tbl>
              <a:tblPr firstRow="1" firstCol="1" bandRow="1"/>
              <a:tblGrid>
                <a:gridCol w="431710">
                  <a:extLst>
                    <a:ext uri="{9D8B030D-6E8A-4147-A177-3AD203B41FA5}">
                      <a16:colId xmlns:a16="http://schemas.microsoft.com/office/drawing/2014/main" val="1957394072"/>
                    </a:ext>
                  </a:extLst>
                </a:gridCol>
                <a:gridCol w="744279">
                  <a:extLst>
                    <a:ext uri="{9D8B030D-6E8A-4147-A177-3AD203B41FA5}">
                      <a16:colId xmlns:a16="http://schemas.microsoft.com/office/drawing/2014/main" val="3012481648"/>
                    </a:ext>
                  </a:extLst>
                </a:gridCol>
                <a:gridCol w="559538">
                  <a:extLst>
                    <a:ext uri="{9D8B030D-6E8A-4147-A177-3AD203B41FA5}">
                      <a16:colId xmlns:a16="http://schemas.microsoft.com/office/drawing/2014/main" val="3369434904"/>
                    </a:ext>
                  </a:extLst>
                </a:gridCol>
                <a:gridCol w="559539">
                  <a:extLst>
                    <a:ext uri="{9D8B030D-6E8A-4147-A177-3AD203B41FA5}">
                      <a16:colId xmlns:a16="http://schemas.microsoft.com/office/drawing/2014/main" val="2019542644"/>
                    </a:ext>
                  </a:extLst>
                </a:gridCol>
                <a:gridCol w="263156">
                  <a:extLst>
                    <a:ext uri="{9D8B030D-6E8A-4147-A177-3AD203B41FA5}">
                      <a16:colId xmlns:a16="http://schemas.microsoft.com/office/drawing/2014/main" val="190557926"/>
                    </a:ext>
                  </a:extLst>
                </a:gridCol>
                <a:gridCol w="296382">
                  <a:extLst>
                    <a:ext uri="{9D8B030D-6E8A-4147-A177-3AD203B41FA5}">
                      <a16:colId xmlns:a16="http://schemas.microsoft.com/office/drawing/2014/main" val="2195637430"/>
                    </a:ext>
                  </a:extLst>
                </a:gridCol>
                <a:gridCol w="458238">
                  <a:extLst>
                    <a:ext uri="{9D8B030D-6E8A-4147-A177-3AD203B41FA5}">
                      <a16:colId xmlns:a16="http://schemas.microsoft.com/office/drawing/2014/main" val="3169363480"/>
                    </a:ext>
                  </a:extLst>
                </a:gridCol>
                <a:gridCol w="101301">
                  <a:extLst>
                    <a:ext uri="{9D8B030D-6E8A-4147-A177-3AD203B41FA5}">
                      <a16:colId xmlns:a16="http://schemas.microsoft.com/office/drawing/2014/main" val="1268530253"/>
                    </a:ext>
                  </a:extLst>
                </a:gridCol>
                <a:gridCol w="559539">
                  <a:extLst>
                    <a:ext uri="{9D8B030D-6E8A-4147-A177-3AD203B41FA5}">
                      <a16:colId xmlns:a16="http://schemas.microsoft.com/office/drawing/2014/main" val="258990792"/>
                    </a:ext>
                  </a:extLst>
                </a:gridCol>
                <a:gridCol w="232587">
                  <a:extLst>
                    <a:ext uri="{9D8B030D-6E8A-4147-A177-3AD203B41FA5}">
                      <a16:colId xmlns:a16="http://schemas.microsoft.com/office/drawing/2014/main" val="18031647"/>
                    </a:ext>
                  </a:extLst>
                </a:gridCol>
                <a:gridCol w="326951">
                  <a:extLst>
                    <a:ext uri="{9D8B030D-6E8A-4147-A177-3AD203B41FA5}">
                      <a16:colId xmlns:a16="http://schemas.microsoft.com/office/drawing/2014/main" val="2300766508"/>
                    </a:ext>
                  </a:extLst>
                </a:gridCol>
                <a:gridCol w="559539">
                  <a:extLst>
                    <a:ext uri="{9D8B030D-6E8A-4147-A177-3AD203B41FA5}">
                      <a16:colId xmlns:a16="http://schemas.microsoft.com/office/drawing/2014/main" val="1467385680"/>
                    </a:ext>
                  </a:extLst>
                </a:gridCol>
                <a:gridCol w="559538">
                  <a:extLst>
                    <a:ext uri="{9D8B030D-6E8A-4147-A177-3AD203B41FA5}">
                      <a16:colId xmlns:a16="http://schemas.microsoft.com/office/drawing/2014/main" val="2319269693"/>
                    </a:ext>
                  </a:extLst>
                </a:gridCol>
              </a:tblGrid>
              <a:tr h="770989">
                <a:tc gridSpan="13">
                  <a:txBody>
                    <a:bodyPr/>
                    <a:lstStyle/>
                    <a:p>
                      <a:pPr algn="ctr">
                        <a:lnSpc>
                          <a:spcPts val="1600"/>
                        </a:lnSpc>
                        <a:spcAft>
                          <a:spcPts val="0"/>
                        </a:spcAft>
                      </a:pPr>
                      <a:r>
                        <a:rPr lang="ja-JP" sz="1600" b="1" kern="0" dirty="0" smtClean="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肝</a:t>
                      </a:r>
                      <a:r>
                        <a:rPr lang="ja-JP" sz="1600" b="1"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がん・重度肝硬変治療研究促進事業参加者証</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60900732"/>
                  </a:ext>
                </a:extLst>
              </a:tr>
              <a:tr h="438478">
                <a:tc gridSpan="2">
                  <a:txBody>
                    <a:bodyPr/>
                    <a:lstStyle/>
                    <a:p>
                      <a:pPr algn="ctr"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公費負担者番号</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base" hangingPunct="0">
                        <a:spcAft>
                          <a:spcPts val="0"/>
                        </a:spcAft>
                      </a:pPr>
                      <a:endParaRPr lang="ja-JP" sz="12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spcAft>
                          <a:spcPts val="0"/>
                        </a:spcAft>
                      </a:pPr>
                      <a:endParaRPr lang="en-US" altLang="ja-JP" sz="1200" kern="100" dirty="0" smtClean="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5661621"/>
                  </a:ext>
                </a:extLst>
              </a:tr>
              <a:tr h="438478">
                <a:tc gridSpan="2">
                  <a:txBody>
                    <a:bodyPr/>
                    <a:lstStyle/>
                    <a:p>
                      <a:pPr algn="dist" fontAlgn="base" hangingPunct="0">
                        <a:spcAft>
                          <a:spcPts val="0"/>
                        </a:spcAft>
                      </a:pPr>
                      <a:r>
                        <a:rPr lang="ja-JP" altLang="ja-JP" sz="1100" kern="0" dirty="0" smtClean="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公費負担医療の</a:t>
                      </a:r>
                      <a:endParaRPr lang="en-US" altLang="ja-JP" sz="1100" kern="0" dirty="0" smtClean="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endParaRPr>
                    </a:p>
                    <a:p>
                      <a:pPr algn="dist" fontAlgn="base" hangingPunct="0">
                        <a:spcAft>
                          <a:spcPts val="0"/>
                        </a:spcAft>
                      </a:pPr>
                      <a:r>
                        <a:rPr lang="ja-JP" altLang="ja-JP" sz="1100" kern="0" dirty="0" smtClean="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受給者番号</a:t>
                      </a:r>
                      <a:endParaRPr lang="ja-JP" altLang="ja-JP" sz="1100" kern="100" dirty="0" smtClean="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base" hangingPunct="0">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spcAft>
                          <a:spcPts val="0"/>
                        </a:spcAft>
                      </a:pPr>
                      <a:endParaRPr lang="en-US" altLang="ja-JP" sz="1200" kern="100" dirty="0" smtClean="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BlToTr w="635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3858757361"/>
                  </a:ext>
                </a:extLst>
              </a:tr>
              <a:tr h="540788">
                <a:tc rowSpan="3">
                  <a:txBody>
                    <a:bodyPr/>
                    <a:lstStyle/>
                    <a:p>
                      <a:pPr marL="71755" marR="71755" algn="ctr"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参　加　者</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vert="eaVert"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dist"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住所</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1">
                  <a:txBody>
                    <a:bodyPr/>
                    <a:lstStyle/>
                    <a:p>
                      <a:pPr algn="just" fontAlgn="base" hangingPunct="0">
                        <a:spcAft>
                          <a:spcPts val="0"/>
                        </a:spcAft>
                      </a:pPr>
                      <a:r>
                        <a:rPr lang="en-US" sz="1200" kern="0" dirty="0">
                          <a:solidFill>
                            <a:srgbClr val="FF0000"/>
                          </a:solidFill>
                          <a:effectLst/>
                          <a:latin typeface="ＭＳ 明朝" panose="02020609040205080304" pitchFamily="17" charset="-128"/>
                          <a:ea typeface="ＭＳ ゴシック" panose="020B0609070205080204" pitchFamily="49" charset="-128"/>
                          <a:cs typeface="ＭＳ 明朝" panose="02020609040205080304" pitchFamily="17" charset="-128"/>
                        </a:rPr>
                        <a:t> </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5345607"/>
                  </a:ext>
                </a:extLst>
              </a:tr>
              <a:tr h="540788">
                <a:tc vMerge="1">
                  <a:txBody>
                    <a:bodyPr/>
                    <a:lstStyle/>
                    <a:p>
                      <a:endParaRPr kumimoji="1" lang="ja-JP" altLang="en-US"/>
                    </a:p>
                  </a:txBody>
                  <a:tcPr/>
                </a:tc>
                <a:tc>
                  <a:txBody>
                    <a:bodyPr/>
                    <a:lstStyle/>
                    <a:p>
                      <a:pPr algn="dist"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氏名</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1">
                  <a:txBody>
                    <a:bodyPr/>
                    <a:lstStyle/>
                    <a:p>
                      <a:pPr algn="just" fontAlgn="base" hangingPunct="0">
                        <a:spcAft>
                          <a:spcPts val="0"/>
                        </a:spcAft>
                      </a:pPr>
                      <a:r>
                        <a:rPr lang="en-US" sz="1200" kern="0" dirty="0">
                          <a:solidFill>
                            <a:srgbClr val="FF0000"/>
                          </a:solidFill>
                          <a:effectLst/>
                          <a:latin typeface="ＭＳ 明朝" panose="02020609040205080304" pitchFamily="17" charset="-128"/>
                          <a:ea typeface="ＭＳ ゴシック" panose="020B0609070205080204" pitchFamily="49" charset="-128"/>
                          <a:cs typeface="ＭＳ 明朝" panose="02020609040205080304" pitchFamily="17" charset="-128"/>
                        </a:rPr>
                        <a:t> </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909824780"/>
                  </a:ext>
                </a:extLst>
              </a:tr>
              <a:tr h="540788">
                <a:tc vMerge="1">
                  <a:txBody>
                    <a:bodyPr/>
                    <a:lstStyle/>
                    <a:p>
                      <a:endParaRPr kumimoji="1" lang="ja-JP" altLang="en-US"/>
                    </a:p>
                  </a:txBody>
                  <a:tcPr/>
                </a:tc>
                <a:tc>
                  <a:txBody>
                    <a:bodyPr/>
                    <a:lstStyle/>
                    <a:p>
                      <a:pPr algn="dist"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生年月日</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r"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　　　　年　　　　</a:t>
                      </a:r>
                      <a:r>
                        <a:rPr lang="ja-JP" sz="1100" kern="0" dirty="0" smtClean="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月</a:t>
                      </a: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　　　　日</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ase" hangingPunct="0">
                        <a:spcAft>
                          <a:spcPts val="0"/>
                        </a:spcAft>
                      </a:pPr>
                      <a:r>
                        <a:rPr lang="ja-JP" sz="1100" kern="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男　・　女</a:t>
                      </a:r>
                      <a:endParaRPr lang="ja-JP" sz="11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49470717"/>
                  </a:ext>
                </a:extLst>
              </a:tr>
              <a:tr h="484152">
                <a:tc gridSpan="2">
                  <a:txBody>
                    <a:bodyPr/>
                    <a:lstStyle/>
                    <a:p>
                      <a:pPr algn="dist" fontAlgn="base" hangingPunct="0">
                        <a:spcAft>
                          <a:spcPts val="0"/>
                        </a:spcAft>
                      </a:pPr>
                      <a:r>
                        <a:rPr lang="ja-JP" sz="1100" kern="0" spc="4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保険種別</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fontAlgn="base" hangingPunct="0">
                        <a:spcAft>
                          <a:spcPts val="0"/>
                        </a:spcAft>
                      </a:pPr>
                      <a:r>
                        <a:rPr lang="ja-JP" sz="1100" kern="0" dirty="0">
                          <a:effectLst/>
                          <a:latin typeface="Century" panose="02040604050505020304" pitchFamily="18" charset="0"/>
                          <a:ea typeface="ＭＳ 明朝" panose="02020609040205080304" pitchFamily="17" charset="-128"/>
                          <a:cs typeface="ＭＳ 明朝" panose="02020609040205080304" pitchFamily="17" charset="-128"/>
                        </a:rPr>
                        <a:t>協・組・共・国・後　</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base" hangingPunct="0">
                        <a:spcAft>
                          <a:spcPts val="0"/>
                        </a:spcAft>
                      </a:pPr>
                      <a:r>
                        <a:rPr lang="ja-JP" sz="1100" kern="0" dirty="0">
                          <a:effectLst/>
                          <a:latin typeface="Century" panose="02040604050505020304" pitchFamily="18" charset="0"/>
                          <a:ea typeface="ＭＳ 明朝" panose="02020609040205080304" pitchFamily="17" charset="-128"/>
                          <a:cs typeface="ＭＳ 明朝" panose="02020609040205080304" pitchFamily="17" charset="-128"/>
                        </a:rPr>
                        <a:t>被保険者証の記号・番号</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just" fontAlgn="base" hangingPunct="0">
                        <a:spcAft>
                          <a:spcPts val="0"/>
                        </a:spcAft>
                      </a:pPr>
                      <a:r>
                        <a:rPr lang="en-US" sz="1100" kern="0">
                          <a:solidFill>
                            <a:srgbClr val="FF0000"/>
                          </a:solidFill>
                          <a:effectLst/>
                          <a:latin typeface="ＭＳ 明朝" panose="02020609040205080304" pitchFamily="17" charset="-128"/>
                          <a:ea typeface="ＭＳ ゴシック" panose="020B0609070205080204" pitchFamily="49" charset="-128"/>
                          <a:cs typeface="ＭＳ 明朝" panose="02020609040205080304" pitchFamily="17" charset="-128"/>
                        </a:rPr>
                        <a:t> </a:t>
                      </a:r>
                      <a:endParaRPr lang="ja-JP" sz="11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5836548"/>
                  </a:ext>
                </a:extLst>
              </a:tr>
              <a:tr h="484152">
                <a:tc gridSpan="2">
                  <a:txBody>
                    <a:bodyPr/>
                    <a:lstStyle/>
                    <a:p>
                      <a:pPr algn="dist" fontAlgn="base" hangingPunct="0">
                        <a:spcAft>
                          <a:spcPts val="0"/>
                        </a:spcAft>
                      </a:pPr>
                      <a:r>
                        <a:rPr lang="ja-JP" sz="1100" kern="0" spc="4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保険者番号</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5">
                  <a:txBody>
                    <a:bodyPr/>
                    <a:lstStyle/>
                    <a:p>
                      <a:pPr algn="just" fontAlgn="base" hangingPunct="0">
                        <a:spcAft>
                          <a:spcPts val="0"/>
                        </a:spcAft>
                      </a:pPr>
                      <a:r>
                        <a:rPr lang="en-US" sz="1100" kern="0" dirty="0">
                          <a:solidFill>
                            <a:srgbClr val="FF0000"/>
                          </a:solidFill>
                          <a:effectLst/>
                          <a:latin typeface="ＭＳ 明朝" panose="02020609040205080304" pitchFamily="17" charset="-128"/>
                          <a:ea typeface="ＭＳ ゴシック" panose="020B0609070205080204" pitchFamily="49" charset="-128"/>
                          <a:cs typeface="ＭＳ 明朝" panose="02020609040205080304" pitchFamily="17" charset="-128"/>
                        </a:rPr>
                        <a:t> </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dist"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適用区分</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just" fontAlgn="base" hangingPunct="0">
                        <a:spcAft>
                          <a:spcPts val="0"/>
                        </a:spcAft>
                      </a:pPr>
                      <a:r>
                        <a:rPr lang="en-US" sz="1100" kern="0">
                          <a:solidFill>
                            <a:srgbClr val="000000"/>
                          </a:solidFill>
                          <a:effectLst/>
                          <a:latin typeface="ＭＳ 明朝" panose="02020609040205080304" pitchFamily="17" charset="-128"/>
                          <a:ea typeface="ＭＳ ゴシック" panose="020B0609070205080204" pitchFamily="49" charset="-128"/>
                          <a:cs typeface="ＭＳ 明朝" panose="02020609040205080304" pitchFamily="17" charset="-128"/>
                        </a:rPr>
                        <a:t> </a:t>
                      </a:r>
                      <a:endParaRPr lang="ja-JP" sz="11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19193489"/>
                  </a:ext>
                </a:extLst>
              </a:tr>
              <a:tr h="477453">
                <a:tc gridSpan="2">
                  <a:txBody>
                    <a:bodyPr/>
                    <a:lstStyle/>
                    <a:p>
                      <a:pPr algn="dist"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有効期間</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11">
                  <a:txBody>
                    <a:bodyPr/>
                    <a:lstStyle/>
                    <a:p>
                      <a:pPr algn="just"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自　　　　　　　　年　　　　　　月　　　　　　日</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algn="just"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至　　　</a:t>
                      </a:r>
                      <a:r>
                        <a:rPr lang="en-US" sz="1100" kern="0" dirty="0">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          </a:t>
                      </a: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年　　　　　　月　　　　　　日</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26164066"/>
                  </a:ext>
                </a:extLst>
              </a:tr>
              <a:tr h="518256">
                <a:tc gridSpan="2">
                  <a:txBody>
                    <a:bodyPr/>
                    <a:lstStyle/>
                    <a:p>
                      <a:pPr algn="dist"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自己負担月額</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11">
                  <a:txBody>
                    <a:bodyPr/>
                    <a:lstStyle/>
                    <a:p>
                      <a:pPr algn="ctr" fontAlgn="base" hangingPunct="0">
                        <a:spcAft>
                          <a:spcPts val="0"/>
                        </a:spcAft>
                      </a:pPr>
                      <a:r>
                        <a:rPr lang="ja-JP" sz="14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１０，０００円</a:t>
                      </a:r>
                      <a:endParaRPr lang="ja-JP" sz="14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4399674"/>
                  </a:ext>
                </a:extLst>
              </a:tr>
              <a:tr h="958560">
                <a:tc gridSpan="2">
                  <a:txBody>
                    <a:bodyPr/>
                    <a:lstStyle/>
                    <a:p>
                      <a:pPr algn="dist">
                        <a:spcAft>
                          <a:spcPts val="0"/>
                        </a:spcAft>
                      </a:pPr>
                      <a:r>
                        <a:rPr lang="ja-JP" sz="1100" kern="100" dirty="0">
                          <a:effectLst/>
                          <a:latin typeface="Century" panose="02040604050505020304" pitchFamily="18" charset="0"/>
                          <a:ea typeface="ＭＳ 明朝" panose="02020609040205080304" pitchFamily="17" charset="-128"/>
                          <a:cs typeface="Times New Roman" panose="02020603050405020304" pitchFamily="18" charset="0"/>
                        </a:rPr>
                        <a:t>都道府県</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algn="dist">
                        <a:spcAft>
                          <a:spcPts val="0"/>
                        </a:spcAft>
                      </a:pPr>
                      <a:r>
                        <a:rPr lang="ja-JP" sz="1100" kern="100" dirty="0">
                          <a:effectLst/>
                          <a:latin typeface="Century" panose="02040604050505020304" pitchFamily="18" charset="0"/>
                          <a:ea typeface="ＭＳ 明朝" panose="02020609040205080304" pitchFamily="17" charset="-128"/>
                          <a:cs typeface="Times New Roman" panose="02020603050405020304" pitchFamily="18" charset="0"/>
                        </a:rPr>
                        <a:t>知事名</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algn="dist">
                        <a:spcAft>
                          <a:spcPts val="0"/>
                        </a:spcAft>
                      </a:pPr>
                      <a:r>
                        <a:rPr lang="ja-JP" sz="1100" kern="100" dirty="0">
                          <a:effectLst/>
                          <a:latin typeface="Century" panose="02040604050505020304" pitchFamily="18" charset="0"/>
                          <a:ea typeface="ＭＳ 明朝" panose="02020609040205080304" pitchFamily="17" charset="-128"/>
                          <a:cs typeface="Times New Roman" panose="02020603050405020304" pitchFamily="18" charset="0"/>
                        </a:rPr>
                        <a:t>及び印</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11">
                  <a:txBody>
                    <a:bodyPr/>
                    <a:lstStyle/>
                    <a:p>
                      <a:pPr indent="139700" algn="just"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　　　　（都道府県名）　　（都道府県知事名）　　㊞</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36895624"/>
                  </a:ext>
                </a:extLst>
              </a:tr>
              <a:tr h="523127">
                <a:tc gridSpan="2">
                  <a:txBody>
                    <a:bodyPr/>
                    <a:lstStyle/>
                    <a:p>
                      <a:pPr algn="dist">
                        <a:spcAft>
                          <a:spcPts val="0"/>
                        </a:spcAft>
                      </a:pPr>
                      <a:r>
                        <a:rPr lang="ja-JP" sz="1100" kern="100" dirty="0">
                          <a:effectLst/>
                          <a:latin typeface="Century" panose="02040604050505020304" pitchFamily="18" charset="0"/>
                          <a:ea typeface="ＭＳ 明朝" panose="02020609040205080304" pitchFamily="17" charset="-128"/>
                          <a:cs typeface="Times New Roman" panose="02020603050405020304" pitchFamily="18" charset="0"/>
                        </a:rPr>
                        <a:t>交付年月日</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11">
                  <a:txBody>
                    <a:bodyPr/>
                    <a:lstStyle/>
                    <a:p>
                      <a:pPr indent="139700" algn="just"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　　　　　　　　年　　　　　　月　　　　　　日</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08833570"/>
                  </a:ext>
                </a:extLst>
              </a:tr>
              <a:tr h="1109591">
                <a:tc gridSpan="2">
                  <a:txBody>
                    <a:bodyPr/>
                    <a:lstStyle/>
                    <a:p>
                      <a:pPr algn="dist" fontAlgn="base" hangingPunct="0">
                        <a:spcAft>
                          <a:spcPts val="0"/>
                        </a:spcAft>
                      </a:pPr>
                      <a:r>
                        <a:rPr lang="ja-JP" sz="1100" kern="0" dirty="0">
                          <a:solidFill>
                            <a:srgbClr val="000000"/>
                          </a:solidFill>
                          <a:effectLst/>
                          <a:latin typeface="Century" panose="02040604050505020304" pitchFamily="18" charset="0"/>
                          <a:ea typeface="ＭＳ 明朝" panose="02020609040205080304" pitchFamily="17" charset="-128"/>
                          <a:cs typeface="ＭＳ 明朝" panose="02020609040205080304" pitchFamily="17" charset="-128"/>
                        </a:rPr>
                        <a:t>備考</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11">
                  <a:txBody>
                    <a:bodyPr/>
                    <a:lstStyle/>
                    <a:p>
                      <a:pPr indent="139700" algn="just" fontAlgn="base" hangingPunct="0">
                        <a:spcAft>
                          <a:spcPts val="0"/>
                        </a:spcAft>
                      </a:pPr>
                      <a:r>
                        <a:rPr lang="en-US" sz="1100" kern="0" dirty="0">
                          <a:solidFill>
                            <a:srgbClr val="000000"/>
                          </a:solidFill>
                          <a:effectLst/>
                          <a:latin typeface="ＭＳ 明朝" panose="02020609040205080304" pitchFamily="17" charset="-128"/>
                          <a:ea typeface="ＭＳ ゴシック" panose="020B0609070205080204" pitchFamily="49" charset="-128"/>
                          <a:cs typeface="ＭＳ 明朝" panose="02020609040205080304" pitchFamily="17" charset="-128"/>
                        </a:rPr>
                        <a:t> </a:t>
                      </a:r>
                      <a:endParaRPr lang="ja-JP" sz="11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52823" marR="528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1660749"/>
                  </a:ext>
                </a:extLst>
              </a:tr>
            </a:tbl>
          </a:graphicData>
        </a:graphic>
      </p:graphicFrame>
      <p:sp>
        <p:nvSpPr>
          <p:cNvPr id="7" name="タイトル 1"/>
          <p:cNvSpPr>
            <a:spLocks noGrp="1"/>
          </p:cNvSpPr>
          <p:nvPr>
            <p:ph type="title"/>
          </p:nvPr>
        </p:nvSpPr>
        <p:spPr>
          <a:xfrm>
            <a:off x="381643" y="261335"/>
            <a:ext cx="2777038" cy="266679"/>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（別紙様式例３）</a:t>
            </a:r>
          </a:p>
        </p:txBody>
      </p:sp>
      <p:sp>
        <p:nvSpPr>
          <p:cNvPr id="8" name="正方形/長方形 7"/>
          <p:cNvSpPr/>
          <p:nvPr/>
        </p:nvSpPr>
        <p:spPr>
          <a:xfrm>
            <a:off x="1116419" y="861237"/>
            <a:ext cx="4667693" cy="361507"/>
          </a:xfrm>
          <a:prstGeom prst="rect">
            <a:avLst/>
          </a:prstGeom>
          <a:solidFill>
            <a:schemeClr val="accent1">
              <a:alpha val="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066798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71487" y="563665"/>
            <a:ext cx="5915025" cy="8261358"/>
          </a:xfrm>
        </p:spPr>
        <p:txBody>
          <a:bodyPr/>
          <a:lstStyle/>
          <a:p>
            <a:pPr marL="0" indent="0" algn="just" fontAlgn="base" hangingPunct="0">
              <a:lnSpc>
                <a:spcPts val="1500"/>
              </a:lnSpc>
              <a:spcBef>
                <a:spcPts val="0"/>
              </a:spcBef>
              <a:spcAft>
                <a:spcPts val="0"/>
              </a:spcAft>
              <a:buNone/>
            </a:pP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裏面</a:t>
            </a:r>
            <a:r>
              <a:rPr lang="ja-JP" altLang="en-US"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注意事項</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１．本証を交付された方は、肝がん・重度肝硬変治療研究促進事業（以下「本事業」</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とい</a:t>
            </a:r>
            <a:r>
              <a:rPr lang="ja-JP" altLang="en-US"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う</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。）の参加者となり、２の条件を満たした場合に限り、別に定める対象医療の費用の</a:t>
            </a:r>
            <a:r>
              <a:rPr lang="ja-JP" altLang="ja-JP" sz="1100" kern="0" dirty="0" err="1"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う</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err="1"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ち</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４月目以降の費用について、患者一部負担の月額が１万円になります。</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２．本事業において助成対象となる医療は、原則として、過去１２月以内に、指定医療</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機関</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に</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おいて肝がん・重度肝硬変入院関係医療（高額療養費が支給されるものに限る。）</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を受</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けた</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月数が既に３月以上あるものに限られます。</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３．指定医療機関の窓口での負担が１万円となるのは、同一の月に、一つの指定医療機関</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に</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おける</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１回の入院で、肝がん・重度肝硬変入院関係医療の自己負担額が高額療養費</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算定基</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準額</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を超えた場合です。</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４．同一の月に、一つの指定医療機関における複数回の入院で、肝がん・重度肝硬変</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入院関</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係</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医療の自己負担額が高額療養費算定基準額を超えたなどの場合は、償還払いの手続き</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を</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とる</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ことになります。</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５．窓口負担が１万円になった場合でも、審査支払機関の審査の結果によっては、条件を</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満</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たさない</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ことになり、追徴となる可能性があるので留意してください。</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６．本証の交付を受けた際は、必ず、入院している指定医療機関に提示していください。</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７．本証の有効期間の満了後に引き続き本事業に参加することを希望する場合は、交付</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申請</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書</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に必要事項を記載し、居住する都道府県の知事が定める交付申請書に添付する書類（</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住</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民票</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等）を添えて、</a:t>
            </a:r>
            <a:r>
              <a:rPr lang="ja-JP" altLang="ja-JP" sz="1100" i="1" kern="0" dirty="0">
                <a:solidFill>
                  <a:srgbClr val="000000"/>
                </a:solidFill>
                <a:highlight>
                  <a:srgbClr val="FFFF00"/>
                </a:highlight>
                <a:latin typeface="ＭＳ 明朝" panose="02020609040205080304" pitchFamily="17" charset="-128"/>
                <a:ea typeface="ＭＳ 明朝" panose="02020609040205080304" pitchFamily="17" charset="-128"/>
                <a:cs typeface="ＭＳ 明朝" panose="02020609040205080304" pitchFamily="17" charset="-128"/>
              </a:rPr>
              <a:t>《本証を交付した都道府県知事》</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に更新の申請を行ってください。</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８．本証の住所、氏名、保険種別、被保険者証の記号・番号及び保険者番号に変更が</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あった</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とき</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（他の都道府県に転居した場合を除く）は、速やかに、変更した箇所を交付申請書</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に</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記載</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し、本証と、変更箇所に関係する書類を添えて、</a:t>
            </a:r>
            <a:r>
              <a:rPr lang="ja-JP" altLang="ja-JP" sz="1100" i="1" kern="0" dirty="0">
                <a:solidFill>
                  <a:srgbClr val="000000"/>
                </a:solidFill>
                <a:highlight>
                  <a:srgbClr val="FFFF00"/>
                </a:highlight>
                <a:latin typeface="ＭＳ 明朝" panose="02020609040205080304" pitchFamily="17" charset="-128"/>
                <a:ea typeface="ＭＳ 明朝" panose="02020609040205080304" pitchFamily="17" charset="-128"/>
                <a:cs typeface="ＭＳ 明朝" panose="02020609040205080304" pitchFamily="17" charset="-128"/>
              </a:rPr>
              <a:t>《本証を交付した都道府県知事》</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に</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提出</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してください。</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９．都道府県外へ転出する場合（住民票を移した場合）において、転出後も本事業に</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参加</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し</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、参加者証の交付を受けたい場合は、転出日の属する月の翌月の末日までに、住所等</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変</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更</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箇所を記載した交付申請書を、本証と、転居先の都道府県が定める交付申請書に添</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付す</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err="1"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る</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書類（住民票等）を添えて、転出先の都道府県知事に提出してください。</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en-US"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10</a:t>
            </a:r>
            <a:r>
              <a:rPr lang="ja-JP" altLang="ja-JP" sz="1100" kern="0" dirty="0" err="1">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都道府県知事に償還払いを請求する場合は、本証の写しを都道府県知事に提出する</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こと</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に</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なります。</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en-US"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11</a:t>
            </a:r>
            <a:r>
              <a:rPr lang="ja-JP" altLang="ja-JP" sz="1100" kern="0" dirty="0" err="1">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厚生労働省の研究事業に協力することの同意の撤回を希望する場合、及び事業への</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参加</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を</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終了したい場合は、下の連絡先（本証を交付した都道府県の担当係）宛てに、「肝</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が</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ん</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・重度肝硬変治療研究促進事業参加終了申請書」に必要事項を記載し、本証を添えて</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提</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出して</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ください。なお、「肝がん・重度肝硬変治療研究促進事業参加終了申請書」を都</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道</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府県</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が受理した日に属する月の末日までは、同意が撤回されないことに留意してく</a:t>
            </a:r>
            <a:r>
              <a:rPr lang="ja-JP" altLang="ja-JP" sz="1100" kern="0" dirty="0" err="1"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ださ</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い</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en-US"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12</a:t>
            </a:r>
            <a:r>
              <a:rPr lang="ja-JP" altLang="ja-JP" sz="1100" kern="0" dirty="0" err="1">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本証を破損したり、汚したり又は紛失した場合は、</a:t>
            </a:r>
            <a:r>
              <a:rPr lang="ja-JP" altLang="ja-JP" sz="1100" i="1" kern="0" dirty="0">
                <a:solidFill>
                  <a:srgbClr val="000000"/>
                </a:solidFill>
                <a:highlight>
                  <a:srgbClr val="FFFF00"/>
                </a:highlight>
                <a:latin typeface="ＭＳ 明朝" panose="02020609040205080304" pitchFamily="17" charset="-128"/>
                <a:ea typeface="ＭＳ 明朝" panose="02020609040205080304" pitchFamily="17" charset="-128"/>
                <a:cs typeface="ＭＳ 明朝" panose="02020609040205080304" pitchFamily="17" charset="-128"/>
              </a:rPr>
              <a:t>《本証を交付した都道府県知事》</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に</a:t>
            </a:r>
            <a:endParaRPr lang="en-US"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endParaRPr>
          </a:p>
          <a:p>
            <a:pPr marL="0" indent="0" algn="just" fontAlgn="base" hangingPunct="0">
              <a:lnSpc>
                <a:spcPts val="1500"/>
              </a:lnSpc>
              <a:spcBef>
                <a:spcPts val="0"/>
              </a:spcBef>
              <a:spcAft>
                <a:spcPts val="0"/>
              </a:spcAft>
              <a:buNone/>
            </a:pPr>
            <a:r>
              <a:rPr lang="ja-JP" altLang="en-US"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その</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旨を届け出てください。</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en-US"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13</a:t>
            </a:r>
            <a:r>
              <a:rPr lang="ja-JP" altLang="ja-JP" sz="1100" kern="0" dirty="0" err="1">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本証を不正な目的で用いないでください。また、本証の利用は誠実に行ってください。</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en-US"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14</a:t>
            </a:r>
            <a:r>
              <a:rPr lang="ja-JP" altLang="ja-JP" sz="1100" kern="0" dirty="0" err="1">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その他の問い合わせは下記に連絡してください。</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gn="just" fontAlgn="base" hangingPunct="0">
              <a:lnSpc>
                <a:spcPts val="1500"/>
              </a:lnSpc>
              <a:spcBef>
                <a:spcPts val="0"/>
              </a:spcBef>
              <a:spcAft>
                <a:spcPts val="0"/>
              </a:spcAft>
              <a:buNone/>
            </a:pPr>
            <a:r>
              <a:rPr lang="ja-JP" altLang="en-US"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smtClean="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連絡先</a:t>
            </a:r>
            <a:r>
              <a:rPr lang="ja-JP" altLang="ja-JP" sz="1100" kern="0" dirty="0">
                <a:solidFill>
                  <a:srgbClr val="000000"/>
                </a:solidFill>
                <a:latin typeface="ＭＳ 明朝" panose="02020609040205080304" pitchFamily="17" charset="-128"/>
                <a:ea typeface="ＭＳ 明朝" panose="02020609040205080304" pitchFamily="17" charset="-128"/>
                <a:cs typeface="ＭＳ 明朝" panose="02020609040205080304" pitchFamily="17" charset="-128"/>
              </a:rPr>
              <a:t>　　</a:t>
            </a:r>
            <a:r>
              <a:rPr lang="ja-JP" altLang="ja-JP" sz="1100" kern="0" dirty="0">
                <a:solidFill>
                  <a:srgbClr val="000000"/>
                </a:solidFill>
                <a:highlight>
                  <a:srgbClr val="FFFF00"/>
                </a:highlight>
                <a:latin typeface="ＭＳ 明朝" panose="02020609040205080304" pitchFamily="17" charset="-128"/>
                <a:ea typeface="ＭＳ 明朝" panose="02020609040205080304" pitchFamily="17" charset="-128"/>
                <a:cs typeface="ＭＳ 明朝" panose="02020609040205080304" pitchFamily="17" charset="-128"/>
              </a:rPr>
              <a:t>○○都道府県○○部○○課○○係　（</a:t>
            </a:r>
            <a:r>
              <a:rPr lang="en-US" altLang="ja-JP" sz="1100" kern="0" dirty="0">
                <a:solidFill>
                  <a:srgbClr val="000000"/>
                </a:solidFill>
                <a:highlight>
                  <a:srgbClr val="FFFF00"/>
                </a:highlight>
                <a:latin typeface="ＭＳ 明朝" panose="02020609040205080304" pitchFamily="17" charset="-128"/>
                <a:ea typeface="ＭＳ 明朝" panose="02020609040205080304" pitchFamily="17" charset="-128"/>
                <a:cs typeface="ＭＳ 明朝" panose="02020609040205080304" pitchFamily="17" charset="-128"/>
              </a:rPr>
              <a:t>TEL</a:t>
            </a:r>
            <a:r>
              <a:rPr lang="ja-JP" altLang="ja-JP" sz="1100" kern="0" dirty="0">
                <a:solidFill>
                  <a:srgbClr val="000000"/>
                </a:solidFill>
                <a:highlight>
                  <a:srgbClr val="FFFF00"/>
                </a:highlight>
                <a:latin typeface="ＭＳ 明朝" panose="02020609040205080304" pitchFamily="17" charset="-128"/>
                <a:ea typeface="ＭＳ 明朝" panose="02020609040205080304" pitchFamily="17" charset="-128"/>
                <a:cs typeface="ＭＳ 明朝" panose="02020609040205080304" pitchFamily="17" charset="-128"/>
              </a:rPr>
              <a:t>：０００－０００－００００）</a:t>
            </a:r>
            <a:endParaRPr lang="ja-JP" altLang="ja-JP" sz="1100" kern="100" dirty="0">
              <a:latin typeface="ＭＳ 明朝" panose="02020609040205080304" pitchFamily="17" charset="-128"/>
              <a:ea typeface="ＭＳ 明朝" panose="02020609040205080304" pitchFamily="17" charset="-128"/>
              <a:cs typeface="Times New Roman" panose="02020603050405020304" pitchFamily="18" charset="0"/>
            </a:endParaRPr>
          </a:p>
          <a:p>
            <a:pPr marL="0" indent="0">
              <a:lnSpc>
                <a:spcPts val="1500"/>
              </a:lnSpc>
              <a:spcBef>
                <a:spcPts val="0"/>
              </a:spcBef>
              <a:buNone/>
            </a:pPr>
            <a:endParaRPr kumimoji="1" lang="ja-JP" altLang="en-US" sz="110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84</a:t>
            </a:fld>
            <a:endParaRPr kumimoji="1" lang="ja-JP" altLang="en-US"/>
          </a:p>
        </p:txBody>
      </p:sp>
    </p:spTree>
    <p:extLst>
      <p:ext uri="{BB962C8B-B14F-4D97-AF65-F5344CB8AC3E}">
        <p14:creationId xmlns:p14="http://schemas.microsoft.com/office/powerpoint/2010/main" val="415335695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85</a:t>
            </a:fld>
            <a:endParaRPr kumimoji="1" lang="ja-JP" altLang="en-US"/>
          </a:p>
        </p:txBody>
      </p:sp>
      <p:sp>
        <p:nvSpPr>
          <p:cNvPr id="5" name="タイトル 1"/>
          <p:cNvSpPr>
            <a:spLocks noGrp="1"/>
          </p:cNvSpPr>
          <p:nvPr>
            <p:ph type="title"/>
          </p:nvPr>
        </p:nvSpPr>
        <p:spPr>
          <a:xfrm>
            <a:off x="381643" y="261335"/>
            <a:ext cx="2777038" cy="266679"/>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（別紙様式例４）</a:t>
            </a:r>
          </a:p>
        </p:txBody>
      </p:sp>
      <p:graphicFrame>
        <p:nvGraphicFramePr>
          <p:cNvPr id="6" name="表 5"/>
          <p:cNvGraphicFramePr>
            <a:graphicFrameLocks noGrp="1"/>
          </p:cNvGraphicFramePr>
          <p:nvPr>
            <p:extLst>
              <p:ext uri="{D42A27DB-BD31-4B8C-83A1-F6EECF244321}">
                <p14:modId xmlns:p14="http://schemas.microsoft.com/office/powerpoint/2010/main" val="312703597"/>
              </p:ext>
            </p:extLst>
          </p:nvPr>
        </p:nvGraphicFramePr>
        <p:xfrm>
          <a:off x="566243" y="691116"/>
          <a:ext cx="5725513" cy="7794551"/>
        </p:xfrm>
        <a:graphic>
          <a:graphicData uri="http://schemas.openxmlformats.org/drawingml/2006/table">
            <a:tbl>
              <a:tblPr firstRow="1" firstCol="1" bandRow="1"/>
              <a:tblGrid>
                <a:gridCol w="1061510">
                  <a:extLst>
                    <a:ext uri="{9D8B030D-6E8A-4147-A177-3AD203B41FA5}">
                      <a16:colId xmlns:a16="http://schemas.microsoft.com/office/drawing/2014/main" val="1376673805"/>
                    </a:ext>
                  </a:extLst>
                </a:gridCol>
                <a:gridCol w="572551">
                  <a:extLst>
                    <a:ext uri="{9D8B030D-6E8A-4147-A177-3AD203B41FA5}">
                      <a16:colId xmlns:a16="http://schemas.microsoft.com/office/drawing/2014/main" val="1273699652"/>
                    </a:ext>
                  </a:extLst>
                </a:gridCol>
                <a:gridCol w="572551">
                  <a:extLst>
                    <a:ext uri="{9D8B030D-6E8A-4147-A177-3AD203B41FA5}">
                      <a16:colId xmlns:a16="http://schemas.microsoft.com/office/drawing/2014/main" val="4286558591"/>
                    </a:ext>
                  </a:extLst>
                </a:gridCol>
                <a:gridCol w="581712">
                  <a:extLst>
                    <a:ext uri="{9D8B030D-6E8A-4147-A177-3AD203B41FA5}">
                      <a16:colId xmlns:a16="http://schemas.microsoft.com/office/drawing/2014/main" val="4272204166"/>
                    </a:ext>
                  </a:extLst>
                </a:gridCol>
                <a:gridCol w="582857">
                  <a:extLst>
                    <a:ext uri="{9D8B030D-6E8A-4147-A177-3AD203B41FA5}">
                      <a16:colId xmlns:a16="http://schemas.microsoft.com/office/drawing/2014/main" val="818415359"/>
                    </a:ext>
                  </a:extLst>
                </a:gridCol>
                <a:gridCol w="581712">
                  <a:extLst>
                    <a:ext uri="{9D8B030D-6E8A-4147-A177-3AD203B41FA5}">
                      <a16:colId xmlns:a16="http://schemas.microsoft.com/office/drawing/2014/main" val="2065250290"/>
                    </a:ext>
                  </a:extLst>
                </a:gridCol>
                <a:gridCol w="572551">
                  <a:extLst>
                    <a:ext uri="{9D8B030D-6E8A-4147-A177-3AD203B41FA5}">
                      <a16:colId xmlns:a16="http://schemas.microsoft.com/office/drawing/2014/main" val="1558740205"/>
                    </a:ext>
                  </a:extLst>
                </a:gridCol>
                <a:gridCol w="613776">
                  <a:extLst>
                    <a:ext uri="{9D8B030D-6E8A-4147-A177-3AD203B41FA5}">
                      <a16:colId xmlns:a16="http://schemas.microsoft.com/office/drawing/2014/main" val="3783779521"/>
                    </a:ext>
                  </a:extLst>
                </a:gridCol>
                <a:gridCol w="586293">
                  <a:extLst>
                    <a:ext uri="{9D8B030D-6E8A-4147-A177-3AD203B41FA5}">
                      <a16:colId xmlns:a16="http://schemas.microsoft.com/office/drawing/2014/main" val="1533446926"/>
                    </a:ext>
                  </a:extLst>
                </a:gridCol>
              </a:tblGrid>
              <a:tr h="888872">
                <a:tc gridSpan="9">
                  <a:txBody>
                    <a:bodyPr/>
                    <a:lstStyle/>
                    <a:p>
                      <a:pPr algn="ctr" fontAlgn="base" hangingPunct="0">
                        <a:spcAft>
                          <a:spcPts val="0"/>
                        </a:spcAft>
                      </a:pPr>
                      <a:r>
                        <a:rPr lang="ja-JP" sz="1200" b="1"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肝がん・重度肝硬変治療研究促進事業参加終了申請書</a:t>
                      </a:r>
                      <a:endParaRPr lang="ja-JP" sz="105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39722931"/>
                  </a:ext>
                </a:extLst>
              </a:tr>
              <a:tr h="492227">
                <a:tc>
                  <a:txBody>
                    <a:bodyPr/>
                    <a:lstStyle/>
                    <a:p>
                      <a:pPr algn="ctr"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公費負担者番号</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1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9959424"/>
                  </a:ext>
                </a:extLst>
              </a:tr>
              <a:tr h="492227">
                <a:tc>
                  <a:txBody>
                    <a:bodyPr/>
                    <a:lstStyle/>
                    <a:p>
                      <a:pPr algn="dist"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公費負担医療の受給者番号</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5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1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513373185"/>
                  </a:ext>
                </a:extLst>
              </a:tr>
              <a:tr h="607081">
                <a:tc>
                  <a:txBody>
                    <a:bodyPr/>
                    <a:lstStyle/>
                    <a:p>
                      <a:pPr algn="dist" fontAlgn="base" hangingPunct="0">
                        <a:lnSpc>
                          <a:spcPts val="1500"/>
                        </a:lnSpc>
                        <a:spcAft>
                          <a:spcPts val="0"/>
                        </a:spcAft>
                      </a:pP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住</a:t>
                      </a:r>
                      <a:r>
                        <a:rPr lang="en-US" sz="1050" kern="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所</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just" fontAlgn="base" hangingPunct="0">
                        <a:lnSpc>
                          <a:spcPts val="1500"/>
                        </a:lnSpc>
                        <a:spcAft>
                          <a:spcPts val="0"/>
                        </a:spcAft>
                      </a:pPr>
                      <a:r>
                        <a:rPr lang="en-US" sz="105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90197131"/>
                  </a:ext>
                </a:extLst>
              </a:tr>
              <a:tr h="607081">
                <a:tc>
                  <a:txBody>
                    <a:bodyPr/>
                    <a:lstStyle/>
                    <a:p>
                      <a:pPr algn="dist" fontAlgn="base" hangingPunct="0">
                        <a:lnSpc>
                          <a:spcPts val="1500"/>
                        </a:lnSpc>
                        <a:spcAft>
                          <a:spcPts val="0"/>
                        </a:spcAft>
                      </a:pP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ふりがな</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p>
                      <a:pPr algn="dist" fontAlgn="base" hangingPunct="0">
                        <a:lnSpc>
                          <a:spcPts val="1500"/>
                        </a:lnSpc>
                        <a:spcAft>
                          <a:spcPts val="0"/>
                        </a:spcAft>
                      </a:pP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氏名</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just" fontAlgn="base" hangingPunct="0">
                        <a:lnSpc>
                          <a:spcPts val="1500"/>
                        </a:lnSpc>
                        <a:spcAft>
                          <a:spcPts val="0"/>
                        </a:spcAft>
                      </a:pPr>
                      <a:r>
                        <a:rPr lang="en-US" sz="105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50530826"/>
                  </a:ext>
                </a:extLst>
              </a:tr>
              <a:tr h="607081">
                <a:tc>
                  <a:txBody>
                    <a:bodyPr/>
                    <a:lstStyle/>
                    <a:p>
                      <a:pPr algn="dist" fontAlgn="base" hangingPunct="0">
                        <a:lnSpc>
                          <a:spcPts val="1500"/>
                        </a:lnSpc>
                        <a:spcAft>
                          <a:spcPts val="0"/>
                        </a:spcAft>
                      </a:pP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生</a:t>
                      </a:r>
                      <a:r>
                        <a:rPr lang="ja-JP" sz="1050" kern="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年</a:t>
                      </a:r>
                      <a:r>
                        <a:rPr lang="ja-JP" sz="1050" kern="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月</a:t>
                      </a:r>
                      <a:r>
                        <a:rPr lang="ja-JP" sz="1050" kern="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日</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年　　　　　　月　　　　　日</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base" hangingPunct="0">
                        <a:lnSpc>
                          <a:spcPts val="1500"/>
                        </a:lnSpc>
                        <a:spcAft>
                          <a:spcPts val="0"/>
                        </a:spcAft>
                      </a:pP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男　・　女</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416727635"/>
                  </a:ext>
                </a:extLst>
              </a:tr>
              <a:tr h="738341">
                <a:tc>
                  <a:txBody>
                    <a:bodyPr/>
                    <a:lstStyle/>
                    <a:p>
                      <a:pPr algn="dist" fontAlgn="base" hangingPunct="0">
                        <a:lnSpc>
                          <a:spcPts val="1500"/>
                        </a:lnSpc>
                        <a:spcAft>
                          <a:spcPts val="0"/>
                        </a:spcAft>
                      </a:pP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参加者証の</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p>
                      <a:pPr algn="dist" fontAlgn="base" hangingPunct="0">
                        <a:lnSpc>
                          <a:spcPts val="1500"/>
                        </a:lnSpc>
                        <a:spcAft>
                          <a:spcPts val="0"/>
                        </a:spcAft>
                      </a:pP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有効期間</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l"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自　　　　</a:t>
                      </a:r>
                      <a:r>
                        <a:rPr lang="ja-JP" altLang="en-US" sz="1050" kern="0" dirty="0" smtClea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a:t>
                      </a:r>
                      <a:r>
                        <a:rPr lang="ja-JP" sz="1050" kern="0" dirty="0" smtClea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年</a:t>
                      </a: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月　　　　　　日</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l"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至　</a:t>
                      </a:r>
                      <a:r>
                        <a:rPr lang="ja-JP" altLang="en-US" sz="1050" kern="0" dirty="0" smtClea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a:t>
                      </a:r>
                      <a:r>
                        <a:rPr lang="ja-JP" sz="1050" kern="0" dirty="0" smtClea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年</a:t>
                      </a: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月　　　　　　日</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05393697"/>
                  </a:ext>
                </a:extLst>
              </a:tr>
              <a:tr h="555123">
                <a:tc>
                  <a:txBody>
                    <a:bodyPr/>
                    <a:lstStyle/>
                    <a:p>
                      <a:pPr algn="dist" fontAlgn="base" hangingPunct="0">
                        <a:lnSpc>
                          <a:spcPts val="1500"/>
                        </a:lnSpc>
                        <a:spcAft>
                          <a:spcPts val="0"/>
                        </a:spcAft>
                      </a:pPr>
                      <a:r>
                        <a:rPr lang="ja-JP" sz="1050" kern="0">
                          <a:effectLst/>
                          <a:latin typeface="ＭＳ 明朝" panose="02020609040205080304" pitchFamily="17" charset="-128"/>
                          <a:ea typeface="ＭＳ 明朝" panose="02020609040205080304" pitchFamily="17" charset="-128"/>
                          <a:cs typeface="ＭＳ 明朝" panose="02020609040205080304" pitchFamily="17" charset="-128"/>
                        </a:rPr>
                        <a:t>添付書類</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l" fontAlgn="base" hangingPunct="0">
                        <a:lnSpc>
                          <a:spcPts val="1500"/>
                        </a:lnSpc>
                        <a:spcAft>
                          <a:spcPts val="0"/>
                        </a:spcAft>
                      </a:pPr>
                      <a:r>
                        <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rPr>
                        <a:t>□　肝がん・重度肝硬変治療研究促進事業参加者証</a:t>
                      </a: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75598061"/>
                  </a:ext>
                </a:extLst>
              </a:tr>
              <a:tr h="711018">
                <a:tc>
                  <a:txBody>
                    <a:bodyPr/>
                    <a:lstStyle/>
                    <a:p>
                      <a:pPr algn="dist" fontAlgn="base" hangingPunct="0">
                        <a:lnSpc>
                          <a:spcPts val="1500"/>
                        </a:lnSpc>
                        <a:spcAft>
                          <a:spcPts val="0"/>
                        </a:spcAft>
                      </a:pP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参加終了の理由</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p>
                      <a:pPr algn="dist" fontAlgn="base" hangingPunct="0">
                        <a:lnSpc>
                          <a:spcPts val="1500"/>
                        </a:lnSpc>
                        <a:spcAft>
                          <a:spcPts val="0"/>
                        </a:spcAft>
                      </a:pPr>
                      <a:r>
                        <a:rPr lang="ja-JP" sz="105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（任意記載）</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just"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１．自分の臨床データを活用されたくない</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just"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２．医療費の助成を受けたくない</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l"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３．その他（　　　　　　　　　　　　　　　　　　　　　　　）</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07995418"/>
                  </a:ext>
                </a:extLst>
              </a:tr>
              <a:tr h="2012259">
                <a:tc gridSpan="9">
                  <a:txBody>
                    <a:bodyPr/>
                    <a:lstStyle/>
                    <a:p>
                      <a:pPr indent="139700" algn="just"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肝がん・重度肝硬変治療研究促進事業について説明を受け、本事業の趣旨を理解し、厚生労働省の研究事業に臨床データ（臨床調査個人票等）を提供し、活用されることに同意して本事業に参加しておりましたが、今般、同意を撤回することとし、事業への参加を終了することとしたいので申請します。</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just"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なお、本申請書の受理日の月の末日まで、臨床データ（臨床調査個人票等）が活用されることについてあらかじめ了承いたします。</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just" fontAlgn="base" hangingPunct="0">
                        <a:lnSpc>
                          <a:spcPts val="1500"/>
                        </a:lnSpc>
                        <a:spcAft>
                          <a:spcPts val="0"/>
                        </a:spcAft>
                      </a:pPr>
                      <a:r>
                        <a:rPr lang="en-US" sz="1050" kern="0" spc="4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l" fontAlgn="base" hangingPunct="0">
                        <a:lnSpc>
                          <a:spcPts val="1500"/>
                        </a:lnSpc>
                        <a:spcAft>
                          <a:spcPts val="0"/>
                        </a:spcAft>
                      </a:pPr>
                      <a:r>
                        <a:rPr lang="en-US" sz="1050" kern="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申請者氏名　　　　　　　　　　　印</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just"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年　　　月　　　日</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indent="698500" algn="just" fontAlgn="base" hangingPunct="0">
                        <a:lnSpc>
                          <a:spcPts val="1500"/>
                        </a:lnSpc>
                        <a:spcAft>
                          <a:spcPts val="0"/>
                        </a:spcAft>
                      </a:pPr>
                      <a:r>
                        <a:rPr lang="ja-JP"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（都道府県名）　知事殿</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indent="698500" algn="just" fontAlgn="base" hangingPunct="0">
                        <a:lnSpc>
                          <a:spcPts val="1500"/>
                        </a:lnSpc>
                        <a:spcAft>
                          <a:spcPts val="0"/>
                        </a:spcAft>
                      </a:pPr>
                      <a:r>
                        <a:rPr lang="en-US" sz="105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5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1511" marR="61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74592362"/>
                  </a:ext>
                </a:extLst>
              </a:tr>
            </a:tbl>
          </a:graphicData>
        </a:graphic>
      </p:graphicFrame>
    </p:spTree>
    <p:extLst>
      <p:ext uri="{BB962C8B-B14F-4D97-AF65-F5344CB8AC3E}">
        <p14:creationId xmlns:p14="http://schemas.microsoft.com/office/powerpoint/2010/main" val="258651150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86</a:t>
            </a:fld>
            <a:endParaRPr kumimoji="1" lang="ja-JP" altLang="en-US"/>
          </a:p>
        </p:txBody>
      </p:sp>
      <p:sp>
        <p:nvSpPr>
          <p:cNvPr id="5" name="タイトル 1"/>
          <p:cNvSpPr>
            <a:spLocks noGrp="1"/>
          </p:cNvSpPr>
          <p:nvPr>
            <p:ph type="title"/>
          </p:nvPr>
        </p:nvSpPr>
        <p:spPr>
          <a:xfrm>
            <a:off x="381643" y="261335"/>
            <a:ext cx="2777038" cy="266679"/>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（別紙様式例５）</a:t>
            </a:r>
          </a:p>
        </p:txBody>
      </p:sp>
      <p:graphicFrame>
        <p:nvGraphicFramePr>
          <p:cNvPr id="6" name="表 5"/>
          <p:cNvGraphicFramePr>
            <a:graphicFrameLocks noGrp="1"/>
          </p:cNvGraphicFramePr>
          <p:nvPr>
            <p:extLst>
              <p:ext uri="{D42A27DB-BD31-4B8C-83A1-F6EECF244321}">
                <p14:modId xmlns:p14="http://schemas.microsoft.com/office/powerpoint/2010/main" val="2313666358"/>
              </p:ext>
            </p:extLst>
          </p:nvPr>
        </p:nvGraphicFramePr>
        <p:xfrm>
          <a:off x="558438" y="711785"/>
          <a:ext cx="5710012" cy="7836845"/>
        </p:xfrm>
        <a:graphic>
          <a:graphicData uri="http://schemas.openxmlformats.org/drawingml/2006/table">
            <a:tbl>
              <a:tblPr firstRow="1" firstCol="1" bandRow="1"/>
              <a:tblGrid>
                <a:gridCol w="1058636">
                  <a:extLst>
                    <a:ext uri="{9D8B030D-6E8A-4147-A177-3AD203B41FA5}">
                      <a16:colId xmlns:a16="http://schemas.microsoft.com/office/drawing/2014/main" val="773986909"/>
                    </a:ext>
                  </a:extLst>
                </a:gridCol>
                <a:gridCol w="571001">
                  <a:extLst>
                    <a:ext uri="{9D8B030D-6E8A-4147-A177-3AD203B41FA5}">
                      <a16:colId xmlns:a16="http://schemas.microsoft.com/office/drawing/2014/main" val="2013031457"/>
                    </a:ext>
                  </a:extLst>
                </a:gridCol>
                <a:gridCol w="571001">
                  <a:extLst>
                    <a:ext uri="{9D8B030D-6E8A-4147-A177-3AD203B41FA5}">
                      <a16:colId xmlns:a16="http://schemas.microsoft.com/office/drawing/2014/main" val="1230463178"/>
                    </a:ext>
                  </a:extLst>
                </a:gridCol>
                <a:gridCol w="580137">
                  <a:extLst>
                    <a:ext uri="{9D8B030D-6E8A-4147-A177-3AD203B41FA5}">
                      <a16:colId xmlns:a16="http://schemas.microsoft.com/office/drawing/2014/main" val="2099547167"/>
                    </a:ext>
                  </a:extLst>
                </a:gridCol>
                <a:gridCol w="581279">
                  <a:extLst>
                    <a:ext uri="{9D8B030D-6E8A-4147-A177-3AD203B41FA5}">
                      <a16:colId xmlns:a16="http://schemas.microsoft.com/office/drawing/2014/main" val="1244104102"/>
                    </a:ext>
                  </a:extLst>
                </a:gridCol>
                <a:gridCol w="580137">
                  <a:extLst>
                    <a:ext uri="{9D8B030D-6E8A-4147-A177-3AD203B41FA5}">
                      <a16:colId xmlns:a16="http://schemas.microsoft.com/office/drawing/2014/main" val="3962507874"/>
                    </a:ext>
                  </a:extLst>
                </a:gridCol>
                <a:gridCol w="571001">
                  <a:extLst>
                    <a:ext uri="{9D8B030D-6E8A-4147-A177-3AD203B41FA5}">
                      <a16:colId xmlns:a16="http://schemas.microsoft.com/office/drawing/2014/main" val="3352219854"/>
                    </a:ext>
                  </a:extLst>
                </a:gridCol>
                <a:gridCol w="612114">
                  <a:extLst>
                    <a:ext uri="{9D8B030D-6E8A-4147-A177-3AD203B41FA5}">
                      <a16:colId xmlns:a16="http://schemas.microsoft.com/office/drawing/2014/main" val="3143626238"/>
                    </a:ext>
                  </a:extLst>
                </a:gridCol>
                <a:gridCol w="584706">
                  <a:extLst>
                    <a:ext uri="{9D8B030D-6E8A-4147-A177-3AD203B41FA5}">
                      <a16:colId xmlns:a16="http://schemas.microsoft.com/office/drawing/2014/main" val="3821748354"/>
                    </a:ext>
                  </a:extLst>
                </a:gridCol>
              </a:tblGrid>
              <a:tr h="720093">
                <a:tc gridSpan="9">
                  <a:txBody>
                    <a:bodyPr/>
                    <a:lstStyle/>
                    <a:p>
                      <a:pPr algn="ctr" fontAlgn="base" hangingPunct="0">
                        <a:spcAft>
                          <a:spcPts val="0"/>
                        </a:spcAft>
                      </a:pPr>
                      <a:r>
                        <a:rPr lang="ja-JP" sz="1200" b="1" kern="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肝がん・重度肝硬変治療研究促進事業参加終了通知書</a:t>
                      </a:r>
                      <a:endParaRPr lang="ja-JP" sz="1200" b="1"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80739335"/>
                  </a:ext>
                </a:extLst>
              </a:tr>
              <a:tr h="527434">
                <a:tc>
                  <a:txBody>
                    <a:bodyPr/>
                    <a:lstStyle/>
                    <a:p>
                      <a:pPr algn="ctr"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公費負担者番号</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2661893"/>
                  </a:ext>
                </a:extLst>
              </a:tr>
              <a:tr h="527434">
                <a:tc>
                  <a:txBody>
                    <a:bodyPr/>
                    <a:lstStyle/>
                    <a:p>
                      <a:pPr algn="ctr"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公費負担医療の受給者番号</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ts val="1500"/>
                        </a:lnSpc>
                        <a:spcAft>
                          <a:spcPts val="0"/>
                        </a:spcAft>
                      </a:pPr>
                      <a:r>
                        <a:rPr lang="en-US" sz="1000" kern="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3131047018"/>
                  </a:ext>
                </a:extLst>
              </a:tr>
              <a:tr h="650502">
                <a:tc>
                  <a:txBody>
                    <a:bodyPr/>
                    <a:lstStyle/>
                    <a:p>
                      <a:pPr algn="di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住</a:t>
                      </a:r>
                      <a:r>
                        <a:rPr lang="en-US" sz="1000" kern="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所</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just" fontAlgn="base" hangingPunct="0">
                        <a:lnSpc>
                          <a:spcPts val="1500"/>
                        </a:lnSpc>
                        <a:spcAft>
                          <a:spcPts val="0"/>
                        </a:spcAft>
                      </a:pPr>
                      <a:r>
                        <a:rPr lang="en-US" sz="100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93644290"/>
                  </a:ext>
                </a:extLst>
              </a:tr>
              <a:tr h="650502">
                <a:tc>
                  <a:txBody>
                    <a:bodyPr/>
                    <a:lstStyle/>
                    <a:p>
                      <a:pPr algn="di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ふりがな</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di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氏　　　</a:t>
                      </a:r>
                      <a:r>
                        <a:rPr lang="ja-JP" sz="1000" kern="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名</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just" fontAlgn="base" hangingPunct="0">
                        <a:lnSpc>
                          <a:spcPts val="1500"/>
                        </a:lnSpc>
                        <a:spcAft>
                          <a:spcPts val="0"/>
                        </a:spcAft>
                      </a:pPr>
                      <a:r>
                        <a:rPr lang="en-US" sz="1000" kern="0" dirty="0">
                          <a:solidFill>
                            <a:srgbClr val="FF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61511683"/>
                  </a:ext>
                </a:extLst>
              </a:tr>
              <a:tr h="650502">
                <a:tc>
                  <a:txBody>
                    <a:bodyPr/>
                    <a:lstStyle/>
                    <a:p>
                      <a:pPr algn="di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生</a:t>
                      </a:r>
                      <a:r>
                        <a:rPr lang="ja-JP" sz="1000" kern="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年</a:t>
                      </a:r>
                      <a:r>
                        <a:rPr lang="ja-JP" sz="1000" kern="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月</a:t>
                      </a:r>
                      <a:r>
                        <a:rPr lang="ja-JP" sz="1000" kern="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日</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年　　　　　　月　　　　　日</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base" hangingPunct="0">
                        <a:lnSpc>
                          <a:spcPts val="1500"/>
                        </a:lnSpc>
                        <a:spcAft>
                          <a:spcPts val="0"/>
                        </a:spcAft>
                      </a:pPr>
                      <a:r>
                        <a:rPr lang="ja-JP" sz="1000" kern="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男　・　女</a:t>
                      </a:r>
                      <a:endParaRPr lang="ja-JP" sz="1000" kern="10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880570657"/>
                  </a:ext>
                </a:extLst>
              </a:tr>
              <a:tr h="791150">
                <a:tc>
                  <a:txBody>
                    <a:bodyPr/>
                    <a:lstStyle/>
                    <a:p>
                      <a:pPr algn="di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参加者証の</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di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有効期間</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dist" fontAlgn="base" hangingPunct="0">
                        <a:lnSpc>
                          <a:spcPts val="1500"/>
                        </a:lnSpc>
                        <a:spcAft>
                          <a:spcPts val="0"/>
                        </a:spcAft>
                      </a:pPr>
                      <a:r>
                        <a:rPr lang="ja-JP" sz="1000" kern="0" spc="-1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（直近のもの）</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ctr"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自　　　　　　　　年　　　　　　月　　　　　　日</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ctr"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至　　　</a:t>
                      </a:r>
                      <a:r>
                        <a:rPr lang="en-US" sz="1000" kern="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年　　　　　　月　　　　　　日</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64680168"/>
                  </a:ext>
                </a:extLst>
              </a:tr>
              <a:tr h="791150">
                <a:tc>
                  <a:txBody>
                    <a:bodyPr/>
                    <a:lstStyle/>
                    <a:p>
                      <a:pPr algn="di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助成制度の</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di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利用実績</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ctr"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自　　　　　　　　年　　　　　　月　　　　　　日</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ctr"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至　　　　　　　　年</a:t>
                      </a:r>
                      <a:r>
                        <a:rPr lang="en-US" sz="1000" kern="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月</a:t>
                      </a:r>
                      <a:r>
                        <a:rPr lang="en-US" sz="1000" kern="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日</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08424118"/>
                  </a:ext>
                </a:extLst>
              </a:tr>
              <a:tr h="550143">
                <a:tc>
                  <a:txBody>
                    <a:bodyPr/>
                    <a:lstStyle/>
                    <a:p>
                      <a:pPr algn="di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終了年月日</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ctr"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年　　　　月　　　　日</a:t>
                      </a:r>
                      <a:r>
                        <a:rPr lang="ja-JP" sz="1000" kern="0" dirty="0">
                          <a:effectLst/>
                          <a:latin typeface="ＭＳ 明朝" panose="02020609040205080304" pitchFamily="17" charset="-128"/>
                          <a:ea typeface="ＭＳ 明朝" panose="02020609040205080304" pitchFamily="17" charset="-128"/>
                          <a:cs typeface="ＭＳ 明朝" panose="02020609040205080304" pitchFamily="17" charset="-128"/>
                        </a:rPr>
                        <a:t>（※受理日の月の末日）</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80043264"/>
                  </a:ext>
                </a:extLst>
              </a:tr>
              <a:tr h="624189">
                <a:tc>
                  <a:txBody>
                    <a:bodyPr/>
                    <a:lstStyle/>
                    <a:p>
                      <a:pPr algn="di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終了の理由</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marL="342900" lvl="0" indent="-342900" algn="l" fontAlgn="base" hangingPunct="0">
                        <a:lnSpc>
                          <a:spcPts val="1500"/>
                        </a:lnSpc>
                        <a:spcAft>
                          <a:spcPts val="0"/>
                        </a:spcAft>
                        <a:buFont typeface="+mj-cs"/>
                        <a:buAutoNum type="arabicDbPlain"/>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参加終了申請書の提出</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marL="342900" lvl="0" indent="-342900" algn="l" fontAlgn="base" hangingPunct="0">
                        <a:lnSpc>
                          <a:spcPts val="1500"/>
                        </a:lnSpc>
                        <a:spcAft>
                          <a:spcPts val="0"/>
                        </a:spcAft>
                        <a:buFont typeface="+mj-cs"/>
                        <a:buAutoNum type="arabicDbPlain"/>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その他（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05915652"/>
                  </a:ext>
                </a:extLst>
              </a:tr>
              <a:tr h="1353746">
                <a:tc gridSpan="9">
                  <a:txBody>
                    <a:bodyPr/>
                    <a:lstStyle/>
                    <a:p>
                      <a:pPr indent="139700" algn="ju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肝がん・重度肝硬変治療研究促進事業への参加は、上記終了年月日をもって終了することを通知する。なお、同日付をもって、本事業に関する臨床データ（臨床調査個人票等）の活用を終了するものとする。</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indent="419100" algn="just" fontAlgn="base" hangingPunct="0">
                        <a:lnSpc>
                          <a:spcPts val="1500"/>
                        </a:lnSpc>
                        <a:spcAft>
                          <a:spcPts val="0"/>
                        </a:spcAft>
                      </a:pPr>
                      <a:r>
                        <a:rPr lang="en-US"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indent="419100" algn="ju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年　　月　　日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indent="2095500" algn="just" fontAlgn="base" hangingPunct="0">
                        <a:lnSpc>
                          <a:spcPts val="1500"/>
                        </a:lnSpc>
                        <a:spcAft>
                          <a:spcPts val="0"/>
                        </a:spcAft>
                      </a:pPr>
                      <a:r>
                        <a:rPr lang="ja-JP"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（都道府県名）（都道府県知事名）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indent="698500" algn="just" fontAlgn="base" hangingPunct="0">
                        <a:lnSpc>
                          <a:spcPts val="1500"/>
                        </a:lnSpc>
                        <a:spcAft>
                          <a:spcPts val="0"/>
                        </a:spcAft>
                      </a:pPr>
                      <a:r>
                        <a:rPr lang="en-US" sz="1000" kern="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rPr>
                        <a:t> </a:t>
                      </a:r>
                      <a:endParaRPr 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2727" marR="627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45790798"/>
                  </a:ext>
                </a:extLst>
              </a:tr>
            </a:tbl>
          </a:graphicData>
        </a:graphic>
      </p:graphicFrame>
    </p:spTree>
    <p:extLst>
      <p:ext uri="{BB962C8B-B14F-4D97-AF65-F5344CB8AC3E}">
        <p14:creationId xmlns:p14="http://schemas.microsoft.com/office/powerpoint/2010/main" val="29756917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87</a:t>
            </a:fld>
            <a:endParaRPr kumimoji="1" lang="ja-JP" altLang="en-US"/>
          </a:p>
        </p:txBody>
      </p:sp>
      <p:sp>
        <p:nvSpPr>
          <p:cNvPr id="5" name="タイトル 1"/>
          <p:cNvSpPr>
            <a:spLocks noGrp="1"/>
          </p:cNvSpPr>
          <p:nvPr>
            <p:ph type="title"/>
          </p:nvPr>
        </p:nvSpPr>
        <p:spPr>
          <a:xfrm>
            <a:off x="381643" y="261335"/>
            <a:ext cx="2777038" cy="266679"/>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（別紙様式例６）</a:t>
            </a:r>
          </a:p>
        </p:txBody>
      </p:sp>
      <p:graphicFrame>
        <p:nvGraphicFramePr>
          <p:cNvPr id="10" name="オブジェクト 9"/>
          <p:cNvGraphicFramePr>
            <a:graphicFrameLocks noChangeAspect="1"/>
          </p:cNvGraphicFramePr>
          <p:nvPr>
            <p:extLst>
              <p:ext uri="{D42A27DB-BD31-4B8C-83A1-F6EECF244321}">
                <p14:modId xmlns:p14="http://schemas.microsoft.com/office/powerpoint/2010/main" val="2983283314"/>
              </p:ext>
            </p:extLst>
          </p:nvPr>
        </p:nvGraphicFramePr>
        <p:xfrm>
          <a:off x="598488" y="528638"/>
          <a:ext cx="5564187" cy="8793162"/>
        </p:xfrm>
        <a:graphic>
          <a:graphicData uri="http://schemas.openxmlformats.org/presentationml/2006/ole">
            <mc:AlternateContent xmlns:mc="http://schemas.openxmlformats.org/markup-compatibility/2006">
              <mc:Choice xmlns:v="urn:schemas-microsoft-com:vml" Requires="v">
                <p:oleObj spid="_x0000_s2078" name="ワークシート" r:id="rId3" imgW="9467698" imgH="14963911" progId="Excel.Sheet.12">
                  <p:embed/>
                </p:oleObj>
              </mc:Choice>
              <mc:Fallback>
                <p:oleObj name="ワークシート" r:id="rId3" imgW="9467698" imgH="14963911" progId="Excel.Sheet.12">
                  <p:embed/>
                  <p:pic>
                    <p:nvPicPr>
                      <p:cNvPr id="0" name=""/>
                      <p:cNvPicPr/>
                      <p:nvPr/>
                    </p:nvPicPr>
                    <p:blipFill>
                      <a:blip r:embed="rId4"/>
                      <a:stretch>
                        <a:fillRect/>
                      </a:stretch>
                    </p:blipFill>
                    <p:spPr>
                      <a:xfrm>
                        <a:off x="598488" y="528638"/>
                        <a:ext cx="5564187" cy="8793162"/>
                      </a:xfrm>
                      <a:prstGeom prst="rect">
                        <a:avLst/>
                      </a:prstGeom>
                    </p:spPr>
                  </p:pic>
                </p:oleObj>
              </mc:Fallback>
            </mc:AlternateContent>
          </a:graphicData>
        </a:graphic>
      </p:graphicFrame>
    </p:spTree>
    <p:extLst>
      <p:ext uri="{BB962C8B-B14F-4D97-AF65-F5344CB8AC3E}">
        <p14:creationId xmlns:p14="http://schemas.microsoft.com/office/powerpoint/2010/main" val="72808087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88</a:t>
            </a:fld>
            <a:endParaRPr kumimoji="1" lang="ja-JP" altLang="en-US"/>
          </a:p>
        </p:txBody>
      </p:sp>
      <p:sp>
        <p:nvSpPr>
          <p:cNvPr id="19" name="正方形/長方形 18"/>
          <p:cNvSpPr/>
          <p:nvPr/>
        </p:nvSpPr>
        <p:spPr>
          <a:xfrm>
            <a:off x="522409" y="944318"/>
            <a:ext cx="5813181" cy="6832640"/>
          </a:xfrm>
          <a:prstGeom prst="rect">
            <a:avLst/>
          </a:prstGeom>
        </p:spPr>
        <p:txBody>
          <a:bodyPr wrap="square">
            <a:spAutoFit/>
          </a:bodyPr>
          <a:lstStyle/>
          <a:p>
            <a:pPr algn="ctr">
              <a:spcBef>
                <a:spcPts val="600"/>
              </a:spcBef>
              <a:spcAft>
                <a:spcPts val="0"/>
              </a:spcAft>
            </a:pPr>
            <a:r>
              <a:rPr lang="ja-JP" altLang="ja-JP" sz="1400" b="1"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肝がん・重度肝硬変治療研究促進事業医療費償還払い請求書</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algn="ctr">
              <a:spcAft>
                <a:spcPts val="0"/>
              </a:spcAft>
            </a:pPr>
            <a:r>
              <a:rPr lang="en-US"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algn="r" latinLnBrk="1">
              <a:spcAft>
                <a:spcPts val="0"/>
              </a:spcAft>
            </a:pPr>
            <a:r>
              <a:rPr lang="ja-JP"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年　　　月　　　日</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ja-JP"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r>
              <a:rPr lang="ja-JP" altLang="ja-JP" sz="1100" kern="0" spc="96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●知事　</a:t>
            </a:r>
            <a:r>
              <a:rPr lang="ja-JP" altLang="ja-JP" sz="1100" kern="0" spc="96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殿</a:t>
            </a:r>
            <a:endParaRPr lang="en-US" altLang="ja-JP" sz="11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en-US" altLang="ja-JP" sz="1100" kern="10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ja-JP" altLang="en-US"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r>
              <a:rPr lang="ja-JP"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請求者</a:t>
            </a:r>
            <a:r>
              <a:rPr lang="ja-JP"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a:t>
            </a:r>
            <a:r>
              <a:rPr lang="ja-JP"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参加者）</a:t>
            </a:r>
            <a:r>
              <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r>
              <a:rPr lang="ja-JP"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住所　</a:t>
            </a:r>
            <a:r>
              <a:rPr lang="ja-JP"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a:t>
            </a:r>
            <a:endPar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ja-JP" altLang="en-US"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r>
              <a:rPr lang="ja-JP" altLang="en-US"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endPar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ja-JP" altLang="en-US"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r>
              <a:rPr lang="ja-JP" altLang="en-US"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r>
              <a:rPr lang="ja-JP" altLang="en-US"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r>
              <a:rPr lang="ja-JP" altLang="en-US"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r>
              <a:rPr lang="ja-JP"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氏名</a:t>
            </a:r>
            <a:r>
              <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p>
          <a:p>
            <a:pPr algn="just">
              <a:spcAft>
                <a:spcPts val="0"/>
              </a:spcAft>
            </a:pPr>
            <a:endPar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ja-JP" altLang="en-US"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endPar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ja-JP" altLang="en-US"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r>
              <a:rPr lang="ja-JP" altLang="en-US"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r>
              <a:rPr lang="ja-JP"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電話番号</a:t>
            </a:r>
            <a:r>
              <a:rPr lang="ja-JP"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　　　）　　　－　　　</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algn="r">
              <a:spcAft>
                <a:spcPts val="0"/>
              </a:spcAft>
            </a:pPr>
            <a:r>
              <a:rPr lang="en-US"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r>
              <a:rPr lang="ja-JP"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肝がん・重度肝硬変治療研究促進事業の医療費を下のとおり請求します。</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r>
              <a:rPr lang="ja-JP"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なお、支払金額は次の口座に振り込んでください</a:t>
            </a:r>
            <a:r>
              <a:rPr lang="ja-JP"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a:t>
            </a:r>
            <a:endPar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endParaRPr lang="en-US"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endPar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endParaRPr lang="en-US"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endPar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endParaRPr lang="en-US"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endPar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endParaRPr lang="en-US"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endPar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endParaRPr lang="en-US" altLang="ja-JP" sz="1100" kern="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endParaRPr lang="en-US" altLang="ja-JP" sz="1100" kern="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a:lnSpc>
                <a:spcPts val="1600"/>
              </a:lnSpc>
            </a:pPr>
            <a:r>
              <a:rPr lang="ja-JP"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※提出にあたっての注意事項。</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a:lnSpc>
                <a:spcPts val="1600"/>
              </a:lnSpc>
            </a:pPr>
            <a:r>
              <a:rPr lang="en-US"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lvl="0">
              <a:lnSpc>
                <a:spcPts val="1600"/>
              </a:lnSpc>
            </a:pPr>
            <a:r>
              <a:rPr lang="ja-JP" altLang="en-US" sz="1100" kern="10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１</a:t>
            </a:r>
            <a:r>
              <a:rPr lang="ja-JP" altLang="en-US"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a:t>
            </a:r>
            <a:r>
              <a:rPr lang="ja-JP" altLang="ja-JP" sz="1100" kern="10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本請求書</a:t>
            </a:r>
            <a:r>
              <a:rPr lang="ja-JP"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とともに、下記の書類を添付の上、手続きを進めてください。</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marL="406400" indent="-139700">
              <a:lnSpc>
                <a:spcPts val="1600"/>
              </a:lnSpc>
            </a:pPr>
            <a:r>
              <a:rPr lang="ja-JP"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①　請求者（参加者）の氏名が記載された被保険者証、高齢受給者証又は後期高齢者医療被保険者証の写し</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marL="406400" indent="-139700">
              <a:lnSpc>
                <a:spcPts val="1600"/>
              </a:lnSpc>
            </a:pPr>
            <a:r>
              <a:rPr lang="ja-JP"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②　請求者（参加者）の肝がん・重度肝硬変治療研究促進事業参加者証の写し</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marL="406400" indent="-139700">
              <a:lnSpc>
                <a:spcPts val="1600"/>
              </a:lnSpc>
            </a:pPr>
            <a:r>
              <a:rPr lang="ja-JP"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③　請求者（参加者）の肝がん・重度肝硬変治療研究促進事業入院医療記録票の写し</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marL="406400" indent="-139700">
              <a:lnSpc>
                <a:spcPts val="1600"/>
              </a:lnSpc>
            </a:pPr>
            <a:r>
              <a:rPr lang="ja-JP"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④　当該月において受診した全ての医療機関が発行した領収書及び診療明細書</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marL="406400" indent="-139700">
              <a:lnSpc>
                <a:spcPts val="1600"/>
              </a:lnSpc>
            </a:pPr>
            <a:r>
              <a:rPr lang="ja-JP"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⑤　その他（都道府県知事が必要と認める書類）</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a:lnSpc>
                <a:spcPts val="1600"/>
              </a:lnSpc>
            </a:pPr>
            <a:r>
              <a:rPr lang="ja-JP"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２．請求者（参加者）の押印欄に必ず押印してください。</a:t>
            </a:r>
            <a:endParaRPr lang="ja-JP" altLang="ja-JP" sz="1100" kern="100" dirty="0">
              <a:latin typeface="Century" panose="02040604050505020304" pitchFamily="18" charset="0"/>
              <a:ea typeface="ＭＳ 明朝" panose="02020609040205080304" pitchFamily="17" charset="-128"/>
              <a:cs typeface="Times New Roman" panose="02020603050405020304" pitchFamily="18" charset="0"/>
            </a:endParaRPr>
          </a:p>
          <a:p>
            <a:pPr>
              <a:lnSpc>
                <a:spcPts val="1600"/>
              </a:lnSpc>
            </a:pPr>
            <a:r>
              <a:rPr lang="ja-JP" altLang="ja-JP" sz="11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３．振込口座については、請求者（参加者）の名義の口座を記載してください</a:t>
            </a:r>
            <a:r>
              <a:rPr lang="ja-JP" altLang="ja-JP" sz="1100" kern="10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a:t>
            </a:r>
            <a:endParaRPr lang="en-US" altLang="ja-JP" sz="1100" kern="100"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endParaRPr>
          </a:p>
          <a:p>
            <a:pPr>
              <a:lnSpc>
                <a:spcPts val="1600"/>
              </a:lnSpc>
            </a:pPr>
            <a:endParaRPr lang="ja-JP" altLang="ja-JP" sz="1050" kern="100" dirty="0">
              <a:latin typeface="Century" panose="02040604050505020304" pitchFamily="18" charset="0"/>
              <a:ea typeface="ＭＳ 明朝" panose="02020609040205080304" pitchFamily="17" charset="-128"/>
              <a:cs typeface="Times New Roman" panose="02020603050405020304" pitchFamily="18" charset="0"/>
            </a:endParaRPr>
          </a:p>
        </p:txBody>
      </p:sp>
      <p:sp>
        <p:nvSpPr>
          <p:cNvPr id="20" name="楕円 19"/>
          <p:cNvSpPr/>
          <p:nvPr/>
        </p:nvSpPr>
        <p:spPr>
          <a:xfrm>
            <a:off x="5513797" y="2370055"/>
            <a:ext cx="257908" cy="257907"/>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a:solidFill>
                  <a:schemeClr val="tx1"/>
                </a:solidFill>
                <a:latin typeface="ＭＳ 明朝" panose="02020609040205080304" pitchFamily="17" charset="-128"/>
                <a:ea typeface="ＭＳ 明朝" panose="02020609040205080304" pitchFamily="17" charset="-128"/>
              </a:rPr>
              <a:t>印</a:t>
            </a:r>
          </a:p>
        </p:txBody>
      </p:sp>
      <p:graphicFrame>
        <p:nvGraphicFramePr>
          <p:cNvPr id="21" name="表 20"/>
          <p:cNvGraphicFramePr>
            <a:graphicFrameLocks noGrp="1"/>
          </p:cNvGraphicFramePr>
          <p:nvPr>
            <p:extLst>
              <p:ext uri="{D42A27DB-BD31-4B8C-83A1-F6EECF244321}">
                <p14:modId xmlns:p14="http://schemas.microsoft.com/office/powerpoint/2010/main" val="3975406543"/>
              </p:ext>
            </p:extLst>
          </p:nvPr>
        </p:nvGraphicFramePr>
        <p:xfrm>
          <a:off x="782319" y="3763813"/>
          <a:ext cx="4860432" cy="1409913"/>
        </p:xfrm>
        <a:graphic>
          <a:graphicData uri="http://schemas.openxmlformats.org/drawingml/2006/table">
            <a:tbl>
              <a:tblPr/>
              <a:tblGrid>
                <a:gridCol w="724309">
                  <a:extLst>
                    <a:ext uri="{9D8B030D-6E8A-4147-A177-3AD203B41FA5}">
                      <a16:colId xmlns:a16="http://schemas.microsoft.com/office/drawing/2014/main" val="624023923"/>
                    </a:ext>
                  </a:extLst>
                </a:gridCol>
                <a:gridCol w="364812">
                  <a:extLst>
                    <a:ext uri="{9D8B030D-6E8A-4147-A177-3AD203B41FA5}">
                      <a16:colId xmlns:a16="http://schemas.microsoft.com/office/drawing/2014/main" val="2204441130"/>
                    </a:ext>
                  </a:extLst>
                </a:gridCol>
                <a:gridCol w="182068">
                  <a:extLst>
                    <a:ext uri="{9D8B030D-6E8A-4147-A177-3AD203B41FA5}">
                      <a16:colId xmlns:a16="http://schemas.microsoft.com/office/drawing/2014/main" val="827026975"/>
                    </a:ext>
                  </a:extLst>
                </a:gridCol>
                <a:gridCol w="182068">
                  <a:extLst>
                    <a:ext uri="{9D8B030D-6E8A-4147-A177-3AD203B41FA5}">
                      <a16:colId xmlns:a16="http://schemas.microsoft.com/office/drawing/2014/main" val="309708122"/>
                    </a:ext>
                  </a:extLst>
                </a:gridCol>
                <a:gridCol w="182068">
                  <a:extLst>
                    <a:ext uri="{9D8B030D-6E8A-4147-A177-3AD203B41FA5}">
                      <a16:colId xmlns:a16="http://schemas.microsoft.com/office/drawing/2014/main" val="200334140"/>
                    </a:ext>
                  </a:extLst>
                </a:gridCol>
                <a:gridCol w="182067">
                  <a:extLst>
                    <a:ext uri="{9D8B030D-6E8A-4147-A177-3AD203B41FA5}">
                      <a16:colId xmlns:a16="http://schemas.microsoft.com/office/drawing/2014/main" val="420873134"/>
                    </a:ext>
                  </a:extLst>
                </a:gridCol>
                <a:gridCol w="182068">
                  <a:extLst>
                    <a:ext uri="{9D8B030D-6E8A-4147-A177-3AD203B41FA5}">
                      <a16:colId xmlns:a16="http://schemas.microsoft.com/office/drawing/2014/main" val="2628551815"/>
                    </a:ext>
                  </a:extLst>
                </a:gridCol>
                <a:gridCol w="182068">
                  <a:extLst>
                    <a:ext uri="{9D8B030D-6E8A-4147-A177-3AD203B41FA5}">
                      <a16:colId xmlns:a16="http://schemas.microsoft.com/office/drawing/2014/main" val="3700674305"/>
                    </a:ext>
                  </a:extLst>
                </a:gridCol>
                <a:gridCol w="182068">
                  <a:extLst>
                    <a:ext uri="{9D8B030D-6E8A-4147-A177-3AD203B41FA5}">
                      <a16:colId xmlns:a16="http://schemas.microsoft.com/office/drawing/2014/main" val="2209305370"/>
                    </a:ext>
                  </a:extLst>
                </a:gridCol>
                <a:gridCol w="800692">
                  <a:extLst>
                    <a:ext uri="{9D8B030D-6E8A-4147-A177-3AD203B41FA5}">
                      <a16:colId xmlns:a16="http://schemas.microsoft.com/office/drawing/2014/main" val="1754643658"/>
                    </a:ext>
                  </a:extLst>
                </a:gridCol>
                <a:gridCol w="212018">
                  <a:extLst>
                    <a:ext uri="{9D8B030D-6E8A-4147-A177-3AD203B41FA5}">
                      <a16:colId xmlns:a16="http://schemas.microsoft.com/office/drawing/2014/main" val="3585512771"/>
                    </a:ext>
                  </a:extLst>
                </a:gridCol>
                <a:gridCol w="212018">
                  <a:extLst>
                    <a:ext uri="{9D8B030D-6E8A-4147-A177-3AD203B41FA5}">
                      <a16:colId xmlns:a16="http://schemas.microsoft.com/office/drawing/2014/main" val="2496727006"/>
                    </a:ext>
                  </a:extLst>
                </a:gridCol>
                <a:gridCol w="212018">
                  <a:extLst>
                    <a:ext uri="{9D8B030D-6E8A-4147-A177-3AD203B41FA5}">
                      <a16:colId xmlns:a16="http://schemas.microsoft.com/office/drawing/2014/main" val="1460939507"/>
                    </a:ext>
                  </a:extLst>
                </a:gridCol>
                <a:gridCol w="113548">
                  <a:extLst>
                    <a:ext uri="{9D8B030D-6E8A-4147-A177-3AD203B41FA5}">
                      <a16:colId xmlns:a16="http://schemas.microsoft.com/office/drawing/2014/main" val="3737553863"/>
                    </a:ext>
                  </a:extLst>
                </a:gridCol>
                <a:gridCol w="98470">
                  <a:extLst>
                    <a:ext uri="{9D8B030D-6E8A-4147-A177-3AD203B41FA5}">
                      <a16:colId xmlns:a16="http://schemas.microsoft.com/office/drawing/2014/main" val="2367053399"/>
                    </a:ext>
                  </a:extLst>
                </a:gridCol>
                <a:gridCol w="212018">
                  <a:extLst>
                    <a:ext uri="{9D8B030D-6E8A-4147-A177-3AD203B41FA5}">
                      <a16:colId xmlns:a16="http://schemas.microsoft.com/office/drawing/2014/main" val="2592262113"/>
                    </a:ext>
                  </a:extLst>
                </a:gridCol>
                <a:gridCol w="212018">
                  <a:extLst>
                    <a:ext uri="{9D8B030D-6E8A-4147-A177-3AD203B41FA5}">
                      <a16:colId xmlns:a16="http://schemas.microsoft.com/office/drawing/2014/main" val="1213693620"/>
                    </a:ext>
                  </a:extLst>
                </a:gridCol>
                <a:gridCol w="212018">
                  <a:extLst>
                    <a:ext uri="{9D8B030D-6E8A-4147-A177-3AD203B41FA5}">
                      <a16:colId xmlns:a16="http://schemas.microsoft.com/office/drawing/2014/main" val="3544945328"/>
                    </a:ext>
                  </a:extLst>
                </a:gridCol>
                <a:gridCol w="212018">
                  <a:extLst>
                    <a:ext uri="{9D8B030D-6E8A-4147-A177-3AD203B41FA5}">
                      <a16:colId xmlns:a16="http://schemas.microsoft.com/office/drawing/2014/main" val="1545118908"/>
                    </a:ext>
                  </a:extLst>
                </a:gridCol>
              </a:tblGrid>
              <a:tr h="129977">
                <a:tc>
                  <a:txBody>
                    <a:bodyPr/>
                    <a:lstStyle/>
                    <a:p>
                      <a:pPr algn="ctr">
                        <a:lnSpc>
                          <a:spcPts val="1000"/>
                        </a:lnSpc>
                        <a:spcAft>
                          <a:spcPts val="0"/>
                        </a:spcAft>
                      </a:pPr>
                      <a:r>
                        <a:rPr lang="ja-JP" sz="700" kern="0" spc="365"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ふりがな</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8">
                  <a:txBody>
                    <a:bodyPr/>
                    <a:lstStyle/>
                    <a:p>
                      <a:pPr algn="ctr">
                        <a:lnSpc>
                          <a:spcPts val="1000"/>
                        </a:lnSpc>
                        <a:spcAft>
                          <a:spcPts val="0"/>
                        </a:spcAft>
                      </a:pPr>
                      <a:r>
                        <a:rPr lang="en-US" sz="9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a:lnSpc>
                          <a:spcPts val="1000"/>
                        </a:lnSpc>
                        <a:spcAft>
                          <a:spcPts val="0"/>
                        </a:spcAft>
                      </a:pPr>
                      <a:r>
                        <a:rPr lang="ja-JP" sz="9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公費負担者</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lnSpc>
                          <a:spcPts val="1000"/>
                        </a:lnSpc>
                        <a:spcAft>
                          <a:spcPts val="0"/>
                        </a:spcAft>
                      </a:pPr>
                      <a:r>
                        <a:rPr lang="ja-JP" sz="9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番号</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rgbClr val="000000"/>
                      </a:solidFill>
                      <a:prstDash val="solid"/>
                      <a:round/>
                      <a:headEnd type="none" w="med" len="med"/>
                      <a:tailEnd type="none" w="med" len="med"/>
                    </a:lnT>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tcPr>
                </a:tc>
                <a:tc rowSpan="2" grid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tcPr>
                </a:tc>
                <a:tc rowSpan="2" hMerge="1">
                  <a:txBody>
                    <a:bodyPr/>
                    <a:lstStyle/>
                    <a:p>
                      <a:pPr algn="ctr">
                        <a:lnSpc>
                          <a:spcPts val="14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tcPr>
                </a:tc>
                <a:extLst>
                  <a:ext uri="{0D108BD9-81ED-4DB2-BD59-A6C34878D82A}">
                    <a16:rowId xmlns:a16="http://schemas.microsoft.com/office/drawing/2014/main" val="3748999866"/>
                  </a:ext>
                </a:extLst>
              </a:tr>
              <a:tr h="173302">
                <a:tc rowSpan="2">
                  <a:txBody>
                    <a:bodyPr/>
                    <a:lstStyle/>
                    <a:p>
                      <a:pPr algn="ctr">
                        <a:lnSpc>
                          <a:spcPts val="1000"/>
                        </a:lnSpc>
                        <a:spcAft>
                          <a:spcPts val="0"/>
                        </a:spcAft>
                      </a:pPr>
                      <a:r>
                        <a:rPr lang="ja-JP" sz="9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参加者氏名</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rowSpan="2" gridSpan="8">
                  <a:txBody>
                    <a:bodyPr/>
                    <a:lstStyle/>
                    <a:p>
                      <a:pPr algn="ctr">
                        <a:lnSpc>
                          <a:spcPts val="1000"/>
                        </a:lnSpc>
                        <a:spcAft>
                          <a:spcPts val="0"/>
                        </a:spcAft>
                      </a:pPr>
                      <a:r>
                        <a:rPr lang="en-US" sz="9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vMerge="1">
                  <a:txBody>
                    <a:bodyPr/>
                    <a:lstStyle/>
                    <a:p>
                      <a:endParaRPr kumimoji="1" lang="ja-JP" altLang="en-US"/>
                    </a:p>
                  </a:txBody>
                  <a:tcPr/>
                </a:tc>
                <a:tc vMerge="1">
                  <a:txBody>
                    <a:bodyPr/>
                    <a:lstStyle/>
                    <a:p>
                      <a:pPr algn="ctr">
                        <a:lnSpc>
                          <a:spcPts val="14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tc>
                <a:tc vMerge="1">
                  <a:txBody>
                    <a:bodyPr/>
                    <a:lstStyle/>
                    <a:p>
                      <a:pPr algn="ctr">
                        <a:lnSpc>
                          <a:spcPts val="14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tc>
                <a:tc vMerge="1">
                  <a:txBody>
                    <a:bodyPr/>
                    <a:lstStyle/>
                    <a:p>
                      <a:pPr algn="ctr">
                        <a:lnSpc>
                          <a:spcPts val="14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tc>
                <a:tc gridSpan="2" vMerge="1">
                  <a:txBody>
                    <a:bodyPr/>
                    <a:lstStyle/>
                    <a:p>
                      <a:pPr algn="ctr">
                        <a:lnSpc>
                          <a:spcPts val="14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tc>
                <a:tc hMerge="1" vMerge="1">
                  <a:txBody>
                    <a:bodyPr/>
                    <a:lstStyle/>
                    <a:p>
                      <a:pPr algn="ctr">
                        <a:lnSpc>
                          <a:spcPts val="14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tc>
                <a:tc vMerge="1">
                  <a:txBody>
                    <a:bodyPr/>
                    <a:lstStyle/>
                    <a:p>
                      <a:pPr algn="ctr">
                        <a:lnSpc>
                          <a:spcPts val="14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tc>
                <a:tc vMerge="1">
                  <a:txBody>
                    <a:bodyPr/>
                    <a:lstStyle/>
                    <a:p>
                      <a:pPr algn="ctr">
                        <a:lnSpc>
                          <a:spcPts val="14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tc>
                <a:tc vMerge="1">
                  <a:txBody>
                    <a:bodyPr/>
                    <a:lstStyle/>
                    <a:p>
                      <a:pPr algn="ctr">
                        <a:lnSpc>
                          <a:spcPts val="14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tc>
                <a:tc vMerge="1">
                  <a:txBody>
                    <a:bodyPr/>
                    <a:lstStyle/>
                    <a:p>
                      <a:pPr algn="ctr">
                        <a:lnSpc>
                          <a:spcPts val="14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tc>
                <a:extLst>
                  <a:ext uri="{0D108BD9-81ED-4DB2-BD59-A6C34878D82A}">
                    <a16:rowId xmlns:a16="http://schemas.microsoft.com/office/drawing/2014/main" val="1504645079"/>
                  </a:ext>
                </a:extLst>
              </a:tr>
              <a:tr h="303279">
                <a:tc vMerge="1">
                  <a:txBody>
                    <a:bodyPr/>
                    <a:lstStyle/>
                    <a:p>
                      <a:endParaRPr kumimoji="1" lang="ja-JP" altLang="en-US"/>
                    </a:p>
                  </a:txBody>
                  <a:tcPr/>
                </a:tc>
                <a:tc gridSpan="8"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a:lnSpc>
                          <a:spcPts val="1000"/>
                        </a:lnSpc>
                        <a:spcAft>
                          <a:spcPts val="0"/>
                        </a:spcAft>
                      </a:pPr>
                      <a:r>
                        <a:rPr lang="ja-JP" sz="9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公費負担医療の受給者番号</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rgbClr val="000000"/>
                      </a:solidFill>
                      <a:prstDash val="solid"/>
                      <a:round/>
                      <a:headEnd type="none" w="med" len="med"/>
                      <a:tailEnd type="none" w="med" len="med"/>
                    </a:lnB>
                  </a:tcPr>
                </a:tc>
                <a:tc grid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ctr">
                        <a:lnSpc>
                          <a:spcPts val="14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3034102409"/>
                  </a:ext>
                </a:extLst>
              </a:tr>
              <a:tr h="170594">
                <a:tc rowSpan="4">
                  <a:txBody>
                    <a:bodyPr/>
                    <a:lstStyle/>
                    <a:p>
                      <a:pPr algn="ctr">
                        <a:lnSpc>
                          <a:spcPts val="1500"/>
                        </a:lnSpc>
                        <a:spcAft>
                          <a:spcPts val="0"/>
                        </a:spcAft>
                      </a:pPr>
                      <a:r>
                        <a:rPr lang="ja-JP" sz="9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振込口座</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lnSpc>
                          <a:spcPts val="1500"/>
                        </a:lnSpc>
                        <a:spcAft>
                          <a:spcPts val="0"/>
                        </a:spcAft>
                      </a:pPr>
                      <a:r>
                        <a:rPr lang="ja-JP" sz="9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（請求者）</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8">
                  <a:txBody>
                    <a:bodyPr/>
                    <a:lstStyle/>
                    <a:p>
                      <a:pPr algn="l">
                        <a:lnSpc>
                          <a:spcPts val="1500"/>
                        </a:lnSpc>
                        <a:spcAft>
                          <a:spcPts val="0"/>
                        </a:spcAft>
                      </a:pPr>
                      <a:r>
                        <a:rPr lang="ja-JP" sz="5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（金融機関名）　　　　　　　　　　　　　</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r" latinLnBrk="1">
                        <a:lnSpc>
                          <a:spcPts val="1500"/>
                        </a:lnSpc>
                        <a:spcAft>
                          <a:spcPts val="0"/>
                        </a:spcAft>
                      </a:pPr>
                      <a:r>
                        <a:rPr lang="en-US" sz="9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a:txBody>
                    <a:bodyPr/>
                    <a:lstStyle/>
                    <a:p>
                      <a:pPr indent="377190" algn="r" latinLnBrk="1">
                        <a:lnSpc>
                          <a:spcPts val="300"/>
                        </a:lnSpc>
                        <a:spcAft>
                          <a:spcPts val="0"/>
                        </a:spcAft>
                      </a:pPr>
                      <a:endParaRPr lang="en-US" altLang="ja-JP" sz="5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endParaRPr>
                    </a:p>
                    <a:p>
                      <a:pPr indent="377190" algn="r" latinLnBrk="1">
                        <a:lnSpc>
                          <a:spcPts val="300"/>
                        </a:lnSpc>
                        <a:spcAft>
                          <a:spcPts val="0"/>
                        </a:spcAft>
                      </a:pPr>
                      <a:endParaRPr lang="en-US" altLang="ja-JP" sz="5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endParaRPr>
                    </a:p>
                    <a:p>
                      <a:pPr indent="377190" algn="r" latinLnBrk="1">
                        <a:lnSpc>
                          <a:spcPts val="300"/>
                        </a:lnSpc>
                        <a:spcAft>
                          <a:spcPts val="0"/>
                        </a:spcAft>
                      </a:pPr>
                      <a:r>
                        <a:rPr lang="ja-JP" sz="5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支店</a:t>
                      </a:r>
                      <a:endParaRPr lang="en-US" altLang="ja-JP" sz="5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endParaRPr>
                    </a:p>
                    <a:p>
                      <a:pPr indent="377190" algn="r" latinLnBrk="1">
                        <a:lnSpc>
                          <a:spcPts val="300"/>
                        </a:lnSpc>
                        <a:spcAft>
                          <a:spcPts val="0"/>
                        </a:spcAft>
                      </a:pPr>
                      <a:endParaRPr lang="en-US" altLang="ja-JP" sz="5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endParaRPr>
                    </a:p>
                    <a:p>
                      <a:pPr indent="377190" algn="r" latinLnBrk="1">
                        <a:lnSpc>
                          <a:spcPts val="300"/>
                        </a:lnSpc>
                        <a:spcAft>
                          <a:spcPts val="0"/>
                        </a:spcAft>
                      </a:pPr>
                      <a:endParaRPr lang="en-US" altLang="ja-JP" sz="5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endParaRPr>
                    </a:p>
                    <a:p>
                      <a:pPr indent="377190" algn="r" latinLnBrk="1">
                        <a:lnSpc>
                          <a:spcPts val="300"/>
                        </a:lnSpc>
                        <a:spcAft>
                          <a:spcPts val="0"/>
                        </a:spcAft>
                      </a:pPr>
                      <a:endParaRPr lang="en-US" altLang="ja-JP" sz="5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endParaRPr>
                    </a:p>
                    <a:p>
                      <a:pPr indent="377190" algn="r" latinLnBrk="1">
                        <a:lnSpc>
                          <a:spcPts val="300"/>
                        </a:lnSpc>
                        <a:spcAft>
                          <a:spcPts val="0"/>
                        </a:spcAft>
                      </a:pPr>
                      <a:r>
                        <a:rPr lang="ja-JP" sz="5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出張所</a:t>
                      </a:r>
                      <a:endParaRPr lang="en-US" altLang="ja-JP" sz="5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endParaRPr>
                    </a:p>
                    <a:p>
                      <a:pPr indent="377190" algn="r" latinLnBrk="1">
                        <a:lnSpc>
                          <a:spcPts val="300"/>
                        </a:lnSpc>
                        <a:spcAft>
                          <a:spcPts val="0"/>
                        </a:spcAft>
                      </a:pPr>
                      <a:r>
                        <a:rPr lang="ja-JP" sz="5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000"/>
                        </a:lnSpc>
                        <a:spcAft>
                          <a:spcPts val="0"/>
                        </a:spcAft>
                      </a:pPr>
                      <a:r>
                        <a:rPr lang="ja-JP" sz="7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支店コード</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lnSpc>
                          <a:spcPts val="1000"/>
                        </a:lnSpc>
                        <a:spcAft>
                          <a:spcPts val="0"/>
                        </a:spcAft>
                      </a:pPr>
                      <a:r>
                        <a:rPr lang="ja-JP" sz="7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種別</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78893224"/>
                  </a:ext>
                </a:extLst>
              </a:tr>
              <a:tr h="160067">
                <a:tc vMerge="1">
                  <a:txBody>
                    <a:bodyPr/>
                    <a:lstStyle/>
                    <a:p>
                      <a:endParaRPr kumimoji="1" lang="ja-JP" altLang="en-US"/>
                    </a:p>
                  </a:txBody>
                  <a:tcPr/>
                </a:tc>
                <a:tc gridSpan="8"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4">
                  <a:txBody>
                    <a:bodyPr/>
                    <a:lstStyle/>
                    <a:p>
                      <a:pPr marR="406400" algn="ctr">
                        <a:lnSpc>
                          <a:spcPts val="10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lnSpc>
                          <a:spcPts val="1000"/>
                        </a:lnSpc>
                        <a:spcAft>
                          <a:spcPts val="0"/>
                        </a:spcAft>
                      </a:pPr>
                      <a:r>
                        <a:rPr lang="ja-JP" sz="7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普　通・当　座</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51676474"/>
                  </a:ext>
                </a:extLst>
              </a:tr>
              <a:tr h="0">
                <a:tc vMerge="1">
                  <a:txBody>
                    <a:bodyPr/>
                    <a:lstStyle/>
                    <a:p>
                      <a:endParaRPr kumimoji="1" lang="ja-JP" altLang="en-US"/>
                    </a:p>
                  </a:txBody>
                  <a:tcPr/>
                </a:tc>
                <a:tc rowSpan="2">
                  <a:txBody>
                    <a:bodyPr/>
                    <a:lstStyle/>
                    <a:p>
                      <a:pPr algn="ctr">
                        <a:lnSpc>
                          <a:spcPts val="1000"/>
                        </a:lnSpc>
                        <a:spcAft>
                          <a:spcPts val="0"/>
                        </a:spcAft>
                      </a:pPr>
                      <a:r>
                        <a:rPr lang="ja-JP" sz="7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口座番号</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500"/>
                        </a:lnSpc>
                        <a:spcAft>
                          <a:spcPts val="0"/>
                        </a:spcAft>
                      </a:pP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chemeClr val="tx1"/>
                      </a:solidFill>
                      <a:prstDash val="sys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dist">
                        <a:lnSpc>
                          <a:spcPts val="1200"/>
                        </a:lnSpc>
                        <a:spcAft>
                          <a:spcPts val="0"/>
                        </a:spcAft>
                      </a:pPr>
                      <a:r>
                        <a:rPr lang="ja-JP" sz="7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ふりがな</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9">
                  <a:txBody>
                    <a:bodyPr/>
                    <a:lstStyle/>
                    <a:p>
                      <a:pPr algn="l">
                        <a:lnSpc>
                          <a:spcPts val="1200"/>
                        </a:lnSpc>
                        <a:spcAft>
                          <a:spcPts val="0"/>
                        </a:spcAft>
                      </a:pPr>
                      <a:r>
                        <a:rPr lang="en-US" sz="7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65754590"/>
                  </a:ext>
                </a:extLst>
              </a:tr>
              <a:tr h="26995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dist">
                        <a:lnSpc>
                          <a:spcPts val="1200"/>
                        </a:lnSpc>
                        <a:spcAft>
                          <a:spcPts val="0"/>
                        </a:spcAft>
                      </a:pPr>
                      <a:r>
                        <a:rPr lang="ja-JP" sz="7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口座名義</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9">
                  <a:txBody>
                    <a:bodyPr/>
                    <a:lstStyle/>
                    <a:p>
                      <a:pPr algn="l">
                        <a:lnSpc>
                          <a:spcPts val="1200"/>
                        </a:lnSpc>
                        <a:spcAft>
                          <a:spcPts val="0"/>
                        </a:spcAft>
                      </a:pPr>
                      <a:r>
                        <a:rPr lang="en-US" sz="7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9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3615" marR="53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96560556"/>
                  </a:ext>
                </a:extLst>
              </a:tr>
            </a:tbl>
          </a:graphicData>
        </a:graphic>
      </p:graphicFrame>
      <p:graphicFrame>
        <p:nvGraphicFramePr>
          <p:cNvPr id="22" name="表 21"/>
          <p:cNvGraphicFramePr>
            <a:graphicFrameLocks noGrp="1"/>
          </p:cNvGraphicFramePr>
          <p:nvPr>
            <p:extLst>
              <p:ext uri="{D42A27DB-BD31-4B8C-83A1-F6EECF244321}">
                <p14:modId xmlns:p14="http://schemas.microsoft.com/office/powerpoint/2010/main" val="2285771342"/>
              </p:ext>
            </p:extLst>
          </p:nvPr>
        </p:nvGraphicFramePr>
        <p:xfrm>
          <a:off x="984955" y="8038873"/>
          <a:ext cx="4455160" cy="495300"/>
        </p:xfrm>
        <a:graphic>
          <a:graphicData uri="http://schemas.openxmlformats.org/drawingml/2006/table">
            <a:tbl>
              <a:tblPr firstRow="1" firstCol="1" bandRow="1"/>
              <a:tblGrid>
                <a:gridCol w="1670685">
                  <a:extLst>
                    <a:ext uri="{9D8B030D-6E8A-4147-A177-3AD203B41FA5}">
                      <a16:colId xmlns:a16="http://schemas.microsoft.com/office/drawing/2014/main" val="476875138"/>
                    </a:ext>
                  </a:extLst>
                </a:gridCol>
                <a:gridCol w="397510">
                  <a:extLst>
                    <a:ext uri="{9D8B030D-6E8A-4147-A177-3AD203B41FA5}">
                      <a16:colId xmlns:a16="http://schemas.microsoft.com/office/drawing/2014/main" val="2968580458"/>
                    </a:ext>
                  </a:extLst>
                </a:gridCol>
                <a:gridCol w="397510">
                  <a:extLst>
                    <a:ext uri="{9D8B030D-6E8A-4147-A177-3AD203B41FA5}">
                      <a16:colId xmlns:a16="http://schemas.microsoft.com/office/drawing/2014/main" val="3594124910"/>
                    </a:ext>
                  </a:extLst>
                </a:gridCol>
                <a:gridCol w="398145">
                  <a:extLst>
                    <a:ext uri="{9D8B030D-6E8A-4147-A177-3AD203B41FA5}">
                      <a16:colId xmlns:a16="http://schemas.microsoft.com/office/drawing/2014/main" val="3900597564"/>
                    </a:ext>
                  </a:extLst>
                </a:gridCol>
                <a:gridCol w="397510">
                  <a:extLst>
                    <a:ext uri="{9D8B030D-6E8A-4147-A177-3AD203B41FA5}">
                      <a16:colId xmlns:a16="http://schemas.microsoft.com/office/drawing/2014/main" val="3776244533"/>
                    </a:ext>
                  </a:extLst>
                </a:gridCol>
                <a:gridCol w="398145">
                  <a:extLst>
                    <a:ext uri="{9D8B030D-6E8A-4147-A177-3AD203B41FA5}">
                      <a16:colId xmlns:a16="http://schemas.microsoft.com/office/drawing/2014/main" val="113783558"/>
                    </a:ext>
                  </a:extLst>
                </a:gridCol>
                <a:gridCol w="397510">
                  <a:extLst>
                    <a:ext uri="{9D8B030D-6E8A-4147-A177-3AD203B41FA5}">
                      <a16:colId xmlns:a16="http://schemas.microsoft.com/office/drawing/2014/main" val="2674604464"/>
                    </a:ext>
                  </a:extLst>
                </a:gridCol>
                <a:gridCol w="398145">
                  <a:extLst>
                    <a:ext uri="{9D8B030D-6E8A-4147-A177-3AD203B41FA5}">
                      <a16:colId xmlns:a16="http://schemas.microsoft.com/office/drawing/2014/main" val="1362548249"/>
                    </a:ext>
                  </a:extLst>
                </a:gridCol>
              </a:tblGrid>
              <a:tr h="495300">
                <a:tc>
                  <a:txBody>
                    <a:bodyPr/>
                    <a:lstStyle/>
                    <a:p>
                      <a:pPr algn="ctr">
                        <a:spcAft>
                          <a:spcPts val="0"/>
                        </a:spcAft>
                      </a:pPr>
                      <a:r>
                        <a:rPr lang="ja-JP" sz="1050" kern="100">
                          <a:effectLst/>
                          <a:latin typeface="Century" panose="02040604050505020304" pitchFamily="18" charset="0"/>
                          <a:ea typeface="ＭＳ 明朝" panose="02020609040205080304" pitchFamily="17" charset="-128"/>
                          <a:cs typeface="Times New Roman" panose="02020603050405020304" pitchFamily="18" charset="0"/>
                        </a:rPr>
                        <a:t>決定額</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ja-JP" sz="800" kern="100">
                          <a:effectLst/>
                          <a:latin typeface="Century" panose="02040604050505020304" pitchFamily="18" charset="0"/>
                          <a:ea typeface="ＭＳ 明朝" panose="02020609040205080304" pitchFamily="17" charset="-128"/>
                          <a:cs typeface="Times New Roman" panose="02020603050405020304" pitchFamily="18" charset="0"/>
                        </a:rPr>
                        <a:t>百万</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ja-JP" sz="800" kern="100">
                          <a:effectLst/>
                          <a:latin typeface="Century" panose="02040604050505020304" pitchFamily="18" charset="0"/>
                          <a:ea typeface="ＭＳ 明朝" panose="02020609040205080304" pitchFamily="17" charset="-128"/>
                          <a:cs typeface="Times New Roman" panose="02020603050405020304" pitchFamily="18" charset="0"/>
                        </a:rPr>
                        <a:t>十万</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ja-JP" sz="800" kern="100" dirty="0">
                          <a:effectLst/>
                          <a:latin typeface="Century" panose="02040604050505020304" pitchFamily="18" charset="0"/>
                          <a:ea typeface="ＭＳ 明朝" panose="02020609040205080304" pitchFamily="17" charset="-128"/>
                          <a:cs typeface="Times New Roman" panose="02020603050405020304" pitchFamily="18" charset="0"/>
                        </a:rPr>
                        <a:t>万</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ja-JP" sz="800" kern="100">
                          <a:effectLst/>
                          <a:latin typeface="Century" panose="02040604050505020304" pitchFamily="18" charset="0"/>
                          <a:ea typeface="ＭＳ 明朝" panose="02020609040205080304" pitchFamily="17" charset="-128"/>
                          <a:cs typeface="Times New Roman" panose="02020603050405020304" pitchFamily="18" charset="0"/>
                        </a:rPr>
                        <a:t>千</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ja-JP" sz="800" kern="100">
                          <a:effectLst/>
                          <a:latin typeface="Century" panose="02040604050505020304" pitchFamily="18" charset="0"/>
                          <a:ea typeface="ＭＳ 明朝" panose="02020609040205080304" pitchFamily="17" charset="-128"/>
                          <a:cs typeface="Times New Roman" panose="02020603050405020304" pitchFamily="18" charset="0"/>
                        </a:rPr>
                        <a:t>百</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ja-JP" sz="800" kern="100">
                          <a:effectLst/>
                          <a:latin typeface="Century" panose="02040604050505020304" pitchFamily="18" charset="0"/>
                          <a:ea typeface="ＭＳ 明朝" panose="02020609040205080304" pitchFamily="17" charset="-128"/>
                          <a:cs typeface="Times New Roman" panose="02020603050405020304" pitchFamily="18" charset="0"/>
                        </a:rPr>
                        <a:t>十</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ja-JP" sz="800" kern="100" dirty="0">
                          <a:effectLst/>
                          <a:latin typeface="Century" panose="02040604050505020304" pitchFamily="18" charset="0"/>
                          <a:ea typeface="ＭＳ 明朝" panose="02020609040205080304" pitchFamily="17" charset="-128"/>
                          <a:cs typeface="Times New Roman" panose="02020603050405020304" pitchFamily="18" charset="0"/>
                        </a:rPr>
                        <a:t>円</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5134469"/>
                  </a:ext>
                </a:extLst>
              </a:tr>
            </a:tbl>
          </a:graphicData>
        </a:graphic>
      </p:graphicFrame>
      <p:sp>
        <p:nvSpPr>
          <p:cNvPr id="23" name="Rectangle 7"/>
          <p:cNvSpPr>
            <a:spLocks noChangeArrowheads="1"/>
          </p:cNvSpPr>
          <p:nvPr/>
        </p:nvSpPr>
        <p:spPr bwMode="auto">
          <a:xfrm>
            <a:off x="599178" y="7737119"/>
            <a:ext cx="154598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（都道府県記入欄）</a:t>
            </a:r>
            <a:endParaRPr kumimoji="0" lang="ja-JP" altLang="ja-JP" sz="1800" b="0" i="0" u="none" strike="noStrike" cap="none" normalizeH="0" baseline="0" dirty="0" smtClean="0">
              <a:ln>
                <a:noFill/>
              </a:ln>
              <a:solidFill>
                <a:schemeClr val="tx1"/>
              </a:solidFill>
              <a:effectLst/>
              <a:latin typeface="Arial" panose="020B0604020202020204" pitchFamily="34" charset="0"/>
            </a:endParaRPr>
          </a:p>
        </p:txBody>
      </p:sp>
      <p:sp>
        <p:nvSpPr>
          <p:cNvPr id="24" name="タイトル 1"/>
          <p:cNvSpPr>
            <a:spLocks noGrp="1"/>
          </p:cNvSpPr>
          <p:nvPr>
            <p:ph type="title"/>
          </p:nvPr>
        </p:nvSpPr>
        <p:spPr>
          <a:xfrm>
            <a:off x="381643" y="261335"/>
            <a:ext cx="2777038" cy="266679"/>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（別紙様式例７）</a:t>
            </a:r>
          </a:p>
        </p:txBody>
      </p:sp>
    </p:spTree>
    <p:extLst>
      <p:ext uri="{BB962C8B-B14F-4D97-AF65-F5344CB8AC3E}">
        <p14:creationId xmlns:p14="http://schemas.microsoft.com/office/powerpoint/2010/main" val="3642047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8</a:t>
            </a:fld>
            <a:endParaRPr kumimoji="1" lang="ja-JP" altLang="en-US"/>
          </a:p>
        </p:txBody>
      </p:sp>
      <p:sp>
        <p:nvSpPr>
          <p:cNvPr id="7" name="タイトル 1"/>
          <p:cNvSpPr txBox="1">
            <a:spLocks/>
          </p:cNvSpPr>
          <p:nvPr/>
        </p:nvSpPr>
        <p:spPr>
          <a:xfrm>
            <a:off x="103686" y="994056"/>
            <a:ext cx="2512294" cy="333832"/>
          </a:xfrm>
          <a:prstGeom prst="rect">
            <a:avLst/>
          </a:prstGeom>
        </p:spPr>
        <p:txBody>
          <a:bodyPr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a:solidFill>
                  <a:srgbClr val="000000"/>
                </a:solidFill>
                <a:latin typeface="ＭＳ Ｐゴシック" panose="020B0600070205080204" pitchFamily="50" charset="-128"/>
                <a:ea typeface="ＭＳ Ｐゴシック" panose="020B0600070205080204" pitchFamily="50" charset="-128"/>
              </a:rPr>
              <a:t>●</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70</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歳以上</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75</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歳未満・国保組合</a:t>
            </a:r>
          </a:p>
        </p:txBody>
      </p:sp>
      <p:graphicFrame>
        <p:nvGraphicFramePr>
          <p:cNvPr id="8" name="表 7"/>
          <p:cNvGraphicFramePr>
            <a:graphicFrameLocks noGrp="1"/>
          </p:cNvGraphicFramePr>
          <p:nvPr>
            <p:extLst>
              <p:ext uri="{D42A27DB-BD31-4B8C-83A1-F6EECF244321}">
                <p14:modId xmlns:p14="http://schemas.microsoft.com/office/powerpoint/2010/main" val="1758068623"/>
              </p:ext>
            </p:extLst>
          </p:nvPr>
        </p:nvGraphicFramePr>
        <p:xfrm>
          <a:off x="372220" y="1293705"/>
          <a:ext cx="6304390" cy="3151075"/>
        </p:xfrm>
        <a:graphic>
          <a:graphicData uri="http://schemas.openxmlformats.org/drawingml/2006/table">
            <a:tbl>
              <a:tblPr firstRow="1" bandRow="1">
                <a:tableStyleId>{2D5ABB26-0587-4C30-8999-92F81FD0307C}</a:tableStyleId>
              </a:tblPr>
              <a:tblGrid>
                <a:gridCol w="629722">
                  <a:extLst>
                    <a:ext uri="{9D8B030D-6E8A-4147-A177-3AD203B41FA5}">
                      <a16:colId xmlns:a16="http://schemas.microsoft.com/office/drawing/2014/main" val="2365169827"/>
                    </a:ext>
                  </a:extLst>
                </a:gridCol>
                <a:gridCol w="1895082">
                  <a:extLst>
                    <a:ext uri="{9D8B030D-6E8A-4147-A177-3AD203B41FA5}">
                      <a16:colId xmlns:a16="http://schemas.microsoft.com/office/drawing/2014/main" val="4182716637"/>
                    </a:ext>
                  </a:extLst>
                </a:gridCol>
                <a:gridCol w="2162086">
                  <a:extLst>
                    <a:ext uri="{9D8B030D-6E8A-4147-A177-3AD203B41FA5}">
                      <a16:colId xmlns:a16="http://schemas.microsoft.com/office/drawing/2014/main" val="2638129353"/>
                    </a:ext>
                  </a:extLst>
                </a:gridCol>
                <a:gridCol w="1617500">
                  <a:extLst>
                    <a:ext uri="{9D8B030D-6E8A-4147-A177-3AD203B41FA5}">
                      <a16:colId xmlns:a16="http://schemas.microsoft.com/office/drawing/2014/main" val="3354394311"/>
                    </a:ext>
                  </a:extLst>
                </a:gridCol>
              </a:tblGrid>
              <a:tr h="268177">
                <a:tc>
                  <a:txBody>
                    <a:bodyPr/>
                    <a:lstStyle/>
                    <a:p>
                      <a:pPr algn="ctr"/>
                      <a:r>
                        <a:rPr kumimoji="1" lang="ja-JP" altLang="en-US" sz="1000" b="1" dirty="0" smtClean="0"/>
                        <a:t>適用区分</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b="1" dirty="0" smtClean="0"/>
                        <a:t>新規申請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kumimoji="1" lang="ja-JP" altLang="en-US" sz="1000" b="1" dirty="0" smtClean="0"/>
                        <a:t>更新申請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r>
                        <a:rPr lang="ja-JP" altLang="en-US" sz="1000" b="1" dirty="0" smtClean="0"/>
                        <a:t>保険者照会（更新時）</a:t>
                      </a:r>
                      <a:endParaRPr lang="ja-JP" altLang="en-US" sz="1000" b="1" dirty="0"/>
                    </a:p>
                  </a:txBody>
                  <a:tcPr marL="36000" marR="3600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35311901"/>
                  </a:ext>
                </a:extLst>
              </a:tr>
              <a:tr h="1441449">
                <a:tc>
                  <a:txBody>
                    <a:bodyPr/>
                    <a:lstStyle/>
                    <a:p>
                      <a:pPr algn="ctr"/>
                      <a:r>
                        <a:rPr kumimoji="1" lang="en-US" altLang="ja-JP" sz="1000" dirty="0" smtClean="0"/>
                        <a:t>Ⅲ</a:t>
                      </a:r>
                    </a:p>
                    <a:p>
                      <a:pPr algn="ctr"/>
                      <a:r>
                        <a:rPr kumimoji="1" lang="ja-JP" altLang="en-US" sz="700" dirty="0" smtClean="0"/>
                        <a:t>（一般所得）</a:t>
                      </a:r>
                      <a:endParaRPr kumimoji="1" lang="ja-JP" altLang="en-US" sz="700"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1000" dirty="0" smtClean="0"/>
                        <a:t>・臨床調査個人票等</a:t>
                      </a:r>
                      <a:endParaRPr kumimoji="1" lang="ja-JP" altLang="en-US" sz="1000" dirty="0"/>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・本人及び世帯全員の住民税課</a:t>
                      </a:r>
                      <a:endParaRPr kumimoji="1" lang="en-US" altLang="ja-JP" sz="1000" dirty="0" smtClean="0"/>
                    </a:p>
                    <a:p>
                      <a:pPr>
                        <a:lnSpc>
                          <a:spcPct val="100000"/>
                        </a:lnSpc>
                      </a:pPr>
                      <a:r>
                        <a:rPr kumimoji="1" lang="ja-JP" altLang="en-US" sz="1000" dirty="0" smtClean="0"/>
                        <a:t>　税・非課税証明書類</a:t>
                      </a:r>
                      <a:endParaRPr kumimoji="1" lang="en-US" altLang="ja-JP" sz="1000" dirty="0" smtClean="0"/>
                    </a:p>
                    <a:p>
                      <a:pPr>
                        <a:lnSpc>
                          <a:spcPct val="100000"/>
                        </a:lnSpc>
                      </a:pPr>
                      <a:r>
                        <a:rPr kumimoji="1" lang="ja-JP" altLang="en-US" sz="1000" dirty="0" smtClean="0"/>
                        <a:t>・本人及び世帯全員の住民票</a:t>
                      </a:r>
                      <a:endParaRPr kumimoji="1" lang="en-US" altLang="ja-JP" sz="1000" dirty="0" smtClean="0"/>
                    </a:p>
                    <a:p>
                      <a:pPr>
                        <a:lnSpc>
                          <a:spcPct val="100000"/>
                        </a:lnSpc>
                      </a:pPr>
                      <a:r>
                        <a:rPr kumimoji="1" lang="ja-JP" altLang="en-US" sz="1000" dirty="0" smtClean="0"/>
                        <a:t>　</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pPr>
                      <a:r>
                        <a:rPr kumimoji="1" lang="ja-JP" altLang="en-US" sz="1000" b="1" dirty="0" smtClean="0">
                          <a:solidFill>
                            <a:srgbClr val="FF0000"/>
                          </a:solidFill>
                        </a:rPr>
                        <a:t>＜７月早期＞</a:t>
                      </a:r>
                      <a:endParaRPr kumimoji="1" lang="en-US" altLang="ja-JP" sz="1000" b="1" dirty="0" smtClean="0">
                        <a:solidFill>
                          <a:srgbClr val="FF0000"/>
                        </a:solidFill>
                      </a:endParaRPr>
                    </a:p>
                    <a:p>
                      <a:pPr>
                        <a:lnSpc>
                          <a:spcPct val="100000"/>
                        </a:lnSpc>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・本人及び世帯全員の住民票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・本人及び世帯全員の課税・非課税</a:t>
                      </a:r>
                      <a:endParaRPr kumimoji="1" lang="en-US" altLang="ja-JP" sz="1000" dirty="0" smtClean="0"/>
                    </a:p>
                    <a:p>
                      <a:pPr>
                        <a:lnSpc>
                          <a:spcPct val="100000"/>
                        </a:lnSpc>
                      </a:pPr>
                      <a:r>
                        <a:rPr kumimoji="1" lang="ja-JP" altLang="en-US" sz="1000" dirty="0" smtClean="0"/>
                        <a:t>　証明書類又は本人のマイナンバー</a:t>
                      </a:r>
                      <a:endParaRPr kumimoji="1" lang="en-US" altLang="ja-JP" sz="1000" dirty="0" smtClean="0"/>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nSpc>
                          <a:spcPct val="100000"/>
                        </a:lnSpc>
                      </a:pPr>
                      <a:r>
                        <a:rPr lang="ja-JP" altLang="en-US" sz="1000" b="0" dirty="0" smtClean="0">
                          <a:solidFill>
                            <a:schemeClr val="tx1"/>
                          </a:solidFill>
                        </a:rPr>
                        <a:t>●</a:t>
                      </a:r>
                      <a:r>
                        <a:rPr lang="ja-JP" altLang="en-US" sz="1000" b="1" dirty="0" smtClean="0">
                          <a:solidFill>
                            <a:srgbClr val="FF0000"/>
                          </a:solidFill>
                        </a:rPr>
                        <a:t>７月下旬までに</a:t>
                      </a:r>
                      <a:r>
                        <a:rPr lang="ja-JP" altLang="en-US" sz="1000" dirty="0" smtClean="0"/>
                        <a:t>「本人及び世帯全員の課税・非課税証明書類</a:t>
                      </a:r>
                      <a:r>
                        <a:rPr lang="en-US" altLang="ja-JP" sz="1000" dirty="0" smtClean="0"/>
                        <a:t>(</a:t>
                      </a:r>
                      <a:r>
                        <a:rPr lang="ja-JP" altLang="en-US" sz="1000" dirty="0" smtClean="0"/>
                        <a:t>写</a:t>
                      </a:r>
                      <a:r>
                        <a:rPr lang="en-US" altLang="ja-JP" sz="1000" dirty="0" smtClean="0"/>
                        <a:t>)</a:t>
                      </a:r>
                      <a:r>
                        <a:rPr lang="ja-JP" altLang="en-US" sz="1000" dirty="0" smtClean="0"/>
                        <a:t>」又は「本人のマイナンバー」の提出が必要</a:t>
                      </a:r>
                      <a:endParaRPr lang="en-US" altLang="ja-JP" sz="1000" dirty="0" smtClean="0"/>
                    </a:p>
                    <a:p>
                      <a:pPr>
                        <a:lnSpc>
                          <a:spcPct val="100000"/>
                        </a:lnSpc>
                      </a:pPr>
                      <a:r>
                        <a:rPr lang="ja-JP" altLang="en-US" sz="1000" dirty="0" smtClean="0"/>
                        <a:t>（適用区分を判定するため）</a:t>
                      </a:r>
                      <a:endParaRPr lang="en-US" altLang="ja-JP" sz="1000" dirty="0" smtClean="0"/>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4077244356"/>
                  </a:ext>
                </a:extLst>
              </a:tr>
              <a:tr h="1441449">
                <a:tc>
                  <a:txBody>
                    <a:bodyPr/>
                    <a:lstStyle/>
                    <a:p>
                      <a:pPr algn="ctr"/>
                      <a:r>
                        <a:rPr kumimoji="1" lang="en-US" altLang="ja-JP" sz="1000" dirty="0" smtClean="0"/>
                        <a:t>Ⅱ</a:t>
                      </a:r>
                    </a:p>
                    <a:p>
                      <a:pPr algn="ctr"/>
                      <a:r>
                        <a:rPr kumimoji="1" lang="ja-JP" altLang="en-US" sz="700" dirty="0" smtClean="0"/>
                        <a:t>（低所得</a:t>
                      </a:r>
                      <a:r>
                        <a:rPr kumimoji="1" lang="en-US" altLang="ja-JP" sz="700" dirty="0" smtClean="0"/>
                        <a:t>Ⅱ</a:t>
                      </a:r>
                      <a:r>
                        <a:rPr kumimoji="1" lang="ja-JP" altLang="en-US" sz="700" dirty="0" smtClean="0"/>
                        <a:t>）</a:t>
                      </a:r>
                      <a:endParaRPr kumimoji="1" lang="en-US" altLang="ja-JP" sz="700" dirty="0" smtClean="0"/>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1000" dirty="0" smtClean="0"/>
                        <a:t>・</a:t>
                      </a:r>
                      <a:endParaRPr kumimoji="1" lang="en-US" altLang="ja-JP" sz="1000" dirty="0" smtClean="0"/>
                    </a:p>
                    <a:p>
                      <a:pPr algn="ctr"/>
                      <a:r>
                        <a:rPr kumimoji="1" lang="en-US" altLang="ja-JP" sz="1000" dirty="0" smtClean="0"/>
                        <a:t>Ⅰ</a:t>
                      </a:r>
                    </a:p>
                    <a:p>
                      <a:pPr algn="ctr"/>
                      <a:r>
                        <a:rPr kumimoji="1" lang="ja-JP" altLang="en-US" sz="700" dirty="0" smtClean="0"/>
                        <a:t>（低所得</a:t>
                      </a:r>
                      <a:r>
                        <a:rPr kumimoji="1" lang="en-US" altLang="ja-JP" sz="700" dirty="0" smtClean="0"/>
                        <a:t>Ⅰ</a:t>
                      </a:r>
                      <a:r>
                        <a:rPr kumimoji="1" lang="ja-JP" altLang="en-US" sz="700" dirty="0" smtClean="0"/>
                        <a:t>）</a:t>
                      </a: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1000" dirty="0" smtClean="0"/>
                        <a:t>・臨床調査個人票等</a:t>
                      </a:r>
                      <a:endParaRPr kumimoji="1" lang="ja-JP" altLang="en-US" sz="1000" dirty="0"/>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・限度額適用認定証等</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pPr>
                      <a:r>
                        <a:rPr kumimoji="1" lang="ja-JP" altLang="en-US" sz="1000" b="1" dirty="0" smtClean="0">
                          <a:solidFill>
                            <a:srgbClr val="FF0000"/>
                          </a:solidFill>
                        </a:rPr>
                        <a:t>＜７月早期＞</a:t>
                      </a:r>
                      <a:endParaRPr kumimoji="1" lang="en-US" altLang="ja-JP" sz="1000" b="1" dirty="0" smtClean="0">
                        <a:solidFill>
                          <a:srgbClr val="FF0000"/>
                        </a:solidFill>
                      </a:endParaRPr>
                    </a:p>
                    <a:p>
                      <a:pPr>
                        <a:lnSpc>
                          <a:spcPct val="100000"/>
                        </a:lnSpc>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・被保険者証</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・高齢受給者証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・本人及び世帯全員の住民票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pPr>
                      <a:r>
                        <a:rPr kumimoji="1" lang="ja-JP" altLang="en-US" sz="1000" dirty="0" smtClean="0"/>
                        <a:t>・本人及び世帯全員の課税・非課税</a:t>
                      </a:r>
                      <a:endParaRPr kumimoji="1" lang="en-US" altLang="ja-JP" sz="1000" dirty="0" smtClean="0"/>
                    </a:p>
                    <a:p>
                      <a:pPr>
                        <a:lnSpc>
                          <a:spcPct val="100000"/>
                        </a:lnSpc>
                      </a:pPr>
                      <a:r>
                        <a:rPr kumimoji="1" lang="ja-JP" altLang="en-US" sz="1000" dirty="0" smtClean="0"/>
                        <a:t>　証明書類又は本人のマイナンバー</a:t>
                      </a:r>
                      <a:endParaRPr kumimoji="1" lang="ja-JP" altLang="en-US" sz="800" dirty="0" smtClean="0"/>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nSpc>
                          <a:spcPct val="100000"/>
                        </a:lnSpc>
                      </a:pPr>
                      <a:r>
                        <a:rPr lang="ja-JP" altLang="en-US" sz="1000" b="0" dirty="0" smtClean="0">
                          <a:solidFill>
                            <a:schemeClr val="tx1"/>
                          </a:solidFill>
                        </a:rPr>
                        <a:t>●</a:t>
                      </a:r>
                      <a:r>
                        <a:rPr lang="ja-JP" altLang="en-US" sz="1000" b="1" dirty="0" smtClean="0">
                          <a:solidFill>
                            <a:srgbClr val="FF0000"/>
                          </a:solidFill>
                        </a:rPr>
                        <a:t>７月下旬までに</a:t>
                      </a:r>
                      <a:r>
                        <a:rPr lang="ja-JP" altLang="en-US" sz="1000" dirty="0" smtClean="0"/>
                        <a:t>「本人及び世帯全員の課税・非課税証明書類</a:t>
                      </a:r>
                      <a:r>
                        <a:rPr lang="en-US" altLang="ja-JP" sz="1000" dirty="0" smtClean="0"/>
                        <a:t>(</a:t>
                      </a:r>
                      <a:r>
                        <a:rPr lang="ja-JP" altLang="en-US" sz="1000" dirty="0" smtClean="0"/>
                        <a:t>写</a:t>
                      </a:r>
                      <a:r>
                        <a:rPr lang="en-US" altLang="ja-JP" sz="1000" dirty="0" smtClean="0"/>
                        <a:t>)</a:t>
                      </a:r>
                      <a:r>
                        <a:rPr lang="ja-JP" altLang="en-US" sz="1000" dirty="0" smtClean="0"/>
                        <a:t>」又は「本人のマイナンバー」の提出が必要</a:t>
                      </a:r>
                      <a:endParaRPr lang="en-US" altLang="ja-JP" sz="1000" dirty="0" smtClean="0"/>
                    </a:p>
                    <a:p>
                      <a:pPr>
                        <a:lnSpc>
                          <a:spcPct val="100000"/>
                        </a:lnSpc>
                      </a:pPr>
                      <a:r>
                        <a:rPr lang="ja-JP" altLang="en-US" sz="1000" dirty="0" smtClean="0"/>
                        <a:t>（適用区分を判定するため）</a:t>
                      </a:r>
                      <a:endParaRPr lang="en-US" altLang="ja-JP" sz="1000" dirty="0" smtClean="0"/>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574442774"/>
                  </a:ext>
                </a:extLst>
              </a:tr>
            </a:tbl>
          </a:graphicData>
        </a:graphic>
      </p:graphicFrame>
      <p:sp>
        <p:nvSpPr>
          <p:cNvPr id="9" name="タイトル 1"/>
          <p:cNvSpPr txBox="1">
            <a:spLocks/>
          </p:cNvSpPr>
          <p:nvPr/>
        </p:nvSpPr>
        <p:spPr>
          <a:xfrm>
            <a:off x="103686" y="5282158"/>
            <a:ext cx="2512294" cy="333832"/>
          </a:xfrm>
          <a:prstGeom prst="rect">
            <a:avLst/>
          </a:prstGeom>
        </p:spPr>
        <p:txBody>
          <a:bodyPr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1200" kern="100" dirty="0">
                <a:solidFill>
                  <a:srgbClr val="000000"/>
                </a:solidFill>
                <a:latin typeface="ＭＳ Ｐゴシック" panose="020B0600070205080204" pitchFamily="50" charset="-128"/>
                <a:ea typeface="ＭＳ Ｐゴシック" panose="020B0600070205080204" pitchFamily="50" charset="-128"/>
              </a:rPr>
              <a:t>□</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75</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歳以上・後期高齢者医療保険</a:t>
            </a:r>
          </a:p>
        </p:txBody>
      </p:sp>
      <p:graphicFrame>
        <p:nvGraphicFramePr>
          <p:cNvPr id="10" name="表 9"/>
          <p:cNvGraphicFramePr>
            <a:graphicFrameLocks noGrp="1"/>
          </p:cNvGraphicFramePr>
          <p:nvPr>
            <p:extLst>
              <p:ext uri="{D42A27DB-BD31-4B8C-83A1-F6EECF244321}">
                <p14:modId xmlns:p14="http://schemas.microsoft.com/office/powerpoint/2010/main" val="3727845825"/>
              </p:ext>
            </p:extLst>
          </p:nvPr>
        </p:nvGraphicFramePr>
        <p:xfrm>
          <a:off x="380766" y="5575096"/>
          <a:ext cx="6304390" cy="3179291"/>
        </p:xfrm>
        <a:graphic>
          <a:graphicData uri="http://schemas.openxmlformats.org/drawingml/2006/table">
            <a:tbl>
              <a:tblPr firstRow="1" bandRow="1">
                <a:tableStyleId>{2D5ABB26-0587-4C30-8999-92F81FD0307C}</a:tableStyleId>
              </a:tblPr>
              <a:tblGrid>
                <a:gridCol w="629722">
                  <a:extLst>
                    <a:ext uri="{9D8B030D-6E8A-4147-A177-3AD203B41FA5}">
                      <a16:colId xmlns:a16="http://schemas.microsoft.com/office/drawing/2014/main" val="2365169827"/>
                    </a:ext>
                  </a:extLst>
                </a:gridCol>
                <a:gridCol w="1895082">
                  <a:extLst>
                    <a:ext uri="{9D8B030D-6E8A-4147-A177-3AD203B41FA5}">
                      <a16:colId xmlns:a16="http://schemas.microsoft.com/office/drawing/2014/main" val="4182716637"/>
                    </a:ext>
                  </a:extLst>
                </a:gridCol>
                <a:gridCol w="2162086">
                  <a:extLst>
                    <a:ext uri="{9D8B030D-6E8A-4147-A177-3AD203B41FA5}">
                      <a16:colId xmlns:a16="http://schemas.microsoft.com/office/drawing/2014/main" val="2638129353"/>
                    </a:ext>
                  </a:extLst>
                </a:gridCol>
                <a:gridCol w="1617500">
                  <a:extLst>
                    <a:ext uri="{9D8B030D-6E8A-4147-A177-3AD203B41FA5}">
                      <a16:colId xmlns:a16="http://schemas.microsoft.com/office/drawing/2014/main" val="3354394311"/>
                    </a:ext>
                  </a:extLst>
                </a:gridCol>
              </a:tblGrid>
              <a:tr h="264941">
                <a:tc>
                  <a:txBody>
                    <a:bodyPr/>
                    <a:lstStyle/>
                    <a:p>
                      <a:pPr algn="ctr"/>
                      <a:r>
                        <a:rPr kumimoji="1" lang="ja-JP" altLang="en-US" sz="1000" b="1" dirty="0" smtClean="0"/>
                        <a:t>適用区分</a:t>
                      </a:r>
                      <a:endParaRPr kumimoji="1" lang="ja-JP" altLang="en-US" sz="1000" b="1"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b="1" dirty="0" smtClean="0"/>
                        <a:t>新規申請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kumimoji="1" lang="ja-JP" altLang="en-US" sz="1000" b="1" dirty="0" smtClean="0"/>
                        <a:t>更新申請</a:t>
                      </a:r>
                      <a:endParaRPr kumimoji="1" lang="ja-JP" altLang="en-US" sz="1000" b="1" dirty="0"/>
                    </a:p>
                  </a:txBody>
                  <a:tcPr marL="36000" marR="3600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r>
                        <a:rPr lang="ja-JP" altLang="en-US" sz="1000" b="1" dirty="0" smtClean="0"/>
                        <a:t>保険者照会（更新時）</a:t>
                      </a:r>
                      <a:endParaRPr lang="ja-JP" altLang="en-US" sz="1000" b="1" dirty="0"/>
                    </a:p>
                  </a:txBody>
                  <a:tcPr marL="36000" marR="3600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35311901"/>
                  </a:ext>
                </a:extLst>
              </a:tr>
              <a:tr h="1457175">
                <a:tc>
                  <a:txBody>
                    <a:bodyPr/>
                    <a:lstStyle/>
                    <a:p>
                      <a:pPr algn="ctr"/>
                      <a:r>
                        <a:rPr kumimoji="1" lang="en-US" altLang="ja-JP" sz="1000" dirty="0" smtClean="0"/>
                        <a:t>Ⅲ</a:t>
                      </a:r>
                    </a:p>
                    <a:p>
                      <a:pPr algn="ctr"/>
                      <a:r>
                        <a:rPr kumimoji="1" lang="ja-JP" altLang="en-US" sz="700" dirty="0" smtClean="0"/>
                        <a:t>（一般所得）</a:t>
                      </a:r>
                      <a:endParaRPr kumimoji="1" lang="ja-JP" altLang="en-US" sz="700" dirty="0"/>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Bef>
                          <a:spcPts val="0"/>
                        </a:spcBef>
                        <a:spcAft>
                          <a:spcPts val="0"/>
                        </a:spcAft>
                      </a:pPr>
                      <a:r>
                        <a:rPr kumimoji="1" lang="ja-JP" altLang="en-US" sz="1000" dirty="0" smtClean="0"/>
                        <a:t>・臨床調査個人票等</a:t>
                      </a:r>
                      <a:endParaRPr kumimoji="1" lang="ja-JP" altLang="en-US" sz="1000" dirty="0"/>
                    </a:p>
                    <a:p>
                      <a:pPr>
                        <a:lnSpc>
                          <a:spcPct val="100000"/>
                        </a:lnSpc>
                        <a:spcBef>
                          <a:spcPts val="0"/>
                        </a:spcBef>
                        <a:spcAft>
                          <a:spcPts val="0"/>
                        </a:spcAft>
                      </a:pPr>
                      <a:r>
                        <a:rPr kumimoji="1" lang="ja-JP" altLang="en-US" sz="1000" dirty="0" smtClean="0"/>
                        <a:t>・後期高齢者医療被保険者証</a:t>
                      </a:r>
                      <a:endParaRPr kumimoji="1" lang="en-US" altLang="ja-JP" sz="1000" dirty="0" smtClean="0"/>
                    </a:p>
                    <a:p>
                      <a:pPr>
                        <a:lnSpc>
                          <a:spcPct val="100000"/>
                        </a:lnSpc>
                        <a:spcBef>
                          <a:spcPts val="0"/>
                        </a:spcBef>
                        <a:spcAft>
                          <a:spcPts val="0"/>
                        </a:spcAft>
                      </a:pPr>
                      <a:r>
                        <a:rPr kumimoji="1" lang="ja-JP" altLang="en-US" sz="1000" dirty="0" smtClean="0"/>
                        <a:t>　</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spcBef>
                          <a:spcPts val="0"/>
                        </a:spcBef>
                        <a:spcAft>
                          <a:spcPts val="0"/>
                        </a:spcAft>
                      </a:pPr>
                      <a:r>
                        <a:rPr kumimoji="1" lang="ja-JP" altLang="en-US" sz="1000" dirty="0" smtClean="0"/>
                        <a:t>・本人及び世帯全員の住民税課</a:t>
                      </a:r>
                      <a:endParaRPr kumimoji="1" lang="en-US" altLang="ja-JP" sz="1000" dirty="0" smtClean="0"/>
                    </a:p>
                    <a:p>
                      <a:pPr>
                        <a:lnSpc>
                          <a:spcPct val="100000"/>
                        </a:lnSpc>
                        <a:spcBef>
                          <a:spcPts val="0"/>
                        </a:spcBef>
                        <a:spcAft>
                          <a:spcPts val="0"/>
                        </a:spcAft>
                      </a:pPr>
                      <a:r>
                        <a:rPr kumimoji="1" lang="ja-JP" altLang="en-US" sz="1000" dirty="0" smtClean="0"/>
                        <a:t>　税・非課税証明書類</a:t>
                      </a:r>
                      <a:endParaRPr kumimoji="1" lang="en-US" altLang="ja-JP" sz="1000" dirty="0" smtClean="0"/>
                    </a:p>
                    <a:p>
                      <a:pPr>
                        <a:lnSpc>
                          <a:spcPct val="100000"/>
                        </a:lnSpc>
                        <a:spcBef>
                          <a:spcPts val="0"/>
                        </a:spcBef>
                        <a:spcAft>
                          <a:spcPts val="0"/>
                        </a:spcAft>
                      </a:pPr>
                      <a:r>
                        <a:rPr kumimoji="1" lang="ja-JP" altLang="en-US" sz="1000" dirty="0" smtClean="0"/>
                        <a:t>・本人及び世帯全員の住民票</a:t>
                      </a:r>
                      <a:endParaRPr kumimoji="1" lang="en-US" altLang="ja-JP" sz="1000" dirty="0" smtClean="0"/>
                    </a:p>
                    <a:p>
                      <a:pPr>
                        <a:lnSpc>
                          <a:spcPct val="100000"/>
                        </a:lnSpc>
                        <a:spcBef>
                          <a:spcPts val="0"/>
                        </a:spcBef>
                        <a:spcAft>
                          <a:spcPts val="0"/>
                        </a:spcAft>
                      </a:pPr>
                      <a:r>
                        <a:rPr kumimoji="1" lang="ja-JP" altLang="en-US" sz="1000" dirty="0" smtClean="0"/>
                        <a:t>　</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spcBef>
                          <a:spcPts val="0"/>
                        </a:spcBef>
                        <a:spcAft>
                          <a:spcPts val="0"/>
                        </a:spcAft>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・後期高齢者医療被保険者証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spcBef>
                          <a:spcPts val="0"/>
                        </a:spcBef>
                        <a:spcAft>
                          <a:spcPts val="0"/>
                        </a:spcAft>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endParaRPr kumimoji="1" lang="en-US" altLang="ja-JP" sz="1000" dirty="0" smtClean="0"/>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smtClean="0"/>
                        <a:t>（保険者照会に係る通知３（２）により、適用区分の変更があった場合、保険者から通知があるため、更新時に税関連書類の提出は不要）</a:t>
                      </a:r>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row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□追加提出書類なし</a:t>
                      </a:r>
                      <a:endParaRPr kumimoji="1" lang="en-US" altLang="ja-JP" sz="10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（更新申請時の照会不要。課税所得について市町村が税情報を把握しているため）</a:t>
                      </a:r>
                      <a:endParaRPr kumimoji="1" lang="en-US" altLang="ja-JP" sz="10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endParaRPr>
                    </a:p>
                  </a:txBody>
                  <a:tcPr marL="36000" marR="3600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4077244356"/>
                  </a:ext>
                </a:extLst>
              </a:tr>
              <a:tr h="1457175">
                <a:tc>
                  <a:txBody>
                    <a:bodyPr/>
                    <a:lstStyle/>
                    <a:p>
                      <a:pPr algn="ctr"/>
                      <a:r>
                        <a:rPr kumimoji="1" lang="en-US" altLang="ja-JP" sz="1000" dirty="0" smtClean="0"/>
                        <a:t>Ⅱ</a:t>
                      </a:r>
                    </a:p>
                    <a:p>
                      <a:pPr algn="ctr"/>
                      <a:r>
                        <a:rPr kumimoji="1" lang="ja-JP" altLang="en-US" sz="700" dirty="0" smtClean="0"/>
                        <a:t>（低所得</a:t>
                      </a:r>
                      <a:r>
                        <a:rPr kumimoji="1" lang="en-US" altLang="ja-JP" sz="700" dirty="0" smtClean="0"/>
                        <a:t>Ⅱ</a:t>
                      </a:r>
                      <a:r>
                        <a:rPr kumimoji="1" lang="ja-JP" altLang="en-US" sz="700" dirty="0" smtClean="0"/>
                        <a:t>）</a:t>
                      </a:r>
                      <a:endParaRPr kumimoji="1" lang="en-US" altLang="ja-JP" sz="700" dirty="0" smtClean="0"/>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1000" dirty="0" smtClean="0"/>
                        <a:t>・</a:t>
                      </a:r>
                      <a:endParaRPr kumimoji="1" lang="en-US" altLang="ja-JP" sz="1000" dirty="0" smtClean="0"/>
                    </a:p>
                    <a:p>
                      <a:pPr algn="ctr"/>
                      <a:r>
                        <a:rPr kumimoji="1" lang="en-US" altLang="ja-JP" sz="1000" dirty="0" smtClean="0"/>
                        <a:t>Ⅰ</a:t>
                      </a:r>
                    </a:p>
                    <a:p>
                      <a:pPr algn="ctr"/>
                      <a:r>
                        <a:rPr kumimoji="1" lang="ja-JP" altLang="en-US" sz="700" dirty="0" smtClean="0"/>
                        <a:t>（低所得</a:t>
                      </a:r>
                      <a:r>
                        <a:rPr kumimoji="1" lang="en-US" altLang="ja-JP" sz="700" dirty="0" smtClean="0"/>
                        <a:t>Ⅰ</a:t>
                      </a:r>
                      <a:r>
                        <a:rPr kumimoji="1" lang="ja-JP" altLang="en-US" sz="700" dirty="0" smtClean="0"/>
                        <a:t>）</a:t>
                      </a: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Bef>
                          <a:spcPts val="0"/>
                        </a:spcBef>
                        <a:spcAft>
                          <a:spcPts val="0"/>
                        </a:spcAft>
                      </a:pPr>
                      <a:r>
                        <a:rPr kumimoji="1" lang="ja-JP" altLang="en-US" sz="1000" dirty="0" smtClean="0"/>
                        <a:t>・臨床調査個人票等</a:t>
                      </a:r>
                      <a:endParaRPr kumimoji="1" lang="ja-JP" altLang="en-US" sz="1000" dirty="0"/>
                    </a:p>
                    <a:p>
                      <a:pPr>
                        <a:lnSpc>
                          <a:spcPct val="100000"/>
                        </a:lnSpc>
                        <a:spcBef>
                          <a:spcPts val="0"/>
                        </a:spcBef>
                        <a:spcAft>
                          <a:spcPts val="0"/>
                        </a:spcAft>
                      </a:pPr>
                      <a:r>
                        <a:rPr kumimoji="1" lang="ja-JP" altLang="en-US" sz="1000" dirty="0" smtClean="0"/>
                        <a:t>・後期高齢者医療被保険者証</a:t>
                      </a:r>
                      <a:endParaRPr kumimoji="1" lang="en-US" altLang="ja-JP" sz="1000" dirty="0" smtClean="0"/>
                    </a:p>
                    <a:p>
                      <a:pPr>
                        <a:lnSpc>
                          <a:spcPct val="100000"/>
                        </a:lnSpc>
                        <a:spcBef>
                          <a:spcPts val="0"/>
                        </a:spcBef>
                        <a:spcAft>
                          <a:spcPts val="0"/>
                        </a:spcAft>
                      </a:pPr>
                      <a:r>
                        <a:rPr kumimoji="1" lang="ja-JP" altLang="en-US" sz="1000" dirty="0" smtClean="0"/>
                        <a:t>　</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・限度額適用認定証等</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endParaRPr kumimoji="1" lang="ja-JP" altLang="en-US" sz="1000" dirty="0"/>
                    </a:p>
                  </a:txBody>
                  <a:tcPr marL="36000" marR="360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nSpc>
                          <a:spcPct val="100000"/>
                        </a:lnSpc>
                        <a:spcBef>
                          <a:spcPts val="0"/>
                        </a:spcBef>
                        <a:spcAft>
                          <a:spcPts val="0"/>
                        </a:spcAft>
                      </a:pPr>
                      <a:r>
                        <a:rPr kumimoji="1" lang="ja-JP" altLang="en-US" sz="1000" dirty="0" smtClean="0"/>
                        <a:t>・参加者証</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r>
                        <a:rPr kumimoji="1" lang="ja-JP" altLang="en-US" sz="1000" dirty="0" smtClean="0"/>
                        <a:t>・後期高齢者医療被保険者証</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spcBef>
                          <a:spcPts val="0"/>
                        </a:spcBef>
                        <a:spcAft>
                          <a:spcPts val="0"/>
                        </a:spcAft>
                      </a:pPr>
                      <a:r>
                        <a:rPr kumimoji="1" lang="ja-JP" altLang="en-US" sz="1000" dirty="0" smtClean="0"/>
                        <a:t>・本人の住民票</a:t>
                      </a:r>
                      <a:r>
                        <a:rPr kumimoji="1" lang="en-US" altLang="ja-JP" sz="1000" dirty="0" smtClean="0"/>
                        <a:t>(</a:t>
                      </a:r>
                      <a:r>
                        <a:rPr kumimoji="1" lang="ja-JP" altLang="en-US" sz="1000" dirty="0" smtClean="0"/>
                        <a:t>写</a:t>
                      </a:r>
                      <a:r>
                        <a:rPr kumimoji="1" lang="en-US" altLang="ja-JP" sz="1000" dirty="0" smtClean="0"/>
                        <a:t>)</a:t>
                      </a:r>
                      <a:endParaRPr kumimoji="1" lang="ja-JP" altLang="en-US" sz="1000" dirty="0" smtClean="0"/>
                    </a:p>
                    <a:p>
                      <a:pPr>
                        <a:lnSpc>
                          <a:spcPct val="100000"/>
                        </a:lnSpc>
                        <a:spcBef>
                          <a:spcPts val="0"/>
                        </a:spcBef>
                        <a:spcAft>
                          <a:spcPts val="0"/>
                        </a:spcAft>
                      </a:pPr>
                      <a:r>
                        <a:rPr kumimoji="1" lang="ja-JP" altLang="en-US" sz="1000" dirty="0" smtClean="0"/>
                        <a:t>・入院記録票</a:t>
                      </a:r>
                      <a:r>
                        <a:rPr kumimoji="1" lang="en-US" altLang="ja-JP" sz="1000" dirty="0" smtClean="0"/>
                        <a:t>(3/12</a:t>
                      </a:r>
                      <a:r>
                        <a:rPr kumimoji="1" lang="ja-JP" altLang="en-US" sz="1000" dirty="0" smtClean="0"/>
                        <a:t>以上</a:t>
                      </a:r>
                      <a:r>
                        <a:rPr kumimoji="1" lang="en-US" altLang="ja-JP" sz="1000" dirty="0" smtClean="0"/>
                        <a:t>)(</a:t>
                      </a:r>
                      <a:r>
                        <a:rPr kumimoji="1" lang="ja-JP" altLang="en-US" sz="1000" dirty="0" smtClean="0"/>
                        <a:t>写</a:t>
                      </a:r>
                      <a:r>
                        <a:rPr kumimoji="1" lang="en-US" altLang="ja-JP" sz="1000" dirty="0" smtClean="0"/>
                        <a:t>)</a:t>
                      </a:r>
                    </a:p>
                    <a:p>
                      <a:pPr>
                        <a:lnSpc>
                          <a:spcPct val="100000"/>
                        </a:lnSpc>
                        <a:spcBef>
                          <a:spcPts val="0"/>
                        </a:spcBef>
                        <a:spcAft>
                          <a:spcPts val="0"/>
                        </a:spcAft>
                      </a:pPr>
                      <a:endParaRPr kumimoji="1" lang="en-US" altLang="ja-JP" sz="1000" dirty="0" smtClean="0"/>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smtClean="0"/>
                        <a:t>（保険者照会に係る通知３（２）により、適用区分の変更があった場合、保険者から通知があるため、更新時に限度額適用認定証等</a:t>
                      </a:r>
                      <a:r>
                        <a:rPr kumimoji="1" lang="en-US" altLang="ja-JP" sz="800" dirty="0" smtClean="0"/>
                        <a:t>(</a:t>
                      </a:r>
                      <a:r>
                        <a:rPr kumimoji="1" lang="ja-JP" altLang="en-US" sz="800" dirty="0" smtClean="0"/>
                        <a:t>写</a:t>
                      </a:r>
                      <a:r>
                        <a:rPr kumimoji="1" lang="en-US" altLang="ja-JP" sz="800" dirty="0" smtClean="0"/>
                        <a:t>)</a:t>
                      </a:r>
                      <a:r>
                        <a:rPr kumimoji="1" lang="ja-JP" altLang="en-US" sz="800" dirty="0" err="1" smtClean="0"/>
                        <a:t>の提</a:t>
                      </a:r>
                      <a:r>
                        <a:rPr kumimoji="1" lang="ja-JP" altLang="en-US" sz="800" dirty="0" smtClean="0"/>
                        <a:t>出は不要）</a:t>
                      </a:r>
                      <a:endParaRPr kumimoji="1" lang="ja-JP" altLang="en-US" sz="800" dirty="0"/>
                    </a:p>
                  </a:txBody>
                  <a:tcPr marL="36000" marR="3600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4442774"/>
                  </a:ext>
                </a:extLst>
              </a:tr>
            </a:tbl>
          </a:graphicData>
        </a:graphic>
      </p:graphicFrame>
    </p:spTree>
    <p:extLst>
      <p:ext uri="{BB962C8B-B14F-4D97-AF65-F5344CB8AC3E}">
        <p14:creationId xmlns:p14="http://schemas.microsoft.com/office/powerpoint/2010/main" val="109291601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body" idx="1"/>
          </p:nvPr>
        </p:nvSpPr>
        <p:spPr bwMode="auto">
          <a:xfrm>
            <a:off x="268705" y="563691"/>
            <a:ext cx="6320589" cy="8748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ts val="1500"/>
              </a:lnSpc>
              <a:spcBef>
                <a:spcPct val="0"/>
              </a:spcBef>
              <a:spcAft>
                <a:spcPct val="0"/>
              </a:spcAft>
              <a:buClrTx/>
              <a:buSzTx/>
              <a:buFontTx/>
              <a:buNone/>
              <a:tabLst/>
            </a:pP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年　　　月　　　日</a:t>
            </a: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r" defTabSz="914400" rtl="0" eaLnBrk="0" fontAlgn="base" latinLnBrk="0" hangingPunct="0">
              <a:lnSpc>
                <a:spcPts val="1500"/>
              </a:lnSpc>
              <a:spcBef>
                <a:spcPct val="0"/>
              </a:spcBef>
              <a:spcAft>
                <a:spcPct val="0"/>
              </a:spcAft>
              <a:buClrTx/>
              <a:buSzTx/>
              <a:buFontTx/>
              <a:buNone/>
              <a:tabLst/>
            </a:pPr>
            <a:endParaRPr kumimoji="0" lang="ja-JP" altLang="ja-JP" sz="4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ctr" defTabSz="914400" rtl="0" eaLnBrk="0" fontAlgn="base" latinLnBrk="0" hangingPunct="0">
              <a:lnSpc>
                <a:spcPts val="15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肝がん・重度肝硬変治療研究促進事業指定医療機関指定申請書</a:t>
            </a:r>
            <a:endParaRPr kumimoji="0" lang="ja-JP" altLang="ja-JP" sz="1400" b="1"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l" defTabSz="914400" rtl="0" eaLnBrk="0" fontAlgn="base" latinLnBrk="0" hangingPunct="0">
              <a:lnSpc>
                <a:spcPts val="1500"/>
              </a:lnSpc>
              <a:spcBef>
                <a:spcPct val="0"/>
              </a:spcBef>
              <a:spcAft>
                <a:spcPct val="0"/>
              </a:spcAft>
              <a:buClrTx/>
              <a:buSzTx/>
              <a:buFontTx/>
              <a:buNone/>
              <a:tabLst/>
            </a:pP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r>
              <a:rPr kumimoji="0" lang="ja-JP" altLang="en-US" sz="1200" dirty="0">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en-US" sz="1200" dirty="0" smtClean="0">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知事　　様</a:t>
            </a:r>
            <a:endParaRPr kumimoji="0" lang="ja-JP" altLang="ja-JP" sz="4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l" defTabSz="914400" rtl="0" eaLnBrk="0" fontAlgn="base" latinLnBrk="0" hangingPunct="0">
              <a:lnSpc>
                <a:spcPts val="1500"/>
              </a:lnSpc>
              <a:spcBef>
                <a:spcPct val="0"/>
              </a:spcBef>
              <a:spcAft>
                <a:spcPct val="0"/>
              </a:spcAft>
              <a:buClrTx/>
              <a:buSzTx/>
              <a:buFontTx/>
              <a:buNone/>
              <a:tabLst/>
            </a:pP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r>
              <a:rPr kumimoji="0" lang="ja-JP" altLang="en-US"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開設者の住所</a:t>
            </a:r>
            <a:r>
              <a:rPr kumimoji="0" lang="ja-JP" altLang="ja-JP" sz="8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（法人の場合は主たる事務所の所在地）</a:t>
            </a:r>
            <a:endParaRPr kumimoji="0" lang="ja-JP" altLang="ja-JP" sz="8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l" defTabSz="914400" rtl="0" eaLnBrk="0" fontAlgn="base" latinLnBrk="0" hangingPunct="0">
              <a:lnSpc>
                <a:spcPts val="1500"/>
              </a:lnSpc>
              <a:spcBef>
                <a:spcPct val="0"/>
              </a:spcBef>
              <a:spcAft>
                <a:spcPct val="0"/>
              </a:spcAft>
              <a:buClrTx/>
              <a:buSzTx/>
              <a:buFontTx/>
              <a:buNone/>
              <a:tabLst/>
            </a:pP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en-US"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ja-JP" sz="1200" b="0" i="0" u="sng"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en-US" sz="1200" u="sng" dirty="0">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en-US" sz="1200" u="sng" dirty="0" smtClean="0">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en-US" sz="1200" b="0" i="0" u="sng" strike="noStrike" cap="none" normalizeH="0" baseline="0" dirty="0" smtClean="0">
                <a:ln>
                  <a:noFill/>
                </a:ln>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ja-JP" sz="1200" b="0" i="0" u="sng" strike="noStrike" cap="none" normalizeH="0" baseline="0" dirty="0" smtClean="0">
                <a:ln>
                  <a:noFill/>
                </a:ln>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en-US" sz="1200" b="0" i="0" u="sng" strike="noStrike" cap="none" normalizeH="0" baseline="0" dirty="0" smtClean="0">
                <a:ln>
                  <a:noFill/>
                </a:ln>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ja-JP" sz="1200" b="0" i="0" u="sng" strike="noStrike" cap="none" normalizeH="0" baseline="0" dirty="0" smtClean="0">
                <a:ln>
                  <a:noFill/>
                </a:ln>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ja-JP" sz="1200" b="0" i="0" u="sng"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endParaRPr kumimoji="0" lang="ja-JP" altLang="ja-JP" sz="4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l" defTabSz="914400" rtl="0" eaLnBrk="0" fontAlgn="base" latinLnBrk="0" hangingPunct="0">
              <a:lnSpc>
                <a:spcPts val="1500"/>
              </a:lnSpc>
              <a:spcBef>
                <a:spcPct val="0"/>
              </a:spcBef>
              <a:spcAft>
                <a:spcPct val="0"/>
              </a:spcAft>
              <a:buClrTx/>
              <a:buSzTx/>
              <a:buFontTx/>
              <a:buNone/>
              <a:tabLst/>
            </a:pP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en-US"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en-US" sz="1200" dirty="0">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開設者の氏名</a:t>
            </a:r>
            <a:r>
              <a:rPr kumimoji="0" lang="ja-JP" altLang="ja-JP" sz="8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（法人の場合は法人の名称と代表者の職・氏名）</a:t>
            </a:r>
            <a:endParaRPr kumimoji="0" lang="ja-JP" altLang="ja-JP" sz="8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l" defTabSz="914400" rtl="0" eaLnBrk="0" fontAlgn="base" latinLnBrk="0" hangingPunct="0">
              <a:lnSpc>
                <a:spcPts val="1500"/>
              </a:lnSpc>
              <a:spcBef>
                <a:spcPct val="0"/>
              </a:spcBef>
              <a:spcAft>
                <a:spcPct val="0"/>
              </a:spcAft>
              <a:buClrTx/>
              <a:buSzTx/>
              <a:buFontTx/>
              <a:buNone/>
              <a:tabLst/>
            </a:pP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en-US"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ja-JP" sz="1200" b="0" i="0" u="sng"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en-US" sz="1200" b="0" i="0" u="sng"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ja-JP" sz="1200" b="0" i="0" u="sng"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en-US" sz="1200" b="0" i="0" u="sng"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a:t>
            </a:r>
            <a:r>
              <a:rPr kumimoji="0" lang="ja-JP" altLang="ja-JP" sz="1200" b="0" i="0" u="sng"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印</a:t>
            </a:r>
            <a:endParaRPr kumimoji="0" lang="en-US" altLang="ja-JP" sz="1200" b="0" i="0" u="sng"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u="sng"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ja-JP" altLang="ja-JP" sz="4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l" defTabSz="914400" rtl="0" eaLnBrk="0" fontAlgn="base" latinLnBrk="0" hangingPunct="0">
              <a:lnSpc>
                <a:spcPts val="1500"/>
              </a:lnSpc>
              <a:spcBef>
                <a:spcPct val="0"/>
              </a:spcBef>
              <a:spcAft>
                <a:spcPct val="0"/>
              </a:spcAft>
              <a:buClrTx/>
              <a:buSzTx/>
              <a:buFontTx/>
              <a:buNone/>
              <a:tabLst/>
            </a:pP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肝がん・重度肝硬変治療研究促進事業による指定医療機関として指定を受けたいので申請します。</a:t>
            </a:r>
            <a:endParaRPr kumimoji="0" lang="ja-JP" altLang="ja-JP" sz="4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l" defTabSz="914400" rtl="0" eaLnBrk="0" fontAlgn="base" latinLnBrk="0" hangingPunct="0">
              <a:lnSpc>
                <a:spcPts val="1500"/>
              </a:lnSpc>
              <a:spcBef>
                <a:spcPct val="0"/>
              </a:spcBef>
              <a:spcAft>
                <a:spcPct val="0"/>
              </a:spcAft>
              <a:buClrTx/>
              <a:buSzTx/>
              <a:buFontTx/>
              <a:buNone/>
              <a:tabLst/>
            </a:pP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　なお、指定の上は、肝がん・重度肝硬変治療研究促進事業実施要綱及び肝がん・重度肝硬変治療研究促進事業の実務上の取扱いの定めるところに従って、医療を担当します。</a:t>
            </a: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ja-JP" altLang="ja-JP" sz="4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ctr" defTabSz="914400" rtl="0" eaLnBrk="0" fontAlgn="base" latinLnBrk="0" hangingPunct="0">
              <a:lnSpc>
                <a:spcPts val="1500"/>
              </a:lnSpc>
              <a:spcBef>
                <a:spcPct val="0"/>
              </a:spcBef>
              <a:spcAft>
                <a:spcPct val="0"/>
              </a:spcAft>
              <a:buClrTx/>
              <a:buSzTx/>
              <a:buFontTx/>
              <a:buNone/>
              <a:tabLst/>
            </a:pPr>
            <a:r>
              <a:rPr kumimoji="0" lang="ja-JP"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記</a:t>
            </a: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smtClean="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dirty="0">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en-US" altLang="ja-JP" sz="12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ts val="1500"/>
              </a:lnSpc>
              <a:spcBef>
                <a:spcPct val="0"/>
              </a:spcBef>
              <a:spcAft>
                <a:spcPct val="0"/>
              </a:spcAft>
              <a:buClrTx/>
              <a:buSzTx/>
              <a:buFontTx/>
              <a:buNone/>
              <a:tabLst/>
            </a:pPr>
            <a:endParaRPr kumimoji="0" lang="ja-JP" altLang="ja-JP" sz="4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l" defTabSz="914400" rtl="0" eaLnBrk="0" fontAlgn="base" latinLnBrk="0" hangingPunct="0">
              <a:lnSpc>
                <a:spcPts val="1500"/>
              </a:lnSpc>
              <a:spcBef>
                <a:spcPct val="0"/>
              </a:spcBef>
              <a:spcAft>
                <a:spcPct val="0"/>
              </a:spcAft>
              <a:buClrTx/>
              <a:buSzTx/>
              <a:buFontTx/>
              <a:buNone/>
              <a:tabLst/>
            </a:pPr>
            <a:r>
              <a:rPr kumimoji="0" lang="ja-JP" altLang="ja-JP" sz="8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※１）開設者が法人の場合は、法人の主たる事務所の所在地 　※２）開設者が法人の場合は、法人の名称及び代表者氏名</a:t>
            </a:r>
            <a:endParaRPr kumimoji="0" lang="ja-JP" altLang="ja-JP" sz="1800" b="0" i="0" u="none" strike="noStrike" cap="none" normalizeH="0" baseline="0" dirty="0" smtClean="0">
              <a:ln>
                <a:noFill/>
              </a:ln>
              <a:solidFill>
                <a:schemeClr val="tx1"/>
              </a:solidFill>
              <a:effectLst/>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89</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2298714181"/>
              </p:ext>
            </p:extLst>
          </p:nvPr>
        </p:nvGraphicFramePr>
        <p:xfrm>
          <a:off x="471425" y="4174095"/>
          <a:ext cx="5915148" cy="4830420"/>
        </p:xfrm>
        <a:graphic>
          <a:graphicData uri="http://schemas.openxmlformats.org/drawingml/2006/table">
            <a:tbl>
              <a:tblPr firstRow="1" firstCol="1" bandRow="1"/>
              <a:tblGrid>
                <a:gridCol w="334332">
                  <a:extLst>
                    <a:ext uri="{9D8B030D-6E8A-4147-A177-3AD203B41FA5}">
                      <a16:colId xmlns:a16="http://schemas.microsoft.com/office/drawing/2014/main" val="4232553228"/>
                    </a:ext>
                  </a:extLst>
                </a:gridCol>
                <a:gridCol w="1140737">
                  <a:extLst>
                    <a:ext uri="{9D8B030D-6E8A-4147-A177-3AD203B41FA5}">
                      <a16:colId xmlns:a16="http://schemas.microsoft.com/office/drawing/2014/main" val="1618805313"/>
                    </a:ext>
                  </a:extLst>
                </a:gridCol>
                <a:gridCol w="634297">
                  <a:extLst>
                    <a:ext uri="{9D8B030D-6E8A-4147-A177-3AD203B41FA5}">
                      <a16:colId xmlns:a16="http://schemas.microsoft.com/office/drawing/2014/main" val="181536803"/>
                    </a:ext>
                  </a:extLst>
                </a:gridCol>
                <a:gridCol w="634297">
                  <a:extLst>
                    <a:ext uri="{9D8B030D-6E8A-4147-A177-3AD203B41FA5}">
                      <a16:colId xmlns:a16="http://schemas.microsoft.com/office/drawing/2014/main" val="206175567"/>
                    </a:ext>
                  </a:extLst>
                </a:gridCol>
                <a:gridCol w="634297">
                  <a:extLst>
                    <a:ext uri="{9D8B030D-6E8A-4147-A177-3AD203B41FA5}">
                      <a16:colId xmlns:a16="http://schemas.microsoft.com/office/drawing/2014/main" val="3089388097"/>
                    </a:ext>
                  </a:extLst>
                </a:gridCol>
                <a:gridCol w="634297">
                  <a:extLst>
                    <a:ext uri="{9D8B030D-6E8A-4147-A177-3AD203B41FA5}">
                      <a16:colId xmlns:a16="http://schemas.microsoft.com/office/drawing/2014/main" val="1833339097"/>
                    </a:ext>
                  </a:extLst>
                </a:gridCol>
                <a:gridCol w="634297">
                  <a:extLst>
                    <a:ext uri="{9D8B030D-6E8A-4147-A177-3AD203B41FA5}">
                      <a16:colId xmlns:a16="http://schemas.microsoft.com/office/drawing/2014/main" val="481636976"/>
                    </a:ext>
                  </a:extLst>
                </a:gridCol>
                <a:gridCol w="634297">
                  <a:extLst>
                    <a:ext uri="{9D8B030D-6E8A-4147-A177-3AD203B41FA5}">
                      <a16:colId xmlns:a16="http://schemas.microsoft.com/office/drawing/2014/main" val="4198604290"/>
                    </a:ext>
                  </a:extLst>
                </a:gridCol>
                <a:gridCol w="634297">
                  <a:extLst>
                    <a:ext uri="{9D8B030D-6E8A-4147-A177-3AD203B41FA5}">
                      <a16:colId xmlns:a16="http://schemas.microsoft.com/office/drawing/2014/main" val="237636367"/>
                    </a:ext>
                  </a:extLst>
                </a:gridCol>
              </a:tblGrid>
              <a:tr h="480806">
                <a:tc rowSpan="4">
                  <a:txBody>
                    <a:bodyPr/>
                    <a:lstStyle/>
                    <a:p>
                      <a:pPr algn="ctr">
                        <a:lnSpc>
                          <a:spcPts val="1500"/>
                        </a:lnSpc>
                        <a:spcAft>
                          <a:spcPts val="0"/>
                        </a:spcAft>
                      </a:pPr>
                      <a:r>
                        <a:rPr lang="ja-JP" sz="1200" kern="100" dirty="0">
                          <a:effectLst/>
                          <a:latin typeface="Century" panose="02040604050505020304" pitchFamily="18" charset="0"/>
                          <a:ea typeface="ＭＳ 明朝" panose="02020609040205080304" pitchFamily="17" charset="-128"/>
                          <a:cs typeface="Times New Roman" panose="02020603050405020304" pitchFamily="18" charset="0"/>
                        </a:rPr>
                        <a:t>医療機関</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ja-JP" sz="1200" kern="100" dirty="0">
                          <a:effectLst/>
                          <a:latin typeface="Century" panose="02040604050505020304" pitchFamily="18" charset="0"/>
                          <a:ea typeface="ＭＳ 明朝" panose="02020609040205080304" pitchFamily="17" charset="-128"/>
                          <a:cs typeface="Times New Roman" panose="02020603050405020304" pitchFamily="18" charset="0"/>
                        </a:rPr>
                        <a:t>名　称</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r">
                        <a:lnSpc>
                          <a:spcPts val="1500"/>
                        </a:lnSpc>
                        <a:spcAft>
                          <a:spcPts val="0"/>
                        </a:spcAft>
                      </a:pPr>
                      <a:r>
                        <a:rPr lang="ja-JP" sz="10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電話</a:t>
                      </a:r>
                      <a:r>
                        <a:rPr lang="ja-JP" sz="10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6305207"/>
                  </a:ext>
                </a:extLst>
              </a:tr>
              <a:tr h="281077">
                <a:tc vMerge="1">
                  <a:txBody>
                    <a:bodyPr/>
                    <a:lstStyle/>
                    <a:p>
                      <a:endParaRPr kumimoji="1" lang="ja-JP" altLang="en-US"/>
                    </a:p>
                  </a:txBody>
                  <a:tcPr/>
                </a:tc>
                <a:tc>
                  <a:txBody>
                    <a:bodyPr/>
                    <a:lstStyle/>
                    <a:p>
                      <a:pPr algn="ctr">
                        <a:lnSpc>
                          <a:spcPts val="1500"/>
                        </a:lnSpc>
                        <a:spcAft>
                          <a:spcPts val="0"/>
                        </a:spcAft>
                      </a:pPr>
                      <a:r>
                        <a:rPr lang="ja-JP" sz="1200" kern="100" dirty="0">
                          <a:effectLst/>
                          <a:latin typeface="Century" panose="02040604050505020304" pitchFamily="18" charset="0"/>
                          <a:ea typeface="ＭＳ 明朝" panose="02020609040205080304" pitchFamily="17" charset="-128"/>
                          <a:cs typeface="Times New Roman" panose="02020603050405020304" pitchFamily="18" charset="0"/>
                        </a:rPr>
                        <a:t>種　類</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ctr">
                        <a:lnSpc>
                          <a:spcPts val="1500"/>
                        </a:lnSpc>
                        <a:spcAft>
                          <a:spcPts val="0"/>
                        </a:spcAft>
                      </a:pPr>
                      <a:r>
                        <a:rPr lang="ja-JP" sz="1200" kern="100" dirty="0">
                          <a:effectLst/>
                          <a:latin typeface="Century" panose="02040604050505020304" pitchFamily="18" charset="0"/>
                          <a:ea typeface="ＭＳ 明朝" panose="02020609040205080304" pitchFamily="17" charset="-128"/>
                          <a:cs typeface="Times New Roman" panose="02020603050405020304" pitchFamily="18" charset="0"/>
                        </a:rPr>
                        <a:t>病　院　　・　　診療所（有床）</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92502056"/>
                  </a:ext>
                </a:extLst>
              </a:tr>
              <a:tr h="294542">
                <a:tc vMerge="1">
                  <a:txBody>
                    <a:bodyPr/>
                    <a:lstStyle/>
                    <a:p>
                      <a:endParaRPr kumimoji="1" lang="ja-JP" altLang="en-US"/>
                    </a:p>
                  </a:txBody>
                  <a:tcPr/>
                </a:tc>
                <a:tc>
                  <a:txBody>
                    <a:bodyPr/>
                    <a:lstStyle/>
                    <a:p>
                      <a:pPr algn="ctr">
                        <a:lnSpc>
                          <a:spcPts val="1500"/>
                        </a:lnSpc>
                        <a:spcAft>
                          <a:spcPts val="0"/>
                        </a:spcAft>
                      </a:pPr>
                      <a:r>
                        <a:rPr lang="ja-JP" sz="1200" kern="100" dirty="0">
                          <a:effectLst/>
                          <a:latin typeface="Century" panose="02040604050505020304" pitchFamily="18" charset="0"/>
                          <a:ea typeface="ＭＳ 明朝" panose="02020609040205080304" pitchFamily="17" charset="-128"/>
                          <a:cs typeface="Times New Roman" panose="02020603050405020304" pitchFamily="18" charset="0"/>
                        </a:rPr>
                        <a:t>所在地</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just">
                        <a:lnSpc>
                          <a:spcPts val="1500"/>
                        </a:lnSpc>
                        <a:spcAft>
                          <a:spcPts val="0"/>
                        </a:spcAft>
                      </a:pPr>
                      <a:r>
                        <a:rPr lang="en-US" sz="1200" kern="100" dirty="0">
                          <a:effectLst/>
                          <a:latin typeface="ＭＳ 明朝" panose="02020609040205080304" pitchFamily="17" charset="-128"/>
                          <a:ea typeface="ＭＳ ゴシック" panose="020B0609070205080204" pitchFamily="49" charset="-128"/>
                          <a:cs typeface="Times New Roman" panose="02020603050405020304" pitchFamily="18" charset="0"/>
                        </a:rPr>
                        <a:t> </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72006347"/>
                  </a:ext>
                </a:extLst>
              </a:tr>
              <a:tr h="304380">
                <a:tc vMerge="1">
                  <a:txBody>
                    <a:bodyPr/>
                    <a:lstStyle/>
                    <a:p>
                      <a:endParaRPr kumimoji="1" lang="ja-JP" altLang="en-US"/>
                    </a:p>
                  </a:txBody>
                  <a:tcPr/>
                </a:tc>
                <a:tc>
                  <a:txBody>
                    <a:bodyPr/>
                    <a:lstStyle/>
                    <a:p>
                      <a:pPr algn="ctr">
                        <a:lnSpc>
                          <a:spcPts val="1500"/>
                        </a:lnSpc>
                        <a:spcAft>
                          <a:spcPts val="0"/>
                        </a:spcAft>
                      </a:pP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医療機関コード</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771875"/>
                  </a:ext>
                </a:extLst>
              </a:tr>
              <a:tr h="269909">
                <a:tc gridSpan="2">
                  <a:txBody>
                    <a:bodyPr/>
                    <a:lstStyle/>
                    <a:p>
                      <a:pPr algn="ctr">
                        <a:lnSpc>
                          <a:spcPts val="1500"/>
                        </a:lnSpc>
                        <a:spcAft>
                          <a:spcPts val="0"/>
                        </a:spcAft>
                      </a:pPr>
                      <a:r>
                        <a:rPr lang="ja-JP" sz="1200" kern="100" dirty="0">
                          <a:effectLst/>
                          <a:latin typeface="Century" panose="02040604050505020304" pitchFamily="18" charset="0"/>
                          <a:ea typeface="ＭＳ 明朝" panose="02020609040205080304" pitchFamily="17" charset="-128"/>
                          <a:cs typeface="Times New Roman" panose="02020603050405020304" pitchFamily="18" charset="0"/>
                        </a:rPr>
                        <a:t>開 設 年 月 日</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7">
                  <a:txBody>
                    <a:bodyPr/>
                    <a:lstStyle/>
                    <a:p>
                      <a:pPr algn="just">
                        <a:lnSpc>
                          <a:spcPts val="1500"/>
                        </a:lnSpc>
                        <a:spcAft>
                          <a:spcPts val="0"/>
                        </a:spcAft>
                      </a:pPr>
                      <a:r>
                        <a:rPr lang="ja-JP" sz="1200" kern="100" dirty="0">
                          <a:effectLst/>
                          <a:latin typeface="Century" panose="02040604050505020304" pitchFamily="18" charset="0"/>
                          <a:ea typeface="ＭＳ 明朝" panose="02020609040205080304" pitchFamily="17" charset="-128"/>
                          <a:cs typeface="Times New Roman" panose="02020603050405020304" pitchFamily="18" charset="0"/>
                        </a:rPr>
                        <a:t>　　　　　　　　年　　　月　　　日</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05345120"/>
                  </a:ext>
                </a:extLst>
              </a:tr>
              <a:tr h="321458">
                <a:tc rowSpan="2">
                  <a:txBody>
                    <a:bodyPr/>
                    <a:lstStyle/>
                    <a:p>
                      <a:pPr algn="ctr">
                        <a:lnSpc>
                          <a:spcPts val="1500"/>
                        </a:lnSpc>
                        <a:spcAft>
                          <a:spcPts val="0"/>
                        </a:spcAft>
                      </a:pPr>
                      <a:r>
                        <a:rPr lang="ja-JP" sz="1200" kern="100">
                          <a:effectLst/>
                          <a:latin typeface="Century" panose="02040604050505020304" pitchFamily="18" charset="0"/>
                          <a:ea typeface="ＭＳ 明朝" panose="02020609040205080304" pitchFamily="17" charset="-128"/>
                          <a:cs typeface="Times New Roman" panose="02020603050405020304" pitchFamily="18" charset="0"/>
                        </a:rPr>
                        <a:t>開設者</a:t>
                      </a:r>
                      <a:endParaRPr lang="ja-JP" sz="12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ja-JP" sz="1200" kern="100" dirty="0">
                          <a:effectLst/>
                          <a:latin typeface="Century" panose="02040604050505020304" pitchFamily="18" charset="0"/>
                          <a:ea typeface="ＭＳ 明朝" panose="02020609040205080304" pitchFamily="17" charset="-128"/>
                          <a:cs typeface="Times New Roman" panose="02020603050405020304" pitchFamily="18" charset="0"/>
                        </a:rPr>
                        <a:t>住所</a:t>
                      </a:r>
                      <a:r>
                        <a:rPr lang="ja-JP" sz="900" kern="100" dirty="0">
                          <a:effectLst/>
                          <a:latin typeface="Century" panose="02040604050505020304" pitchFamily="18" charset="0"/>
                          <a:ea typeface="ＭＳ 明朝" panose="02020609040205080304" pitchFamily="17" charset="-128"/>
                          <a:cs typeface="Times New Roman" panose="02020603050405020304" pitchFamily="18" charset="0"/>
                        </a:rPr>
                        <a:t>（※１）</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just">
                        <a:lnSpc>
                          <a:spcPts val="1500"/>
                        </a:lnSpc>
                        <a:spcAft>
                          <a:spcPts val="0"/>
                        </a:spcAft>
                      </a:pPr>
                      <a:r>
                        <a:rPr lang="en-US" sz="800" kern="100" dirty="0">
                          <a:effectLst/>
                          <a:latin typeface="ＭＳ 明朝" panose="02020609040205080304" pitchFamily="17" charset="-128"/>
                          <a:ea typeface="ＭＳ ゴシック" panose="020B0609070205080204" pitchFamily="49" charset="-128"/>
                          <a:cs typeface="Times New Roman" panose="02020603050405020304" pitchFamily="18" charset="0"/>
                        </a:rPr>
                        <a:t> </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90304770"/>
                  </a:ext>
                </a:extLst>
              </a:tr>
              <a:tr h="339166">
                <a:tc vMerge="1">
                  <a:txBody>
                    <a:bodyPr/>
                    <a:lstStyle/>
                    <a:p>
                      <a:endParaRPr kumimoji="1" lang="ja-JP" altLang="en-US"/>
                    </a:p>
                  </a:txBody>
                  <a:tcPr/>
                </a:tc>
                <a:tc>
                  <a:txBody>
                    <a:bodyPr/>
                    <a:lstStyle/>
                    <a:p>
                      <a:pPr algn="ctr">
                        <a:lnSpc>
                          <a:spcPts val="1500"/>
                        </a:lnSpc>
                        <a:spcAft>
                          <a:spcPts val="0"/>
                        </a:spcAft>
                      </a:pPr>
                      <a:r>
                        <a:rPr lang="ja-JP" sz="1200" kern="100">
                          <a:effectLst/>
                          <a:latin typeface="Century" panose="02040604050505020304" pitchFamily="18" charset="0"/>
                          <a:ea typeface="ＭＳ 明朝" panose="02020609040205080304" pitchFamily="17" charset="-128"/>
                          <a:cs typeface="Times New Roman" panose="02020603050405020304" pitchFamily="18" charset="0"/>
                        </a:rPr>
                        <a:t>氏名</a:t>
                      </a:r>
                      <a:r>
                        <a:rPr lang="ja-JP" sz="900" kern="100">
                          <a:effectLst/>
                          <a:latin typeface="Century" panose="02040604050505020304" pitchFamily="18" charset="0"/>
                          <a:ea typeface="ＭＳ 明朝" panose="02020609040205080304" pitchFamily="17" charset="-128"/>
                          <a:cs typeface="Times New Roman" panose="02020603050405020304" pitchFamily="18" charset="0"/>
                        </a:rPr>
                        <a:t>（※２）</a:t>
                      </a:r>
                      <a:endParaRPr lang="ja-JP" sz="12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just">
                        <a:lnSpc>
                          <a:spcPts val="1500"/>
                        </a:lnSpc>
                        <a:spcAft>
                          <a:spcPts val="0"/>
                        </a:spcAft>
                      </a:pPr>
                      <a:r>
                        <a:rPr lang="en-US" sz="1200" kern="100" dirty="0">
                          <a:effectLst/>
                          <a:latin typeface="ＭＳ 明朝" panose="02020609040205080304" pitchFamily="17" charset="-128"/>
                          <a:ea typeface="ＭＳ ゴシック" panose="020B0609070205080204" pitchFamily="49" charset="-128"/>
                          <a:cs typeface="Times New Roman" panose="02020603050405020304" pitchFamily="18" charset="0"/>
                        </a:rPr>
                        <a:t> </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96471564"/>
                  </a:ext>
                </a:extLst>
              </a:tr>
              <a:tr h="2539082">
                <a:tc gridSpan="9">
                  <a:txBody>
                    <a:bodyPr/>
                    <a:lstStyle/>
                    <a:p>
                      <a:pPr marL="0" lvl="0" indent="0" algn="just">
                        <a:lnSpc>
                          <a:spcPts val="1400"/>
                        </a:lnSpc>
                        <a:spcAft>
                          <a:spcPts val="0"/>
                        </a:spcAft>
                        <a:buFont typeface="ＭＳ ゴシック" panose="020B0609070205080204" pitchFamily="49" charset="-128"/>
                        <a:buNone/>
                      </a:pPr>
                      <a:r>
                        <a:rPr lang="ja-JP" altLang="en-US" sz="12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a:t>
                      </a:r>
                      <a:r>
                        <a:rPr lang="ja-JP" sz="12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実務上</a:t>
                      </a:r>
                      <a:r>
                        <a:rPr lang="ja-JP" sz="12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の取扱い別添３に定める医療を行うことができる施設である。</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marL="0" lvl="0" indent="0" algn="just">
                        <a:lnSpc>
                          <a:spcPts val="1400"/>
                        </a:lnSpc>
                        <a:spcAft>
                          <a:spcPts val="0"/>
                        </a:spcAft>
                        <a:buFont typeface="ＭＳ ゴシック" panose="020B0609070205080204" pitchFamily="49" charset="-128"/>
                        <a:buNone/>
                      </a:pPr>
                      <a:r>
                        <a:rPr lang="ja-JP" altLang="en-US" sz="12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a:t>
                      </a:r>
                      <a:r>
                        <a:rPr lang="ja-JP" sz="1200" kern="100" dirty="0" smtClean="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指定</a:t>
                      </a:r>
                      <a:r>
                        <a:rPr lang="ja-JP" sz="12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医療機関に求められる以下の役割を行うことができる。</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marL="304800" indent="-152400" algn="just">
                        <a:lnSpc>
                          <a:spcPts val="1400"/>
                        </a:lnSpc>
                        <a:spcAft>
                          <a:spcPts val="0"/>
                        </a:spcAft>
                      </a:pPr>
                      <a:r>
                        <a:rPr lang="ja-JP" sz="12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・肝がん・重度肝硬変患者がいる場合、本事業についての説明及び入院記録票の交付を行うこと。</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indent="152400" algn="just">
                        <a:lnSpc>
                          <a:spcPts val="1400"/>
                        </a:lnSpc>
                        <a:spcAft>
                          <a:spcPts val="0"/>
                        </a:spcAft>
                      </a:pPr>
                      <a:r>
                        <a:rPr lang="ja-JP" sz="12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・入院記録票の記載を行うこと。</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marL="304800" indent="-152400" algn="just">
                        <a:lnSpc>
                          <a:spcPts val="1400"/>
                        </a:lnSpc>
                        <a:spcAft>
                          <a:spcPts val="0"/>
                        </a:spcAft>
                      </a:pPr>
                      <a:r>
                        <a:rPr lang="ja-JP" sz="12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・患者から依頼があった場合には、肝がん・重度肝硬変入院医療に従事している医師に個人票等を作成させ、交付すること。</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marL="304800" indent="-152400" algn="just">
                        <a:lnSpc>
                          <a:spcPts val="1400"/>
                        </a:lnSpc>
                        <a:spcAft>
                          <a:spcPts val="0"/>
                        </a:spcAft>
                      </a:pPr>
                      <a:r>
                        <a:rPr lang="ja-JP" sz="12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当該月以前の１２月以内に指定医療機関において肝がん・重度肝硬変入院関係医療（高額療養費が支給されるものに限る。）を受けた月数が既に３月以上ある場合のものとして、本事業の対象となる肝がん・重度肝硬変入院関係医療（一部負担額が特定疾病給付対象療養に係る高額療養費算定基準額を超えるものに限る。）が行われた場合には、公費負担医療の請求医療機関として公費の請求を行うこと。</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p>
                      <a:pPr marL="304800" indent="-152400" algn="just">
                        <a:lnSpc>
                          <a:spcPts val="1400"/>
                        </a:lnSpc>
                        <a:spcAft>
                          <a:spcPts val="0"/>
                        </a:spcAft>
                      </a:pPr>
                      <a:r>
                        <a:rPr lang="ja-JP" sz="12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・その他、指定医療機関として本事業に必要な対応について協力すること。</a:t>
                      </a:r>
                      <a:endParaRPr lang="ja-JP" sz="120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8255" marR="682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2850607"/>
                  </a:ext>
                </a:extLst>
              </a:tr>
            </a:tbl>
          </a:graphicData>
        </a:graphic>
      </p:graphicFrame>
      <p:sp>
        <p:nvSpPr>
          <p:cNvPr id="12" name="タイトル 1"/>
          <p:cNvSpPr>
            <a:spLocks noGrp="1"/>
          </p:cNvSpPr>
          <p:nvPr>
            <p:ph type="title"/>
          </p:nvPr>
        </p:nvSpPr>
        <p:spPr>
          <a:xfrm>
            <a:off x="381643" y="261335"/>
            <a:ext cx="2777038" cy="266679"/>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（別紙様式例８）</a:t>
            </a:r>
          </a:p>
        </p:txBody>
      </p:sp>
    </p:spTree>
    <p:extLst>
      <p:ext uri="{BB962C8B-B14F-4D97-AF65-F5344CB8AC3E}">
        <p14:creationId xmlns:p14="http://schemas.microsoft.com/office/powerpoint/2010/main" val="177918152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FB7AD9B-6EE5-4113-9254-305380511510}" type="slidenum">
              <a:rPr kumimoji="1" lang="ja-JP" altLang="en-US" smtClean="0"/>
              <a:t>90</a:t>
            </a:fld>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335007689"/>
              </p:ext>
            </p:extLst>
          </p:nvPr>
        </p:nvGraphicFramePr>
        <p:xfrm>
          <a:off x="471488" y="734973"/>
          <a:ext cx="5915024" cy="4684341"/>
        </p:xfrm>
        <a:graphic>
          <a:graphicData uri="http://schemas.openxmlformats.org/drawingml/2006/table">
            <a:tbl>
              <a:tblPr/>
              <a:tblGrid>
                <a:gridCol w="524627">
                  <a:extLst>
                    <a:ext uri="{9D8B030D-6E8A-4147-A177-3AD203B41FA5}">
                      <a16:colId xmlns:a16="http://schemas.microsoft.com/office/drawing/2014/main" val="2578411645"/>
                    </a:ext>
                  </a:extLst>
                </a:gridCol>
                <a:gridCol w="330534">
                  <a:extLst>
                    <a:ext uri="{9D8B030D-6E8A-4147-A177-3AD203B41FA5}">
                      <a16:colId xmlns:a16="http://schemas.microsoft.com/office/drawing/2014/main" val="3294305489"/>
                    </a:ext>
                  </a:extLst>
                </a:gridCol>
                <a:gridCol w="330534">
                  <a:extLst>
                    <a:ext uri="{9D8B030D-6E8A-4147-A177-3AD203B41FA5}">
                      <a16:colId xmlns:a16="http://schemas.microsoft.com/office/drawing/2014/main" val="1281812823"/>
                    </a:ext>
                  </a:extLst>
                </a:gridCol>
                <a:gridCol w="1037724">
                  <a:extLst>
                    <a:ext uri="{9D8B030D-6E8A-4147-A177-3AD203B41FA5}">
                      <a16:colId xmlns:a16="http://schemas.microsoft.com/office/drawing/2014/main" val="1535241816"/>
                    </a:ext>
                  </a:extLst>
                </a:gridCol>
                <a:gridCol w="845552">
                  <a:extLst>
                    <a:ext uri="{9D8B030D-6E8A-4147-A177-3AD203B41FA5}">
                      <a16:colId xmlns:a16="http://schemas.microsoft.com/office/drawing/2014/main" val="1145984691"/>
                    </a:ext>
                  </a:extLst>
                </a:gridCol>
                <a:gridCol w="676442">
                  <a:extLst>
                    <a:ext uri="{9D8B030D-6E8A-4147-A177-3AD203B41FA5}">
                      <a16:colId xmlns:a16="http://schemas.microsoft.com/office/drawing/2014/main" val="191932378"/>
                    </a:ext>
                  </a:extLst>
                </a:gridCol>
                <a:gridCol w="1447048">
                  <a:extLst>
                    <a:ext uri="{9D8B030D-6E8A-4147-A177-3AD203B41FA5}">
                      <a16:colId xmlns:a16="http://schemas.microsoft.com/office/drawing/2014/main" val="1887857812"/>
                    </a:ext>
                  </a:extLst>
                </a:gridCol>
                <a:gridCol w="722563">
                  <a:extLst>
                    <a:ext uri="{9D8B030D-6E8A-4147-A177-3AD203B41FA5}">
                      <a16:colId xmlns:a16="http://schemas.microsoft.com/office/drawing/2014/main" val="1922286686"/>
                    </a:ext>
                  </a:extLst>
                </a:gridCol>
              </a:tblGrid>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extLst>
                  <a:ext uri="{0D108BD9-81ED-4DB2-BD59-A6C34878D82A}">
                    <a16:rowId xmlns:a16="http://schemas.microsoft.com/office/drawing/2014/main" val="2602761677"/>
                  </a:ext>
                </a:extLst>
              </a:tr>
              <a:tr h="161529">
                <a:tc gridSpan="8">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○○県肝がん・重度肝硬変治療研究促進事業指定医療機関名簿</a:t>
                      </a:r>
                    </a:p>
                  </a:txBody>
                  <a:tcPr marL="5769" marR="5769" marT="5769" marB="0" anchor="ctr">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65337496"/>
                  </a:ext>
                </a:extLst>
              </a:tr>
              <a:tr h="161529">
                <a:tc gridSpan="8">
                  <a:txBody>
                    <a:bodyPr/>
                    <a:lstStyle/>
                    <a:p>
                      <a:pPr algn="ctr" fontAlgn="ctr"/>
                      <a:r>
                        <a:rPr lang="zh-TW"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＜２０１８年１２月報告版＞</a:t>
                      </a:r>
                    </a:p>
                  </a:txBody>
                  <a:tcPr marL="5769" marR="5769" marT="5769" marB="0" anchor="ctr">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19382734"/>
                  </a:ext>
                </a:extLst>
              </a:tr>
              <a:tr h="161529">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gridSpan="2">
                  <a:txBody>
                    <a:bodyPr/>
                    <a:lstStyle/>
                    <a:p>
                      <a:pPr algn="r" fontAlgn="ctr"/>
                      <a:r>
                        <a:rPr lang="ja-JP" altLang="en-US" sz="800" b="0" i="0" u="sng" strike="noStrike">
                          <a:solidFill>
                            <a:srgbClr val="000000"/>
                          </a:solidFill>
                          <a:effectLst/>
                          <a:latin typeface="ＭＳ Ｐゴシック" panose="020B0600070205080204" pitchFamily="50" charset="-128"/>
                          <a:ea typeface="ＭＳ Ｐゴシック" panose="020B0600070205080204" pitchFamily="50" charset="-128"/>
                        </a:rPr>
                        <a:t>都道府県名　　　　　　　　　　　　　　　　　</a:t>
                      </a:r>
                    </a:p>
                  </a:txBody>
                  <a:tcPr marL="5769" marR="5769" marT="5769" marB="0" anchor="ctr">
                    <a:lnL>
                      <a:noFill/>
                    </a:lnL>
                    <a:lnR>
                      <a:noFill/>
                    </a:lnR>
                    <a:lnT>
                      <a:noFill/>
                    </a:lnT>
                    <a:lnB>
                      <a:noFill/>
                    </a:lnB>
                    <a:solidFill>
                      <a:srgbClr val="FFFFFF"/>
                    </a:solidFill>
                  </a:tcPr>
                </a:tc>
                <a:tc hMerge="1">
                  <a:txBody>
                    <a:bodyPr/>
                    <a:lstStyle/>
                    <a:p>
                      <a:endParaRPr kumimoji="1" lang="ja-JP" altLang="en-US"/>
                    </a:p>
                  </a:txBody>
                  <a:tcPr/>
                </a:tc>
                <a:extLst>
                  <a:ext uri="{0D108BD9-81ED-4DB2-BD59-A6C34878D82A}">
                    <a16:rowId xmlns:a16="http://schemas.microsoft.com/office/drawing/2014/main" val="4153567547"/>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67890345"/>
                  </a:ext>
                </a:extLst>
              </a:tr>
              <a:tr h="161529">
                <a:tc rowSpan="2">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種類（</a:t>
                      </a: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a:t>
                      </a: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１）</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指定日</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rowSpan="2">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名称</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電話番号</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医療機関コード</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所在地</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備考</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8154705"/>
                  </a:ext>
                </a:extLst>
              </a:tr>
              <a:tr h="161529">
                <a:tc vMerge="1">
                  <a:txBody>
                    <a:bodyPr/>
                    <a:lstStyle/>
                    <a:p>
                      <a:endParaRPr kumimoji="1" lang="ja-JP" altLang="en-US"/>
                    </a:p>
                  </a:txBody>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a:t>
                      </a: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２</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a:t>
                      </a: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３</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4294725563"/>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12910429"/>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55894103"/>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52072535"/>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91286388"/>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33485553"/>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82380242"/>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38396012"/>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32096225"/>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67446678"/>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11487054"/>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68306155"/>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48363082"/>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95062554"/>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57169024"/>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15085343"/>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53522146"/>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48100615"/>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48627797"/>
                  </a:ext>
                </a:extLst>
              </a:tr>
              <a:tr h="1615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283784859"/>
                  </a:ext>
                </a:extLst>
              </a:tr>
              <a:tr h="161529">
                <a:tc gridSpan="5">
                  <a:txBody>
                    <a:bodyPr/>
                    <a:lstStyle/>
                    <a:p>
                      <a:pPr algn="l"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a:t>
                      </a: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１　種類については、病院または診療所の別を記入すること。</a:t>
                      </a:r>
                    </a:p>
                  </a:txBody>
                  <a:tcPr marL="5769" marR="5769" marT="5769" marB="0" anchor="ctr">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extLst>
                  <a:ext uri="{0D108BD9-81ED-4DB2-BD59-A6C34878D82A}">
                    <a16:rowId xmlns:a16="http://schemas.microsoft.com/office/drawing/2014/main" val="513746747"/>
                  </a:ext>
                </a:extLst>
              </a:tr>
              <a:tr h="161529">
                <a:tc gridSpan="7">
                  <a:txBody>
                    <a:bodyPr/>
                    <a:lstStyle/>
                    <a:p>
                      <a:pPr algn="l"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２　実施要綱１０（１）に規定する指定のあった日を記入すること。（指定のあった日の属する月から、医療費の公費負担が可能）</a:t>
                      </a:r>
                    </a:p>
                  </a:txBody>
                  <a:tcPr marL="5769" marR="5769" marT="5769" marB="0" anchor="ctr">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5769" marR="5769" marT="5769" marB="0" anchor="ctr">
                    <a:lnL>
                      <a:noFill/>
                    </a:lnL>
                    <a:lnR>
                      <a:noFill/>
                    </a:lnR>
                    <a:lnT>
                      <a:noFill/>
                    </a:lnT>
                    <a:lnB>
                      <a:noFill/>
                    </a:lnB>
                    <a:solidFill>
                      <a:srgbClr val="FFFFFF"/>
                    </a:solidFill>
                  </a:tcPr>
                </a:tc>
                <a:extLst>
                  <a:ext uri="{0D108BD9-81ED-4DB2-BD59-A6C34878D82A}">
                    <a16:rowId xmlns:a16="http://schemas.microsoft.com/office/drawing/2014/main" val="3876751851"/>
                  </a:ext>
                </a:extLst>
              </a:tr>
              <a:tr h="161529">
                <a:tc gridSpan="8">
                  <a:txBody>
                    <a:bodyPr/>
                    <a:lstStyle/>
                    <a:p>
                      <a:pPr algn="l"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３　実施要綱１０（１）に規定する指定を受けていたものとみなされる日を記入すること。（その日の属する月から、入院記録票の記載が可能</a:t>
                      </a:r>
                      <a:r>
                        <a:rPr lang="ja-JP"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endPar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5769" marR="5769" marT="5769" marB="0" anchor="ctr">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5769" marR="5769" marT="5769" marB="0" anchor="ctr">
                    <a:lnL>
                      <a:noFill/>
                    </a:lnL>
                    <a:lnR>
                      <a:noFill/>
                    </a:lnR>
                    <a:lnT>
                      <a:noFill/>
                    </a:lnT>
                    <a:lnB>
                      <a:noFill/>
                    </a:lnB>
                    <a:solidFill>
                      <a:srgbClr val="FFFFFF"/>
                    </a:solidFill>
                  </a:tcPr>
                </a:tc>
                <a:extLst>
                  <a:ext uri="{0D108BD9-81ED-4DB2-BD59-A6C34878D82A}">
                    <a16:rowId xmlns:a16="http://schemas.microsoft.com/office/drawing/2014/main" val="2401363314"/>
                  </a:ext>
                </a:extLst>
              </a:tr>
            </a:tbl>
          </a:graphicData>
        </a:graphic>
      </p:graphicFrame>
      <p:sp>
        <p:nvSpPr>
          <p:cNvPr id="7" name="タイトル 1"/>
          <p:cNvSpPr>
            <a:spLocks noGrp="1"/>
          </p:cNvSpPr>
          <p:nvPr>
            <p:ph type="title"/>
          </p:nvPr>
        </p:nvSpPr>
        <p:spPr>
          <a:xfrm>
            <a:off x="381643" y="261335"/>
            <a:ext cx="2777038" cy="266679"/>
          </a:xfrm>
        </p:spPr>
        <p:txBody>
          <a:bodyPr>
            <a:normAutofit/>
          </a:bodyPr>
          <a:lstStyle/>
          <a:p>
            <a:r>
              <a:rPr lang="ja-JP" altLang="en-US" sz="1200" b="0" i="0" u="none" strike="noStrike" kern="100" baseline="0" dirty="0" smtClean="0">
                <a:solidFill>
                  <a:srgbClr val="000000"/>
                </a:solidFill>
                <a:latin typeface="ＭＳ Ｐゴシック" panose="020B0600070205080204" pitchFamily="50" charset="-128"/>
                <a:ea typeface="ＭＳ Ｐゴシック" panose="020B0600070205080204" pitchFamily="50" charset="-128"/>
              </a:rPr>
              <a:t>（別紙様式例９）</a:t>
            </a:r>
          </a:p>
        </p:txBody>
      </p:sp>
    </p:spTree>
    <p:extLst>
      <p:ext uri="{BB962C8B-B14F-4D97-AF65-F5344CB8AC3E}">
        <p14:creationId xmlns:p14="http://schemas.microsoft.com/office/powerpoint/2010/main" val="178479042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1981" y="1115671"/>
            <a:ext cx="6336462" cy="1894406"/>
          </a:xfrm>
        </p:spPr>
        <p:txBody>
          <a:bodyPr vert="horz" lIns="0" tIns="38287" rIns="0" bIns="38287" rtlCol="0" anchor="ctr">
            <a:noAutofit/>
          </a:bodyPr>
          <a:lstStyle/>
          <a:p>
            <a:pPr algn="r">
              <a:lnSpc>
                <a:spcPts val="4717"/>
              </a:lnSpc>
            </a:pPr>
            <a:r>
              <a:rPr lang="ja-JP" altLang="en-US" sz="4537" b="1" spc="272" dirty="0">
                <a:solidFill>
                  <a:schemeClr val="accent6">
                    <a:lumMod val="75000"/>
                  </a:schemeClr>
                </a:solidFill>
                <a:effectLst>
                  <a:outerShdw blurRad="50800" dist="38100" dir="2700000" algn="tl" rotWithShape="0">
                    <a:prstClr val="black">
                      <a:alpha val="40000"/>
                    </a:prstClr>
                  </a:outerShdw>
                </a:effectLst>
                <a:latin typeface="メイリオ" panose="020B0604030504040204" pitchFamily="50" charset="-128"/>
                <a:ea typeface="メイリオ" panose="020B0604030504040204" pitchFamily="50" charset="-128"/>
                <a:cs typeface="メイリオ" panose="020B0604030504040204" pitchFamily="50" charset="-128"/>
              </a:rPr>
              <a:t>肝がん・重度肝硬変</a:t>
            </a:r>
            <a:r>
              <a:rPr lang="ja-JP" altLang="en-US" sz="4537" b="1" spc="272" dirty="0">
                <a:effectLst>
                  <a:outerShdw blurRad="50800" dist="38100" dir="2700000" algn="tl" rotWithShape="0">
                    <a:prstClr val="black">
                      <a:alpha val="40000"/>
                    </a:prstClr>
                  </a:outerShdw>
                </a:effectLst>
                <a:latin typeface="メイリオ" panose="020B0604030504040204" pitchFamily="50" charset="-128"/>
                <a:ea typeface="メイリオ" panose="020B0604030504040204" pitchFamily="50" charset="-128"/>
                <a:cs typeface="メイリオ" panose="020B0604030504040204" pitchFamily="50" charset="-128"/>
              </a:rPr>
              <a:t>の</a:t>
            </a:r>
            <a:r>
              <a:rPr lang="en-US" altLang="ja-JP" sz="4537" b="1" spc="272" dirty="0">
                <a:effectLst>
                  <a:outerShdw blurRad="50800" dist="38100" dir="2700000" algn="tl" rotWithShape="0">
                    <a:prstClr val="black">
                      <a:alpha val="40000"/>
                    </a:prstClr>
                  </a:outerShdw>
                </a:effectLst>
                <a:latin typeface="メイリオ" panose="020B0604030504040204" pitchFamily="50" charset="-128"/>
                <a:ea typeface="メイリオ" panose="020B0604030504040204" pitchFamily="50" charset="-128"/>
                <a:cs typeface="メイリオ" panose="020B0604030504040204" pitchFamily="50" charset="-128"/>
              </a:rPr>
              <a:t/>
            </a:r>
            <a:br>
              <a:rPr lang="en-US" altLang="ja-JP" sz="4537" b="1" spc="272" dirty="0">
                <a:effectLst>
                  <a:outerShdw blurRad="50800" dist="38100" dir="2700000" algn="tl" rotWithShape="0">
                    <a:prstClr val="black">
                      <a:alpha val="40000"/>
                    </a:prstClr>
                  </a:outerShdw>
                </a:effectLst>
                <a:latin typeface="メイリオ" panose="020B0604030504040204" pitchFamily="50" charset="-128"/>
                <a:ea typeface="メイリオ" panose="020B0604030504040204" pitchFamily="50" charset="-128"/>
                <a:cs typeface="メイリオ" panose="020B0604030504040204" pitchFamily="50" charset="-128"/>
              </a:rPr>
            </a:br>
            <a:r>
              <a:rPr lang="ja-JP" altLang="en-US" sz="4537" b="1" spc="272" dirty="0">
                <a:effectLst>
                  <a:outerShdw blurRad="50800" dist="38100" dir="2700000" algn="tl" rotWithShape="0">
                    <a:prstClr val="black">
                      <a:alpha val="40000"/>
                    </a:prstClr>
                  </a:outerShdw>
                </a:effectLst>
                <a:latin typeface="メイリオ" panose="020B0604030504040204" pitchFamily="50" charset="-128"/>
                <a:ea typeface="メイリオ" panose="020B0604030504040204" pitchFamily="50" charset="-128"/>
                <a:cs typeface="メイリオ" panose="020B0604030504040204" pitchFamily="50" charset="-128"/>
              </a:rPr>
              <a:t>入院医療費への助成が受けられます</a:t>
            </a:r>
          </a:p>
        </p:txBody>
      </p:sp>
      <p:grpSp>
        <p:nvGrpSpPr>
          <p:cNvPr id="7" name="グループ化 6"/>
          <p:cNvGrpSpPr/>
          <p:nvPr/>
        </p:nvGrpSpPr>
        <p:grpSpPr>
          <a:xfrm>
            <a:off x="358990" y="3099104"/>
            <a:ext cx="6088178" cy="1078582"/>
            <a:chOff x="173542" y="3201362"/>
            <a:chExt cx="6495818" cy="934998"/>
          </a:xfrm>
        </p:grpSpPr>
        <p:sp>
          <p:nvSpPr>
            <p:cNvPr id="5" name="正方形/長方形 4"/>
            <p:cNvSpPr/>
            <p:nvPr/>
          </p:nvSpPr>
          <p:spPr>
            <a:xfrm>
              <a:off x="684312" y="3201362"/>
              <a:ext cx="5985048" cy="902487"/>
            </a:xfrm>
            <a:prstGeom prst="rect">
              <a:avLst/>
            </a:prstGeom>
            <a:solidFill>
              <a:schemeClr val="bg1"/>
            </a:solidFill>
            <a:ln w="4445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945723"/>
              <a:r>
                <a:rPr kumimoji="1" lang="ja-JP" altLang="en-US" sz="1632" b="1" u="sng" dirty="0">
                  <a:solidFill>
                    <a:prstClr val="black"/>
                  </a:solidFill>
                  <a:latin typeface="HG丸ｺﾞｼｯｸM-PRO" panose="020F0600000000000000" pitchFamily="50" charset="-128"/>
                  <a:ea typeface="HG丸ｺﾞｼｯｸM-PRO" panose="020F0600000000000000" pitchFamily="50" charset="-128"/>
                </a:rPr>
                <a:t>以下のすべての条件を満たしている方</a:t>
              </a:r>
              <a:endParaRPr kumimoji="1" lang="ja-JP" altLang="en-US" sz="1451" u="sng" dirty="0">
                <a:solidFill>
                  <a:prstClr val="black"/>
                </a:solidFill>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173542" y="3201362"/>
              <a:ext cx="495672" cy="900000"/>
            </a:xfrm>
            <a:prstGeom prst="rect">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defTabSz="945723"/>
              <a:r>
                <a:rPr kumimoji="1" lang="ja-JP" altLang="en-US" sz="2177" b="1" dirty="0">
                  <a:solidFill>
                    <a:prstClr val="white"/>
                  </a:solidFill>
                  <a:latin typeface="HG丸ｺﾞｼｯｸM-PRO" panose="020F0600000000000000" pitchFamily="50" charset="-128"/>
                  <a:ea typeface="HG丸ｺﾞｼｯｸM-PRO" panose="020F0600000000000000" pitchFamily="50" charset="-128"/>
                </a:rPr>
                <a:t>対象者</a:t>
              </a:r>
            </a:p>
          </p:txBody>
        </p:sp>
        <p:sp>
          <p:nvSpPr>
            <p:cNvPr id="31" name="正方形/長方形 30"/>
            <p:cNvSpPr/>
            <p:nvPr/>
          </p:nvSpPr>
          <p:spPr>
            <a:xfrm>
              <a:off x="836197" y="3414977"/>
              <a:ext cx="5809057" cy="721383"/>
            </a:xfrm>
            <a:prstGeom prst="rect">
              <a:avLst/>
            </a:prstGeom>
            <a:solidFill>
              <a:schemeClr val="bg1">
                <a:alpha val="0"/>
              </a:schemeClr>
            </a:solidFill>
            <a:ln w="444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9248" indent="-259248" defTabSz="945723">
                <a:lnSpc>
                  <a:spcPts val="1813"/>
                </a:lnSpc>
                <a:buFont typeface="Wingdings" panose="05000000000000000000" pitchFamily="2" charset="2"/>
                <a:buChar char="Ø"/>
              </a:pPr>
              <a:r>
                <a:rPr kumimoji="1" lang="ja-JP" altLang="en-US" sz="1451" dirty="0">
                  <a:solidFill>
                    <a:prstClr val="black"/>
                  </a:solidFill>
                  <a:latin typeface="HG丸ｺﾞｼｯｸM-PRO" panose="020F0600000000000000" pitchFamily="50" charset="-128"/>
                  <a:ea typeface="HG丸ｺﾞｼｯｸM-PRO" panose="020F0600000000000000" pitchFamily="50" charset="-128"/>
                </a:rPr>
                <a:t>肝がん・重度肝硬変と診断され入院治療</a:t>
              </a:r>
              <a:r>
                <a:rPr kumimoji="1" lang="en-US" altLang="ja-JP" sz="1089" dirty="0">
                  <a:solidFill>
                    <a:prstClr val="black"/>
                  </a:solidFill>
                  <a:latin typeface="HG丸ｺﾞｼｯｸM-PRO" panose="020F0600000000000000" pitchFamily="50" charset="-128"/>
                  <a:ea typeface="HG丸ｺﾞｼｯｸM-PRO" panose="020F0600000000000000" pitchFamily="50" charset="-128"/>
                </a:rPr>
                <a:t>(※</a:t>
              </a:r>
              <a:r>
                <a:rPr kumimoji="1" lang="ja-JP" altLang="en-US" sz="1089" dirty="0">
                  <a:solidFill>
                    <a:prstClr val="black"/>
                  </a:solidFill>
                  <a:latin typeface="HG丸ｺﾞｼｯｸM-PRO" panose="020F0600000000000000" pitchFamily="50" charset="-128"/>
                  <a:ea typeface="HG丸ｺﾞｼｯｸM-PRO" panose="020F0600000000000000" pitchFamily="50" charset="-128"/>
                </a:rPr>
                <a:t>１</a:t>
              </a:r>
              <a:r>
                <a:rPr kumimoji="1" lang="en-US" altLang="ja-JP" sz="1089" dirty="0">
                  <a:solidFill>
                    <a:prstClr val="black"/>
                  </a:solidFill>
                  <a:latin typeface="HG丸ｺﾞｼｯｸM-PRO" panose="020F0600000000000000" pitchFamily="50" charset="-128"/>
                  <a:ea typeface="HG丸ｺﾞｼｯｸM-PRO" panose="020F0600000000000000" pitchFamily="50" charset="-128"/>
                </a:rPr>
                <a:t>)</a:t>
              </a:r>
              <a:r>
                <a:rPr kumimoji="1" lang="ja-JP" altLang="en-US" sz="1451" dirty="0">
                  <a:solidFill>
                    <a:prstClr val="black"/>
                  </a:solidFill>
                  <a:latin typeface="HG丸ｺﾞｼｯｸM-PRO" panose="020F0600000000000000" pitchFamily="50" charset="-128"/>
                  <a:ea typeface="HG丸ｺﾞｼｯｸM-PRO" panose="020F0600000000000000" pitchFamily="50" charset="-128"/>
                </a:rPr>
                <a:t>を受けている </a:t>
              </a:r>
              <a:endParaRPr kumimoji="1" lang="en-US" altLang="ja-JP" sz="1451" dirty="0">
                <a:solidFill>
                  <a:prstClr val="black"/>
                </a:solidFill>
                <a:latin typeface="HG丸ｺﾞｼｯｸM-PRO" panose="020F0600000000000000" pitchFamily="50" charset="-128"/>
                <a:ea typeface="HG丸ｺﾞｼｯｸM-PRO" panose="020F0600000000000000" pitchFamily="50" charset="-128"/>
              </a:endParaRPr>
            </a:p>
            <a:p>
              <a:pPr marL="259248" indent="-259248" defTabSz="945723">
                <a:lnSpc>
                  <a:spcPts val="1813"/>
                </a:lnSpc>
                <a:buFont typeface="Wingdings" panose="05000000000000000000" pitchFamily="2" charset="2"/>
                <a:buChar char="Ø"/>
              </a:pPr>
              <a:r>
                <a:rPr kumimoji="1" lang="ja-JP" altLang="en-US" sz="1451" dirty="0">
                  <a:solidFill>
                    <a:prstClr val="black"/>
                  </a:solidFill>
                  <a:latin typeface="HG丸ｺﾞｼｯｸM-PRO" panose="020F0600000000000000" pitchFamily="50" charset="-128"/>
                  <a:ea typeface="HG丸ｺﾞｼｯｸM-PRO" panose="020F0600000000000000" pitchFamily="50" charset="-128"/>
                </a:rPr>
                <a:t>世帯年収が概ね</a:t>
              </a:r>
              <a:r>
                <a:rPr kumimoji="1" lang="en-US" altLang="ja-JP" sz="1451" dirty="0">
                  <a:solidFill>
                    <a:prstClr val="black"/>
                  </a:solidFill>
                  <a:latin typeface="HG丸ｺﾞｼｯｸM-PRO" panose="020F0600000000000000" pitchFamily="50" charset="-128"/>
                  <a:ea typeface="HG丸ｺﾞｼｯｸM-PRO" panose="020F0600000000000000" pitchFamily="50" charset="-128"/>
                </a:rPr>
                <a:t>370</a:t>
              </a:r>
              <a:r>
                <a:rPr kumimoji="1" lang="ja-JP" altLang="en-US" sz="1451" dirty="0">
                  <a:solidFill>
                    <a:prstClr val="black"/>
                  </a:solidFill>
                  <a:latin typeface="HG丸ｺﾞｼｯｸM-PRO" panose="020F0600000000000000" pitchFamily="50" charset="-128"/>
                  <a:ea typeface="HG丸ｺﾞｼｯｸM-PRO" panose="020F0600000000000000" pitchFamily="50" charset="-128"/>
                </a:rPr>
                <a:t>万円以下</a:t>
              </a:r>
            </a:p>
            <a:p>
              <a:pPr marL="259248" indent="-259248" defTabSz="945723">
                <a:lnSpc>
                  <a:spcPts val="1813"/>
                </a:lnSpc>
                <a:buFont typeface="Wingdings" panose="05000000000000000000" pitchFamily="2" charset="2"/>
                <a:buChar char="Ø"/>
              </a:pPr>
              <a:r>
                <a:rPr kumimoji="1" lang="ja-JP" altLang="en-US" sz="1451" dirty="0">
                  <a:solidFill>
                    <a:prstClr val="black"/>
                  </a:solidFill>
                  <a:latin typeface="HG丸ｺﾞｼｯｸM-PRO" panose="020F0600000000000000" pitchFamily="50" charset="-128"/>
                  <a:ea typeface="HG丸ｺﾞｼｯｸM-PRO" panose="020F0600000000000000" pitchFamily="50" charset="-128"/>
                </a:rPr>
                <a:t>肝がん・重度肝硬変の治療の研究に協力していただける</a:t>
              </a:r>
              <a:endParaRPr kumimoji="1" lang="en-US" altLang="ja-JP" sz="1451" dirty="0">
                <a:solidFill>
                  <a:prstClr val="black"/>
                </a:solidFill>
                <a:latin typeface="HG丸ｺﾞｼｯｸM-PRO" panose="020F0600000000000000" pitchFamily="50" charset="-128"/>
                <a:ea typeface="HG丸ｺﾞｼｯｸM-PRO" panose="020F0600000000000000" pitchFamily="50" charset="-128"/>
              </a:endParaRPr>
            </a:p>
          </p:txBody>
        </p:sp>
      </p:grpSp>
      <p:sp>
        <p:nvSpPr>
          <p:cNvPr id="3" name="角丸四角形吹き出し 2"/>
          <p:cNvSpPr/>
          <p:nvPr/>
        </p:nvSpPr>
        <p:spPr>
          <a:xfrm>
            <a:off x="620053" y="2371778"/>
            <a:ext cx="1568415" cy="522176"/>
          </a:xfrm>
          <a:prstGeom prst="wedgeRoundRectCallout">
            <a:avLst>
              <a:gd name="adj1" fmla="val -948"/>
              <a:gd name="adj2" fmla="val -67567"/>
              <a:gd name="adj3" fmla="val 16667"/>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45723"/>
            <a:r>
              <a:rPr kumimoji="1" lang="ja-JP" altLang="en-US" sz="998" dirty="0">
                <a:solidFill>
                  <a:prstClr val="black"/>
                </a:solidFill>
                <a:latin typeface="HG丸ｺﾞｼｯｸM-PRO" panose="020F0600000000000000" pitchFamily="50" charset="-128"/>
                <a:ea typeface="HG丸ｺﾞｼｯｸM-PRO" panose="020F0600000000000000" pitchFamily="50" charset="-128"/>
              </a:rPr>
              <a:t>医療費の自己負担額が</a:t>
            </a:r>
            <a:endParaRPr kumimoji="1" lang="en-US" altLang="ja-JP" sz="998" dirty="0">
              <a:solidFill>
                <a:prstClr val="black"/>
              </a:solidFill>
              <a:latin typeface="HG丸ｺﾞｼｯｸM-PRO" panose="020F0600000000000000" pitchFamily="50" charset="-128"/>
              <a:ea typeface="HG丸ｺﾞｼｯｸM-PRO" panose="020F0600000000000000" pitchFamily="50" charset="-128"/>
            </a:endParaRPr>
          </a:p>
          <a:p>
            <a:pPr defTabSz="945723"/>
            <a:r>
              <a:rPr kumimoji="1" lang="ja-JP" altLang="en-US" sz="998" dirty="0">
                <a:solidFill>
                  <a:prstClr val="black"/>
                </a:solidFill>
                <a:latin typeface="HG丸ｺﾞｼｯｸM-PRO" panose="020F0600000000000000" pitchFamily="50" charset="-128"/>
                <a:ea typeface="HG丸ｺﾞｼｯｸM-PRO" panose="020F0600000000000000" pitchFamily="50" charset="-128"/>
              </a:rPr>
              <a:t>一定額を超えた月が、</a:t>
            </a:r>
            <a:endParaRPr kumimoji="1" lang="en-US" altLang="ja-JP" sz="998" dirty="0">
              <a:solidFill>
                <a:prstClr val="black"/>
              </a:solidFill>
              <a:latin typeface="HG丸ｺﾞｼｯｸM-PRO" panose="020F0600000000000000" pitchFamily="50" charset="-128"/>
              <a:ea typeface="HG丸ｺﾞｼｯｸM-PRO" panose="020F0600000000000000" pitchFamily="50" charset="-128"/>
            </a:endParaRPr>
          </a:p>
          <a:p>
            <a:pPr defTabSz="945723"/>
            <a:r>
              <a:rPr kumimoji="1" lang="ja-JP" altLang="en-US" sz="998" dirty="0">
                <a:solidFill>
                  <a:prstClr val="black"/>
                </a:solidFill>
                <a:latin typeface="HG丸ｺﾞｼｯｸM-PRO" panose="020F0600000000000000" pitchFamily="50" charset="-128"/>
                <a:ea typeface="HG丸ｺﾞｼｯｸM-PRO" panose="020F0600000000000000" pitchFamily="50" charset="-128"/>
              </a:rPr>
              <a:t>年四か月以上ある場合</a:t>
            </a:r>
          </a:p>
        </p:txBody>
      </p:sp>
      <p:grpSp>
        <p:nvGrpSpPr>
          <p:cNvPr id="23" name="グループ化 22"/>
          <p:cNvGrpSpPr/>
          <p:nvPr/>
        </p:nvGrpSpPr>
        <p:grpSpPr>
          <a:xfrm>
            <a:off x="161981" y="4957182"/>
            <a:ext cx="6940244" cy="3316600"/>
            <a:chOff x="-12910" y="4564395"/>
            <a:chExt cx="7357152" cy="3655936"/>
          </a:xfrm>
        </p:grpSpPr>
        <p:grpSp>
          <p:nvGrpSpPr>
            <p:cNvPr id="21" name="グループ化 20"/>
            <p:cNvGrpSpPr/>
            <p:nvPr/>
          </p:nvGrpSpPr>
          <p:grpSpPr>
            <a:xfrm>
              <a:off x="-12910" y="4564395"/>
              <a:ext cx="7357152" cy="3655936"/>
              <a:chOff x="-12910" y="4377892"/>
              <a:chExt cx="7357152" cy="3655936"/>
            </a:xfrm>
          </p:grpSpPr>
          <p:sp>
            <p:nvSpPr>
              <p:cNvPr id="8" name="テキスト ボックス 7"/>
              <p:cNvSpPr txBox="1"/>
              <p:nvPr/>
            </p:nvSpPr>
            <p:spPr>
              <a:xfrm>
                <a:off x="-12910" y="4377892"/>
                <a:ext cx="7063343" cy="455183"/>
              </a:xfrm>
              <a:prstGeom prst="rect">
                <a:avLst/>
              </a:prstGeom>
              <a:noFill/>
            </p:spPr>
            <p:txBody>
              <a:bodyPr wrap="square" lIns="32661" rIns="32661" rtlCol="0" anchor="ctr">
                <a:spAutoFit/>
              </a:bodyPr>
              <a:lstStyle/>
              <a:p>
                <a:pPr algn="ctr" defTabSz="945723">
                  <a:lnSpc>
                    <a:spcPts val="2540"/>
                  </a:lnSpc>
                </a:pPr>
                <a:r>
                  <a:rPr kumimoji="1" lang="ja-JP" altLang="en-US" sz="3992" b="1" spc="726"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利用の流れ</a:t>
                </a:r>
                <a:endParaRPr kumimoji="1" lang="en-US" altLang="ja-JP" sz="3992" b="1" spc="726"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 8"/>
              <p:cNvSpPr/>
              <p:nvPr/>
            </p:nvSpPr>
            <p:spPr>
              <a:xfrm>
                <a:off x="103248" y="5158415"/>
                <a:ext cx="3225406" cy="703455"/>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45723">
                  <a:lnSpc>
                    <a:spcPts val="1452"/>
                  </a:lnSpc>
                </a:pP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肝がん・重度肝硬変と診断されたら、指定医療機関で</a:t>
                </a:r>
                <a:r>
                  <a:rPr kumimoji="1" lang="ja-JP" altLang="en-US" sz="1360" u="heavy" dirty="0">
                    <a:solidFill>
                      <a:srgbClr val="C00000"/>
                    </a:solidFill>
                    <a:latin typeface="HG丸ｺﾞｼｯｸM-PRO" panose="020F0600000000000000" pitchFamily="50" charset="-128"/>
                    <a:ea typeface="HG丸ｺﾞｼｯｸM-PRO" panose="020F0600000000000000" pitchFamily="50" charset="-128"/>
                  </a:rPr>
                  <a:t>入院記録票</a:t>
                </a: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を</a:t>
                </a:r>
                <a:endParaRPr kumimoji="1" lang="en-US" altLang="ja-JP" sz="1360" dirty="0">
                  <a:solidFill>
                    <a:prstClr val="black"/>
                  </a:solidFill>
                  <a:latin typeface="HG丸ｺﾞｼｯｸM-PRO" panose="020F0600000000000000" pitchFamily="50" charset="-128"/>
                  <a:ea typeface="HG丸ｺﾞｼｯｸM-PRO" panose="020F0600000000000000" pitchFamily="50" charset="-128"/>
                </a:endParaRPr>
              </a:p>
              <a:p>
                <a:pPr defTabSz="945723">
                  <a:lnSpc>
                    <a:spcPts val="1452"/>
                  </a:lnSpc>
                </a:pP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受け取って下さい</a:t>
                </a:r>
              </a:p>
            </p:txBody>
          </p:sp>
          <p:sp>
            <p:nvSpPr>
              <p:cNvPr id="10" name="角丸四角形 9"/>
              <p:cNvSpPr/>
              <p:nvPr/>
            </p:nvSpPr>
            <p:spPr>
              <a:xfrm>
                <a:off x="103248" y="6061017"/>
                <a:ext cx="3238343" cy="706935"/>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45723">
                  <a:lnSpc>
                    <a:spcPts val="1451"/>
                  </a:lnSpc>
                </a:pP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肝がん・重度肝硬変で入院する度に、指定医療機関で</a:t>
                </a:r>
                <a:r>
                  <a:rPr kumimoji="1" lang="ja-JP" altLang="en-US" sz="1360" u="heavy" dirty="0">
                    <a:solidFill>
                      <a:srgbClr val="C00000"/>
                    </a:solidFill>
                    <a:latin typeface="HG丸ｺﾞｼｯｸM-PRO" panose="020F0600000000000000" pitchFamily="50" charset="-128"/>
                    <a:ea typeface="HG丸ｺﾞｼｯｸM-PRO" panose="020F0600000000000000" pitchFamily="50" charset="-128"/>
                  </a:rPr>
                  <a:t>入院記録票</a:t>
                </a: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に入院の記録をしてもらって下さい</a:t>
                </a:r>
              </a:p>
            </p:txBody>
          </p:sp>
          <p:sp>
            <p:nvSpPr>
              <p:cNvPr id="11" name="角丸四角形 10"/>
              <p:cNvSpPr/>
              <p:nvPr/>
            </p:nvSpPr>
            <p:spPr>
              <a:xfrm>
                <a:off x="3501007" y="5158416"/>
                <a:ext cx="3283739" cy="705866"/>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45723">
                  <a:lnSpc>
                    <a:spcPts val="1451"/>
                  </a:lnSpc>
                </a:pP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指定医療機関の医師に</a:t>
                </a:r>
                <a:r>
                  <a:rPr kumimoji="1" lang="ja-JP" altLang="en-US" sz="1360" u="heavy" dirty="0">
                    <a:solidFill>
                      <a:srgbClr val="C00000"/>
                    </a:solidFill>
                    <a:latin typeface="HG丸ｺﾞｼｯｸM-PRO" panose="020F0600000000000000" pitchFamily="50" charset="-128"/>
                    <a:ea typeface="HG丸ｺﾞｼｯｸM-PRO" panose="020F0600000000000000" pitchFamily="50" charset="-128"/>
                  </a:rPr>
                  <a:t>臨床調査個人票（診断書）</a:t>
                </a: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を記載してもらった上で、</a:t>
                </a:r>
                <a:r>
                  <a:rPr kumimoji="1" lang="ja-JP" altLang="en-US" sz="1360" u="heavy" dirty="0">
                    <a:solidFill>
                      <a:srgbClr val="C00000"/>
                    </a:solidFill>
                    <a:latin typeface="HG丸ｺﾞｼｯｸM-PRO" panose="020F0600000000000000" pitchFamily="50" charset="-128"/>
                    <a:ea typeface="HG丸ｺﾞｼｯｸM-PRO" panose="020F0600000000000000" pitchFamily="50" charset="-128"/>
                  </a:rPr>
                  <a:t>同意書</a:t>
                </a: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に署名して下さい</a:t>
                </a:r>
              </a:p>
            </p:txBody>
          </p:sp>
          <p:sp>
            <p:nvSpPr>
              <p:cNvPr id="12" name="角丸四角形 11"/>
              <p:cNvSpPr/>
              <p:nvPr/>
            </p:nvSpPr>
            <p:spPr>
              <a:xfrm>
                <a:off x="3501006" y="6061017"/>
                <a:ext cx="3283740" cy="701230"/>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45723">
                  <a:lnSpc>
                    <a:spcPts val="1451"/>
                  </a:lnSpc>
                </a:pPr>
                <a:r>
                  <a:rPr kumimoji="1" lang="ja-JP" altLang="en-US" sz="1360" u="sng" dirty="0">
                    <a:solidFill>
                      <a:srgbClr val="C00000"/>
                    </a:solidFill>
                    <a:latin typeface="HG丸ｺﾞｼｯｸM-PRO" panose="020F0600000000000000" pitchFamily="50" charset="-128"/>
                    <a:ea typeface="HG丸ｺﾞｼｯｸM-PRO" panose="020F0600000000000000" pitchFamily="50" charset="-128"/>
                  </a:rPr>
                  <a:t>臨床調査個人票や同意書、入院記録票</a:t>
                </a:r>
                <a:r>
                  <a:rPr kumimoji="1" lang="en-US" altLang="ja-JP" sz="1089" dirty="0">
                    <a:solidFill>
                      <a:prstClr val="black"/>
                    </a:solidFill>
                    <a:latin typeface="HG丸ｺﾞｼｯｸM-PRO" panose="020F0600000000000000" pitchFamily="50" charset="-128"/>
                    <a:ea typeface="HG丸ｺﾞｼｯｸM-PRO" panose="020F0600000000000000" pitchFamily="50" charset="-128"/>
                  </a:rPr>
                  <a:t>(※</a:t>
                </a:r>
                <a:r>
                  <a:rPr kumimoji="1" lang="ja-JP" altLang="en-US" sz="1089" dirty="0">
                    <a:solidFill>
                      <a:prstClr val="black"/>
                    </a:solidFill>
                    <a:latin typeface="HG丸ｺﾞｼｯｸM-PRO" panose="020F0600000000000000" pitchFamily="50" charset="-128"/>
                    <a:ea typeface="HG丸ｺﾞｼｯｸM-PRO" panose="020F0600000000000000" pitchFamily="50" charset="-128"/>
                  </a:rPr>
                  <a:t>２</a:t>
                </a:r>
                <a:r>
                  <a:rPr kumimoji="1" lang="en-US" altLang="ja-JP" sz="1089" dirty="0">
                    <a:solidFill>
                      <a:prstClr val="black"/>
                    </a:solidFill>
                    <a:latin typeface="HG丸ｺﾞｼｯｸM-PRO" panose="020F0600000000000000" pitchFamily="50" charset="-128"/>
                    <a:ea typeface="HG丸ｺﾞｼｯｸM-PRO" panose="020F0600000000000000" pitchFamily="50" charset="-128"/>
                  </a:rPr>
                  <a:t>)</a:t>
                </a: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などを添えて都道府県に申請して、</a:t>
                </a:r>
                <a:r>
                  <a:rPr kumimoji="1" lang="ja-JP" altLang="en-US" sz="1360" u="heavy" dirty="0">
                    <a:solidFill>
                      <a:srgbClr val="C00000"/>
                    </a:solidFill>
                    <a:latin typeface="HG丸ｺﾞｼｯｸM-PRO" panose="020F0600000000000000" pitchFamily="50" charset="-128"/>
                    <a:ea typeface="HG丸ｺﾞｼｯｸM-PRO" panose="020F0600000000000000" pitchFamily="50" charset="-128"/>
                  </a:rPr>
                  <a:t>参加者証</a:t>
                </a: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を受け取って下さい</a:t>
                </a:r>
              </a:p>
            </p:txBody>
          </p:sp>
          <p:sp>
            <p:nvSpPr>
              <p:cNvPr id="13" name="角丸四角形 12"/>
              <p:cNvSpPr/>
              <p:nvPr/>
            </p:nvSpPr>
            <p:spPr>
              <a:xfrm>
                <a:off x="103248" y="6940242"/>
                <a:ext cx="6666096" cy="701230"/>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defTabSz="945723">
                  <a:lnSpc>
                    <a:spcPts val="1451"/>
                  </a:lnSpc>
                </a:pP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肝がん・重度肝硬変で入院して</a:t>
                </a:r>
                <a:r>
                  <a:rPr kumimoji="1" lang="ja-JP" altLang="en-US" sz="1360" u="heavy" dirty="0">
                    <a:solidFill>
                      <a:srgbClr val="C00000"/>
                    </a:solidFill>
                    <a:latin typeface="HG丸ｺﾞｼｯｸM-PRO" panose="020F0600000000000000" pitchFamily="50" charset="-128"/>
                    <a:ea typeface="HG丸ｺﾞｼｯｸM-PRO" panose="020F0600000000000000" pitchFamily="50" charset="-128"/>
                  </a:rPr>
                  <a:t>自己負担額が高額療養費の基準額を超えた月が過去１２月で既に３月以上</a:t>
                </a: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あるときに、４月目から</a:t>
                </a:r>
                <a:r>
                  <a:rPr kumimoji="1" lang="ja-JP" altLang="en-US" sz="1360" b="1" dirty="0">
                    <a:solidFill>
                      <a:srgbClr val="C00000"/>
                    </a:solidFill>
                    <a:uFill>
                      <a:solidFill>
                        <a:srgbClr val="C00000"/>
                      </a:solidFill>
                    </a:uFill>
                    <a:latin typeface="HG丸ｺﾞｼｯｸM-PRO" panose="020F0600000000000000" pitchFamily="50" charset="-128"/>
                    <a:ea typeface="HG丸ｺﾞｼｯｸM-PRO" panose="020F0600000000000000" pitchFamily="50" charset="-128"/>
                  </a:rPr>
                  <a:t>自己負担額が月１万円</a:t>
                </a:r>
                <a:r>
                  <a:rPr kumimoji="1" lang="ja-JP" altLang="en-US" sz="1360" dirty="0">
                    <a:solidFill>
                      <a:prstClr val="black"/>
                    </a:solidFill>
                    <a:latin typeface="HG丸ｺﾞｼｯｸM-PRO" panose="020F0600000000000000" pitchFamily="50" charset="-128"/>
                    <a:ea typeface="HG丸ｺﾞｼｯｸM-PRO" panose="020F0600000000000000" pitchFamily="50" charset="-128"/>
                  </a:rPr>
                  <a:t>となるように助成を受けることができます</a:t>
                </a:r>
              </a:p>
            </p:txBody>
          </p:sp>
          <p:sp>
            <p:nvSpPr>
              <p:cNvPr id="20" name="テキスト ボックス 19"/>
              <p:cNvSpPr txBox="1"/>
              <p:nvPr/>
            </p:nvSpPr>
            <p:spPr>
              <a:xfrm>
                <a:off x="688408" y="7621054"/>
                <a:ext cx="6655834" cy="412774"/>
              </a:xfrm>
              <a:prstGeom prst="rect">
                <a:avLst/>
              </a:prstGeom>
              <a:noFill/>
            </p:spPr>
            <p:txBody>
              <a:bodyPr wrap="square" rtlCol="0">
                <a:spAutoFit/>
              </a:bodyPr>
              <a:lstStyle/>
              <a:p>
                <a:pPr defTabSz="945723">
                  <a:lnSpc>
                    <a:spcPts val="1089"/>
                  </a:lnSpc>
                </a:pPr>
                <a:r>
                  <a:rPr kumimoji="1" lang="en-US" altLang="ja-JP" sz="1089" dirty="0">
                    <a:solidFill>
                      <a:prstClr val="black"/>
                    </a:solidFill>
                    <a:latin typeface="HG丸ｺﾞｼｯｸM-PRO" panose="020F0600000000000000" pitchFamily="50" charset="-128"/>
                    <a:ea typeface="HG丸ｺﾞｼｯｸM-PRO" panose="020F0600000000000000" pitchFamily="50" charset="-128"/>
                  </a:rPr>
                  <a:t>※</a:t>
                </a:r>
                <a:r>
                  <a:rPr kumimoji="1" lang="ja-JP" altLang="en-US" sz="1089" dirty="0">
                    <a:solidFill>
                      <a:prstClr val="black"/>
                    </a:solidFill>
                    <a:latin typeface="HG丸ｺﾞｼｯｸM-PRO" panose="020F0600000000000000" pitchFamily="50" charset="-128"/>
                    <a:ea typeface="HG丸ｺﾞｼｯｸM-PRO" panose="020F0600000000000000" pitchFamily="50" charset="-128"/>
                  </a:rPr>
                  <a:t>２　参加者証の申請には、自己負担額が高額療養費の基準額を超えた月が</a:t>
                </a:r>
                <a:endParaRPr kumimoji="1" lang="en-US" altLang="ja-JP" sz="1089" dirty="0">
                  <a:solidFill>
                    <a:prstClr val="black"/>
                  </a:solidFill>
                  <a:latin typeface="HG丸ｺﾞｼｯｸM-PRO" panose="020F0600000000000000" pitchFamily="50" charset="-128"/>
                  <a:ea typeface="HG丸ｺﾞｼｯｸM-PRO" panose="020F0600000000000000" pitchFamily="50" charset="-128"/>
                </a:endParaRPr>
              </a:p>
              <a:p>
                <a:pPr defTabSz="945723">
                  <a:lnSpc>
                    <a:spcPts val="1089"/>
                  </a:lnSpc>
                </a:pPr>
                <a:r>
                  <a:rPr kumimoji="1" lang="ja-JP" altLang="en-US" sz="1089" dirty="0">
                    <a:solidFill>
                      <a:prstClr val="black"/>
                    </a:solidFill>
                    <a:latin typeface="HG丸ｺﾞｼｯｸM-PRO" panose="020F0600000000000000" pitchFamily="50" charset="-128"/>
                    <a:ea typeface="HG丸ｺﾞｼｯｸM-PRO" panose="020F0600000000000000" pitchFamily="50" charset="-128"/>
                  </a:rPr>
                  <a:t>　　　３月以上あることが記載された入院記録票が必要です。</a:t>
                </a:r>
              </a:p>
            </p:txBody>
          </p:sp>
        </p:grpSp>
        <p:sp>
          <p:nvSpPr>
            <p:cNvPr id="15" name="テキスト ボックス 14"/>
            <p:cNvSpPr txBox="1"/>
            <p:nvPr/>
          </p:nvSpPr>
          <p:spPr>
            <a:xfrm>
              <a:off x="169478" y="5046928"/>
              <a:ext cx="3168352" cy="347889"/>
            </a:xfrm>
            <a:prstGeom prst="rect">
              <a:avLst/>
            </a:prstGeom>
            <a:noFill/>
          </p:spPr>
          <p:txBody>
            <a:bodyPr wrap="square" rtlCol="0">
              <a:spAutoFit/>
            </a:bodyPr>
            <a:lstStyle/>
            <a:p>
              <a:pPr algn="ctr" defTabSz="945723"/>
              <a:r>
                <a:rPr kumimoji="1" lang="ja-JP" altLang="en-US" sz="1451"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①入院の状況を記録します</a:t>
              </a:r>
            </a:p>
          </p:txBody>
        </p:sp>
        <p:sp>
          <p:nvSpPr>
            <p:cNvPr id="24" name="テキスト ボックス 23"/>
            <p:cNvSpPr txBox="1"/>
            <p:nvPr/>
          </p:nvSpPr>
          <p:spPr>
            <a:xfrm>
              <a:off x="3476892" y="5058636"/>
              <a:ext cx="3168352" cy="347889"/>
            </a:xfrm>
            <a:prstGeom prst="rect">
              <a:avLst/>
            </a:prstGeom>
            <a:noFill/>
          </p:spPr>
          <p:txBody>
            <a:bodyPr wrap="square" rtlCol="0">
              <a:spAutoFit/>
            </a:bodyPr>
            <a:lstStyle/>
            <a:p>
              <a:pPr algn="ctr" defTabSz="945723"/>
              <a:r>
                <a:rPr kumimoji="1" lang="ja-JP" altLang="en-US" sz="1451"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②助成を受ける手続をします</a:t>
              </a:r>
            </a:p>
          </p:txBody>
        </p:sp>
      </p:grpSp>
      <p:sp>
        <p:nvSpPr>
          <p:cNvPr id="27" name="正方形/長方形 26"/>
          <p:cNvSpPr/>
          <p:nvPr/>
        </p:nvSpPr>
        <p:spPr>
          <a:xfrm>
            <a:off x="220728" y="571152"/>
            <a:ext cx="2725919" cy="474638"/>
          </a:xfrm>
          <a:prstGeom prst="rect">
            <a:avLst/>
          </a:prstGeom>
          <a:noFill/>
        </p:spPr>
        <p:txBody>
          <a:bodyPr wrap="none" lIns="82953" tIns="41476" rIns="82953" bIns="41476">
            <a:spAutoFit/>
          </a:bodyPr>
          <a:lstStyle/>
          <a:p>
            <a:pPr algn="ctr" defTabSz="945723"/>
            <a:r>
              <a:rPr kumimoji="1" lang="ja-JP" altLang="en-US" sz="2540" b="1"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latin typeface="Calibri"/>
                <a:ea typeface="ＭＳ Ｐゴシック" panose="020B0600070205080204" pitchFamily="50" charset="-128"/>
              </a:rPr>
              <a:t>平成</a:t>
            </a:r>
            <a:r>
              <a:rPr kumimoji="1" lang="en-US" altLang="ja-JP" sz="2540" b="1"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latin typeface="Calibri"/>
                <a:ea typeface="ＭＳ Ｐゴシック" panose="020B0600070205080204" pitchFamily="50" charset="-128"/>
              </a:rPr>
              <a:t>30</a:t>
            </a:r>
            <a:r>
              <a:rPr kumimoji="1" lang="ja-JP" altLang="en-US" sz="2540" b="1"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latin typeface="Calibri"/>
                <a:ea typeface="ＭＳ Ｐゴシック" panose="020B0600070205080204" pitchFamily="50" charset="-128"/>
              </a:rPr>
              <a:t>年</a:t>
            </a:r>
            <a:r>
              <a:rPr kumimoji="1" lang="en-US" altLang="ja-JP" sz="2540" b="1"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latin typeface="Calibri"/>
                <a:ea typeface="ＭＳ Ｐゴシック" panose="020B0600070205080204" pitchFamily="50" charset="-128"/>
              </a:rPr>
              <a:t>12</a:t>
            </a:r>
            <a:r>
              <a:rPr kumimoji="1" lang="ja-JP" altLang="en-US" sz="2540" b="1"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latin typeface="Calibri"/>
                <a:ea typeface="ＭＳ Ｐゴシック" panose="020B0600070205080204" pitchFamily="50" charset="-128"/>
              </a:rPr>
              <a:t>月から</a:t>
            </a:r>
          </a:p>
        </p:txBody>
      </p:sp>
      <p:pic>
        <p:nvPicPr>
          <p:cNvPr id="33" name="図 3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17685" y="4540091"/>
            <a:ext cx="907381" cy="843997"/>
          </a:xfrm>
          <a:prstGeom prst="rect">
            <a:avLst/>
          </a:prstGeom>
        </p:spPr>
      </p:pic>
      <p:sp>
        <p:nvSpPr>
          <p:cNvPr id="4" name="テキスト ボックス 3"/>
          <p:cNvSpPr txBox="1"/>
          <p:nvPr/>
        </p:nvSpPr>
        <p:spPr>
          <a:xfrm>
            <a:off x="847922" y="4146342"/>
            <a:ext cx="5291201" cy="400110"/>
          </a:xfrm>
          <a:prstGeom prst="rect">
            <a:avLst/>
          </a:prstGeom>
          <a:noFill/>
        </p:spPr>
        <p:txBody>
          <a:bodyPr wrap="square" rtlCol="0">
            <a:spAutoFit/>
          </a:bodyPr>
          <a:lstStyle/>
          <a:p>
            <a:pPr defTabSz="945723">
              <a:lnSpc>
                <a:spcPts val="1179"/>
              </a:lnSpc>
            </a:pPr>
            <a:r>
              <a:rPr kumimoji="1" lang="en-US" altLang="ja-JP" sz="1089" spc="-45" dirty="0">
                <a:solidFill>
                  <a:prstClr val="black"/>
                </a:solidFill>
                <a:latin typeface="HG丸ｺﾞｼｯｸM-PRO" panose="020F0600000000000000" pitchFamily="50" charset="-128"/>
                <a:ea typeface="HG丸ｺﾞｼｯｸM-PRO" panose="020F0600000000000000" pitchFamily="50" charset="-128"/>
              </a:rPr>
              <a:t>※</a:t>
            </a:r>
            <a:r>
              <a:rPr kumimoji="1" lang="ja-JP" altLang="en-US" sz="1089" spc="-45" dirty="0">
                <a:solidFill>
                  <a:prstClr val="black"/>
                </a:solidFill>
                <a:latin typeface="HG丸ｺﾞｼｯｸM-PRO" panose="020F0600000000000000" pitchFamily="50" charset="-128"/>
                <a:ea typeface="HG丸ｺﾞｼｯｸM-PRO" panose="020F0600000000000000" pitchFamily="50" charset="-128"/>
              </a:rPr>
              <a:t>１　</a:t>
            </a:r>
            <a:r>
              <a:rPr kumimoji="1" lang="en-US" altLang="ja-JP" sz="1089" spc="-45" dirty="0">
                <a:solidFill>
                  <a:prstClr val="black"/>
                </a:solidFill>
                <a:latin typeface="HG丸ｺﾞｼｯｸM-PRO" panose="020F0600000000000000" pitchFamily="50" charset="-128"/>
                <a:ea typeface="HG丸ｺﾞｼｯｸM-PRO" panose="020F0600000000000000" pitchFamily="50" charset="-128"/>
              </a:rPr>
              <a:t>B</a:t>
            </a:r>
            <a:r>
              <a:rPr kumimoji="1" lang="ja-JP" altLang="en-US" sz="1089" spc="-45" dirty="0">
                <a:solidFill>
                  <a:prstClr val="black"/>
                </a:solidFill>
                <a:latin typeface="HG丸ｺﾞｼｯｸM-PRO" panose="020F0600000000000000" pitchFamily="50" charset="-128"/>
                <a:ea typeface="HG丸ｺﾞｼｯｸM-PRO" panose="020F0600000000000000" pitchFamily="50" charset="-128"/>
              </a:rPr>
              <a:t>型・</a:t>
            </a:r>
            <a:r>
              <a:rPr kumimoji="1" lang="en-US" altLang="ja-JP" sz="1089" spc="-45" dirty="0">
                <a:solidFill>
                  <a:prstClr val="black"/>
                </a:solidFill>
                <a:latin typeface="HG丸ｺﾞｼｯｸM-PRO" panose="020F0600000000000000" pitchFamily="50" charset="-128"/>
                <a:ea typeface="HG丸ｺﾞｼｯｸM-PRO" panose="020F0600000000000000" pitchFamily="50" charset="-128"/>
              </a:rPr>
              <a:t>C</a:t>
            </a:r>
            <a:r>
              <a:rPr kumimoji="1" lang="ja-JP" altLang="en-US" sz="1089" spc="-45" dirty="0">
                <a:solidFill>
                  <a:prstClr val="black"/>
                </a:solidFill>
                <a:latin typeface="HG丸ｺﾞｼｯｸM-PRO" panose="020F0600000000000000" pitchFamily="50" charset="-128"/>
                <a:ea typeface="HG丸ｺﾞｼｯｸM-PRO" panose="020F0600000000000000" pitchFamily="50" charset="-128"/>
              </a:rPr>
              <a:t>型肝炎ウイルスに起因する肝がんまたは重度肝硬変の治療のために、</a:t>
            </a:r>
          </a:p>
          <a:p>
            <a:pPr defTabSz="945723">
              <a:lnSpc>
                <a:spcPts val="1179"/>
              </a:lnSpc>
            </a:pPr>
            <a:r>
              <a:rPr kumimoji="1" lang="ja-JP" altLang="en-US" sz="1089" spc="-45" dirty="0">
                <a:solidFill>
                  <a:prstClr val="black"/>
                </a:solidFill>
                <a:latin typeface="HG丸ｺﾞｼｯｸM-PRO" panose="020F0600000000000000" pitchFamily="50" charset="-128"/>
                <a:ea typeface="HG丸ｺﾞｼｯｸM-PRO" panose="020F0600000000000000" pitchFamily="50" charset="-128"/>
              </a:rPr>
              <a:t>　　　都道府県が指定する医療機関（指定医療機関）に入院している場合が対象です。</a:t>
            </a:r>
          </a:p>
        </p:txBody>
      </p:sp>
      <p:sp>
        <p:nvSpPr>
          <p:cNvPr id="34" name="正方形/長方形 33"/>
          <p:cNvSpPr/>
          <p:nvPr/>
        </p:nvSpPr>
        <p:spPr>
          <a:xfrm>
            <a:off x="2188467" y="8549963"/>
            <a:ext cx="4494063" cy="872258"/>
          </a:xfrm>
          <a:prstGeom prst="rect">
            <a:avLst/>
          </a:prstGeom>
          <a:ln w="12700"/>
        </p:spPr>
        <p:style>
          <a:lnRef idx="2">
            <a:schemeClr val="dk1"/>
          </a:lnRef>
          <a:fillRef idx="1">
            <a:schemeClr val="lt1"/>
          </a:fillRef>
          <a:effectRef idx="0">
            <a:schemeClr val="dk1"/>
          </a:effectRef>
          <a:fontRef idx="minor">
            <a:schemeClr val="dk1"/>
          </a:fontRef>
        </p:style>
        <p:txBody>
          <a:bodyPr lIns="0" tIns="0" rIns="0" bIns="0" rtlCol="0" anchor="ctr"/>
          <a:lstStyle/>
          <a:p>
            <a:pPr algn="ctr" defTabSz="945723"/>
            <a:r>
              <a:rPr kumimoji="1" lang="ja-JP" altLang="en-US" sz="2903" dirty="0">
                <a:solidFill>
                  <a:prstClr val="black"/>
                </a:solidFill>
                <a:latin typeface="ＤＦ特太ゴシック体" panose="020B0509000000000000" pitchFamily="49" charset="-128"/>
                <a:ea typeface="ＤＦ特太ゴシック体" panose="020B0509000000000000" pitchFamily="49" charset="-128"/>
              </a:rPr>
              <a:t>都道府県の問い合わせ先</a:t>
            </a:r>
          </a:p>
        </p:txBody>
      </p:sp>
      <p:sp>
        <p:nvSpPr>
          <p:cNvPr id="35" name="メモ 34"/>
          <p:cNvSpPr/>
          <p:nvPr/>
        </p:nvSpPr>
        <p:spPr>
          <a:xfrm>
            <a:off x="277339" y="8319458"/>
            <a:ext cx="1591900" cy="1102763"/>
          </a:xfrm>
          <a:prstGeom prst="foldedCorner">
            <a:avLst>
              <a:gd name="adj" fmla="val 18096"/>
            </a:avLst>
          </a:prstGeom>
          <a:solidFill>
            <a:srgbClr val="FFFFCC"/>
          </a:solidFill>
          <a:ln w="6350" cmpd="sng">
            <a:solidFill>
              <a:schemeClr val="tx1"/>
            </a:solidFill>
            <a:prstDash val="sysDot"/>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2659" tIns="65317" rIns="32659" bIns="0" numCol="1" spcCol="0" rtlCol="0" fromWordArt="0" anchor="t" anchorCtr="0" forceAA="0" compatLnSpc="1">
            <a:prstTxWarp prst="textNoShape">
              <a:avLst/>
            </a:prstTxWarp>
            <a:noAutofit/>
          </a:bodyPr>
          <a:lstStyle/>
          <a:p>
            <a:pPr defTabSz="945723"/>
            <a:r>
              <a:rPr kumimoji="1" lang="ja-JP" altLang="en-US" sz="907" dirty="0">
                <a:solidFill>
                  <a:prstClr val="black"/>
                </a:solidFill>
                <a:latin typeface="メイリオ" panose="020B0604030504040204" pitchFamily="50" charset="-128"/>
                <a:ea typeface="メイリオ" panose="020B0604030504040204" pitchFamily="50" charset="-128"/>
              </a:rPr>
              <a:t>肝炎情報センターの「肝炎医療ナビゲーションシステム」（肝ナビ）</a:t>
            </a:r>
            <a:endParaRPr kumimoji="1" lang="en-US" altLang="ja-JP" sz="907" dirty="0">
              <a:solidFill>
                <a:prstClr val="black"/>
              </a:solidFill>
              <a:latin typeface="メイリオ" panose="020B0604030504040204" pitchFamily="50" charset="-128"/>
              <a:ea typeface="メイリオ" panose="020B0604030504040204" pitchFamily="50" charset="-128"/>
            </a:endParaRPr>
          </a:p>
          <a:p>
            <a:pPr defTabSz="945723"/>
            <a:r>
              <a:rPr kumimoji="1" lang="ja-JP" altLang="en-US" sz="907" dirty="0">
                <a:solidFill>
                  <a:prstClr val="black"/>
                </a:solidFill>
                <a:latin typeface="メイリオ" panose="020B0604030504040204" pitchFamily="50" charset="-128"/>
                <a:ea typeface="メイリオ" panose="020B0604030504040204" pitchFamily="50" charset="-128"/>
              </a:rPr>
              <a:t>から、全国</a:t>
            </a:r>
            <a:endParaRPr kumimoji="1" lang="en-US" altLang="ja-JP" sz="907" dirty="0">
              <a:solidFill>
                <a:prstClr val="black"/>
              </a:solidFill>
              <a:latin typeface="メイリオ" panose="020B0604030504040204" pitchFamily="50" charset="-128"/>
              <a:ea typeface="メイリオ" panose="020B0604030504040204" pitchFamily="50" charset="-128"/>
            </a:endParaRPr>
          </a:p>
          <a:p>
            <a:pPr defTabSz="945723"/>
            <a:r>
              <a:rPr kumimoji="1" lang="ja-JP" altLang="en-US" sz="907" dirty="0">
                <a:solidFill>
                  <a:prstClr val="black"/>
                </a:solidFill>
                <a:latin typeface="メイリオ" panose="020B0604030504040204" pitchFamily="50" charset="-128"/>
                <a:ea typeface="メイリオ" panose="020B0604030504040204" pitchFamily="50" charset="-128"/>
              </a:rPr>
              <a:t>の指定医療</a:t>
            </a:r>
            <a:endParaRPr kumimoji="1" lang="en-US" altLang="ja-JP" sz="907" dirty="0">
              <a:solidFill>
                <a:prstClr val="black"/>
              </a:solidFill>
              <a:latin typeface="メイリオ" panose="020B0604030504040204" pitchFamily="50" charset="-128"/>
              <a:ea typeface="メイリオ" panose="020B0604030504040204" pitchFamily="50" charset="-128"/>
            </a:endParaRPr>
          </a:p>
          <a:p>
            <a:pPr defTabSz="945723"/>
            <a:r>
              <a:rPr kumimoji="1" lang="ja-JP" altLang="en-US" sz="907" dirty="0">
                <a:solidFill>
                  <a:prstClr val="black"/>
                </a:solidFill>
                <a:latin typeface="メイリオ" panose="020B0604030504040204" pitchFamily="50" charset="-128"/>
                <a:ea typeface="メイリオ" panose="020B0604030504040204" pitchFamily="50" charset="-128"/>
              </a:rPr>
              <a:t>機関を検索</a:t>
            </a:r>
            <a:endParaRPr kumimoji="1" lang="en-US" altLang="ja-JP" sz="907" dirty="0">
              <a:solidFill>
                <a:prstClr val="black"/>
              </a:solidFill>
              <a:latin typeface="メイリオ" panose="020B0604030504040204" pitchFamily="50" charset="-128"/>
              <a:ea typeface="メイリオ" panose="020B0604030504040204" pitchFamily="50" charset="-128"/>
            </a:endParaRPr>
          </a:p>
          <a:p>
            <a:pPr defTabSz="945723"/>
            <a:r>
              <a:rPr kumimoji="1" lang="ja-JP" altLang="en-US" sz="907" dirty="0">
                <a:solidFill>
                  <a:prstClr val="black"/>
                </a:solidFill>
                <a:latin typeface="メイリオ" panose="020B0604030504040204" pitchFamily="50" charset="-128"/>
                <a:ea typeface="メイリオ" panose="020B0604030504040204" pitchFamily="50" charset="-128"/>
              </a:rPr>
              <a:t>できます。</a:t>
            </a:r>
          </a:p>
        </p:txBody>
      </p:sp>
      <p:pic>
        <p:nvPicPr>
          <p:cNvPr id="36" name="F362F976-A87B-4826-ABD9-4D41DAAEA6A6" descr="cid:B20883E6-869C-4D11-98AE-7D414B7E1747"/>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66021" y="8631814"/>
            <a:ext cx="708554" cy="708554"/>
          </a:xfrm>
          <a:prstGeom prst="rect">
            <a:avLst/>
          </a:prstGeom>
          <a:noFill/>
          <a:extLst>
            <a:ext uri="{909E8E84-426E-40DD-AFC4-6F175D3DCCD1}">
              <a14:hiddenFill xmlns:a14="http://schemas.microsoft.com/office/drawing/2010/main">
                <a:solidFill>
                  <a:srgbClr val="FFFFFF"/>
                </a:solidFill>
              </a14:hiddenFill>
            </a:ext>
          </a:extLst>
        </p:spPr>
      </p:pic>
      <p:sp>
        <p:nvSpPr>
          <p:cNvPr id="38" name="正方形/長方形 37"/>
          <p:cNvSpPr/>
          <p:nvPr/>
        </p:nvSpPr>
        <p:spPr>
          <a:xfrm>
            <a:off x="1991864" y="8294445"/>
            <a:ext cx="4568040" cy="328185"/>
          </a:xfrm>
          <a:prstGeom prst="rect">
            <a:avLst/>
          </a:prstGeom>
          <a:noFill/>
          <a:ln w="12700">
            <a:noFill/>
          </a:ln>
        </p:spPr>
        <p:style>
          <a:lnRef idx="2">
            <a:schemeClr val="dk1"/>
          </a:lnRef>
          <a:fillRef idx="1">
            <a:schemeClr val="lt1"/>
          </a:fillRef>
          <a:effectRef idx="0">
            <a:schemeClr val="dk1"/>
          </a:effectRef>
          <a:fontRef idx="minor">
            <a:schemeClr val="dk1"/>
          </a:fontRef>
        </p:style>
        <p:txBody>
          <a:bodyPr lIns="97976" tIns="0" rIns="0" bIns="0" rtlCol="0" anchor="ctr"/>
          <a:lstStyle/>
          <a:p>
            <a:pPr defTabSz="945723"/>
            <a:r>
              <a:rPr kumimoji="1" lang="ja-JP" altLang="en-US" sz="1452"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詳しくは以下の担当までお問い合わせください</a:t>
            </a:r>
          </a:p>
        </p:txBody>
      </p:sp>
      <p:cxnSp>
        <p:nvCxnSpPr>
          <p:cNvPr id="32" name="直線コネクタ 31"/>
          <p:cNvCxnSpPr/>
          <p:nvPr/>
        </p:nvCxnSpPr>
        <p:spPr>
          <a:xfrm flipV="1">
            <a:off x="4553928" y="7705827"/>
            <a:ext cx="1731934" cy="5795"/>
          </a:xfrm>
          <a:prstGeom prst="line">
            <a:avLst/>
          </a:prstGeom>
          <a:ln w="31750" cmpd="dbl"/>
        </p:spPr>
        <p:style>
          <a:lnRef idx="1">
            <a:schemeClr val="accent2"/>
          </a:lnRef>
          <a:fillRef idx="0">
            <a:schemeClr val="accent2"/>
          </a:fillRef>
          <a:effectRef idx="0">
            <a:schemeClr val="accent2"/>
          </a:effectRef>
          <a:fontRef idx="minor">
            <a:schemeClr val="tx1"/>
          </a:fontRef>
        </p:style>
      </p:cxnSp>
      <p:sp>
        <p:nvSpPr>
          <p:cNvPr id="40" name="ストライプ矢印 39"/>
          <p:cNvSpPr/>
          <p:nvPr/>
        </p:nvSpPr>
        <p:spPr>
          <a:xfrm rot="8270065">
            <a:off x="3318812" y="7054199"/>
            <a:ext cx="315923" cy="335874"/>
          </a:xfrm>
          <a:prstGeom prst="stripedRightArrow">
            <a:avLst>
              <a:gd name="adj1" fmla="val 55503"/>
              <a:gd name="adj2" fmla="val 6143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45723"/>
            <a:endParaRPr kumimoji="1" lang="ja-JP" altLang="en-US" sz="1632">
              <a:solidFill>
                <a:prstClr val="white"/>
              </a:solidFill>
              <a:latin typeface="Calibri"/>
              <a:ea typeface="ＭＳ Ｐゴシック" panose="020B0600070205080204" pitchFamily="50" charset="-128"/>
            </a:endParaRPr>
          </a:p>
        </p:txBody>
      </p:sp>
      <p:sp>
        <p:nvSpPr>
          <p:cNvPr id="41" name="ストライプ矢印 40"/>
          <p:cNvSpPr/>
          <p:nvPr/>
        </p:nvSpPr>
        <p:spPr>
          <a:xfrm>
            <a:off x="3257768" y="6644997"/>
            <a:ext cx="315923" cy="335874"/>
          </a:xfrm>
          <a:prstGeom prst="stripedRightArrow">
            <a:avLst>
              <a:gd name="adj1" fmla="val 55503"/>
              <a:gd name="adj2" fmla="val 6143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45723"/>
            <a:endParaRPr kumimoji="1" lang="ja-JP" altLang="en-US" sz="1632">
              <a:solidFill>
                <a:prstClr val="white"/>
              </a:solidFill>
              <a:latin typeface="Calibri"/>
              <a:ea typeface="ＭＳ Ｐゴシック" panose="020B0600070205080204" pitchFamily="50" charset="-128"/>
            </a:endParaRPr>
          </a:p>
        </p:txBody>
      </p:sp>
      <p:sp>
        <p:nvSpPr>
          <p:cNvPr id="42" name="ストライプ矢印 41"/>
          <p:cNvSpPr/>
          <p:nvPr/>
        </p:nvSpPr>
        <p:spPr>
          <a:xfrm rot="5400000">
            <a:off x="1684552" y="6228236"/>
            <a:ext cx="315923" cy="335874"/>
          </a:xfrm>
          <a:prstGeom prst="stripedRightArrow">
            <a:avLst>
              <a:gd name="adj1" fmla="val 55503"/>
              <a:gd name="adj2" fmla="val 6143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45723"/>
            <a:endParaRPr kumimoji="1" lang="ja-JP" altLang="en-US" sz="1632">
              <a:solidFill>
                <a:prstClr val="white"/>
              </a:solidFill>
              <a:latin typeface="Calibri"/>
              <a:ea typeface="ＭＳ Ｐゴシック" panose="020B0600070205080204" pitchFamily="50" charset="-128"/>
            </a:endParaRPr>
          </a:p>
        </p:txBody>
      </p:sp>
      <p:sp>
        <p:nvSpPr>
          <p:cNvPr id="43" name="ストライプ矢印 42"/>
          <p:cNvSpPr/>
          <p:nvPr/>
        </p:nvSpPr>
        <p:spPr>
          <a:xfrm rot="5400000">
            <a:off x="4867641" y="6238325"/>
            <a:ext cx="315923" cy="335874"/>
          </a:xfrm>
          <a:prstGeom prst="stripedRightArrow">
            <a:avLst>
              <a:gd name="adj1" fmla="val 55503"/>
              <a:gd name="adj2" fmla="val 6143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45723"/>
            <a:endParaRPr kumimoji="1" lang="ja-JP" altLang="en-US" sz="1632">
              <a:solidFill>
                <a:prstClr val="white"/>
              </a:solidFill>
              <a:latin typeface="Calibri"/>
              <a:ea typeface="ＭＳ Ｐゴシック" panose="020B0600070205080204" pitchFamily="50" charset="-128"/>
            </a:endParaRPr>
          </a:p>
        </p:txBody>
      </p:sp>
      <p:sp>
        <p:nvSpPr>
          <p:cNvPr id="37" name="タイトル 1"/>
          <p:cNvSpPr txBox="1">
            <a:spLocks/>
          </p:cNvSpPr>
          <p:nvPr/>
        </p:nvSpPr>
        <p:spPr>
          <a:xfrm>
            <a:off x="-168442" y="142669"/>
            <a:ext cx="2777038" cy="266679"/>
          </a:xfrm>
          <a:prstGeom prst="rect">
            <a:avLst/>
          </a:prstGeom>
        </p:spPr>
        <p:txBody>
          <a:bodyPr vert="horz" lIns="91440" tIns="45720" rIns="91440" bIns="45720" rtlCol="0" anchor="ctr">
            <a:normAutofit lnSpcReduction="10000"/>
          </a:bodyPr>
          <a:lstStyle>
            <a:lvl1pPr algn="ctr" defTabSz="829592" rtl="0" eaLnBrk="1" latinLnBrk="0" hangingPunct="1">
              <a:spcBef>
                <a:spcPct val="0"/>
              </a:spcBef>
              <a:buNone/>
              <a:defRPr kumimoji="1" sz="3992" kern="1200">
                <a:solidFill>
                  <a:schemeClr val="tx1"/>
                </a:solidFill>
                <a:latin typeface="+mj-lt"/>
                <a:ea typeface="+mj-ea"/>
                <a:cs typeface="+mj-cs"/>
              </a:defRPr>
            </a:lvl1pPr>
          </a:lstStyle>
          <a:p>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資料集１０</a:t>
            </a:r>
            <a:r>
              <a:rPr lang="en-US" altLang="ja-JP" sz="1200" kern="100" dirty="0" smtClean="0">
                <a:solidFill>
                  <a:srgbClr val="000000"/>
                </a:solidFill>
                <a:latin typeface="ＭＳ Ｐゴシック" panose="020B0600070205080204" pitchFamily="50" charset="-128"/>
                <a:ea typeface="ＭＳ Ｐゴシック" panose="020B0600070205080204" pitchFamily="50" charset="-128"/>
              </a:rPr>
              <a:t>】</a:t>
            </a:r>
            <a:r>
              <a:rPr lang="ja-JP" altLang="en-US" sz="1200" kern="100" dirty="0" smtClean="0">
                <a:solidFill>
                  <a:srgbClr val="000000"/>
                </a:solidFill>
                <a:latin typeface="ＭＳ Ｐゴシック" panose="020B0600070205080204" pitchFamily="50" charset="-128"/>
                <a:ea typeface="ＭＳ Ｐゴシック" panose="020B0600070205080204" pitchFamily="50" charset="-128"/>
              </a:rPr>
              <a:t>周知用リーフレット</a:t>
            </a:r>
          </a:p>
        </p:txBody>
      </p:sp>
    </p:spTree>
    <p:extLst>
      <p:ext uri="{BB962C8B-B14F-4D97-AF65-F5344CB8AC3E}">
        <p14:creationId xmlns:p14="http://schemas.microsoft.com/office/powerpoint/2010/main" val="5940865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1769</TotalTime>
  <Words>13021</Words>
  <Application>Microsoft Office PowerPoint</Application>
  <PresentationFormat>A4 210 x 297 mm</PresentationFormat>
  <Paragraphs>2290</Paragraphs>
  <Slides>92</Slides>
  <Notes>0</Notes>
  <HiddenSlides>0</HiddenSlides>
  <MMClips>0</MMClips>
  <ScaleCrop>false</ScaleCrop>
  <HeadingPairs>
    <vt:vector size="8" baseType="variant">
      <vt:variant>
        <vt:lpstr>使用されているフォント</vt:lpstr>
      </vt:variant>
      <vt:variant>
        <vt:i4>16</vt:i4>
      </vt:variant>
      <vt:variant>
        <vt:lpstr>テーマ</vt:lpstr>
      </vt:variant>
      <vt:variant>
        <vt:i4>2</vt:i4>
      </vt:variant>
      <vt:variant>
        <vt:lpstr>埋め込まれた OLE サーバー</vt:lpstr>
      </vt:variant>
      <vt:variant>
        <vt:i4>1</vt:i4>
      </vt:variant>
      <vt:variant>
        <vt:lpstr>スライド タイトル</vt:lpstr>
      </vt:variant>
      <vt:variant>
        <vt:i4>92</vt:i4>
      </vt:variant>
    </vt:vector>
  </HeadingPairs>
  <TitlesOfParts>
    <vt:vector size="111" baseType="lpstr">
      <vt:lpstr>ＤＦ特太ゴシック体</vt:lpstr>
      <vt:lpstr>HG丸ｺﾞｼｯｸM-PRO</vt:lpstr>
      <vt:lpstr>ＭＳ Ｐゴシック</vt:lpstr>
      <vt:lpstr>ＭＳ Ｐ明朝</vt:lpstr>
      <vt:lpstr>ＭＳ ゴシック</vt:lpstr>
      <vt:lpstr>ＭＳ 明朝</vt:lpstr>
      <vt:lpstr>メイリオ</vt:lpstr>
      <vt:lpstr>游ゴシック</vt:lpstr>
      <vt:lpstr>游ゴシック Light</vt:lpstr>
      <vt:lpstr>游明朝</vt:lpstr>
      <vt:lpstr>Arial</vt:lpstr>
      <vt:lpstr>Calibri</vt:lpstr>
      <vt:lpstr>Calibri Light</vt:lpstr>
      <vt:lpstr>Century</vt:lpstr>
      <vt:lpstr>Times New Roman</vt:lpstr>
      <vt:lpstr>Wingdings</vt:lpstr>
      <vt:lpstr>Office テーマ</vt:lpstr>
      <vt:lpstr>Office ​​テーマ</vt:lpstr>
      <vt:lpstr>ワークシート</vt:lpstr>
      <vt:lpstr>肝がん・重度肝硬変治療研究促進事業 取扱いマニュアル（医療機関向け） 【資料集】</vt:lpstr>
      <vt:lpstr>まず、肝がんや重度肝硬変の入院・通院患者さんがいらっしゃいましたら、 医療費の助成を受けることができる制度がある旨を伝えてください。 伝えていただくことは次のとおりです。</vt:lpstr>
      <vt:lpstr>３．臨床調査個人票の説明</vt:lpstr>
      <vt:lpstr>PowerPoint プレゼンテーション</vt:lpstr>
      <vt:lpstr>PowerPoint プレゼンテーション</vt:lpstr>
      <vt:lpstr>【資料集２】所得区分に応じた提出書類</vt:lpstr>
      <vt:lpstr>○70歳未満・被用者保険</vt:lpstr>
      <vt:lpstr>PowerPoint プレゼンテーション</vt:lpstr>
      <vt:lpstr>PowerPoint プレゼンテーション</vt:lpstr>
      <vt:lpstr>PowerPoint プレゼンテーション</vt:lpstr>
      <vt:lpstr>◇パターン１</vt:lpstr>
      <vt:lpstr>◇パターン２</vt:lpstr>
      <vt:lpstr>◇パターン３</vt:lpstr>
      <vt:lpstr>◇パターン４</vt:lpstr>
      <vt:lpstr>◇パターン５</vt:lpstr>
      <vt:lpstr>◇パターン６</vt:lpstr>
      <vt:lpstr>◇パターン７</vt:lpstr>
      <vt:lpstr>◇パターン８</vt:lpstr>
      <vt:lpstr>◇パターン９</vt:lpstr>
      <vt:lpstr>◇パターン10</vt:lpstr>
      <vt:lpstr>◇パターン11</vt:lpstr>
      <vt:lpstr>◇パターン12</vt:lpstr>
      <vt:lpstr>◇パターン13</vt:lpstr>
      <vt:lpstr>◇パターン14</vt:lpstr>
      <vt:lpstr>◇パターン15</vt:lpstr>
      <vt:lpstr>◇パターン16</vt:lpstr>
      <vt:lpstr>◇パターン17</vt:lpstr>
      <vt:lpstr>◇パターン18</vt:lpstr>
      <vt:lpstr>◇パターン19</vt:lpstr>
      <vt:lpstr>【資料集４】データ提供への同意に関する説明文書</vt:lpstr>
      <vt:lpstr>PowerPoint プレゼンテーション</vt:lpstr>
      <vt:lpstr>【資料集５】個人票等の記載例</vt:lpstr>
      <vt:lpstr>【資料集６】入院関係医療のカウント例</vt:lpstr>
      <vt:lpstr>　　　</vt:lpstr>
      <vt:lpstr>【資料集７】複数回入院等の場合の事例</vt:lpstr>
      <vt:lpstr>Case３：同一の医療機関に複数回入院した場合③</vt:lpstr>
      <vt:lpstr>Case５：入院関係医療と公費負担医療で同一の医療機関に複数回入院した場合①</vt:lpstr>
      <vt:lpstr>Case７：複数の医療機関に入院した場合①</vt:lpstr>
      <vt:lpstr>Case９：入院関係医療と公費負担医療で異なる医療機関に入院した場合①</vt:lpstr>
      <vt:lpstr>Case１１：転居（住民票の変更）があった場合（保険者の変更なし）①</vt:lpstr>
      <vt:lpstr>Case１３：転居（住民票の変更）があった場合（保険者の変更なし）③</vt:lpstr>
      <vt:lpstr>PowerPoint プレゼンテーション</vt:lpstr>
      <vt:lpstr>PowerPoint プレゼンテーション</vt:lpstr>
      <vt:lpstr>PowerPoint プレゼンテーション</vt:lpstr>
      <vt:lpstr>【資料集８】レセプト記載例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【資料集９】実施要綱と実務上の取扱い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（別紙様式例１）</vt:lpstr>
      <vt:lpstr>（別紙様式例２）</vt:lpstr>
      <vt:lpstr>（別紙様式例３）</vt:lpstr>
      <vt:lpstr>PowerPoint プレゼンテーション</vt:lpstr>
      <vt:lpstr>（別紙様式例４）</vt:lpstr>
      <vt:lpstr>（別紙様式例５）</vt:lpstr>
      <vt:lpstr>（別紙様式例６）</vt:lpstr>
      <vt:lpstr>（別紙様式例７）</vt:lpstr>
      <vt:lpstr>（別紙様式例８）</vt:lpstr>
      <vt:lpstr>（別紙様式例９）</vt:lpstr>
      <vt:lpstr>肝がん・重度肝硬変の 入院医療費への助成が受けられます</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肝がん・重度肝硬変治療研究促進事業 取扱いマニュアル（医療機関向け） 【資料集】（案）</dc:title>
  <dc:creator>唐澤 克之(karasawa-katsuyuki)</dc:creator>
  <cp:lastModifiedBy>唐澤 克之(karasawa-katsuyuki)</cp:lastModifiedBy>
  <cp:revision>157</cp:revision>
  <cp:lastPrinted>2018-11-22T10:54:32Z</cp:lastPrinted>
  <dcterms:created xsi:type="dcterms:W3CDTF">2018-10-09T01:44:16Z</dcterms:created>
  <dcterms:modified xsi:type="dcterms:W3CDTF">2018-11-26T07:59:02Z</dcterms:modified>
</cp:coreProperties>
</file>