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767" r:id="rId2"/>
    <p:sldId id="765" r:id="rId3"/>
    <p:sldId id="766" r:id="rId4"/>
    <p:sldId id="758" r:id="rId5"/>
    <p:sldId id="768" r:id="rId6"/>
    <p:sldId id="770" r:id="rId7"/>
    <p:sldId id="778" r:id="rId8"/>
    <p:sldId id="772" r:id="rId9"/>
    <p:sldId id="773" r:id="rId10"/>
    <p:sldId id="774" r:id="rId11"/>
    <p:sldId id="775" r:id="rId12"/>
    <p:sldId id="776" r:id="rId13"/>
    <p:sldId id="777" r:id="rId14"/>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09" autoAdjust="0"/>
    <p:restoredTop sz="90468" autoAdjust="0"/>
  </p:normalViewPr>
  <p:slideViewPr>
    <p:cSldViewPr>
      <p:cViewPr varScale="1">
        <p:scale>
          <a:sx n="111" d="100"/>
          <a:sy n="111" d="100"/>
        </p:scale>
        <p:origin x="1260" y="114"/>
      </p:cViewPr>
      <p:guideLst>
        <p:guide orient="horz" pos="4319"/>
        <p:guide pos="3120"/>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a:defRPr sz="1200"/>
            </a:lvl1pPr>
          </a:lstStyle>
          <a:p>
            <a:fld id="{874B764C-26FC-49E4-BCDC-48308E66C0F2}" type="datetimeFigureOut">
              <a:rPr kumimoji="1" lang="ja-JP" altLang="en-US" smtClean="0"/>
              <a:t>2018/11/21</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6887"/>
          </a:xfrm>
          <a:prstGeom prst="rect">
            <a:avLst/>
          </a:prstGeom>
        </p:spPr>
        <p:txBody>
          <a:bodyPr vert="horz" lIns="91440" tIns="45720" rIns="91440" bIns="45720" rtlCol="0" anchor="b"/>
          <a:lstStyle>
            <a:lvl1pPr algn="r">
              <a:defRPr sz="1200"/>
            </a:lvl1pPr>
          </a:lstStyle>
          <a:p>
            <a:fld id="{0DC614A7-B2EE-49DB-9A57-52D9C28AE149}" type="slidenum">
              <a:rPr kumimoji="1" lang="ja-JP" altLang="en-US" smtClean="0"/>
              <a:t>‹#›</a:t>
            </a:fld>
            <a:endParaRPr kumimoji="1" lang="ja-JP" altLang="en-US"/>
          </a:p>
        </p:txBody>
      </p:sp>
    </p:spTree>
    <p:extLst>
      <p:ext uri="{BB962C8B-B14F-4D97-AF65-F5344CB8AC3E}">
        <p14:creationId xmlns:p14="http://schemas.microsoft.com/office/powerpoint/2010/main" val="1855498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01CB421C-56D5-4478-97D7-545662DA5ABE}" type="datetimeFigureOut">
              <a:rPr kumimoji="1" lang="ja-JP" altLang="en-US" smtClean="0"/>
              <a:t>2018/11/21</a:t>
            </a:fld>
            <a:endParaRPr kumimoji="1" lang="ja-JP" altLang="en-US"/>
          </a:p>
        </p:txBody>
      </p:sp>
      <p:sp>
        <p:nvSpPr>
          <p:cNvPr id="4" name="スライド イメージ プレースホルダー 3"/>
          <p:cNvSpPr>
            <a:spLocks noGrp="1" noRot="1" noChangeAspect="1"/>
          </p:cNvSpPr>
          <p:nvPr>
            <p:ph type="sldImg" idx="2"/>
          </p:nvPr>
        </p:nvSpPr>
        <p:spPr>
          <a:xfrm>
            <a:off x="712788" y="746125"/>
            <a:ext cx="5381625"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99C5260-085A-4F26-BB8D-BA3AB3F9B7E5}" type="slidenum">
              <a:rPr kumimoji="1" lang="ja-JP" altLang="en-US" smtClean="0"/>
              <a:t>‹#›</a:t>
            </a:fld>
            <a:endParaRPr kumimoji="1" lang="ja-JP" altLang="en-US"/>
          </a:p>
        </p:txBody>
      </p:sp>
    </p:spTree>
    <p:extLst>
      <p:ext uri="{BB962C8B-B14F-4D97-AF65-F5344CB8AC3E}">
        <p14:creationId xmlns:p14="http://schemas.microsoft.com/office/powerpoint/2010/main" val="1379379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C26437-505D-476B-860F-BA44F200F7B9}" type="slidenum">
              <a:rPr kumimoji="1" lang="en-US" altLang="ja-JP"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en-US" altLang="ja-JP"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endParaRPr>
          </a:p>
        </p:txBody>
      </p:sp>
      <p:sp>
        <p:nvSpPr>
          <p:cNvPr id="51203" name="Rectangle 2"/>
          <p:cNvSpPr>
            <a:spLocks noGrp="1" noRot="1" noChangeAspect="1" noChangeArrowheads="1" noTextEdit="1"/>
          </p:cNvSpPr>
          <p:nvPr>
            <p:ph type="sldImg"/>
          </p:nvPr>
        </p:nvSpPr>
        <p:spPr bwMode="auto">
          <a:xfrm>
            <a:off x="714375" y="746125"/>
            <a:ext cx="5380038"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ja-JP" smtClean="0">
              <a:ea typeface="ＭＳ Ｐ明朝" pitchFamily="18" charset="-128"/>
            </a:endParaRPr>
          </a:p>
        </p:txBody>
      </p:sp>
    </p:spTree>
    <p:extLst>
      <p:ext uri="{BB962C8B-B14F-4D97-AF65-F5344CB8AC3E}">
        <p14:creationId xmlns:p14="http://schemas.microsoft.com/office/powerpoint/2010/main" val="3668424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461684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2917932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19066779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95300" y="1600206"/>
            <a:ext cx="8915400" cy="4525963"/>
          </a:xfrm>
        </p:spPr>
        <p:txBody>
          <a:bodyPr/>
          <a:lstStyle/>
          <a:p>
            <a:pPr lvl="0"/>
            <a:endParaRPr lang="ja-JP" alt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6" name="Rectangle 6"/>
          <p:cNvSpPr>
            <a:spLocks noGrp="1" noChangeArrowheads="1"/>
          </p:cNvSpPr>
          <p:nvPr>
            <p:ph type="sldNum" sz="quarter" idx="12"/>
          </p:nvPr>
        </p:nvSpPr>
        <p:spPr/>
        <p:txBody>
          <a:bodyPr/>
          <a:lstStyle>
            <a:lvl1pPr>
              <a:defRPr/>
            </a:lvl1pPr>
          </a:lstStyle>
          <a:p>
            <a:pPr>
              <a:defRPr/>
            </a:pPr>
            <a:fld id="{0AFF021C-D083-41D2-BC67-AC445D99242F}"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688803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381421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1022659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2828503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565715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2867643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3281725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1979043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8D75881-D124-483F-BFAA-F4528CA1E83A}" type="slidenum">
              <a:rPr kumimoji="1" lang="ja-JP" altLang="en-US" smtClean="0"/>
              <a:t>‹#›</a:t>
            </a:fld>
            <a:endParaRPr kumimoji="1" lang="ja-JP" altLang="en-US"/>
          </a:p>
        </p:txBody>
      </p:sp>
    </p:spTree>
    <p:extLst>
      <p:ext uri="{BB962C8B-B14F-4D97-AF65-F5344CB8AC3E}">
        <p14:creationId xmlns:p14="http://schemas.microsoft.com/office/powerpoint/2010/main" val="1682337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10152" y="6520259"/>
            <a:ext cx="2311400" cy="365125"/>
          </a:xfrm>
          <a:prstGeom prst="rect">
            <a:avLst/>
          </a:prstGeom>
        </p:spPr>
        <p:txBody>
          <a:bodyPr vert="horz" lIns="91440" tIns="45720" rIns="91440" bIns="45720" rtlCol="0" anchor="ctr"/>
          <a:lstStyle>
            <a:lvl1pPr algn="r">
              <a:defRPr sz="16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defRPr>
            </a:lvl1pPr>
          </a:lstStyle>
          <a:p>
            <a:fld id="{C8D75881-D124-483F-BFAA-F4528CA1E83A}" type="slidenum">
              <a:rPr lang="ja-JP" altLang="en-US" smtClean="0"/>
              <a:pPr/>
              <a:t>‹#›</a:t>
            </a:fld>
            <a:endParaRPr lang="ja-JP" altLang="en-US" dirty="0"/>
          </a:p>
        </p:txBody>
      </p:sp>
    </p:spTree>
    <p:extLst>
      <p:ext uri="{BB962C8B-B14F-4D97-AF65-F5344CB8AC3E}">
        <p14:creationId xmlns:p14="http://schemas.microsoft.com/office/powerpoint/2010/main" val="6690915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2.wmf"/><Relationship Id="rId7" Type="http://schemas.openxmlformats.org/officeDocument/2006/relationships/image" Target="../media/image7.wmf"/><Relationship Id="rId12" Type="http://schemas.openxmlformats.org/officeDocument/2006/relationships/image" Target="../media/image1.png"/><Relationship Id="rId2" Type="http://schemas.openxmlformats.org/officeDocument/2006/relationships/image" Target="../media/image3.wmf"/><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wmf"/><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4.wmf"/><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0" y="16067"/>
            <a:ext cx="9906000" cy="49145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助成制度のイメージ</a:t>
            </a:r>
            <a:endParaRPr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80" name="グループ化 79"/>
          <p:cNvGrpSpPr/>
          <p:nvPr/>
        </p:nvGrpSpPr>
        <p:grpSpPr>
          <a:xfrm>
            <a:off x="1910745" y="3501008"/>
            <a:ext cx="5697054" cy="3143637"/>
            <a:chOff x="1352600" y="1484784"/>
            <a:chExt cx="5697054" cy="3143637"/>
          </a:xfrm>
        </p:grpSpPr>
        <p:sp>
          <p:nvSpPr>
            <p:cNvPr id="45" name="正方形/長方形 44"/>
            <p:cNvSpPr/>
            <p:nvPr/>
          </p:nvSpPr>
          <p:spPr>
            <a:xfrm>
              <a:off x="1649654" y="3066308"/>
              <a:ext cx="2295234" cy="36004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1649654" y="3064904"/>
              <a:ext cx="5400000" cy="36004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 name="直線コネクタ 4"/>
            <p:cNvCxnSpPr/>
            <p:nvPr/>
          </p:nvCxnSpPr>
          <p:spPr>
            <a:xfrm>
              <a:off x="1649654" y="1517824"/>
              <a:ext cx="0" cy="2357300"/>
            </a:xfrm>
            <a:prstGeom prst="line">
              <a:avLst/>
            </a:prstGeom>
            <a:no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cxnSp>
        <p:sp>
          <p:nvSpPr>
            <p:cNvPr id="7" name="テキスト ボックス 6"/>
            <p:cNvSpPr txBox="1"/>
            <p:nvPr/>
          </p:nvSpPr>
          <p:spPr>
            <a:xfrm>
              <a:off x="1352600" y="3797424"/>
              <a:ext cx="954107" cy="830997"/>
            </a:xfrm>
            <a:prstGeom prst="rect">
              <a:avLst/>
            </a:prstGeom>
            <a:noFill/>
          </p:spPr>
          <p:txBody>
            <a:bodyPr wrap="none" rtlCol="0">
              <a:spAutoFit/>
            </a:bodyPr>
            <a:lstStyle/>
            <a:p>
              <a:pPr algn="ctr"/>
              <a:r>
                <a:rPr kumimoji="1" lang="ja-JP" altLang="en-US" sz="1200" dirty="0" smtClean="0">
                  <a:latin typeface="Meiryo UI" panose="020B0604030504040204" pitchFamily="50" charset="-128"/>
                  <a:ea typeface="Meiryo UI" panose="020B0604030504040204" pitchFamily="50" charset="-128"/>
                </a:rPr>
                <a:t>自己</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負担</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月額</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（１万円）</a:t>
              </a:r>
              <a:endParaRPr kumimoji="1" lang="ja-JP" altLang="en-US" sz="1200" dirty="0">
                <a:latin typeface="Meiryo UI" panose="020B0604030504040204" pitchFamily="50" charset="-128"/>
                <a:ea typeface="Meiryo UI" panose="020B0604030504040204" pitchFamily="50" charset="-128"/>
              </a:endParaRPr>
            </a:p>
          </p:txBody>
        </p:sp>
        <p:cxnSp>
          <p:nvCxnSpPr>
            <p:cNvPr id="27" name="直線コネクタ 26"/>
            <p:cNvCxnSpPr/>
            <p:nvPr/>
          </p:nvCxnSpPr>
          <p:spPr>
            <a:xfrm>
              <a:off x="3248054" y="2453928"/>
              <a:ext cx="0" cy="1419565"/>
            </a:xfrm>
            <a:prstGeom prst="line">
              <a:avLst/>
            </a:prstGeom>
            <a:no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31" name="直線矢印コネクタ 30"/>
            <p:cNvCxnSpPr/>
            <p:nvPr/>
          </p:nvCxnSpPr>
          <p:spPr>
            <a:xfrm flipV="1">
              <a:off x="1829654" y="3509392"/>
              <a:ext cx="0" cy="356356"/>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正方形/長方形 32"/>
            <p:cNvSpPr/>
            <p:nvPr/>
          </p:nvSpPr>
          <p:spPr>
            <a:xfrm>
              <a:off x="1649654" y="3062892"/>
              <a:ext cx="1598400" cy="360040"/>
            </a:xfrm>
            <a:prstGeom prst="rect">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1649654" y="3064904"/>
              <a:ext cx="360000" cy="360040"/>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6" name="直線矢印コネクタ 35"/>
            <p:cNvCxnSpPr/>
            <p:nvPr/>
          </p:nvCxnSpPr>
          <p:spPr>
            <a:xfrm>
              <a:off x="2009654" y="3581400"/>
              <a:ext cx="1238400" cy="0"/>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033605" y="3598125"/>
              <a:ext cx="1233030" cy="276999"/>
            </a:xfrm>
            <a:prstGeom prst="rect">
              <a:avLst/>
            </a:prstGeom>
            <a:noFill/>
          </p:spPr>
          <p:txBody>
            <a:bodyPr wrap="none" rtlCol="0">
              <a:spAutoFit/>
            </a:bodyPr>
            <a:lstStyle>
              <a:defPPr>
                <a:defRPr lang="ja-JP"/>
              </a:defPPr>
              <a:lvl1pPr algn="ctr">
                <a:defRPr sz="1200">
                  <a:latin typeface="Meiryo UI" panose="020B0604030504040204" pitchFamily="50" charset="-128"/>
                  <a:ea typeface="Meiryo UI" panose="020B0604030504040204" pitchFamily="50" charset="-128"/>
                </a:defRPr>
              </a:lvl1pPr>
            </a:lstStyle>
            <a:p>
              <a:r>
                <a:rPr lang="ja-JP" altLang="en-US" dirty="0"/>
                <a:t>都道府県が助成</a:t>
              </a:r>
            </a:p>
          </p:txBody>
        </p:sp>
        <p:sp>
          <p:nvSpPr>
            <p:cNvPr id="41" name="テキスト ボックス 40"/>
            <p:cNvSpPr txBox="1"/>
            <p:nvPr/>
          </p:nvSpPr>
          <p:spPr>
            <a:xfrm>
              <a:off x="2009654" y="4082212"/>
              <a:ext cx="1249115" cy="461665"/>
            </a:xfrm>
            <a:prstGeom prst="rect">
              <a:avLst/>
            </a:prstGeom>
            <a:noFill/>
          </p:spPr>
          <p:txBody>
            <a:bodyPr wrap="square" rtlCol="0">
              <a:spAutoFit/>
            </a:bodyPr>
            <a:lstStyle>
              <a:defPPr>
                <a:defRPr lang="ja-JP"/>
              </a:defPPr>
              <a:lvl1pPr algn="ctr">
                <a:defRPr sz="1200">
                  <a:latin typeface="Meiryo UI" panose="020B0604030504040204" pitchFamily="50" charset="-128"/>
                  <a:ea typeface="Meiryo UI" panose="020B0604030504040204" pitchFamily="50" charset="-128"/>
                </a:defRPr>
              </a:lvl1pPr>
            </a:lstStyle>
            <a:p>
              <a:r>
                <a:rPr lang="ja-JP" altLang="en-US" dirty="0" smtClean="0"/>
                <a:t>国が補助（</a:t>
              </a:r>
              <a:r>
                <a:rPr lang="en-US" altLang="ja-JP" dirty="0" smtClean="0"/>
                <a:t>1/2</a:t>
              </a:r>
              <a:r>
                <a:rPr lang="ja-JP" altLang="en-US" dirty="0" smtClean="0"/>
                <a:t>）</a:t>
              </a:r>
              <a:endParaRPr lang="ja-JP" altLang="en-US" dirty="0"/>
            </a:p>
          </p:txBody>
        </p:sp>
        <p:sp>
          <p:nvSpPr>
            <p:cNvPr id="15" name="下矢印 14"/>
            <p:cNvSpPr/>
            <p:nvPr/>
          </p:nvSpPr>
          <p:spPr>
            <a:xfrm flipV="1">
              <a:off x="2464178" y="3862203"/>
              <a:ext cx="288032" cy="232931"/>
            </a:xfrm>
            <a:prstGeom prst="downArrow">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矢印コネクタ 41"/>
            <p:cNvCxnSpPr/>
            <p:nvPr/>
          </p:nvCxnSpPr>
          <p:spPr>
            <a:xfrm>
              <a:off x="1649654" y="1779473"/>
              <a:ext cx="5400000" cy="0"/>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3665878" y="1484784"/>
              <a:ext cx="954107" cy="276999"/>
            </a:xfrm>
            <a:prstGeom prst="rect">
              <a:avLst/>
            </a:prstGeom>
            <a:noFill/>
          </p:spPr>
          <p:txBody>
            <a:bodyPr wrap="none" rtlCol="0">
              <a:spAutoFit/>
            </a:bodyPr>
            <a:lstStyle/>
            <a:p>
              <a:pPr algn="ctr"/>
              <a:r>
                <a:rPr kumimoji="1" lang="ja-JP" altLang="en-US" sz="1200" dirty="0" smtClean="0">
                  <a:latin typeface="Meiryo UI" panose="020B0604030504040204" pitchFamily="50" charset="-128"/>
                  <a:ea typeface="Meiryo UI" panose="020B0604030504040204" pitchFamily="50" charset="-128"/>
                </a:rPr>
                <a:t>医療費総額</a:t>
              </a:r>
              <a:endParaRPr kumimoji="1" lang="ja-JP" altLang="en-US" sz="1200" dirty="0">
                <a:latin typeface="Meiryo UI" panose="020B0604030504040204" pitchFamily="50" charset="-128"/>
                <a:ea typeface="Meiryo UI" panose="020B0604030504040204" pitchFamily="50" charset="-128"/>
              </a:endParaRPr>
            </a:p>
          </p:txBody>
        </p:sp>
        <p:cxnSp>
          <p:nvCxnSpPr>
            <p:cNvPr id="47" name="直線矢印コネクタ 46"/>
            <p:cNvCxnSpPr/>
            <p:nvPr/>
          </p:nvCxnSpPr>
          <p:spPr>
            <a:xfrm flipV="1">
              <a:off x="1649654" y="2237904"/>
              <a:ext cx="2295234" cy="4804"/>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2057117" y="1977269"/>
              <a:ext cx="1665841" cy="276999"/>
            </a:xfrm>
            <a:prstGeom prst="rect">
              <a:avLst/>
            </a:prstGeom>
            <a:noFill/>
          </p:spPr>
          <p:txBody>
            <a:bodyPr wrap="none" rtlCol="0">
              <a:spAutoFit/>
            </a:bodyPr>
            <a:lstStyle>
              <a:defPPr>
                <a:defRPr lang="ja-JP"/>
              </a:defPPr>
              <a:lvl1pPr algn="ctr">
                <a:defRPr sz="1200">
                  <a:latin typeface="Meiryo UI" panose="020B0604030504040204" pitchFamily="50" charset="-128"/>
                  <a:ea typeface="Meiryo UI" panose="020B0604030504040204" pitchFamily="50" charset="-128"/>
                </a:defRPr>
              </a:lvl1pPr>
            </a:lstStyle>
            <a:p>
              <a:r>
                <a:rPr lang="en-US" altLang="ja-JP" dirty="0"/>
                <a:t>3</a:t>
              </a:r>
              <a:r>
                <a:rPr lang="ja-JP" altLang="en-US" dirty="0"/>
                <a:t>割（～１割）負担額</a:t>
              </a:r>
            </a:p>
          </p:txBody>
        </p:sp>
        <p:grpSp>
          <p:nvGrpSpPr>
            <p:cNvPr id="32" name="グループ化 31"/>
            <p:cNvGrpSpPr/>
            <p:nvPr/>
          </p:nvGrpSpPr>
          <p:grpSpPr>
            <a:xfrm>
              <a:off x="1649654" y="2309912"/>
              <a:ext cx="1598400" cy="461665"/>
              <a:chOff x="1640632" y="1815207"/>
              <a:chExt cx="1598400" cy="461665"/>
            </a:xfrm>
          </p:grpSpPr>
          <p:cxnSp>
            <p:nvCxnSpPr>
              <p:cNvPr id="9" name="直線矢印コネクタ 8"/>
              <p:cNvCxnSpPr/>
              <p:nvPr/>
            </p:nvCxnSpPr>
            <p:spPr>
              <a:xfrm>
                <a:off x="1640632" y="2252544"/>
                <a:ext cx="1598400" cy="0"/>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1837688" y="1815207"/>
                <a:ext cx="1261884" cy="461665"/>
              </a:xfrm>
              <a:prstGeom prst="rect">
                <a:avLst/>
              </a:prstGeom>
              <a:noFill/>
            </p:spPr>
            <p:txBody>
              <a:bodyPr wrap="none" rtlCol="0">
                <a:spAutoFit/>
              </a:bodyPr>
              <a:lstStyle/>
              <a:p>
                <a:pPr algn="ctr"/>
                <a:r>
                  <a:rPr kumimoji="1" lang="ja-JP" altLang="en-US" sz="1200" dirty="0" smtClean="0">
                    <a:latin typeface="Meiryo UI" panose="020B0604030504040204" pitchFamily="50" charset="-128"/>
                    <a:ea typeface="Meiryo UI" panose="020B0604030504040204" pitchFamily="50" charset="-128"/>
                  </a:rPr>
                  <a:t>高額療養費算定</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基準額の範囲内</a:t>
                </a:r>
                <a:endParaRPr kumimoji="1" lang="ja-JP" altLang="en-US" sz="1200" dirty="0">
                  <a:latin typeface="Meiryo UI" panose="020B0604030504040204" pitchFamily="50" charset="-128"/>
                  <a:ea typeface="Meiryo UI" panose="020B0604030504040204" pitchFamily="50" charset="-128"/>
                </a:endParaRPr>
              </a:p>
            </p:txBody>
          </p:sp>
        </p:grpSp>
        <p:cxnSp>
          <p:nvCxnSpPr>
            <p:cNvPr id="56" name="直線コネクタ 55"/>
            <p:cNvCxnSpPr/>
            <p:nvPr/>
          </p:nvCxnSpPr>
          <p:spPr>
            <a:xfrm>
              <a:off x="3944888" y="2082700"/>
              <a:ext cx="0" cy="1857352"/>
            </a:xfrm>
            <a:prstGeom prst="line">
              <a:avLst/>
            </a:prstGeom>
            <a:no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61" name="直線コネクタ 60"/>
            <p:cNvCxnSpPr/>
            <p:nvPr/>
          </p:nvCxnSpPr>
          <p:spPr>
            <a:xfrm>
              <a:off x="7049654" y="1517824"/>
              <a:ext cx="0" cy="2355669"/>
            </a:xfrm>
            <a:prstGeom prst="line">
              <a:avLst/>
            </a:prstGeom>
            <a:no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73" name="直線コネクタ 72"/>
            <p:cNvCxnSpPr/>
            <p:nvPr/>
          </p:nvCxnSpPr>
          <p:spPr>
            <a:xfrm>
              <a:off x="2009654" y="2780928"/>
              <a:ext cx="0" cy="1016496"/>
            </a:xfrm>
            <a:prstGeom prst="line">
              <a:avLst/>
            </a:prstGeom>
            <a:no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74" name="直線矢印コネクタ 73"/>
            <p:cNvCxnSpPr/>
            <p:nvPr/>
          </p:nvCxnSpPr>
          <p:spPr>
            <a:xfrm>
              <a:off x="3944887" y="3581400"/>
              <a:ext cx="3104767" cy="0"/>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5" name="テキスト ボックス 74"/>
            <p:cNvSpPr txBox="1"/>
            <p:nvPr/>
          </p:nvSpPr>
          <p:spPr>
            <a:xfrm>
              <a:off x="5097162" y="3588749"/>
              <a:ext cx="800219" cy="276999"/>
            </a:xfrm>
            <a:prstGeom prst="rect">
              <a:avLst/>
            </a:prstGeom>
            <a:noFill/>
          </p:spPr>
          <p:txBody>
            <a:bodyPr wrap="none" rtlCol="0">
              <a:spAutoFit/>
            </a:bodyPr>
            <a:lstStyle>
              <a:defPPr>
                <a:defRPr lang="ja-JP"/>
              </a:defPPr>
              <a:lvl1pPr algn="ctr">
                <a:defRPr sz="1200">
                  <a:latin typeface="Meiryo UI" panose="020B0604030504040204" pitchFamily="50" charset="-128"/>
                  <a:ea typeface="Meiryo UI" panose="020B0604030504040204" pitchFamily="50" charset="-128"/>
                </a:defRPr>
              </a:lvl1pPr>
            </a:lstStyle>
            <a:p>
              <a:r>
                <a:rPr lang="ja-JP" altLang="en-US" dirty="0" smtClean="0"/>
                <a:t>保険給付</a:t>
              </a:r>
              <a:endParaRPr lang="ja-JP" altLang="en-US" dirty="0"/>
            </a:p>
          </p:txBody>
        </p:sp>
        <p:cxnSp>
          <p:nvCxnSpPr>
            <p:cNvPr id="78" name="直線矢印コネクタ 77"/>
            <p:cNvCxnSpPr/>
            <p:nvPr/>
          </p:nvCxnSpPr>
          <p:spPr>
            <a:xfrm>
              <a:off x="3276851" y="3577828"/>
              <a:ext cx="657383" cy="3572"/>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9" name="テキスト ボックス 78"/>
            <p:cNvSpPr txBox="1"/>
            <p:nvPr/>
          </p:nvSpPr>
          <p:spPr>
            <a:xfrm>
              <a:off x="3256948" y="3615957"/>
              <a:ext cx="697627" cy="338554"/>
            </a:xfrm>
            <a:prstGeom prst="rect">
              <a:avLst/>
            </a:prstGeom>
            <a:noFill/>
          </p:spPr>
          <p:txBody>
            <a:bodyPr wrap="none" rtlCol="0">
              <a:spAutoFit/>
            </a:bodyPr>
            <a:lstStyle>
              <a:defPPr>
                <a:defRPr lang="ja-JP"/>
              </a:defPPr>
              <a:lvl1pPr algn="ctr">
                <a:defRPr sz="1200">
                  <a:latin typeface="Meiryo UI" panose="020B0604030504040204" pitchFamily="50" charset="-128"/>
                  <a:ea typeface="Meiryo UI" panose="020B0604030504040204" pitchFamily="50" charset="-128"/>
                </a:defRPr>
              </a:lvl1pPr>
            </a:lstStyle>
            <a:p>
              <a:r>
                <a:rPr lang="ja-JP" altLang="en-US" sz="800" dirty="0" smtClean="0"/>
                <a:t>高額療養費</a:t>
              </a:r>
              <a:endParaRPr lang="en-US" altLang="ja-JP" sz="800" dirty="0" smtClean="0"/>
            </a:p>
            <a:p>
              <a:r>
                <a:rPr lang="ja-JP" altLang="en-US" sz="800" dirty="0" smtClean="0"/>
                <a:t>として支給</a:t>
              </a:r>
              <a:endParaRPr lang="ja-JP" altLang="en-US" sz="800" dirty="0"/>
            </a:p>
          </p:txBody>
        </p:sp>
      </p:grpSp>
      <p:cxnSp>
        <p:nvCxnSpPr>
          <p:cNvPr id="82" name="直線コネクタ 81"/>
          <p:cNvCxnSpPr/>
          <p:nvPr/>
        </p:nvCxnSpPr>
        <p:spPr>
          <a:xfrm>
            <a:off x="1856981" y="2336797"/>
            <a:ext cx="5470353" cy="31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下矢印 96"/>
          <p:cNvSpPr/>
          <p:nvPr/>
        </p:nvSpPr>
        <p:spPr>
          <a:xfrm>
            <a:off x="5823479" y="2096544"/>
            <a:ext cx="288032" cy="232931"/>
          </a:xfrm>
          <a:prstGeom prst="downArrow">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下矢印 97"/>
          <p:cNvSpPr/>
          <p:nvPr/>
        </p:nvSpPr>
        <p:spPr>
          <a:xfrm>
            <a:off x="2250617" y="2084371"/>
            <a:ext cx="288032" cy="232931"/>
          </a:xfrm>
          <a:prstGeom prst="downArrow">
            <a:avLst/>
          </a:prstGeom>
          <a:solidFill>
            <a:schemeClr val="bg1">
              <a:lumMod val="85000"/>
            </a:schemeClr>
          </a:solid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下矢印 98"/>
          <p:cNvSpPr/>
          <p:nvPr/>
        </p:nvSpPr>
        <p:spPr>
          <a:xfrm>
            <a:off x="3108617" y="2107028"/>
            <a:ext cx="288032" cy="232931"/>
          </a:xfrm>
          <a:prstGeom prst="downArrow">
            <a:avLst/>
          </a:prstGeom>
          <a:solidFill>
            <a:schemeClr val="bg1">
              <a:lumMod val="85000"/>
            </a:schemeClr>
          </a:solid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下矢印 99"/>
          <p:cNvSpPr/>
          <p:nvPr/>
        </p:nvSpPr>
        <p:spPr>
          <a:xfrm>
            <a:off x="4045768" y="2096544"/>
            <a:ext cx="288032" cy="232931"/>
          </a:xfrm>
          <a:prstGeom prst="downArrow">
            <a:avLst/>
          </a:prstGeom>
          <a:solidFill>
            <a:schemeClr val="bg1">
              <a:lumMod val="85000"/>
            </a:schemeClr>
          </a:solid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ボックス 100"/>
          <p:cNvSpPr txBox="1"/>
          <p:nvPr/>
        </p:nvSpPr>
        <p:spPr>
          <a:xfrm>
            <a:off x="1910745" y="880448"/>
            <a:ext cx="2690160" cy="830997"/>
          </a:xfrm>
          <a:prstGeom prst="rect">
            <a:avLst/>
          </a:prstGeom>
          <a:noFill/>
        </p:spPr>
        <p:txBody>
          <a:bodyPr wrap="none" rtlCol="0">
            <a:spAutoFit/>
          </a:bodyPr>
          <a:lstStyle/>
          <a:p>
            <a:pPr algn="ctr"/>
            <a:r>
              <a:rPr kumimoji="1" lang="ja-JP" altLang="en-US" sz="1200" dirty="0" smtClean="0">
                <a:latin typeface="Meiryo UI" panose="020B0604030504040204" pitchFamily="50" charset="-128"/>
                <a:ea typeface="Meiryo UI" panose="020B0604030504040204" pitchFamily="50" charset="-128"/>
              </a:rPr>
              <a:t>指定医療機関において</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肝がん・重度肝硬変入院関係医療により</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高額療養費が支給される月が</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３月以上</a:t>
            </a:r>
            <a:endParaRPr kumimoji="1" lang="en-US" altLang="ja-JP" sz="1200" dirty="0" smtClean="0">
              <a:latin typeface="Meiryo UI" panose="020B0604030504040204" pitchFamily="50" charset="-128"/>
              <a:ea typeface="Meiryo UI" panose="020B0604030504040204" pitchFamily="50" charset="-128"/>
            </a:endParaRPr>
          </a:p>
        </p:txBody>
      </p:sp>
      <p:cxnSp>
        <p:nvCxnSpPr>
          <p:cNvPr id="85" name="直線矢印コネクタ 84"/>
          <p:cNvCxnSpPr>
            <a:endCxn id="98" idx="0"/>
          </p:cNvCxnSpPr>
          <p:nvPr/>
        </p:nvCxnSpPr>
        <p:spPr>
          <a:xfrm flipH="1">
            <a:off x="2394633" y="1711574"/>
            <a:ext cx="169477" cy="3727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直線矢印コネクタ 101"/>
          <p:cNvCxnSpPr>
            <a:stCxn id="101" idx="2"/>
            <a:endCxn id="99" idx="0"/>
          </p:cNvCxnSpPr>
          <p:nvPr/>
        </p:nvCxnSpPr>
        <p:spPr>
          <a:xfrm flipH="1">
            <a:off x="3252633" y="1711445"/>
            <a:ext cx="3192" cy="3955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直線矢印コネクタ 102"/>
          <p:cNvCxnSpPr>
            <a:endCxn id="100" idx="0"/>
          </p:cNvCxnSpPr>
          <p:nvPr/>
        </p:nvCxnSpPr>
        <p:spPr>
          <a:xfrm>
            <a:off x="3954445" y="1700233"/>
            <a:ext cx="235339" cy="3963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 name="テキスト ボックス 109"/>
          <p:cNvSpPr txBox="1"/>
          <p:nvPr/>
        </p:nvSpPr>
        <p:spPr>
          <a:xfrm>
            <a:off x="4622415" y="880448"/>
            <a:ext cx="2690159" cy="1200329"/>
          </a:xfrm>
          <a:prstGeom prst="rect">
            <a:avLst/>
          </a:prstGeom>
          <a:noFill/>
        </p:spPr>
        <p:txBody>
          <a:bodyPr wrap="none" rtlCol="0">
            <a:spAutoFit/>
          </a:bodyPr>
          <a:lstStyle/>
          <a:p>
            <a:pPr algn="ctr"/>
            <a:r>
              <a:rPr kumimoji="1" lang="ja-JP" altLang="en-US" sz="1200" dirty="0" smtClean="0">
                <a:latin typeface="Meiryo UI" panose="020B0604030504040204" pitchFamily="50" charset="-128"/>
                <a:ea typeface="Meiryo UI" panose="020B0604030504040204" pitchFamily="50" charset="-128"/>
              </a:rPr>
              <a:t>指定医療機関において</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肝がん・重度肝硬変入院関係医療により</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高額療養費が支給される月が</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４月以上（</a:t>
            </a:r>
            <a:r>
              <a:rPr kumimoji="1" lang="en-US" altLang="ja-JP" sz="1200" dirty="0" smtClean="0">
                <a:latin typeface="Meiryo UI" panose="020B0604030504040204" pitchFamily="50" charset="-128"/>
                <a:ea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rPr>
              <a:t>）</a:t>
            </a:r>
            <a:endParaRPr kumimoji="1" lang="en-US" altLang="ja-JP" sz="1200" dirty="0" smtClean="0">
              <a:latin typeface="Meiryo UI" panose="020B0604030504040204" pitchFamily="50" charset="-128"/>
              <a:ea typeface="Meiryo UI" panose="020B0604030504040204" pitchFamily="50" charset="-128"/>
            </a:endParaRPr>
          </a:p>
          <a:p>
            <a:pPr algn="ctr"/>
            <a:endParaRPr lang="en-US" altLang="ja-JP" sz="1200" dirty="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助成対象</a:t>
            </a:r>
            <a:endParaRPr kumimoji="1" lang="en-US" altLang="ja-JP" sz="1200" dirty="0" smtClean="0">
              <a:latin typeface="Meiryo UI" panose="020B0604030504040204" pitchFamily="50" charset="-128"/>
              <a:ea typeface="Meiryo UI" panose="020B0604030504040204" pitchFamily="50" charset="-128"/>
            </a:endParaRPr>
          </a:p>
        </p:txBody>
      </p:sp>
      <p:grpSp>
        <p:nvGrpSpPr>
          <p:cNvPr id="114" name="グループ化 113"/>
          <p:cNvGrpSpPr/>
          <p:nvPr/>
        </p:nvGrpSpPr>
        <p:grpSpPr>
          <a:xfrm>
            <a:off x="5947314" y="1715305"/>
            <a:ext cx="38756" cy="98365"/>
            <a:chOff x="7833320" y="1700808"/>
            <a:chExt cx="38756" cy="144016"/>
          </a:xfrm>
        </p:grpSpPr>
        <p:cxnSp>
          <p:nvCxnSpPr>
            <p:cNvPr id="112" name="直線コネクタ 111"/>
            <p:cNvCxnSpPr/>
            <p:nvPr/>
          </p:nvCxnSpPr>
          <p:spPr>
            <a:xfrm>
              <a:off x="7833320" y="1700808"/>
              <a:ext cx="0" cy="14401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p:cNvCxnSpPr/>
            <p:nvPr/>
          </p:nvCxnSpPr>
          <p:spPr>
            <a:xfrm>
              <a:off x="7872076" y="1700808"/>
              <a:ext cx="0" cy="14401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2" name="テキスト ボックス 131"/>
          <p:cNvSpPr txBox="1"/>
          <p:nvPr/>
        </p:nvSpPr>
        <p:spPr>
          <a:xfrm>
            <a:off x="3014291" y="2480536"/>
            <a:ext cx="2347116" cy="276999"/>
          </a:xfrm>
          <a:prstGeom prst="rect">
            <a:avLst/>
          </a:prstGeom>
          <a:noFill/>
        </p:spPr>
        <p:txBody>
          <a:bodyPr wrap="none" rtlCol="0">
            <a:spAutoFit/>
          </a:bodyPr>
          <a:lstStyle/>
          <a:p>
            <a:pPr algn="ctr"/>
            <a:r>
              <a:rPr kumimoji="1" lang="en-US" altLang="ja-JP" sz="1200" dirty="0" smtClean="0">
                <a:latin typeface="Meiryo UI" panose="020B0604030504040204" pitchFamily="50" charset="-128"/>
                <a:ea typeface="Meiryo UI" panose="020B0604030504040204" pitchFamily="50" charset="-128"/>
              </a:rPr>
              <a:t>12</a:t>
            </a:r>
            <a:r>
              <a:rPr kumimoji="1" lang="ja-JP" altLang="en-US" sz="1200" dirty="0" smtClean="0">
                <a:latin typeface="Meiryo UI" panose="020B0604030504040204" pitchFamily="50" charset="-128"/>
                <a:ea typeface="Meiryo UI" panose="020B0604030504040204" pitchFamily="50" charset="-128"/>
              </a:rPr>
              <a:t>月</a:t>
            </a:r>
            <a:r>
              <a:rPr lang="ja-JP" altLang="en-US" sz="1200" dirty="0" smtClean="0">
                <a:latin typeface="Meiryo UI" panose="020B0604030504040204" pitchFamily="50" charset="-128"/>
                <a:ea typeface="Meiryo UI" panose="020B0604030504040204" pitchFamily="50" charset="-128"/>
              </a:rPr>
              <a:t>（助成対象となる月を含む）</a:t>
            </a:r>
            <a:endParaRPr kumimoji="1" lang="en-US" altLang="ja-JP" sz="1200" dirty="0" smtClean="0">
              <a:latin typeface="Meiryo UI" panose="020B0604030504040204" pitchFamily="50" charset="-128"/>
              <a:ea typeface="Meiryo UI" panose="020B0604030504040204" pitchFamily="50" charset="-128"/>
            </a:endParaRPr>
          </a:p>
        </p:txBody>
      </p:sp>
      <p:cxnSp>
        <p:nvCxnSpPr>
          <p:cNvPr id="136" name="直線コネクタ 135"/>
          <p:cNvCxnSpPr/>
          <p:nvPr/>
        </p:nvCxnSpPr>
        <p:spPr>
          <a:xfrm>
            <a:off x="2077948" y="2233363"/>
            <a:ext cx="0" cy="32537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a:off x="6175206" y="2226041"/>
            <a:ext cx="0" cy="32537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8" name="直線矢印コネクタ 137"/>
          <p:cNvCxnSpPr/>
          <p:nvPr/>
        </p:nvCxnSpPr>
        <p:spPr>
          <a:xfrm>
            <a:off x="2100936" y="2483175"/>
            <a:ext cx="4043827" cy="0"/>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0109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0" y="44450"/>
            <a:ext cx="9906000" cy="6669088"/>
          </a:xfrm>
        </p:spPr>
        <p:txBody>
          <a:bodyPr lIns="72000" tIns="36000" rIns="72000" bIns="36000">
            <a:noAutofit/>
          </a:bodyPr>
          <a:lstStyle/>
          <a:p>
            <a:pPr marL="174625" indent="-174625" algn="l">
              <a:lnSpc>
                <a:spcPts val="1200"/>
              </a:lnSpc>
              <a:defRPr/>
            </a:pP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・特定給付対象療養の場合の基準額（</a:t>
            </a:r>
            <a:r>
              <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69</a:t>
            </a: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歳以下・入院）</a:t>
            </a: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・特定疾病給付</a:t>
            </a:r>
            <a:r>
              <a:rPr lang="ja-JP" altLang="en-US"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対象療養の場合の基準額（</a:t>
            </a:r>
            <a:r>
              <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69</a:t>
            </a:r>
            <a:r>
              <a:rPr lang="ja-JP" altLang="en-US"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歳以下・入院）</a:t>
            </a: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p>
          <a:p>
            <a:pPr marL="174625" indent="-174625" algn="l">
              <a:lnSpc>
                <a:spcPts val="1500"/>
              </a:lnSpc>
              <a:defRPr/>
            </a:pPr>
            <a:endPar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5" name="表 4"/>
          <p:cNvGraphicFramePr>
            <a:graphicFrameLocks noGrp="1"/>
          </p:cNvGraphicFramePr>
          <p:nvPr>
            <p:extLst/>
          </p:nvPr>
        </p:nvGraphicFramePr>
        <p:xfrm>
          <a:off x="344488" y="1162824"/>
          <a:ext cx="9457420" cy="457200"/>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2300375003"/>
                    </a:ext>
                  </a:extLst>
                </a:gridCol>
                <a:gridCol w="3294382">
                  <a:extLst>
                    <a:ext uri="{9D8B030D-6E8A-4147-A177-3AD203B41FA5}">
                      <a16:colId xmlns:a16="http://schemas.microsoft.com/office/drawing/2014/main" val="728220727"/>
                    </a:ext>
                  </a:extLst>
                </a:gridCol>
                <a:gridCol w="2250234">
                  <a:extLst>
                    <a:ext uri="{9D8B030D-6E8A-4147-A177-3AD203B41FA5}">
                      <a16:colId xmlns:a16="http://schemas.microsoft.com/office/drawing/2014/main" val="2659127340"/>
                    </a:ext>
                  </a:extLst>
                </a:gridCol>
                <a:gridCol w="2688668">
                  <a:extLst>
                    <a:ext uri="{9D8B030D-6E8A-4147-A177-3AD203B41FA5}">
                      <a16:colId xmlns:a16="http://schemas.microsoft.com/office/drawing/2014/main" val="2273631576"/>
                    </a:ext>
                  </a:extLst>
                </a:gridCol>
              </a:tblGrid>
              <a:tr h="234874">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自己負担額</a:t>
                      </a:r>
                      <a:endParaRPr kumimoji="1" lang="en-US" altLang="ja-JP" sz="1200" dirty="0" smtClean="0">
                        <a:latin typeface="メイリオ" panose="020B0604030504040204" pitchFamily="50" charset="-128"/>
                        <a:ea typeface="メイリオ" panose="020B0604030504040204" pitchFamily="50" charset="-128"/>
                      </a:endParaRP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公費助成</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indent="-92075" algn="ctr"/>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高額療養費</a:t>
                      </a: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7</a:t>
                      </a:r>
                      <a:r>
                        <a:rPr kumimoji="1" lang="ja-JP" altLang="en-US" sz="1200" dirty="0" smtClean="0">
                          <a:latin typeface="メイリオ" panose="020B0604030504040204" pitchFamily="50" charset="-128"/>
                          <a:ea typeface="メイリオ" panose="020B0604030504040204" pitchFamily="50" charset="-128"/>
                        </a:rPr>
                        <a:t>割負担</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3676870177"/>
                  </a:ext>
                </a:extLst>
              </a:tr>
            </a:tbl>
          </a:graphicData>
        </a:graphic>
      </p:graphicFrame>
      <p:cxnSp>
        <p:nvCxnSpPr>
          <p:cNvPr id="7" name="直線矢印コネクタ 6"/>
          <p:cNvCxnSpPr/>
          <p:nvPr/>
        </p:nvCxnSpPr>
        <p:spPr>
          <a:xfrm flipV="1">
            <a:off x="4862704" y="1628800"/>
            <a:ext cx="0" cy="21602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4808984" y="1844824"/>
            <a:ext cx="3888432" cy="523220"/>
          </a:xfrm>
          <a:prstGeom prst="rect">
            <a:avLst/>
          </a:prstGeom>
          <a:noFill/>
          <a:ln w="28575">
            <a:solidFill>
              <a:srgbClr val="0070C0"/>
            </a:solidFill>
            <a:prstDash val="dash"/>
          </a:ln>
        </p:spPr>
        <p:txBody>
          <a:bodyPr wrap="square" rtlCol="0">
            <a:spAutoFit/>
          </a:bodyPr>
          <a:lstStyle/>
          <a:p>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基準額</a:t>
            </a:r>
            <a:r>
              <a:rPr kumimoji="1" lang="en-US" altLang="ja-JP" sz="1400" dirty="0" smtClean="0">
                <a:latin typeface="メイリオ" panose="020B0604030504040204" pitchFamily="50" charset="-128"/>
                <a:ea typeface="メイリオ" panose="020B0604030504040204" pitchFamily="50" charset="-128"/>
              </a:rPr>
              <a:t>】</a:t>
            </a:r>
          </a:p>
          <a:p>
            <a:r>
              <a:rPr kumimoji="1" lang="ja-JP" altLang="en-US" sz="1400" dirty="0" smtClean="0">
                <a:latin typeface="メイリオ" panose="020B0604030504040204" pitchFamily="50" charset="-128"/>
                <a:ea typeface="メイリオ" panose="020B0604030504040204" pitchFamily="50" charset="-128"/>
              </a:rPr>
              <a:t>一律</a:t>
            </a:r>
            <a:r>
              <a:rPr lang="en-US" altLang="ja-JP" sz="1400" dirty="0">
                <a:latin typeface="メイリオ" panose="020B0604030504040204" pitchFamily="50" charset="-128"/>
                <a:ea typeface="メイリオ" panose="020B0604030504040204" pitchFamily="50" charset="-128"/>
              </a:rPr>
              <a:t>80,100</a:t>
            </a:r>
            <a:r>
              <a:rPr lang="ja-JP" altLang="en-US" sz="1400" dirty="0">
                <a:latin typeface="メイリオ" panose="020B0604030504040204" pitchFamily="50" charset="-128"/>
                <a:ea typeface="メイリオ" panose="020B0604030504040204" pitchFamily="50" charset="-128"/>
              </a:rPr>
              <a:t>円</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（医療費</a:t>
            </a:r>
            <a:r>
              <a:rPr lang="en-US" altLang="ja-JP" sz="1400" dirty="0">
                <a:latin typeface="メイリオ" panose="020B0604030504040204" pitchFamily="50" charset="-128"/>
                <a:ea typeface="メイリオ" panose="020B0604030504040204" pitchFamily="50" charset="-128"/>
              </a:rPr>
              <a:t>-267,000</a:t>
            </a:r>
            <a:r>
              <a:rPr lang="ja-JP" altLang="en-US" sz="1400" dirty="0">
                <a:latin typeface="メイリオ" panose="020B0604030504040204" pitchFamily="50" charset="-128"/>
                <a:ea typeface="メイリオ" panose="020B0604030504040204" pitchFamily="50" charset="-128"/>
              </a:rPr>
              <a:t>円）</a:t>
            </a:r>
            <a:r>
              <a:rPr lang="en-US" altLang="ja-JP" sz="1400" dirty="0">
                <a:latin typeface="メイリオ" panose="020B0604030504040204" pitchFamily="50" charset="-128"/>
                <a:ea typeface="メイリオ" panose="020B0604030504040204" pitchFamily="50" charset="-128"/>
              </a:rPr>
              <a:t>×1</a:t>
            </a:r>
            <a:r>
              <a:rPr lang="en-US" altLang="ja-JP" sz="1400" dirty="0" smtClean="0">
                <a:latin typeface="メイリオ" panose="020B0604030504040204" pitchFamily="50" charset="-128"/>
                <a:ea typeface="メイリオ" panose="020B0604030504040204" pitchFamily="50" charset="-128"/>
              </a:rPr>
              <a:t>%</a:t>
            </a:r>
            <a:endParaRPr lang="ja-JP" altLang="en-US" sz="1400" dirty="0">
              <a:latin typeface="メイリオ" panose="020B0604030504040204" pitchFamily="50" charset="-128"/>
              <a:ea typeface="メイリオ" panose="020B0604030504040204" pitchFamily="50" charset="-128"/>
            </a:endParaRPr>
          </a:p>
        </p:txBody>
      </p:sp>
      <p:graphicFrame>
        <p:nvGraphicFramePr>
          <p:cNvPr id="9" name="表 8"/>
          <p:cNvGraphicFramePr>
            <a:graphicFrameLocks noGrp="1"/>
          </p:cNvGraphicFramePr>
          <p:nvPr>
            <p:extLst/>
          </p:nvPr>
        </p:nvGraphicFramePr>
        <p:xfrm>
          <a:off x="344488" y="3619872"/>
          <a:ext cx="9457420" cy="457200"/>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2300375003"/>
                    </a:ext>
                  </a:extLst>
                </a:gridCol>
                <a:gridCol w="2592288">
                  <a:extLst>
                    <a:ext uri="{9D8B030D-6E8A-4147-A177-3AD203B41FA5}">
                      <a16:colId xmlns:a16="http://schemas.microsoft.com/office/drawing/2014/main" val="728220727"/>
                    </a:ext>
                  </a:extLst>
                </a:gridCol>
                <a:gridCol w="2952328">
                  <a:extLst>
                    <a:ext uri="{9D8B030D-6E8A-4147-A177-3AD203B41FA5}">
                      <a16:colId xmlns:a16="http://schemas.microsoft.com/office/drawing/2014/main" val="2659127340"/>
                    </a:ext>
                  </a:extLst>
                </a:gridCol>
                <a:gridCol w="2688668">
                  <a:extLst>
                    <a:ext uri="{9D8B030D-6E8A-4147-A177-3AD203B41FA5}">
                      <a16:colId xmlns:a16="http://schemas.microsoft.com/office/drawing/2014/main" val="2273631576"/>
                    </a:ext>
                  </a:extLst>
                </a:gridCol>
              </a:tblGrid>
              <a:tr h="234874">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自己負担額</a:t>
                      </a:r>
                      <a:endParaRPr kumimoji="1" lang="en-US" altLang="ja-JP" sz="1200" dirty="0" smtClean="0">
                        <a:latin typeface="メイリオ" panose="020B0604030504040204" pitchFamily="50" charset="-128"/>
                        <a:ea typeface="メイリオ" panose="020B0604030504040204" pitchFamily="50" charset="-128"/>
                      </a:endParaRP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公費助成</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indent="-92075" algn="ctr"/>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高額療養費</a:t>
                      </a: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7</a:t>
                      </a:r>
                      <a:r>
                        <a:rPr kumimoji="1" lang="ja-JP" altLang="en-US" sz="1200" dirty="0" smtClean="0">
                          <a:latin typeface="メイリオ" panose="020B0604030504040204" pitchFamily="50" charset="-128"/>
                          <a:ea typeface="メイリオ" panose="020B0604030504040204" pitchFamily="50" charset="-128"/>
                        </a:rPr>
                        <a:t>割負担</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3676870177"/>
                  </a:ext>
                </a:extLst>
              </a:tr>
            </a:tbl>
          </a:graphicData>
        </a:graphic>
      </p:graphicFrame>
      <p:cxnSp>
        <p:nvCxnSpPr>
          <p:cNvPr id="10" name="直線矢印コネクタ 9"/>
          <p:cNvCxnSpPr/>
          <p:nvPr/>
        </p:nvCxnSpPr>
        <p:spPr>
          <a:xfrm flipV="1">
            <a:off x="4160912" y="4077072"/>
            <a:ext cx="0" cy="21602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4088904" y="4293096"/>
            <a:ext cx="4968552" cy="523220"/>
          </a:xfrm>
          <a:prstGeom prst="rect">
            <a:avLst/>
          </a:prstGeom>
          <a:noFill/>
          <a:ln w="28575">
            <a:solidFill>
              <a:srgbClr val="0070C0"/>
            </a:solidFill>
            <a:prstDash val="dash"/>
          </a:ln>
        </p:spPr>
        <p:txBody>
          <a:bodyPr wrap="square" rtlCol="0">
            <a:spAutoFit/>
          </a:bodyPr>
          <a:lstStyle/>
          <a:p>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基準額</a:t>
            </a:r>
            <a:r>
              <a:rPr kumimoji="1" lang="en-US" altLang="ja-JP" sz="1400" dirty="0" smtClean="0">
                <a:latin typeface="メイリオ" panose="020B0604030504040204" pitchFamily="50" charset="-128"/>
                <a:ea typeface="メイリオ" panose="020B0604030504040204" pitchFamily="50" charset="-128"/>
              </a:rPr>
              <a:t>】</a:t>
            </a:r>
          </a:p>
          <a:p>
            <a:r>
              <a:rPr kumimoji="1" lang="ja-JP" altLang="en-US" sz="1400" dirty="0" smtClean="0">
                <a:latin typeface="メイリオ" panose="020B0604030504040204" pitchFamily="50" charset="-128"/>
                <a:ea typeface="メイリオ" panose="020B0604030504040204" pitchFamily="50" charset="-128"/>
              </a:rPr>
              <a:t>～年収約</a:t>
            </a:r>
            <a:r>
              <a:rPr kumimoji="1" lang="en-US" altLang="ja-JP" sz="1400" dirty="0" smtClean="0">
                <a:latin typeface="メイリオ" panose="020B0604030504040204" pitchFamily="50" charset="-128"/>
                <a:ea typeface="メイリオ" panose="020B0604030504040204" pitchFamily="50" charset="-128"/>
              </a:rPr>
              <a:t>370</a:t>
            </a:r>
            <a:r>
              <a:rPr kumimoji="1" lang="ja-JP" altLang="en-US" sz="1400" dirty="0" smtClean="0">
                <a:latin typeface="メイリオ" panose="020B0604030504040204" pitchFamily="50" charset="-128"/>
                <a:ea typeface="メイリオ" panose="020B0604030504040204" pitchFamily="50" charset="-128"/>
              </a:rPr>
              <a:t>万円の場合</a:t>
            </a:r>
            <a:r>
              <a:rPr kumimoji="1" lang="en-US" altLang="ja-JP" sz="1400" dirty="0" smtClean="0">
                <a:latin typeface="メイリオ" panose="020B0604030504040204" pitchFamily="50" charset="-128"/>
                <a:ea typeface="メイリオ" panose="020B0604030504040204" pitchFamily="50" charset="-128"/>
              </a:rPr>
              <a:t>57,600</a:t>
            </a:r>
            <a:r>
              <a:rPr lang="ja-JP" altLang="en-US" sz="1400" dirty="0" smtClean="0">
                <a:latin typeface="メイリオ" panose="020B0604030504040204" pitchFamily="50" charset="-128"/>
                <a:ea typeface="メイリオ" panose="020B0604030504040204" pitchFamily="50" charset="-128"/>
              </a:rPr>
              <a:t>円（多数回該当</a:t>
            </a:r>
            <a:r>
              <a:rPr lang="en-US" altLang="ja-JP" sz="1400" dirty="0" smtClean="0">
                <a:latin typeface="メイリオ" panose="020B0604030504040204" pitchFamily="50" charset="-128"/>
                <a:ea typeface="メイリオ" panose="020B0604030504040204" pitchFamily="50" charset="-128"/>
              </a:rPr>
              <a:t>44,400</a:t>
            </a:r>
            <a:r>
              <a:rPr lang="ja-JP" altLang="en-US" sz="1400" dirty="0" smtClean="0">
                <a:latin typeface="メイリオ" panose="020B0604030504040204" pitchFamily="50" charset="-128"/>
                <a:ea typeface="メイリオ" panose="020B0604030504040204" pitchFamily="50" charset="-128"/>
              </a:rPr>
              <a:t>円）</a:t>
            </a:r>
            <a:endParaRPr lang="ja-JP" altLang="en-US" sz="1400" dirty="0">
              <a:latin typeface="メイリオ" panose="020B0604030504040204" pitchFamily="50" charset="-128"/>
              <a:ea typeface="メイリオ" panose="020B0604030504040204" pitchFamily="50" charset="-128"/>
            </a:endParaRPr>
          </a:p>
        </p:txBody>
      </p:sp>
      <p:graphicFrame>
        <p:nvGraphicFramePr>
          <p:cNvPr id="12" name="表 11"/>
          <p:cNvGraphicFramePr>
            <a:graphicFrameLocks noGrp="1"/>
          </p:cNvGraphicFramePr>
          <p:nvPr>
            <p:extLst/>
          </p:nvPr>
        </p:nvGraphicFramePr>
        <p:xfrm>
          <a:off x="344488" y="5013176"/>
          <a:ext cx="9457420" cy="457200"/>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2300375003"/>
                    </a:ext>
                  </a:extLst>
                </a:gridCol>
                <a:gridCol w="1872208">
                  <a:extLst>
                    <a:ext uri="{9D8B030D-6E8A-4147-A177-3AD203B41FA5}">
                      <a16:colId xmlns:a16="http://schemas.microsoft.com/office/drawing/2014/main" val="728220727"/>
                    </a:ext>
                  </a:extLst>
                </a:gridCol>
                <a:gridCol w="3672408">
                  <a:extLst>
                    <a:ext uri="{9D8B030D-6E8A-4147-A177-3AD203B41FA5}">
                      <a16:colId xmlns:a16="http://schemas.microsoft.com/office/drawing/2014/main" val="2659127340"/>
                    </a:ext>
                  </a:extLst>
                </a:gridCol>
                <a:gridCol w="2688668">
                  <a:extLst>
                    <a:ext uri="{9D8B030D-6E8A-4147-A177-3AD203B41FA5}">
                      <a16:colId xmlns:a16="http://schemas.microsoft.com/office/drawing/2014/main" val="2273631576"/>
                    </a:ext>
                  </a:extLst>
                </a:gridCol>
              </a:tblGrid>
              <a:tr h="234874">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自己負担額</a:t>
                      </a:r>
                      <a:endParaRPr kumimoji="1" lang="en-US" altLang="ja-JP" sz="1200" dirty="0" smtClean="0">
                        <a:latin typeface="メイリオ" panose="020B0604030504040204" pitchFamily="50" charset="-128"/>
                        <a:ea typeface="メイリオ" panose="020B0604030504040204" pitchFamily="50" charset="-128"/>
                      </a:endParaRP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公費助成</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indent="-92075" algn="ctr"/>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高額療養費</a:t>
                      </a: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7</a:t>
                      </a:r>
                      <a:r>
                        <a:rPr kumimoji="1" lang="ja-JP" altLang="en-US" sz="1200" dirty="0" smtClean="0">
                          <a:latin typeface="メイリオ" panose="020B0604030504040204" pitchFamily="50" charset="-128"/>
                          <a:ea typeface="メイリオ" panose="020B0604030504040204" pitchFamily="50" charset="-128"/>
                        </a:rPr>
                        <a:t>割負担</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3676870177"/>
                  </a:ext>
                </a:extLst>
              </a:tr>
            </a:tbl>
          </a:graphicData>
        </a:graphic>
      </p:graphicFrame>
      <p:cxnSp>
        <p:nvCxnSpPr>
          <p:cNvPr id="13" name="直線矢印コネクタ 12"/>
          <p:cNvCxnSpPr/>
          <p:nvPr/>
        </p:nvCxnSpPr>
        <p:spPr>
          <a:xfrm flipV="1">
            <a:off x="3440832" y="5445224"/>
            <a:ext cx="0" cy="21602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368824" y="5642084"/>
            <a:ext cx="4968552" cy="523220"/>
          </a:xfrm>
          <a:prstGeom prst="rect">
            <a:avLst/>
          </a:prstGeom>
          <a:noFill/>
          <a:ln w="28575">
            <a:solidFill>
              <a:srgbClr val="0070C0"/>
            </a:solidFill>
            <a:prstDash val="dash"/>
          </a:ln>
        </p:spPr>
        <p:txBody>
          <a:bodyPr wrap="square" rtlCol="0">
            <a:spAutoFit/>
          </a:bodyPr>
          <a:lstStyle/>
          <a:p>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基準額</a:t>
            </a:r>
            <a:r>
              <a:rPr kumimoji="1" lang="en-US" altLang="ja-JP" sz="1400" dirty="0" smtClean="0">
                <a:latin typeface="メイリオ" panose="020B0604030504040204" pitchFamily="50" charset="-128"/>
                <a:ea typeface="メイリオ" panose="020B0604030504040204" pitchFamily="50" charset="-128"/>
              </a:rPr>
              <a:t>】</a:t>
            </a:r>
          </a:p>
          <a:p>
            <a:r>
              <a:rPr kumimoji="1" lang="ja-JP" altLang="en-US" sz="1400" dirty="0" smtClean="0">
                <a:latin typeface="メイリオ" panose="020B0604030504040204" pitchFamily="50" charset="-128"/>
                <a:ea typeface="メイリオ" panose="020B0604030504040204" pitchFamily="50" charset="-128"/>
              </a:rPr>
              <a:t>住民税非課税者の場合</a:t>
            </a:r>
            <a:r>
              <a:rPr kumimoji="1" lang="en-US" altLang="ja-JP" sz="1400" dirty="0" smtClean="0">
                <a:latin typeface="メイリオ" panose="020B0604030504040204" pitchFamily="50" charset="-128"/>
                <a:ea typeface="メイリオ" panose="020B0604030504040204" pitchFamily="50" charset="-128"/>
              </a:rPr>
              <a:t>35,400</a:t>
            </a:r>
            <a:r>
              <a:rPr lang="ja-JP" altLang="en-US" sz="1400" dirty="0" smtClean="0">
                <a:latin typeface="メイリオ" panose="020B0604030504040204" pitchFamily="50" charset="-128"/>
                <a:ea typeface="メイリオ" panose="020B0604030504040204" pitchFamily="50" charset="-128"/>
              </a:rPr>
              <a:t>円（多数回該当</a:t>
            </a:r>
            <a:r>
              <a:rPr lang="en-US" altLang="ja-JP" sz="1400" dirty="0" smtClean="0">
                <a:latin typeface="メイリオ" panose="020B0604030504040204" pitchFamily="50" charset="-128"/>
                <a:ea typeface="メイリオ" panose="020B0604030504040204" pitchFamily="50" charset="-128"/>
              </a:rPr>
              <a:t>24,600</a:t>
            </a:r>
            <a:r>
              <a:rPr lang="ja-JP" altLang="en-US" sz="1400" dirty="0" smtClean="0">
                <a:latin typeface="メイリオ" panose="020B0604030504040204" pitchFamily="50" charset="-128"/>
                <a:ea typeface="メイリオ" panose="020B0604030504040204" pitchFamily="50" charset="-128"/>
              </a:rPr>
              <a:t>円）</a:t>
            </a:r>
            <a:endParaRPr lang="ja-JP" altLang="en-US"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216517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0" y="44450"/>
            <a:ext cx="9906000" cy="6669088"/>
          </a:xfrm>
        </p:spPr>
        <p:txBody>
          <a:bodyPr lIns="72000" tIns="36000" rIns="72000" bIns="36000">
            <a:noAutofit/>
          </a:bodyPr>
          <a:lstStyle/>
          <a:p>
            <a:pPr marL="174625" indent="-174625" algn="l">
              <a:lnSpc>
                <a:spcPts val="1200"/>
              </a:lnSpc>
              <a:defRPr/>
            </a:pP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特定疾病給付対象療養等の高額療養費に係る規定（健康保険法施行令）</a:t>
            </a: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月間の高額療養費の支給要件及び支給額）</a:t>
            </a:r>
          </a:p>
          <a:p>
            <a:pPr marL="174625" indent="-174625"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第四十一条</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高額療養費は、</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次に掲げる額を合算した額</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から次項から第五項までの規定により支給される高額療養費の額を控除した額（以下この項において「一部負担金等世帯合算額」という。）</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が高額療養費算定基準額を超える場合に支給</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するものとし、その額は、一部負担金等世帯合算額から高額療養費算定基準額を控除した額とする。</a:t>
            </a:r>
          </a:p>
          <a:p>
            <a:pPr marL="174625" indent="-174625"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一　（略）</a:t>
            </a: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5113" indent="-265113"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二</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被保険者又はその被扶養者が前号と同一の月にそれぞれ一の病院等から受けた</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特定給付対象療養</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原子爆弾被爆者に対する援護に関する法律（平成六年法律第百十七号）による一般疾病医療費（第四十三条第五項において「原爆一般疾病医療費」という。）の支給その他厚生労働省令で定める医療に関する給付が行われるべき療養及び当該被保険者又はその被扶養者が第九項の規定による保険者の認定を受けた場合における同項に規定する療養をいう。以下同じ。）</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について、当該被保険者又はその被扶養者がなお負担すべき額</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七十歳に達する日の属する月以前の特定給付対象療養に係るものにあっては、当該特定給付対象療養に係る前号イからヘまでに掲げる額が二万千円（第四十二条第五項に規定する七十五歳到達時特例対象療養に係るものにあっては、一万五百円）以上のものに限る。）</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を合算した額</a:t>
            </a:r>
          </a:p>
          <a:p>
            <a:pPr marL="174625" indent="-174625" algn="l">
              <a:lnSpc>
                <a:spcPts val="1500"/>
              </a:lnSpc>
              <a:defRPr/>
            </a:pPr>
            <a:endPar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６　被保険者又はその被扶養者が</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特定給付対象療養</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該被保険者又はその被扶養者が次項の規定による保険者の認定を受けた場合における同項に規定する特定疾病給付対象療養及び当該被保険者又はその被扶養者が第九項の規定による保険者の認定を受けた場合における同項に規定する療養を除く。）</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を受けた場合において、当該被保険者又はその被扶養者が同一の月にそれぞれ一の病院等から受けた当該特定給付対象療養に係る第一項第一号イからヘまでに掲げる額が高額療養費算定基準額を超えるとき</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は、当該同号イからヘまでに掲げる額から高額療養費算定基準額を控除した額を高額療養費として支給する。</a:t>
            </a:r>
          </a:p>
          <a:p>
            <a:pPr marL="174625" indent="-174625" algn="l">
              <a:lnSpc>
                <a:spcPts val="1500"/>
              </a:lnSpc>
              <a:defRPr/>
            </a:pPr>
            <a:endPar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７　被保険者又はその被扶養者が</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特定疾病給付対象療養（特定給付対象療養</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（当該被保険者又はその被扶養者が第九項の規定による保険者の認定を受けた場合における同項に規定する療養を除く。）</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うち、治療方法が確立していない疾病その他の疾病であって、当該疾病にかかることにより長期にわたり療養を必要とすることとなるものの当該療養に必要な費用の負担を軽減するための医療に関する給付として厚生労働大臣が定めるものが行われるべきものをいう</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。第四十二条第七項において同じ。）</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受けた場合において、当該特定疾病給付対象療養を受けた被保険者又はその被扶養者が厚生労働省令で定めるところにより保険者の認定を受けたものであり、かつ、当該被保険者又はその被扶養者が同一の月にそれぞれ一の病院等から受けた当該特定疾病給付対象療養に係る第一項第一号イからヘまでに掲げる額が高額療養費算定基準額を超える</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ときは、当該同号イからヘまでに掲げる額から高額療養費算定基準額を控除した額を高額療養費として支給する</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8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75290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0" y="44450"/>
            <a:ext cx="9906000" cy="6669088"/>
          </a:xfrm>
        </p:spPr>
        <p:txBody>
          <a:bodyPr lIns="72000" tIns="36000" rIns="72000" bIns="36000">
            <a:noAutofit/>
          </a:bodyPr>
          <a:lstStyle/>
          <a:p>
            <a:pPr marL="174625" indent="-174625" algn="l">
              <a:lnSpc>
                <a:spcPts val="1500"/>
              </a:lnSpc>
              <a:defRPr/>
            </a:pPr>
            <a:endParaRPr lang="en-US" altLang="ja-JP" sz="14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特定疾病給付対象療養に位置付ける場合の給付</a:t>
            </a: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70</a:t>
            </a:r>
            <a:r>
              <a:rPr lang="ja-JP" altLang="en-US"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歳以上で、</a:t>
            </a:r>
            <a:r>
              <a:rPr lang="ja-JP" altLang="en-US" sz="1400" dirty="0" smtClean="0">
                <a:solidFill>
                  <a:schemeClr val="tx1"/>
                </a:solidFill>
                <a:latin typeface="メイリオ" panose="020B0604030504040204" pitchFamily="50" charset="-128"/>
                <a:ea typeface="メイリオ" panose="020B0604030504040204" pitchFamily="50" charset="-128"/>
              </a:rPr>
              <a:t>年収</a:t>
            </a:r>
            <a:r>
              <a:rPr lang="en-US" altLang="ja-JP" sz="1400" dirty="0">
                <a:solidFill>
                  <a:schemeClr val="tx1"/>
                </a:solidFill>
                <a:latin typeface="メイリオ" panose="020B0604030504040204" pitchFamily="50" charset="-128"/>
                <a:ea typeface="メイリオ" panose="020B0604030504040204" pitchFamily="50" charset="-128"/>
              </a:rPr>
              <a:t>156</a:t>
            </a:r>
            <a:r>
              <a:rPr lang="ja-JP" altLang="en-US" sz="1400" dirty="0">
                <a:solidFill>
                  <a:schemeClr val="tx1"/>
                </a:solidFill>
                <a:latin typeface="メイリオ" panose="020B0604030504040204" pitchFamily="50" charset="-128"/>
                <a:ea typeface="メイリオ" panose="020B0604030504040204" pitchFamily="50" charset="-128"/>
              </a:rPr>
              <a:t>～約</a:t>
            </a:r>
            <a:r>
              <a:rPr lang="en-US" altLang="ja-JP" sz="1400" dirty="0">
                <a:solidFill>
                  <a:schemeClr val="tx1"/>
                </a:solidFill>
                <a:latin typeface="メイリオ" panose="020B0604030504040204" pitchFamily="50" charset="-128"/>
                <a:ea typeface="メイリオ" panose="020B0604030504040204" pitchFamily="50" charset="-128"/>
              </a:rPr>
              <a:t>370</a:t>
            </a:r>
            <a:r>
              <a:rPr lang="ja-JP" altLang="en-US" sz="1400" dirty="0">
                <a:solidFill>
                  <a:schemeClr val="tx1"/>
                </a:solidFill>
                <a:latin typeface="メイリオ" panose="020B0604030504040204" pitchFamily="50" charset="-128"/>
                <a:ea typeface="メイリオ" panose="020B0604030504040204" pitchFamily="50" charset="-128"/>
              </a:rPr>
              <a:t>万</a:t>
            </a:r>
            <a:r>
              <a:rPr lang="ja-JP" altLang="en-US" sz="1400" dirty="0" smtClean="0">
                <a:solidFill>
                  <a:schemeClr val="tx1"/>
                </a:solidFill>
                <a:latin typeface="メイリオ" panose="020B0604030504040204" pitchFamily="50" charset="-128"/>
                <a:ea typeface="メイリオ" panose="020B0604030504040204" pitchFamily="50" charset="-128"/>
              </a:rPr>
              <a:t>円の場合＞</a:t>
            </a:r>
            <a:endParaRPr lang="en-US" altLang="ja-JP" sz="1400" dirty="0" smtClean="0">
              <a:solidFill>
                <a:schemeClr val="tx1"/>
              </a:solidFill>
              <a:latin typeface="メイリオ" panose="020B0604030504040204" pitchFamily="50" charset="-128"/>
              <a:ea typeface="メイリオ" panose="020B0604030504040204" pitchFamily="50" charset="-128"/>
            </a:endParaRPr>
          </a:p>
          <a:p>
            <a:pPr marL="174625" indent="-174625" algn="l">
              <a:lnSpc>
                <a:spcPts val="1500"/>
              </a:lnSpc>
              <a:defRPr/>
            </a:pPr>
            <a:r>
              <a:rPr lang="ja-JP" altLang="en-US" sz="1400" dirty="0" smtClean="0">
                <a:solidFill>
                  <a:schemeClr val="tx1"/>
                </a:solidFill>
                <a:latin typeface="メイリオ" panose="020B0604030504040204" pitchFamily="50" charset="-128"/>
                <a:ea typeface="メイリオ" panose="020B0604030504040204" pitchFamily="50" charset="-128"/>
              </a:rPr>
              <a:t>＜</a:t>
            </a:r>
            <a:r>
              <a:rPr lang="en-US" altLang="ja-JP" sz="1400" dirty="0" smtClean="0">
                <a:solidFill>
                  <a:schemeClr val="tx1"/>
                </a:solidFill>
                <a:latin typeface="メイリオ" panose="020B0604030504040204" pitchFamily="50" charset="-128"/>
                <a:ea typeface="メイリオ" panose="020B0604030504040204" pitchFamily="50" charset="-128"/>
              </a:rPr>
              <a:t>69</a:t>
            </a:r>
            <a:r>
              <a:rPr lang="ja-JP" altLang="en-US" sz="1400" dirty="0" smtClean="0">
                <a:solidFill>
                  <a:schemeClr val="tx1"/>
                </a:solidFill>
                <a:latin typeface="メイリオ" panose="020B0604030504040204" pitchFamily="50" charset="-128"/>
                <a:ea typeface="メイリオ" panose="020B0604030504040204" pitchFamily="50" charset="-128"/>
              </a:rPr>
              <a:t>歳以下で、～年収約</a:t>
            </a:r>
            <a:r>
              <a:rPr lang="en-US" altLang="ja-JP" sz="1400" dirty="0">
                <a:solidFill>
                  <a:schemeClr val="tx1"/>
                </a:solidFill>
                <a:latin typeface="メイリオ" panose="020B0604030504040204" pitchFamily="50" charset="-128"/>
                <a:ea typeface="メイリオ" panose="020B0604030504040204" pitchFamily="50" charset="-128"/>
              </a:rPr>
              <a:t>370</a:t>
            </a:r>
            <a:r>
              <a:rPr lang="ja-JP" altLang="en-US" sz="1400" dirty="0">
                <a:solidFill>
                  <a:schemeClr val="tx1"/>
                </a:solidFill>
                <a:latin typeface="メイリオ" panose="020B0604030504040204" pitchFamily="50" charset="-128"/>
                <a:ea typeface="メイリオ" panose="020B0604030504040204" pitchFamily="50" charset="-128"/>
              </a:rPr>
              <a:t>万</a:t>
            </a:r>
            <a:r>
              <a:rPr lang="ja-JP" altLang="en-US" sz="1400" dirty="0" smtClean="0">
                <a:solidFill>
                  <a:schemeClr val="tx1"/>
                </a:solidFill>
                <a:latin typeface="メイリオ" panose="020B0604030504040204" pitchFamily="50" charset="-128"/>
                <a:ea typeface="メイリオ" panose="020B0604030504040204" pitchFamily="50" charset="-128"/>
              </a:rPr>
              <a:t>円の場合</a:t>
            </a:r>
            <a:r>
              <a:rPr lang="ja-JP" altLang="en-US"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従来の想定では、入院</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月目～</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月目において、</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44,400</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円に対して自己負担額</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万円との差額である</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34,400</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円を公費助成するとしていた。</a:t>
            </a: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dirty="0" smtClean="0">
                <a:solidFill>
                  <a:schemeClr val="tx1"/>
                </a:solidFill>
                <a:latin typeface="メイリオ" panose="020B0604030504040204" pitchFamily="50" charset="-128"/>
                <a:ea typeface="メイリオ" panose="020B0604030504040204" pitchFamily="50" charset="-128"/>
              </a:rPr>
              <a:t>69</a:t>
            </a:r>
            <a:r>
              <a:rPr lang="ja-JP" altLang="en-US" sz="1400" dirty="0" smtClean="0">
                <a:solidFill>
                  <a:schemeClr val="tx1"/>
                </a:solidFill>
                <a:latin typeface="メイリオ" panose="020B0604030504040204" pitchFamily="50" charset="-128"/>
                <a:ea typeface="メイリオ" panose="020B0604030504040204" pitchFamily="50" charset="-128"/>
              </a:rPr>
              <a:t>歳以下で、住民税非課税者の</a:t>
            </a:r>
            <a:r>
              <a:rPr lang="ja-JP" altLang="en-US" sz="1400" dirty="0">
                <a:solidFill>
                  <a:schemeClr val="tx1"/>
                </a:solidFill>
                <a:latin typeface="メイリオ" panose="020B0604030504040204" pitchFamily="50" charset="-128"/>
                <a:ea typeface="メイリオ" panose="020B0604030504040204" pitchFamily="50" charset="-128"/>
              </a:rPr>
              <a:t>場合</a:t>
            </a:r>
            <a:r>
              <a:rPr lang="ja-JP" altLang="en-US"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従来の想定では、入院</a:t>
            </a:r>
            <a:r>
              <a:rPr lang="en-US" altLang="ja-JP"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月目～</a:t>
            </a:r>
            <a:r>
              <a:rPr lang="en-US" altLang="ja-JP"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月目に</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おいて、</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24,600</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円に対して自己負担額</a:t>
            </a:r>
            <a:r>
              <a:rPr lang="en-US" altLang="ja-JP"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万円との</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差額である</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14,600</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円を</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公費助成する</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としていた</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）上記の表の横軸は、入院月数を表す。</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月目以降のいずれも、その月以前</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月以内に既に</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月以上の高額療養費に係る要件を満たし、同一の指定医療機関から受けたものとする。</a:t>
            </a: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70</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歳以上の住民税非課税世帯については、特定疾病給付対象療養の多数回該当の制度がないため、現行の給付費から変更はない。</a:t>
            </a:r>
            <a:endParaRPr lang="en-US" altLang="ja-JP"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29" name="表 28"/>
          <p:cNvGraphicFramePr>
            <a:graphicFrameLocks noGrp="1"/>
          </p:cNvGraphicFramePr>
          <p:nvPr>
            <p:extLst/>
          </p:nvPr>
        </p:nvGraphicFramePr>
        <p:xfrm>
          <a:off x="56456" y="1561728"/>
          <a:ext cx="9793089" cy="1219200"/>
        </p:xfrm>
        <a:graphic>
          <a:graphicData uri="http://schemas.openxmlformats.org/drawingml/2006/table">
            <a:tbl>
              <a:tblPr firstRow="1" bandRow="1">
                <a:tableStyleId>{5940675A-B579-460E-94D1-54222C63F5DA}</a:tableStyleId>
              </a:tblPr>
              <a:tblGrid>
                <a:gridCol w="1656184">
                  <a:extLst>
                    <a:ext uri="{9D8B030D-6E8A-4147-A177-3AD203B41FA5}">
                      <a16:colId xmlns:a16="http://schemas.microsoft.com/office/drawing/2014/main" val="2300375003"/>
                    </a:ext>
                  </a:extLst>
                </a:gridCol>
                <a:gridCol w="1162415">
                  <a:extLst>
                    <a:ext uri="{9D8B030D-6E8A-4147-A177-3AD203B41FA5}">
                      <a16:colId xmlns:a16="http://schemas.microsoft.com/office/drawing/2014/main" val="728220727"/>
                    </a:ext>
                  </a:extLst>
                </a:gridCol>
                <a:gridCol w="1162415">
                  <a:extLst>
                    <a:ext uri="{9D8B030D-6E8A-4147-A177-3AD203B41FA5}">
                      <a16:colId xmlns:a16="http://schemas.microsoft.com/office/drawing/2014/main" val="2659127340"/>
                    </a:ext>
                  </a:extLst>
                </a:gridCol>
                <a:gridCol w="1162415">
                  <a:extLst>
                    <a:ext uri="{9D8B030D-6E8A-4147-A177-3AD203B41FA5}">
                      <a16:colId xmlns:a16="http://schemas.microsoft.com/office/drawing/2014/main" val="20003"/>
                    </a:ext>
                  </a:extLst>
                </a:gridCol>
                <a:gridCol w="1162415">
                  <a:extLst>
                    <a:ext uri="{9D8B030D-6E8A-4147-A177-3AD203B41FA5}">
                      <a16:colId xmlns:a16="http://schemas.microsoft.com/office/drawing/2014/main" val="20004"/>
                    </a:ext>
                  </a:extLst>
                </a:gridCol>
                <a:gridCol w="1162415">
                  <a:extLst>
                    <a:ext uri="{9D8B030D-6E8A-4147-A177-3AD203B41FA5}">
                      <a16:colId xmlns:a16="http://schemas.microsoft.com/office/drawing/2014/main" val="20005"/>
                    </a:ext>
                  </a:extLst>
                </a:gridCol>
                <a:gridCol w="1162415">
                  <a:extLst>
                    <a:ext uri="{9D8B030D-6E8A-4147-A177-3AD203B41FA5}">
                      <a16:colId xmlns:a16="http://schemas.microsoft.com/office/drawing/2014/main" val="20006"/>
                    </a:ext>
                  </a:extLst>
                </a:gridCol>
                <a:gridCol w="1162415">
                  <a:extLst>
                    <a:ext uri="{9D8B030D-6E8A-4147-A177-3AD203B41FA5}">
                      <a16:colId xmlns:a16="http://schemas.microsoft.com/office/drawing/2014/main" val="846179348"/>
                    </a:ext>
                  </a:extLst>
                </a:gridCol>
              </a:tblGrid>
              <a:tr h="224816">
                <a:tc>
                  <a:txBody>
                    <a:bodyPr/>
                    <a:lstStyle/>
                    <a:p>
                      <a:pPr algn="ct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1</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2</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3</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4</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5</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6</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7</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3306330415"/>
                  </a:ext>
                </a:extLst>
              </a:tr>
              <a:tr h="234874">
                <a:tc>
                  <a:txBody>
                    <a:bodyPr/>
                    <a:lstStyle/>
                    <a:p>
                      <a:pPr marL="0" indent="0"/>
                      <a:r>
                        <a:rPr kumimoji="1" lang="ja-JP" altLang="en-US" sz="1200" b="1" dirty="0" smtClean="0">
                          <a:latin typeface="メイリオ" panose="020B0604030504040204" pitchFamily="50" charset="-128"/>
                          <a:ea typeface="メイリオ" panose="020B0604030504040204" pitchFamily="50" charset="-128"/>
                        </a:rPr>
                        <a:t>特定疾病給付対象療養の高額療養費基準額</a:t>
                      </a:r>
                      <a:endParaRPr kumimoji="1" lang="ja-JP" altLang="en-US" sz="1200" b="1" dirty="0">
                        <a:latin typeface="メイリオ" panose="020B0604030504040204" pitchFamily="50" charset="-128"/>
                        <a:ea typeface="メイリオ" panose="020B0604030504040204" pitchFamily="50" charset="-128"/>
                      </a:endParaRPr>
                    </a:p>
                  </a:txBody>
                  <a:tcPr marL="45720" marR="45720"/>
                </a:tc>
                <a:tc>
                  <a:txBody>
                    <a:bodyPr/>
                    <a:lstStyle/>
                    <a:p>
                      <a:pPr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57,600</a:t>
                      </a:r>
                      <a:r>
                        <a:rPr kumimoji="1" lang="ja-JP" altLang="en-US" sz="1200" dirty="0" smtClean="0">
                          <a:latin typeface="メイリオ" panose="020B0604030504040204" pitchFamily="50" charset="-128"/>
                          <a:ea typeface="メイリオ" panose="020B0604030504040204" pitchFamily="50" charset="-128"/>
                        </a:rPr>
                        <a:t>円</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marR="0" indent="-92075" algn="ctr"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メイリオ" panose="020B0604030504040204" pitchFamily="50" charset="-128"/>
                          <a:ea typeface="メイリオ" panose="020B0604030504040204" pitchFamily="50" charset="-128"/>
                        </a:rPr>
                        <a:t>57,600</a:t>
                      </a:r>
                      <a:r>
                        <a:rPr kumimoji="1" lang="ja-JP" altLang="en-US" sz="1200" dirty="0" smtClean="0">
                          <a:latin typeface="メイリオ" panose="020B0604030504040204" pitchFamily="50" charset="-128"/>
                          <a:ea typeface="メイリオ" panose="020B0604030504040204" pitchFamily="50" charset="-128"/>
                        </a:rPr>
                        <a:t>円</a:t>
                      </a: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marR="0" indent="-92075" algn="ctr"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メイリオ" panose="020B0604030504040204" pitchFamily="50" charset="-128"/>
                          <a:ea typeface="メイリオ" panose="020B0604030504040204" pitchFamily="50" charset="-128"/>
                        </a:rPr>
                        <a:t>57,600</a:t>
                      </a:r>
                      <a:r>
                        <a:rPr kumimoji="1" lang="ja-JP" altLang="en-US" sz="1200" dirty="0" smtClean="0">
                          <a:latin typeface="メイリオ" panose="020B0604030504040204" pitchFamily="50" charset="-128"/>
                          <a:ea typeface="メイリオ" panose="020B0604030504040204" pitchFamily="50" charset="-128"/>
                        </a:rPr>
                        <a:t>円</a:t>
                      </a:r>
                    </a:p>
                  </a:txBody>
                  <a:tcPr marL="45720" marR="45720">
                    <a:solidFill>
                      <a:schemeClr val="accent5"/>
                    </a:solidFill>
                  </a:tcPr>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44,400</a:t>
                      </a:r>
                      <a:r>
                        <a:rPr kumimoji="1" lang="ja-JP" altLang="en-US" sz="1200" dirty="0" smtClean="0">
                          <a:latin typeface="メイリオ" panose="020B0604030504040204" pitchFamily="50" charset="-128"/>
                          <a:ea typeface="メイリオ" panose="020B0604030504040204" pitchFamily="50" charset="-128"/>
                        </a:rPr>
                        <a:t>円</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1426756048"/>
                  </a:ext>
                </a:extLst>
              </a:tr>
              <a:tr h="234874">
                <a:tc>
                  <a:txBody>
                    <a:bodyPr/>
                    <a:lstStyle/>
                    <a:p>
                      <a:pPr marL="92075" indent="-92075"/>
                      <a:r>
                        <a:rPr kumimoji="1" lang="ja-JP" altLang="en-US" sz="1200" b="1" dirty="0" smtClean="0">
                          <a:latin typeface="メイリオ" panose="020B0604030504040204" pitchFamily="50" charset="-128"/>
                          <a:ea typeface="メイリオ" panose="020B0604030504040204" pitchFamily="50" charset="-128"/>
                        </a:rPr>
                        <a:t>本事業の公費助成</a:t>
                      </a:r>
                      <a:endParaRPr kumimoji="1" lang="ja-JP" altLang="en-US" sz="1200" b="1" dirty="0">
                        <a:latin typeface="メイリオ" panose="020B0604030504040204" pitchFamily="50" charset="-128"/>
                        <a:ea typeface="メイリオ" panose="020B0604030504040204" pitchFamily="50" charset="-128"/>
                      </a:endParaRPr>
                    </a:p>
                  </a:txBody>
                  <a:tcPr marL="45720" marR="45720"/>
                </a:tc>
                <a:tc>
                  <a:txBody>
                    <a:bodyPr/>
                    <a:lstStyle/>
                    <a:p>
                      <a:pPr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47,600</a:t>
                      </a:r>
                      <a:r>
                        <a:rPr kumimoji="1" lang="ja-JP" altLang="en-US" sz="1200" dirty="0" smtClean="0">
                          <a:latin typeface="メイリオ" panose="020B0604030504040204" pitchFamily="50" charset="-128"/>
                          <a:ea typeface="メイリオ" panose="020B0604030504040204" pitchFamily="50" charset="-128"/>
                        </a:rPr>
                        <a:t>円</a:t>
                      </a:r>
                      <a:endParaRPr kumimoji="1" lang="en-US" altLang="ja-JP" sz="1200" dirty="0" smtClean="0">
                        <a:latin typeface="メイリオ" panose="020B0604030504040204" pitchFamily="50" charset="-128"/>
                        <a:ea typeface="メイリオ" panose="020B0604030504040204" pitchFamily="50" charset="-128"/>
                      </a:endParaRP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47,600</a:t>
                      </a:r>
                      <a:r>
                        <a:rPr kumimoji="1" lang="ja-JP" altLang="en-US" sz="1200" dirty="0" smtClean="0">
                          <a:latin typeface="メイリオ" panose="020B0604030504040204" pitchFamily="50" charset="-128"/>
                          <a:ea typeface="メイリオ" panose="020B0604030504040204" pitchFamily="50" charset="-128"/>
                        </a:rPr>
                        <a:t>円</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marR="0" indent="-92075" algn="ctr"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メイリオ" panose="020B0604030504040204" pitchFamily="50" charset="-128"/>
                          <a:ea typeface="メイリオ" panose="020B0604030504040204" pitchFamily="50" charset="-128"/>
                        </a:rPr>
                        <a:t>47,600</a:t>
                      </a:r>
                      <a:r>
                        <a:rPr kumimoji="1" lang="ja-JP" altLang="en-US" sz="1200" dirty="0" smtClean="0">
                          <a:latin typeface="メイリオ" panose="020B0604030504040204" pitchFamily="50" charset="-128"/>
                          <a:ea typeface="メイリオ" panose="020B0604030504040204" pitchFamily="50" charset="-128"/>
                        </a:rPr>
                        <a:t>円</a:t>
                      </a:r>
                    </a:p>
                  </a:txBody>
                  <a:tcPr marL="45720" marR="45720">
                    <a:solidFill>
                      <a:schemeClr val="accent5"/>
                    </a:solidFill>
                  </a:tcPr>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34,400</a:t>
                      </a:r>
                      <a:r>
                        <a:rPr kumimoji="1" lang="ja-JP" altLang="en-US" sz="1200" dirty="0" smtClean="0">
                          <a:latin typeface="メイリオ" panose="020B0604030504040204" pitchFamily="50" charset="-128"/>
                          <a:ea typeface="メイリオ" panose="020B0604030504040204" pitchFamily="50" charset="-128"/>
                        </a:rPr>
                        <a:t>円</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10003"/>
                  </a:ext>
                </a:extLst>
              </a:tr>
            </a:tbl>
          </a:graphicData>
        </a:graphic>
      </p:graphicFrame>
      <p:graphicFrame>
        <p:nvGraphicFramePr>
          <p:cNvPr id="6" name="表 5"/>
          <p:cNvGraphicFramePr>
            <a:graphicFrameLocks noGrp="1"/>
          </p:cNvGraphicFramePr>
          <p:nvPr>
            <p:extLst/>
          </p:nvPr>
        </p:nvGraphicFramePr>
        <p:xfrm>
          <a:off x="56456" y="3879696"/>
          <a:ext cx="9793089" cy="1219200"/>
        </p:xfrm>
        <a:graphic>
          <a:graphicData uri="http://schemas.openxmlformats.org/drawingml/2006/table">
            <a:tbl>
              <a:tblPr firstRow="1" bandRow="1">
                <a:tableStyleId>{5940675A-B579-460E-94D1-54222C63F5DA}</a:tableStyleId>
              </a:tblPr>
              <a:tblGrid>
                <a:gridCol w="1656184">
                  <a:extLst>
                    <a:ext uri="{9D8B030D-6E8A-4147-A177-3AD203B41FA5}">
                      <a16:colId xmlns:a16="http://schemas.microsoft.com/office/drawing/2014/main" val="2300375003"/>
                    </a:ext>
                  </a:extLst>
                </a:gridCol>
                <a:gridCol w="1162415">
                  <a:extLst>
                    <a:ext uri="{9D8B030D-6E8A-4147-A177-3AD203B41FA5}">
                      <a16:colId xmlns:a16="http://schemas.microsoft.com/office/drawing/2014/main" val="728220727"/>
                    </a:ext>
                  </a:extLst>
                </a:gridCol>
                <a:gridCol w="1162415">
                  <a:extLst>
                    <a:ext uri="{9D8B030D-6E8A-4147-A177-3AD203B41FA5}">
                      <a16:colId xmlns:a16="http://schemas.microsoft.com/office/drawing/2014/main" val="2659127340"/>
                    </a:ext>
                  </a:extLst>
                </a:gridCol>
                <a:gridCol w="1162415">
                  <a:extLst>
                    <a:ext uri="{9D8B030D-6E8A-4147-A177-3AD203B41FA5}">
                      <a16:colId xmlns:a16="http://schemas.microsoft.com/office/drawing/2014/main" val="20003"/>
                    </a:ext>
                  </a:extLst>
                </a:gridCol>
                <a:gridCol w="1162415">
                  <a:extLst>
                    <a:ext uri="{9D8B030D-6E8A-4147-A177-3AD203B41FA5}">
                      <a16:colId xmlns:a16="http://schemas.microsoft.com/office/drawing/2014/main" val="20004"/>
                    </a:ext>
                  </a:extLst>
                </a:gridCol>
                <a:gridCol w="1162415">
                  <a:extLst>
                    <a:ext uri="{9D8B030D-6E8A-4147-A177-3AD203B41FA5}">
                      <a16:colId xmlns:a16="http://schemas.microsoft.com/office/drawing/2014/main" val="20005"/>
                    </a:ext>
                  </a:extLst>
                </a:gridCol>
                <a:gridCol w="1162415">
                  <a:extLst>
                    <a:ext uri="{9D8B030D-6E8A-4147-A177-3AD203B41FA5}">
                      <a16:colId xmlns:a16="http://schemas.microsoft.com/office/drawing/2014/main" val="20006"/>
                    </a:ext>
                  </a:extLst>
                </a:gridCol>
                <a:gridCol w="1162415">
                  <a:extLst>
                    <a:ext uri="{9D8B030D-6E8A-4147-A177-3AD203B41FA5}">
                      <a16:colId xmlns:a16="http://schemas.microsoft.com/office/drawing/2014/main" val="846179348"/>
                    </a:ext>
                  </a:extLst>
                </a:gridCol>
              </a:tblGrid>
              <a:tr h="224816">
                <a:tc>
                  <a:txBody>
                    <a:bodyPr/>
                    <a:lstStyle/>
                    <a:p>
                      <a:pPr algn="ct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1</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2</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3</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4</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5</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6</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7</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3306330415"/>
                  </a:ext>
                </a:extLst>
              </a:tr>
              <a:tr h="234874">
                <a:tc>
                  <a:txBody>
                    <a:bodyPr/>
                    <a:lstStyle/>
                    <a:p>
                      <a:pPr marL="0" indent="0"/>
                      <a:r>
                        <a:rPr kumimoji="1" lang="ja-JP" altLang="en-US" sz="1200" b="1" dirty="0" smtClean="0">
                          <a:latin typeface="メイリオ" panose="020B0604030504040204" pitchFamily="50" charset="-128"/>
                          <a:ea typeface="メイリオ" panose="020B0604030504040204" pitchFamily="50" charset="-128"/>
                        </a:rPr>
                        <a:t>特定疾病給付対象療養の高額療養費基準額</a:t>
                      </a:r>
                      <a:endParaRPr kumimoji="1" lang="ja-JP" altLang="en-US" sz="1200" b="1" dirty="0">
                        <a:latin typeface="メイリオ" panose="020B0604030504040204" pitchFamily="50" charset="-128"/>
                        <a:ea typeface="メイリオ" panose="020B0604030504040204" pitchFamily="50" charset="-128"/>
                      </a:endParaRPr>
                    </a:p>
                  </a:txBody>
                  <a:tcPr marL="45720" marR="45720"/>
                </a:tc>
                <a:tc>
                  <a:txBody>
                    <a:bodyPr/>
                    <a:lstStyle/>
                    <a:p>
                      <a:pPr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35,400</a:t>
                      </a:r>
                      <a:r>
                        <a:rPr kumimoji="1" lang="ja-JP" altLang="en-US" sz="1200" dirty="0" smtClean="0">
                          <a:latin typeface="メイリオ" panose="020B0604030504040204" pitchFamily="50" charset="-128"/>
                          <a:ea typeface="メイリオ" panose="020B0604030504040204" pitchFamily="50" charset="-128"/>
                        </a:rPr>
                        <a:t>円</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marR="0" indent="-92075" algn="ctr"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メイリオ" panose="020B0604030504040204" pitchFamily="50" charset="-128"/>
                          <a:ea typeface="メイリオ" panose="020B0604030504040204" pitchFamily="50" charset="-128"/>
                        </a:rPr>
                        <a:t>35,400</a:t>
                      </a:r>
                      <a:r>
                        <a:rPr kumimoji="1" lang="ja-JP" altLang="en-US" sz="1200" dirty="0" smtClean="0">
                          <a:latin typeface="メイリオ" panose="020B0604030504040204" pitchFamily="50" charset="-128"/>
                          <a:ea typeface="メイリオ" panose="020B0604030504040204" pitchFamily="50" charset="-128"/>
                        </a:rPr>
                        <a:t>円</a:t>
                      </a: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marR="0" indent="-92075" algn="ctr"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メイリオ" panose="020B0604030504040204" pitchFamily="50" charset="-128"/>
                          <a:ea typeface="メイリオ" panose="020B0604030504040204" pitchFamily="50" charset="-128"/>
                        </a:rPr>
                        <a:t>35,400</a:t>
                      </a:r>
                      <a:r>
                        <a:rPr kumimoji="1" lang="ja-JP" altLang="en-US" sz="1200" dirty="0" smtClean="0">
                          <a:latin typeface="メイリオ" panose="020B0604030504040204" pitchFamily="50" charset="-128"/>
                          <a:ea typeface="メイリオ" panose="020B0604030504040204" pitchFamily="50" charset="-128"/>
                        </a:rPr>
                        <a:t>円</a:t>
                      </a:r>
                    </a:p>
                  </a:txBody>
                  <a:tcPr marL="45720" marR="45720">
                    <a:solidFill>
                      <a:schemeClr val="accent5"/>
                    </a:solidFill>
                  </a:tcPr>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24,600</a:t>
                      </a:r>
                      <a:r>
                        <a:rPr kumimoji="1" lang="ja-JP" altLang="en-US" sz="1200" dirty="0" smtClean="0">
                          <a:latin typeface="メイリオ" panose="020B0604030504040204" pitchFamily="50" charset="-128"/>
                          <a:ea typeface="メイリオ" panose="020B0604030504040204" pitchFamily="50" charset="-128"/>
                        </a:rPr>
                        <a:t>円</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1426756048"/>
                  </a:ext>
                </a:extLst>
              </a:tr>
              <a:tr h="234874">
                <a:tc>
                  <a:txBody>
                    <a:bodyPr/>
                    <a:lstStyle/>
                    <a:p>
                      <a:pPr marL="92075" indent="-92075"/>
                      <a:r>
                        <a:rPr kumimoji="1" lang="ja-JP" altLang="en-US" sz="1200" b="1" dirty="0" smtClean="0">
                          <a:latin typeface="メイリオ" panose="020B0604030504040204" pitchFamily="50" charset="-128"/>
                          <a:ea typeface="メイリオ" panose="020B0604030504040204" pitchFamily="50" charset="-128"/>
                        </a:rPr>
                        <a:t>本事業の公費助成</a:t>
                      </a:r>
                      <a:endParaRPr kumimoji="1" lang="ja-JP" altLang="en-US" sz="1200" b="1" dirty="0">
                        <a:latin typeface="メイリオ" panose="020B0604030504040204" pitchFamily="50" charset="-128"/>
                        <a:ea typeface="メイリオ" panose="020B0604030504040204" pitchFamily="50" charset="-128"/>
                      </a:endParaRPr>
                    </a:p>
                  </a:txBody>
                  <a:tcPr marL="45720" marR="45720"/>
                </a:tc>
                <a:tc>
                  <a:txBody>
                    <a:bodyPr/>
                    <a:lstStyle/>
                    <a:p>
                      <a:pPr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25,400</a:t>
                      </a:r>
                      <a:r>
                        <a:rPr kumimoji="1" lang="ja-JP" altLang="en-US" sz="1200" dirty="0" smtClean="0">
                          <a:latin typeface="メイリオ" panose="020B0604030504040204" pitchFamily="50" charset="-128"/>
                          <a:ea typeface="メイリオ" panose="020B0604030504040204" pitchFamily="50" charset="-128"/>
                        </a:rPr>
                        <a:t>円</a:t>
                      </a:r>
                      <a:endParaRPr kumimoji="1" lang="en-US" altLang="ja-JP" sz="1200" dirty="0" smtClean="0">
                        <a:latin typeface="メイリオ" panose="020B0604030504040204" pitchFamily="50" charset="-128"/>
                        <a:ea typeface="メイリオ" panose="020B0604030504040204" pitchFamily="50" charset="-128"/>
                      </a:endParaRP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25,400</a:t>
                      </a:r>
                      <a:r>
                        <a:rPr kumimoji="1" lang="ja-JP" altLang="en-US" sz="1200" dirty="0" smtClean="0">
                          <a:latin typeface="メイリオ" panose="020B0604030504040204" pitchFamily="50" charset="-128"/>
                          <a:ea typeface="メイリオ" panose="020B0604030504040204" pitchFamily="50" charset="-128"/>
                        </a:rPr>
                        <a:t>円</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marR="0" indent="-92075" algn="ctr"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メイリオ" panose="020B0604030504040204" pitchFamily="50" charset="-128"/>
                          <a:ea typeface="メイリオ" panose="020B0604030504040204" pitchFamily="50" charset="-128"/>
                        </a:rPr>
                        <a:t>25,400</a:t>
                      </a:r>
                      <a:r>
                        <a:rPr kumimoji="1" lang="ja-JP" altLang="en-US" sz="1200" dirty="0" smtClean="0">
                          <a:latin typeface="メイリオ" panose="020B0604030504040204" pitchFamily="50" charset="-128"/>
                          <a:ea typeface="メイリオ" panose="020B0604030504040204" pitchFamily="50" charset="-128"/>
                        </a:rPr>
                        <a:t>円</a:t>
                      </a:r>
                    </a:p>
                  </a:txBody>
                  <a:tcPr marL="45720" marR="45720">
                    <a:solidFill>
                      <a:schemeClr val="accent5"/>
                    </a:solidFill>
                  </a:tcPr>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14,600</a:t>
                      </a:r>
                      <a:r>
                        <a:rPr kumimoji="1" lang="ja-JP" altLang="en-US" sz="1200" dirty="0" smtClean="0">
                          <a:latin typeface="メイリオ" panose="020B0604030504040204" pitchFamily="50" charset="-128"/>
                          <a:ea typeface="メイリオ" panose="020B0604030504040204" pitchFamily="50" charset="-128"/>
                        </a:rPr>
                        <a:t>円</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538347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0" y="44450"/>
            <a:ext cx="9906000" cy="6669088"/>
          </a:xfrm>
        </p:spPr>
        <p:txBody>
          <a:bodyPr lIns="72000" tIns="36000" rIns="72000" bIns="36000">
            <a:noAutofit/>
          </a:bodyPr>
          <a:lstStyle/>
          <a:p>
            <a:pPr marL="174625" indent="-174625" algn="l">
              <a:lnSpc>
                <a:spcPts val="1200"/>
              </a:lnSpc>
              <a:defRPr/>
            </a:pP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特定疾病給付対象療養の多数回該当に係る規定（健康保険法施行令）</a:t>
            </a: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（高額療養費算定基準額）</a:t>
            </a:r>
          </a:p>
          <a:p>
            <a:pPr marL="174625" indent="-174625" algn="l">
              <a:lnSpc>
                <a:spcPts val="1500"/>
              </a:lnSpc>
              <a:defRPr/>
            </a:pPr>
            <a:r>
              <a:rPr lang="zh-TW"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第四十二条</a:t>
            </a:r>
            <a:endPar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７　第四十一条第七項の高額療養費算定基準額は、次の各号に掲げる場合の区分に応じ、当該各号に定める額とする。</a:t>
            </a:r>
          </a:p>
          <a:p>
            <a:pPr marL="174625" indent="-174625"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一</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次号又は第三号に掲げる場合以外の場合　次のイからホまでに掲げる者の区分に応じ、それぞれイからホまでに定める額</a:t>
            </a:r>
          </a:p>
          <a:p>
            <a:pPr marL="449263" indent="-449263"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イ</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第一項第一号に掲げる者　八万百円（七十五歳到達時特例対象療養に係るものにあっては、四万五十円）と、第四十一条第一項第一号イからヘまでに掲げる額に係る特定疾病給付対象療養につき厚生労働省令で定めるところにより算定した当該特定疾病給付対象療養に要した費用の額（その額が二十六万七千円（七十五歳到達時特例対象療養に係るものにあっては、十三万三千五百円。以下このイにおいて同じ。）に満たないときは、二十六万七千円）から二十六万七千円を控除した額に百分の一を乗じて得た額（この額に一円未満の端数がある場合において、その端数金額が五十銭未満であるときは、これを切り捨て、その端数金額が五十銭以上であるときは、これを一円に切り上げた額）との合算額。ただし、</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該特定疾病給付対象療養（入院療養に限る。）のあった月以前の十二月以内に既に高額療養費（当該特定疾病給付対象療養（入院療養に限る。）を受けた被保険者又はその被扶養者がそれぞれ同一の病院又は診療所から受けた入院療養に係るものであって、同条第七項の規定によるものに限る。）が支給されている月数が三月以上ある場合（以下この項において「特定疾病給付対象療養高額療養費多数回該当の場合」という。）</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にあっては、四万四千四百円（七十五歳到達時特例対象療養に係るものにあっては、二万二千二百円）とする。</a:t>
            </a:r>
          </a:p>
          <a:p>
            <a:pPr marL="174625" indent="-174625"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ロ・ハ</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（略）</a:t>
            </a:r>
            <a:endPar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449263" indent="-449263"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ニ</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第一項第四号に掲げる者　五万七千六百円（七十五歳到達時特例対象療養に係るものにあっては、二万八千八百円）。ただし、</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特定疾病給付対象療養高額療養費多数回該当の場合</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にあっては、四万四千四百円（七十五歳到達時特例対象療養に係るものにあっては、二万二千二百円）とする。</a:t>
            </a:r>
          </a:p>
          <a:p>
            <a:pPr marL="449263" indent="-449263"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ホ</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第一項第五号に掲げる者　三万五千四百円（七十五歳到達時特例対象療養に係るものにあっては、一万七千七百円）。ただし、</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特定疾病給付対象療養高額療養費多数回該当の場合</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にあっては、二万四千六百円（七十五歳到達時特例対象療養に係るものにあっては、一万二千三百円）とする。</a:t>
            </a:r>
          </a:p>
          <a:p>
            <a:pPr marL="261938" indent="-261938"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二</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七十歳に達する日の属する月の翌月以後の特定疾病給付対象療養であって、入院療養である場合　次のイからニまでに掲げる者の区分に応じ、それぞれイからニまでに定める額</a:t>
            </a:r>
          </a:p>
          <a:p>
            <a:pPr marL="449263" indent="-449263"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イ</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第三項第一号に掲げる者　五万七千六百円（七十五歳到達時特例対象療養に係るものにあっては、二万八千八百円）。ただし、</a:t>
            </a:r>
            <a:r>
              <a:rPr lang="ja-JP" altLang="en-US" sz="120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特定疾病給付対象療養高額療養費多数回該当の場合</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にあっては、四万四千四百円（七十五歳到達時特例対象療養に係るものにあっては、二万二千二百円）とする。</a:t>
            </a:r>
          </a:p>
          <a:p>
            <a:pPr marL="174625" indent="-174625" algn="l">
              <a:lnSpc>
                <a:spcPts val="1500"/>
              </a:lnSpc>
              <a:defRPr/>
            </a:pP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ロ～ニ</a:t>
            </a: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（略）</a:t>
            </a: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1589225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62057" y="1835532"/>
            <a:ext cx="1404156"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b">
            <a:spAutoFit/>
          </a:bodyPr>
          <a:lstStyle>
            <a:defPPr>
              <a:defRPr lang="ja-JP"/>
            </a:defPPr>
            <a:lvl1pPr algn="ctr">
              <a:defRPr>
                <a:solidFill>
                  <a:schemeClr val="tx1"/>
                </a:solidFill>
                <a:latin typeface="Meiryo UI" panose="020B0604030504040204" pitchFamily="50" charset="-128"/>
                <a:ea typeface="Meiryo UI" panose="020B0604030504040204" pitchFamily="50" charset="-128"/>
                <a:cs typeface="メイリオ" panose="020B0604030504040204" pitchFamily="50" charset="-128"/>
              </a:defRPr>
            </a:lvl1pPr>
          </a:lstStyle>
          <a:p>
            <a:r>
              <a:rPr lang="ja-JP" altLang="en-US" dirty="0"/>
              <a:t>国</a:t>
            </a:r>
          </a:p>
        </p:txBody>
      </p:sp>
      <p:sp>
        <p:nvSpPr>
          <p:cNvPr id="3" name="テキスト ボックス 2"/>
          <p:cNvSpPr txBox="1"/>
          <p:nvPr/>
        </p:nvSpPr>
        <p:spPr>
          <a:xfrm>
            <a:off x="4960453" y="1873424"/>
            <a:ext cx="2106234"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b">
            <a:spAutoFit/>
          </a:bodyPr>
          <a:lstStyle>
            <a:defPPr>
              <a:defRPr lang="ja-JP"/>
            </a:defPPr>
            <a:lvl1pPr algn="ctr">
              <a:defRPr>
                <a:solidFill>
                  <a:schemeClr val="tx1"/>
                </a:solidFill>
                <a:latin typeface="Meiryo UI" panose="020B0604030504040204" pitchFamily="50" charset="-128"/>
                <a:ea typeface="Meiryo UI" panose="020B0604030504040204" pitchFamily="50" charset="-128"/>
                <a:cs typeface="メイリオ" panose="020B0604030504040204" pitchFamily="50" charset="-128"/>
              </a:defRPr>
            </a:lvl1pPr>
          </a:lstStyle>
          <a:p>
            <a:r>
              <a:rPr lang="ja-JP" altLang="en-US" dirty="0"/>
              <a:t>研究者（研究班）</a:t>
            </a:r>
          </a:p>
        </p:txBody>
      </p:sp>
      <p:sp>
        <p:nvSpPr>
          <p:cNvPr id="4" name="テキスト ボックス 3"/>
          <p:cNvSpPr txBox="1"/>
          <p:nvPr/>
        </p:nvSpPr>
        <p:spPr>
          <a:xfrm>
            <a:off x="2589288" y="4859868"/>
            <a:ext cx="1404156"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rPr>
              <a:t>利用者</a:t>
            </a:r>
            <a:endParaRPr kumimoji="1"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5" name="テキスト ボックス 4"/>
          <p:cNvSpPr txBox="1"/>
          <p:nvPr/>
        </p:nvSpPr>
        <p:spPr>
          <a:xfrm>
            <a:off x="2484388" y="3160261"/>
            <a:ext cx="1404156"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rPr>
              <a:t>都道府県</a:t>
            </a:r>
            <a:endParaRPr kumimoji="1"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7" name="テキスト ボックス 6"/>
          <p:cNvSpPr txBox="1"/>
          <p:nvPr/>
        </p:nvSpPr>
        <p:spPr>
          <a:xfrm>
            <a:off x="7995338" y="1835532"/>
            <a:ext cx="1404156"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en-US" altLang="ja-JP" dirty="0">
                <a:solidFill>
                  <a:schemeClr val="tx1"/>
                </a:solidFill>
                <a:latin typeface="Meiryo UI" panose="020B0604030504040204" pitchFamily="50" charset="-128"/>
                <a:ea typeface="Meiryo UI" panose="020B0604030504040204" pitchFamily="50" charset="-128"/>
                <a:cs typeface="メイリオ" panose="020B0604030504040204" pitchFamily="50" charset="-128"/>
              </a:rPr>
              <a:t>NCD</a:t>
            </a:r>
            <a:endParaRPr kumimoji="1"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8" name="テキスト ボックス 7"/>
          <p:cNvSpPr txBox="1"/>
          <p:nvPr/>
        </p:nvSpPr>
        <p:spPr>
          <a:xfrm>
            <a:off x="7995338" y="4931876"/>
            <a:ext cx="1404156"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rPr>
              <a:t>患者</a:t>
            </a:r>
            <a:endParaRPr kumimoji="1"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9" name="テキスト ボックス 8"/>
          <p:cNvSpPr txBox="1"/>
          <p:nvPr/>
        </p:nvSpPr>
        <p:spPr>
          <a:xfrm>
            <a:off x="7995338" y="3205426"/>
            <a:ext cx="1404156" cy="646331"/>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en-US" altLang="ja-JP" dirty="0" smtClean="0">
                <a:solidFill>
                  <a:schemeClr val="tx1"/>
                </a:solidFill>
                <a:latin typeface="Meiryo UI" panose="020B0604030504040204" pitchFamily="50" charset="-128"/>
                <a:ea typeface="Meiryo UI" panose="020B0604030504040204" pitchFamily="50" charset="-128"/>
                <a:cs typeface="メイリオ" panose="020B0604030504040204" pitchFamily="50" charset="-128"/>
              </a:rPr>
              <a:t>NCD</a:t>
            </a:r>
            <a:r>
              <a:rPr lang="ja-JP" altLang="en-US" dirty="0" smtClean="0">
                <a:solidFill>
                  <a:schemeClr val="tx1"/>
                </a:solidFill>
                <a:latin typeface="Meiryo UI" panose="020B0604030504040204" pitchFamily="50" charset="-128"/>
                <a:ea typeface="Meiryo UI" panose="020B0604030504040204" pitchFamily="50" charset="-128"/>
                <a:cs typeface="メイリオ" panose="020B0604030504040204" pitchFamily="50" charset="-128"/>
              </a:rPr>
              <a:t>参加</a:t>
            </a:r>
            <a:endParaRPr lang="en-US" altLang="ja-JP" dirty="0" smtClean="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dirty="0" smtClean="0">
                <a:solidFill>
                  <a:schemeClr val="tx1"/>
                </a:solidFill>
                <a:latin typeface="Meiryo UI" panose="020B0604030504040204" pitchFamily="50" charset="-128"/>
                <a:ea typeface="Meiryo UI" panose="020B0604030504040204" pitchFamily="50" charset="-128"/>
                <a:cs typeface="メイリオ" panose="020B0604030504040204" pitchFamily="50" charset="-128"/>
              </a:rPr>
              <a:t>医療機関</a:t>
            </a:r>
            <a:endParaRPr kumimoji="1"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10" name="テキスト ボックス 9"/>
          <p:cNvSpPr txBox="1"/>
          <p:nvPr/>
        </p:nvSpPr>
        <p:spPr>
          <a:xfrm>
            <a:off x="5070014" y="2339588"/>
            <a:ext cx="2145238" cy="738664"/>
          </a:xfrm>
          <a:prstGeom prst="rect">
            <a:avLst/>
          </a:prstGeom>
          <a:noFill/>
          <a:ln>
            <a:noFill/>
          </a:ln>
        </p:spPr>
        <p:txBody>
          <a:bodyPr wrap="square" rtlCol="0" anchor="ctr">
            <a:spAutoFit/>
          </a:bodyPr>
          <a:lstStyle/>
          <a:p>
            <a:r>
              <a:rPr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解析対象</a:t>
            </a:r>
            <a:endParaRPr lang="en-US" altLang="ja-JP" sz="1400" dirty="0" smtClean="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・国からのデータ</a:t>
            </a:r>
            <a:endParaRPr lang="en-US" altLang="ja-JP" sz="1400" dirty="0" smtClean="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a:t>
            </a:r>
            <a:r>
              <a:rPr lang="en-US" altLang="ja-JP" sz="1400" dirty="0" smtClean="0">
                <a:latin typeface="Meiryo UI" panose="020B0604030504040204" pitchFamily="50" charset="-128"/>
                <a:ea typeface="Meiryo UI" panose="020B0604030504040204" pitchFamily="50" charset="-128"/>
                <a:cs typeface="メイリオ" panose="020B0604030504040204" pitchFamily="50" charset="-128"/>
              </a:rPr>
              <a:t>NCD</a:t>
            </a:r>
            <a:r>
              <a:rPr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からのデータ</a:t>
            </a:r>
            <a:endParaRPr lang="en-US" altLang="ja-JP" sz="1400" dirty="0" smtClean="0">
              <a:latin typeface="Meiryo UI" panose="020B0604030504040204" pitchFamily="50" charset="-128"/>
              <a:ea typeface="Meiryo UI" panose="020B0604030504040204" pitchFamily="50" charset="-128"/>
              <a:cs typeface="メイリオ" panose="020B0604030504040204" pitchFamily="50" charset="-128"/>
            </a:endParaRPr>
          </a:p>
        </p:txBody>
      </p:sp>
      <p:sp>
        <p:nvSpPr>
          <p:cNvPr id="11" name="テキスト ボックス 10"/>
          <p:cNvSpPr txBox="1"/>
          <p:nvPr/>
        </p:nvSpPr>
        <p:spPr>
          <a:xfrm>
            <a:off x="2743077" y="3913892"/>
            <a:ext cx="1777875" cy="523220"/>
          </a:xfrm>
          <a:prstGeom prst="rect">
            <a:avLst/>
          </a:prstGeom>
          <a:noFill/>
          <a:ln>
            <a:noFill/>
          </a:ln>
        </p:spPr>
        <p:txBody>
          <a:bodyPr wrap="square" rtlCol="0" anchor="ctr">
            <a:spAutoFit/>
          </a:bodyPr>
          <a:lstStyle/>
          <a:p>
            <a:r>
              <a:rPr kumimoji="1"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・臨床調査個人票</a:t>
            </a:r>
            <a:endParaRPr kumimoji="1" lang="en-US" altLang="ja-JP" sz="1400" dirty="0" smtClean="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・同意書</a:t>
            </a:r>
            <a:endParaRPr kumimoji="1" lang="ja-JP" altLang="en-US" sz="14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2" name="テキスト ボックス 11"/>
          <p:cNvSpPr txBox="1"/>
          <p:nvPr/>
        </p:nvSpPr>
        <p:spPr>
          <a:xfrm>
            <a:off x="506506" y="3861048"/>
            <a:ext cx="1833204"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rPr>
              <a:t>指定医療機関</a:t>
            </a:r>
            <a:endParaRPr kumimoji="1"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14" name="直線矢印コネクタ 13"/>
          <p:cNvCxnSpPr/>
          <p:nvPr/>
        </p:nvCxnSpPr>
        <p:spPr>
          <a:xfrm flipV="1">
            <a:off x="2748510" y="2341934"/>
            <a:ext cx="0" cy="64572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2748510" y="3750024"/>
            <a:ext cx="0" cy="8349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3980795" y="2020199"/>
            <a:ext cx="894197" cy="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V="1">
            <a:off x="8229364" y="2384936"/>
            <a:ext cx="0" cy="69331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flipV="1">
            <a:off x="7116290" y="2058092"/>
            <a:ext cx="723032" cy="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V="1">
            <a:off x="8249787" y="3995773"/>
            <a:ext cx="0" cy="8349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a:off x="1910662" y="4360192"/>
            <a:ext cx="551395" cy="57168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464502" y="4705980"/>
            <a:ext cx="2184242" cy="523220"/>
          </a:xfrm>
          <a:prstGeom prst="rect">
            <a:avLst/>
          </a:prstGeom>
          <a:noFill/>
          <a:ln>
            <a:noFill/>
          </a:ln>
        </p:spPr>
        <p:txBody>
          <a:bodyPr wrap="square" rtlCol="0" anchor="ctr">
            <a:spAutoFit/>
          </a:bodyPr>
          <a:lstStyle/>
          <a:p>
            <a:r>
              <a:rPr kumimoji="1"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・事業と研究の説明</a:t>
            </a:r>
            <a:endParaRPr kumimoji="1" lang="en-US" altLang="ja-JP" sz="1400" dirty="0" smtClean="0">
              <a:latin typeface="Meiryo UI" panose="020B0604030504040204" pitchFamily="50" charset="-128"/>
              <a:ea typeface="Meiryo UI" panose="020B0604030504040204" pitchFamily="50" charset="-128"/>
              <a:cs typeface="メイリオ" panose="020B0604030504040204" pitchFamily="50" charset="-128"/>
            </a:endParaRPr>
          </a:p>
          <a:p>
            <a:r>
              <a:rPr kumimoji="1"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・臨床調査個人票の交付</a:t>
            </a:r>
            <a:endParaRPr kumimoji="1" lang="ja-JP" altLang="en-US" sz="14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2" name="正方形/長方形 31"/>
          <p:cNvSpPr/>
          <p:nvPr/>
        </p:nvSpPr>
        <p:spPr>
          <a:xfrm>
            <a:off x="428498" y="1268760"/>
            <a:ext cx="3999395" cy="4536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33" name="テキスト ボックス 32"/>
          <p:cNvSpPr txBox="1"/>
          <p:nvPr/>
        </p:nvSpPr>
        <p:spPr>
          <a:xfrm>
            <a:off x="1425808" y="836713"/>
            <a:ext cx="2004773" cy="646331"/>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kumimoji="1" lang="ja-JP" altLang="en-US" dirty="0" smtClean="0">
                <a:solidFill>
                  <a:schemeClr val="tx1"/>
                </a:solidFill>
                <a:latin typeface="Meiryo UI" panose="020B0604030504040204" pitchFamily="50" charset="-128"/>
                <a:ea typeface="Meiryo UI" panose="020B0604030504040204" pitchFamily="50" charset="-128"/>
                <a:cs typeface="メイリオ" panose="020B0604030504040204" pitchFamily="50" charset="-128"/>
              </a:rPr>
              <a:t>保健事業</a:t>
            </a:r>
            <a:endParaRPr kumimoji="1" lang="en-US" altLang="ja-JP" dirty="0" smtClean="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dirty="0" smtClean="0">
                <a:solidFill>
                  <a:schemeClr val="tx1"/>
                </a:solidFill>
                <a:latin typeface="Meiryo UI" panose="020B0604030504040204" pitchFamily="50" charset="-128"/>
                <a:ea typeface="Meiryo UI" panose="020B0604030504040204" pitchFamily="50" charset="-128"/>
                <a:cs typeface="メイリオ" panose="020B0604030504040204" pitchFamily="50" charset="-128"/>
              </a:rPr>
              <a:t>（指針の適用外）</a:t>
            </a:r>
            <a:endParaRPr kumimoji="1"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34" name="正方形/長方形 33"/>
          <p:cNvSpPr/>
          <p:nvPr/>
        </p:nvSpPr>
        <p:spPr>
          <a:xfrm>
            <a:off x="4562957" y="1268760"/>
            <a:ext cx="5070563" cy="4536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35" name="テキスト ボックス 34"/>
          <p:cNvSpPr txBox="1"/>
          <p:nvPr/>
        </p:nvSpPr>
        <p:spPr>
          <a:xfrm>
            <a:off x="6059128" y="836713"/>
            <a:ext cx="2078221" cy="646331"/>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rPr>
              <a:t>研究</a:t>
            </a:r>
            <a:endParaRPr kumimoji="1" lang="en-US" altLang="ja-JP" dirty="0" smtClean="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dirty="0" smtClean="0">
                <a:solidFill>
                  <a:schemeClr val="tx1"/>
                </a:solidFill>
                <a:latin typeface="Meiryo UI" panose="020B0604030504040204" pitchFamily="50" charset="-128"/>
                <a:ea typeface="Meiryo UI" panose="020B0604030504040204" pitchFamily="50" charset="-128"/>
                <a:cs typeface="メイリオ" panose="020B0604030504040204" pitchFamily="50" charset="-128"/>
              </a:rPr>
              <a:t>（指針の適用）</a:t>
            </a:r>
            <a:endParaRPr kumimoji="1" lang="ja-JP" altLang="en-US" dirty="0">
              <a:solidFill>
                <a:schemeClr val="tx1"/>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36" name="テキスト ボックス 35"/>
          <p:cNvSpPr txBox="1"/>
          <p:nvPr/>
        </p:nvSpPr>
        <p:spPr>
          <a:xfrm>
            <a:off x="8307373" y="3902005"/>
            <a:ext cx="1436141" cy="307777"/>
          </a:xfrm>
          <a:prstGeom prst="rect">
            <a:avLst/>
          </a:prstGeom>
          <a:noFill/>
          <a:ln>
            <a:noFill/>
          </a:ln>
        </p:spPr>
        <p:txBody>
          <a:bodyPr wrap="square" rtlCol="0" anchor="ctr">
            <a:spAutoFit/>
          </a:bodyPr>
          <a:lstStyle/>
          <a:p>
            <a:r>
              <a:rPr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オプトアウト</a:t>
            </a:r>
            <a:endParaRPr kumimoji="1" lang="en-US" altLang="ja-JP" sz="1400" dirty="0" smtClean="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テキスト ボックス 36"/>
          <p:cNvSpPr txBox="1"/>
          <p:nvPr/>
        </p:nvSpPr>
        <p:spPr>
          <a:xfrm>
            <a:off x="2690749" y="2497809"/>
            <a:ext cx="1872208" cy="523220"/>
          </a:xfrm>
          <a:prstGeom prst="rect">
            <a:avLst/>
          </a:prstGeom>
          <a:noFill/>
          <a:ln>
            <a:noFill/>
          </a:ln>
        </p:spPr>
        <p:txBody>
          <a:bodyPr wrap="square" rtlCol="0" anchor="ctr">
            <a:spAutoFit/>
          </a:bodyPr>
          <a:lstStyle/>
          <a:p>
            <a:r>
              <a:rPr kumimoji="1"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・臨床調査個人票</a:t>
            </a:r>
            <a:endParaRPr kumimoji="1" lang="en-US" altLang="ja-JP" sz="1400" dirty="0" smtClean="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・同意書</a:t>
            </a:r>
            <a:endParaRPr kumimoji="1" lang="ja-JP" altLang="en-US" sz="14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8" name="テキスト ボックス 37"/>
          <p:cNvSpPr txBox="1"/>
          <p:nvPr/>
        </p:nvSpPr>
        <p:spPr>
          <a:xfrm>
            <a:off x="8307373" y="2600618"/>
            <a:ext cx="1248138" cy="307777"/>
          </a:xfrm>
          <a:prstGeom prst="rect">
            <a:avLst/>
          </a:prstGeom>
          <a:noFill/>
          <a:ln>
            <a:noFill/>
          </a:ln>
        </p:spPr>
        <p:txBody>
          <a:bodyPr wrap="square" rtlCol="0" anchor="ctr">
            <a:spAutoFit/>
          </a:bodyPr>
          <a:lstStyle/>
          <a:p>
            <a:r>
              <a:rPr lang="ja-JP" altLang="en-US" sz="1400" dirty="0">
                <a:latin typeface="Meiryo UI" panose="020B0604030504040204" pitchFamily="50" charset="-128"/>
                <a:ea typeface="Meiryo UI" panose="020B0604030504040204" pitchFamily="50" charset="-128"/>
                <a:cs typeface="メイリオ" panose="020B0604030504040204" pitchFamily="50" charset="-128"/>
              </a:rPr>
              <a:t>臨床</a:t>
            </a:r>
            <a:r>
              <a:rPr lang="ja-JP" altLang="en-US" sz="1400" dirty="0" smtClean="0">
                <a:latin typeface="Meiryo UI" panose="020B0604030504040204" pitchFamily="50" charset="-128"/>
                <a:ea typeface="Meiryo UI" panose="020B0604030504040204" pitchFamily="50" charset="-128"/>
                <a:cs typeface="メイリオ" panose="020B0604030504040204" pitchFamily="50" charset="-128"/>
              </a:rPr>
              <a:t>データ</a:t>
            </a:r>
            <a:endParaRPr lang="en-US" altLang="ja-JP" sz="1400" dirty="0" smtClean="0">
              <a:latin typeface="Meiryo UI" panose="020B0604030504040204" pitchFamily="50" charset="-128"/>
              <a:ea typeface="Meiryo UI" panose="020B0604030504040204" pitchFamily="50" charset="-128"/>
              <a:cs typeface="メイリオ" panose="020B0604030504040204" pitchFamily="50" charset="-128"/>
            </a:endParaRPr>
          </a:p>
        </p:txBody>
      </p:sp>
      <p:sp>
        <p:nvSpPr>
          <p:cNvPr id="27" name="テキスト ボックス 26"/>
          <p:cNvSpPr txBox="1"/>
          <p:nvPr/>
        </p:nvSpPr>
        <p:spPr>
          <a:xfrm>
            <a:off x="5122341" y="3119082"/>
            <a:ext cx="2134915" cy="553998"/>
          </a:xfrm>
          <a:prstGeom prst="rect">
            <a:avLst/>
          </a:prstGeom>
          <a:noFill/>
          <a:ln>
            <a:noFill/>
          </a:ln>
        </p:spPr>
        <p:txBody>
          <a:bodyPr wrap="square" rtlCol="0" anchor="ctr">
            <a:spAutoFit/>
          </a:bodyPr>
          <a:lstStyle/>
          <a:p>
            <a:r>
              <a:rPr lang="ja-JP" altLang="en-US" sz="1000" dirty="0" smtClean="0">
                <a:latin typeface="Meiryo UI" panose="020B0604030504040204" pitchFamily="50" charset="-128"/>
                <a:ea typeface="Meiryo UI" panose="020B0604030504040204" pitchFamily="50" charset="-128"/>
                <a:cs typeface="メイリオ" panose="020B0604030504040204" pitchFamily="50" charset="-128"/>
              </a:rPr>
              <a:t>研究班では、上記２つのデータを用いた解析を行うことについて臨床倫理委員会の審査が必要</a:t>
            </a:r>
            <a:endParaRPr lang="en-US" altLang="ja-JP" sz="1000" dirty="0" smtClean="0">
              <a:latin typeface="Meiryo UI" panose="020B0604030504040204" pitchFamily="50" charset="-128"/>
              <a:ea typeface="Meiryo UI" panose="020B0604030504040204" pitchFamily="50" charset="-128"/>
              <a:cs typeface="メイリオ" panose="020B0604030504040204" pitchFamily="50" charset="-128"/>
            </a:endParaRPr>
          </a:p>
        </p:txBody>
      </p:sp>
      <p:sp>
        <p:nvSpPr>
          <p:cNvPr id="28" name="タイトル 1"/>
          <p:cNvSpPr txBox="1">
            <a:spLocks/>
          </p:cNvSpPr>
          <p:nvPr/>
        </p:nvSpPr>
        <p:spPr>
          <a:xfrm>
            <a:off x="0" y="16067"/>
            <a:ext cx="9906000" cy="722511"/>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b="1" dirty="0">
                <a:latin typeface="メイリオ" panose="020B0604030504040204" pitchFamily="50" charset="-128"/>
                <a:ea typeface="メイリオ" panose="020B0604030504040204" pitchFamily="50" charset="-128"/>
                <a:cs typeface="メイリオ" panose="020B0604030504040204" pitchFamily="50" charset="-128"/>
              </a:rPr>
              <a:t>肝がん・重度肝硬変治療研究促進事業に</a:t>
            </a:r>
            <a:r>
              <a:rPr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おける</a:t>
            </a:r>
            <a:endParaRPr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事業と研究の関係</a:t>
            </a:r>
            <a:endParaRPr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p:cNvSpPr txBox="1"/>
          <p:nvPr/>
        </p:nvSpPr>
        <p:spPr>
          <a:xfrm>
            <a:off x="428498" y="5867980"/>
            <a:ext cx="8364790" cy="369332"/>
          </a:xfrm>
          <a:prstGeom prst="rect">
            <a:avLst/>
          </a:prstGeom>
          <a:noFill/>
          <a:ln>
            <a:noFill/>
          </a:ln>
        </p:spPr>
        <p:txBody>
          <a:bodyPr wrap="none" rtlCol="0">
            <a:spAutoFit/>
          </a:bodyPr>
          <a:lstStyle/>
          <a:p>
            <a:r>
              <a:rPr kumimoji="1" lang="en-US" altLang="ja-JP" dirty="0" smtClean="0">
                <a:latin typeface="Meiryo UI" panose="020B0604030504040204" pitchFamily="50" charset="-128"/>
                <a:ea typeface="Meiryo UI" panose="020B0604030504040204" pitchFamily="50" charset="-128"/>
                <a:cs typeface="メイリオ"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メイリオ" panose="020B0604030504040204" pitchFamily="50" charset="-128"/>
              </a:rPr>
              <a:t>国が事業として臨床調査個人票等を研究班に提供（利用者の同意取得が望ましい）</a:t>
            </a:r>
            <a:endParaRPr kumimoji="1" lang="ja-JP" altLang="en-US"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3" name="正方形/長方形 12"/>
          <p:cNvSpPr/>
          <p:nvPr/>
        </p:nvSpPr>
        <p:spPr>
          <a:xfrm>
            <a:off x="3977769" y="1646121"/>
            <a:ext cx="415498" cy="369332"/>
          </a:xfrm>
          <a:prstGeom prst="rect">
            <a:avLst/>
          </a:prstGeom>
          <a:noFill/>
          <a:ln>
            <a:noFill/>
          </a:ln>
        </p:spPr>
        <p:txBody>
          <a:bodyPr wrap="none" anchor="ctr">
            <a:spAutoFit/>
          </a:bodyPr>
          <a:lstStyle/>
          <a:p>
            <a:r>
              <a:rPr lang="en-US" altLang="ja-JP" dirty="0">
                <a:latin typeface="Meiryo UI" panose="020B0604030504040204" pitchFamily="50" charset="-128"/>
                <a:ea typeface="Meiryo UI" panose="020B0604030504040204" pitchFamily="50" charset="-128"/>
                <a:cs typeface="メイリオ" panose="020B0604030504040204" pitchFamily="50" charset="-128"/>
              </a:rPr>
              <a:t>※</a:t>
            </a:r>
            <a:endParaRPr lang="ja-JP" altLang="en-US"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9" name="正方形/長方形 18"/>
          <p:cNvSpPr/>
          <p:nvPr/>
        </p:nvSpPr>
        <p:spPr>
          <a:xfrm>
            <a:off x="2464189" y="6344875"/>
            <a:ext cx="7442809" cy="276999"/>
          </a:xfrm>
          <a:prstGeom prst="rect">
            <a:avLst/>
          </a:prstGeom>
          <a:noFill/>
          <a:ln>
            <a:noFill/>
          </a:ln>
        </p:spPr>
        <p:txBody>
          <a:bodyPr wrap="square" rtlCol="0">
            <a:spAutoFit/>
          </a:bodyPr>
          <a:lstStyle/>
          <a:p>
            <a:pPr algn="r"/>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指針：人</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を対象とする医学系研究に関する倫理</a:t>
            </a:r>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指針（</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平成２９年２月２８日一部改正）</a:t>
            </a:r>
          </a:p>
        </p:txBody>
      </p:sp>
      <p:cxnSp>
        <p:nvCxnSpPr>
          <p:cNvPr id="39" name="直線矢印コネクタ 38"/>
          <p:cNvCxnSpPr/>
          <p:nvPr/>
        </p:nvCxnSpPr>
        <p:spPr>
          <a:xfrm>
            <a:off x="8897093" y="4167511"/>
            <a:ext cx="0" cy="678100"/>
          </a:xfrm>
          <a:prstGeom prst="straightConnector1">
            <a:avLst/>
          </a:prstGeom>
          <a:ln w="381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743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0" y="16068"/>
            <a:ext cx="9906000" cy="5853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みなし指定</a:t>
            </a:r>
            <a:endParaRPr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7" name="グループ化 16"/>
          <p:cNvGrpSpPr/>
          <p:nvPr/>
        </p:nvGrpSpPr>
        <p:grpSpPr>
          <a:xfrm>
            <a:off x="2450009" y="1628800"/>
            <a:ext cx="5005981" cy="3197905"/>
            <a:chOff x="704528" y="1196752"/>
            <a:chExt cx="5005981" cy="3197905"/>
          </a:xfrm>
        </p:grpSpPr>
        <p:pic>
          <p:nvPicPr>
            <p:cNvPr id="38" name="Picture 3"/>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4776516" y="3157055"/>
              <a:ext cx="534413" cy="68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テキスト ボックス 38"/>
            <p:cNvSpPr txBox="1"/>
            <p:nvPr/>
          </p:nvSpPr>
          <p:spPr>
            <a:xfrm>
              <a:off x="4376936" y="3902727"/>
              <a:ext cx="1333573" cy="400110"/>
            </a:xfrm>
            <a:prstGeom prst="rect">
              <a:avLst/>
            </a:prstGeom>
            <a:noFill/>
          </p:spPr>
          <p:txBody>
            <a:bodyPr wrap="square" rtlCol="0" anchor="ctr">
              <a:spAutoFit/>
            </a:bodyPr>
            <a:lstStyle/>
            <a:p>
              <a:pPr algn="ctr"/>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患者</a:t>
              </a:r>
              <a:endPar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（住民票：Ｂ県）</a:t>
              </a:r>
              <a:endPar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0" name="Picture 3" descr="C:\USERS\STJGU\APPDATA\LOCAL\TEMP\wzd941\building01\building01_hospital.wmf"/>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969775" y="3188042"/>
              <a:ext cx="981674" cy="714384"/>
            </a:xfrm>
            <a:prstGeom prst="rect">
              <a:avLst/>
            </a:prstGeom>
            <a:noFill/>
            <a:extLst>
              <a:ext uri="{909E8E84-426E-40DD-AFC4-6F175D3DCCD1}">
                <a14:hiddenFill xmlns:a14="http://schemas.microsoft.com/office/drawing/2010/main">
                  <a:solidFill>
                    <a:srgbClr val="FFFFFF"/>
                  </a:solidFill>
                </a14:hiddenFill>
              </a:ext>
            </a:extLst>
          </p:spPr>
        </p:pic>
        <p:sp>
          <p:nvSpPr>
            <p:cNvPr id="51" name="テキスト ボックス 50"/>
            <p:cNvSpPr txBox="1"/>
            <p:nvPr/>
          </p:nvSpPr>
          <p:spPr>
            <a:xfrm>
              <a:off x="704528" y="3932992"/>
              <a:ext cx="1512168" cy="461665"/>
            </a:xfrm>
            <a:prstGeom prst="rect">
              <a:avLst/>
            </a:prstGeom>
            <a:noFill/>
          </p:spPr>
          <p:txBody>
            <a:bodyPr wrap="square" rtlCol="0" anchor="ctr">
              <a:spAutoFit/>
            </a:bodyPr>
            <a:lstStyle/>
            <a:p>
              <a:pPr algn="ct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指定医療機関</a:t>
              </a:r>
              <a:endPar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（所在地：</a:t>
              </a: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a:t>
              </a: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県）</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3" name="直線矢印コネクタ 42"/>
            <p:cNvCxnSpPr/>
            <p:nvPr/>
          </p:nvCxnSpPr>
          <p:spPr>
            <a:xfrm>
              <a:off x="1460612" y="2447310"/>
              <a:ext cx="0" cy="5797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1136576" y="2487743"/>
              <a:ext cx="360040" cy="430887"/>
            </a:xfrm>
            <a:prstGeom prst="rect">
              <a:avLst/>
            </a:prstGeom>
            <a:noFill/>
          </p:spPr>
          <p:txBody>
            <a:bodyPr wrap="square" rtlCol="0" anchor="ctr">
              <a:spAutoFit/>
            </a:bodyPr>
            <a:lstStyle/>
            <a:p>
              <a:pPr algn="ct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指定</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4" name="Picture 4" descr="C:\USERS\STJGU\APPDATA\LOCAL\TEMP\wz5d80\building01\building01_OfficeBuilding12.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1162228" y="1501211"/>
              <a:ext cx="596769" cy="803952"/>
            </a:xfrm>
            <a:prstGeom prst="rect">
              <a:avLst/>
            </a:prstGeom>
            <a:noFill/>
            <a:extLst>
              <a:ext uri="{909E8E84-426E-40DD-AFC4-6F175D3DCCD1}">
                <a14:hiddenFill xmlns:a14="http://schemas.microsoft.com/office/drawing/2010/main">
                  <a:solidFill>
                    <a:srgbClr val="FFFFFF"/>
                  </a:solidFill>
                </a14:hiddenFill>
              </a:ext>
            </a:extLst>
          </p:spPr>
        </p:pic>
        <p:sp>
          <p:nvSpPr>
            <p:cNvPr id="55" name="テキスト ボックス 54"/>
            <p:cNvSpPr txBox="1"/>
            <p:nvPr/>
          </p:nvSpPr>
          <p:spPr>
            <a:xfrm>
              <a:off x="990628" y="1196752"/>
              <a:ext cx="939969" cy="276999"/>
            </a:xfrm>
            <a:prstGeom prst="rect">
              <a:avLst/>
            </a:prstGeom>
            <a:noFill/>
          </p:spPr>
          <p:txBody>
            <a:bodyPr wrap="square" rtlCol="0" anchor="ctr">
              <a:spAutoFit/>
            </a:bodyPr>
            <a:lstStyle/>
            <a:p>
              <a:pPr algn="ct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a:t>
              </a: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県</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0" name="Picture 4" descr="C:\USERS\STJGU\APPDATA\LOCAL\TEMP\wz5d80\building01\building01_OfficeBuilding12.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4745338" y="1534276"/>
              <a:ext cx="596769" cy="803952"/>
            </a:xfrm>
            <a:prstGeom prst="rect">
              <a:avLst/>
            </a:prstGeom>
            <a:noFill/>
            <a:extLst>
              <a:ext uri="{909E8E84-426E-40DD-AFC4-6F175D3DCCD1}">
                <a14:hiddenFill xmlns:a14="http://schemas.microsoft.com/office/drawing/2010/main">
                  <a:solidFill>
                    <a:srgbClr val="FFFFFF"/>
                  </a:solidFill>
                </a14:hiddenFill>
              </a:ext>
            </a:extLst>
          </p:spPr>
        </p:pic>
        <p:sp>
          <p:nvSpPr>
            <p:cNvPr id="70" name="テキスト ボックス 69"/>
            <p:cNvSpPr txBox="1"/>
            <p:nvPr/>
          </p:nvSpPr>
          <p:spPr>
            <a:xfrm>
              <a:off x="4573738" y="1229817"/>
              <a:ext cx="939969" cy="276999"/>
            </a:xfrm>
            <a:prstGeom prst="rect">
              <a:avLst/>
            </a:prstGeom>
            <a:noFill/>
          </p:spPr>
          <p:txBody>
            <a:bodyPr wrap="square" rtlCol="0" anchor="ctr">
              <a:spAutoFit/>
            </a:bodyPr>
            <a:lstStyle/>
            <a:p>
              <a:pPr algn="ct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B</a:t>
              </a: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県</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71" name="直線矢印コネクタ 70"/>
            <p:cNvCxnSpPr/>
            <p:nvPr/>
          </p:nvCxnSpPr>
          <p:spPr>
            <a:xfrm>
              <a:off x="5043722" y="2447310"/>
              <a:ext cx="0" cy="5797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5043722" y="2534161"/>
              <a:ext cx="451342" cy="430887"/>
            </a:xfrm>
            <a:prstGeom prst="rect">
              <a:avLst/>
            </a:prstGeom>
            <a:noFill/>
          </p:spPr>
          <p:txBody>
            <a:bodyPr wrap="square" rtlCol="0" anchor="ctr">
              <a:spAutoFit/>
            </a:bodyPr>
            <a:lstStyle/>
            <a:p>
              <a:pPr algn="ct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認定</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3" name="直線矢印コネクタ 12"/>
            <p:cNvCxnSpPr/>
            <p:nvPr/>
          </p:nvCxnSpPr>
          <p:spPr>
            <a:xfrm flipH="1">
              <a:off x="2216696" y="3645024"/>
              <a:ext cx="201622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0" name="テキスト ボックス 89"/>
            <p:cNvSpPr txBox="1"/>
            <p:nvPr/>
          </p:nvSpPr>
          <p:spPr>
            <a:xfrm>
              <a:off x="2504728" y="3706331"/>
              <a:ext cx="1587266" cy="261610"/>
            </a:xfrm>
            <a:prstGeom prst="rect">
              <a:avLst/>
            </a:prstGeom>
            <a:noFill/>
          </p:spPr>
          <p:txBody>
            <a:bodyPr wrap="square" rtlCol="0" anchor="ctr">
              <a:spAutoFit/>
            </a:bodyPr>
            <a:lstStyle/>
            <a:p>
              <a:pPr algn="ct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（入院関係医療あり）</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1" name="テキスト ボックス 90"/>
            <p:cNvSpPr txBox="1"/>
            <p:nvPr/>
          </p:nvSpPr>
          <p:spPr>
            <a:xfrm>
              <a:off x="2986478" y="3383414"/>
              <a:ext cx="495636" cy="261610"/>
            </a:xfrm>
            <a:prstGeom prst="rect">
              <a:avLst/>
            </a:prstGeom>
            <a:noFill/>
          </p:spPr>
          <p:txBody>
            <a:bodyPr wrap="square" rtlCol="0" anchor="ctr">
              <a:spAutoFit/>
            </a:bodyPr>
            <a:lstStyle/>
            <a:p>
              <a:pPr algn="ct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入院</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92" name="直線矢印コネクタ 91"/>
            <p:cNvCxnSpPr/>
            <p:nvPr/>
          </p:nvCxnSpPr>
          <p:spPr>
            <a:xfrm flipH="1">
              <a:off x="2184147" y="2132856"/>
              <a:ext cx="2264797" cy="95392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3" name="テキスト ボックス 92"/>
            <p:cNvSpPr txBox="1"/>
            <p:nvPr/>
          </p:nvSpPr>
          <p:spPr>
            <a:xfrm>
              <a:off x="2573646" y="2252772"/>
              <a:ext cx="1587266" cy="600164"/>
            </a:xfrm>
            <a:prstGeom prst="rect">
              <a:avLst/>
            </a:prstGeom>
            <a:solidFill>
              <a:schemeClr val="bg1"/>
            </a:solidFill>
            <a:ln>
              <a:solidFill>
                <a:schemeClr val="tx1"/>
              </a:solidFill>
            </a:ln>
          </p:spPr>
          <p:txBody>
            <a:bodyPr wrap="square" rtlCol="0" anchor="ctr">
              <a:spAutoFit/>
            </a:bodyPr>
            <a:lstStyle/>
            <a:p>
              <a:pPr algn="ct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Ａ県の指定医療機関をＢ県で指定した</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指定医療機関とみなす</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2800185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430950" y="5325596"/>
            <a:ext cx="6346586" cy="1415772"/>
          </a:xfrm>
          <a:prstGeom prst="rect">
            <a:avLst/>
          </a:prstGeom>
          <a:noFill/>
          <a:effectLst/>
        </p:spPr>
        <p:style>
          <a:lnRef idx="1">
            <a:schemeClr val="dk1"/>
          </a:lnRef>
          <a:fillRef idx="2">
            <a:schemeClr val="dk1"/>
          </a:fillRef>
          <a:effectRef idx="1">
            <a:schemeClr val="dk1"/>
          </a:effectRef>
          <a:fontRef idx="minor">
            <a:schemeClr val="dk1"/>
          </a:fontRef>
        </p:style>
        <p:txBody>
          <a:bodyPr wrap="square">
            <a:spAutoFit/>
          </a:bodyPr>
          <a:lstStyle/>
          <a:p>
            <a:r>
              <a:rPr lang="ja-JP" altLang="en-US" sz="1600" b="1" u="sng" dirty="0" smtClean="0">
                <a:latin typeface="メイリオ" panose="020B0604030504040204" pitchFamily="50" charset="-128"/>
                <a:ea typeface="メイリオ" panose="020B0604030504040204" pitchFamily="50" charset="-128"/>
                <a:cs typeface="メイリオ" panose="020B0604030504040204" pitchFamily="50" charset="-128"/>
              </a:rPr>
              <a:t>③それ以外の入院医療</a:t>
            </a:r>
            <a:endParaRPr lang="en-US" altLang="ja-JP" sz="16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　肝がん・重度肝硬変入院医療（①</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）および肝がん・重度肝硬変の治療</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関連</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する入院</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医療（②）ではない医療</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例）骨折、肺炎</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等</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、肝がん・重度肝硬変と無関係の疾患に対する医療</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保険診療外の医療</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3430950" y="3919670"/>
            <a:ext cx="6346586" cy="1415772"/>
          </a:xfrm>
          <a:prstGeom prst="rect">
            <a:avLst/>
          </a:prstGeom>
          <a:noFill/>
          <a:ln>
            <a:solidFill>
              <a:schemeClr val="tx1"/>
            </a:solidFill>
          </a:ln>
          <a:effectLst/>
        </p:spPr>
        <p:style>
          <a:lnRef idx="1">
            <a:schemeClr val="accent5"/>
          </a:lnRef>
          <a:fillRef idx="2">
            <a:schemeClr val="accent5"/>
          </a:fillRef>
          <a:effectRef idx="1">
            <a:schemeClr val="accent5"/>
          </a:effectRef>
          <a:fontRef idx="minor">
            <a:schemeClr val="dk1"/>
          </a:fontRef>
        </p:style>
        <p:txBody>
          <a:bodyPr wrap="square">
            <a:spAutoFit/>
          </a:bodyPr>
          <a:lstStyle/>
          <a:p>
            <a:r>
              <a:rPr lang="ja-JP" altLang="en-US" sz="1600" b="1" u="sng" dirty="0" smtClean="0">
                <a:latin typeface="メイリオ" panose="020B0604030504040204" pitchFamily="50" charset="-128"/>
                <a:ea typeface="メイリオ" panose="020B0604030504040204" pitchFamily="50" charset="-128"/>
                <a:cs typeface="メイリオ" panose="020B0604030504040204" pitchFamily="50" charset="-128"/>
              </a:rPr>
              <a:t>②肝がん・重度肝硬変の治療に関連する入院医療</a:t>
            </a:r>
            <a:endParaRPr lang="en-US" altLang="ja-JP" sz="16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　肝がん・重度肝硬変入院医療を受けるために必要と</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なる検査料、入院料</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その他当該医療に関係する入院医療で保険適用となっているもの</a:t>
            </a:r>
            <a:endParaRPr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例）入院基本料、血液検査、画像検査（腹部超音波、</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CT/MRI</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検査等）、</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病理検査、薬剤管理料、等</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3430950" y="784137"/>
            <a:ext cx="6346586" cy="3139321"/>
          </a:xfrm>
          <a:prstGeom prst="rect">
            <a:avLst/>
          </a:prstGeom>
          <a:noFill/>
          <a:ln>
            <a:solidFill>
              <a:schemeClr val="tx1"/>
            </a:solidFill>
          </a:ln>
          <a:effectLst/>
        </p:spPr>
        <p:style>
          <a:lnRef idx="1">
            <a:schemeClr val="accent3"/>
          </a:lnRef>
          <a:fillRef idx="2">
            <a:schemeClr val="accent3"/>
          </a:fillRef>
          <a:effectRef idx="1">
            <a:schemeClr val="accent3"/>
          </a:effectRef>
          <a:fontRef idx="minor">
            <a:schemeClr val="dk1"/>
          </a:fontRef>
        </p:style>
        <p:txBody>
          <a:bodyPr wrap="square">
            <a:spAutoFit/>
          </a:bodyPr>
          <a:lstStyle/>
          <a:p>
            <a:r>
              <a:rPr lang="ja-JP" altLang="en-US" sz="1600" b="1" u="sng" dirty="0" smtClean="0">
                <a:latin typeface="メイリオ" panose="020B0604030504040204" pitchFamily="50" charset="-128"/>
                <a:ea typeface="メイリオ" panose="020B0604030504040204" pitchFamily="50" charset="-128"/>
                <a:cs typeface="メイリオ" panose="020B0604030504040204" pitchFamily="50" charset="-128"/>
              </a:rPr>
              <a:t>①肝がん・重度肝硬変入院医療</a:t>
            </a:r>
            <a:endParaRPr lang="en-US" altLang="ja-JP" sz="16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　肝がん及び重度肝硬変の治療目的の入院と判断するための医療</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実務上の</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取扱い　別添３）</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肝がんの例）</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手術：肝切除術、肝悪性腫瘍ラジオ波焼灼療法、血管塞栓術等</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薬剤等：化学療法剤（ミリプラチン、ソラフェニブ等）</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鎮痛薬（モルヒネ等）</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重度肝硬変の例）</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手術：食道・胃静脈瘤手術、内視鏡的胃・食道静脈瘤結紮術等</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薬剤等：肝性浮腫・腹水、難治性腹水等の病名があり、トルバプタン</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等を</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使用</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している場合</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肝性脳症の病名があり、慢性肝障害時における脳症の改善の</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効能効果を有する薬剤を使用した場合</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左中かっこ 5"/>
          <p:cNvSpPr/>
          <p:nvPr/>
        </p:nvSpPr>
        <p:spPr>
          <a:xfrm>
            <a:off x="2998902" y="768203"/>
            <a:ext cx="432048" cy="4557393"/>
          </a:xfrm>
          <a:prstGeom prst="leftBrace">
            <a:avLst>
              <a:gd name="adj1" fmla="val 54663"/>
              <a:gd name="adj2" fmla="val 48617"/>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タイトル 1"/>
          <p:cNvSpPr txBox="1">
            <a:spLocks/>
          </p:cNvSpPr>
          <p:nvPr/>
        </p:nvSpPr>
        <p:spPr>
          <a:xfrm>
            <a:off x="0" y="16067"/>
            <a:ext cx="9906000" cy="722511"/>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b="1" dirty="0">
                <a:latin typeface="メイリオ" panose="020B0604030504040204" pitchFamily="50" charset="-128"/>
                <a:ea typeface="メイリオ" panose="020B0604030504040204" pitchFamily="50" charset="-128"/>
                <a:cs typeface="メイリオ" panose="020B0604030504040204" pitchFamily="50" charset="-128"/>
              </a:rPr>
              <a:t>肝がん・重度肝硬変治療研究促進事業に</a:t>
            </a:r>
            <a:r>
              <a:rPr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おける</a:t>
            </a:r>
            <a:endParaRPr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入院関係医療の範囲</a:t>
            </a:r>
            <a:endParaRPr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正方形/長方形 1"/>
          <p:cNvSpPr/>
          <p:nvPr/>
        </p:nvSpPr>
        <p:spPr>
          <a:xfrm>
            <a:off x="292487" y="2745899"/>
            <a:ext cx="2476500" cy="646331"/>
          </a:xfrm>
          <a:prstGeom prst="rect">
            <a:avLst/>
          </a:prstGeom>
        </p:spPr>
        <p:txBody>
          <a:bodyPr wrap="square">
            <a:spAutoFit/>
          </a:bodyPr>
          <a:lstStyle/>
          <a:p>
            <a:pPr algn="ctr"/>
            <a:r>
              <a:rPr lang="ja-JP" altLang="en-US" dirty="0">
                <a:latin typeface="メイリオ" panose="020B0604030504040204" pitchFamily="50" charset="-128"/>
                <a:ea typeface="メイリオ" panose="020B0604030504040204" pitchFamily="50" charset="-128"/>
                <a:cs typeface="メイリオ" panose="020B0604030504040204" pitchFamily="50" charset="-128"/>
              </a:rPr>
              <a:t>肝がん・重度肝硬変</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入院関係医療</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6" name="直線コネクタ 15"/>
          <p:cNvCxnSpPr/>
          <p:nvPr/>
        </p:nvCxnSpPr>
        <p:spPr>
          <a:xfrm flipH="1">
            <a:off x="2768987" y="5325596"/>
            <a:ext cx="700854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210475" y="3574083"/>
            <a:ext cx="2640523" cy="1569660"/>
          </a:xfrm>
          <a:prstGeom prst="rect">
            <a:avLst/>
          </a:prstGeom>
          <a:ln>
            <a:solidFill>
              <a:schemeClr val="tx1"/>
            </a:solidFill>
          </a:ln>
        </p:spPr>
        <p:txBody>
          <a:bodyPr wrap="square">
            <a:spAutoFit/>
          </a:bodyPr>
          <a:lstStyle/>
          <a:p>
            <a:r>
              <a:rPr lang="en-US" altLang="ja-JP" sz="1200" dirty="0" smtClean="0">
                <a:latin typeface="Meiryo UI" panose="020B0604030504040204" pitchFamily="50" charset="-128"/>
                <a:ea typeface="Meiryo UI" panose="020B0604030504040204" pitchFamily="50" charset="-128"/>
              </a:rPr>
              <a:t>【</a:t>
            </a:r>
            <a:r>
              <a:rPr lang="ja-JP" altLang="en-US" sz="1200" dirty="0" smtClean="0">
                <a:latin typeface="Meiryo UI" panose="020B0604030504040204" pitchFamily="50" charset="-128"/>
                <a:ea typeface="Meiryo UI" panose="020B0604030504040204" pitchFamily="50" charset="-128"/>
              </a:rPr>
              <a:t>肝臓移植の取扱い</a:t>
            </a:r>
            <a:r>
              <a:rPr lang="en-US" altLang="ja-JP" sz="1200" dirty="0" smtClean="0">
                <a:latin typeface="Meiryo UI" panose="020B0604030504040204" pitchFamily="50" charset="-128"/>
                <a:ea typeface="Meiryo UI" panose="020B0604030504040204" pitchFamily="50" charset="-128"/>
              </a:rPr>
              <a:t>】</a:t>
            </a:r>
          </a:p>
          <a:p>
            <a:r>
              <a:rPr lang="ja-JP" altLang="en-US" sz="1200" dirty="0" smtClean="0">
                <a:latin typeface="Meiryo UI" panose="020B0604030504040204" pitchFamily="50" charset="-128"/>
                <a:ea typeface="Meiryo UI" panose="020B0604030504040204" pitchFamily="50" charset="-128"/>
              </a:rPr>
              <a:t>　肝臓移植を受けた場合、肝がん・重度</a:t>
            </a:r>
            <a:endParaRPr lang="en-US" altLang="ja-JP" sz="1200" dirty="0" smtClean="0">
              <a:latin typeface="Meiryo UI" panose="020B0604030504040204" pitchFamily="50" charset="-128"/>
              <a:ea typeface="Meiryo UI" panose="020B0604030504040204" pitchFamily="50" charset="-128"/>
            </a:endParaRPr>
          </a:p>
          <a:p>
            <a:r>
              <a:rPr lang="ja-JP" altLang="en-US" sz="1200" dirty="0" smtClean="0">
                <a:latin typeface="Meiryo UI" panose="020B0604030504040204" pitchFamily="50" charset="-128"/>
                <a:ea typeface="Meiryo UI" panose="020B0604030504040204" pitchFamily="50" charset="-128"/>
              </a:rPr>
              <a:t>肝硬変は一旦</a:t>
            </a:r>
            <a:r>
              <a:rPr lang="ja-JP" altLang="en-US" sz="1200" dirty="0">
                <a:latin typeface="Meiryo UI" panose="020B0604030504040204" pitchFamily="50" charset="-128"/>
                <a:ea typeface="Meiryo UI" panose="020B0604030504040204" pitchFamily="50" charset="-128"/>
              </a:rPr>
              <a:t>は治癒したと</a:t>
            </a:r>
            <a:r>
              <a:rPr lang="ja-JP" altLang="en-US" sz="1200" dirty="0" smtClean="0">
                <a:latin typeface="Meiryo UI" panose="020B0604030504040204" pitchFamily="50" charset="-128"/>
                <a:ea typeface="Meiryo UI" panose="020B0604030504040204" pitchFamily="50" charset="-128"/>
              </a:rPr>
              <a:t>考えられます。</a:t>
            </a:r>
            <a:endParaRPr lang="ja-JP" altLang="en-US"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　</a:t>
            </a:r>
            <a:r>
              <a:rPr lang="ja-JP" altLang="en-US" sz="1200" dirty="0" smtClean="0">
                <a:latin typeface="Meiryo UI" panose="020B0604030504040204" pitchFamily="50" charset="-128"/>
                <a:ea typeface="Meiryo UI" panose="020B0604030504040204" pitchFamily="50" charset="-128"/>
              </a:rPr>
              <a:t>そのため、肝臓</a:t>
            </a:r>
            <a:r>
              <a:rPr lang="ja-JP" altLang="en-US" sz="1200" dirty="0">
                <a:latin typeface="Meiryo UI" panose="020B0604030504040204" pitchFamily="50" charset="-128"/>
                <a:ea typeface="Meiryo UI" panose="020B0604030504040204" pitchFamily="50" charset="-128"/>
              </a:rPr>
              <a:t>移植を受けた月の</a:t>
            </a:r>
            <a:r>
              <a:rPr lang="ja-JP" altLang="en-US" sz="1200" dirty="0" smtClean="0">
                <a:latin typeface="Meiryo UI" panose="020B0604030504040204" pitchFamily="50" charset="-128"/>
                <a:ea typeface="Meiryo UI" panose="020B0604030504040204" pitchFamily="50" charset="-128"/>
              </a:rPr>
              <a:t>翌月</a:t>
            </a:r>
            <a:endParaRPr lang="en-US" altLang="ja-JP" sz="1200" dirty="0" smtClean="0">
              <a:latin typeface="Meiryo UI" panose="020B0604030504040204" pitchFamily="50" charset="-128"/>
              <a:ea typeface="Meiryo UI" panose="020B0604030504040204" pitchFamily="50" charset="-128"/>
            </a:endParaRPr>
          </a:p>
          <a:p>
            <a:r>
              <a:rPr lang="ja-JP" altLang="en-US" sz="1200" smtClean="0">
                <a:latin typeface="Meiryo UI" panose="020B0604030504040204" pitchFamily="50" charset="-128"/>
                <a:ea typeface="Meiryo UI" panose="020B0604030504040204" pitchFamily="50" charset="-128"/>
              </a:rPr>
              <a:t>以後は</a:t>
            </a:r>
            <a:r>
              <a:rPr lang="ja-JP" altLang="en-US" sz="1200" dirty="0" smtClean="0">
                <a:latin typeface="Meiryo UI" panose="020B0604030504040204" pitchFamily="50" charset="-128"/>
                <a:ea typeface="Meiryo UI" panose="020B0604030504040204" pitchFamily="50" charset="-128"/>
              </a:rPr>
              <a:t>入院</a:t>
            </a:r>
            <a:r>
              <a:rPr lang="ja-JP" altLang="en-US" sz="1200" dirty="0">
                <a:latin typeface="Meiryo UI" panose="020B0604030504040204" pitchFamily="50" charset="-128"/>
                <a:ea typeface="Meiryo UI" panose="020B0604030504040204" pitchFamily="50" charset="-128"/>
              </a:rPr>
              <a:t>医療と</a:t>
            </a:r>
            <a:r>
              <a:rPr lang="ja-JP" altLang="en-US" sz="1200" dirty="0" smtClean="0">
                <a:latin typeface="Meiryo UI" panose="020B0604030504040204" pitchFamily="50" charset="-128"/>
                <a:ea typeface="Meiryo UI" panose="020B0604030504040204" pitchFamily="50" charset="-128"/>
              </a:rPr>
              <a:t>認められません。</a:t>
            </a:r>
            <a:endParaRPr lang="ja-JP" altLang="en-US"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　ただし、肝臓移植後に肝がんを再発</a:t>
            </a:r>
            <a:r>
              <a:rPr lang="ja-JP" altLang="en-US" sz="1200" dirty="0" smtClean="0">
                <a:latin typeface="Meiryo UI" panose="020B0604030504040204" pitchFamily="50" charset="-128"/>
                <a:ea typeface="Meiryo UI" panose="020B0604030504040204" pitchFamily="50" charset="-128"/>
              </a:rPr>
              <a:t>し</a:t>
            </a:r>
            <a:endParaRPr lang="en-US" altLang="ja-JP" sz="1200" dirty="0" smtClean="0">
              <a:latin typeface="Meiryo UI" panose="020B0604030504040204" pitchFamily="50" charset="-128"/>
              <a:ea typeface="Meiryo UI" panose="020B0604030504040204" pitchFamily="50" charset="-128"/>
            </a:endParaRPr>
          </a:p>
          <a:p>
            <a:r>
              <a:rPr lang="ja-JP" altLang="en-US" sz="1200" dirty="0" smtClean="0">
                <a:latin typeface="Meiryo UI" panose="020B0604030504040204" pitchFamily="50" charset="-128"/>
                <a:ea typeface="Meiryo UI" panose="020B0604030504040204" pitchFamily="50" charset="-128"/>
              </a:rPr>
              <a:t>た</a:t>
            </a:r>
            <a:r>
              <a:rPr lang="ja-JP" altLang="en-US" sz="1200" dirty="0">
                <a:latin typeface="Meiryo UI" panose="020B0604030504040204" pitchFamily="50" charset="-128"/>
                <a:ea typeface="Meiryo UI" panose="020B0604030504040204" pitchFamily="50" charset="-128"/>
              </a:rPr>
              <a:t>場合は、再発以後の月についても</a:t>
            </a:r>
            <a:r>
              <a:rPr lang="ja-JP" altLang="en-US" sz="1200" dirty="0" smtClean="0">
                <a:latin typeface="Meiryo UI" panose="020B0604030504040204" pitchFamily="50" charset="-128"/>
                <a:ea typeface="Meiryo UI" panose="020B0604030504040204" pitchFamily="50" charset="-128"/>
              </a:rPr>
              <a:t>入院</a:t>
            </a:r>
            <a:endParaRPr lang="en-US" altLang="ja-JP" sz="1200" dirty="0" smtClean="0">
              <a:latin typeface="Meiryo UI" panose="020B0604030504040204" pitchFamily="50" charset="-128"/>
              <a:ea typeface="Meiryo UI" panose="020B0604030504040204" pitchFamily="50" charset="-128"/>
            </a:endParaRPr>
          </a:p>
          <a:p>
            <a:r>
              <a:rPr lang="ja-JP" altLang="en-US" sz="1200" dirty="0" smtClean="0">
                <a:latin typeface="Meiryo UI" panose="020B0604030504040204" pitchFamily="50" charset="-128"/>
                <a:ea typeface="Meiryo UI" panose="020B0604030504040204" pitchFamily="50" charset="-128"/>
              </a:rPr>
              <a:t>医療</a:t>
            </a:r>
            <a:r>
              <a:rPr lang="ja-JP" altLang="en-US" sz="1200" dirty="0">
                <a:latin typeface="Meiryo UI" panose="020B0604030504040204" pitchFamily="50" charset="-128"/>
                <a:ea typeface="Meiryo UI" panose="020B0604030504040204" pitchFamily="50" charset="-128"/>
              </a:rPr>
              <a:t>として</a:t>
            </a:r>
            <a:r>
              <a:rPr lang="ja-JP" altLang="en-US" sz="1200" dirty="0" smtClean="0">
                <a:latin typeface="Meiryo UI" panose="020B0604030504040204" pitchFamily="50" charset="-128"/>
                <a:ea typeface="Meiryo UI" panose="020B0604030504040204" pitchFamily="50" charset="-128"/>
              </a:rPr>
              <a:t>認められます。</a:t>
            </a:r>
            <a:endParaRPr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66924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正方形/長方形 77"/>
          <p:cNvSpPr/>
          <p:nvPr/>
        </p:nvSpPr>
        <p:spPr>
          <a:xfrm>
            <a:off x="3790049" y="3976388"/>
            <a:ext cx="3971263" cy="430021"/>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050" dirty="0" smtClean="0">
                <a:solidFill>
                  <a:schemeClr val="tx1"/>
                </a:solidFill>
                <a:latin typeface="Meiryo UI" panose="020B0604030504040204" pitchFamily="50" charset="-128"/>
                <a:ea typeface="Meiryo UI" panose="020B0604030504040204" pitchFamily="50" charset="-128"/>
              </a:rPr>
              <a:t>同一の月に、一つの指定医療機関における１回の入院で、入院関係医療が高額療養費に達したか。</a:t>
            </a:r>
            <a:endParaRPr kumimoji="1" lang="en-US" altLang="ja-JP" sz="1050" dirty="0" smtClean="0">
              <a:solidFill>
                <a:schemeClr val="tx1"/>
              </a:solidFill>
              <a:latin typeface="Meiryo UI" panose="020B0604030504040204" pitchFamily="50" charset="-128"/>
              <a:ea typeface="Meiryo UI" panose="020B0604030504040204" pitchFamily="50" charset="-128"/>
            </a:endParaRPr>
          </a:p>
        </p:txBody>
      </p:sp>
      <p:sp>
        <p:nvSpPr>
          <p:cNvPr id="3" name="タイトル 1"/>
          <p:cNvSpPr txBox="1">
            <a:spLocks/>
          </p:cNvSpPr>
          <p:nvPr/>
        </p:nvSpPr>
        <p:spPr>
          <a:xfrm>
            <a:off x="0" y="2644"/>
            <a:ext cx="9906000" cy="5005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流れ図</a:t>
            </a:r>
            <a:endParaRPr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457299" y="1048247"/>
            <a:ext cx="2337499" cy="461665"/>
          </a:xfrm>
          <a:prstGeom prst="rect">
            <a:avLst/>
          </a:prstGeom>
          <a:noFill/>
          <a:ln>
            <a:solidFill>
              <a:schemeClr val="tx1"/>
            </a:solidFill>
          </a:ln>
        </p:spPr>
        <p:txBody>
          <a:bodyPr wrap="none" rtlCol="0">
            <a:spAutoFit/>
          </a:bodyPr>
          <a:lstStyle/>
          <a:p>
            <a:pPr algn="ctr"/>
            <a:r>
              <a:rPr kumimoji="1" lang="ja-JP" altLang="en-US" sz="1200" dirty="0" smtClean="0">
                <a:latin typeface="Meiryo UI" panose="020B0604030504040204" pitchFamily="50" charset="-128"/>
                <a:ea typeface="Meiryo UI" panose="020B0604030504040204" pitchFamily="50" charset="-128"/>
              </a:rPr>
              <a:t>肝がん・重度肝硬変の患者である。</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（実務上の取扱い別添１～３）</a:t>
            </a:r>
            <a:endParaRPr kumimoji="1" lang="ja-JP" altLang="en-US" sz="1200" dirty="0">
              <a:latin typeface="Meiryo UI" panose="020B0604030504040204" pitchFamily="50" charset="-128"/>
              <a:ea typeface="Meiryo UI" panose="020B0604030504040204" pitchFamily="50" charset="-128"/>
            </a:endParaRPr>
          </a:p>
        </p:txBody>
      </p:sp>
      <p:sp>
        <p:nvSpPr>
          <p:cNvPr id="48" name="テキスト ボックス 47"/>
          <p:cNvSpPr txBox="1"/>
          <p:nvPr/>
        </p:nvSpPr>
        <p:spPr>
          <a:xfrm>
            <a:off x="634431" y="1941498"/>
            <a:ext cx="1983235" cy="276999"/>
          </a:xfrm>
          <a:prstGeom prst="rect">
            <a:avLst/>
          </a:prstGeom>
          <a:noFill/>
          <a:ln>
            <a:solidFill>
              <a:schemeClr val="tx1"/>
            </a:solidFill>
          </a:ln>
        </p:spPr>
        <p:txBody>
          <a:bodyPr wrap="none" rtlCol="0">
            <a:spAutoFit/>
          </a:bodyPr>
          <a:lstStyle/>
          <a:p>
            <a:r>
              <a:rPr kumimoji="1" lang="ja-JP" altLang="en-US" sz="1200" dirty="0" smtClean="0">
                <a:latin typeface="Meiryo UI" panose="020B0604030504040204" pitchFamily="50" charset="-128"/>
                <a:ea typeface="Meiryo UI" panose="020B0604030504040204" pitchFamily="50" charset="-128"/>
              </a:rPr>
              <a:t>複数回の入院が見</a:t>
            </a:r>
            <a:r>
              <a:rPr lang="ja-JP" altLang="en-US" sz="1200" dirty="0">
                <a:latin typeface="Meiryo UI" panose="020B0604030504040204" pitchFamily="50" charset="-128"/>
                <a:ea typeface="Meiryo UI" panose="020B0604030504040204" pitchFamily="50" charset="-128"/>
              </a:rPr>
              <a:t>込まれ</a:t>
            </a:r>
            <a:r>
              <a:rPr kumimoji="1" lang="ja-JP" altLang="en-US" sz="1200" dirty="0" smtClean="0">
                <a:latin typeface="Meiryo UI" panose="020B0604030504040204" pitchFamily="50" charset="-128"/>
                <a:ea typeface="Meiryo UI" panose="020B0604030504040204" pitchFamily="50" charset="-128"/>
              </a:rPr>
              <a:t>る。</a:t>
            </a:r>
            <a:endParaRPr kumimoji="1" lang="ja-JP" altLang="en-US" sz="1200" dirty="0">
              <a:latin typeface="Meiryo UI" panose="020B0604030504040204" pitchFamily="50" charset="-128"/>
              <a:ea typeface="Meiryo UI" panose="020B0604030504040204" pitchFamily="50" charset="-128"/>
            </a:endParaRPr>
          </a:p>
        </p:txBody>
      </p:sp>
      <p:cxnSp>
        <p:nvCxnSpPr>
          <p:cNvPr id="8" name="直線矢印コネクタ 7"/>
          <p:cNvCxnSpPr/>
          <p:nvPr/>
        </p:nvCxnSpPr>
        <p:spPr>
          <a:xfrm>
            <a:off x="1626048" y="1545705"/>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p:cNvCxnSpPr/>
          <p:nvPr/>
        </p:nvCxnSpPr>
        <p:spPr>
          <a:xfrm>
            <a:off x="1626048" y="2254290"/>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9" name="グループ化 78"/>
          <p:cNvGrpSpPr/>
          <p:nvPr/>
        </p:nvGrpSpPr>
        <p:grpSpPr>
          <a:xfrm>
            <a:off x="159140" y="4812972"/>
            <a:ext cx="2933816" cy="672792"/>
            <a:chOff x="128464" y="2650083"/>
            <a:chExt cx="2933816" cy="672792"/>
          </a:xfrm>
        </p:grpSpPr>
        <p:sp>
          <p:nvSpPr>
            <p:cNvPr id="60" name="テキスト ボックス 59"/>
            <p:cNvSpPr txBox="1"/>
            <p:nvPr/>
          </p:nvSpPr>
          <p:spPr>
            <a:xfrm>
              <a:off x="128464" y="2650083"/>
              <a:ext cx="2933816" cy="276999"/>
            </a:xfrm>
            <a:prstGeom prst="rect">
              <a:avLst/>
            </a:prstGeom>
            <a:noFill/>
            <a:ln>
              <a:solidFill>
                <a:schemeClr val="tx1"/>
              </a:solidFill>
            </a:ln>
          </p:spPr>
          <p:txBody>
            <a:bodyPr wrap="none" rtlCol="0">
              <a:spAutoFit/>
            </a:bodyPr>
            <a:lstStyle/>
            <a:p>
              <a:r>
                <a:rPr kumimoji="1" lang="ja-JP" altLang="en-US" sz="1200" dirty="0" smtClean="0">
                  <a:latin typeface="Meiryo UI" panose="020B0604030504040204" pitchFamily="50" charset="-128"/>
                  <a:ea typeface="Meiryo UI" panose="020B0604030504040204" pitchFamily="50" charset="-128"/>
                </a:rPr>
                <a:t>実施要綱４（２）の階層区分に該当する。</a:t>
              </a:r>
              <a:endParaRPr kumimoji="1" lang="ja-JP" altLang="en-US" sz="1200" dirty="0">
                <a:latin typeface="Meiryo UI" panose="020B0604030504040204" pitchFamily="50" charset="-128"/>
                <a:ea typeface="Meiryo UI" panose="020B0604030504040204" pitchFamily="50" charset="-128"/>
              </a:endParaRPr>
            </a:p>
          </p:txBody>
        </p:sp>
        <p:cxnSp>
          <p:nvCxnSpPr>
            <p:cNvPr id="62" name="直線矢印コネクタ 61"/>
            <p:cNvCxnSpPr/>
            <p:nvPr/>
          </p:nvCxnSpPr>
          <p:spPr>
            <a:xfrm>
              <a:off x="1595372" y="2962875"/>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 name="グループ化 11"/>
          <p:cNvGrpSpPr/>
          <p:nvPr/>
        </p:nvGrpSpPr>
        <p:grpSpPr>
          <a:xfrm>
            <a:off x="832401" y="2650083"/>
            <a:ext cx="1587294" cy="653386"/>
            <a:chOff x="969795" y="3357327"/>
            <a:chExt cx="1587294" cy="653386"/>
          </a:xfrm>
        </p:grpSpPr>
        <p:sp>
          <p:nvSpPr>
            <p:cNvPr id="64" name="テキスト ボックス 63"/>
            <p:cNvSpPr txBox="1"/>
            <p:nvPr/>
          </p:nvSpPr>
          <p:spPr>
            <a:xfrm>
              <a:off x="969795" y="3357327"/>
              <a:ext cx="1587294" cy="307777"/>
            </a:xfrm>
            <a:prstGeom prst="rect">
              <a:avLst/>
            </a:prstGeom>
            <a:noFill/>
            <a:ln w="28575">
              <a:solidFill>
                <a:schemeClr val="tx1"/>
              </a:solidFill>
            </a:ln>
          </p:spPr>
          <p:txBody>
            <a:bodyPr wrap="none" rtlCol="0">
              <a:spAutoFit/>
            </a:bodyPr>
            <a:lstStyle/>
            <a:p>
              <a:pPr algn="ctr"/>
              <a:r>
                <a:rPr kumimoji="1" lang="ja-JP" altLang="en-US" sz="1400" dirty="0" smtClean="0">
                  <a:latin typeface="Meiryo UI" panose="020B0604030504040204" pitchFamily="50" charset="-128"/>
                  <a:ea typeface="Meiryo UI" panose="020B0604030504040204" pitchFamily="50" charset="-128"/>
                </a:rPr>
                <a:t>入院記録票の交付</a:t>
              </a:r>
              <a:endParaRPr kumimoji="1" lang="ja-JP" altLang="en-US" sz="1400" dirty="0">
                <a:latin typeface="Meiryo UI" panose="020B0604030504040204" pitchFamily="50" charset="-128"/>
                <a:ea typeface="Meiryo UI" panose="020B0604030504040204" pitchFamily="50" charset="-128"/>
              </a:endParaRPr>
            </a:p>
          </p:txBody>
        </p:sp>
        <p:sp>
          <p:nvSpPr>
            <p:cNvPr id="65" name="テキスト ボックス 64"/>
            <p:cNvSpPr txBox="1"/>
            <p:nvPr/>
          </p:nvSpPr>
          <p:spPr>
            <a:xfrm>
              <a:off x="969795" y="3702936"/>
              <a:ext cx="1587294" cy="307777"/>
            </a:xfrm>
            <a:prstGeom prst="rect">
              <a:avLst/>
            </a:prstGeom>
            <a:noFill/>
            <a:ln w="28575">
              <a:solidFill>
                <a:schemeClr val="tx1"/>
              </a:solidFill>
            </a:ln>
          </p:spPr>
          <p:txBody>
            <a:bodyPr wrap="none" rtlCol="0">
              <a:spAutoFit/>
            </a:bodyPr>
            <a:lstStyle/>
            <a:p>
              <a:pPr algn="ctr"/>
              <a:r>
                <a:rPr kumimoji="1" lang="ja-JP" altLang="en-US" sz="1400" dirty="0" smtClean="0">
                  <a:latin typeface="Meiryo UI" panose="020B0604030504040204" pitchFamily="50" charset="-128"/>
                  <a:ea typeface="Meiryo UI" panose="020B0604030504040204" pitchFamily="50" charset="-128"/>
                </a:rPr>
                <a:t>入院記録票の記載</a:t>
              </a:r>
              <a:endParaRPr kumimoji="1" lang="ja-JP" altLang="en-US" sz="1400" dirty="0">
                <a:latin typeface="Meiryo UI" panose="020B0604030504040204" pitchFamily="50" charset="-128"/>
                <a:ea typeface="Meiryo UI" panose="020B0604030504040204" pitchFamily="50" charset="-128"/>
              </a:endParaRPr>
            </a:p>
          </p:txBody>
        </p:sp>
      </p:grpSp>
      <p:sp>
        <p:nvSpPr>
          <p:cNvPr id="67" name="テキスト ボックス 66"/>
          <p:cNvSpPr txBox="1"/>
          <p:nvPr/>
        </p:nvSpPr>
        <p:spPr>
          <a:xfrm>
            <a:off x="384362" y="3735055"/>
            <a:ext cx="2645276" cy="646331"/>
          </a:xfrm>
          <a:prstGeom prst="rect">
            <a:avLst/>
          </a:prstGeom>
          <a:noFill/>
          <a:ln>
            <a:solidFill>
              <a:schemeClr val="tx1"/>
            </a:solidFill>
          </a:ln>
        </p:spPr>
        <p:txBody>
          <a:bodyPr wrap="none" rtlCol="0">
            <a:spAutoFit/>
          </a:bodyPr>
          <a:lstStyle/>
          <a:p>
            <a:r>
              <a:rPr kumimoji="1" lang="ja-JP" altLang="en-US" sz="1200" dirty="0" smtClean="0">
                <a:latin typeface="Meiryo UI" panose="020B0604030504040204" pitchFamily="50" charset="-128"/>
                <a:ea typeface="Meiryo UI" panose="020B0604030504040204" pitchFamily="50" charset="-128"/>
              </a:rPr>
              <a:t>肝がん・重度肝硬変の入院関係医療</a:t>
            </a:r>
            <a:endParaRPr kumimoji="1" lang="en-US" altLang="ja-JP" sz="1200" dirty="0" smtClean="0">
              <a:latin typeface="Meiryo UI" panose="020B0604030504040204" pitchFamily="50" charset="-128"/>
              <a:ea typeface="Meiryo UI" panose="020B0604030504040204" pitchFamily="50" charset="-128"/>
            </a:endParaRPr>
          </a:p>
          <a:p>
            <a:r>
              <a:rPr kumimoji="1" lang="ja-JP" altLang="en-US" sz="1200" dirty="0" smtClean="0">
                <a:latin typeface="Meiryo UI" panose="020B0604030504040204" pitchFamily="50" charset="-128"/>
                <a:ea typeface="Meiryo UI" panose="020B0604030504040204" pitchFamily="50" charset="-128"/>
              </a:rPr>
              <a:t>（高額療養費が支給されるもの）が</a:t>
            </a:r>
            <a:endParaRPr kumimoji="1" lang="en-US" altLang="ja-JP" sz="1200" dirty="0" smtClean="0">
              <a:latin typeface="Meiryo UI" panose="020B0604030504040204" pitchFamily="50" charset="-128"/>
              <a:ea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rPr>
              <a:t>12</a:t>
            </a:r>
            <a:r>
              <a:rPr lang="ja-JP" altLang="en-US" sz="1200" dirty="0" smtClean="0">
                <a:latin typeface="Meiryo UI" panose="020B0604030504040204" pitchFamily="50" charset="-128"/>
                <a:ea typeface="Meiryo UI" panose="020B0604030504040204" pitchFamily="50" charset="-128"/>
              </a:rPr>
              <a:t>月のうち３月</a:t>
            </a:r>
            <a:r>
              <a:rPr lang="ja-JP" altLang="en-US" sz="1200" dirty="0">
                <a:latin typeface="Meiryo UI" panose="020B0604030504040204" pitchFamily="50" charset="-128"/>
                <a:ea typeface="Meiryo UI" panose="020B0604030504040204" pitchFamily="50" charset="-128"/>
              </a:rPr>
              <a:t>を</a:t>
            </a:r>
            <a:r>
              <a:rPr lang="ja-JP" altLang="en-US" sz="1200" dirty="0" smtClean="0">
                <a:latin typeface="Meiryo UI" panose="020B0604030504040204" pitchFamily="50" charset="-128"/>
                <a:ea typeface="Meiryo UI" panose="020B0604030504040204" pitchFamily="50" charset="-128"/>
              </a:rPr>
              <a:t>超える可能性がある。</a:t>
            </a:r>
            <a:endParaRPr kumimoji="1" lang="en-US" altLang="ja-JP" sz="1200" dirty="0" smtClean="0">
              <a:latin typeface="Meiryo UI" panose="020B0604030504040204" pitchFamily="50" charset="-128"/>
              <a:ea typeface="Meiryo UI" panose="020B0604030504040204" pitchFamily="50" charset="-128"/>
            </a:endParaRPr>
          </a:p>
        </p:txBody>
      </p:sp>
      <p:grpSp>
        <p:nvGrpSpPr>
          <p:cNvPr id="13" name="グループ化 12"/>
          <p:cNvGrpSpPr/>
          <p:nvPr/>
        </p:nvGrpSpPr>
        <p:grpSpPr>
          <a:xfrm>
            <a:off x="428445" y="5521553"/>
            <a:ext cx="2395207" cy="652191"/>
            <a:chOff x="553083" y="5159001"/>
            <a:chExt cx="2395207" cy="652191"/>
          </a:xfrm>
        </p:grpSpPr>
        <p:sp>
          <p:nvSpPr>
            <p:cNvPr id="68" name="テキスト ボックス 67"/>
            <p:cNvSpPr txBox="1"/>
            <p:nvPr/>
          </p:nvSpPr>
          <p:spPr>
            <a:xfrm>
              <a:off x="1136576" y="5159001"/>
              <a:ext cx="1228221" cy="307777"/>
            </a:xfrm>
            <a:prstGeom prst="rect">
              <a:avLst/>
            </a:prstGeom>
            <a:noFill/>
            <a:ln w="28575">
              <a:solidFill>
                <a:schemeClr val="tx1"/>
              </a:solidFill>
            </a:ln>
          </p:spPr>
          <p:txBody>
            <a:bodyPr wrap="none" rtlCol="0">
              <a:spAutoFit/>
            </a:bodyPr>
            <a:lstStyle/>
            <a:p>
              <a:pPr algn="ctr"/>
              <a:r>
                <a:rPr kumimoji="1" lang="ja-JP" altLang="en-US" sz="1400" dirty="0" smtClean="0">
                  <a:latin typeface="Meiryo UI" panose="020B0604030504040204" pitchFamily="50" charset="-128"/>
                  <a:ea typeface="Meiryo UI" panose="020B0604030504040204" pitchFamily="50" charset="-128"/>
                </a:rPr>
                <a:t>本事業の説明</a:t>
              </a:r>
              <a:endParaRPr kumimoji="1" lang="ja-JP" altLang="en-US" sz="1400" dirty="0">
                <a:latin typeface="Meiryo UI" panose="020B0604030504040204" pitchFamily="50" charset="-128"/>
                <a:ea typeface="Meiryo UI" panose="020B0604030504040204" pitchFamily="50" charset="-128"/>
              </a:endParaRPr>
            </a:p>
          </p:txBody>
        </p:sp>
        <p:sp>
          <p:nvSpPr>
            <p:cNvPr id="69" name="テキスト ボックス 68"/>
            <p:cNvSpPr txBox="1"/>
            <p:nvPr/>
          </p:nvSpPr>
          <p:spPr>
            <a:xfrm>
              <a:off x="553083" y="5503415"/>
              <a:ext cx="2395207" cy="307777"/>
            </a:xfrm>
            <a:prstGeom prst="rect">
              <a:avLst/>
            </a:prstGeom>
            <a:noFill/>
            <a:ln w="28575">
              <a:solidFill>
                <a:schemeClr val="tx1"/>
              </a:solidFill>
            </a:ln>
          </p:spPr>
          <p:txBody>
            <a:bodyPr wrap="none" rtlCol="0">
              <a:spAutoFit/>
            </a:bodyPr>
            <a:lstStyle/>
            <a:p>
              <a:pPr algn="ctr"/>
              <a:r>
                <a:rPr kumimoji="1" lang="ja-JP" altLang="en-US" sz="1400" dirty="0" smtClean="0">
                  <a:latin typeface="Meiryo UI" panose="020B0604030504040204" pitchFamily="50" charset="-128"/>
                  <a:ea typeface="Meiryo UI" panose="020B0604030504040204" pitchFamily="50" charset="-128"/>
                </a:rPr>
                <a:t>臨床調査個人票の作成・交付</a:t>
              </a:r>
              <a:endParaRPr kumimoji="1" lang="ja-JP" altLang="en-US" sz="1400" dirty="0">
                <a:latin typeface="Meiryo UI" panose="020B0604030504040204" pitchFamily="50" charset="-128"/>
                <a:ea typeface="Meiryo UI" panose="020B0604030504040204" pitchFamily="50" charset="-128"/>
              </a:endParaRPr>
            </a:p>
          </p:txBody>
        </p:sp>
      </p:grpSp>
      <p:cxnSp>
        <p:nvCxnSpPr>
          <p:cNvPr id="70" name="直線矢印コネクタ 69"/>
          <p:cNvCxnSpPr/>
          <p:nvPr/>
        </p:nvCxnSpPr>
        <p:spPr>
          <a:xfrm>
            <a:off x="1626048" y="3339262"/>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p:nvPr/>
        </p:nvCxnSpPr>
        <p:spPr>
          <a:xfrm>
            <a:off x="1626048" y="4417179"/>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カギ線コネクタ 21"/>
          <p:cNvCxnSpPr>
            <a:stCxn id="69" idx="3"/>
            <a:endCxn id="88" idx="1"/>
          </p:cNvCxnSpPr>
          <p:nvPr/>
        </p:nvCxnSpPr>
        <p:spPr>
          <a:xfrm flipV="1">
            <a:off x="2823652" y="1209310"/>
            <a:ext cx="1121236" cy="4810546"/>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テキスト ボックス 87"/>
          <p:cNvSpPr txBox="1"/>
          <p:nvPr/>
        </p:nvSpPr>
        <p:spPr>
          <a:xfrm>
            <a:off x="3944888" y="1070810"/>
            <a:ext cx="2736303" cy="276999"/>
          </a:xfrm>
          <a:prstGeom prst="rect">
            <a:avLst/>
          </a:prstGeom>
          <a:noFill/>
          <a:ln>
            <a:solidFill>
              <a:schemeClr val="tx1"/>
            </a:solidFill>
          </a:ln>
        </p:spPr>
        <p:txBody>
          <a:bodyPr wrap="square" rtlCol="0">
            <a:spAutoFit/>
          </a:bodyPr>
          <a:lstStyle/>
          <a:p>
            <a:pPr algn="ctr"/>
            <a:r>
              <a:rPr kumimoji="1" lang="ja-JP" altLang="en-US" sz="1200" dirty="0" smtClean="0">
                <a:latin typeface="Meiryo UI" panose="020B0604030504040204" pitchFamily="50" charset="-128"/>
                <a:ea typeface="Meiryo UI" panose="020B0604030504040204" pitchFamily="50" charset="-128"/>
              </a:rPr>
              <a:t>入院記録票に３月分の入院記録が記載</a:t>
            </a:r>
            <a:endParaRPr kumimoji="1" lang="en-US" altLang="ja-JP" sz="1200" dirty="0" smtClean="0">
              <a:latin typeface="Meiryo UI" panose="020B0604030504040204" pitchFamily="50" charset="-128"/>
              <a:ea typeface="Meiryo UI" panose="020B0604030504040204" pitchFamily="50" charset="-128"/>
            </a:endParaRPr>
          </a:p>
        </p:txBody>
      </p:sp>
      <p:sp>
        <p:nvSpPr>
          <p:cNvPr id="91" name="テキスト ボックス 90"/>
          <p:cNvSpPr txBox="1"/>
          <p:nvPr/>
        </p:nvSpPr>
        <p:spPr>
          <a:xfrm>
            <a:off x="7113946" y="1633342"/>
            <a:ext cx="1768433" cy="276999"/>
          </a:xfrm>
          <a:prstGeom prst="rect">
            <a:avLst/>
          </a:prstGeom>
          <a:noFill/>
          <a:ln>
            <a:solidFill>
              <a:schemeClr val="tx1"/>
            </a:solidFill>
          </a:ln>
        </p:spPr>
        <p:txBody>
          <a:bodyPr wrap="none" rtlCol="0">
            <a:spAutoFit/>
          </a:bodyPr>
          <a:lstStyle/>
          <a:p>
            <a:r>
              <a:rPr kumimoji="1" lang="ja-JP" altLang="en-US" sz="1200" dirty="0" smtClean="0">
                <a:latin typeface="Meiryo UI" panose="020B0604030504040204" pitchFamily="50" charset="-128"/>
                <a:ea typeface="Meiryo UI" panose="020B0604030504040204" pitchFamily="50" charset="-128"/>
              </a:rPr>
              <a:t>都道府県知事による認定</a:t>
            </a:r>
            <a:endParaRPr kumimoji="1" lang="en-US" altLang="ja-JP" sz="1200" dirty="0" smtClean="0">
              <a:latin typeface="Meiryo UI" panose="020B0604030504040204" pitchFamily="50" charset="-128"/>
              <a:ea typeface="Meiryo UI" panose="020B0604030504040204" pitchFamily="50" charset="-128"/>
            </a:endParaRPr>
          </a:p>
        </p:txBody>
      </p:sp>
      <p:sp>
        <p:nvSpPr>
          <p:cNvPr id="92" name="テキスト ボックス 91"/>
          <p:cNvSpPr txBox="1"/>
          <p:nvPr/>
        </p:nvSpPr>
        <p:spPr>
          <a:xfrm>
            <a:off x="7381648" y="2149312"/>
            <a:ext cx="1233030" cy="276999"/>
          </a:xfrm>
          <a:prstGeom prst="rect">
            <a:avLst/>
          </a:prstGeom>
          <a:noFill/>
          <a:ln>
            <a:solidFill>
              <a:schemeClr val="tx1"/>
            </a:solidFill>
          </a:ln>
        </p:spPr>
        <p:txBody>
          <a:bodyPr wrap="none" rtlCol="0">
            <a:spAutoFit/>
          </a:bodyPr>
          <a:lstStyle/>
          <a:p>
            <a:r>
              <a:rPr kumimoji="1" lang="ja-JP" altLang="en-US" sz="1200" dirty="0" smtClean="0">
                <a:latin typeface="Meiryo UI" panose="020B0604030504040204" pitchFamily="50" charset="-128"/>
                <a:ea typeface="Meiryo UI" panose="020B0604030504040204" pitchFamily="50" charset="-128"/>
              </a:rPr>
              <a:t>参加者証の交付</a:t>
            </a:r>
            <a:endParaRPr kumimoji="1" lang="en-US" altLang="ja-JP" sz="1200" dirty="0" smtClean="0">
              <a:latin typeface="Meiryo UI" panose="020B0604030504040204" pitchFamily="50" charset="-128"/>
              <a:ea typeface="Meiryo UI" panose="020B0604030504040204" pitchFamily="50" charset="-128"/>
            </a:endParaRPr>
          </a:p>
        </p:txBody>
      </p:sp>
      <p:cxnSp>
        <p:nvCxnSpPr>
          <p:cNvPr id="94" name="直線矢印コネクタ 93"/>
          <p:cNvCxnSpPr>
            <a:stCxn id="91" idx="2"/>
            <a:endCxn id="92" idx="0"/>
          </p:cNvCxnSpPr>
          <p:nvPr/>
        </p:nvCxnSpPr>
        <p:spPr>
          <a:xfrm>
            <a:off x="7998163" y="1910341"/>
            <a:ext cx="0" cy="23897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5" name="テキスト ボックス 94"/>
          <p:cNvSpPr txBox="1"/>
          <p:nvPr/>
        </p:nvSpPr>
        <p:spPr>
          <a:xfrm>
            <a:off x="4654162" y="2149312"/>
            <a:ext cx="2002471" cy="276999"/>
          </a:xfrm>
          <a:prstGeom prst="rect">
            <a:avLst/>
          </a:prstGeom>
          <a:noFill/>
          <a:ln>
            <a:solidFill>
              <a:schemeClr val="tx1"/>
            </a:solidFill>
          </a:ln>
        </p:spPr>
        <p:txBody>
          <a:bodyPr wrap="none" rtlCol="0">
            <a:spAutoFit/>
          </a:bodyPr>
          <a:lstStyle/>
          <a:p>
            <a:r>
              <a:rPr kumimoji="1" lang="ja-JP" altLang="en-US" sz="1200" dirty="0" smtClean="0">
                <a:latin typeface="Meiryo UI" panose="020B0604030504040204" pitchFamily="50" charset="-128"/>
                <a:ea typeface="Meiryo UI" panose="020B0604030504040204" pitchFamily="50" charset="-128"/>
              </a:rPr>
              <a:t>参加者証の提示（入院時）</a:t>
            </a:r>
            <a:endParaRPr kumimoji="1" lang="en-US" altLang="ja-JP" sz="1200" dirty="0" smtClean="0">
              <a:latin typeface="Meiryo UI" panose="020B0604030504040204" pitchFamily="50" charset="-128"/>
              <a:ea typeface="Meiryo UI" panose="020B0604030504040204" pitchFamily="50" charset="-128"/>
            </a:endParaRPr>
          </a:p>
        </p:txBody>
      </p:sp>
      <p:cxnSp>
        <p:nvCxnSpPr>
          <p:cNvPr id="96" name="直線矢印コネクタ 95"/>
          <p:cNvCxnSpPr>
            <a:endCxn id="145" idx="0"/>
          </p:cNvCxnSpPr>
          <p:nvPr/>
        </p:nvCxnSpPr>
        <p:spPr>
          <a:xfrm>
            <a:off x="5655398" y="2434290"/>
            <a:ext cx="0" cy="47569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カギ線コネクタ 104"/>
          <p:cNvCxnSpPr>
            <a:stCxn id="104" idx="1"/>
            <a:endCxn id="95" idx="1"/>
          </p:cNvCxnSpPr>
          <p:nvPr/>
        </p:nvCxnSpPr>
        <p:spPr>
          <a:xfrm rot="10800000" flipH="1">
            <a:off x="4448186" y="2287813"/>
            <a:ext cx="205975" cy="1119739"/>
          </a:xfrm>
          <a:prstGeom prst="bentConnector3">
            <a:avLst>
              <a:gd name="adj1" fmla="val -11098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正方形/長方形 49"/>
          <p:cNvSpPr/>
          <p:nvPr/>
        </p:nvSpPr>
        <p:spPr>
          <a:xfrm>
            <a:off x="4214081" y="2517291"/>
            <a:ext cx="777777" cy="276999"/>
          </a:xfrm>
          <a:prstGeom prst="rect">
            <a:avLst/>
          </a:prstGeom>
          <a:noFill/>
          <a:ln>
            <a:noFill/>
          </a:ln>
        </p:spPr>
        <p:txBody>
          <a:bodyPr wrap="none" rtlCol="0">
            <a:spAutoFit/>
          </a:bodyPr>
          <a:lstStyle/>
          <a:p>
            <a:r>
              <a:rPr lang="en-US" altLang="ja-JP" sz="1200" dirty="0">
                <a:latin typeface="Meiryo UI" panose="020B0604030504040204" pitchFamily="50" charset="-128"/>
                <a:ea typeface="Meiryo UI" panose="020B0604030504040204" pitchFamily="50" charset="-128"/>
              </a:rPr>
              <a:t>3</a:t>
            </a:r>
            <a:r>
              <a:rPr lang="ja-JP" altLang="en-US" sz="1200" dirty="0">
                <a:latin typeface="Meiryo UI" panose="020B0604030504040204" pitchFamily="50" charset="-128"/>
                <a:ea typeface="Meiryo UI" panose="020B0604030504040204" pitchFamily="50" charset="-128"/>
              </a:rPr>
              <a:t>月</a:t>
            </a:r>
            <a:r>
              <a:rPr lang="ja-JP" altLang="en-US" sz="1200" dirty="0" smtClean="0">
                <a:latin typeface="Meiryo UI" panose="020B0604030504040204" pitchFamily="50" charset="-128"/>
                <a:ea typeface="Meiryo UI" panose="020B0604030504040204" pitchFamily="50" charset="-128"/>
              </a:rPr>
              <a:t>まで</a:t>
            </a:r>
            <a:r>
              <a:rPr lang="en-US" altLang="ja-JP" sz="1200" baseline="30000" dirty="0" smtClean="0">
                <a:latin typeface="Meiryo UI" panose="020B0604030504040204" pitchFamily="50" charset="-128"/>
                <a:ea typeface="Meiryo UI" panose="020B0604030504040204" pitchFamily="50" charset="-128"/>
              </a:rPr>
              <a:t>※</a:t>
            </a:r>
            <a:endParaRPr lang="ja-JP" altLang="en-US" sz="1200" baseline="30000" dirty="0">
              <a:latin typeface="Meiryo UI" panose="020B0604030504040204" pitchFamily="50" charset="-128"/>
              <a:ea typeface="Meiryo UI" panose="020B0604030504040204" pitchFamily="50" charset="-128"/>
            </a:endParaRPr>
          </a:p>
        </p:txBody>
      </p:sp>
      <p:sp>
        <p:nvSpPr>
          <p:cNvPr id="107" name="正方形/長方形 106"/>
          <p:cNvSpPr/>
          <p:nvPr/>
        </p:nvSpPr>
        <p:spPr>
          <a:xfrm>
            <a:off x="5630277" y="3600892"/>
            <a:ext cx="845103" cy="276999"/>
          </a:xfrm>
          <a:prstGeom prst="rect">
            <a:avLst/>
          </a:prstGeom>
          <a:noFill/>
          <a:ln>
            <a:noFill/>
          </a:ln>
        </p:spPr>
        <p:txBody>
          <a:bodyPr wrap="none" rtlCol="0">
            <a:spAutoFit/>
          </a:bodyPr>
          <a:lstStyle/>
          <a:p>
            <a:r>
              <a:rPr lang="en-US" altLang="ja-JP" sz="1200" dirty="0" smtClean="0">
                <a:latin typeface="Meiryo UI" panose="020B0604030504040204" pitchFamily="50" charset="-128"/>
                <a:ea typeface="Meiryo UI" panose="020B0604030504040204" pitchFamily="50" charset="-128"/>
              </a:rPr>
              <a:t>4</a:t>
            </a:r>
            <a:r>
              <a:rPr lang="ja-JP" altLang="en-US" sz="1200" dirty="0" smtClean="0">
                <a:latin typeface="Meiryo UI" panose="020B0604030504040204" pitchFamily="50" charset="-128"/>
                <a:ea typeface="Meiryo UI" panose="020B0604030504040204" pitchFamily="50" charset="-128"/>
              </a:rPr>
              <a:t>月以降</a:t>
            </a:r>
            <a:r>
              <a:rPr lang="en-US" altLang="ja-JP" sz="1200" baseline="30000" dirty="0" smtClean="0">
                <a:latin typeface="Meiryo UI" panose="020B0604030504040204" pitchFamily="50" charset="-128"/>
                <a:ea typeface="Meiryo UI" panose="020B0604030504040204" pitchFamily="50" charset="-128"/>
              </a:rPr>
              <a:t>※</a:t>
            </a:r>
            <a:endParaRPr lang="ja-JP" altLang="en-US" sz="1200" baseline="30000" dirty="0">
              <a:latin typeface="Meiryo UI" panose="020B0604030504040204" pitchFamily="50" charset="-128"/>
              <a:ea typeface="Meiryo UI" panose="020B0604030504040204" pitchFamily="50" charset="-128"/>
            </a:endParaRPr>
          </a:p>
        </p:txBody>
      </p:sp>
      <p:cxnSp>
        <p:nvCxnSpPr>
          <p:cNvPr id="109" name="直線矢印コネクタ 108"/>
          <p:cNvCxnSpPr/>
          <p:nvPr/>
        </p:nvCxnSpPr>
        <p:spPr>
          <a:xfrm>
            <a:off x="5655398" y="3586378"/>
            <a:ext cx="0" cy="33680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直線矢印コネクタ 115"/>
          <p:cNvCxnSpPr>
            <a:stCxn id="92" idx="1"/>
            <a:endCxn id="95" idx="3"/>
          </p:cNvCxnSpPr>
          <p:nvPr/>
        </p:nvCxnSpPr>
        <p:spPr>
          <a:xfrm flipH="1">
            <a:off x="6656633" y="2287812"/>
            <a:ext cx="725015"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8" name="テキスト ボックス 117"/>
          <p:cNvSpPr txBox="1"/>
          <p:nvPr/>
        </p:nvSpPr>
        <p:spPr>
          <a:xfrm>
            <a:off x="3706296" y="4812972"/>
            <a:ext cx="1819729" cy="461665"/>
          </a:xfrm>
          <a:prstGeom prst="rect">
            <a:avLst/>
          </a:prstGeom>
          <a:noFill/>
          <a:ln>
            <a:solidFill>
              <a:schemeClr val="tx1"/>
            </a:solidFill>
          </a:ln>
        </p:spPr>
        <p:txBody>
          <a:bodyPr wrap="none" rtlCol="0">
            <a:spAutoFit/>
          </a:bodyPr>
          <a:lstStyle/>
          <a:p>
            <a:pPr algn="ctr"/>
            <a:r>
              <a:rPr kumimoji="1" lang="ja-JP" altLang="en-US" sz="1200" dirty="0" smtClean="0">
                <a:latin typeface="Meiryo UI" panose="020B0604030504040204" pitchFamily="50" charset="-128"/>
                <a:ea typeface="Meiryo UI" panose="020B0604030504040204" pitchFamily="50" charset="-128"/>
              </a:rPr>
              <a:t>自己負担月額分の支払い</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（現物支給）</a:t>
            </a:r>
            <a:endParaRPr kumimoji="1" lang="en-US" altLang="ja-JP" sz="1200" dirty="0" smtClean="0">
              <a:latin typeface="Meiryo UI" panose="020B0604030504040204" pitchFamily="50" charset="-128"/>
              <a:ea typeface="Meiryo UI" panose="020B0604030504040204" pitchFamily="50" charset="-128"/>
            </a:endParaRPr>
          </a:p>
        </p:txBody>
      </p:sp>
      <p:cxnSp>
        <p:nvCxnSpPr>
          <p:cNvPr id="120" name="直線矢印コネクタ 119"/>
          <p:cNvCxnSpPr/>
          <p:nvPr/>
        </p:nvCxnSpPr>
        <p:spPr>
          <a:xfrm>
            <a:off x="4612824" y="4427160"/>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1" name="テキスト ボックス 120"/>
          <p:cNvSpPr txBox="1"/>
          <p:nvPr/>
        </p:nvSpPr>
        <p:spPr>
          <a:xfrm>
            <a:off x="3692986" y="5715253"/>
            <a:ext cx="1846980" cy="738664"/>
          </a:xfrm>
          <a:prstGeom prst="rect">
            <a:avLst/>
          </a:prstGeom>
          <a:solidFill>
            <a:schemeClr val="bg1"/>
          </a:solidFill>
          <a:ln w="28575">
            <a:solidFill>
              <a:schemeClr val="tx1"/>
            </a:solidFill>
          </a:ln>
        </p:spPr>
        <p:txBody>
          <a:bodyPr wrap="none" rtlCol="0">
            <a:spAutoFit/>
          </a:bodyPr>
          <a:lstStyle/>
          <a:p>
            <a:pPr algn="ctr"/>
            <a:r>
              <a:rPr kumimoji="1" lang="ja-JP" altLang="en-US" sz="1400" dirty="0" smtClean="0">
                <a:latin typeface="Meiryo UI" panose="020B0604030504040204" pitchFamily="50" charset="-128"/>
                <a:ea typeface="Meiryo UI" panose="020B0604030504040204" pitchFamily="50" charset="-128"/>
              </a:rPr>
              <a:t>公費負担分の費用を</a:t>
            </a:r>
            <a:endParaRPr kumimoji="1" lang="en-US" altLang="ja-JP" sz="1400" dirty="0" smtClean="0">
              <a:latin typeface="Meiryo UI" panose="020B0604030504040204" pitchFamily="50" charset="-128"/>
              <a:ea typeface="Meiryo UI" panose="020B0604030504040204" pitchFamily="50" charset="-128"/>
            </a:endParaRPr>
          </a:p>
          <a:p>
            <a:pPr algn="ctr"/>
            <a:r>
              <a:rPr kumimoji="1" lang="ja-JP" altLang="en-US" sz="1400" dirty="0" smtClean="0">
                <a:latin typeface="Meiryo UI" panose="020B0604030504040204" pitchFamily="50" charset="-128"/>
                <a:ea typeface="Meiryo UI" panose="020B0604030504040204" pitchFamily="50" charset="-128"/>
              </a:rPr>
              <a:t>審査支払機関を通じて</a:t>
            </a:r>
            <a:endParaRPr kumimoji="1" lang="en-US" altLang="ja-JP" sz="1400" dirty="0" smtClean="0">
              <a:latin typeface="Meiryo UI" panose="020B0604030504040204" pitchFamily="50" charset="-128"/>
              <a:ea typeface="Meiryo UI" panose="020B0604030504040204" pitchFamily="50" charset="-128"/>
            </a:endParaRPr>
          </a:p>
          <a:p>
            <a:pPr algn="ctr"/>
            <a:r>
              <a:rPr kumimoji="1" lang="ja-JP" altLang="en-US" sz="1400" dirty="0" smtClean="0">
                <a:latin typeface="Meiryo UI" panose="020B0604030504040204" pitchFamily="50" charset="-128"/>
                <a:ea typeface="Meiryo UI" panose="020B0604030504040204" pitchFamily="50" charset="-128"/>
              </a:rPr>
              <a:t>都道府県に請求</a:t>
            </a:r>
            <a:endParaRPr kumimoji="1" lang="ja-JP" altLang="en-US" sz="1400" dirty="0">
              <a:latin typeface="Meiryo UI" panose="020B0604030504040204" pitchFamily="50" charset="-128"/>
              <a:ea typeface="Meiryo UI" panose="020B0604030504040204" pitchFamily="50" charset="-128"/>
            </a:endParaRPr>
          </a:p>
        </p:txBody>
      </p:sp>
      <p:cxnSp>
        <p:nvCxnSpPr>
          <p:cNvPr id="122" name="直線矢印コネクタ 121"/>
          <p:cNvCxnSpPr>
            <a:stCxn id="56" idx="2"/>
            <a:endCxn id="91" idx="0"/>
          </p:cNvCxnSpPr>
          <p:nvPr/>
        </p:nvCxnSpPr>
        <p:spPr>
          <a:xfrm>
            <a:off x="7998162" y="1342854"/>
            <a:ext cx="1" cy="2904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3" name="正方形/長方形 122"/>
          <p:cNvSpPr/>
          <p:nvPr/>
        </p:nvSpPr>
        <p:spPr>
          <a:xfrm>
            <a:off x="4604573" y="4468661"/>
            <a:ext cx="492443" cy="276999"/>
          </a:xfrm>
          <a:prstGeom prst="rect">
            <a:avLst/>
          </a:prstGeom>
          <a:noFill/>
          <a:ln>
            <a:noFill/>
          </a:ln>
        </p:spPr>
        <p:txBody>
          <a:bodyPr wrap="none" rtlCol="0">
            <a:spAutoFit/>
          </a:bodyPr>
          <a:lstStyle/>
          <a:p>
            <a:r>
              <a:rPr lang="ja-JP" altLang="en-US" sz="1200" dirty="0" smtClean="0">
                <a:latin typeface="Meiryo UI" panose="020B0604030504040204" pitchFamily="50" charset="-128"/>
                <a:ea typeface="Meiryo UI" panose="020B0604030504040204" pitchFamily="50" charset="-128"/>
              </a:rPr>
              <a:t>該当</a:t>
            </a:r>
            <a:endParaRPr lang="ja-JP" altLang="en-US" sz="1200" dirty="0">
              <a:latin typeface="Meiryo UI" panose="020B0604030504040204" pitchFamily="50" charset="-128"/>
              <a:ea typeface="Meiryo UI" panose="020B0604030504040204" pitchFamily="50" charset="-128"/>
            </a:endParaRPr>
          </a:p>
        </p:txBody>
      </p:sp>
      <p:sp>
        <p:nvSpPr>
          <p:cNvPr id="125" name="正方形/長方形 124"/>
          <p:cNvSpPr/>
          <p:nvPr/>
        </p:nvSpPr>
        <p:spPr>
          <a:xfrm>
            <a:off x="5823279" y="4830250"/>
            <a:ext cx="1848583" cy="461665"/>
          </a:xfrm>
          <a:prstGeom prst="rect">
            <a:avLst/>
          </a:prstGeom>
          <a:noFill/>
          <a:ln>
            <a:solidFill>
              <a:schemeClr val="tx1"/>
            </a:solidFill>
          </a:ln>
        </p:spPr>
        <p:txBody>
          <a:bodyPr wrap="none" rtlCol="0" anchor="ctr">
            <a:sp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保険診療上の自己負担</a:t>
            </a:r>
            <a:r>
              <a:rPr lang="ja-JP" altLang="en-US" sz="1200" dirty="0" smtClean="0">
                <a:solidFill>
                  <a:schemeClr val="tx1"/>
                </a:solidFill>
                <a:latin typeface="Meiryo UI" panose="020B0604030504040204" pitchFamily="50" charset="-128"/>
                <a:ea typeface="Meiryo UI" panose="020B0604030504040204" pitchFamily="50" charset="-128"/>
              </a:rPr>
              <a:t>額</a:t>
            </a:r>
            <a:endParaRPr lang="en-US" altLang="ja-JP" sz="1200" dirty="0" smtClean="0">
              <a:solidFill>
                <a:schemeClr val="tx1"/>
              </a:solidFill>
              <a:latin typeface="Meiryo UI" panose="020B0604030504040204" pitchFamily="50" charset="-128"/>
              <a:ea typeface="Meiryo UI" panose="020B0604030504040204" pitchFamily="50" charset="-128"/>
            </a:endParaRPr>
          </a:p>
          <a:p>
            <a:pPr algn="ctr"/>
            <a:r>
              <a:rPr lang="ja-JP" altLang="en-US" sz="1200" dirty="0" smtClean="0">
                <a:solidFill>
                  <a:schemeClr val="tx1"/>
                </a:solidFill>
                <a:latin typeface="Meiryo UI" panose="020B0604030504040204" pitchFamily="50" charset="-128"/>
                <a:ea typeface="Meiryo UI" panose="020B0604030504040204" pitchFamily="50" charset="-128"/>
              </a:rPr>
              <a:t>の支払い</a:t>
            </a:r>
            <a:endParaRPr lang="en-US" altLang="ja-JP" sz="1200" dirty="0">
              <a:solidFill>
                <a:schemeClr val="tx1"/>
              </a:solidFill>
              <a:latin typeface="Meiryo UI" panose="020B0604030504040204" pitchFamily="50" charset="-128"/>
              <a:ea typeface="Meiryo UI" panose="020B0604030504040204" pitchFamily="50" charset="-128"/>
            </a:endParaRPr>
          </a:p>
        </p:txBody>
      </p:sp>
      <p:cxnSp>
        <p:nvCxnSpPr>
          <p:cNvPr id="126" name="直線矢印コネクタ 125"/>
          <p:cNvCxnSpPr/>
          <p:nvPr/>
        </p:nvCxnSpPr>
        <p:spPr>
          <a:xfrm>
            <a:off x="4616476" y="5287614"/>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p:cNvCxnSpPr/>
          <p:nvPr/>
        </p:nvCxnSpPr>
        <p:spPr>
          <a:xfrm>
            <a:off x="6758473" y="4452972"/>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3" name="正方形/長方形 132"/>
          <p:cNvSpPr/>
          <p:nvPr/>
        </p:nvSpPr>
        <p:spPr>
          <a:xfrm>
            <a:off x="6765000" y="4464565"/>
            <a:ext cx="646331" cy="276999"/>
          </a:xfrm>
          <a:prstGeom prst="rect">
            <a:avLst/>
          </a:prstGeom>
          <a:noFill/>
          <a:ln>
            <a:noFill/>
          </a:ln>
        </p:spPr>
        <p:txBody>
          <a:bodyPr wrap="none" rtlCol="0">
            <a:spAutoFit/>
          </a:bodyPr>
          <a:lstStyle/>
          <a:p>
            <a:r>
              <a:rPr lang="ja-JP" altLang="en-US" sz="1200" dirty="0" smtClean="0">
                <a:latin typeface="Meiryo UI" panose="020B0604030504040204" pitchFamily="50" charset="-128"/>
                <a:ea typeface="Meiryo UI" panose="020B0604030504040204" pitchFamily="50" charset="-128"/>
              </a:rPr>
              <a:t>非該当</a:t>
            </a:r>
            <a:endParaRPr lang="ja-JP" altLang="en-US" sz="1200" dirty="0">
              <a:latin typeface="Meiryo UI" panose="020B0604030504040204" pitchFamily="50" charset="-128"/>
              <a:ea typeface="Meiryo UI" panose="020B0604030504040204" pitchFamily="50" charset="-128"/>
            </a:endParaRPr>
          </a:p>
        </p:txBody>
      </p:sp>
      <p:sp>
        <p:nvSpPr>
          <p:cNvPr id="135" name="正方形/長方形 134"/>
          <p:cNvSpPr/>
          <p:nvPr/>
        </p:nvSpPr>
        <p:spPr>
          <a:xfrm>
            <a:off x="8183869" y="4922582"/>
            <a:ext cx="1204176" cy="276999"/>
          </a:xfrm>
          <a:prstGeom prst="rect">
            <a:avLst/>
          </a:prstGeom>
          <a:noFill/>
          <a:ln>
            <a:solidFill>
              <a:schemeClr val="tx1"/>
            </a:solidFill>
          </a:ln>
        </p:spPr>
        <p:txBody>
          <a:bodyPr wrap="none" rtlCol="0" anchor="ctr">
            <a:spAutoFit/>
          </a:bodyPr>
          <a:lstStyle/>
          <a:p>
            <a:pPr algn="ctr"/>
            <a:r>
              <a:rPr lang="ja-JP" altLang="en-US" sz="1200" dirty="0" smtClean="0">
                <a:solidFill>
                  <a:schemeClr val="tx1"/>
                </a:solidFill>
                <a:latin typeface="Meiryo UI" panose="020B0604030504040204" pitchFamily="50" charset="-128"/>
                <a:ea typeface="Meiryo UI" panose="020B0604030504040204" pitchFamily="50" charset="-128"/>
              </a:rPr>
              <a:t>償還払いの請求</a:t>
            </a:r>
            <a:endParaRPr lang="en-US" altLang="ja-JP" sz="1200" dirty="0">
              <a:solidFill>
                <a:schemeClr val="tx1"/>
              </a:solidFill>
              <a:latin typeface="Meiryo UI" panose="020B0604030504040204" pitchFamily="50" charset="-128"/>
              <a:ea typeface="Meiryo UI" panose="020B0604030504040204" pitchFamily="50" charset="-128"/>
            </a:endParaRPr>
          </a:p>
        </p:txBody>
      </p:sp>
      <p:cxnSp>
        <p:nvCxnSpPr>
          <p:cNvPr id="139" name="直線矢印コネクタ 138"/>
          <p:cNvCxnSpPr/>
          <p:nvPr/>
        </p:nvCxnSpPr>
        <p:spPr>
          <a:xfrm>
            <a:off x="6758473" y="5287614"/>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p:cNvCxnSpPr/>
          <p:nvPr/>
        </p:nvCxnSpPr>
        <p:spPr>
          <a:xfrm>
            <a:off x="8785957" y="5274637"/>
            <a:ext cx="0" cy="36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4" name="正方形/長方形 143"/>
          <p:cNvSpPr/>
          <p:nvPr/>
        </p:nvSpPr>
        <p:spPr>
          <a:xfrm>
            <a:off x="8121352" y="5685812"/>
            <a:ext cx="1329210" cy="461665"/>
          </a:xfrm>
          <a:prstGeom prst="rect">
            <a:avLst/>
          </a:prstGeom>
          <a:noFill/>
          <a:ln>
            <a:solidFill>
              <a:schemeClr val="tx1"/>
            </a:solidFill>
          </a:ln>
        </p:spPr>
        <p:txBody>
          <a:bodyPr wrap="none" rtlCol="0" anchor="ctr">
            <a:spAutoFit/>
          </a:bodyPr>
          <a:lstStyle/>
          <a:p>
            <a:pPr algn="ctr"/>
            <a:r>
              <a:rPr lang="ja-JP" altLang="en-US" sz="1200" dirty="0" smtClean="0">
                <a:solidFill>
                  <a:schemeClr val="tx1"/>
                </a:solidFill>
                <a:latin typeface="Meiryo UI" panose="020B0604030504040204" pitchFamily="50" charset="-128"/>
                <a:ea typeface="Meiryo UI" panose="020B0604030504040204" pitchFamily="50" charset="-128"/>
              </a:rPr>
              <a:t>自己負担月額との</a:t>
            </a:r>
            <a:endParaRPr lang="en-US" altLang="ja-JP" sz="1200" dirty="0" smtClean="0">
              <a:solidFill>
                <a:schemeClr val="tx1"/>
              </a:solidFill>
              <a:latin typeface="Meiryo UI" panose="020B0604030504040204" pitchFamily="50" charset="-128"/>
              <a:ea typeface="Meiryo UI" panose="020B0604030504040204" pitchFamily="50" charset="-128"/>
            </a:endParaRPr>
          </a:p>
          <a:p>
            <a:pPr algn="ctr"/>
            <a:r>
              <a:rPr lang="ja-JP" altLang="en-US" sz="1200" dirty="0" smtClean="0">
                <a:solidFill>
                  <a:schemeClr val="tx1"/>
                </a:solidFill>
                <a:latin typeface="Meiryo UI" panose="020B0604030504040204" pitchFamily="50" charset="-128"/>
                <a:ea typeface="Meiryo UI" panose="020B0604030504040204" pitchFamily="50" charset="-128"/>
              </a:rPr>
              <a:t>差額が償還</a:t>
            </a:r>
            <a:endParaRPr lang="en-US" altLang="ja-JP" sz="1200" dirty="0">
              <a:solidFill>
                <a:schemeClr val="tx1"/>
              </a:solidFill>
              <a:latin typeface="Meiryo UI" panose="020B0604030504040204" pitchFamily="50" charset="-128"/>
              <a:ea typeface="Meiryo UI" panose="020B0604030504040204" pitchFamily="50" charset="-128"/>
            </a:endParaRPr>
          </a:p>
        </p:txBody>
      </p:sp>
      <p:grpSp>
        <p:nvGrpSpPr>
          <p:cNvPr id="81" name="グループ化 80"/>
          <p:cNvGrpSpPr/>
          <p:nvPr/>
        </p:nvGrpSpPr>
        <p:grpSpPr>
          <a:xfrm>
            <a:off x="4448187" y="2909985"/>
            <a:ext cx="2414422" cy="651454"/>
            <a:chOff x="4581991" y="2536583"/>
            <a:chExt cx="2414422" cy="651454"/>
          </a:xfrm>
        </p:grpSpPr>
        <p:sp>
          <p:nvSpPr>
            <p:cNvPr id="104" name="テキスト ボックス 103"/>
            <p:cNvSpPr txBox="1"/>
            <p:nvPr/>
          </p:nvSpPr>
          <p:spPr>
            <a:xfrm>
              <a:off x="4581991" y="2880260"/>
              <a:ext cx="2414422" cy="307777"/>
            </a:xfrm>
            <a:prstGeom prst="rect">
              <a:avLst/>
            </a:prstGeom>
            <a:noFill/>
            <a:ln w="28575">
              <a:solidFill>
                <a:schemeClr val="tx1"/>
              </a:solidFill>
            </a:ln>
          </p:spPr>
          <p:txBody>
            <a:bodyPr wrap="square" rtlCol="0">
              <a:spAutoFit/>
            </a:bodyPr>
            <a:lstStyle/>
            <a:p>
              <a:pPr algn="ctr"/>
              <a:r>
                <a:rPr kumimoji="1" lang="ja-JP" altLang="en-US" sz="1400" dirty="0" smtClean="0">
                  <a:latin typeface="Meiryo UI" panose="020B0604030504040204" pitchFamily="50" charset="-128"/>
                  <a:ea typeface="Meiryo UI" panose="020B0604030504040204" pitchFamily="50" charset="-128"/>
                </a:rPr>
                <a:t>入院記録票の記載</a:t>
              </a:r>
              <a:endParaRPr kumimoji="1" lang="ja-JP" altLang="en-US" sz="1400" dirty="0">
                <a:latin typeface="Meiryo UI" panose="020B0604030504040204" pitchFamily="50" charset="-128"/>
                <a:ea typeface="Meiryo UI" panose="020B0604030504040204" pitchFamily="50" charset="-128"/>
              </a:endParaRPr>
            </a:p>
          </p:txBody>
        </p:sp>
        <p:sp>
          <p:nvSpPr>
            <p:cNvPr id="145" name="テキスト ボックス 144"/>
            <p:cNvSpPr txBox="1"/>
            <p:nvPr/>
          </p:nvSpPr>
          <p:spPr>
            <a:xfrm>
              <a:off x="4581991" y="2536583"/>
              <a:ext cx="2414422" cy="307777"/>
            </a:xfrm>
            <a:prstGeom prst="rect">
              <a:avLst/>
            </a:prstGeom>
            <a:noFill/>
            <a:ln w="28575">
              <a:solidFill>
                <a:schemeClr val="tx1"/>
              </a:solidFill>
            </a:ln>
          </p:spPr>
          <p:txBody>
            <a:bodyPr wrap="square" rtlCol="0">
              <a:spAutoFit/>
            </a:bodyPr>
            <a:lstStyle/>
            <a:p>
              <a:pPr algn="ctr"/>
              <a:r>
                <a:rPr kumimoji="1" lang="ja-JP" altLang="en-US" sz="1400" dirty="0" smtClean="0">
                  <a:latin typeface="Meiryo UI" panose="020B0604030504040204" pitchFamily="50" charset="-128"/>
                  <a:ea typeface="Meiryo UI" panose="020B0604030504040204" pitchFamily="50" charset="-128"/>
                </a:rPr>
                <a:t>所得区分の確認</a:t>
              </a:r>
              <a:endParaRPr kumimoji="1" lang="ja-JP" altLang="en-US" sz="1400" dirty="0">
                <a:latin typeface="Meiryo UI" panose="020B0604030504040204" pitchFamily="50" charset="-128"/>
                <a:ea typeface="Meiryo UI" panose="020B0604030504040204" pitchFamily="50" charset="-128"/>
              </a:endParaRPr>
            </a:p>
          </p:txBody>
        </p:sp>
      </p:grpSp>
      <p:sp>
        <p:nvSpPr>
          <p:cNvPr id="146" name="テキスト ボックス 145"/>
          <p:cNvSpPr txBox="1"/>
          <p:nvPr/>
        </p:nvSpPr>
        <p:spPr>
          <a:xfrm>
            <a:off x="5683499" y="5715253"/>
            <a:ext cx="2149948" cy="954107"/>
          </a:xfrm>
          <a:prstGeom prst="rect">
            <a:avLst/>
          </a:prstGeom>
          <a:solidFill>
            <a:schemeClr val="bg1"/>
          </a:solidFill>
          <a:ln w="28575">
            <a:solidFill>
              <a:schemeClr val="tx1"/>
            </a:solidFill>
          </a:ln>
        </p:spPr>
        <p:txBody>
          <a:bodyPr wrap="none" rtlCol="0">
            <a:spAutoFit/>
          </a:bodyPr>
          <a:lstStyle/>
          <a:p>
            <a:pPr algn="ctr"/>
            <a:r>
              <a:rPr kumimoji="1" lang="ja-JP" altLang="en-US" sz="1400" dirty="0" smtClean="0">
                <a:latin typeface="Meiryo UI" panose="020B0604030504040204" pitchFamily="50" charset="-128"/>
                <a:ea typeface="Meiryo UI" panose="020B0604030504040204" pitchFamily="50" charset="-128"/>
              </a:rPr>
              <a:t>審査支払機関には</a:t>
            </a:r>
            <a:endParaRPr kumimoji="1" lang="en-US" altLang="ja-JP" sz="1400" dirty="0" smtClean="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通常の保険診療として請求</a:t>
            </a:r>
            <a:endParaRPr lang="en-US" altLang="ja-JP" sz="1400" dirty="0">
              <a:latin typeface="Meiryo UI" panose="020B0604030504040204" pitchFamily="50" charset="-128"/>
              <a:ea typeface="Meiryo UI" panose="020B0604030504040204" pitchFamily="50" charset="-128"/>
            </a:endParaRPr>
          </a:p>
          <a:p>
            <a:pPr algn="ctr"/>
            <a:r>
              <a:rPr kumimoji="1" lang="ja-JP" altLang="en-US" sz="1400" dirty="0" smtClean="0">
                <a:latin typeface="Meiryo UI" panose="020B0604030504040204" pitchFamily="50" charset="-128"/>
                <a:ea typeface="Meiryo UI" panose="020B0604030504040204" pitchFamily="50" charset="-128"/>
              </a:rPr>
              <a:t>（本事業の公費負担に</a:t>
            </a:r>
            <a:endParaRPr kumimoji="1" lang="en-US" altLang="ja-JP" sz="1400" dirty="0" smtClean="0">
              <a:latin typeface="Meiryo UI" panose="020B0604030504040204" pitchFamily="50" charset="-128"/>
              <a:ea typeface="Meiryo UI" panose="020B0604030504040204" pitchFamily="50" charset="-128"/>
            </a:endParaRPr>
          </a:p>
          <a:p>
            <a:pPr algn="ctr"/>
            <a:r>
              <a:rPr kumimoji="1" lang="ja-JP" altLang="en-US" sz="1400" dirty="0" smtClean="0">
                <a:latin typeface="Meiryo UI" panose="020B0604030504040204" pitchFamily="50" charset="-128"/>
                <a:ea typeface="Meiryo UI" panose="020B0604030504040204" pitchFamily="50" charset="-128"/>
              </a:rPr>
              <a:t>ついて請求しない）</a:t>
            </a:r>
            <a:endParaRPr kumimoji="1" lang="ja-JP" altLang="en-US" sz="1400" dirty="0">
              <a:latin typeface="Meiryo UI" panose="020B0604030504040204" pitchFamily="50" charset="-128"/>
              <a:ea typeface="Meiryo UI" panose="020B0604030504040204" pitchFamily="50" charset="-128"/>
            </a:endParaRPr>
          </a:p>
        </p:txBody>
      </p:sp>
      <p:cxnSp>
        <p:nvCxnSpPr>
          <p:cNvPr id="147" name="直線矢印コネクタ 146"/>
          <p:cNvCxnSpPr/>
          <p:nvPr/>
        </p:nvCxnSpPr>
        <p:spPr>
          <a:xfrm>
            <a:off x="7761312" y="5061082"/>
            <a:ext cx="3600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p:cNvSpPr txBox="1"/>
          <p:nvPr/>
        </p:nvSpPr>
        <p:spPr>
          <a:xfrm>
            <a:off x="6969576" y="1065855"/>
            <a:ext cx="2057171" cy="276999"/>
          </a:xfrm>
          <a:prstGeom prst="rect">
            <a:avLst/>
          </a:prstGeom>
          <a:noFill/>
          <a:ln>
            <a:solidFill>
              <a:schemeClr val="tx1"/>
            </a:solidFill>
          </a:ln>
        </p:spPr>
        <p:txBody>
          <a:bodyPr wrap="square" rtlCol="0">
            <a:spAutoFit/>
          </a:bodyPr>
          <a:lstStyle/>
          <a:p>
            <a:r>
              <a:rPr lang="ja-JP" altLang="en-US" sz="1200" dirty="0">
                <a:latin typeface="Meiryo UI" panose="020B0604030504040204" pitchFamily="50" charset="-128"/>
                <a:ea typeface="Meiryo UI" panose="020B0604030504040204" pitchFamily="50" charset="-128"/>
              </a:rPr>
              <a:t>住民票のある都道府県に申請</a:t>
            </a:r>
            <a:endParaRPr lang="en-US" altLang="ja-JP" sz="1200" dirty="0">
              <a:latin typeface="Meiryo UI" panose="020B0604030504040204" pitchFamily="50" charset="-128"/>
              <a:ea typeface="Meiryo UI" panose="020B0604030504040204" pitchFamily="50" charset="-128"/>
            </a:endParaRPr>
          </a:p>
        </p:txBody>
      </p:sp>
      <p:cxnSp>
        <p:nvCxnSpPr>
          <p:cNvPr id="72" name="直線矢印コネクタ 71"/>
          <p:cNvCxnSpPr>
            <a:stCxn id="88" idx="3"/>
            <a:endCxn id="56" idx="1"/>
          </p:cNvCxnSpPr>
          <p:nvPr/>
        </p:nvCxnSpPr>
        <p:spPr>
          <a:xfrm flipV="1">
            <a:off x="6681191" y="1204355"/>
            <a:ext cx="288385" cy="495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3960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55" name="Group 35"/>
          <p:cNvGraphicFramePr>
            <a:graphicFrameLocks noGrp="1"/>
          </p:cNvGraphicFramePr>
          <p:nvPr>
            <p:extLst/>
          </p:nvPr>
        </p:nvGraphicFramePr>
        <p:xfrm>
          <a:off x="566052" y="3284984"/>
          <a:ext cx="8790873" cy="2860537"/>
        </p:xfrm>
        <a:graphic>
          <a:graphicData uri="http://schemas.openxmlformats.org/drawingml/2006/table">
            <a:tbl>
              <a:tblPr>
                <a:tableStyleId>{5940675A-B579-460E-94D1-54222C63F5DA}</a:tableStyleId>
              </a:tblPr>
              <a:tblGrid>
                <a:gridCol w="2455211">
                  <a:extLst>
                    <a:ext uri="{9D8B030D-6E8A-4147-A177-3AD203B41FA5}">
                      <a16:colId xmlns:a16="http://schemas.microsoft.com/office/drawing/2014/main" val="20000"/>
                    </a:ext>
                  </a:extLst>
                </a:gridCol>
                <a:gridCol w="6335662">
                  <a:extLst>
                    <a:ext uri="{9D8B030D-6E8A-4147-A177-3AD203B41FA5}">
                      <a16:colId xmlns:a16="http://schemas.microsoft.com/office/drawing/2014/main" val="20001"/>
                    </a:ext>
                  </a:extLst>
                </a:gridCol>
              </a:tblGrid>
              <a:tr h="39881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u="none" strike="noStrike" cap="none" normalizeH="0" baseline="0" dirty="0" smtClean="0">
                          <a:ln>
                            <a:noFill/>
                          </a:ln>
                          <a:effectLst/>
                        </a:rPr>
                        <a:t>実　施　主　体　　</a:t>
                      </a:r>
                      <a:endParaRPr kumimoji="1" lang="ja-JP" altLang="en-US"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u="none" strike="noStrike" cap="none" normalizeH="0" baseline="0" dirty="0" smtClean="0">
                          <a:ln>
                            <a:noFill/>
                          </a:ln>
                          <a:effectLst/>
                        </a:rPr>
                        <a:t>　都道府県</a:t>
                      </a:r>
                      <a:endParaRPr kumimoji="1" lang="ja-JP" altLang="en-US"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solidFill>
                      <a:srgbClr val="FFFF99"/>
                    </a:solidFill>
                  </a:tcPr>
                </a:tc>
                <a:extLst>
                  <a:ext uri="{0D108BD9-81ED-4DB2-BD59-A6C34878D82A}">
                    <a16:rowId xmlns:a16="http://schemas.microsoft.com/office/drawing/2014/main" val="10000"/>
                  </a:ext>
                </a:extLst>
              </a:tr>
              <a:tr h="87417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u="none" strike="noStrike" cap="none" normalizeH="0" baseline="0" dirty="0" smtClean="0">
                          <a:ln>
                            <a:noFill/>
                          </a:ln>
                          <a:effectLst/>
                        </a:rPr>
                        <a:t>対　　 象　 　者</a:t>
                      </a:r>
                      <a:endParaRPr kumimoji="1" lang="ja-JP" altLang="en-US"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L w="38100" cap="flat" cmpd="sng" algn="ctr">
                      <a:solidFill>
                        <a:schemeClr val="tx1"/>
                      </a:solidFill>
                      <a:prstDash val="solid"/>
                      <a:round/>
                      <a:headEnd type="none" w="med" len="med"/>
                      <a:tailEnd type="none" w="med" len="med"/>
                    </a:lnL>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0" u="none" strike="noStrike" cap="none" normalizeH="0" baseline="0" dirty="0" smtClean="0">
                          <a:ln>
                            <a:noFill/>
                          </a:ln>
                          <a:solidFill>
                            <a:schemeClr val="tx1"/>
                          </a:solidFill>
                          <a:effectLst/>
                        </a:rPr>
                        <a:t>　Ｂ型・Ｃ型肝炎ウイルスに起因する肝がん・重度肝硬変に関する医療保険各法又は高齢者の医療確保に関する法律の医療に関する給付を受けている者で、臨床調査個人票及び研究への同意書を提出した者</a:t>
                      </a:r>
                      <a:r>
                        <a:rPr kumimoji="1" lang="en-US" altLang="ja-JP" sz="1400" b="0" u="none" strike="noStrike" cap="none" normalizeH="0" baseline="0" dirty="0" smtClean="0">
                          <a:ln>
                            <a:noFill/>
                          </a:ln>
                          <a:solidFill>
                            <a:schemeClr val="tx1"/>
                          </a:solidFill>
                          <a:effectLst/>
                        </a:rPr>
                        <a:t/>
                      </a:r>
                      <a:br>
                        <a:rPr kumimoji="1" lang="en-US" altLang="ja-JP" sz="1400" b="0" u="none" strike="noStrike" cap="none" normalizeH="0" baseline="0" dirty="0" smtClean="0">
                          <a:ln>
                            <a:noFill/>
                          </a:ln>
                          <a:solidFill>
                            <a:schemeClr val="tx1"/>
                          </a:solidFill>
                          <a:effectLst/>
                        </a:rPr>
                      </a:br>
                      <a:r>
                        <a:rPr kumimoji="1" lang="ja-JP" altLang="en-US" sz="1400" b="0" u="none" strike="noStrike" cap="none" normalizeH="0" baseline="0" dirty="0" smtClean="0">
                          <a:ln>
                            <a:noFill/>
                          </a:ln>
                          <a:solidFill>
                            <a:schemeClr val="tx1"/>
                          </a:solidFill>
                          <a:effectLst/>
                        </a:rPr>
                        <a:t>　（所得制限：年収約３７０万円未満を対象）</a:t>
                      </a:r>
                      <a:endParaRPr kumimoji="1" lang="en-US" altLang="ja-JP"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R w="38100" cap="flat" cmpd="sng" algn="ctr">
                      <a:solidFill>
                        <a:schemeClr val="tx1"/>
                      </a:solidFill>
                      <a:prstDash val="solid"/>
                      <a:round/>
                      <a:headEnd type="none" w="med" len="med"/>
                      <a:tailEnd type="none" w="med" len="med"/>
                    </a:lnR>
                    <a:solidFill>
                      <a:srgbClr val="FFFF99"/>
                    </a:solidFill>
                  </a:tcPr>
                </a:tc>
                <a:extLst>
                  <a:ext uri="{0D108BD9-81ED-4DB2-BD59-A6C34878D82A}">
                    <a16:rowId xmlns:a16="http://schemas.microsoft.com/office/drawing/2014/main" val="10001"/>
                  </a:ext>
                </a:extLst>
              </a:tr>
              <a:tr h="70536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u="none" strike="noStrike" cap="none" normalizeH="0" baseline="0" dirty="0" smtClean="0">
                          <a:ln>
                            <a:noFill/>
                          </a:ln>
                          <a:effectLst/>
                        </a:rPr>
                        <a:t>対　象　医　療</a:t>
                      </a:r>
                      <a:endParaRPr kumimoji="1" lang="ja-JP" altLang="en-US"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L w="38100" cap="flat" cmpd="sng" algn="ctr">
                      <a:solidFill>
                        <a:schemeClr val="tx1"/>
                      </a:solidFill>
                      <a:prstDash val="solid"/>
                      <a:round/>
                      <a:headEnd type="none" w="med" len="med"/>
                      <a:tailEnd type="none" w="med" len="med"/>
                    </a:lnL>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1400" b="0" u="none" strike="noStrike" cap="none" normalizeH="0" baseline="0" dirty="0" smtClean="0">
                          <a:ln>
                            <a:noFill/>
                          </a:ln>
                          <a:solidFill>
                            <a:schemeClr val="tx1"/>
                          </a:solidFill>
                          <a:effectLst/>
                        </a:rPr>
                        <a:t>　指定医療機関における肝がん・重度肝硬変の入院医療で、過去１年間で高額療養費の限度額を超えた月が</a:t>
                      </a:r>
                      <a:r>
                        <a:rPr kumimoji="1" lang="ja-JP" altLang="en-US" sz="1400" b="0" i="0" u="none" strike="noStrike" cap="none" normalizeH="0" baseline="0" dirty="0" smtClean="0">
                          <a:ln>
                            <a:noFill/>
                          </a:ln>
                          <a:solidFill>
                            <a:schemeClr val="tx1"/>
                          </a:solidFill>
                          <a:effectLst/>
                        </a:rPr>
                        <a:t>既に３月以上の場合</a:t>
                      </a:r>
                      <a:r>
                        <a:rPr kumimoji="1" lang="ja-JP" altLang="en-US" sz="1400" b="0" u="none" strike="noStrike" cap="none" normalizeH="0" baseline="0" dirty="0" smtClean="0">
                          <a:ln>
                            <a:noFill/>
                          </a:ln>
                          <a:solidFill>
                            <a:schemeClr val="tx1"/>
                          </a:solidFill>
                          <a:effectLst/>
                        </a:rPr>
                        <a:t>に、４月目以降に高額療養費の限度額を超えた月に係る医療費に対し、公費負担を行う。</a:t>
                      </a:r>
                      <a:endParaRPr kumimoji="1" lang="en-US" altLang="ja-JP"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R w="38100" cap="flat" cmpd="sng" algn="ctr">
                      <a:solidFill>
                        <a:schemeClr val="tx1"/>
                      </a:solidFill>
                      <a:prstDash val="solid"/>
                      <a:round/>
                      <a:headEnd type="none" w="med" len="med"/>
                      <a:tailEnd type="none" w="med" len="med"/>
                    </a:lnR>
                    <a:solidFill>
                      <a:srgbClr val="FFFF99"/>
                    </a:solidFill>
                  </a:tcPr>
                </a:tc>
                <a:extLst>
                  <a:ext uri="{0D108BD9-81ED-4DB2-BD59-A6C34878D82A}">
                    <a16:rowId xmlns:a16="http://schemas.microsoft.com/office/drawing/2014/main" val="10002"/>
                  </a:ext>
                </a:extLst>
              </a:tr>
              <a:tr h="39661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u="none" strike="noStrike" cap="none" normalizeH="0" baseline="0" dirty="0" smtClean="0">
                          <a:ln>
                            <a:noFill/>
                          </a:ln>
                          <a:effectLst/>
                        </a:rPr>
                        <a:t>自己負担月額　　</a:t>
                      </a:r>
                      <a:endParaRPr kumimoji="1" lang="ja-JP" altLang="en-US"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L w="38100" cap="flat" cmpd="sng" algn="ctr">
                      <a:solidFill>
                        <a:schemeClr val="tx1"/>
                      </a:solidFill>
                      <a:prstDash val="solid"/>
                      <a:round/>
                      <a:headEnd type="none" w="med" len="med"/>
                      <a:tailEnd type="none" w="med" len="med"/>
                    </a:lnL>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1400" u="none" strike="noStrike" cap="none" normalizeH="0" baseline="0" dirty="0" smtClean="0">
                          <a:ln>
                            <a:noFill/>
                          </a:ln>
                          <a:effectLst/>
                        </a:rPr>
                        <a:t>　１万円</a:t>
                      </a:r>
                      <a:endParaRPr kumimoji="1" lang="ja-JP" altLang="en-US"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R w="38100" cap="flat" cmpd="sng" algn="ctr">
                      <a:solidFill>
                        <a:schemeClr val="tx1"/>
                      </a:solidFill>
                      <a:prstDash val="solid"/>
                      <a:round/>
                      <a:headEnd type="none" w="med" len="med"/>
                      <a:tailEnd type="none" w="med" len="med"/>
                    </a:lnR>
                    <a:solidFill>
                      <a:srgbClr val="FFFF99"/>
                    </a:solidFill>
                  </a:tcPr>
                </a:tc>
                <a:extLst>
                  <a:ext uri="{0D108BD9-81ED-4DB2-BD59-A6C34878D82A}">
                    <a16:rowId xmlns:a16="http://schemas.microsoft.com/office/drawing/2014/main" val="10003"/>
                  </a:ext>
                </a:extLst>
              </a:tr>
              <a:tr h="39881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u="none" strike="noStrike" cap="none" normalizeH="0" baseline="0" dirty="0" smtClean="0">
                          <a:ln>
                            <a:noFill/>
                          </a:ln>
                          <a:effectLst/>
                        </a:rPr>
                        <a:t>財　源　負　担　　</a:t>
                      </a:r>
                      <a:endParaRPr kumimoji="1" lang="ja-JP" altLang="en-US"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u="none" strike="noStrike" cap="none" normalizeH="0" baseline="0" dirty="0" smtClean="0">
                          <a:ln>
                            <a:noFill/>
                          </a:ln>
                          <a:effectLst/>
                        </a:rPr>
                        <a:t>　国　１／２　　地方　１／２</a:t>
                      </a:r>
                      <a:endParaRPr kumimoji="1" lang="en-US" altLang="ja-JP" sz="14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3" marR="90003" marT="43193" marB="43193" anchor="ctr" horzOverflow="overflow">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0005"/>
                  </a:ext>
                </a:extLst>
              </a:tr>
            </a:tbl>
          </a:graphicData>
        </a:graphic>
      </p:graphicFrame>
      <p:sp>
        <p:nvSpPr>
          <p:cNvPr id="7" name="正方形/長方形 6"/>
          <p:cNvSpPr/>
          <p:nvPr/>
        </p:nvSpPr>
        <p:spPr>
          <a:xfrm>
            <a:off x="566053" y="504369"/>
            <a:ext cx="8790873" cy="664689"/>
          </a:xfrm>
          <a:prstGeom prst="rect">
            <a:avLst/>
          </a:prstGeom>
          <a:solidFill>
            <a:srgbClr val="FF3399"/>
          </a:solidFill>
          <a:ln w="47625">
            <a:solidFill>
              <a:srgbClr val="FF00FF"/>
            </a:solidFill>
          </a:ln>
        </p:spPr>
        <p:style>
          <a:lnRef idx="2">
            <a:schemeClr val="accent6"/>
          </a:lnRef>
          <a:fillRef idx="1">
            <a:schemeClr val="lt1"/>
          </a:fillRef>
          <a:effectRef idx="0">
            <a:schemeClr val="accent6"/>
          </a:effectRef>
          <a:fontRef idx="minor">
            <a:schemeClr val="dk1"/>
          </a:fontRef>
        </p:style>
        <p:txBody>
          <a:bodyPr tIns="33231" anchor="ctr"/>
          <a:lstStyle/>
          <a:p>
            <a:pPr algn="ctr" defTabSz="844083">
              <a:defRPr/>
            </a:pPr>
            <a:r>
              <a:rPr lang="ja-JP" altLang="en-US" sz="2600" b="1" dirty="0">
                <a:ln w="3175">
                  <a:noFill/>
                </a:ln>
                <a:solidFill>
                  <a:prstClr val="white"/>
                </a:solidFill>
                <a:latin typeface="Meiryo UI" panose="020B0604030504040204" pitchFamily="50" charset="-128"/>
                <a:ea typeface="Meiryo UI" panose="020B0604030504040204" pitchFamily="50" charset="-128"/>
                <a:cs typeface="Meiryo UI" panose="020B0604030504040204" pitchFamily="50" charset="-128"/>
              </a:rPr>
              <a:t>肝がん・重度肝</a:t>
            </a:r>
            <a:r>
              <a:rPr lang="ja-JP" altLang="en-US" sz="2600" b="1" dirty="0" smtClean="0">
                <a:ln w="3175">
                  <a:noFill/>
                </a:ln>
                <a:solidFill>
                  <a:prstClr val="white"/>
                </a:solidFill>
                <a:latin typeface="Meiryo UI" panose="020B0604030504040204" pitchFamily="50" charset="-128"/>
                <a:ea typeface="Meiryo UI" panose="020B0604030504040204" pitchFamily="50" charset="-128"/>
                <a:cs typeface="Meiryo UI" panose="020B0604030504040204" pitchFamily="50" charset="-128"/>
              </a:rPr>
              <a:t>硬変治療研究促進事業について</a:t>
            </a:r>
            <a:endParaRPr lang="en-US" altLang="ja-JP" sz="2600" b="1" dirty="0">
              <a:ln w="3175">
                <a:noFill/>
              </a:ln>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テキスト ボックス 7"/>
          <p:cNvSpPr txBox="1"/>
          <p:nvPr/>
        </p:nvSpPr>
        <p:spPr>
          <a:xfrm>
            <a:off x="550942" y="1390620"/>
            <a:ext cx="8821092" cy="1672801"/>
          </a:xfrm>
          <a:prstGeom prst="rect">
            <a:avLst/>
          </a:prstGeom>
          <a:solidFill>
            <a:srgbClr val="00B0F0">
              <a:alpha val="10000"/>
            </a:srgbClr>
          </a:solidFill>
          <a:ln w="28575" cmpd="dbl">
            <a:solidFill>
              <a:schemeClr val="accent1">
                <a:lumMod val="75000"/>
              </a:schemeClr>
            </a:solidFill>
          </a:ln>
        </p:spPr>
        <p:txBody>
          <a:bodyPr/>
          <a:lstStyle/>
          <a:p>
            <a:pPr defTabSz="844083">
              <a:defRPr/>
            </a:pPr>
            <a:r>
              <a:rPr lang="ja-JP" altLang="en-US" sz="738"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738"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738"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dist" defTabSz="844083">
              <a:defRPr/>
            </a:pPr>
            <a:r>
              <a:rPr lang="ja-JP" altLang="en-US" sz="1477"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77"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B</a:t>
            </a:r>
            <a:r>
              <a:rPr lang="ja-JP" altLang="en-US"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型・Ｃ型肝炎ウイルスに起因する肝がん・重度肝硬変患者の特徴を踏まえ、患者の医療費の負担の軽減を図りつつ、患者からの臨床データを収集し、肝がん・重度肝硬変の予後の改善や生活の質の向上、肝がんの再発の抑制などを目指した、肝がん・重度肝硬変治療にかかるガイドラインの作成など、肝がん・重度肝硬変の治療研究を促進するための支援を</a:t>
            </a:r>
            <a:r>
              <a:rPr lang="ja-JP" altLang="en-US"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実施</a:t>
            </a:r>
            <a:endParaRPr lang="en-US" altLang="ja-JP"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844083">
              <a:defRPr/>
            </a:pPr>
            <a:r>
              <a:rPr lang="ja-JP" altLang="en-US"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（平成３０年１２月開始）。</a:t>
            </a:r>
            <a:endParaRPr lang="en-US" altLang="ja-JP"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dist" defTabSz="844083">
              <a:defRPr/>
            </a:pPr>
            <a:endParaRPr lang="ja-JP" altLang="en-US" sz="2031"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690925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STJGU\APPDATA\LOCAL\TEMP\wz5d80\building01\building01_OfficeBuilding1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572" y="1969400"/>
            <a:ext cx="1159755" cy="48651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STJGU\APPDATA\LOCAL\TEMP\wzd941\building01\building01_hospital.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7025" y="1725332"/>
            <a:ext cx="3427281" cy="1671135"/>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6117025" y="1095432"/>
            <a:ext cx="3656389" cy="707886"/>
          </a:xfrm>
          <a:prstGeom prst="rect">
            <a:avLst/>
          </a:prstGeom>
          <a:noFill/>
          <a:ln w="12700">
            <a:solidFill>
              <a:srgbClr val="0070C0"/>
            </a:solidFill>
            <a:prstDash val="dash"/>
          </a:ln>
        </p:spPr>
        <p:txBody>
          <a:bodyPr wrap="square" rtlCol="0">
            <a:spAutoFit/>
          </a:bodyPr>
          <a:lstStyle/>
          <a:p>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＜役割＞</a:t>
            </a:r>
            <a:endParaRPr lang="en-US" altLang="ja-JP"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・臨床データの提供（臨床調査個人票等）</a:t>
            </a:r>
            <a:endParaRPr lang="en-US" altLang="ja-JP"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・公費負担医療の請求医療機関</a:t>
            </a:r>
            <a:endParaRPr lang="en-US" altLang="ja-JP"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・入院記録票の患者への交付、入院記録</a:t>
            </a:r>
            <a:r>
              <a:rPr lang="ja-JP" altLang="en-US" sz="10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票</a:t>
            </a:r>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の記載　等　　　　</a:t>
            </a:r>
            <a:r>
              <a:rPr lang="ja-JP" altLang="en-US"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442893" y="2747157"/>
            <a:ext cx="1005403" cy="338554"/>
          </a:xfrm>
          <a:prstGeom prst="rect">
            <a:avLst/>
          </a:prstGeom>
          <a:solidFill>
            <a:srgbClr val="FFFFCC"/>
          </a:solidFill>
          <a:ln w="38100">
            <a:solidFill>
              <a:srgbClr val="FFC000"/>
            </a:solidFill>
          </a:ln>
        </p:spPr>
        <p:txBody>
          <a:bodyPr wrap="none" rtlCol="0">
            <a:spAutoFit/>
          </a:bodyPr>
          <a:lstStyle/>
          <a:p>
            <a:r>
              <a:rPr lang="ja-JP" alt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都道府県</a:t>
            </a:r>
            <a:endParaRPr lang="ja-JP" alt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p:cNvSpPr txBox="1"/>
          <p:nvPr/>
        </p:nvSpPr>
        <p:spPr>
          <a:xfrm>
            <a:off x="6815249" y="5122662"/>
            <a:ext cx="2883603" cy="707886"/>
          </a:xfrm>
          <a:prstGeom prst="rect">
            <a:avLst/>
          </a:prstGeom>
          <a:solidFill>
            <a:srgbClr val="FFFFCC"/>
          </a:solidFill>
          <a:ln w="38100">
            <a:solidFill>
              <a:srgbClr val="FFC000"/>
            </a:solidFill>
          </a:ln>
        </p:spPr>
        <p:txBody>
          <a:bodyPr wrap="square" rtlCol="0">
            <a:spAutoFit/>
          </a:bodyPr>
          <a:lstStyle/>
          <a:p>
            <a:endPar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患　者</a:t>
            </a:r>
            <a:endParaRPr lang="en-US" altLang="ja-JP"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7" name="Picture 7" descr="C:\USERS\STJGU\APPDATA\LOCAL\TEMP\wzac98\mobile_work01\mobile_work01_man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01" y="5845576"/>
            <a:ext cx="336604" cy="782492"/>
          </a:xfrm>
          <a:prstGeom prst="rect">
            <a:avLst/>
          </a:prstGeom>
          <a:noFill/>
          <a:extLst>
            <a:ext uri="{909E8E84-426E-40DD-AFC4-6F175D3DCCD1}">
              <a14:hiddenFill xmlns:a14="http://schemas.microsoft.com/office/drawing/2010/main">
                <a:solidFill>
                  <a:srgbClr val="FFFFFF"/>
                </a:solidFill>
              </a14:hiddenFill>
            </a:ext>
          </a:extLst>
        </p:spPr>
      </p:pic>
      <p:sp>
        <p:nvSpPr>
          <p:cNvPr id="27" name="テキスト ボックス 26"/>
          <p:cNvSpPr txBox="1"/>
          <p:nvPr/>
        </p:nvSpPr>
        <p:spPr>
          <a:xfrm>
            <a:off x="2568840" y="5462844"/>
            <a:ext cx="2004184" cy="246221"/>
          </a:xfrm>
          <a:prstGeom prst="rect">
            <a:avLst/>
          </a:prstGeom>
          <a:noFill/>
        </p:spPr>
        <p:txBody>
          <a:bodyPr wrap="square" rtlCol="0">
            <a:spAutoFit/>
          </a:bodyPr>
          <a:lstStyle/>
          <a:p>
            <a:pPr algn="ct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⑧</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参加者証交付</a:t>
            </a:r>
            <a:endParaRPr lang="ja-JP" altLang="en-US" sz="700"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0" name="直線矢印コネクタ 39"/>
          <p:cNvCxnSpPr/>
          <p:nvPr/>
        </p:nvCxnSpPr>
        <p:spPr>
          <a:xfrm flipH="1" flipV="1">
            <a:off x="3437689" y="4300726"/>
            <a:ext cx="2450" cy="3540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descr="「書類 イラスト ...」の画像検索結果"/>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57560" y="3942853"/>
            <a:ext cx="375254" cy="354189"/>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descr="「書類 イラスト ...」の画像検索結果"/>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11745" y="5346434"/>
            <a:ext cx="328462" cy="31002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C:\Users\MYIIK\AppData\Local\Microsoft\Windows\Temporary Internet Files\Content.IE5\9YPQTOG0\MC900039006[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585" y="2438371"/>
            <a:ext cx="792019" cy="245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テキスト ボックス 54"/>
          <p:cNvSpPr txBox="1"/>
          <p:nvPr/>
        </p:nvSpPr>
        <p:spPr>
          <a:xfrm>
            <a:off x="97323" y="2201329"/>
            <a:ext cx="928981" cy="307777"/>
          </a:xfrm>
          <a:prstGeom prst="rect">
            <a:avLst/>
          </a:prstGeom>
          <a:noFill/>
        </p:spPr>
        <p:txBody>
          <a:bodyPr wrap="square" rtlCol="0">
            <a:spAutoFit/>
          </a:bodyPr>
          <a:lstStyle/>
          <a:p>
            <a:r>
              <a:rPr lang="ja-JP" altLang="en-US" sz="1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研究班</a:t>
            </a:r>
            <a:endParaRPr lang="en-US" altLang="ja-JP" sz="1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6815250" y="5839900"/>
            <a:ext cx="3090751" cy="553998"/>
          </a:xfrm>
          <a:prstGeom prst="rect">
            <a:avLst/>
          </a:prstGeom>
          <a:noFill/>
        </p:spPr>
        <p:txBody>
          <a:bodyPr wrap="square" rtlCol="0">
            <a:spAutoFit/>
          </a:bodyPr>
          <a:lstStyle/>
          <a:p>
            <a:r>
              <a:rPr lang="en-US" altLang="ja-JP" sz="10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患者は、臨床調査個人票（臨床データ）等を提供し、研究の基礎資料として使用されることに同意の上で申請する</a:t>
            </a:r>
            <a:endParaRPr lang="ja-JP" altLang="en-US" sz="1000"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5" name="テキスト ボックス 1024"/>
          <p:cNvSpPr txBox="1"/>
          <p:nvPr/>
        </p:nvSpPr>
        <p:spPr>
          <a:xfrm>
            <a:off x="1726474" y="101079"/>
            <a:ext cx="6711064" cy="430887"/>
          </a:xfrm>
          <a:prstGeom prst="rect">
            <a:avLst/>
          </a:prstGeom>
          <a:noFill/>
        </p:spPr>
        <p:txBody>
          <a:bodyPr wrap="square" rtlCol="0">
            <a:spAutoFit/>
          </a:bodyPr>
          <a:lstStyle/>
          <a:p>
            <a:r>
              <a:rPr lang="ja-JP" altLang="en-US" sz="2200" b="1" u="sng"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肝がん・重度肝硬変治療研究促進事業の事務フロー</a:t>
            </a:r>
            <a:endParaRPr lang="en-US" altLang="ja-JP" sz="2200" b="1" u="sng"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37" name="直線矢印コネクタ 36"/>
          <p:cNvCxnSpPr/>
          <p:nvPr/>
        </p:nvCxnSpPr>
        <p:spPr>
          <a:xfrm flipH="1" flipV="1">
            <a:off x="3566903" y="4303440"/>
            <a:ext cx="1926" cy="351324"/>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pic>
        <p:nvPicPr>
          <p:cNvPr id="44" name="Picture 2" descr="C:\USERS\STJGU\APPDATA\LOCAL\TEMP\wzb669\building01\building01_OfficeBuilding08.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1552" y="544132"/>
            <a:ext cx="1789510" cy="65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右矢印 12"/>
          <p:cNvSpPr/>
          <p:nvPr/>
        </p:nvSpPr>
        <p:spPr>
          <a:xfrm rot="5400000">
            <a:off x="936369" y="1532270"/>
            <a:ext cx="655895" cy="8423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6" name="テキスト ボックス 15"/>
          <p:cNvSpPr txBox="1"/>
          <p:nvPr/>
        </p:nvSpPr>
        <p:spPr>
          <a:xfrm>
            <a:off x="786978" y="1295490"/>
            <a:ext cx="492443" cy="276999"/>
          </a:xfrm>
          <a:prstGeom prst="rect">
            <a:avLst/>
          </a:prstGeom>
          <a:noFill/>
        </p:spPr>
        <p:txBody>
          <a:bodyPr wrap="none" rtlCol="0">
            <a:spAutoFit/>
          </a:bodyPr>
          <a:lstStyle/>
          <a:p>
            <a:r>
              <a:rPr lang="ja-JP" altLang="en-US" sz="1200" u="sng"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補助</a:t>
            </a:r>
            <a:endPar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1846885" y="1029167"/>
            <a:ext cx="389850" cy="338554"/>
          </a:xfrm>
          <a:prstGeom prst="rect">
            <a:avLst/>
          </a:prstGeom>
          <a:solidFill>
            <a:srgbClr val="FFFFCC"/>
          </a:solidFill>
          <a:ln w="38100">
            <a:solidFill>
              <a:srgbClr val="FFC000"/>
            </a:solidFill>
          </a:ln>
        </p:spPr>
        <p:txBody>
          <a:bodyPr wrap="none" rtlCol="0">
            <a:spAutoFit/>
          </a:bodyPr>
          <a:lstStyle/>
          <a:p>
            <a:r>
              <a:rPr lang="ja-JP" alt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国</a:t>
            </a:r>
            <a:endParaRPr lang="ja-JP" alt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767421" y="1518574"/>
            <a:ext cx="530915" cy="369332"/>
          </a:xfrm>
          <a:prstGeom prst="rect">
            <a:avLst/>
          </a:prstGeom>
          <a:noFill/>
        </p:spPr>
        <p:txBody>
          <a:bodyPr wrap="none" rtlCol="0">
            <a:spAutoFit/>
          </a:bodyPr>
          <a:lstStyle/>
          <a:p>
            <a:pPr algn="ct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国 </a:t>
            </a:r>
            <a:endParaRPr lang="en-US" altLang="ja-JP"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a:t>
            </a:r>
            <a:r>
              <a:rPr lang="ja-JP" altLang="en-US" sz="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２</a:t>
            </a:r>
            <a:endParaRPr lang="en-US" altLang="ja-JP"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4706803" y="3534722"/>
            <a:ext cx="2694469" cy="1323439"/>
          </a:xfrm>
          <a:prstGeom prst="rect">
            <a:avLst/>
          </a:prstGeom>
          <a:noFill/>
          <a:ln w="28575">
            <a:solidFill>
              <a:srgbClr val="FF0000"/>
            </a:solidFill>
            <a:prstDash val="dash"/>
          </a:ln>
        </p:spPr>
        <p:txBody>
          <a:bodyPr wrap="square" lIns="36000" rIns="36000" rtlCol="0">
            <a:spAutoFit/>
          </a:bodyPr>
          <a:lstStyle/>
          <a:p>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公費負担対象医療</a:t>
            </a:r>
            <a:endParaRPr lang="en-US" altLang="ja-JP"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肝がん・重度肝硬変の</a:t>
            </a:r>
            <a:r>
              <a:rPr lang="ja-JP" altLang="en-US" sz="1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入院医療</a:t>
            </a:r>
            <a:endParaRPr lang="en-US" altLang="ja-JP" sz="1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・上記入院医療によって、過去</a:t>
            </a:r>
            <a:r>
              <a:rPr lang="en-US" altLang="ja-JP"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年間で</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高額</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療養費の</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限度額を超えた月が既に３月</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以上</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の場合に</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月目以降に高額療養費の</a:t>
            </a:r>
            <a:r>
              <a:rPr lang="ja-JP" altLang="en-US"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限度</a:t>
            </a:r>
            <a:endParaRPr lang="en-US" altLang="ja-JP"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額</a:t>
            </a:r>
            <a:r>
              <a:rPr lang="ja-JP" altLang="en-US" sz="1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超えた</a:t>
            </a:r>
            <a:r>
              <a:rPr lang="ja-JP" altLang="en-US" sz="1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月に係る医療費</a:t>
            </a:r>
            <a:r>
              <a:rPr lang="ja-JP" altLang="en-US"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に対し、公費負</a:t>
            </a:r>
            <a:endParaRPr lang="en-US" altLang="ja-JP"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担を行う。</a:t>
            </a:r>
            <a:endParaRPr lang="en-US" altLang="ja-JP" sz="1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・自己負担月額</a:t>
            </a:r>
            <a:r>
              <a:rPr lang="ja-JP" altLang="en-US" sz="1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１万円</a:t>
            </a:r>
            <a:endParaRPr lang="en-US" altLang="ja-JP" sz="1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テキスト ボックス 45"/>
          <p:cNvSpPr txBox="1"/>
          <p:nvPr/>
        </p:nvSpPr>
        <p:spPr>
          <a:xfrm>
            <a:off x="7757560" y="2560896"/>
            <a:ext cx="2067295" cy="215444"/>
          </a:xfrm>
          <a:prstGeom prst="rect">
            <a:avLst/>
          </a:prstGeom>
          <a:solidFill>
            <a:schemeClr val="accent2">
              <a:lumMod val="20000"/>
              <a:lumOff val="80000"/>
            </a:schemeClr>
          </a:solidFill>
          <a:ln>
            <a:solidFill>
              <a:srgbClr val="FF0000"/>
            </a:solidFill>
          </a:ln>
        </p:spPr>
        <p:txBody>
          <a:bodyPr wrap="square" rtlCol="0">
            <a:spAutoFit/>
          </a:bodyPr>
          <a:lstStyle/>
          <a:p>
            <a:pPr algn="ct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肝</a:t>
            </a:r>
            <a:r>
              <a:rPr lang="ja-JP" altLang="en-US" sz="8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がん・重度肝硬変の診断（判断）</a:t>
            </a:r>
            <a:endPar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テキスト ボックス 53"/>
          <p:cNvSpPr txBox="1"/>
          <p:nvPr/>
        </p:nvSpPr>
        <p:spPr>
          <a:xfrm>
            <a:off x="347431" y="5471782"/>
            <a:ext cx="1037194" cy="830997"/>
          </a:xfrm>
          <a:prstGeom prst="rect">
            <a:avLst/>
          </a:prstGeom>
          <a:solidFill>
            <a:schemeClr val="bg1"/>
          </a:solidFill>
          <a:ln>
            <a:solidFill>
              <a:schemeClr val="tx1"/>
            </a:solidFill>
          </a:ln>
        </p:spPr>
        <p:txBody>
          <a:bodyPr wrap="square" rtlCol="0">
            <a:spAutoFit/>
          </a:bodyPr>
          <a:lstStyle/>
          <a:p>
            <a:pPr algn="ct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認定協議会</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テキスト ボックス 56"/>
          <p:cNvSpPr txBox="1"/>
          <p:nvPr/>
        </p:nvSpPr>
        <p:spPr>
          <a:xfrm>
            <a:off x="703465" y="5751397"/>
            <a:ext cx="596974" cy="276999"/>
          </a:xfrm>
          <a:prstGeom prst="rect">
            <a:avLst/>
          </a:prstGeom>
          <a:solidFill>
            <a:schemeClr val="accent6">
              <a:lumMod val="60000"/>
              <a:lumOff val="40000"/>
            </a:schemeClr>
          </a:solidFill>
        </p:spPr>
        <p:txBody>
          <a:bodyPr wrap="square" rtlCol="0">
            <a:spAutoFit/>
          </a:bodyPr>
          <a:lstStyle/>
          <a:p>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認定</a:t>
            </a:r>
            <a:endPar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p:cNvSpPr txBox="1"/>
          <p:nvPr/>
        </p:nvSpPr>
        <p:spPr>
          <a:xfrm>
            <a:off x="8467952" y="2062829"/>
            <a:ext cx="1107996" cy="276999"/>
          </a:xfrm>
          <a:prstGeom prst="rect">
            <a:avLst/>
          </a:prstGeom>
          <a:solidFill>
            <a:schemeClr val="accent2">
              <a:lumMod val="20000"/>
              <a:lumOff val="80000"/>
            </a:schemeClr>
          </a:solidFill>
        </p:spPr>
        <p:txBody>
          <a:bodyPr wrap="none" rtlCol="0">
            <a:spAutoFit/>
          </a:bodyPr>
          <a:lstStyle/>
          <a:p>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医療保険優先</a:t>
            </a:r>
            <a:endPar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8" name="テキスト ボックス 1027"/>
          <p:cNvSpPr txBox="1"/>
          <p:nvPr/>
        </p:nvSpPr>
        <p:spPr>
          <a:xfrm>
            <a:off x="2282416" y="507048"/>
            <a:ext cx="3259806" cy="400110"/>
          </a:xfrm>
          <a:prstGeom prst="rect">
            <a:avLst/>
          </a:prstGeom>
          <a:noFill/>
        </p:spPr>
        <p:txBody>
          <a:bodyPr wrap="square" rtlCol="0">
            <a:spAutoFit/>
          </a:bodyPr>
          <a:lstStyle/>
          <a:p>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国から臨床データ（詳細版）の提供を依頼</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NCD</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参加施設のみ）</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81" name="直線矢印コネクタ 80"/>
          <p:cNvCxnSpPr/>
          <p:nvPr/>
        </p:nvCxnSpPr>
        <p:spPr>
          <a:xfrm flipH="1">
            <a:off x="8287578" y="2832573"/>
            <a:ext cx="20904" cy="228460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3" name="正方形/長方形 82"/>
          <p:cNvSpPr/>
          <p:nvPr/>
        </p:nvSpPr>
        <p:spPr>
          <a:xfrm>
            <a:off x="1404941" y="1392021"/>
            <a:ext cx="1747860" cy="553998"/>
          </a:xfrm>
          <a:prstGeom prst="rect">
            <a:avLst/>
          </a:prstGeom>
        </p:spPr>
        <p:txBody>
          <a:bodyPr wrap="square">
            <a:spAutoFit/>
          </a:bodyPr>
          <a:lstStyle/>
          <a:p>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提出</a:t>
            </a:r>
            <a:endParaRPr lang="en-US" altLang="ja-JP" sz="1200" u="sng"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臨床調査個人票、同意書、</a:t>
            </a:r>
            <a:endParaRPr lang="en-US" altLang="ja-JP"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指定医療機関名簿</a:t>
            </a:r>
            <a:endParaRPr lang="en-US" altLang="ja-JP"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1" name="テキスト ボックス 90"/>
          <p:cNvSpPr txBox="1"/>
          <p:nvPr/>
        </p:nvSpPr>
        <p:spPr>
          <a:xfrm>
            <a:off x="104339" y="1352143"/>
            <a:ext cx="338554" cy="902349"/>
          </a:xfrm>
          <a:prstGeom prst="rect">
            <a:avLst/>
          </a:prstGeom>
          <a:noFill/>
        </p:spPr>
        <p:txBody>
          <a:bodyPr vert="eaVert" wrap="square" rtlCol="0">
            <a:spAutoFit/>
          </a:bodyPr>
          <a:lstStyle/>
          <a:p>
            <a:r>
              <a:rPr lang="ja-JP" altLang="en-US" sz="1000" b="1" dirty="0" smtClean="0">
                <a:solidFill>
                  <a:srgbClr val="FF0000"/>
                </a:solidFill>
              </a:rPr>
              <a:t>研究</a:t>
            </a:r>
            <a:r>
              <a:rPr lang="ja-JP" altLang="en-US" sz="1000" b="1" dirty="0">
                <a:solidFill>
                  <a:srgbClr val="FF0000"/>
                </a:solidFill>
              </a:rPr>
              <a:t>成果</a:t>
            </a:r>
            <a:endParaRPr lang="en-US" altLang="ja-JP" sz="1000" b="1" dirty="0" smtClean="0">
              <a:solidFill>
                <a:srgbClr val="FF0000"/>
              </a:solidFill>
            </a:endParaRPr>
          </a:p>
        </p:txBody>
      </p:sp>
      <p:sp>
        <p:nvSpPr>
          <p:cNvPr id="92" name="テキスト ボックス 91"/>
          <p:cNvSpPr txBox="1"/>
          <p:nvPr/>
        </p:nvSpPr>
        <p:spPr>
          <a:xfrm>
            <a:off x="423717" y="1213835"/>
            <a:ext cx="430887" cy="928373"/>
          </a:xfrm>
          <a:prstGeom prst="rect">
            <a:avLst/>
          </a:prstGeom>
          <a:noFill/>
        </p:spPr>
        <p:txBody>
          <a:bodyPr vert="eaVert" wrap="square" rtlCol="0">
            <a:spAutoFit/>
          </a:bodyPr>
          <a:lstStyle/>
          <a:p>
            <a:pPr algn="ctr"/>
            <a:r>
              <a:rPr lang="ja-JP" altLang="en-US" sz="8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臨床データ等提供</a:t>
            </a:r>
            <a:endParaRPr lang="en-US" altLang="ja-JP" sz="8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8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・助言と連携</a:t>
            </a:r>
            <a:endPar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3" name="テキスト ボックス 92"/>
          <p:cNvSpPr txBox="1"/>
          <p:nvPr/>
        </p:nvSpPr>
        <p:spPr>
          <a:xfrm>
            <a:off x="7525487" y="3318822"/>
            <a:ext cx="338554" cy="1809305"/>
          </a:xfrm>
          <a:prstGeom prst="rect">
            <a:avLst/>
          </a:prstGeom>
          <a:noFill/>
        </p:spPr>
        <p:txBody>
          <a:bodyPr vert="eaVert" wrap="square" rtlCol="0">
            <a:spAutoFit/>
          </a:bodyPr>
          <a:lstStyle/>
          <a:p>
            <a:pPr algn="ct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⑨</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参加者証提示</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6" name="Picture 4" descr="街-オフィスビル群 イラストアイコン"/>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25566" y="2856212"/>
            <a:ext cx="1355671" cy="1275145"/>
          </a:xfrm>
          <a:prstGeom prst="rect">
            <a:avLst/>
          </a:prstGeom>
          <a:noFill/>
          <a:extLst>
            <a:ext uri="{909E8E84-426E-40DD-AFC4-6F175D3DCCD1}">
              <a14:hiddenFill xmlns:a14="http://schemas.microsoft.com/office/drawing/2010/main">
                <a:solidFill>
                  <a:srgbClr val="FFFFFF"/>
                </a:solidFill>
              </a14:hiddenFill>
            </a:ext>
          </a:extLst>
        </p:spPr>
      </p:pic>
      <p:sp>
        <p:nvSpPr>
          <p:cNvPr id="64" name="テキスト ボックス 63"/>
          <p:cNvSpPr txBox="1"/>
          <p:nvPr/>
        </p:nvSpPr>
        <p:spPr>
          <a:xfrm>
            <a:off x="2863648" y="3990694"/>
            <a:ext cx="1800493" cy="369332"/>
          </a:xfrm>
          <a:prstGeom prst="rect">
            <a:avLst/>
          </a:prstGeom>
          <a:noFill/>
        </p:spPr>
        <p:txBody>
          <a:bodyPr wrap="none" rtlCol="0">
            <a:spAutoFit/>
          </a:bodyPr>
          <a:lstStyle/>
          <a:p>
            <a:pPr algn="ct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（社会保険診療報酬支払基金）</a:t>
            </a:r>
            <a:endParaRPr lang="en-US" altLang="ja-JP"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（国民健康保険団体連合会）</a:t>
            </a:r>
            <a:endParaRPr lang="en-US" altLang="ja-JP"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テキスト ボックス 81"/>
          <p:cNvSpPr txBox="1"/>
          <p:nvPr/>
        </p:nvSpPr>
        <p:spPr>
          <a:xfrm>
            <a:off x="2101949" y="2517732"/>
            <a:ext cx="954107" cy="400110"/>
          </a:xfrm>
          <a:prstGeom prst="rect">
            <a:avLst/>
          </a:prstGeom>
          <a:noFill/>
        </p:spPr>
        <p:txBody>
          <a:bodyPr wrap="none" rtlCol="0">
            <a:spAutoFit/>
          </a:bodyPr>
          <a:lstStyle/>
          <a:p>
            <a:pPr algn="ct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審査支払事務</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委託契約</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0" name="テキスト ボックス 89"/>
          <p:cNvSpPr txBox="1"/>
          <p:nvPr/>
        </p:nvSpPr>
        <p:spPr>
          <a:xfrm>
            <a:off x="2041810" y="1959800"/>
            <a:ext cx="2236510" cy="246221"/>
          </a:xfrm>
          <a:prstGeom prst="rect">
            <a:avLst/>
          </a:prstGeom>
          <a:noFill/>
        </p:spPr>
        <p:txBody>
          <a:bodyPr wrap="none" rtlCol="0">
            <a:spAutoFit/>
          </a:bodyPr>
          <a:lstStyle/>
          <a:p>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指定医療機関の指定（取消を含む）</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7" name="テキスト ボックス 96"/>
          <p:cNvSpPr txBox="1"/>
          <p:nvPr/>
        </p:nvSpPr>
        <p:spPr>
          <a:xfrm>
            <a:off x="1726474" y="2993789"/>
            <a:ext cx="1684732" cy="246221"/>
          </a:xfrm>
          <a:prstGeom prst="rect">
            <a:avLst/>
          </a:prstGeom>
          <a:noFill/>
        </p:spPr>
        <p:txBody>
          <a:bodyPr wrap="square" rtlCol="0">
            <a:spAutoFit/>
          </a:bodyPr>
          <a:lstStyle/>
          <a:p>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⑫</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公費負担分の支払</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 name="テキスト ボックス 102"/>
          <p:cNvSpPr txBox="1"/>
          <p:nvPr/>
        </p:nvSpPr>
        <p:spPr>
          <a:xfrm>
            <a:off x="4730288" y="2966752"/>
            <a:ext cx="1167694" cy="246221"/>
          </a:xfrm>
          <a:prstGeom prst="rect">
            <a:avLst/>
          </a:prstGeom>
          <a:noFill/>
        </p:spPr>
        <p:txBody>
          <a:bodyPr wrap="square" rtlCol="0">
            <a:spAutoFit/>
          </a:bodyPr>
          <a:lstStyle/>
          <a:p>
            <a:pPr algn="ct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⑬</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治療費支払</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6" name="テキスト ボックス 105"/>
          <p:cNvSpPr txBox="1"/>
          <p:nvPr/>
        </p:nvSpPr>
        <p:spPr>
          <a:xfrm>
            <a:off x="4539543" y="3209040"/>
            <a:ext cx="1538064" cy="246221"/>
          </a:xfrm>
          <a:prstGeom prst="rect">
            <a:avLst/>
          </a:prstGeom>
          <a:noFill/>
        </p:spPr>
        <p:txBody>
          <a:bodyPr wrap="square" rtlCol="0">
            <a:spAutoFit/>
          </a:bodyPr>
          <a:lstStyle/>
          <a:p>
            <a:pPr algn="ct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⑩</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治療費請求</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30" name="Picture 6" descr="街-タワービル イラストアイコン"/>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92366" y="4696791"/>
            <a:ext cx="2427877" cy="702240"/>
          </a:xfrm>
          <a:prstGeom prst="rect">
            <a:avLst/>
          </a:prstGeom>
          <a:noFill/>
          <a:extLst>
            <a:ext uri="{909E8E84-426E-40DD-AFC4-6F175D3DCCD1}">
              <a14:hiddenFill xmlns:a14="http://schemas.microsoft.com/office/drawing/2010/main">
                <a:solidFill>
                  <a:srgbClr val="FFFFFF"/>
                </a:solidFill>
              </a14:hiddenFill>
            </a:ext>
          </a:extLst>
        </p:spPr>
      </p:pic>
      <p:sp>
        <p:nvSpPr>
          <p:cNvPr id="119" name="テキスト ボックス 118"/>
          <p:cNvSpPr txBox="1"/>
          <p:nvPr/>
        </p:nvSpPr>
        <p:spPr>
          <a:xfrm>
            <a:off x="3392341" y="2691637"/>
            <a:ext cx="1261884" cy="307777"/>
          </a:xfrm>
          <a:prstGeom prst="rect">
            <a:avLst/>
          </a:prstGeom>
          <a:solidFill>
            <a:srgbClr val="FFFFCC"/>
          </a:solidFill>
          <a:ln w="38100">
            <a:solidFill>
              <a:srgbClr val="FFC000"/>
            </a:solidFill>
          </a:ln>
        </p:spPr>
        <p:txBody>
          <a:bodyPr wrap="none" rtlCol="0">
            <a:spAutoFit/>
          </a:bodyPr>
          <a:lstStyle/>
          <a:p>
            <a:pPr algn="ctr"/>
            <a:r>
              <a:rPr lang="ja-JP" altLang="en-US" sz="1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審査支払機関</a:t>
            </a:r>
            <a:endParaRPr lang="en-US" altLang="ja-JP" sz="1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 name="テキスト ボックス 121"/>
          <p:cNvSpPr txBox="1"/>
          <p:nvPr/>
        </p:nvSpPr>
        <p:spPr>
          <a:xfrm>
            <a:off x="3671650" y="4679680"/>
            <a:ext cx="723275" cy="307777"/>
          </a:xfrm>
          <a:prstGeom prst="rect">
            <a:avLst/>
          </a:prstGeom>
          <a:solidFill>
            <a:srgbClr val="FFFFCC"/>
          </a:solidFill>
          <a:ln w="38100">
            <a:solidFill>
              <a:srgbClr val="FFC000"/>
            </a:solidFill>
          </a:ln>
        </p:spPr>
        <p:txBody>
          <a:bodyPr wrap="none" rtlCol="0">
            <a:spAutoFit/>
          </a:bodyPr>
          <a:lstStyle/>
          <a:p>
            <a:pPr algn="ctr"/>
            <a:r>
              <a:rPr lang="ja-JP" altLang="en-US" sz="1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保険</a:t>
            </a:r>
            <a:r>
              <a:rPr lang="ja-JP" altLang="en-US" sz="1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者</a:t>
            </a:r>
            <a:endParaRPr lang="en-US" altLang="ja-JP" sz="1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 name="テキスト ボックス 122"/>
          <p:cNvSpPr txBox="1"/>
          <p:nvPr/>
        </p:nvSpPr>
        <p:spPr>
          <a:xfrm>
            <a:off x="3582137" y="4402053"/>
            <a:ext cx="441146" cy="246221"/>
          </a:xfrm>
          <a:prstGeom prst="rect">
            <a:avLst/>
          </a:prstGeom>
          <a:noFill/>
        </p:spPr>
        <p:txBody>
          <a:bodyPr wrap="none" rtlCol="0">
            <a:spAutoFit/>
          </a:bodyPr>
          <a:lstStyle/>
          <a:p>
            <a:pPr algn="ct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請求</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 name="テキスト ボックス 123"/>
          <p:cNvSpPr txBox="1"/>
          <p:nvPr/>
        </p:nvSpPr>
        <p:spPr>
          <a:xfrm>
            <a:off x="2995286" y="4352413"/>
            <a:ext cx="441146" cy="246221"/>
          </a:xfrm>
          <a:prstGeom prst="rect">
            <a:avLst/>
          </a:prstGeom>
          <a:noFill/>
        </p:spPr>
        <p:txBody>
          <a:bodyPr wrap="none" rtlCol="0">
            <a:spAutoFit/>
          </a:bodyPr>
          <a:lstStyle/>
          <a:p>
            <a:pPr algn="ct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支払</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7" name="テキスト ボックス 136"/>
          <p:cNvSpPr txBox="1"/>
          <p:nvPr/>
        </p:nvSpPr>
        <p:spPr>
          <a:xfrm>
            <a:off x="4084313" y="4961073"/>
            <a:ext cx="2326173" cy="246221"/>
          </a:xfrm>
          <a:prstGeom prst="rect">
            <a:avLst/>
          </a:prstGeom>
          <a:noFill/>
        </p:spPr>
        <p:txBody>
          <a:bodyPr wrap="square" rtlCol="0">
            <a:spAutoFit/>
          </a:bodyPr>
          <a:lstStyle/>
          <a:p>
            <a:pPr algn="ct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限度額適用認定証等 申請</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8" name="テキスト ボックス 137"/>
          <p:cNvSpPr txBox="1"/>
          <p:nvPr/>
        </p:nvSpPr>
        <p:spPr>
          <a:xfrm>
            <a:off x="4078426" y="5284823"/>
            <a:ext cx="2326173" cy="246221"/>
          </a:xfrm>
          <a:prstGeom prst="rect">
            <a:avLst/>
          </a:prstGeom>
          <a:noFill/>
        </p:spPr>
        <p:txBody>
          <a:bodyPr wrap="square" rtlCol="0">
            <a:spAutoFit/>
          </a:bodyPr>
          <a:lstStyle/>
          <a:p>
            <a:pPr algn="ct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限度額適用認定証等 </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交付</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7" name="テキスト ボックス 86"/>
          <p:cNvSpPr txBox="1"/>
          <p:nvPr/>
        </p:nvSpPr>
        <p:spPr>
          <a:xfrm>
            <a:off x="2924391" y="2381595"/>
            <a:ext cx="2621230" cy="246221"/>
          </a:xfrm>
          <a:prstGeom prst="rect">
            <a:avLst/>
          </a:prstGeom>
          <a:noFill/>
        </p:spPr>
        <p:txBody>
          <a:bodyPr wrap="none" rtlCol="0">
            <a:spAutoFit/>
          </a:bodyPr>
          <a:lstStyle/>
          <a:p>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指定医療機関の指定の申請（辞退を含む）</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8" name="右矢印 87"/>
          <p:cNvSpPr/>
          <p:nvPr/>
        </p:nvSpPr>
        <p:spPr>
          <a:xfrm rot="16200000">
            <a:off x="1070937" y="1521999"/>
            <a:ext cx="693859" cy="7752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cxnSp>
        <p:nvCxnSpPr>
          <p:cNvPr id="33" name="直線矢印コネクタ 32"/>
          <p:cNvCxnSpPr/>
          <p:nvPr/>
        </p:nvCxnSpPr>
        <p:spPr>
          <a:xfrm flipV="1">
            <a:off x="1961060" y="906317"/>
            <a:ext cx="4155966" cy="2196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0" name="テキスト ボックス 99"/>
          <p:cNvSpPr txBox="1"/>
          <p:nvPr/>
        </p:nvSpPr>
        <p:spPr>
          <a:xfrm>
            <a:off x="2477121" y="967611"/>
            <a:ext cx="3016237" cy="400110"/>
          </a:xfrm>
          <a:prstGeom prst="rect">
            <a:avLst/>
          </a:prstGeom>
          <a:noFill/>
        </p:spPr>
        <p:txBody>
          <a:bodyPr wrap="square" rtlCol="0">
            <a:spAutoFit/>
          </a:bodyPr>
          <a:lstStyle/>
          <a:p>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国への臨床データ（詳細版）の提供</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NCD</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参加施設のみ）</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6" name="テキスト ボックス 75"/>
          <p:cNvSpPr txBox="1"/>
          <p:nvPr/>
        </p:nvSpPr>
        <p:spPr>
          <a:xfrm>
            <a:off x="1520802" y="5887280"/>
            <a:ext cx="5448421" cy="351378"/>
          </a:xfrm>
          <a:prstGeom prst="rect">
            <a:avLst/>
          </a:prstGeom>
          <a:noFill/>
        </p:spPr>
        <p:txBody>
          <a:bodyPr wrap="square" lIns="36000" rIns="36000" rtlCol="0">
            <a:spAutoFit/>
          </a:bodyPr>
          <a:lstStyle/>
          <a:p>
            <a:pPr>
              <a:lnSpc>
                <a:spcPts val="1000"/>
              </a:lnSpc>
            </a:pP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⑤</a:t>
            </a:r>
            <a:r>
              <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新規申請</a:t>
            </a:r>
            <a:r>
              <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申請書（新規）</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err="1"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臨床調査個人票、同意書</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、保険証等</a:t>
            </a:r>
            <a:r>
              <a:rPr lang="ja-JP" altLang="en-US" sz="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写</a:t>
            </a:r>
            <a:r>
              <a:rPr lang="ja-JP" altLang="en-US" sz="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、住民票</a:t>
            </a:r>
            <a:r>
              <a:rPr lang="ja-JP" altLang="en-US" sz="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写）、</a:t>
            </a:r>
            <a:endParaRPr lang="en-US" altLang="ja-JP"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限度額適用認定証等（写）</a:t>
            </a:r>
            <a:r>
              <a:rPr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、課税</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・非課税</a:t>
            </a:r>
            <a:r>
              <a:rPr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証明書類</a:t>
            </a:r>
            <a:r>
              <a:rPr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900" dirty="0" err="1"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入院記録票（写）</a:t>
            </a:r>
            <a:r>
              <a:rPr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(※3)</a:t>
            </a:r>
            <a:endParaRPr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9" name="テキスト ボックス 78"/>
          <p:cNvSpPr txBox="1"/>
          <p:nvPr/>
        </p:nvSpPr>
        <p:spPr>
          <a:xfrm>
            <a:off x="1726474" y="6214258"/>
            <a:ext cx="5170742" cy="348813"/>
          </a:xfrm>
          <a:prstGeom prst="rect">
            <a:avLst/>
          </a:prstGeom>
          <a:noFill/>
        </p:spPr>
        <p:txBody>
          <a:bodyPr wrap="square" rtlCol="0">
            <a:spAutoFit/>
          </a:bodyPr>
          <a:lstStyle/>
          <a:p>
            <a:pPr>
              <a:lnSpc>
                <a:spcPts val="1000"/>
              </a:lnSpc>
            </a:pPr>
            <a:r>
              <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更新</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申請</a:t>
            </a:r>
            <a:r>
              <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申請書</a:t>
            </a:r>
            <a:r>
              <a:rPr lang="ja-JP" altLang="en-US" sz="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更新</a:t>
            </a:r>
            <a:r>
              <a:rPr lang="ja-JP" altLang="en-US" sz="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err="1"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参加者証</a:t>
            </a:r>
            <a:r>
              <a:rPr lang="ja-JP" altLang="en-US" sz="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写）、保険証等（写）、住民票（写）、</a:t>
            </a:r>
            <a:endParaRPr lang="en-US" altLang="ja-JP" sz="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課税</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・非課税</a:t>
            </a:r>
            <a:r>
              <a:rPr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証明書類</a:t>
            </a:r>
            <a:r>
              <a:rPr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700" dirty="0">
                <a:latin typeface="メイリオ" panose="020B0604030504040204" pitchFamily="50" charset="-128"/>
                <a:ea typeface="メイリオ" panose="020B0604030504040204" pitchFamily="50" charset="-128"/>
                <a:cs typeface="メイリオ" panose="020B0604030504040204" pitchFamily="50" charset="-128"/>
              </a:rPr>
              <a:t>2</a:t>
            </a:r>
            <a:r>
              <a:rPr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err="1"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入院記録票（写）</a:t>
            </a:r>
            <a:r>
              <a:rPr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(※3)</a:t>
            </a:r>
          </a:p>
        </p:txBody>
      </p:sp>
      <p:sp>
        <p:nvSpPr>
          <p:cNvPr id="89" name="テキスト ボックス 88"/>
          <p:cNvSpPr txBox="1"/>
          <p:nvPr/>
        </p:nvSpPr>
        <p:spPr>
          <a:xfrm>
            <a:off x="1766012" y="3234007"/>
            <a:ext cx="1449847" cy="246221"/>
          </a:xfrm>
          <a:prstGeom prst="rect">
            <a:avLst/>
          </a:prstGeom>
          <a:noFill/>
        </p:spPr>
        <p:txBody>
          <a:bodyPr wrap="square" rtlCol="0">
            <a:spAutoFit/>
          </a:bodyPr>
          <a:lstStyle/>
          <a:p>
            <a:pPr algn="ct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⑪</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公費負担分の請求</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94" name="直線矢印コネクタ 93"/>
          <p:cNvCxnSpPr/>
          <p:nvPr/>
        </p:nvCxnSpPr>
        <p:spPr>
          <a:xfrm flipV="1">
            <a:off x="8680425" y="2832573"/>
            <a:ext cx="13464" cy="227581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8" name="テキスト ボックス 97"/>
          <p:cNvSpPr txBox="1"/>
          <p:nvPr/>
        </p:nvSpPr>
        <p:spPr>
          <a:xfrm>
            <a:off x="4088547" y="1957223"/>
            <a:ext cx="1338828" cy="246221"/>
          </a:xfrm>
          <a:prstGeom prst="rect">
            <a:avLst/>
          </a:prstGeom>
          <a:noFill/>
        </p:spPr>
        <p:txBody>
          <a:bodyPr wrap="none" rtlCol="0">
            <a:spAutoFit/>
          </a:bodyPr>
          <a:lstStyle/>
          <a:p>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・入院記録票の交付</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18" name="直線矢印コネクタ 117"/>
          <p:cNvCxnSpPr/>
          <p:nvPr/>
        </p:nvCxnSpPr>
        <p:spPr>
          <a:xfrm flipV="1">
            <a:off x="422386" y="1163484"/>
            <a:ext cx="0" cy="1079519"/>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513868" y="6015016"/>
            <a:ext cx="899909" cy="338554"/>
          </a:xfrm>
          <a:prstGeom prst="rect">
            <a:avLst/>
          </a:prstGeom>
          <a:noFill/>
        </p:spPr>
        <p:txBody>
          <a:bodyPr wrap="square" rtlCol="0">
            <a:spAutoFit/>
          </a:bodyPr>
          <a:lstStyle/>
          <a:p>
            <a:r>
              <a:rPr lang="ja-JP" altLang="en-US" sz="8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肝がん・重度肝硬変の認定</a:t>
            </a:r>
            <a:endPar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6" name="テキスト ボックス 175"/>
          <p:cNvSpPr txBox="1"/>
          <p:nvPr/>
        </p:nvSpPr>
        <p:spPr>
          <a:xfrm>
            <a:off x="8254692" y="3095103"/>
            <a:ext cx="338554" cy="1809305"/>
          </a:xfrm>
          <a:prstGeom prst="rect">
            <a:avLst/>
          </a:prstGeom>
          <a:noFill/>
        </p:spPr>
        <p:txBody>
          <a:bodyPr vert="eaVert" wrap="square" rtlCol="0">
            <a:spAutoFit/>
          </a:bodyPr>
          <a:lstStyle/>
          <a:p>
            <a:pPr algn="ct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④</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臨床調査個人票発行</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8" name="テキスト ボックス 177"/>
          <p:cNvSpPr txBox="1"/>
          <p:nvPr/>
        </p:nvSpPr>
        <p:spPr>
          <a:xfrm>
            <a:off x="8665885" y="3203665"/>
            <a:ext cx="338554" cy="1809305"/>
          </a:xfrm>
          <a:prstGeom prst="rect">
            <a:avLst/>
          </a:prstGeom>
          <a:noFill/>
        </p:spPr>
        <p:txBody>
          <a:bodyPr vert="eaVert" wrap="square" rtlCol="0">
            <a:spAutoFit/>
          </a:bodyPr>
          <a:lstStyle/>
          <a:p>
            <a:pPr algn="ct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③</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臨床調査個人票作成依頼</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81" name="直線矢印コネクタ 180"/>
          <p:cNvCxnSpPr/>
          <p:nvPr/>
        </p:nvCxnSpPr>
        <p:spPr>
          <a:xfrm flipV="1">
            <a:off x="7545334" y="2832572"/>
            <a:ext cx="0" cy="231624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8" name="直線矢印コネクタ 187"/>
          <p:cNvCxnSpPr/>
          <p:nvPr/>
        </p:nvCxnSpPr>
        <p:spPr>
          <a:xfrm flipH="1">
            <a:off x="1680128" y="5821395"/>
            <a:ext cx="5000434" cy="24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1" name="直線矢印コネクタ 190"/>
          <p:cNvCxnSpPr/>
          <p:nvPr/>
        </p:nvCxnSpPr>
        <p:spPr>
          <a:xfrm>
            <a:off x="1709043" y="5680821"/>
            <a:ext cx="5027231"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4" name="直線矢印コネクタ 193"/>
          <p:cNvCxnSpPr/>
          <p:nvPr/>
        </p:nvCxnSpPr>
        <p:spPr>
          <a:xfrm>
            <a:off x="1629634" y="2201328"/>
            <a:ext cx="4487390" cy="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5" name="直線矢印コネクタ 194"/>
          <p:cNvCxnSpPr/>
          <p:nvPr/>
        </p:nvCxnSpPr>
        <p:spPr>
          <a:xfrm flipH="1">
            <a:off x="1629636" y="2334614"/>
            <a:ext cx="4435587" cy="1030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196"/>
          <p:cNvSpPr txBox="1"/>
          <p:nvPr/>
        </p:nvSpPr>
        <p:spPr>
          <a:xfrm>
            <a:off x="9040563" y="3116900"/>
            <a:ext cx="338554" cy="1953039"/>
          </a:xfrm>
          <a:prstGeom prst="rect">
            <a:avLst/>
          </a:prstGeom>
          <a:noFill/>
        </p:spPr>
        <p:txBody>
          <a:bodyPr vert="eaVert" wrap="square" rtlCol="0">
            <a:spAutoFit/>
          </a:bodyPr>
          <a:lstStyle/>
          <a:p>
            <a:pPr algn="ct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②入院記録票交付</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99" name="直線矢印コネクタ 98"/>
          <p:cNvCxnSpPr/>
          <p:nvPr/>
        </p:nvCxnSpPr>
        <p:spPr>
          <a:xfrm flipH="1">
            <a:off x="4113816" y="5158250"/>
            <a:ext cx="251625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直線矢印コネクタ 100"/>
          <p:cNvCxnSpPr/>
          <p:nvPr/>
        </p:nvCxnSpPr>
        <p:spPr>
          <a:xfrm>
            <a:off x="4182954" y="5298410"/>
            <a:ext cx="2473913"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4" name="直線矢印コネクタ 103"/>
          <p:cNvCxnSpPr/>
          <p:nvPr/>
        </p:nvCxnSpPr>
        <p:spPr>
          <a:xfrm>
            <a:off x="1629634" y="2891587"/>
            <a:ext cx="169653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9" name="直線矢印コネクタ 108"/>
          <p:cNvCxnSpPr/>
          <p:nvPr/>
        </p:nvCxnSpPr>
        <p:spPr>
          <a:xfrm>
            <a:off x="4514893" y="3170533"/>
            <a:ext cx="163803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1" name="直線矢印コネクタ 110"/>
          <p:cNvCxnSpPr/>
          <p:nvPr/>
        </p:nvCxnSpPr>
        <p:spPr>
          <a:xfrm flipH="1" flipV="1">
            <a:off x="4495118" y="3396464"/>
            <a:ext cx="1593906" cy="1259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5" name="直線矢印コネクタ 114"/>
          <p:cNvCxnSpPr/>
          <p:nvPr/>
        </p:nvCxnSpPr>
        <p:spPr>
          <a:xfrm flipV="1">
            <a:off x="1629635" y="3209041"/>
            <a:ext cx="1694970" cy="196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7" name="直線矢印コネクタ 116"/>
          <p:cNvCxnSpPr/>
          <p:nvPr/>
        </p:nvCxnSpPr>
        <p:spPr>
          <a:xfrm flipH="1">
            <a:off x="1629634" y="3467553"/>
            <a:ext cx="166109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5" name="テキスト ボックス 104"/>
          <p:cNvSpPr txBox="1"/>
          <p:nvPr/>
        </p:nvSpPr>
        <p:spPr>
          <a:xfrm>
            <a:off x="6195029" y="729675"/>
            <a:ext cx="1526257" cy="338554"/>
          </a:xfrm>
          <a:prstGeom prst="rect">
            <a:avLst/>
          </a:prstGeom>
          <a:solidFill>
            <a:srgbClr val="FFFFCC"/>
          </a:solidFill>
          <a:ln w="38100">
            <a:solidFill>
              <a:srgbClr val="FFC000"/>
            </a:solidFill>
          </a:ln>
        </p:spPr>
        <p:txBody>
          <a:bodyPr wrap="square" rtlCol="0">
            <a:spAutoFit/>
          </a:bodyPr>
          <a:lstStyle/>
          <a:p>
            <a:r>
              <a:rPr lang="ja-JP" alt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指定医療機関</a:t>
            </a:r>
          </a:p>
        </p:txBody>
      </p:sp>
      <p:cxnSp>
        <p:nvCxnSpPr>
          <p:cNvPr id="125" name="直線矢印コネクタ 124"/>
          <p:cNvCxnSpPr/>
          <p:nvPr/>
        </p:nvCxnSpPr>
        <p:spPr>
          <a:xfrm flipV="1">
            <a:off x="9466474" y="2845523"/>
            <a:ext cx="0" cy="230329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6" name="テキスト ボックス 125"/>
          <p:cNvSpPr txBox="1"/>
          <p:nvPr/>
        </p:nvSpPr>
        <p:spPr>
          <a:xfrm>
            <a:off x="9388982" y="3088473"/>
            <a:ext cx="338554" cy="1809305"/>
          </a:xfrm>
          <a:prstGeom prst="rect">
            <a:avLst/>
          </a:prstGeom>
          <a:noFill/>
        </p:spPr>
        <p:txBody>
          <a:bodyPr vert="eaVert" wrap="square" rtlCol="0">
            <a:spAutoFit/>
          </a:bodyPr>
          <a:lstStyle/>
          <a:p>
            <a:pPr algn="ct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①入院　等</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29" name="直線矢印コネクタ 128"/>
          <p:cNvCxnSpPr/>
          <p:nvPr/>
        </p:nvCxnSpPr>
        <p:spPr>
          <a:xfrm>
            <a:off x="9094128" y="2875926"/>
            <a:ext cx="0" cy="227289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27" name="Picture 2" descr="C:\Program Files\Microsoft Office\MEDIA\CAGCAT10\j0240719.wm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656865" y="2504706"/>
            <a:ext cx="602583" cy="8730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37538" y="5168200"/>
            <a:ext cx="805011" cy="616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 name="テキスト ボックス 83"/>
          <p:cNvSpPr txBox="1"/>
          <p:nvPr/>
        </p:nvSpPr>
        <p:spPr>
          <a:xfrm>
            <a:off x="1811745" y="6574043"/>
            <a:ext cx="7923223" cy="297517"/>
          </a:xfrm>
          <a:prstGeom prst="rect">
            <a:avLst/>
          </a:prstGeom>
          <a:noFill/>
        </p:spPr>
        <p:txBody>
          <a:bodyPr wrap="square" rtlCol="0">
            <a:spAutoFit/>
          </a:bodyPr>
          <a:lstStyle/>
          <a:p>
            <a:pPr>
              <a:lnSpc>
                <a:spcPts val="8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70</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歳以上の申請者で</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所得区分</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が一般の者のみ必要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国保組合に加入している者又は被用者保険に加入し所得区分が低所得の者のみ必要</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自己負担額が高額療養費算定基準額を超え</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た</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月が１２月中に既に３月以上あることが記載されているもの</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80" name="直線矢印コネクタ 79"/>
          <p:cNvCxnSpPr/>
          <p:nvPr/>
        </p:nvCxnSpPr>
        <p:spPr>
          <a:xfrm flipH="1">
            <a:off x="1609964" y="4709354"/>
            <a:ext cx="1362139" cy="1087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5" name="直線矢印コネクタ 84"/>
          <p:cNvCxnSpPr/>
          <p:nvPr/>
        </p:nvCxnSpPr>
        <p:spPr>
          <a:xfrm>
            <a:off x="1672501" y="5157192"/>
            <a:ext cx="1319271" cy="3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5" name="テキスト ボックス 94"/>
          <p:cNvSpPr txBox="1"/>
          <p:nvPr/>
        </p:nvSpPr>
        <p:spPr>
          <a:xfrm>
            <a:off x="1320421" y="5157192"/>
            <a:ext cx="2004184" cy="246221"/>
          </a:xfrm>
          <a:prstGeom prst="rect">
            <a:avLst/>
          </a:prstGeom>
          <a:noFill/>
        </p:spPr>
        <p:txBody>
          <a:bodyPr wrap="square" rtlCol="0">
            <a:spAutoFit/>
          </a:bodyPr>
          <a:lstStyle/>
          <a:p>
            <a:pPr algn="ct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⑥所得区分の照会</a:t>
            </a:r>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6" name="テキスト ボックス 95"/>
          <p:cNvSpPr txBox="1"/>
          <p:nvPr/>
        </p:nvSpPr>
        <p:spPr>
          <a:xfrm>
            <a:off x="1336856" y="4725467"/>
            <a:ext cx="2004184" cy="400110"/>
          </a:xfrm>
          <a:prstGeom prst="rect">
            <a:avLst/>
          </a:prstGeom>
          <a:noFill/>
        </p:spPr>
        <p:txBody>
          <a:bodyPr wrap="square" rtlCol="0">
            <a:spAutoFit/>
          </a:bodyPr>
          <a:lstStyle/>
          <a:p>
            <a:pPr algn="ct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⑦</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所得区分の回答</a:t>
            </a:r>
            <a:endPar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（保険者認定）</a:t>
            </a:r>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645016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56456" y="620688"/>
            <a:ext cx="9073008" cy="432048"/>
          </a:xfrm>
          <a:prstGeom prst="roundRect">
            <a:avLst/>
          </a:prstGeom>
          <a:solidFill>
            <a:srgbClr val="0070C0"/>
          </a:solidFill>
          <a:ln>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サブタイトル 2"/>
          <p:cNvSpPr>
            <a:spLocks noGrp="1"/>
          </p:cNvSpPr>
          <p:nvPr>
            <p:ph type="subTitle" idx="1"/>
          </p:nvPr>
        </p:nvSpPr>
        <p:spPr>
          <a:xfrm>
            <a:off x="0" y="44624"/>
            <a:ext cx="9906000" cy="6669088"/>
          </a:xfrm>
        </p:spPr>
        <p:txBody>
          <a:bodyPr lIns="72000" tIns="36000" rIns="72000" bIns="36000">
            <a:noAutofit/>
          </a:bodyPr>
          <a:lstStyle/>
          <a:p>
            <a:pPr marL="174625" indent="-174625" algn="l">
              <a:lnSpc>
                <a:spcPts val="1200"/>
              </a:lnSpc>
              <a:defRPr/>
            </a:pP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肝がん・重度肝硬変治療研究促進事業の事務フロー</a:t>
            </a:r>
            <a:endParaRPr lang="ja-JP" altLang="en-US"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b="1"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400"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事務フローの例</a:t>
            </a:r>
            <a:endParaRPr lang="en-US" altLang="ja-JP" sz="1400"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algn="l">
              <a:lnSpc>
                <a:spcPts val="1500"/>
              </a:lnSpc>
              <a:defRPr/>
            </a:pPr>
            <a:r>
              <a:rPr lang="ja-JP" altLang="en-US" sz="1400" kern="1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algn="l">
              <a:lnSpc>
                <a:spcPts val="1500"/>
              </a:lnSpc>
              <a:defRPr/>
            </a:pPr>
            <a:endParaRPr lang="en-US" altLang="ja-JP"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algn="l">
              <a:lnSpc>
                <a:spcPts val="1500"/>
              </a:lnSpc>
              <a:defRPr/>
            </a:pP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algn="l">
              <a:lnSpc>
                <a:spcPts val="1500"/>
              </a:lnSpc>
              <a:defRPr/>
            </a:pPr>
            <a:endParaRPr lang="en-US" altLang="ja-JP"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algn="l">
              <a:lnSpc>
                <a:spcPts val="1500"/>
              </a:lnSpc>
              <a:defRPr/>
            </a:pPr>
            <a:endParaRPr lang="en-US" altLang="ja-JP" sz="14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algn="l">
              <a:lnSpc>
                <a:spcPts val="1500"/>
              </a:lnSpc>
              <a:defRPr/>
            </a:pPr>
            <a:endParaRPr lang="en-US" altLang="ja-JP"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algn="l">
              <a:lnSpc>
                <a:spcPts val="1500"/>
              </a:lnSpc>
              <a:defRPr/>
            </a:pPr>
            <a:endParaRPr lang="ja-JP" altLang="en-US" sz="1400" kern="100" dirty="0">
              <a:latin typeface="メイリオ" panose="020B0604030504040204" pitchFamily="50" charset="-128"/>
              <a:ea typeface="メイリオ" panose="020B0604030504040204" pitchFamily="50" charset="-128"/>
              <a:cs typeface="メイリオ" panose="020B0604030504040204" pitchFamily="50" charset="-128"/>
            </a:endParaRPr>
          </a:p>
          <a:p>
            <a:pPr marL="630238" indent="-630238" algn="l">
              <a:lnSpc>
                <a:spcPts val="1500"/>
              </a:lnSpc>
              <a:defRPr/>
            </a:pPr>
            <a:r>
              <a:rPr lang="ja-JP" altLang="en-US" sz="1200" kern="1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1200" kern="1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782891731"/>
              </p:ext>
            </p:extLst>
          </p:nvPr>
        </p:nvGraphicFramePr>
        <p:xfrm>
          <a:off x="56459" y="1227666"/>
          <a:ext cx="9793087" cy="5173980"/>
        </p:xfrm>
        <a:graphic>
          <a:graphicData uri="http://schemas.openxmlformats.org/drawingml/2006/table">
            <a:tbl>
              <a:tblPr firstRow="1" bandRow="1">
                <a:tableStyleId>{5940675A-B579-460E-94D1-54222C63F5DA}</a:tableStyleId>
              </a:tblPr>
              <a:tblGrid>
                <a:gridCol w="1958617">
                  <a:extLst>
                    <a:ext uri="{9D8B030D-6E8A-4147-A177-3AD203B41FA5}">
                      <a16:colId xmlns:a16="http://schemas.microsoft.com/office/drawing/2014/main" val="1226581269"/>
                    </a:ext>
                  </a:extLst>
                </a:gridCol>
                <a:gridCol w="1540971">
                  <a:extLst>
                    <a:ext uri="{9D8B030D-6E8A-4147-A177-3AD203B41FA5}">
                      <a16:colId xmlns:a16="http://schemas.microsoft.com/office/drawing/2014/main" val="720601260"/>
                    </a:ext>
                  </a:extLst>
                </a:gridCol>
                <a:gridCol w="1540971">
                  <a:extLst>
                    <a:ext uri="{9D8B030D-6E8A-4147-A177-3AD203B41FA5}">
                      <a16:colId xmlns:a16="http://schemas.microsoft.com/office/drawing/2014/main" val="3415036071"/>
                    </a:ext>
                  </a:extLst>
                </a:gridCol>
                <a:gridCol w="2376264">
                  <a:extLst>
                    <a:ext uri="{9D8B030D-6E8A-4147-A177-3AD203B41FA5}">
                      <a16:colId xmlns:a16="http://schemas.microsoft.com/office/drawing/2014/main" val="2574186665"/>
                    </a:ext>
                  </a:extLst>
                </a:gridCol>
                <a:gridCol w="2376264">
                  <a:extLst>
                    <a:ext uri="{9D8B030D-6E8A-4147-A177-3AD203B41FA5}">
                      <a16:colId xmlns:a16="http://schemas.microsoft.com/office/drawing/2014/main" val="1196632071"/>
                    </a:ext>
                  </a:extLst>
                </a:gridCol>
              </a:tblGrid>
              <a:tr h="296251">
                <a:tc>
                  <a:txBody>
                    <a:bodyPr/>
                    <a:lstStyle/>
                    <a:p>
                      <a:pPr algn="ctr"/>
                      <a:r>
                        <a:rPr kumimoji="1" lang="en-US" altLang="ja-JP" sz="1400" b="1" dirty="0" smtClean="0">
                          <a:latin typeface="メイリオ" panose="020B0604030504040204" pitchFamily="50" charset="-128"/>
                          <a:ea typeface="メイリオ" panose="020B0604030504040204" pitchFamily="50" charset="-128"/>
                        </a:rPr>
                        <a:t>30</a:t>
                      </a:r>
                      <a:r>
                        <a:rPr kumimoji="1" lang="ja-JP" altLang="en-US" sz="1400" b="1" dirty="0" smtClean="0">
                          <a:latin typeface="メイリオ" panose="020B0604030504040204" pitchFamily="50" charset="-128"/>
                          <a:ea typeface="メイリオ" panose="020B0604030504040204" pitchFamily="50" charset="-128"/>
                        </a:rPr>
                        <a:t>年</a:t>
                      </a:r>
                      <a:r>
                        <a:rPr kumimoji="1" lang="en-US" altLang="ja-JP" sz="1400" b="1" dirty="0" smtClean="0">
                          <a:latin typeface="メイリオ" panose="020B0604030504040204" pitchFamily="50" charset="-128"/>
                          <a:ea typeface="メイリオ" panose="020B0604030504040204" pitchFamily="50" charset="-128"/>
                        </a:rPr>
                        <a:t>11</a:t>
                      </a:r>
                      <a:r>
                        <a:rPr kumimoji="1" lang="ja-JP" altLang="en-US" sz="1400" b="1" dirty="0" smtClean="0">
                          <a:latin typeface="メイリオ" panose="020B0604030504040204" pitchFamily="50" charset="-128"/>
                          <a:ea typeface="メイリオ" panose="020B0604030504040204" pitchFamily="50" charset="-128"/>
                        </a:rPr>
                        <a:t>月</a:t>
                      </a:r>
                      <a:endParaRPr kumimoji="1" lang="ja-JP" altLang="en-US" sz="1400" b="1" dirty="0">
                        <a:latin typeface="メイリオ" panose="020B0604030504040204" pitchFamily="50" charset="-128"/>
                        <a:ea typeface="メイリオ" panose="020B0604030504040204" pitchFamily="50" charset="-128"/>
                      </a:endParaRPr>
                    </a:p>
                  </a:txBody>
                  <a:tcPr marL="45720" marR="45720">
                    <a:lnB w="12700" cap="flat" cmpd="sng" algn="ctr">
                      <a:solidFill>
                        <a:schemeClr val="tx1"/>
                      </a:solidFill>
                      <a:prstDash val="solid"/>
                      <a:round/>
                      <a:headEnd type="none" w="med" len="med"/>
                      <a:tailEnd type="none" w="med" len="med"/>
                    </a:lnB>
                  </a:tcPr>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30</a:t>
                      </a:r>
                      <a:r>
                        <a:rPr kumimoji="1" lang="ja-JP" altLang="en-US" sz="1400" b="1" dirty="0" smtClean="0">
                          <a:latin typeface="メイリオ" panose="020B0604030504040204" pitchFamily="50" charset="-128"/>
                          <a:ea typeface="メイリオ" panose="020B0604030504040204" pitchFamily="50" charset="-128"/>
                        </a:rPr>
                        <a:t>年</a:t>
                      </a:r>
                      <a:r>
                        <a:rPr kumimoji="1" lang="en-US" altLang="ja-JP" sz="1400" b="1" dirty="0" smtClean="0">
                          <a:latin typeface="メイリオ" panose="020B0604030504040204" pitchFamily="50" charset="-128"/>
                          <a:ea typeface="メイリオ" panose="020B0604030504040204" pitchFamily="50" charset="-128"/>
                        </a:rPr>
                        <a:t>12</a:t>
                      </a:r>
                      <a:r>
                        <a:rPr kumimoji="1" lang="ja-JP" altLang="en-US" sz="1400" b="1" dirty="0" smtClean="0">
                          <a:latin typeface="メイリオ" panose="020B0604030504040204" pitchFamily="50" charset="-128"/>
                          <a:ea typeface="メイリオ" panose="020B0604030504040204" pitchFamily="50" charset="-128"/>
                        </a:rPr>
                        <a:t>月</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31</a:t>
                      </a:r>
                      <a:r>
                        <a:rPr kumimoji="1" lang="ja-JP" altLang="en-US" sz="1400" b="1" dirty="0" smtClean="0">
                          <a:latin typeface="メイリオ" panose="020B0604030504040204" pitchFamily="50" charset="-128"/>
                          <a:ea typeface="メイリオ" panose="020B0604030504040204" pitchFamily="50" charset="-128"/>
                        </a:rPr>
                        <a:t>年</a:t>
                      </a:r>
                      <a:r>
                        <a:rPr kumimoji="1" lang="en-US" altLang="ja-JP" sz="1400" b="1" dirty="0" smtClean="0">
                          <a:latin typeface="メイリオ" panose="020B0604030504040204" pitchFamily="50" charset="-128"/>
                          <a:ea typeface="メイリオ" panose="020B0604030504040204" pitchFamily="50" charset="-128"/>
                        </a:rPr>
                        <a:t>1</a:t>
                      </a:r>
                      <a:r>
                        <a:rPr kumimoji="1" lang="ja-JP" altLang="en-US" sz="1400" b="1" dirty="0" smtClean="0">
                          <a:latin typeface="メイリオ" panose="020B0604030504040204" pitchFamily="50" charset="-128"/>
                          <a:ea typeface="メイリオ" panose="020B0604030504040204" pitchFamily="50" charset="-128"/>
                        </a:rPr>
                        <a:t>月</a:t>
                      </a:r>
                      <a:endParaRPr kumimoji="1" lang="ja-JP" altLang="en-US" sz="1400" b="1" dirty="0">
                        <a:latin typeface="メイリオ" panose="020B0604030504040204" pitchFamily="50" charset="-128"/>
                        <a:ea typeface="メイリオ" panose="020B0604030504040204" pitchFamily="50" charset="-128"/>
                      </a:endParaRPr>
                    </a:p>
                  </a:txBody>
                  <a:tcPr marL="45720" marR="45720">
                    <a:lnB w="12700" cap="flat" cmpd="sng" algn="ctr">
                      <a:solidFill>
                        <a:schemeClr val="tx1"/>
                      </a:solidFill>
                      <a:prstDash val="solid"/>
                      <a:round/>
                      <a:headEnd type="none" w="med" len="med"/>
                      <a:tailEnd type="none" w="med" len="med"/>
                    </a:lnB>
                  </a:tcPr>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31</a:t>
                      </a:r>
                      <a:r>
                        <a:rPr kumimoji="1" lang="ja-JP" altLang="en-US" sz="1400" b="1" dirty="0" smtClean="0">
                          <a:latin typeface="メイリオ" panose="020B0604030504040204" pitchFamily="50" charset="-128"/>
                          <a:ea typeface="メイリオ" panose="020B0604030504040204" pitchFamily="50" charset="-128"/>
                        </a:rPr>
                        <a:t>年</a:t>
                      </a:r>
                      <a:r>
                        <a:rPr kumimoji="1" lang="en-US" altLang="ja-JP" sz="1400" b="1" dirty="0" smtClean="0">
                          <a:latin typeface="メイリオ" panose="020B0604030504040204" pitchFamily="50" charset="-128"/>
                          <a:ea typeface="メイリオ" panose="020B0604030504040204" pitchFamily="50" charset="-128"/>
                        </a:rPr>
                        <a:t>2</a:t>
                      </a:r>
                      <a:r>
                        <a:rPr kumimoji="1" lang="ja-JP" altLang="en-US" sz="1400" b="1" dirty="0" smtClean="0">
                          <a:latin typeface="メイリオ" panose="020B0604030504040204" pitchFamily="50" charset="-128"/>
                          <a:ea typeface="メイリオ" panose="020B0604030504040204" pitchFamily="50" charset="-128"/>
                        </a:rPr>
                        <a:t>月</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en-US" altLang="ja-JP" sz="1400" b="1" dirty="0" smtClean="0">
                          <a:latin typeface="メイリオ" panose="020B0604030504040204" pitchFamily="50" charset="-128"/>
                          <a:ea typeface="メイリオ" panose="020B0604030504040204" pitchFamily="50" charset="-128"/>
                        </a:rPr>
                        <a:t>31</a:t>
                      </a:r>
                      <a:r>
                        <a:rPr kumimoji="1" lang="ja-JP" altLang="en-US" sz="1400" b="1" dirty="0" smtClean="0">
                          <a:latin typeface="メイリオ" panose="020B0604030504040204" pitchFamily="50" charset="-128"/>
                          <a:ea typeface="メイリオ" panose="020B0604030504040204" pitchFamily="50" charset="-128"/>
                        </a:rPr>
                        <a:t>年</a:t>
                      </a:r>
                      <a:r>
                        <a:rPr kumimoji="1" lang="en-US" altLang="ja-JP" sz="1400" b="1" dirty="0" smtClean="0">
                          <a:latin typeface="メイリオ" panose="020B0604030504040204" pitchFamily="50" charset="-128"/>
                          <a:ea typeface="メイリオ" panose="020B0604030504040204" pitchFamily="50" charset="-128"/>
                        </a:rPr>
                        <a:t>3</a:t>
                      </a:r>
                      <a:r>
                        <a:rPr kumimoji="1" lang="ja-JP" altLang="en-US" sz="1400" b="1" dirty="0" smtClean="0">
                          <a:latin typeface="メイリオ" panose="020B0604030504040204" pitchFamily="50" charset="-128"/>
                          <a:ea typeface="メイリオ" panose="020B0604030504040204" pitchFamily="50" charset="-128"/>
                        </a:rPr>
                        <a:t>月</a:t>
                      </a:r>
                      <a:endParaRPr kumimoji="1" lang="ja-JP" altLang="en-US" sz="1400" b="1" dirty="0">
                        <a:latin typeface="メイリオ" panose="020B0604030504040204" pitchFamily="50" charset="-128"/>
                        <a:ea typeface="メイリオ" panose="020B0604030504040204" pitchFamily="50" charset="-128"/>
                      </a:endParaRPr>
                    </a:p>
                  </a:txBody>
                  <a:tcPr marL="45720" marR="4572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389966"/>
                  </a:ext>
                </a:extLst>
              </a:tr>
              <a:tr h="296251">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tcPr>
                </a:tc>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tcPr>
                </a:tc>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3748752"/>
                  </a:ext>
                </a:extLst>
              </a:tr>
              <a:tr h="296251">
                <a:tc>
                  <a:txBody>
                    <a:bodyPr/>
                    <a:lstStyle/>
                    <a:p>
                      <a:pPr algn="ctr"/>
                      <a:r>
                        <a:rPr kumimoji="1" lang="ja-JP" altLang="en-US" sz="1400" b="1" dirty="0" smtClean="0">
                          <a:latin typeface="メイリオ" panose="020B0604030504040204" pitchFamily="50" charset="-128"/>
                          <a:ea typeface="メイリオ" panose="020B0604030504040204" pitchFamily="50" charset="-128"/>
                        </a:rPr>
                        <a:t>入院</a:t>
                      </a:r>
                      <a:r>
                        <a:rPr kumimoji="1" lang="en-US" altLang="ja-JP" sz="1400" b="1" dirty="0" smtClean="0">
                          <a:latin typeface="メイリオ" panose="020B0604030504040204" pitchFamily="50" charset="-128"/>
                          <a:ea typeface="メイリオ" panose="020B0604030504040204" pitchFamily="50" charset="-128"/>
                        </a:rPr>
                        <a:t>1</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dirty="0" smtClean="0">
                          <a:latin typeface="メイリオ" panose="020B0604030504040204" pitchFamily="50" charset="-128"/>
                          <a:ea typeface="メイリオ" panose="020B0604030504040204" pitchFamily="50" charset="-128"/>
                        </a:rPr>
                        <a:t>入院なし</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ja-JP" altLang="en-US" sz="1400" b="1" dirty="0" smtClean="0">
                          <a:latin typeface="メイリオ" panose="020B0604030504040204" pitchFamily="50" charset="-128"/>
                          <a:ea typeface="メイリオ" panose="020B0604030504040204" pitchFamily="50" charset="-128"/>
                        </a:rPr>
                        <a:t>入院</a:t>
                      </a:r>
                      <a:r>
                        <a:rPr kumimoji="1" lang="en-US" altLang="ja-JP" sz="1400" b="1" dirty="0" smtClean="0">
                          <a:latin typeface="メイリオ" panose="020B0604030504040204" pitchFamily="50" charset="-128"/>
                          <a:ea typeface="メイリオ" panose="020B0604030504040204" pitchFamily="50" charset="-128"/>
                        </a:rPr>
                        <a:t>2</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dirty="0" smtClean="0">
                          <a:latin typeface="メイリオ" panose="020B0604030504040204" pitchFamily="50" charset="-128"/>
                          <a:ea typeface="メイリオ" panose="020B0604030504040204" pitchFamily="50" charset="-128"/>
                        </a:rPr>
                        <a:t>入院</a:t>
                      </a:r>
                      <a:r>
                        <a:rPr kumimoji="1" lang="en-US" altLang="ja-JP" sz="1400" b="1" dirty="0" smtClean="0">
                          <a:latin typeface="メイリオ" panose="020B0604030504040204" pitchFamily="50" charset="-128"/>
                          <a:ea typeface="メイリオ" panose="020B0604030504040204" pitchFamily="50" charset="-128"/>
                        </a:rPr>
                        <a:t>3</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tc>
                <a:tc>
                  <a:txBody>
                    <a:bodyPr/>
                    <a:lstStyle/>
                    <a:p>
                      <a:pPr algn="ctr"/>
                      <a:r>
                        <a:rPr kumimoji="1" lang="ja-JP" altLang="en-US" sz="1400" b="1" dirty="0" smtClean="0">
                          <a:latin typeface="メイリオ" panose="020B0604030504040204" pitchFamily="50" charset="-128"/>
                          <a:ea typeface="メイリオ" panose="020B0604030504040204" pitchFamily="50" charset="-128"/>
                        </a:rPr>
                        <a:t>入院</a:t>
                      </a:r>
                      <a:r>
                        <a:rPr kumimoji="1" lang="en-US" altLang="ja-JP" sz="1400" b="1" dirty="0" smtClean="0">
                          <a:latin typeface="メイリオ" panose="020B0604030504040204" pitchFamily="50" charset="-128"/>
                          <a:ea typeface="メイリオ" panose="020B0604030504040204" pitchFamily="50" charset="-128"/>
                        </a:rPr>
                        <a:t>4</a:t>
                      </a:r>
                      <a:r>
                        <a:rPr kumimoji="1" lang="ja-JP" altLang="en-US" sz="1400" b="1" dirty="0" smtClean="0">
                          <a:latin typeface="メイリオ" panose="020B0604030504040204" pitchFamily="50" charset="-128"/>
                          <a:ea typeface="メイリオ" panose="020B0604030504040204" pitchFamily="50" charset="-128"/>
                        </a:rPr>
                        <a:t>月目</a:t>
                      </a:r>
                      <a:endParaRPr kumimoji="1" lang="ja-JP" altLang="en-US" sz="1400" b="1" dirty="0">
                        <a:latin typeface="メイリオ" panose="020B0604030504040204" pitchFamily="50" charset="-128"/>
                        <a:ea typeface="メイリオ" panose="020B0604030504040204" pitchFamily="50" charset="-128"/>
                      </a:endParaRPr>
                    </a:p>
                  </a:txBody>
                  <a:tcPr marL="45720" marR="4572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6189915"/>
                  </a:ext>
                </a:extLst>
              </a:tr>
              <a:tr h="296251">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B w="12700" cmpd="sng">
                      <a:noFill/>
                    </a:lnB>
                  </a:tcPr>
                </a:tc>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tcPr>
                </a:tc>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20197691"/>
                  </a:ext>
                </a:extLst>
              </a:tr>
              <a:tr h="296251">
                <a:tc>
                  <a:txBody>
                    <a:bodyPr/>
                    <a:lstStyle/>
                    <a:p>
                      <a:r>
                        <a:rPr kumimoji="1" lang="ja-JP" altLang="en-US" sz="1200" b="1" dirty="0" smtClean="0">
                          <a:latin typeface="メイリオ" panose="020B0604030504040204" pitchFamily="50" charset="-128"/>
                          <a:ea typeface="メイリオ" panose="020B0604030504040204" pitchFamily="50" charset="-128"/>
                        </a:rPr>
                        <a:t>①医療機関→患者</a:t>
                      </a:r>
                      <a:endParaRPr kumimoji="1" lang="en-US" altLang="ja-JP" sz="1200" b="1" dirty="0" smtClean="0">
                        <a:latin typeface="メイリオ" panose="020B0604030504040204" pitchFamily="50" charset="-128"/>
                        <a:ea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rPr>
                        <a:t>○制度があることを説明</a:t>
                      </a:r>
                      <a:endParaRPr kumimoji="1" lang="en-US" altLang="ja-JP" sz="1200" dirty="0" smtClean="0">
                        <a:latin typeface="メイリオ" panose="020B0604030504040204" pitchFamily="50" charset="-128"/>
                        <a:ea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rPr>
                        <a:t>○入院記録票を交付・記載</a:t>
                      </a:r>
                      <a:endParaRPr kumimoji="1" lang="ja-JP" altLang="en-US" sz="1200" dirty="0">
                        <a:latin typeface="メイリオ" panose="020B0604030504040204" pitchFamily="50" charset="-128"/>
                        <a:ea typeface="メイリオ" panose="020B0604030504040204" pitchFamily="50" charset="-128"/>
                      </a:endParaRPr>
                    </a:p>
                  </a:txBody>
                  <a:tcPr marL="45720" marR="4572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kumimoji="1" lang="ja-JP" altLang="en-US" sz="1200" b="1" dirty="0" smtClean="0">
                          <a:latin typeface="メイリオ" panose="020B0604030504040204" pitchFamily="50" charset="-128"/>
                          <a:ea typeface="メイリオ" panose="020B0604030504040204" pitchFamily="50" charset="-128"/>
                        </a:rPr>
                        <a:t>②医療機関→患者</a:t>
                      </a:r>
                      <a:endParaRPr kumimoji="1" lang="en-US" altLang="ja-JP" sz="1200" b="1" dirty="0" smtClean="0">
                        <a:latin typeface="メイリオ" panose="020B0604030504040204" pitchFamily="50" charset="-128"/>
                        <a:ea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rPr>
                        <a:t>○入院記録票を記載</a:t>
                      </a:r>
                      <a:endParaRPr kumimoji="1" lang="ja-JP" altLang="en-US" sz="1200" dirty="0">
                        <a:latin typeface="メイリオ" panose="020B0604030504040204" pitchFamily="50" charset="-128"/>
                        <a:ea typeface="メイリオ" panose="020B0604030504040204" pitchFamily="50" charset="-128"/>
                      </a:endParaRPr>
                    </a:p>
                  </a:txBody>
                  <a:tcPr marL="45720" marR="4572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r>
                        <a:rPr kumimoji="1" lang="ja-JP" altLang="en-US" sz="1200" b="1" dirty="0" smtClean="0">
                          <a:latin typeface="メイリオ" panose="020B0604030504040204" pitchFamily="50" charset="-128"/>
                          <a:ea typeface="メイリオ" panose="020B0604030504040204" pitchFamily="50" charset="-128"/>
                        </a:rPr>
                        <a:t>　　　③医療機関→患者（入院</a:t>
                      </a:r>
                      <a:r>
                        <a:rPr kumimoji="1" lang="en-US" altLang="ja-JP" sz="1200" b="1" dirty="0" smtClean="0">
                          <a:latin typeface="メイリオ" panose="020B0604030504040204" pitchFamily="50" charset="-128"/>
                          <a:ea typeface="メイリオ" panose="020B0604030504040204" pitchFamily="50" charset="-128"/>
                        </a:rPr>
                        <a:t>3</a:t>
                      </a:r>
                      <a:r>
                        <a:rPr kumimoji="1" lang="ja-JP" altLang="en-US" sz="1200" b="1" dirty="0" smtClean="0">
                          <a:latin typeface="メイリオ" panose="020B0604030504040204" pitchFamily="50" charset="-128"/>
                          <a:ea typeface="メイリオ" panose="020B0604030504040204" pitchFamily="50" charset="-128"/>
                        </a:rPr>
                        <a:t>月目又は</a:t>
                      </a:r>
                      <a:r>
                        <a:rPr kumimoji="1" lang="en-US" altLang="ja-JP" sz="1200" b="1" dirty="0" smtClean="0">
                          <a:latin typeface="メイリオ" panose="020B0604030504040204" pitchFamily="50" charset="-128"/>
                          <a:ea typeface="メイリオ" panose="020B0604030504040204" pitchFamily="50" charset="-128"/>
                        </a:rPr>
                        <a:t>4</a:t>
                      </a:r>
                      <a:r>
                        <a:rPr kumimoji="1" lang="ja-JP" altLang="en-US" sz="1200" b="1" dirty="0" smtClean="0">
                          <a:latin typeface="メイリオ" panose="020B0604030504040204" pitchFamily="50" charset="-128"/>
                          <a:ea typeface="メイリオ" panose="020B0604030504040204" pitchFamily="50" charset="-128"/>
                        </a:rPr>
                        <a:t>月目）</a:t>
                      </a:r>
                      <a:endParaRPr kumimoji="1" lang="en-US" altLang="ja-JP" sz="1200" b="1" dirty="0" smtClean="0">
                        <a:latin typeface="メイリオ" panose="020B0604030504040204" pitchFamily="50" charset="-128"/>
                        <a:ea typeface="メイリオ" panose="020B0604030504040204" pitchFamily="50" charset="-128"/>
                      </a:endParaRPr>
                    </a:p>
                    <a:p>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　　　○過去</a:t>
                      </a:r>
                      <a:r>
                        <a:rPr lang="en-US" altLang="ja-JP" sz="1200" kern="1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年で既に</a:t>
                      </a:r>
                      <a:r>
                        <a:rPr lang="en-US" altLang="ja-JP" sz="1200" kern="1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月入院しており、制度の詳細を説明</a:t>
                      </a:r>
                      <a:endParaRPr lang="en-US" altLang="ja-JP" sz="120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630238" indent="-630238"/>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入院の医療費が過去１年で既に３月高額療養費算定基準額を超えている必要。高額療養費が支給されている患者さんは、多くの場合、限度額適用認定証又は限度額適用・標準負担額減額認定証の交付を受けている。</a:t>
                      </a:r>
                      <a:endPar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rPr>
                        <a:t>　　　○入院記録票を記載</a:t>
                      </a:r>
                      <a:endParaRPr kumimoji="1" lang="ja-JP" altLang="en-US" sz="1200" dirty="0">
                        <a:latin typeface="メイリオ" panose="020B0604030504040204" pitchFamily="50" charset="-128"/>
                        <a:ea typeface="メイリオ" panose="020B0604030504040204" pitchFamily="50" charset="-128"/>
                      </a:endParaRPr>
                    </a:p>
                  </a:txBody>
                  <a:tcPr marL="45720" marR="45720"/>
                </a:tc>
                <a:tc hMerge="1">
                  <a:txBody>
                    <a:bodyPr/>
                    <a:lstStyle/>
                    <a:p>
                      <a:endParaRPr kumimoji="1" lang="ja-JP" altLang="en-US" sz="14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742695802"/>
                  </a:ext>
                </a:extLst>
              </a:tr>
              <a:tr h="296251">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gridSpan="2">
                  <a:txBody>
                    <a:bodyPr/>
                    <a:lstStyle/>
                    <a:p>
                      <a:r>
                        <a:rPr kumimoji="1" lang="ja-JP" altLang="en-US" sz="1200" b="1" dirty="0" smtClean="0">
                          <a:latin typeface="メイリオ" panose="020B0604030504040204" pitchFamily="50" charset="-128"/>
                          <a:ea typeface="メイリオ" panose="020B0604030504040204" pitchFamily="50" charset="-128"/>
                        </a:rPr>
                        <a:t>　　　④患者→都道府県（入院</a:t>
                      </a:r>
                      <a:r>
                        <a:rPr kumimoji="1" lang="en-US" altLang="ja-JP" sz="1200" b="1" dirty="0" smtClean="0">
                          <a:latin typeface="メイリオ" panose="020B0604030504040204" pitchFamily="50" charset="-128"/>
                          <a:ea typeface="メイリオ" panose="020B0604030504040204" pitchFamily="50" charset="-128"/>
                        </a:rPr>
                        <a:t>3</a:t>
                      </a:r>
                      <a:r>
                        <a:rPr kumimoji="1" lang="ja-JP" altLang="en-US" sz="1200" b="1" dirty="0" smtClean="0">
                          <a:latin typeface="メイリオ" panose="020B0604030504040204" pitchFamily="50" charset="-128"/>
                          <a:ea typeface="メイリオ" panose="020B0604030504040204" pitchFamily="50" charset="-128"/>
                        </a:rPr>
                        <a:t>月目又は</a:t>
                      </a:r>
                      <a:r>
                        <a:rPr kumimoji="1" lang="en-US" altLang="ja-JP" sz="1200" b="1" dirty="0" smtClean="0">
                          <a:latin typeface="メイリオ" panose="020B0604030504040204" pitchFamily="50" charset="-128"/>
                          <a:ea typeface="メイリオ" panose="020B0604030504040204" pitchFamily="50" charset="-128"/>
                        </a:rPr>
                        <a:t>4</a:t>
                      </a:r>
                      <a:r>
                        <a:rPr kumimoji="1" lang="ja-JP" altLang="en-US" sz="1200" b="1" dirty="0" smtClean="0">
                          <a:latin typeface="メイリオ" panose="020B0604030504040204" pitchFamily="50" charset="-128"/>
                          <a:ea typeface="メイリオ" panose="020B0604030504040204" pitchFamily="50" charset="-128"/>
                        </a:rPr>
                        <a:t>月目）</a:t>
                      </a:r>
                      <a:endParaRPr kumimoji="1" lang="en-US" altLang="ja-JP" sz="1200" b="1" dirty="0" smtClean="0">
                        <a:latin typeface="メイリオ" panose="020B0604030504040204" pitchFamily="50" charset="-128"/>
                        <a:ea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rPr>
                        <a:t>　　　○助成の申請書及び以下の添付書類を提出</a:t>
                      </a:r>
                      <a:endParaRPr kumimoji="1" lang="en-US" altLang="ja-JP" sz="1200" dirty="0" smtClean="0">
                        <a:latin typeface="メイリオ" panose="020B0604030504040204" pitchFamily="50" charset="-128"/>
                        <a:ea typeface="メイリオ" panose="020B0604030504040204" pitchFamily="50" charset="-128"/>
                      </a:endParaRPr>
                    </a:p>
                    <a:p>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臨床調査個人票及び同意書</a:t>
                      </a:r>
                      <a:endPar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630238" indent="-630238"/>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被保険者証の写し（高齢受給者証が交付されているときは、その写しを含む。）</a:t>
                      </a:r>
                      <a:endPar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5113" indent="-265113"/>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限度額適用認定証又は限度額適用・標準負担額減額認定証の写し</a:t>
                      </a:r>
                      <a:endPar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入院記録票の写し</a:t>
                      </a:r>
                      <a:endPar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rPr>
                        <a:t>(5)</a:t>
                      </a:r>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住民票の写し（国保・後期高齢の加入者はマイナンバー入り）</a:t>
                      </a:r>
                      <a:endPar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100" dirty="0" smtClean="0">
                          <a:latin typeface="メイリオ" panose="020B0604030504040204" pitchFamily="50" charset="-128"/>
                          <a:ea typeface="メイリオ" panose="020B0604030504040204" pitchFamily="50" charset="-128"/>
                          <a:cs typeface="メイリオ" panose="020B0604030504040204" pitchFamily="50" charset="-128"/>
                        </a:rPr>
                        <a:t>(6)70</a:t>
                      </a:r>
                      <a:r>
                        <a:rPr lang="ja-JP" altLang="en-US" sz="1050" kern="100" dirty="0" smtClean="0">
                          <a:latin typeface="メイリオ" panose="020B0604030504040204" pitchFamily="50" charset="-128"/>
                          <a:ea typeface="メイリオ" panose="020B0604030504040204" pitchFamily="50" charset="-128"/>
                          <a:cs typeface="メイリオ" panose="020B0604030504040204" pitchFamily="50" charset="-128"/>
                        </a:rPr>
                        <a:t>歳以上で所得区分が一般の者は課税・非課税証明書類</a:t>
                      </a:r>
                      <a:endParaRPr kumimoji="1" lang="ja-JP" altLang="en-US" sz="1050" dirty="0">
                        <a:latin typeface="メイリオ" panose="020B0604030504040204" pitchFamily="50" charset="-128"/>
                        <a:ea typeface="メイリオ" panose="020B0604030504040204" pitchFamily="50" charset="-128"/>
                      </a:endParaRPr>
                    </a:p>
                  </a:txBody>
                  <a:tcPr marL="45720" marR="45720">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547613173"/>
                  </a:ext>
                </a:extLst>
              </a:tr>
              <a:tr h="296251">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gridSpan="2">
                  <a:txBody>
                    <a:bodyPr/>
                    <a:lstStyle/>
                    <a:p>
                      <a:r>
                        <a:rPr kumimoji="1" lang="ja-JP" altLang="en-US" sz="1200" b="1" dirty="0" smtClean="0">
                          <a:latin typeface="メイリオ" panose="020B0604030504040204" pitchFamily="50" charset="-128"/>
                          <a:ea typeface="メイリオ" panose="020B0604030504040204" pitchFamily="50" charset="-128"/>
                        </a:rPr>
                        <a:t>　　　⑤都道府県→患者（入院</a:t>
                      </a:r>
                      <a:r>
                        <a:rPr kumimoji="1" lang="en-US" altLang="ja-JP" sz="1200" b="1" dirty="0" smtClean="0">
                          <a:latin typeface="メイリオ" panose="020B0604030504040204" pitchFamily="50" charset="-128"/>
                          <a:ea typeface="メイリオ" panose="020B0604030504040204" pitchFamily="50" charset="-128"/>
                        </a:rPr>
                        <a:t>3</a:t>
                      </a:r>
                      <a:r>
                        <a:rPr kumimoji="1" lang="ja-JP" altLang="en-US" sz="1200" b="1" dirty="0" smtClean="0">
                          <a:latin typeface="メイリオ" panose="020B0604030504040204" pitchFamily="50" charset="-128"/>
                          <a:ea typeface="メイリオ" panose="020B0604030504040204" pitchFamily="50" charset="-128"/>
                        </a:rPr>
                        <a:t>月目又は</a:t>
                      </a:r>
                      <a:r>
                        <a:rPr kumimoji="1" lang="en-US" altLang="ja-JP" sz="1200" b="1" dirty="0" smtClean="0">
                          <a:latin typeface="メイリオ" panose="020B0604030504040204" pitchFamily="50" charset="-128"/>
                          <a:ea typeface="メイリオ" panose="020B0604030504040204" pitchFamily="50" charset="-128"/>
                        </a:rPr>
                        <a:t>4</a:t>
                      </a:r>
                      <a:r>
                        <a:rPr kumimoji="1" lang="ja-JP" altLang="en-US" sz="1200" b="1" dirty="0" smtClean="0">
                          <a:latin typeface="メイリオ" panose="020B0604030504040204" pitchFamily="50" charset="-128"/>
                          <a:ea typeface="メイリオ" panose="020B0604030504040204" pitchFamily="50" charset="-128"/>
                        </a:rPr>
                        <a:t>月目）</a:t>
                      </a:r>
                      <a:endParaRPr kumimoji="1" lang="en-US" altLang="ja-JP" sz="1200" b="1" dirty="0" smtClean="0">
                        <a:latin typeface="メイリオ" panose="020B0604030504040204" pitchFamily="50" charset="-128"/>
                        <a:ea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rPr>
                        <a:t>　　　○参加者証を交付</a:t>
                      </a:r>
                      <a:endParaRPr kumimoji="1" lang="ja-JP" altLang="en-US" sz="1200" dirty="0">
                        <a:latin typeface="メイリオ" panose="020B0604030504040204" pitchFamily="50" charset="-128"/>
                        <a:ea typeface="メイリオ" panose="020B0604030504040204" pitchFamily="50" charset="-128"/>
                      </a:endParaRPr>
                    </a:p>
                  </a:txBody>
                  <a:tcPr marL="45720" marR="4572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676975380"/>
                  </a:ext>
                </a:extLst>
              </a:tr>
              <a:tr h="296251">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marL="45720" marR="45720">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kumimoji="1" lang="ja-JP" altLang="en-US" sz="1200" b="1" dirty="0" smtClean="0">
                          <a:latin typeface="メイリオ" panose="020B0604030504040204" pitchFamily="50" charset="-128"/>
                          <a:ea typeface="メイリオ" panose="020B0604030504040204" pitchFamily="50" charset="-128"/>
                        </a:rPr>
                        <a:t>⑥患者→医療機関（入院</a:t>
                      </a:r>
                      <a:r>
                        <a:rPr kumimoji="1" lang="en-US" altLang="ja-JP" sz="1200" b="1" dirty="0" smtClean="0">
                          <a:latin typeface="メイリオ" panose="020B0604030504040204" pitchFamily="50" charset="-128"/>
                          <a:ea typeface="メイリオ" panose="020B0604030504040204" pitchFamily="50" charset="-128"/>
                        </a:rPr>
                        <a:t>4</a:t>
                      </a:r>
                      <a:r>
                        <a:rPr kumimoji="1" lang="ja-JP" altLang="en-US" sz="1200" b="1" dirty="0" smtClean="0">
                          <a:latin typeface="メイリオ" panose="020B0604030504040204" pitchFamily="50" charset="-128"/>
                          <a:ea typeface="メイリオ" panose="020B0604030504040204" pitchFamily="50" charset="-128"/>
                        </a:rPr>
                        <a:t>月目）</a:t>
                      </a:r>
                      <a:endParaRPr kumimoji="1" lang="en-US" altLang="ja-JP" sz="1200" b="1" dirty="0" smtClean="0">
                        <a:latin typeface="メイリオ" panose="020B0604030504040204" pitchFamily="50" charset="-128"/>
                        <a:ea typeface="メイリオ" panose="020B0604030504040204" pitchFamily="50" charset="-128"/>
                      </a:endParaRPr>
                    </a:p>
                    <a:p>
                      <a:pPr marL="182563" indent="-182563"/>
                      <a:r>
                        <a:rPr kumimoji="1" lang="ja-JP" altLang="en-US" sz="1200" dirty="0" smtClean="0">
                          <a:latin typeface="メイリオ" panose="020B0604030504040204" pitchFamily="50" charset="-128"/>
                          <a:ea typeface="メイリオ" panose="020B0604030504040204" pitchFamily="50" charset="-128"/>
                        </a:rPr>
                        <a:t>○入院</a:t>
                      </a:r>
                      <a:r>
                        <a:rPr kumimoji="1" lang="en-US" altLang="ja-JP" sz="1200" dirty="0" smtClean="0">
                          <a:latin typeface="メイリオ" panose="020B0604030504040204" pitchFamily="50" charset="-128"/>
                          <a:ea typeface="メイリオ" panose="020B0604030504040204" pitchFamily="50" charset="-128"/>
                        </a:rPr>
                        <a:t>4</a:t>
                      </a:r>
                      <a:r>
                        <a:rPr kumimoji="1" lang="ja-JP" altLang="en-US" sz="1200" dirty="0" smtClean="0">
                          <a:latin typeface="メイリオ" panose="020B0604030504040204" pitchFamily="50" charset="-128"/>
                          <a:ea typeface="メイリオ" panose="020B0604030504040204" pitchFamily="50" charset="-128"/>
                        </a:rPr>
                        <a:t>月目の際に参加者証を提示して、自己負担</a:t>
                      </a:r>
                      <a:r>
                        <a:rPr kumimoji="1" lang="en-US" altLang="ja-JP" sz="1200" dirty="0" smtClean="0">
                          <a:latin typeface="メイリオ" panose="020B0604030504040204" pitchFamily="50" charset="-128"/>
                          <a:ea typeface="メイリオ" panose="020B0604030504040204" pitchFamily="50" charset="-128"/>
                        </a:rPr>
                        <a:t>1</a:t>
                      </a:r>
                      <a:r>
                        <a:rPr kumimoji="1" lang="ja-JP" altLang="en-US" sz="1200" dirty="0" smtClean="0">
                          <a:latin typeface="メイリオ" panose="020B0604030504040204" pitchFamily="50" charset="-128"/>
                          <a:ea typeface="メイリオ" panose="020B0604030504040204" pitchFamily="50" charset="-128"/>
                        </a:rPr>
                        <a:t>万円で受療</a:t>
                      </a:r>
                    </a:p>
                  </a:txBody>
                  <a:tcPr marL="45720" marR="4572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611249914"/>
                  </a:ext>
                </a:extLst>
              </a:tr>
            </a:tbl>
          </a:graphicData>
        </a:graphic>
      </p:graphicFrame>
      <p:sp>
        <p:nvSpPr>
          <p:cNvPr id="6" name="右矢印 5"/>
          <p:cNvSpPr/>
          <p:nvPr/>
        </p:nvSpPr>
        <p:spPr>
          <a:xfrm>
            <a:off x="2288704" y="2708920"/>
            <a:ext cx="1080120" cy="648072"/>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右矢印 6"/>
          <p:cNvSpPr/>
          <p:nvPr/>
        </p:nvSpPr>
        <p:spPr>
          <a:xfrm>
            <a:off x="4880992" y="2708920"/>
            <a:ext cx="432048" cy="648072"/>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4972424" y="3717032"/>
            <a:ext cx="556640" cy="1728192"/>
          </a:xfrm>
          <a:prstGeom prst="down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屈折矢印 9"/>
          <p:cNvSpPr/>
          <p:nvPr/>
        </p:nvSpPr>
        <p:spPr>
          <a:xfrm rot="5400000">
            <a:off x="6122051" y="4814075"/>
            <a:ext cx="398202" cy="2304256"/>
          </a:xfrm>
          <a:prstGeom prst="bentUpArrow">
            <a:avLst>
              <a:gd name="adj1" fmla="val 50000"/>
              <a:gd name="adj2" fmla="val 35039"/>
              <a:gd name="adj3" fmla="val 25000"/>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968180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0" y="44450"/>
            <a:ext cx="9906000" cy="6669088"/>
          </a:xfrm>
        </p:spPr>
        <p:txBody>
          <a:bodyPr lIns="72000" tIns="36000" rIns="72000" bIns="36000">
            <a:noAutofit/>
          </a:bodyPr>
          <a:lstStyle/>
          <a:p>
            <a:pPr marL="174625" indent="-174625" algn="l">
              <a:lnSpc>
                <a:spcPts val="1200"/>
              </a:lnSpc>
              <a:defRPr/>
            </a:pP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高額療養費基</a:t>
            </a:r>
            <a:r>
              <a:rPr lang="ja-JP" altLang="en-US"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準</a:t>
            </a: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額と公費助成</a:t>
            </a: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・特定給付対象療養の場合の基準額（</a:t>
            </a:r>
            <a:r>
              <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70</a:t>
            </a: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歳以上・入院）</a:t>
            </a: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・特定疾病給付</a:t>
            </a:r>
            <a:r>
              <a:rPr lang="ja-JP" altLang="en-US"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対象療養の場合の基準額</a:t>
            </a: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70</a:t>
            </a:r>
            <a:r>
              <a:rPr lang="ja-JP" altLang="en-US" sz="1800" b="1"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歳以上・</a:t>
            </a:r>
            <a:r>
              <a:rPr lang="ja-JP" altLang="en-US"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入院）</a:t>
            </a: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b="1"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8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endParaRPr lang="en-US" altLang="ja-JP" sz="1200" kern="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1500"/>
              </a:lnSpc>
              <a:defRPr/>
            </a:pPr>
            <a:r>
              <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p>
          <a:p>
            <a:pPr marL="174625" indent="-174625" algn="l">
              <a:lnSpc>
                <a:spcPts val="1500"/>
              </a:lnSpc>
              <a:defRPr/>
            </a:pPr>
            <a:endParaRPr lang="ja-JP" altLang="en-US" sz="1200"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5" name="表 4"/>
          <p:cNvGraphicFramePr>
            <a:graphicFrameLocks noGrp="1"/>
          </p:cNvGraphicFramePr>
          <p:nvPr>
            <p:extLst/>
          </p:nvPr>
        </p:nvGraphicFramePr>
        <p:xfrm>
          <a:off x="344488" y="1162824"/>
          <a:ext cx="9457420" cy="457200"/>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2300375003"/>
                    </a:ext>
                  </a:extLst>
                </a:gridCol>
                <a:gridCol w="2592288">
                  <a:extLst>
                    <a:ext uri="{9D8B030D-6E8A-4147-A177-3AD203B41FA5}">
                      <a16:colId xmlns:a16="http://schemas.microsoft.com/office/drawing/2014/main" val="728220727"/>
                    </a:ext>
                  </a:extLst>
                </a:gridCol>
                <a:gridCol w="3240360">
                  <a:extLst>
                    <a:ext uri="{9D8B030D-6E8A-4147-A177-3AD203B41FA5}">
                      <a16:colId xmlns:a16="http://schemas.microsoft.com/office/drawing/2014/main" val="2659127340"/>
                    </a:ext>
                  </a:extLst>
                </a:gridCol>
                <a:gridCol w="2400636">
                  <a:extLst>
                    <a:ext uri="{9D8B030D-6E8A-4147-A177-3AD203B41FA5}">
                      <a16:colId xmlns:a16="http://schemas.microsoft.com/office/drawing/2014/main" val="2273631576"/>
                    </a:ext>
                  </a:extLst>
                </a:gridCol>
              </a:tblGrid>
              <a:tr h="234874">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自己負担額</a:t>
                      </a:r>
                      <a:endParaRPr kumimoji="1" lang="en-US" altLang="ja-JP" sz="1200" dirty="0" smtClean="0">
                        <a:latin typeface="メイリオ" panose="020B0604030504040204" pitchFamily="50" charset="-128"/>
                        <a:ea typeface="メイリオ" panose="020B0604030504040204" pitchFamily="50" charset="-128"/>
                      </a:endParaRP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公費助成</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indent="-92075" algn="ctr"/>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高額療養費</a:t>
                      </a: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7</a:t>
                      </a:r>
                      <a:r>
                        <a:rPr kumimoji="1" lang="ja-JP" altLang="en-US" sz="1200" dirty="0" smtClean="0">
                          <a:latin typeface="メイリオ" panose="020B0604030504040204" pitchFamily="50" charset="-128"/>
                          <a:ea typeface="メイリオ" panose="020B0604030504040204" pitchFamily="50" charset="-128"/>
                        </a:rPr>
                        <a:t>～</a:t>
                      </a:r>
                      <a:r>
                        <a:rPr kumimoji="1" lang="en-US" altLang="ja-JP" sz="1200" dirty="0" smtClean="0">
                          <a:latin typeface="メイリオ" panose="020B0604030504040204" pitchFamily="50" charset="-128"/>
                          <a:ea typeface="メイリオ" panose="020B0604030504040204" pitchFamily="50" charset="-128"/>
                        </a:rPr>
                        <a:t>9</a:t>
                      </a:r>
                      <a:r>
                        <a:rPr kumimoji="1" lang="ja-JP" altLang="en-US" sz="1200" dirty="0" smtClean="0">
                          <a:latin typeface="メイリオ" panose="020B0604030504040204" pitchFamily="50" charset="-128"/>
                          <a:ea typeface="メイリオ" panose="020B0604030504040204" pitchFamily="50" charset="-128"/>
                        </a:rPr>
                        <a:t>割負担</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3676870177"/>
                  </a:ext>
                </a:extLst>
              </a:tr>
            </a:tbl>
          </a:graphicData>
        </a:graphic>
      </p:graphicFrame>
      <p:cxnSp>
        <p:nvCxnSpPr>
          <p:cNvPr id="7" name="直線矢印コネクタ 6"/>
          <p:cNvCxnSpPr/>
          <p:nvPr/>
        </p:nvCxnSpPr>
        <p:spPr>
          <a:xfrm flipV="1">
            <a:off x="4160912" y="1628800"/>
            <a:ext cx="0" cy="21602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表 8"/>
          <p:cNvGraphicFramePr>
            <a:graphicFrameLocks noGrp="1"/>
          </p:cNvGraphicFramePr>
          <p:nvPr>
            <p:extLst/>
          </p:nvPr>
        </p:nvGraphicFramePr>
        <p:xfrm>
          <a:off x="344488" y="4267944"/>
          <a:ext cx="9457420" cy="457200"/>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2300375003"/>
                    </a:ext>
                  </a:extLst>
                </a:gridCol>
                <a:gridCol w="1872208">
                  <a:extLst>
                    <a:ext uri="{9D8B030D-6E8A-4147-A177-3AD203B41FA5}">
                      <a16:colId xmlns:a16="http://schemas.microsoft.com/office/drawing/2014/main" val="728220727"/>
                    </a:ext>
                  </a:extLst>
                </a:gridCol>
                <a:gridCol w="3960440">
                  <a:extLst>
                    <a:ext uri="{9D8B030D-6E8A-4147-A177-3AD203B41FA5}">
                      <a16:colId xmlns:a16="http://schemas.microsoft.com/office/drawing/2014/main" val="2659127340"/>
                    </a:ext>
                  </a:extLst>
                </a:gridCol>
                <a:gridCol w="2400636">
                  <a:extLst>
                    <a:ext uri="{9D8B030D-6E8A-4147-A177-3AD203B41FA5}">
                      <a16:colId xmlns:a16="http://schemas.microsoft.com/office/drawing/2014/main" val="2273631576"/>
                    </a:ext>
                  </a:extLst>
                </a:gridCol>
              </a:tblGrid>
              <a:tr h="234874">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自己負担額</a:t>
                      </a:r>
                      <a:endParaRPr kumimoji="1" lang="en-US" altLang="ja-JP" sz="1200" dirty="0" smtClean="0">
                        <a:latin typeface="メイリオ" panose="020B0604030504040204" pitchFamily="50" charset="-128"/>
                        <a:ea typeface="メイリオ" panose="020B0604030504040204" pitchFamily="50" charset="-128"/>
                      </a:endParaRP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公費助成</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indent="-92075" algn="ctr"/>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高額療養費</a:t>
                      </a: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8</a:t>
                      </a:r>
                      <a:r>
                        <a:rPr kumimoji="1" lang="ja-JP" altLang="en-US" sz="1200" dirty="0" smtClean="0">
                          <a:latin typeface="メイリオ" panose="020B0604030504040204" pitchFamily="50" charset="-128"/>
                          <a:ea typeface="メイリオ" panose="020B0604030504040204" pitchFamily="50" charset="-128"/>
                        </a:rPr>
                        <a:t>又は</a:t>
                      </a:r>
                      <a:r>
                        <a:rPr kumimoji="1" lang="en-US" altLang="ja-JP" sz="1200" dirty="0" smtClean="0">
                          <a:latin typeface="メイリオ" panose="020B0604030504040204" pitchFamily="50" charset="-128"/>
                          <a:ea typeface="メイリオ" panose="020B0604030504040204" pitchFamily="50" charset="-128"/>
                        </a:rPr>
                        <a:t>9</a:t>
                      </a:r>
                      <a:r>
                        <a:rPr kumimoji="1" lang="ja-JP" altLang="en-US" sz="1200" dirty="0" smtClean="0">
                          <a:latin typeface="メイリオ" panose="020B0604030504040204" pitchFamily="50" charset="-128"/>
                          <a:ea typeface="メイリオ" panose="020B0604030504040204" pitchFamily="50" charset="-128"/>
                        </a:rPr>
                        <a:t>割負担</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3676870177"/>
                  </a:ext>
                </a:extLst>
              </a:tr>
            </a:tbl>
          </a:graphicData>
        </a:graphic>
      </p:graphicFrame>
      <p:cxnSp>
        <p:nvCxnSpPr>
          <p:cNvPr id="10" name="直線矢印コネクタ 9"/>
          <p:cNvCxnSpPr/>
          <p:nvPr/>
        </p:nvCxnSpPr>
        <p:spPr>
          <a:xfrm flipV="1">
            <a:off x="3440832" y="4698856"/>
            <a:ext cx="0" cy="21602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3368824" y="4921423"/>
            <a:ext cx="4320480" cy="307777"/>
          </a:xfrm>
          <a:prstGeom prst="rect">
            <a:avLst/>
          </a:prstGeom>
          <a:noFill/>
          <a:ln w="28575">
            <a:solidFill>
              <a:srgbClr val="0070C0"/>
            </a:solidFill>
            <a:prstDash val="dash"/>
          </a:ln>
        </p:spPr>
        <p:txBody>
          <a:bodyPr wrap="square" rtlCol="0">
            <a:spAutoFit/>
          </a:bodyPr>
          <a:lstStyle/>
          <a:p>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基準額</a:t>
            </a:r>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住民税非課税世帯</a:t>
            </a:r>
            <a:r>
              <a:rPr kumimoji="1" lang="en-US" altLang="ja-JP" sz="1400" dirty="0" smtClean="0">
                <a:latin typeface="メイリオ" panose="020B0604030504040204" pitchFamily="50" charset="-128"/>
                <a:ea typeface="メイリオ" panose="020B0604030504040204" pitchFamily="50" charset="-128"/>
              </a:rPr>
              <a:t>Ⅱ</a:t>
            </a:r>
            <a:r>
              <a:rPr kumimoji="1" lang="ja-JP" altLang="en-US" sz="1400" dirty="0" smtClean="0">
                <a:latin typeface="メイリオ" panose="020B0604030504040204" pitchFamily="50" charset="-128"/>
                <a:ea typeface="メイリオ" panose="020B0604030504040204" pitchFamily="50" charset="-128"/>
              </a:rPr>
              <a:t>の場合</a:t>
            </a:r>
            <a:r>
              <a:rPr kumimoji="1" lang="en-US" altLang="ja-JP" sz="1400" dirty="0" smtClean="0">
                <a:latin typeface="メイリオ" panose="020B0604030504040204" pitchFamily="50" charset="-128"/>
                <a:ea typeface="メイリオ" panose="020B0604030504040204" pitchFamily="50" charset="-128"/>
              </a:rPr>
              <a:t>24,600</a:t>
            </a:r>
            <a:r>
              <a:rPr lang="ja-JP" altLang="en-US" sz="1400" dirty="0" smtClean="0">
                <a:latin typeface="メイリオ" panose="020B0604030504040204" pitchFamily="50" charset="-128"/>
                <a:ea typeface="メイリオ" panose="020B0604030504040204" pitchFamily="50" charset="-128"/>
              </a:rPr>
              <a:t>円</a:t>
            </a:r>
            <a:endParaRPr lang="ja-JP" altLang="en-US" sz="1400" dirty="0">
              <a:latin typeface="メイリオ" panose="020B0604030504040204" pitchFamily="50" charset="-128"/>
              <a:ea typeface="メイリオ" panose="020B0604030504040204" pitchFamily="50" charset="-128"/>
            </a:endParaRPr>
          </a:p>
        </p:txBody>
      </p:sp>
      <p:graphicFrame>
        <p:nvGraphicFramePr>
          <p:cNvPr id="12" name="表 11"/>
          <p:cNvGraphicFramePr>
            <a:graphicFrameLocks noGrp="1"/>
          </p:cNvGraphicFramePr>
          <p:nvPr>
            <p:extLst/>
          </p:nvPr>
        </p:nvGraphicFramePr>
        <p:xfrm>
          <a:off x="344488" y="5492080"/>
          <a:ext cx="9457420" cy="457200"/>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2300375003"/>
                    </a:ext>
                  </a:extLst>
                </a:gridCol>
                <a:gridCol w="1584176">
                  <a:extLst>
                    <a:ext uri="{9D8B030D-6E8A-4147-A177-3AD203B41FA5}">
                      <a16:colId xmlns:a16="http://schemas.microsoft.com/office/drawing/2014/main" val="728220727"/>
                    </a:ext>
                  </a:extLst>
                </a:gridCol>
                <a:gridCol w="4248472">
                  <a:extLst>
                    <a:ext uri="{9D8B030D-6E8A-4147-A177-3AD203B41FA5}">
                      <a16:colId xmlns:a16="http://schemas.microsoft.com/office/drawing/2014/main" val="2659127340"/>
                    </a:ext>
                  </a:extLst>
                </a:gridCol>
                <a:gridCol w="2400636">
                  <a:extLst>
                    <a:ext uri="{9D8B030D-6E8A-4147-A177-3AD203B41FA5}">
                      <a16:colId xmlns:a16="http://schemas.microsoft.com/office/drawing/2014/main" val="2273631576"/>
                    </a:ext>
                  </a:extLst>
                </a:gridCol>
              </a:tblGrid>
              <a:tr h="234874">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自己負担額</a:t>
                      </a:r>
                      <a:endParaRPr kumimoji="1" lang="en-US" altLang="ja-JP" sz="1200" dirty="0" smtClean="0">
                        <a:latin typeface="メイリオ" panose="020B0604030504040204" pitchFamily="50" charset="-128"/>
                        <a:ea typeface="メイリオ" panose="020B0604030504040204" pitchFamily="50" charset="-128"/>
                      </a:endParaRP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公費助成</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indent="-92075" algn="ctr"/>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高額療養費</a:t>
                      </a: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8</a:t>
                      </a:r>
                      <a:r>
                        <a:rPr kumimoji="1" lang="ja-JP" altLang="en-US" sz="1200" dirty="0" smtClean="0">
                          <a:latin typeface="メイリオ" panose="020B0604030504040204" pitchFamily="50" charset="-128"/>
                          <a:ea typeface="メイリオ" panose="020B0604030504040204" pitchFamily="50" charset="-128"/>
                        </a:rPr>
                        <a:t>又は</a:t>
                      </a:r>
                      <a:r>
                        <a:rPr kumimoji="1" lang="en-US" altLang="ja-JP" sz="1200" dirty="0" smtClean="0">
                          <a:latin typeface="メイリオ" panose="020B0604030504040204" pitchFamily="50" charset="-128"/>
                          <a:ea typeface="メイリオ" panose="020B0604030504040204" pitchFamily="50" charset="-128"/>
                        </a:rPr>
                        <a:t>9</a:t>
                      </a:r>
                      <a:r>
                        <a:rPr kumimoji="1" lang="ja-JP" altLang="en-US" sz="1200" dirty="0" smtClean="0">
                          <a:latin typeface="メイリオ" panose="020B0604030504040204" pitchFamily="50" charset="-128"/>
                          <a:ea typeface="メイリオ" panose="020B0604030504040204" pitchFamily="50" charset="-128"/>
                        </a:rPr>
                        <a:t>割負担</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3676870177"/>
                  </a:ext>
                </a:extLst>
              </a:tr>
            </a:tbl>
          </a:graphicData>
        </a:graphic>
      </p:graphicFrame>
      <p:cxnSp>
        <p:nvCxnSpPr>
          <p:cNvPr id="13" name="直線矢印コネクタ 12"/>
          <p:cNvCxnSpPr/>
          <p:nvPr/>
        </p:nvCxnSpPr>
        <p:spPr>
          <a:xfrm flipV="1">
            <a:off x="3152800" y="5930992"/>
            <a:ext cx="0" cy="21602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080792" y="6145559"/>
            <a:ext cx="4320480" cy="307777"/>
          </a:xfrm>
          <a:prstGeom prst="rect">
            <a:avLst/>
          </a:prstGeom>
          <a:noFill/>
          <a:ln w="28575">
            <a:solidFill>
              <a:srgbClr val="0070C0"/>
            </a:solidFill>
            <a:prstDash val="dash"/>
          </a:ln>
        </p:spPr>
        <p:txBody>
          <a:bodyPr wrap="square" rtlCol="0">
            <a:spAutoFit/>
          </a:bodyPr>
          <a:lstStyle/>
          <a:p>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基準額</a:t>
            </a:r>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住民税非課税世帯</a:t>
            </a:r>
            <a:r>
              <a:rPr kumimoji="1" lang="en-US" altLang="ja-JP" sz="1400" smtClean="0">
                <a:latin typeface="メイリオ" panose="020B0604030504040204" pitchFamily="50" charset="-128"/>
                <a:ea typeface="メイリオ" panose="020B0604030504040204" pitchFamily="50" charset="-128"/>
              </a:rPr>
              <a:t>Ⅰ</a:t>
            </a:r>
            <a:r>
              <a:rPr kumimoji="1" lang="ja-JP" altLang="en-US" sz="1400" smtClean="0">
                <a:latin typeface="メイリオ" panose="020B0604030504040204" pitchFamily="50" charset="-128"/>
                <a:ea typeface="メイリオ" panose="020B0604030504040204" pitchFamily="50" charset="-128"/>
              </a:rPr>
              <a:t>の</a:t>
            </a:r>
            <a:r>
              <a:rPr kumimoji="1" lang="ja-JP" altLang="en-US" sz="1400" dirty="0" smtClean="0">
                <a:latin typeface="メイリオ" panose="020B0604030504040204" pitchFamily="50" charset="-128"/>
                <a:ea typeface="メイリオ" panose="020B0604030504040204" pitchFamily="50" charset="-128"/>
              </a:rPr>
              <a:t>場合</a:t>
            </a:r>
            <a:r>
              <a:rPr kumimoji="1" lang="en-US" altLang="ja-JP" sz="1400" dirty="0" smtClean="0">
                <a:latin typeface="メイリオ" panose="020B0604030504040204" pitchFamily="50" charset="-128"/>
                <a:ea typeface="メイリオ" panose="020B0604030504040204" pitchFamily="50" charset="-128"/>
              </a:rPr>
              <a:t>15,000</a:t>
            </a:r>
            <a:r>
              <a:rPr lang="ja-JP" altLang="en-US" sz="1400" dirty="0" smtClean="0">
                <a:latin typeface="メイリオ" panose="020B0604030504040204" pitchFamily="50" charset="-128"/>
                <a:ea typeface="メイリオ" panose="020B0604030504040204" pitchFamily="50" charset="-128"/>
              </a:rPr>
              <a:t>円</a:t>
            </a:r>
            <a:endParaRPr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4088904" y="1844824"/>
            <a:ext cx="2664296" cy="307777"/>
          </a:xfrm>
          <a:prstGeom prst="rect">
            <a:avLst/>
          </a:prstGeom>
          <a:noFill/>
          <a:ln w="28575">
            <a:solidFill>
              <a:srgbClr val="0070C0"/>
            </a:solidFill>
            <a:prstDash val="dash"/>
          </a:ln>
        </p:spPr>
        <p:txBody>
          <a:bodyPr wrap="square" rtlCol="0">
            <a:spAutoFit/>
          </a:bodyPr>
          <a:lstStyle/>
          <a:p>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基準額</a:t>
            </a:r>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一律</a:t>
            </a:r>
            <a:r>
              <a:rPr kumimoji="1" lang="en-US" altLang="ja-JP" sz="1400" dirty="0" smtClean="0">
                <a:latin typeface="メイリオ" panose="020B0604030504040204" pitchFamily="50" charset="-128"/>
                <a:ea typeface="メイリオ" panose="020B0604030504040204" pitchFamily="50" charset="-128"/>
              </a:rPr>
              <a:t>57,600</a:t>
            </a:r>
            <a:r>
              <a:rPr lang="ja-JP" altLang="en-US" sz="1400" dirty="0" smtClean="0">
                <a:latin typeface="メイリオ" panose="020B0604030504040204" pitchFamily="50" charset="-128"/>
                <a:ea typeface="メイリオ" panose="020B0604030504040204" pitchFamily="50" charset="-128"/>
              </a:rPr>
              <a:t>円</a:t>
            </a:r>
            <a:endParaRPr lang="ja-JP" altLang="en-US" sz="1400" dirty="0">
              <a:latin typeface="メイリオ" panose="020B0604030504040204" pitchFamily="50" charset="-128"/>
              <a:ea typeface="メイリオ" panose="020B0604030504040204" pitchFamily="50" charset="-128"/>
            </a:endParaRPr>
          </a:p>
        </p:txBody>
      </p:sp>
      <p:graphicFrame>
        <p:nvGraphicFramePr>
          <p:cNvPr id="16" name="表 15"/>
          <p:cNvGraphicFramePr>
            <a:graphicFrameLocks noGrp="1"/>
          </p:cNvGraphicFramePr>
          <p:nvPr>
            <p:extLst/>
          </p:nvPr>
        </p:nvGraphicFramePr>
        <p:xfrm>
          <a:off x="344488" y="2827784"/>
          <a:ext cx="9457420" cy="457200"/>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2300375003"/>
                    </a:ext>
                  </a:extLst>
                </a:gridCol>
                <a:gridCol w="2592288">
                  <a:extLst>
                    <a:ext uri="{9D8B030D-6E8A-4147-A177-3AD203B41FA5}">
                      <a16:colId xmlns:a16="http://schemas.microsoft.com/office/drawing/2014/main" val="728220727"/>
                    </a:ext>
                  </a:extLst>
                </a:gridCol>
                <a:gridCol w="3240360">
                  <a:extLst>
                    <a:ext uri="{9D8B030D-6E8A-4147-A177-3AD203B41FA5}">
                      <a16:colId xmlns:a16="http://schemas.microsoft.com/office/drawing/2014/main" val="2659127340"/>
                    </a:ext>
                  </a:extLst>
                </a:gridCol>
                <a:gridCol w="2400636">
                  <a:extLst>
                    <a:ext uri="{9D8B030D-6E8A-4147-A177-3AD203B41FA5}">
                      <a16:colId xmlns:a16="http://schemas.microsoft.com/office/drawing/2014/main" val="2273631576"/>
                    </a:ext>
                  </a:extLst>
                </a:gridCol>
              </a:tblGrid>
              <a:tr h="234874">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自己負担額</a:t>
                      </a:r>
                      <a:endParaRPr kumimoji="1" lang="en-US" altLang="ja-JP" sz="1200" dirty="0" smtClean="0">
                        <a:latin typeface="メイリオ" panose="020B0604030504040204" pitchFamily="50" charset="-128"/>
                        <a:ea typeface="メイリオ" panose="020B0604030504040204" pitchFamily="50" charset="-128"/>
                      </a:endParaRPr>
                    </a:p>
                    <a:p>
                      <a:pPr marL="92075" indent="-92075" algn="ct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ja-JP" altLang="en-US" sz="1200" dirty="0" smtClean="0">
                          <a:latin typeface="メイリオ" panose="020B0604030504040204" pitchFamily="50" charset="-128"/>
                          <a:ea typeface="メイリオ" panose="020B0604030504040204" pitchFamily="50" charset="-128"/>
                        </a:rPr>
                        <a:t>公費助成</a:t>
                      </a:r>
                      <a:endParaRPr kumimoji="1" lang="ja-JP" altLang="en-US" sz="1200" dirty="0">
                        <a:latin typeface="メイリオ" panose="020B0604030504040204" pitchFamily="50" charset="-128"/>
                        <a:ea typeface="メイリオ" panose="020B0604030504040204" pitchFamily="50" charset="-128"/>
                      </a:endParaRPr>
                    </a:p>
                  </a:txBody>
                  <a:tcPr marL="45720" marR="45720">
                    <a:solidFill>
                      <a:schemeClr val="accent5"/>
                    </a:solidFill>
                  </a:tcPr>
                </a:tc>
                <a:tc>
                  <a:txBody>
                    <a:bodyPr/>
                    <a:lstStyle/>
                    <a:p>
                      <a:pPr marL="92075" indent="-92075" algn="ctr"/>
                      <a:r>
                        <a:rPr lang="ja-JP" altLang="en-US" sz="1200" kern="100" dirty="0" smtClean="0">
                          <a:latin typeface="メイリオ" panose="020B0604030504040204" pitchFamily="50" charset="-128"/>
                          <a:ea typeface="メイリオ" panose="020B0604030504040204" pitchFamily="50" charset="-128"/>
                          <a:cs typeface="メイリオ" panose="020B0604030504040204" pitchFamily="50" charset="-128"/>
                        </a:rPr>
                        <a:t>高額療養費</a:t>
                      </a:r>
                      <a:endParaRPr kumimoji="1" lang="ja-JP" altLang="en-US" sz="1200" dirty="0">
                        <a:latin typeface="メイリオ" panose="020B0604030504040204" pitchFamily="50" charset="-128"/>
                        <a:ea typeface="メイリオ" panose="020B0604030504040204" pitchFamily="50" charset="-128"/>
                      </a:endParaRPr>
                    </a:p>
                  </a:txBody>
                  <a:tcPr marL="45720" marR="45720"/>
                </a:tc>
                <a:tc>
                  <a:txBody>
                    <a:bodyPr/>
                    <a:lstStyle/>
                    <a:p>
                      <a:pPr marL="92075" indent="-92075" algn="ctr"/>
                      <a:r>
                        <a:rPr kumimoji="1" lang="en-US" altLang="ja-JP" sz="1200" dirty="0" smtClean="0">
                          <a:latin typeface="メイリオ" panose="020B0604030504040204" pitchFamily="50" charset="-128"/>
                          <a:ea typeface="メイリオ" panose="020B0604030504040204" pitchFamily="50" charset="-128"/>
                        </a:rPr>
                        <a:t>8</a:t>
                      </a:r>
                      <a:r>
                        <a:rPr kumimoji="1" lang="ja-JP" altLang="en-US" sz="1200" dirty="0" smtClean="0">
                          <a:latin typeface="メイリオ" panose="020B0604030504040204" pitchFamily="50" charset="-128"/>
                          <a:ea typeface="メイリオ" panose="020B0604030504040204" pitchFamily="50" charset="-128"/>
                        </a:rPr>
                        <a:t>又は</a:t>
                      </a:r>
                      <a:r>
                        <a:rPr kumimoji="1" lang="en-US" altLang="ja-JP" sz="1200" dirty="0" smtClean="0">
                          <a:latin typeface="メイリオ" panose="020B0604030504040204" pitchFamily="50" charset="-128"/>
                          <a:ea typeface="メイリオ" panose="020B0604030504040204" pitchFamily="50" charset="-128"/>
                        </a:rPr>
                        <a:t>9</a:t>
                      </a:r>
                      <a:r>
                        <a:rPr kumimoji="1" lang="ja-JP" altLang="en-US" sz="1200" dirty="0" smtClean="0">
                          <a:latin typeface="メイリオ" panose="020B0604030504040204" pitchFamily="50" charset="-128"/>
                          <a:ea typeface="メイリオ" panose="020B0604030504040204" pitchFamily="50" charset="-128"/>
                        </a:rPr>
                        <a:t>割負担</a:t>
                      </a:r>
                      <a:endParaRPr kumimoji="1" lang="ja-JP" altLang="en-US" sz="1200" dirty="0">
                        <a:latin typeface="メイリオ" panose="020B0604030504040204" pitchFamily="50" charset="-128"/>
                        <a:ea typeface="メイリオ" panose="020B0604030504040204" pitchFamily="50" charset="-128"/>
                      </a:endParaRPr>
                    </a:p>
                  </a:txBody>
                  <a:tcPr marL="45720" marR="45720"/>
                </a:tc>
                <a:extLst>
                  <a:ext uri="{0D108BD9-81ED-4DB2-BD59-A6C34878D82A}">
                    <a16:rowId xmlns:a16="http://schemas.microsoft.com/office/drawing/2014/main" val="3676870177"/>
                  </a:ext>
                </a:extLst>
              </a:tr>
            </a:tbl>
          </a:graphicData>
        </a:graphic>
      </p:graphicFrame>
      <p:sp>
        <p:nvSpPr>
          <p:cNvPr id="17" name="テキスト ボックス 16"/>
          <p:cNvSpPr txBox="1"/>
          <p:nvPr/>
        </p:nvSpPr>
        <p:spPr>
          <a:xfrm>
            <a:off x="4088904" y="3481844"/>
            <a:ext cx="5328592" cy="523220"/>
          </a:xfrm>
          <a:prstGeom prst="rect">
            <a:avLst/>
          </a:prstGeom>
          <a:noFill/>
          <a:ln w="28575">
            <a:solidFill>
              <a:srgbClr val="0070C0"/>
            </a:solidFill>
            <a:prstDash val="dash"/>
          </a:ln>
        </p:spPr>
        <p:txBody>
          <a:bodyPr wrap="square" rtlCol="0">
            <a:spAutoFit/>
          </a:bodyPr>
          <a:lstStyle/>
          <a:p>
            <a:r>
              <a:rPr kumimoji="1" lang="en-US" altLang="ja-JP" sz="1400" dirty="0" smtClean="0">
                <a:latin typeface="メイリオ" panose="020B0604030504040204" pitchFamily="50" charset="-128"/>
                <a:ea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rPr>
              <a:t>基準額</a:t>
            </a:r>
            <a:r>
              <a:rPr kumimoji="1" lang="en-US" altLang="ja-JP" sz="1400" dirty="0" smtClean="0">
                <a:latin typeface="メイリオ" panose="020B0604030504040204" pitchFamily="50" charset="-128"/>
                <a:ea typeface="メイリオ" panose="020B0604030504040204" pitchFamily="50" charset="-128"/>
              </a:rPr>
              <a:t>】</a:t>
            </a:r>
          </a:p>
          <a:p>
            <a:r>
              <a:rPr kumimoji="1" lang="ja-JP" altLang="en-US" sz="1400" dirty="0" smtClean="0">
                <a:latin typeface="メイリオ" panose="020B0604030504040204" pitchFamily="50" charset="-128"/>
                <a:ea typeface="メイリオ" panose="020B0604030504040204" pitchFamily="50" charset="-128"/>
              </a:rPr>
              <a:t>年収</a:t>
            </a:r>
            <a:r>
              <a:rPr kumimoji="1" lang="en-US" altLang="ja-JP" sz="1400" dirty="0" smtClean="0">
                <a:latin typeface="メイリオ" panose="020B0604030504040204" pitchFamily="50" charset="-128"/>
                <a:ea typeface="メイリオ" panose="020B0604030504040204" pitchFamily="50" charset="-128"/>
              </a:rPr>
              <a:t>156</a:t>
            </a:r>
            <a:r>
              <a:rPr kumimoji="1" lang="ja-JP" altLang="en-US" sz="1400" dirty="0" smtClean="0">
                <a:latin typeface="メイリオ" panose="020B0604030504040204" pitchFamily="50" charset="-128"/>
                <a:ea typeface="メイリオ" panose="020B0604030504040204" pitchFamily="50" charset="-128"/>
              </a:rPr>
              <a:t>～約</a:t>
            </a:r>
            <a:r>
              <a:rPr kumimoji="1" lang="en-US" altLang="ja-JP" sz="1400" dirty="0" smtClean="0">
                <a:latin typeface="メイリオ" panose="020B0604030504040204" pitchFamily="50" charset="-128"/>
                <a:ea typeface="メイリオ" panose="020B0604030504040204" pitchFamily="50" charset="-128"/>
              </a:rPr>
              <a:t>370</a:t>
            </a:r>
            <a:r>
              <a:rPr kumimoji="1" lang="ja-JP" altLang="en-US" sz="1400" dirty="0" smtClean="0">
                <a:latin typeface="メイリオ" panose="020B0604030504040204" pitchFamily="50" charset="-128"/>
                <a:ea typeface="メイリオ" panose="020B0604030504040204" pitchFamily="50" charset="-128"/>
              </a:rPr>
              <a:t>万円の場合</a:t>
            </a:r>
            <a:r>
              <a:rPr kumimoji="1" lang="en-US" altLang="ja-JP" sz="1400" dirty="0" smtClean="0">
                <a:latin typeface="メイリオ" panose="020B0604030504040204" pitchFamily="50" charset="-128"/>
                <a:ea typeface="メイリオ" panose="020B0604030504040204" pitchFamily="50" charset="-128"/>
              </a:rPr>
              <a:t>57,600</a:t>
            </a:r>
            <a:r>
              <a:rPr lang="ja-JP" altLang="en-US" sz="1400" dirty="0" smtClean="0">
                <a:latin typeface="メイリオ" panose="020B0604030504040204" pitchFamily="50" charset="-128"/>
                <a:ea typeface="メイリオ" panose="020B0604030504040204" pitchFamily="50" charset="-128"/>
              </a:rPr>
              <a:t>円（多数回該当</a:t>
            </a:r>
            <a:r>
              <a:rPr lang="en-US" altLang="ja-JP" sz="1400" dirty="0" smtClean="0">
                <a:latin typeface="メイリオ" panose="020B0604030504040204" pitchFamily="50" charset="-128"/>
                <a:ea typeface="メイリオ" panose="020B0604030504040204" pitchFamily="50" charset="-128"/>
              </a:rPr>
              <a:t>44,400</a:t>
            </a:r>
            <a:r>
              <a:rPr lang="ja-JP" altLang="en-US" sz="1400" dirty="0" smtClean="0">
                <a:latin typeface="メイリオ" panose="020B0604030504040204" pitchFamily="50" charset="-128"/>
                <a:ea typeface="メイリオ" panose="020B0604030504040204" pitchFamily="50" charset="-128"/>
              </a:rPr>
              <a:t>円）</a:t>
            </a:r>
            <a:endParaRPr lang="ja-JP" altLang="en-US" sz="1400" dirty="0">
              <a:latin typeface="メイリオ" panose="020B0604030504040204" pitchFamily="50" charset="-128"/>
              <a:ea typeface="メイリオ" panose="020B0604030504040204" pitchFamily="50" charset="-128"/>
            </a:endParaRPr>
          </a:p>
        </p:txBody>
      </p:sp>
      <p:cxnSp>
        <p:nvCxnSpPr>
          <p:cNvPr id="18" name="直線矢印コネクタ 17"/>
          <p:cNvCxnSpPr/>
          <p:nvPr/>
        </p:nvCxnSpPr>
        <p:spPr>
          <a:xfrm flipV="1">
            <a:off x="4160912" y="3266696"/>
            <a:ext cx="0" cy="21602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022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7314</TotalTime>
  <Words>1488</Words>
  <Application>Microsoft Office PowerPoint</Application>
  <PresentationFormat>A4 210 x 297 mm</PresentationFormat>
  <Paragraphs>461</Paragraphs>
  <Slides>13</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Meiryo UI</vt:lpstr>
      <vt:lpstr>ＭＳ Ｐゴシック</vt:lpstr>
      <vt:lpstr>ＭＳ Ｐ明朝</vt: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肝炎対策と今後の方向性について</dc:title>
  <dc:creator>厚生労働省ネットワークシステム</dc:creator>
  <cp:lastModifiedBy>唐澤 克之(karasawa-katsuyuki)</cp:lastModifiedBy>
  <cp:revision>518</cp:revision>
  <cp:lastPrinted>2018-11-02T08:37:54Z</cp:lastPrinted>
  <dcterms:created xsi:type="dcterms:W3CDTF">2016-07-05T09:44:02Z</dcterms:created>
  <dcterms:modified xsi:type="dcterms:W3CDTF">2018-11-21T09:47:56Z</dcterms:modified>
</cp:coreProperties>
</file>