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</p:sldMasterIdLst>
  <p:notesMasterIdLst>
    <p:notesMasterId r:id="rId3"/>
  </p:notesMasterIdLst>
  <p:sldIdLst>
    <p:sldId id="290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70" autoAdjust="0"/>
    <p:restoredTop sz="98773" autoAdjust="0"/>
  </p:normalViewPr>
  <p:slideViewPr>
    <p:cSldViewPr>
      <p:cViewPr varScale="1">
        <p:scale>
          <a:sx n="109" d="100"/>
          <a:sy n="109" d="100"/>
        </p:scale>
        <p:origin x="31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4BAA5-2B47-4BF9-9418-F1A6C1B6DCD9}" type="datetimeFigureOut">
              <a:rPr kumimoji="1" lang="ja-JP" altLang="en-US" smtClean="0"/>
              <a:pPr/>
              <a:t>2016/4/14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3A3AE-6640-4746-AA8B-74DC3B4889A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375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27C5-D245-491A-BF1B-EB8895BD30CC}" type="datetime1">
              <a:rPr kumimoji="1" lang="ja-JP" altLang="en-US" smtClean="0"/>
              <a:pPr/>
              <a:t>2016/4/14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8A08-9211-4CFF-B33D-B3CBB403EF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C462B-3B5B-4C4B-90E4-971193495A45}" type="datetime1">
              <a:rPr kumimoji="1" lang="ja-JP" altLang="en-US" smtClean="0"/>
              <a:pPr/>
              <a:t>2016/4/14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8A08-9211-4CFF-B33D-B3CBB403EF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9B560-C7B4-43B1-986F-92C1BC4B3E9A}" type="datetime1">
              <a:rPr kumimoji="1" lang="ja-JP" altLang="en-US" smtClean="0"/>
              <a:pPr/>
              <a:t>2016/4/14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8A08-9211-4CFF-B33D-B3CBB403EF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664C8-E972-4F79-ADF3-54B2419A4104}" type="datetime1">
              <a:rPr kumimoji="1" lang="ja-JP" altLang="en-US" smtClean="0"/>
              <a:pPr/>
              <a:t>2016/4/14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8A08-9211-4CFF-B33D-B3CBB403EF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CD8BE-134B-49A0-B2CD-0D7B286896D1}" type="datetime1">
              <a:rPr kumimoji="1" lang="ja-JP" altLang="en-US" smtClean="0"/>
              <a:pPr/>
              <a:t>2016/4/14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8A08-9211-4CFF-B33D-B3CBB403EF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F2709-B9AE-4391-B273-13EB7296F71A}" type="datetime1">
              <a:rPr kumimoji="1" lang="ja-JP" altLang="en-US" smtClean="0"/>
              <a:pPr/>
              <a:t>2016/4/14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8A08-9211-4CFF-B33D-B3CBB403EF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DEEF-52E7-49A9-8F9F-D23E5ECE6C8A}" type="datetime1">
              <a:rPr kumimoji="1" lang="ja-JP" altLang="en-US" smtClean="0"/>
              <a:pPr/>
              <a:t>2016/4/14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8A08-9211-4CFF-B33D-B3CBB403EF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16AA9-B0A0-495F-BB03-236D5C950BB8}" type="datetime1">
              <a:rPr kumimoji="1" lang="ja-JP" altLang="en-US" smtClean="0"/>
              <a:pPr/>
              <a:t>2016/4/14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8A08-9211-4CFF-B33D-B3CBB403EF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844C9-BA02-4D31-97FB-598A6D50048E}" type="datetime1">
              <a:rPr kumimoji="1" lang="ja-JP" altLang="en-US" smtClean="0"/>
              <a:pPr/>
              <a:t>2016/4/14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8A08-9211-4CFF-B33D-B3CBB403EF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849D-55B0-4339-8161-9B9DF757E752}" type="datetime1">
              <a:rPr kumimoji="1" lang="ja-JP" altLang="en-US" smtClean="0"/>
              <a:pPr/>
              <a:t>2016/4/14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8A08-9211-4CFF-B33D-B3CBB403EF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0E0B1-9D1D-42EB-A5C3-01232530C912}" type="datetime1">
              <a:rPr kumimoji="1" lang="ja-JP" altLang="en-US" smtClean="0"/>
              <a:pPr/>
              <a:t>2016/4/14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78A08-9211-4CFF-B33D-B3CBB403EF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D7AB3-9C0E-4EB4-B7F4-EDCD24BAFB70}" type="datetime1">
              <a:rPr kumimoji="1" lang="ja-JP" altLang="en-US" smtClean="0"/>
              <a:pPr/>
              <a:t>2016/4/14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78A08-9211-4CFF-B33D-B3CBB403EF6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コンテンツ プレースホル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9866345"/>
              </p:ext>
            </p:extLst>
          </p:nvPr>
        </p:nvGraphicFramePr>
        <p:xfrm>
          <a:off x="0" y="508680"/>
          <a:ext cx="9137081" cy="5584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627"/>
                <a:gridCol w="1161093"/>
                <a:gridCol w="576064"/>
                <a:gridCol w="648072"/>
                <a:gridCol w="504056"/>
                <a:gridCol w="1440160"/>
                <a:gridCol w="720080"/>
                <a:gridCol w="504056"/>
                <a:gridCol w="567099"/>
                <a:gridCol w="1879125"/>
                <a:gridCol w="676649"/>
              </a:tblGrid>
              <a:tr h="470148"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名称</a:t>
                      </a:r>
                      <a:endParaRPr kumimoji="1" lang="ja-JP" altLang="en-US" sz="105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システムの内容</a:t>
                      </a:r>
                      <a:endParaRPr kumimoji="1" lang="ja-JP" altLang="en-US" sz="105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利用者</a:t>
                      </a:r>
                      <a:endParaRPr kumimoji="1" lang="ja-JP" altLang="en-US" sz="105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運用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管理者</a:t>
                      </a:r>
                      <a:endParaRPr kumimoji="1" lang="ja-JP" altLang="en-US" sz="1050" dirty="0"/>
                    </a:p>
                  </a:txBody>
                  <a:tcPr anchor="ctr" anchorCtr="1"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想定される業務内容</a:t>
                      </a:r>
                      <a:endParaRPr kumimoji="1" lang="ja-JP" altLang="en-US" sz="1050" dirty="0"/>
                    </a:p>
                  </a:txBody>
                  <a:tcPr anchor="ctr" anchorCtr="1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作業実施主体システム</a:t>
                      </a:r>
                      <a:endParaRPr kumimoji="1" lang="ja-JP" altLang="en-US" sz="1050" dirty="0"/>
                    </a:p>
                  </a:txBody>
                  <a:tcPr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必須</a:t>
                      </a:r>
                      <a:r>
                        <a:rPr kumimoji="1" lang="en-US" altLang="ja-JP" sz="1050" dirty="0" smtClean="0"/>
                        <a:t>/</a:t>
                      </a:r>
                    </a:p>
                    <a:p>
                      <a:r>
                        <a:rPr kumimoji="1" lang="ja-JP" altLang="en-US" sz="1050" dirty="0" smtClean="0"/>
                        <a:t>任意</a:t>
                      </a:r>
                      <a:endParaRPr kumimoji="1" lang="ja-JP" altLang="en-US" sz="1050" dirty="0"/>
                    </a:p>
                  </a:txBody>
                  <a:tcPr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契約主体</a:t>
                      </a:r>
                      <a:endParaRPr kumimoji="1" lang="en-US" altLang="ja-JP" sz="1050" dirty="0" smtClean="0"/>
                    </a:p>
                  </a:txBody>
                  <a:tcPr anchor="ctr" anchorCtr="1"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契約主体の根拠</a:t>
                      </a:r>
                      <a:endParaRPr kumimoji="1" lang="en-US" altLang="ja-JP" sz="1050" dirty="0" smtClean="0"/>
                    </a:p>
                  </a:txBody>
                  <a:tcPr anchor="ctr" anchorCtr="1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契約締結時期</a:t>
                      </a:r>
                      <a:endParaRPr kumimoji="1" lang="en-US" altLang="ja-JP" sz="1050" dirty="0" smtClean="0"/>
                    </a:p>
                  </a:txBody>
                  <a:tcPr anchor="ctr" anchorCtr="1"/>
                </a:tc>
              </a:tr>
              <a:tr h="474712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国保事業費納付金等</a:t>
                      </a:r>
                      <a:endParaRPr kumimoji="1" lang="en-US" altLang="ja-JP" sz="1050" dirty="0" smtClean="0"/>
                    </a:p>
                    <a:p>
                      <a:pPr algn="ctr"/>
                      <a:r>
                        <a:rPr kumimoji="1" lang="ja-JP" altLang="en-US" sz="1050" dirty="0" smtClean="0"/>
                        <a:t>算定標準システム</a:t>
                      </a:r>
                      <a:endParaRPr kumimoji="1" lang="ja-JP" altLang="en-US" sz="1050" dirty="0"/>
                    </a:p>
                  </a:txBody>
                  <a:tcPr vert="eaVert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50" dirty="0" smtClean="0">
                          <a:latin typeface="+mn-ea"/>
                          <a:ea typeface="+mn-ea"/>
                        </a:rPr>
                        <a:t>財政運営の責任主体である都道府県が行う、国保事業費納付金等の算定や財政安定化基金の管理等を支援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都道府県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（連合会）</a:t>
                      </a:r>
                      <a:endParaRPr kumimoji="1" lang="ja-JP" altLang="en-US" sz="105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都道府県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（国保連合会が運用管理を担うことも可能）</a:t>
                      </a:r>
                      <a:endParaRPr kumimoji="1" lang="ja-JP" altLang="en-US" sz="1050" dirty="0"/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1-(1)</a:t>
                      </a:r>
                      <a:endParaRPr kumimoji="1" lang="ja-JP" altLang="en-US" sz="100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/>
                        <a:t>国保事業費納付金等算定標準システム連携データ作成業務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国保総合システム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必須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市町村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H28</a:t>
                      </a:r>
                      <a:r>
                        <a:rPr kumimoji="1" lang="ja-JP" altLang="en-US" sz="1050" dirty="0" smtClean="0"/>
                        <a:t>年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en-US" altLang="ja-JP" sz="1050" dirty="0" smtClean="0"/>
                        <a:t>5</a:t>
                      </a:r>
                      <a:r>
                        <a:rPr kumimoji="1" lang="ja-JP" altLang="en-US" sz="1050" dirty="0" smtClean="0"/>
                        <a:t>月</a:t>
                      </a:r>
                      <a:endParaRPr kumimoji="1" lang="en-US" altLang="ja-JP" sz="1050" dirty="0" smtClean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63252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1-(2)</a:t>
                      </a:r>
                      <a:endParaRPr kumimoji="1" lang="ja-JP" altLang="en-US" sz="100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年齢階級別医療費データ提供業務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86364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1-(3)</a:t>
                      </a:r>
                      <a:endParaRPr kumimoji="1" lang="ja-JP" altLang="en-US" sz="100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国保事業費納付金等算定標準システムデータ集約業務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国保情報集約システム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任意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都道府県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都道府県からの委託により、本来は市町村毎に連携されるﾃﾞｰﾀを国保情報集約ｼｽﾃﾑ経由で都道府県に連携するため。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（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※3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）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H29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年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</a:p>
                    <a:p>
                      <a:pPr algn="l"/>
                      <a:endParaRPr kumimoji="1" lang="en-US" altLang="ja-JP" sz="1050" dirty="0" smtClean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65133"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1-(4)</a:t>
                      </a:r>
                      <a:endParaRPr kumimoji="1" lang="ja-JP" altLang="en-US" sz="100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国保事業費納付金等算定標準システム運用業務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en-US" altLang="ja-JP" sz="1050" dirty="0" smtClean="0"/>
                        <a:t>※1-(3)</a:t>
                      </a:r>
                      <a:r>
                        <a:rPr kumimoji="1" lang="ja-JP" altLang="en-US" sz="1050" dirty="0" smtClean="0"/>
                        <a:t>を含む整理可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納付金算定システム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任意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都道府県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都道府県からの委託により、国保連合会が納付金算定ｼｽﾃﾑの運用・管理を実施するため。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836507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国保情報集約システム</a:t>
                      </a:r>
                      <a:endParaRPr kumimoji="1" lang="ja-JP" altLang="en-US" sz="1050" dirty="0"/>
                    </a:p>
                  </a:txBody>
                  <a:tcPr vert="eaVert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1" lang="ja-JP" altLang="en-US" sz="1050" dirty="0" smtClean="0"/>
                        <a:t>都道府県で一元管理が必要な情報取得・喪失年月日情報及び高額療養費の多数回該当回数を通算し、市町村間における情報連携等を支援</a:t>
                      </a:r>
                      <a:endParaRPr kumimoji="1" lang="en-US" altLang="ja-JP" sz="1050" dirty="0" smtClean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連合会</a:t>
                      </a:r>
                      <a:endParaRPr kumimoji="1" lang="ja-JP" altLang="en-US" sz="105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国保連合会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ja-JP" altLang="en-US" sz="1050" dirty="0" smtClean="0"/>
                        <a:t>（市町村との委託契約に基づき管理）</a:t>
                      </a:r>
                      <a:endParaRPr kumimoji="1" lang="ja-JP" altLang="en-US" sz="1050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2-(1)</a:t>
                      </a:r>
                      <a:endParaRPr kumimoji="1" lang="ja-JP" altLang="en-US" sz="100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システム運用管理業務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国保情報集約システム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必須</a:t>
                      </a:r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市町村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国保法第</a:t>
                      </a:r>
                      <a:r>
                        <a:rPr kumimoji="1" lang="en-US" altLang="ja-JP" sz="1050" dirty="0" smtClean="0"/>
                        <a:t>113</a:t>
                      </a:r>
                      <a:r>
                        <a:rPr kumimoji="1" lang="ja-JP" altLang="en-US" sz="1050" dirty="0" smtClean="0"/>
                        <a:t>条の</a:t>
                      </a:r>
                      <a:r>
                        <a:rPr kumimoji="1" lang="en-US" altLang="ja-JP" sz="1050" dirty="0" smtClean="0"/>
                        <a:t>3</a:t>
                      </a:r>
                      <a:r>
                        <a:rPr kumimoji="1" lang="ja-JP" altLang="en-US" sz="1050" dirty="0" smtClean="0"/>
                        <a:t>「連合会または支払基金への事務の委託」に基づき、都道府県内の全市町村が連合会と共同委託契約を締結するため。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H29</a:t>
                      </a:r>
                      <a:r>
                        <a:rPr kumimoji="1" lang="ja-JP" altLang="en-US" sz="1050" dirty="0" smtClean="0"/>
                        <a:t>年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en-US" altLang="ja-JP" sz="1050" dirty="0" smtClean="0"/>
                        <a:t>8</a:t>
                      </a:r>
                      <a:r>
                        <a:rPr kumimoji="1" lang="ja-JP" altLang="en-US" sz="1050" dirty="0" smtClean="0"/>
                        <a:t>月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95437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2-(2)</a:t>
                      </a:r>
                      <a:endParaRPr kumimoji="1" lang="ja-JP" altLang="en-US" sz="100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統計データ（事業月報・年表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表）作成業務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必須？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都道府県？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H29</a:t>
                      </a:r>
                      <a:r>
                        <a:rPr kumimoji="1" lang="ja-JP" altLang="en-US" sz="1050" dirty="0" smtClean="0"/>
                        <a:t>年</a:t>
                      </a:r>
                      <a:endParaRPr kumimoji="1" lang="en-US" altLang="ja-JP" sz="1050" dirty="0" smtClean="0"/>
                    </a:p>
                    <a:p>
                      <a:r>
                        <a:rPr kumimoji="1" lang="en-US" altLang="ja-JP" sz="1050" dirty="0" smtClean="0"/>
                        <a:t>8</a:t>
                      </a:r>
                      <a:r>
                        <a:rPr kumimoji="1" lang="ja-JP" altLang="en-US" sz="1050" dirty="0" smtClean="0"/>
                        <a:t>月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0354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/>
                        <a:t>市町村事務処理標準システム</a:t>
                      </a:r>
                      <a:endParaRPr kumimoji="1" lang="ja-JP" altLang="en-US" sz="1050" dirty="0"/>
                    </a:p>
                  </a:txBody>
                  <a:tcPr vert="eaVert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050" dirty="0" smtClean="0">
                          <a:latin typeface="+mn-ea"/>
                          <a:ea typeface="+mn-ea"/>
                        </a:rPr>
                        <a:t>市町村が行う資格管理や保険料賦課・徴収等の標準的事務処理を支援</a:t>
                      </a:r>
                      <a:endParaRPr kumimoji="1" lang="ja-JP" altLang="en-US" sz="1050" dirty="0">
                        <a:latin typeface="+mn-ea"/>
                        <a:ea typeface="+mn-ea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市町村</a:t>
                      </a:r>
                      <a:endParaRPr kumimoji="1" lang="ja-JP" altLang="en-US" sz="105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 smtClean="0"/>
                        <a:t>市町村</a:t>
                      </a:r>
                      <a:endParaRPr kumimoji="1" lang="ja-JP" altLang="en-US" sz="1050" dirty="0"/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タイトル 2"/>
          <p:cNvSpPr txBox="1">
            <a:spLocks/>
          </p:cNvSpPr>
          <p:nvPr/>
        </p:nvSpPr>
        <p:spPr>
          <a:xfrm>
            <a:off x="251520" y="58614"/>
            <a:ext cx="8640960" cy="49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>
              <a:spcBef>
                <a:spcPct val="0"/>
              </a:spcBef>
              <a:defRPr/>
            </a:pPr>
            <a:r>
              <a:rPr lang="ja-JP" altLang="en-US" sz="2000" dirty="0" smtClean="0"/>
              <a:t>新国保</a:t>
            </a:r>
            <a:r>
              <a:rPr lang="ja-JP" altLang="en-US" sz="2000" dirty="0" smtClean="0"/>
              <a:t>標準事務処理システムの運用・管理にかかる検討課題等</a:t>
            </a:r>
            <a:r>
              <a:rPr lang="ja-JP" altLang="en-US" sz="2000" dirty="0" smtClean="0"/>
              <a:t>（</a:t>
            </a:r>
            <a:r>
              <a:rPr lang="en-US" altLang="ja-JP" sz="2000" dirty="0" smtClean="0"/>
              <a:t>4</a:t>
            </a:r>
            <a:r>
              <a:rPr lang="ja-JP" altLang="en-US" sz="2000" dirty="0" smtClean="0"/>
              <a:t>月</a:t>
            </a:r>
            <a:r>
              <a:rPr lang="en-US" altLang="ja-JP" sz="2000" dirty="0" smtClean="0"/>
              <a:t>14</a:t>
            </a:r>
            <a:r>
              <a:rPr lang="ja-JP" altLang="en-US" sz="2000" dirty="0" smtClean="0"/>
              <a:t>日時点）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862297" y="5083284"/>
            <a:ext cx="6281703" cy="1008112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現時点では契約手続き等は発生しない想定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99" y="6091396"/>
            <a:ext cx="91450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+mn-ea"/>
              </a:rPr>
              <a:t>※1</a:t>
            </a:r>
            <a:r>
              <a:rPr kumimoji="1" lang="ja-JP" altLang="en-US" sz="1050" dirty="0" smtClean="0">
                <a:latin typeface="+mn-ea"/>
              </a:rPr>
              <a:t>　：　上記内容については、現時点での整理であり、今後変更となる可能性がある点、ご留意いただきたい。</a:t>
            </a:r>
            <a:endParaRPr kumimoji="1" lang="en-US" altLang="ja-JP" sz="1050" dirty="0" smtClean="0">
              <a:latin typeface="+mn-ea"/>
            </a:endParaRPr>
          </a:p>
          <a:p>
            <a:r>
              <a:rPr kumimoji="1" lang="en-US" altLang="ja-JP" sz="1050" dirty="0" smtClean="0">
                <a:latin typeface="+mn-ea"/>
              </a:rPr>
              <a:t>※2</a:t>
            </a:r>
            <a:r>
              <a:rPr kumimoji="1" lang="ja-JP" altLang="en-US" sz="1050" dirty="0" smtClean="0">
                <a:latin typeface="+mn-ea"/>
              </a:rPr>
              <a:t>　：　</a:t>
            </a:r>
            <a:r>
              <a:rPr lang="ja-JP" altLang="en-US" sz="1050" dirty="0" smtClean="0">
                <a:latin typeface="+mn-ea"/>
              </a:rPr>
              <a:t>納付金ｼｽﾃﾑ</a:t>
            </a:r>
            <a:r>
              <a:rPr kumimoji="1" lang="ja-JP" altLang="en-US" sz="1050" dirty="0" smtClean="0">
                <a:latin typeface="+mn-ea"/>
              </a:rPr>
              <a:t>に係る契約に関しては、</a:t>
            </a:r>
            <a:r>
              <a:rPr lang="ja-JP" altLang="en-US" sz="1050" dirty="0" smtClean="0">
                <a:latin typeface="+mn-ea"/>
              </a:rPr>
              <a:t>受託業務として想定される内容を次ページに記載。</a:t>
            </a:r>
            <a:endParaRPr kumimoji="1" lang="en-US" altLang="ja-JP" sz="1050" dirty="0" smtClean="0">
              <a:latin typeface="+mn-ea"/>
            </a:endParaRPr>
          </a:p>
          <a:p>
            <a:r>
              <a:rPr lang="en-US" altLang="ja-JP" sz="1050" dirty="0" smtClean="0">
                <a:latin typeface="+mn-ea"/>
              </a:rPr>
              <a:t>※3</a:t>
            </a:r>
            <a:r>
              <a:rPr lang="ja-JP" altLang="en-US" sz="1050" dirty="0" smtClean="0">
                <a:latin typeface="+mn-ea"/>
              </a:rPr>
              <a:t>　：　納付金ｼｽﾃﾑに係る契約締結時期については、都道府県との協議・受託業務内容等に応じて前後しても差し支えない。</a:t>
            </a:r>
            <a:endParaRPr kumimoji="1" lang="en-US" altLang="ja-JP" sz="1050" dirty="0" smtClean="0">
              <a:latin typeface="+mn-ea"/>
            </a:endParaRPr>
          </a:p>
          <a:p>
            <a:r>
              <a:rPr lang="en-US" altLang="ja-JP" sz="1050" dirty="0" smtClean="0">
                <a:latin typeface="+mn-ea"/>
              </a:rPr>
              <a:t>※4</a:t>
            </a:r>
            <a:r>
              <a:rPr lang="ja-JP" altLang="en-US" sz="1050" dirty="0" smtClean="0">
                <a:latin typeface="+mn-ea"/>
              </a:rPr>
              <a:t>　：　国保情報集約システムに係る、オンライン資格確認情報連携契約については、今後の議論等を踏まえて詳細検討予定。</a:t>
            </a:r>
            <a:endParaRPr lang="en-US" altLang="ja-JP" sz="1050" dirty="0" smtClean="0">
              <a:latin typeface="+mn-ea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4788023" y="4435212"/>
            <a:ext cx="4347011" cy="626222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今後詳細検討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4796989" y="1665000"/>
            <a:ext cx="4347011" cy="396000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既存調査を活用するため対応不要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4796989" y="1079411"/>
            <a:ext cx="4347011" cy="576064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高額・超高額医療費共同事業規則改正で</a:t>
            </a:r>
            <a:endParaRPr kumimoji="1" lang="en-US" altLang="ja-JP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dirty="0" smtClean="0">
                <a:solidFill>
                  <a:srgbClr val="FF0000"/>
                </a:solidFill>
              </a:rPr>
              <a:t>対応予定（契約は不要</a:t>
            </a:r>
            <a:r>
              <a:rPr lang="ja-JP" altLang="en-US" dirty="0" smtClean="0">
                <a:solidFill>
                  <a:srgbClr val="FF0000"/>
                </a:solidFill>
              </a:rPr>
              <a:t>）</a:t>
            </a:r>
            <a:r>
              <a:rPr lang="ja-JP" altLang="en-US" smtClean="0">
                <a:solidFill>
                  <a:srgbClr val="FF0000"/>
                </a:solidFill>
              </a:rPr>
              <a:t>　本</a:t>
            </a:r>
            <a:r>
              <a:rPr lang="ja-JP" altLang="en-US" smtClean="0">
                <a:solidFill>
                  <a:srgbClr val="FF0000"/>
                </a:solidFill>
              </a:rPr>
              <a:t>通知</a:t>
            </a:r>
            <a:r>
              <a:rPr lang="ja-JP" altLang="en-US" dirty="0" smtClean="0">
                <a:solidFill>
                  <a:srgbClr val="FF0000"/>
                </a:solidFill>
              </a:rPr>
              <a:t>の対象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7364</TotalTime>
  <Words>427</Words>
  <Application>Microsoft Office PowerPoint</Application>
  <PresentationFormat>画面に合わせる (4:3)</PresentationFormat>
  <Paragraphs>77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Company>国民健康保険中央会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国保保険者標準事務処理システム導入に伴う 契約等の整理</dc:title>
  <dc:creator>kkhadmin</dc:creator>
  <cp:lastModifiedBy>kobayashi</cp:lastModifiedBy>
  <cp:revision>715</cp:revision>
  <dcterms:created xsi:type="dcterms:W3CDTF">2016-01-05T06:49:00Z</dcterms:created>
  <dcterms:modified xsi:type="dcterms:W3CDTF">2016-04-14T07:24:46Z</dcterms:modified>
</cp:coreProperties>
</file>