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31"/>
  </p:notesMasterIdLst>
  <p:sldIdLst>
    <p:sldId id="270" r:id="rId2"/>
    <p:sldId id="290" r:id="rId3"/>
    <p:sldId id="309" r:id="rId4"/>
    <p:sldId id="256" r:id="rId5"/>
    <p:sldId id="292" r:id="rId6"/>
    <p:sldId id="294" r:id="rId7"/>
    <p:sldId id="295" r:id="rId8"/>
    <p:sldId id="297" r:id="rId9"/>
    <p:sldId id="310" r:id="rId10"/>
    <p:sldId id="298" r:id="rId11"/>
    <p:sldId id="299" r:id="rId12"/>
    <p:sldId id="300" r:id="rId13"/>
    <p:sldId id="311" r:id="rId14"/>
    <p:sldId id="313" r:id="rId15"/>
    <p:sldId id="326" r:id="rId16"/>
    <p:sldId id="312" r:id="rId17"/>
    <p:sldId id="314" r:id="rId18"/>
    <p:sldId id="327" r:id="rId19"/>
    <p:sldId id="321" r:id="rId20"/>
    <p:sldId id="340" r:id="rId21"/>
    <p:sldId id="341" r:id="rId22"/>
    <p:sldId id="342" r:id="rId23"/>
    <p:sldId id="343" r:id="rId24"/>
    <p:sldId id="333" r:id="rId25"/>
    <p:sldId id="337" r:id="rId26"/>
    <p:sldId id="339" r:id="rId27"/>
    <p:sldId id="304" r:id="rId28"/>
    <p:sldId id="344" r:id="rId29"/>
    <p:sldId id="289" r:id="rId30"/>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94660"/>
  </p:normalViewPr>
  <p:slideViewPr>
    <p:cSldViewPr>
      <p:cViewPr varScale="1">
        <p:scale>
          <a:sx n="109" d="100"/>
          <a:sy n="109" d="100"/>
        </p:scale>
        <p:origin x="78" y="108"/>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65CF825D-6D71-49AB-9804-5AEDCEABC0EE}" type="datetimeFigureOut">
              <a:rPr kumimoji="1" lang="ja-JP" altLang="en-US" smtClean="0"/>
              <a:t>2020/6/2</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6C5BDFEF-B00B-48AE-9723-07566DFD22C3}" type="slidenum">
              <a:rPr kumimoji="1" lang="ja-JP" altLang="en-US" smtClean="0"/>
              <a:t>‹#›</a:t>
            </a:fld>
            <a:endParaRPr kumimoji="1" lang="ja-JP" altLang="en-US"/>
          </a:p>
        </p:txBody>
      </p:sp>
    </p:spTree>
    <p:extLst>
      <p:ext uri="{BB962C8B-B14F-4D97-AF65-F5344CB8AC3E}">
        <p14:creationId xmlns:p14="http://schemas.microsoft.com/office/powerpoint/2010/main" val="26238771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19BF214-1923-4476-BE16-44AB2AB3F0D6}" type="datetime1">
              <a:rPr kumimoji="1" lang="ja-JP" altLang="en-US" smtClean="0"/>
              <a:t>2020/6/2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a:xfrm>
            <a:off x="7545288" y="6453336"/>
            <a:ext cx="2311400" cy="365125"/>
          </a:xfrm>
        </p:spPr>
        <p:txBody>
          <a:bodyPr/>
          <a:lstStyle>
            <a:lvl1pPr>
              <a:defRPr sz="1400" b="0" i="0">
                <a:solidFill>
                  <a:schemeClr val="tx1"/>
                </a:solidFill>
                <a:effectLst>
                  <a:outerShdw blurRad="38100" dist="38100" dir="2700000" algn="tl">
                    <a:srgbClr val="000000">
                      <a:alpha val="43137"/>
                    </a:srgbClr>
                  </a:outerShdw>
                </a:effectLst>
                <a:latin typeface="ＭＳ Ｐ明朝" panose="02020600040205080304" pitchFamily="18" charset="-128"/>
                <a:ea typeface="ＭＳ Ｐ明朝" panose="02020600040205080304" pitchFamily="18" charset="-128"/>
              </a:defRPr>
            </a:lvl1pPr>
          </a:lstStyle>
          <a:p>
            <a:fld id="{9E2A29CB-BA86-48A6-80E1-CB8750A963B5}" type="slidenum">
              <a:rPr lang="ja-JP" altLang="en-US" smtClean="0"/>
              <a:pPr/>
              <a:t>‹#›</a:t>
            </a:fld>
            <a:endParaRPr lang="ja-JP" altLang="en-US"/>
          </a:p>
        </p:txBody>
      </p:sp>
    </p:spTree>
    <p:extLst>
      <p:ext uri="{BB962C8B-B14F-4D97-AF65-F5344CB8AC3E}">
        <p14:creationId xmlns:p14="http://schemas.microsoft.com/office/powerpoint/2010/main" val="383472440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300">
                <a:solidFill>
                  <a:schemeClr val="tx1">
                    <a:tint val="75000"/>
                  </a:schemeClr>
                </a:solidFill>
              </a:defRPr>
            </a:lvl1pPr>
          </a:lstStyle>
          <a:p>
            <a:fld id="{09C73D38-B579-4C88-8789-2687DAFAEDC8}" type="datetime1">
              <a:rPr kumimoji="1" lang="ja-JP" altLang="en-US" smtClean="0"/>
              <a:t>2020/6/2</a:t>
            </a:fld>
            <a:endParaRPr kumimoji="1" lang="ja-JP" altLang="en-US"/>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3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300">
                <a:solidFill>
                  <a:schemeClr val="tx1">
                    <a:tint val="75000"/>
                  </a:schemeClr>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88510419"/>
      </p:ext>
    </p:extLst>
  </p:cSld>
  <p:clrMap bg1="lt1" tx1="dk1" bg2="lt2" tx2="dk2" accent1="accent1" accent2="accent2" accent3="accent3" accent4="accent4" accent5="accent5" accent6="accent6" hlink="hlink" folHlink="folHlink"/>
  <p:sldLayoutIdLst>
    <p:sldLayoutId id="2147483655" r:id="rId1"/>
  </p:sldLayoutIdLst>
  <p:hf hdr="0" ftr="0" dt="0"/>
  <p:txStyles>
    <p:titleStyle>
      <a:lvl1pPr algn="ctr" defTabSz="990570" rtl="0" eaLnBrk="1" latinLnBrk="0" hangingPunct="1">
        <a:spcBef>
          <a:spcPct val="0"/>
        </a:spcBef>
        <a:buNone/>
        <a:defRPr kumimoji="1" sz="4767" kern="1200">
          <a:solidFill>
            <a:schemeClr val="tx1"/>
          </a:solidFill>
          <a:latin typeface="+mj-lt"/>
          <a:ea typeface="+mj-ea"/>
          <a:cs typeface="+mj-cs"/>
        </a:defRPr>
      </a:lvl1pPr>
    </p:titleStyle>
    <p:bodyStyle>
      <a:lvl1pPr marL="371464" indent="-371464" algn="l" defTabSz="990570" rtl="0" eaLnBrk="1" latinLnBrk="0" hangingPunct="1">
        <a:spcBef>
          <a:spcPct val="20000"/>
        </a:spcBef>
        <a:buFont typeface="Arial" pitchFamily="34" charset="0"/>
        <a:buChar char="•"/>
        <a:defRPr kumimoji="1" sz="3467" kern="1200">
          <a:solidFill>
            <a:schemeClr val="tx1"/>
          </a:solidFill>
          <a:latin typeface="+mn-lt"/>
          <a:ea typeface="+mn-ea"/>
          <a:cs typeface="+mn-cs"/>
        </a:defRPr>
      </a:lvl1pPr>
      <a:lvl2pPr marL="804838" indent="-309553" algn="l" defTabSz="990570" rtl="0" eaLnBrk="1" latinLnBrk="0" hangingPunct="1">
        <a:spcBef>
          <a:spcPct val="20000"/>
        </a:spcBef>
        <a:buFont typeface="Arial" pitchFamily="34" charset="0"/>
        <a:buChar char="–"/>
        <a:defRPr kumimoji="1" sz="3033" kern="1200">
          <a:solidFill>
            <a:schemeClr val="tx1"/>
          </a:solidFill>
          <a:latin typeface="+mn-lt"/>
          <a:ea typeface="+mn-ea"/>
          <a:cs typeface="+mn-cs"/>
        </a:defRPr>
      </a:lvl2pPr>
      <a:lvl3pPr marL="1238212" indent="-247642" algn="l" defTabSz="990570" rtl="0" eaLnBrk="1" latinLnBrk="0" hangingPunct="1">
        <a:spcBef>
          <a:spcPct val="20000"/>
        </a:spcBef>
        <a:buFont typeface="Arial" pitchFamily="34" charset="0"/>
        <a:buChar char="•"/>
        <a:defRPr kumimoji="1" sz="2600" kern="1200">
          <a:solidFill>
            <a:schemeClr val="tx1"/>
          </a:solidFill>
          <a:latin typeface="+mn-lt"/>
          <a:ea typeface="+mn-ea"/>
          <a:cs typeface="+mn-cs"/>
        </a:defRPr>
      </a:lvl3pPr>
      <a:lvl4pPr marL="1733497"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4pPr>
      <a:lvl5pPr marL="2228781"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5pPr>
      <a:lvl6pPr marL="2724066"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6pPr>
      <a:lvl7pPr marL="3219351"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7pPr>
      <a:lvl8pPr marL="3714636"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8pPr>
      <a:lvl9pPr marL="4209920"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9pPr>
    </p:bodyStyle>
    <p:otherStyle>
      <a:defPPr>
        <a:defRPr lang="ja-JP"/>
      </a:defPPr>
      <a:lvl1pPr marL="0" algn="l" defTabSz="990570" rtl="0" eaLnBrk="1" latinLnBrk="0" hangingPunct="1">
        <a:defRPr kumimoji="1" sz="1950" kern="1200">
          <a:solidFill>
            <a:schemeClr val="tx1"/>
          </a:solidFill>
          <a:latin typeface="+mn-lt"/>
          <a:ea typeface="+mn-ea"/>
          <a:cs typeface="+mn-cs"/>
        </a:defRPr>
      </a:lvl1pPr>
      <a:lvl2pPr marL="495285" algn="l" defTabSz="990570" rtl="0" eaLnBrk="1" latinLnBrk="0" hangingPunct="1">
        <a:defRPr kumimoji="1" sz="1950" kern="1200">
          <a:solidFill>
            <a:schemeClr val="tx1"/>
          </a:solidFill>
          <a:latin typeface="+mn-lt"/>
          <a:ea typeface="+mn-ea"/>
          <a:cs typeface="+mn-cs"/>
        </a:defRPr>
      </a:lvl2pPr>
      <a:lvl3pPr marL="990570" algn="l" defTabSz="990570" rtl="0" eaLnBrk="1" latinLnBrk="0" hangingPunct="1">
        <a:defRPr kumimoji="1" sz="1950" kern="1200">
          <a:solidFill>
            <a:schemeClr val="tx1"/>
          </a:solidFill>
          <a:latin typeface="+mn-lt"/>
          <a:ea typeface="+mn-ea"/>
          <a:cs typeface="+mn-cs"/>
        </a:defRPr>
      </a:lvl3pPr>
      <a:lvl4pPr marL="1485854" algn="l" defTabSz="990570" rtl="0" eaLnBrk="1" latinLnBrk="0" hangingPunct="1">
        <a:defRPr kumimoji="1" sz="1950" kern="1200">
          <a:solidFill>
            <a:schemeClr val="tx1"/>
          </a:solidFill>
          <a:latin typeface="+mn-lt"/>
          <a:ea typeface="+mn-ea"/>
          <a:cs typeface="+mn-cs"/>
        </a:defRPr>
      </a:lvl4pPr>
      <a:lvl5pPr marL="1981139" algn="l" defTabSz="990570" rtl="0" eaLnBrk="1" latinLnBrk="0" hangingPunct="1">
        <a:defRPr kumimoji="1" sz="1950" kern="1200">
          <a:solidFill>
            <a:schemeClr val="tx1"/>
          </a:solidFill>
          <a:latin typeface="+mn-lt"/>
          <a:ea typeface="+mn-ea"/>
          <a:cs typeface="+mn-cs"/>
        </a:defRPr>
      </a:lvl5pPr>
      <a:lvl6pPr marL="2476424" algn="l" defTabSz="990570" rtl="0" eaLnBrk="1" latinLnBrk="0" hangingPunct="1">
        <a:defRPr kumimoji="1" sz="1950" kern="1200">
          <a:solidFill>
            <a:schemeClr val="tx1"/>
          </a:solidFill>
          <a:latin typeface="+mn-lt"/>
          <a:ea typeface="+mn-ea"/>
          <a:cs typeface="+mn-cs"/>
        </a:defRPr>
      </a:lvl6pPr>
      <a:lvl7pPr marL="2971709" algn="l" defTabSz="990570" rtl="0" eaLnBrk="1" latinLnBrk="0" hangingPunct="1">
        <a:defRPr kumimoji="1" sz="1950" kern="1200">
          <a:solidFill>
            <a:schemeClr val="tx1"/>
          </a:solidFill>
          <a:latin typeface="+mn-lt"/>
          <a:ea typeface="+mn-ea"/>
          <a:cs typeface="+mn-cs"/>
        </a:defRPr>
      </a:lvl7pPr>
      <a:lvl8pPr marL="3466993" algn="l" defTabSz="990570" rtl="0" eaLnBrk="1" latinLnBrk="0" hangingPunct="1">
        <a:defRPr kumimoji="1" sz="1950" kern="1200">
          <a:solidFill>
            <a:schemeClr val="tx1"/>
          </a:solidFill>
          <a:latin typeface="+mn-lt"/>
          <a:ea typeface="+mn-ea"/>
          <a:cs typeface="+mn-cs"/>
        </a:defRPr>
      </a:lvl8pPr>
      <a:lvl9pPr marL="3962278" algn="l" defTabSz="990570" rtl="0" eaLnBrk="1" latinLnBrk="0" hangingPunct="1">
        <a:defRPr kumimoji="1" sz="19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93663" y="1456854"/>
            <a:ext cx="9718675" cy="3944292"/>
          </a:xfrm>
          <a:prstGeom prst="rect">
            <a:avLst/>
          </a:prstGeom>
          <a:noFill/>
        </p:spPr>
        <p:txBody>
          <a:bodyPr vert="horz" lIns="91440" tIns="45720" rIns="91440" bIns="45720" rtlCol="0" anchor="ctr">
            <a:noAutofit/>
          </a:bodyPr>
          <a:lstStyle>
            <a:lvl1pPr algn="ctr" defTabSz="990570" rtl="0" eaLnBrk="1" latinLnBrk="0" hangingPunct="1">
              <a:spcBef>
                <a:spcPct val="0"/>
              </a:spcBef>
              <a:buNone/>
              <a:defRPr kumimoji="1" sz="4767" kern="1200">
                <a:solidFill>
                  <a:schemeClr val="tx1"/>
                </a:solidFill>
                <a:latin typeface="+mj-lt"/>
                <a:ea typeface="+mj-ea"/>
                <a:cs typeface="+mj-cs"/>
              </a:defRPr>
            </a:lvl1pPr>
          </a:lstStyle>
          <a:p>
            <a:r>
              <a:rPr lang="ja-JP" altLang="en-US" sz="3200" dirty="0" smtClean="0">
                <a:latin typeface="ＤＦ特太ゴシック体" panose="020B0509000000000000" pitchFamily="49" charset="-128"/>
                <a:ea typeface="ＤＦ特太ゴシック体" panose="020B0509000000000000" pitchFamily="49" charset="-128"/>
              </a:rPr>
              <a:t>特別支援学校等の臨時休業に伴う放課後等</a:t>
            </a:r>
            <a:endParaRPr lang="en-US" altLang="ja-JP" sz="3200" dirty="0" smtClean="0">
              <a:latin typeface="ＤＦ特太ゴシック体" panose="020B0509000000000000" pitchFamily="49" charset="-128"/>
              <a:ea typeface="ＤＦ特太ゴシック体" panose="020B0509000000000000" pitchFamily="49" charset="-128"/>
            </a:endParaRPr>
          </a:p>
          <a:p>
            <a:r>
              <a:rPr lang="ja-JP" altLang="en-US" sz="3200" dirty="0" smtClean="0">
                <a:latin typeface="ＤＦ特太ゴシック体" panose="020B0509000000000000" pitchFamily="49" charset="-128"/>
                <a:ea typeface="ＤＦ特太ゴシック体" panose="020B0509000000000000" pitchFamily="49" charset="-128"/>
              </a:rPr>
              <a:t>デイサービス支援</a:t>
            </a:r>
            <a:r>
              <a:rPr lang="ja-JP" altLang="en-US" sz="3200" dirty="0">
                <a:latin typeface="ＤＦ特太ゴシック体" panose="020B0509000000000000" pitchFamily="49" charset="-128"/>
                <a:ea typeface="ＤＦ特太ゴシック体" panose="020B0509000000000000" pitchFamily="49" charset="-128"/>
              </a:rPr>
              <a:t>等</a:t>
            </a:r>
            <a:r>
              <a:rPr lang="ja-JP" altLang="en-US" sz="3200" dirty="0" smtClean="0">
                <a:latin typeface="ＤＦ特太ゴシック体" panose="020B0509000000000000" pitchFamily="49" charset="-128"/>
                <a:ea typeface="ＤＦ特太ゴシック体" panose="020B0509000000000000" pitchFamily="49" charset="-128"/>
              </a:rPr>
              <a:t>事業</a:t>
            </a:r>
            <a:endParaRPr lang="en-US" altLang="ja-JP" sz="3200" dirty="0" smtClean="0">
              <a:latin typeface="ＤＦ特太ゴシック体" panose="020B0509000000000000" pitchFamily="49" charset="-128"/>
              <a:ea typeface="ＤＦ特太ゴシック体" panose="020B0509000000000000" pitchFamily="49" charset="-128"/>
            </a:endParaRPr>
          </a:p>
          <a:p>
            <a:endParaRPr lang="en-US" altLang="ja-JP" sz="3200" dirty="0" smtClean="0">
              <a:latin typeface="ＤＦ特太ゴシック体" panose="020B0509000000000000" pitchFamily="49" charset="-128"/>
              <a:ea typeface="ＤＦ特太ゴシック体" panose="020B0509000000000000" pitchFamily="49" charset="-128"/>
            </a:endParaRPr>
          </a:p>
          <a:p>
            <a:endParaRPr lang="en-US" altLang="ja-JP" sz="3200" dirty="0">
              <a:latin typeface="ＤＦ特太ゴシック体" panose="020B0509000000000000" pitchFamily="49" charset="-128"/>
              <a:ea typeface="ＤＦ特太ゴシック体" panose="020B0509000000000000" pitchFamily="49" charset="-128"/>
            </a:endParaRPr>
          </a:p>
          <a:p>
            <a:r>
              <a:rPr lang="ja-JP" altLang="en-US" sz="3200" dirty="0" smtClean="0">
                <a:latin typeface="ＤＦ特太ゴシック体" panose="020B0509000000000000" pitchFamily="49" charset="-128"/>
                <a:ea typeface="ＤＦ特太ゴシック体" panose="020B0509000000000000" pitchFamily="49" charset="-128"/>
              </a:rPr>
              <a:t>補助対象経費の算出方法等</a:t>
            </a:r>
            <a:endParaRPr lang="ja-JP" altLang="en-US" sz="3200" dirty="0">
              <a:latin typeface="ＤＦ特太ゴシック体" panose="020B0509000000000000" pitchFamily="49" charset="-128"/>
              <a:ea typeface="ＤＦ特太ゴシック体" panose="020B0509000000000000" pitchFamily="49" charset="-128"/>
            </a:endParaRPr>
          </a:p>
        </p:txBody>
      </p:sp>
      <p:sp>
        <p:nvSpPr>
          <p:cNvPr id="4" name="タイトル 1"/>
          <p:cNvSpPr txBox="1">
            <a:spLocks/>
          </p:cNvSpPr>
          <p:nvPr/>
        </p:nvSpPr>
        <p:spPr>
          <a:xfrm>
            <a:off x="8337376" y="44624"/>
            <a:ext cx="1546588" cy="543281"/>
          </a:xfrm>
          <a:prstGeom prst="rect">
            <a:avLst/>
          </a:prstGeom>
          <a:noFill/>
        </p:spPr>
        <p:txBody>
          <a:bodyPr vert="horz" lIns="91440" tIns="45720" rIns="91440" bIns="45720" rtlCol="0" anchor="ctr">
            <a:noAutofit/>
          </a:bodyPr>
          <a:lstStyle>
            <a:lvl1pPr algn="ctr" defTabSz="990570" rtl="0" eaLnBrk="1" latinLnBrk="0" hangingPunct="1">
              <a:spcBef>
                <a:spcPct val="0"/>
              </a:spcBef>
              <a:buNone/>
              <a:defRPr kumimoji="1" sz="4767" kern="1200">
                <a:solidFill>
                  <a:schemeClr val="tx1"/>
                </a:solidFill>
                <a:latin typeface="+mj-lt"/>
                <a:ea typeface="+mj-ea"/>
                <a:cs typeface="+mj-cs"/>
              </a:defRPr>
            </a:lvl1pPr>
          </a:lstStyle>
          <a:p>
            <a:r>
              <a:rPr lang="ja-JP" altLang="en-US" sz="2000" dirty="0" smtClean="0">
                <a:latin typeface="+mn-ea"/>
                <a:ea typeface="+mn-ea"/>
              </a:rPr>
              <a:t>（別紙２）</a:t>
            </a:r>
            <a:endParaRPr lang="ja-JP" altLang="en-US" sz="2000" dirty="0">
              <a:latin typeface="+mn-ea"/>
              <a:ea typeface="+mn-ea"/>
            </a:endParaRPr>
          </a:p>
        </p:txBody>
      </p:sp>
    </p:spTree>
    <p:extLst>
      <p:ext uri="{BB962C8B-B14F-4D97-AF65-F5344CB8AC3E}">
        <p14:creationId xmlns:p14="http://schemas.microsoft.com/office/powerpoint/2010/main" val="38360065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表 17"/>
          <p:cNvGraphicFramePr>
            <a:graphicFrameLocks noGrp="1"/>
          </p:cNvGraphicFramePr>
          <p:nvPr>
            <p:extLst>
              <p:ext uri="{D42A27DB-BD31-4B8C-83A1-F6EECF244321}">
                <p14:modId xmlns:p14="http://schemas.microsoft.com/office/powerpoint/2010/main" val="1140562371"/>
              </p:ext>
            </p:extLst>
          </p:nvPr>
        </p:nvGraphicFramePr>
        <p:xfrm>
          <a:off x="2181000" y="3065430"/>
          <a:ext cx="5544000" cy="3427176"/>
        </p:xfrm>
        <a:graphic>
          <a:graphicData uri="http://schemas.openxmlformats.org/drawingml/2006/table">
            <a:tbl>
              <a:tblPr firstRow="1" bandRow="1">
                <a:tableStyleId>{5940675A-B579-460E-94D1-54222C63F5DA}</a:tableStyleId>
              </a:tblPr>
              <a:tblGrid>
                <a:gridCol w="2772000">
                  <a:extLst>
                    <a:ext uri="{9D8B030D-6E8A-4147-A177-3AD203B41FA5}">
                      <a16:colId xmlns:a16="http://schemas.microsoft.com/office/drawing/2014/main" val="3068284437"/>
                    </a:ext>
                  </a:extLst>
                </a:gridCol>
                <a:gridCol w="2772000">
                  <a:extLst>
                    <a:ext uri="{9D8B030D-6E8A-4147-A177-3AD203B41FA5}">
                      <a16:colId xmlns:a16="http://schemas.microsoft.com/office/drawing/2014/main" val="439966029"/>
                    </a:ext>
                  </a:extLst>
                </a:gridCol>
              </a:tblGrid>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marL="128004" marR="128004" marT="64024" marB="64024">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marL="128004" marR="128004" marT="64024" marB="64024">
                    <a:solidFill>
                      <a:srgbClr val="FFFF00">
                        <a:alpha val="50000"/>
                      </a:srgbClr>
                    </a:solidFill>
                  </a:tcPr>
                </a:tc>
                <a:extLst>
                  <a:ext uri="{0D108BD9-81ED-4DB2-BD59-A6C34878D82A}">
                    <a16:rowId xmlns:a16="http://schemas.microsoft.com/office/drawing/2014/main" val="2993600974"/>
                  </a:ext>
                </a:extLst>
              </a:tr>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marL="128004" marR="128004" marT="64024" marB="64024" anchor="b">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marL="128004" marR="128004" marT="64024" marB="64024" anchor="b">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15" name="正方形/長方形 14"/>
          <p:cNvSpPr/>
          <p:nvPr/>
        </p:nvSpPr>
        <p:spPr>
          <a:xfrm>
            <a:off x="93000" y="692696"/>
            <a:ext cx="9720000" cy="2011139"/>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400" dirty="0" smtClean="0">
                <a:solidFill>
                  <a:schemeClr val="tx1"/>
                </a:solidFill>
                <a:latin typeface="+mn-ea"/>
              </a:rPr>
              <a:t>○　補助対象となる利用者負担額は、事業所から利用者への請求は行わず（事業所が一時的に負担）、事業所から市町村に請求し、市町村は請求があった事業所に支払うことを基本とする。</a:t>
            </a:r>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r>
              <a:rPr lang="ja-JP" altLang="en-US" sz="1400" dirty="0" smtClean="0">
                <a:solidFill>
                  <a:schemeClr val="tx1"/>
                </a:solidFill>
                <a:latin typeface="+mn-ea"/>
              </a:rPr>
              <a:t>○　市町村が</a:t>
            </a:r>
            <a:r>
              <a:rPr lang="ja-JP" altLang="en-US" sz="1400" dirty="0">
                <a:solidFill>
                  <a:schemeClr val="tx1"/>
                </a:solidFill>
                <a:latin typeface="+mn-ea"/>
              </a:rPr>
              <a:t>国民健康保険団体</a:t>
            </a:r>
            <a:r>
              <a:rPr lang="ja-JP" altLang="en-US" sz="1400" dirty="0" smtClean="0">
                <a:solidFill>
                  <a:schemeClr val="tx1"/>
                </a:solidFill>
                <a:latin typeface="+mn-ea"/>
              </a:rPr>
              <a:t>連合会</a:t>
            </a:r>
            <a:r>
              <a:rPr lang="ja-JP" altLang="en-US" sz="1400" dirty="0">
                <a:solidFill>
                  <a:schemeClr val="tx1"/>
                </a:solidFill>
                <a:latin typeface="+mn-ea"/>
              </a:rPr>
              <a:t>（以下「国保連」という。）</a:t>
            </a:r>
            <a:r>
              <a:rPr lang="ja-JP" altLang="en-US" sz="1400" dirty="0" smtClean="0">
                <a:solidFill>
                  <a:schemeClr val="tx1"/>
                </a:solidFill>
                <a:latin typeface="+mn-ea"/>
              </a:rPr>
              <a:t>に</a:t>
            </a:r>
            <a:r>
              <a:rPr lang="ja-JP" altLang="en-US" sz="1400" dirty="0">
                <a:solidFill>
                  <a:schemeClr val="tx1"/>
                </a:solidFill>
                <a:latin typeface="+mn-ea"/>
              </a:rPr>
              <a:t>審査支払事務を委託している</a:t>
            </a:r>
            <a:r>
              <a:rPr lang="ja-JP" altLang="en-US" sz="1400" dirty="0" smtClean="0">
                <a:solidFill>
                  <a:schemeClr val="tx1"/>
                </a:solidFill>
                <a:latin typeface="+mn-ea"/>
              </a:rPr>
              <a:t>場合、事業所は、国保連</a:t>
            </a:r>
            <a:r>
              <a:rPr lang="ja-JP" altLang="en-US" sz="1400" dirty="0" smtClean="0">
                <a:solidFill>
                  <a:schemeClr val="tx1"/>
                </a:solidFill>
                <a:latin typeface="+mn-ea"/>
              </a:rPr>
              <a:t>を通じて、かかり増し報酬や代替的支援報酬も含めた総額を市町村に請求することとなる。</a:t>
            </a:r>
            <a:endParaRPr lang="en-US" altLang="ja-JP" sz="1400" strike="sngStrike"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r>
              <a:rPr lang="ja-JP" altLang="en-US" sz="1400" dirty="0" smtClean="0">
                <a:solidFill>
                  <a:schemeClr val="tx1"/>
                </a:solidFill>
                <a:latin typeface="+mn-ea"/>
              </a:rPr>
              <a:t>○　この場合、事業所は国保連に報酬の総額を請求しつつ、総利用者負担額から、利用者に請求する額（</a:t>
            </a:r>
            <a:r>
              <a:rPr lang="ja-JP" altLang="en-US" sz="1400" u="sng" dirty="0" smtClean="0">
                <a:solidFill>
                  <a:srgbClr val="FF0000"/>
                </a:solidFill>
                <a:latin typeface="+mn-ea"/>
              </a:rPr>
              <a:t>以下「利用者請求額」という。</a:t>
            </a:r>
            <a:r>
              <a:rPr lang="ja-JP" altLang="en-US" sz="1400" dirty="0" smtClean="0">
                <a:solidFill>
                  <a:schemeClr val="tx1"/>
                </a:solidFill>
                <a:latin typeface="+mn-ea"/>
              </a:rPr>
              <a:t>）と市町村に申請する額（</a:t>
            </a:r>
            <a:r>
              <a:rPr lang="ja-JP" altLang="en-US" sz="1400" u="sng" dirty="0" smtClean="0">
                <a:solidFill>
                  <a:srgbClr val="FF0000"/>
                </a:solidFill>
                <a:latin typeface="+mn-ea"/>
              </a:rPr>
              <a:t>以下「補助申請額」という。</a:t>
            </a:r>
            <a:r>
              <a:rPr lang="ja-JP" altLang="en-US" sz="1400" dirty="0" smtClean="0">
                <a:solidFill>
                  <a:schemeClr val="tx1"/>
                </a:solidFill>
                <a:latin typeface="+mn-ea"/>
              </a:rPr>
              <a:t>）を算出する必要がある。</a:t>
            </a:r>
            <a:endParaRPr lang="en-US" altLang="ja-JP" sz="1400" dirty="0">
              <a:solidFill>
                <a:schemeClr val="tx1"/>
              </a:solidFill>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9</a:t>
            </a:fld>
            <a:endParaRPr lang="ja-JP" altLang="en-US" dirty="0"/>
          </a:p>
        </p:txBody>
      </p:sp>
      <p:sp>
        <p:nvSpPr>
          <p:cNvPr id="7" name="角丸四角形 6"/>
          <p:cNvSpPr/>
          <p:nvPr/>
        </p:nvSpPr>
        <p:spPr>
          <a:xfrm>
            <a:off x="56063" y="4012914"/>
            <a:ext cx="1872601" cy="2728454"/>
          </a:xfrm>
          <a:prstGeom prst="roundRect">
            <a:avLst>
              <a:gd name="adj" fmla="val 953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indent="-85725"/>
            <a:r>
              <a:rPr kumimoji="1" lang="ja-JP" altLang="en-US" sz="1400" dirty="0" smtClean="0">
                <a:solidFill>
                  <a:srgbClr val="FF0000"/>
                </a:solidFill>
                <a:latin typeface="+mn-ea"/>
              </a:rPr>
              <a:t>② 国保連の請求では、利用者負担額は、１割相当額と利用者負担上限月額によりほぼ自動的に算出される。</a:t>
            </a:r>
            <a:endParaRPr kumimoji="1" lang="en-US" altLang="ja-JP" sz="1400" dirty="0" smtClean="0">
              <a:solidFill>
                <a:srgbClr val="FF0000"/>
              </a:solidFill>
              <a:latin typeface="+mn-ea"/>
            </a:endParaRPr>
          </a:p>
          <a:p>
            <a:pPr marL="85725" indent="-85725"/>
            <a:r>
              <a:rPr kumimoji="1" lang="ja-JP" altLang="en-US" sz="1400" dirty="0" smtClean="0">
                <a:solidFill>
                  <a:srgbClr val="FF0000"/>
                </a:solidFill>
                <a:latin typeface="+mn-ea"/>
              </a:rPr>
              <a:t>　　そのため、前頁の例１で言えば</a:t>
            </a:r>
            <a:r>
              <a:rPr kumimoji="1" lang="en-US" altLang="ja-JP" sz="1400" dirty="0" smtClean="0">
                <a:solidFill>
                  <a:srgbClr val="FF0000"/>
                </a:solidFill>
                <a:latin typeface="+mn-ea"/>
              </a:rPr>
              <a:t>30,000</a:t>
            </a:r>
            <a:r>
              <a:rPr kumimoji="1" lang="ja-JP" altLang="en-US" sz="1400" dirty="0" smtClean="0">
                <a:solidFill>
                  <a:srgbClr val="FF0000"/>
                </a:solidFill>
                <a:latin typeface="+mn-ea"/>
              </a:rPr>
              <a:t>円、例２で言えば</a:t>
            </a:r>
            <a:r>
              <a:rPr kumimoji="1" lang="en-US" altLang="ja-JP" sz="1400" dirty="0" smtClean="0">
                <a:solidFill>
                  <a:srgbClr val="FF0000"/>
                </a:solidFill>
                <a:latin typeface="+mn-ea"/>
              </a:rPr>
              <a:t>4,600</a:t>
            </a:r>
            <a:r>
              <a:rPr kumimoji="1" lang="ja-JP" altLang="en-US" sz="1400" dirty="0" smtClean="0">
                <a:solidFill>
                  <a:srgbClr val="FF0000"/>
                </a:solidFill>
                <a:latin typeface="+mn-ea"/>
              </a:rPr>
              <a:t>円でしか請求できない。</a:t>
            </a:r>
            <a:endParaRPr kumimoji="1" lang="ja-JP" altLang="en-US" sz="1400" dirty="0">
              <a:solidFill>
                <a:srgbClr val="FF0000"/>
              </a:solidFill>
              <a:latin typeface="+mn-ea"/>
            </a:endParaRPr>
          </a:p>
        </p:txBody>
      </p:sp>
      <p:sp>
        <p:nvSpPr>
          <p:cNvPr id="27" name="角丸四角形 26"/>
          <p:cNvSpPr/>
          <p:nvPr/>
        </p:nvSpPr>
        <p:spPr>
          <a:xfrm>
            <a:off x="7955167" y="2960948"/>
            <a:ext cx="1857833" cy="1836204"/>
          </a:xfrm>
          <a:prstGeom prst="roundRect">
            <a:avLst>
              <a:gd name="adj" fmla="val 9533"/>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indent="-85725"/>
            <a:r>
              <a:rPr kumimoji="1" lang="ja-JP" altLang="en-US" sz="1400" dirty="0" smtClean="0">
                <a:solidFill>
                  <a:srgbClr val="00B0F0"/>
                </a:solidFill>
                <a:latin typeface="+mn-ea"/>
              </a:rPr>
              <a:t>③ そのため、国保連への請求とは別に、利用者請求額と補助申請額を分けて把握することが必要になる。</a:t>
            </a:r>
            <a:endParaRPr kumimoji="1" lang="ja-JP" altLang="en-US" sz="1400" dirty="0">
              <a:solidFill>
                <a:srgbClr val="00B0F0"/>
              </a:solidFill>
              <a:latin typeface="+mn-ea"/>
            </a:endParaRPr>
          </a:p>
        </p:txBody>
      </p:sp>
      <p:cxnSp>
        <p:nvCxnSpPr>
          <p:cNvPr id="29" name="直線矢印コネクタ 28"/>
          <p:cNvCxnSpPr>
            <a:stCxn id="27" idx="1"/>
          </p:cNvCxnSpPr>
          <p:nvPr/>
        </p:nvCxnSpPr>
        <p:spPr>
          <a:xfrm flipH="1">
            <a:off x="5277001" y="3879050"/>
            <a:ext cx="2678166" cy="268527"/>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Ⅱ</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補助申請額等の計算方法（利用が一箇所の場合）－①</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正方形/長方形 18"/>
          <p:cNvSpPr/>
          <p:nvPr/>
        </p:nvSpPr>
        <p:spPr>
          <a:xfrm>
            <a:off x="4358934" y="3137438"/>
            <a:ext cx="1188132" cy="3276000"/>
          </a:xfrm>
          <a:prstGeom prst="rect">
            <a:avLst/>
          </a:prstGeom>
          <a:solidFill>
            <a:srgbClr val="FF0000">
              <a:alpha val="15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400" b="1" dirty="0" smtClean="0">
                <a:solidFill>
                  <a:srgbClr val="00B0F0"/>
                </a:solidFill>
                <a:latin typeface="+mn-ea"/>
              </a:rPr>
              <a:t>補助申請額</a:t>
            </a:r>
            <a:endParaRPr lang="en-US" altLang="ja-JP" sz="1400" b="1"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p:txBody>
      </p:sp>
      <p:sp>
        <p:nvSpPr>
          <p:cNvPr id="20" name="正方形/長方形 19"/>
          <p:cNvSpPr/>
          <p:nvPr/>
        </p:nvSpPr>
        <p:spPr>
          <a:xfrm>
            <a:off x="4629000" y="3209446"/>
            <a:ext cx="648000" cy="396000"/>
          </a:xfrm>
          <a:prstGeom prst="rect">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b="1" dirty="0" smtClean="0">
                <a:solidFill>
                  <a:schemeClr val="bg1"/>
                </a:solidFill>
                <a:latin typeface="+mn-ea"/>
              </a:rPr>
              <a:t>１割</a:t>
            </a:r>
            <a:endParaRPr lang="en-US" altLang="ja-JP" sz="1200" b="1" dirty="0" smtClean="0">
              <a:solidFill>
                <a:schemeClr val="bg1"/>
              </a:solidFill>
              <a:latin typeface="+mn-ea"/>
            </a:endParaRPr>
          </a:p>
          <a:p>
            <a:pPr marL="179388" indent="-179388" algn="ctr"/>
            <a:r>
              <a:rPr lang="ja-JP" altLang="en-US" sz="1200" b="1" dirty="0" smtClean="0">
                <a:solidFill>
                  <a:schemeClr val="bg1"/>
                </a:solidFill>
                <a:latin typeface="+mn-ea"/>
              </a:rPr>
              <a:t>相当額</a:t>
            </a:r>
            <a:endParaRPr lang="en-US" altLang="ja-JP" sz="1200" b="1" dirty="0" smtClean="0">
              <a:solidFill>
                <a:schemeClr val="bg1"/>
              </a:solidFill>
              <a:latin typeface="+mn-ea"/>
            </a:endParaRPr>
          </a:p>
        </p:txBody>
      </p:sp>
      <p:sp>
        <p:nvSpPr>
          <p:cNvPr id="21" name="L 字 20"/>
          <p:cNvSpPr/>
          <p:nvPr/>
        </p:nvSpPr>
        <p:spPr>
          <a:xfrm rot="10800000">
            <a:off x="4304928" y="3065430"/>
            <a:ext cx="1296144" cy="3384375"/>
          </a:xfrm>
          <a:prstGeom prst="corner">
            <a:avLst>
              <a:gd name="adj1" fmla="val 134524"/>
              <a:gd name="adj2" fmla="val 50000"/>
            </a:avLst>
          </a:prstGeom>
          <a:noFill/>
          <a:ln w="47625">
            <a:solidFill>
              <a:srgbClr val="00B0F0"/>
            </a:solidFill>
            <a:prstDash val="sysDot"/>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4419061" y="4861392"/>
            <a:ext cx="467932" cy="1498482"/>
          </a:xfrm>
          <a:prstGeom prst="rect">
            <a:avLst/>
          </a:prstGeom>
          <a:pattFill prst="wdUpDiag">
            <a:fgClr>
              <a:schemeClr val="accent6">
                <a:lumMod val="40000"/>
                <a:lumOff val="60000"/>
              </a:schemeClr>
            </a:fgClr>
            <a:bgClr>
              <a:schemeClr val="bg1"/>
            </a:bgClr>
          </a:pattFill>
          <a:ln w="9525">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r>
              <a:rPr lang="ja-JP" altLang="en-US" sz="1400" dirty="0" smtClean="0">
                <a:solidFill>
                  <a:srgbClr val="FF0000"/>
                </a:solidFill>
                <a:latin typeface="+mn-ea"/>
              </a:rPr>
              <a:t>利用者請求額</a:t>
            </a:r>
            <a:endParaRPr lang="ja-JP" altLang="en-US" sz="1400" dirty="0">
              <a:solidFill>
                <a:srgbClr val="FF0000"/>
              </a:solidFill>
              <a:latin typeface="+mn-ea"/>
            </a:endParaRPr>
          </a:p>
        </p:txBody>
      </p:sp>
      <p:sp>
        <p:nvSpPr>
          <p:cNvPr id="25" name="正方形/長方形 24"/>
          <p:cNvSpPr/>
          <p:nvPr/>
        </p:nvSpPr>
        <p:spPr>
          <a:xfrm>
            <a:off x="2106895" y="2996952"/>
            <a:ext cx="5688000" cy="360040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200" dirty="0" smtClean="0">
              <a:solidFill>
                <a:schemeClr val="tx1"/>
              </a:solidFill>
              <a:latin typeface="+mn-ea"/>
            </a:endParaRPr>
          </a:p>
        </p:txBody>
      </p:sp>
      <p:sp>
        <p:nvSpPr>
          <p:cNvPr id="32" name="角丸四角形 31"/>
          <p:cNvSpPr/>
          <p:nvPr/>
        </p:nvSpPr>
        <p:spPr>
          <a:xfrm>
            <a:off x="56063" y="2885410"/>
            <a:ext cx="1440553" cy="903630"/>
          </a:xfrm>
          <a:prstGeom prst="roundRect">
            <a:avLst>
              <a:gd name="adj" fmla="val 9533"/>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indent="-85725"/>
            <a:r>
              <a:rPr kumimoji="1" lang="ja-JP" altLang="en-US" sz="1400" dirty="0" smtClean="0">
                <a:solidFill>
                  <a:srgbClr val="00B050"/>
                </a:solidFill>
                <a:latin typeface="+mn-ea"/>
              </a:rPr>
              <a:t>① 国保連には報酬の総額を請求する。</a:t>
            </a:r>
            <a:endParaRPr kumimoji="1" lang="ja-JP" altLang="en-US" sz="1400" dirty="0">
              <a:solidFill>
                <a:srgbClr val="00B050"/>
              </a:solidFill>
              <a:latin typeface="+mn-ea"/>
            </a:endParaRPr>
          </a:p>
        </p:txBody>
      </p:sp>
      <p:cxnSp>
        <p:nvCxnSpPr>
          <p:cNvPr id="33" name="直線矢印コネクタ 32"/>
          <p:cNvCxnSpPr>
            <a:stCxn id="32" idx="3"/>
          </p:cNvCxnSpPr>
          <p:nvPr/>
        </p:nvCxnSpPr>
        <p:spPr>
          <a:xfrm>
            <a:off x="1496616" y="3337225"/>
            <a:ext cx="610279" cy="160253"/>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stCxn id="7" idx="3"/>
          </p:cNvCxnSpPr>
          <p:nvPr/>
        </p:nvCxnSpPr>
        <p:spPr>
          <a:xfrm flipV="1">
            <a:off x="1928664" y="4653136"/>
            <a:ext cx="2304256" cy="72400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stCxn id="27" idx="1"/>
          </p:cNvCxnSpPr>
          <p:nvPr/>
        </p:nvCxnSpPr>
        <p:spPr>
          <a:xfrm flipH="1">
            <a:off x="4843199" y="3879050"/>
            <a:ext cx="3111968" cy="1523390"/>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4392488" y="395082"/>
            <a:ext cx="5529064" cy="261610"/>
          </a:xfrm>
          <a:prstGeom prst="rect">
            <a:avLst/>
          </a:prstGeom>
          <a:noFill/>
        </p:spPr>
        <p:txBody>
          <a:bodyPr wrap="square" rtlCol="0">
            <a:spAutoFit/>
          </a:bodyPr>
          <a:lstStyle/>
          <a:p>
            <a:r>
              <a:rPr lang="en-US" altLang="ja-JP" sz="1100" u="sng" dirty="0" smtClean="0">
                <a:solidFill>
                  <a:srgbClr val="FF0000"/>
                </a:solidFill>
              </a:rPr>
              <a:t>※</a:t>
            </a:r>
            <a:r>
              <a:rPr lang="ja-JP" altLang="en-US" sz="1100" u="sng" dirty="0" smtClean="0">
                <a:solidFill>
                  <a:srgbClr val="FF0000"/>
                </a:solidFill>
              </a:rPr>
              <a:t>　以降</a:t>
            </a:r>
            <a:r>
              <a:rPr lang="ja-JP" altLang="en-US" sz="1100" u="sng" dirty="0">
                <a:solidFill>
                  <a:srgbClr val="FF0000"/>
                </a:solidFill>
              </a:rPr>
              <a:t>は、市町村が審査</a:t>
            </a:r>
            <a:r>
              <a:rPr lang="ja-JP" altLang="en-US" sz="1100" u="sng" dirty="0" smtClean="0">
                <a:solidFill>
                  <a:srgbClr val="FF0000"/>
                </a:solidFill>
              </a:rPr>
              <a:t>支払事務</a:t>
            </a:r>
            <a:r>
              <a:rPr lang="ja-JP" altLang="en-US" sz="1100" u="sng" dirty="0">
                <a:solidFill>
                  <a:srgbClr val="FF0000"/>
                </a:solidFill>
              </a:rPr>
              <a:t>を国保連に委託している場合の取扱いについて</a:t>
            </a:r>
            <a:r>
              <a:rPr lang="ja-JP" altLang="en-US" sz="1100" u="sng" dirty="0" smtClean="0">
                <a:solidFill>
                  <a:srgbClr val="FF0000"/>
                </a:solidFill>
              </a:rPr>
              <a:t>示す。</a:t>
            </a:r>
            <a:endParaRPr kumimoji="1" lang="ja-JP" altLang="en-US" sz="1100" u="sng" dirty="0">
              <a:solidFill>
                <a:srgbClr val="FF0000"/>
              </a:solidFill>
            </a:endParaRPr>
          </a:p>
        </p:txBody>
      </p:sp>
    </p:spTree>
    <p:extLst>
      <p:ext uri="{BB962C8B-B14F-4D97-AF65-F5344CB8AC3E}">
        <p14:creationId xmlns:p14="http://schemas.microsoft.com/office/powerpoint/2010/main" val="3265792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93000" y="692696"/>
            <a:ext cx="9720000" cy="6123740"/>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2866" indent="-92866"/>
            <a:endParaRPr lang="en-US" altLang="ja-JP" sz="800" dirty="0" smtClean="0">
              <a:solidFill>
                <a:schemeClr val="tx1"/>
              </a:solidFill>
              <a:latin typeface="+mn-ea"/>
            </a:endParaRPr>
          </a:p>
          <a:p>
            <a:pPr marL="92866" indent="-92866"/>
            <a:r>
              <a:rPr lang="ja-JP" altLang="en-US" sz="1400" dirty="0" smtClean="0">
                <a:solidFill>
                  <a:schemeClr val="tx1"/>
                </a:solidFill>
                <a:latin typeface="+mn-ea"/>
              </a:rPr>
              <a:t>○　利用者請求額と補助申請額を算出する上で、まず従前通所報酬を</a:t>
            </a:r>
            <a:endParaRPr lang="en-US" altLang="ja-JP" sz="1400" dirty="0" smtClean="0">
              <a:solidFill>
                <a:schemeClr val="tx1"/>
              </a:solidFill>
              <a:latin typeface="+mn-ea"/>
            </a:endParaRPr>
          </a:p>
          <a:p>
            <a:pPr marL="6350" indent="174625"/>
            <a:r>
              <a:rPr lang="ja-JP" altLang="en-US" sz="1400" dirty="0" smtClean="0">
                <a:solidFill>
                  <a:schemeClr val="tx1"/>
                </a:solidFill>
                <a:latin typeface="+mn-ea"/>
              </a:rPr>
              <a:t>算出する必要がある。</a:t>
            </a:r>
            <a:endParaRPr lang="en-US" altLang="ja-JP" sz="1400" dirty="0" smtClean="0">
              <a:solidFill>
                <a:schemeClr val="tx1"/>
              </a:solidFill>
              <a:latin typeface="+mn-ea"/>
            </a:endParaRPr>
          </a:p>
          <a:p>
            <a:pPr marL="6350" indent="174625"/>
            <a:endParaRPr lang="en-US" altLang="ja-JP" sz="1400" dirty="0">
              <a:solidFill>
                <a:schemeClr val="tx1"/>
              </a:solidFill>
              <a:latin typeface="+mn-ea"/>
            </a:endParaRPr>
          </a:p>
          <a:p>
            <a:pPr marL="6350" indent="-6350"/>
            <a:r>
              <a:rPr lang="ja-JP" altLang="en-US" sz="1400" dirty="0">
                <a:solidFill>
                  <a:schemeClr val="tx1"/>
                </a:solidFill>
                <a:latin typeface="+mn-ea"/>
              </a:rPr>
              <a:t>○　</a:t>
            </a:r>
            <a:r>
              <a:rPr lang="ja-JP" altLang="en-US" sz="1400" dirty="0" smtClean="0">
                <a:solidFill>
                  <a:schemeClr val="tx1"/>
                </a:solidFill>
                <a:latin typeface="+mn-ea"/>
              </a:rPr>
              <a:t>従前通所報酬は以下のような手順で算出する。</a:t>
            </a:r>
            <a:endParaRPr lang="en-US" altLang="ja-JP" sz="1400" dirty="0" smtClean="0">
              <a:solidFill>
                <a:schemeClr val="tx1"/>
              </a:solidFill>
              <a:latin typeface="+mn-ea"/>
            </a:endParaRPr>
          </a:p>
          <a:p>
            <a:pPr marL="6350" indent="-6350"/>
            <a:endParaRPr lang="en-US" altLang="ja-JP" sz="1400" dirty="0">
              <a:solidFill>
                <a:schemeClr val="tx1"/>
              </a:solidFill>
              <a:latin typeface="+mn-ea"/>
            </a:endParaRPr>
          </a:p>
          <a:p>
            <a:pPr marL="6350" indent="-6350"/>
            <a:endParaRPr lang="en-US" altLang="ja-JP" sz="1400" dirty="0" smtClean="0">
              <a:solidFill>
                <a:schemeClr val="tx1"/>
              </a:solidFill>
              <a:latin typeface="+mn-ea"/>
            </a:endParaRPr>
          </a:p>
          <a:p>
            <a:pPr marL="6350" indent="-6350"/>
            <a:endParaRPr lang="en-US" altLang="ja-JP" sz="1400" dirty="0" smtClean="0">
              <a:solidFill>
                <a:schemeClr val="tx1"/>
              </a:solidFill>
              <a:latin typeface="+mn-ea"/>
            </a:endParaRPr>
          </a:p>
          <a:p>
            <a:pPr marL="6350" indent="-6350"/>
            <a:endParaRPr lang="en-US" altLang="ja-JP" sz="1400" dirty="0">
              <a:solidFill>
                <a:schemeClr val="tx1"/>
              </a:solidFill>
              <a:latin typeface="+mn-ea"/>
            </a:endParaRPr>
          </a:p>
          <a:p>
            <a:pPr marL="6350" indent="-6350"/>
            <a:r>
              <a:rPr lang="ja-JP" altLang="en-US" sz="1400" dirty="0" smtClean="0">
                <a:solidFill>
                  <a:schemeClr val="tx1"/>
                </a:solidFill>
                <a:latin typeface="+mn-ea"/>
              </a:rPr>
              <a:t>　</a:t>
            </a:r>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10</a:t>
            </a:fld>
            <a:endParaRPr lang="ja-JP" altLang="en-US"/>
          </a:p>
        </p:txBody>
      </p:sp>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Ⅱ</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補助申請額等の計算方法（</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利用が一箇所の</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場合）－②</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pic>
        <p:nvPicPr>
          <p:cNvPr id="3" name="図 2"/>
          <p:cNvPicPr>
            <a:picLocks noChangeAspect="1"/>
          </p:cNvPicPr>
          <p:nvPr/>
        </p:nvPicPr>
        <p:blipFill>
          <a:blip r:embed="rId2"/>
          <a:stretch>
            <a:fillRect/>
          </a:stretch>
        </p:blipFill>
        <p:spPr>
          <a:xfrm>
            <a:off x="6393160" y="692696"/>
            <a:ext cx="3306370" cy="1548132"/>
          </a:xfrm>
          <a:prstGeom prst="rect">
            <a:avLst/>
          </a:prstGeom>
        </p:spPr>
      </p:pic>
      <p:sp>
        <p:nvSpPr>
          <p:cNvPr id="26" name="正方形/長方形 25"/>
          <p:cNvSpPr/>
          <p:nvPr/>
        </p:nvSpPr>
        <p:spPr>
          <a:xfrm>
            <a:off x="6753200" y="1718790"/>
            <a:ext cx="972000" cy="180000"/>
          </a:xfrm>
          <a:prstGeom prst="rect">
            <a:avLst/>
          </a:prstGeom>
          <a:solidFill>
            <a:srgbClr val="00B05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000" b="1" dirty="0" smtClean="0">
                <a:solidFill>
                  <a:schemeClr val="bg1"/>
                </a:solidFill>
                <a:latin typeface="+mn-ea"/>
              </a:rPr>
              <a:t>従前通所報酬</a:t>
            </a:r>
            <a:endParaRPr lang="en-US" altLang="ja-JP" sz="1000" b="1" dirty="0" smtClean="0">
              <a:solidFill>
                <a:schemeClr val="bg1"/>
              </a:solidFill>
              <a:latin typeface="+mn-ea"/>
            </a:endParaRPr>
          </a:p>
        </p:txBody>
      </p:sp>
      <p:cxnSp>
        <p:nvCxnSpPr>
          <p:cNvPr id="27" name="直線矢印コネクタ 26"/>
          <p:cNvCxnSpPr/>
          <p:nvPr/>
        </p:nvCxnSpPr>
        <p:spPr>
          <a:xfrm>
            <a:off x="5241032" y="1196752"/>
            <a:ext cx="1479441" cy="612038"/>
          </a:xfrm>
          <a:prstGeom prst="straightConnector1">
            <a:avLst/>
          </a:prstGeom>
          <a:ln w="19050">
            <a:solidFill>
              <a:srgbClr val="00B050"/>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30" name="正方形/長方形 29"/>
          <p:cNvSpPr/>
          <p:nvPr/>
        </p:nvSpPr>
        <p:spPr>
          <a:xfrm>
            <a:off x="216882" y="2326588"/>
            <a:ext cx="9482648" cy="44147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1400" dirty="0" smtClean="0">
              <a:solidFill>
                <a:schemeClr val="tx1"/>
              </a:solidFill>
              <a:latin typeface="+mn-ea"/>
            </a:endParaRPr>
          </a:p>
        </p:txBody>
      </p:sp>
      <p:sp>
        <p:nvSpPr>
          <p:cNvPr id="31" name="正方形/長方形 30"/>
          <p:cNvSpPr/>
          <p:nvPr/>
        </p:nvSpPr>
        <p:spPr>
          <a:xfrm>
            <a:off x="216882" y="2326588"/>
            <a:ext cx="9482648" cy="310324"/>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dirty="0" smtClean="0">
                <a:solidFill>
                  <a:schemeClr val="tx1"/>
                </a:solidFill>
                <a:latin typeface="+mn-ea"/>
              </a:rPr>
              <a:t>従前通所報酬の算出手順　</a:t>
            </a:r>
            <a:r>
              <a:rPr lang="ja-JP" altLang="en-US" sz="1050" dirty="0" smtClean="0">
                <a:solidFill>
                  <a:srgbClr val="FF0000"/>
                </a:solidFill>
                <a:latin typeface="+mn-ea"/>
              </a:rPr>
              <a:t>　</a:t>
            </a:r>
            <a:r>
              <a:rPr lang="en-US" altLang="ja-JP" sz="1050" b="1" u="sng" dirty="0" smtClean="0">
                <a:solidFill>
                  <a:srgbClr val="FF0000"/>
                </a:solidFill>
                <a:latin typeface="+mn-ea"/>
              </a:rPr>
              <a:t>※</a:t>
            </a:r>
            <a:r>
              <a:rPr lang="ja-JP" altLang="en-US" sz="1050" b="1" u="sng" dirty="0" smtClean="0">
                <a:solidFill>
                  <a:srgbClr val="FF0000"/>
                </a:solidFill>
                <a:latin typeface="+mn-ea"/>
              </a:rPr>
              <a:t>単位数で計算。</a:t>
            </a:r>
            <a:endParaRPr lang="en-US" altLang="ja-JP" sz="1200" b="1" u="sng" dirty="0" smtClean="0">
              <a:solidFill>
                <a:srgbClr val="FF0000"/>
              </a:solidFill>
              <a:latin typeface="+mn-ea"/>
            </a:endParaRPr>
          </a:p>
        </p:txBody>
      </p:sp>
      <p:pic>
        <p:nvPicPr>
          <p:cNvPr id="29" name="図 28"/>
          <p:cNvPicPr>
            <a:picLocks noChangeAspect="1"/>
          </p:cNvPicPr>
          <p:nvPr/>
        </p:nvPicPr>
        <p:blipFill>
          <a:blip r:embed="rId3"/>
          <a:stretch>
            <a:fillRect/>
          </a:stretch>
        </p:blipFill>
        <p:spPr>
          <a:xfrm>
            <a:off x="303955" y="4619885"/>
            <a:ext cx="2632821" cy="1977467"/>
          </a:xfrm>
          <a:prstGeom prst="rect">
            <a:avLst/>
          </a:prstGeom>
        </p:spPr>
      </p:pic>
      <p:sp>
        <p:nvSpPr>
          <p:cNvPr id="36" name="フレーム 35"/>
          <p:cNvSpPr/>
          <p:nvPr/>
        </p:nvSpPr>
        <p:spPr>
          <a:xfrm>
            <a:off x="303955" y="4633626"/>
            <a:ext cx="2632822" cy="1963725"/>
          </a:xfrm>
          <a:prstGeom prst="frame">
            <a:avLst>
              <a:gd name="adj1" fmla="val 5224"/>
            </a:avLst>
          </a:prstGeom>
          <a:solidFill>
            <a:srgbClr val="00B050">
              <a:alpha val="2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pic>
        <p:nvPicPr>
          <p:cNvPr id="40" name="図 39"/>
          <p:cNvPicPr>
            <a:picLocks noChangeAspect="1"/>
          </p:cNvPicPr>
          <p:nvPr/>
        </p:nvPicPr>
        <p:blipFill>
          <a:blip r:embed="rId4"/>
          <a:stretch>
            <a:fillRect/>
          </a:stretch>
        </p:blipFill>
        <p:spPr>
          <a:xfrm>
            <a:off x="3379074" y="4782404"/>
            <a:ext cx="2248195" cy="1781175"/>
          </a:xfrm>
          <a:prstGeom prst="rect">
            <a:avLst/>
          </a:prstGeom>
        </p:spPr>
      </p:pic>
      <p:sp>
        <p:nvSpPr>
          <p:cNvPr id="41" name="正方形/長方形 40"/>
          <p:cNvSpPr/>
          <p:nvPr/>
        </p:nvSpPr>
        <p:spPr>
          <a:xfrm>
            <a:off x="4592961" y="4853425"/>
            <a:ext cx="927868" cy="1595622"/>
          </a:xfrm>
          <a:prstGeom prst="rect">
            <a:avLst/>
          </a:prstGeom>
          <a:solidFill>
            <a:srgbClr val="00B050">
              <a:alpha val="20000"/>
            </a:srgbClr>
          </a:solid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200" b="1" dirty="0" smtClean="0">
              <a:solidFill>
                <a:schemeClr val="bg1"/>
              </a:solidFill>
              <a:latin typeface="+mn-ea"/>
            </a:endParaRPr>
          </a:p>
        </p:txBody>
      </p:sp>
      <p:pic>
        <p:nvPicPr>
          <p:cNvPr id="47" name="図 46"/>
          <p:cNvPicPr>
            <a:picLocks noChangeAspect="1"/>
          </p:cNvPicPr>
          <p:nvPr/>
        </p:nvPicPr>
        <p:blipFill>
          <a:blip r:embed="rId5"/>
          <a:stretch>
            <a:fillRect/>
          </a:stretch>
        </p:blipFill>
        <p:spPr>
          <a:xfrm>
            <a:off x="6223265" y="4788933"/>
            <a:ext cx="899658" cy="1781175"/>
          </a:xfrm>
          <a:prstGeom prst="rect">
            <a:avLst/>
          </a:prstGeom>
        </p:spPr>
      </p:pic>
      <p:sp>
        <p:nvSpPr>
          <p:cNvPr id="48" name="正方形/長方形 47"/>
          <p:cNvSpPr/>
          <p:nvPr/>
        </p:nvSpPr>
        <p:spPr>
          <a:xfrm>
            <a:off x="303954" y="2813541"/>
            <a:ext cx="2632822" cy="903491"/>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① 請求</a:t>
            </a:r>
            <a:r>
              <a:rPr lang="ja-JP" altLang="en-US" sz="1200" dirty="0">
                <a:solidFill>
                  <a:schemeClr val="tx1"/>
                </a:solidFill>
                <a:latin typeface="+mn-ea"/>
              </a:rPr>
              <a:t>する総単位数から、処遇改善加算、処遇改善特別加算及び特定処遇改善</a:t>
            </a:r>
            <a:r>
              <a:rPr lang="ja-JP" altLang="en-US" sz="1200" dirty="0" smtClean="0">
                <a:solidFill>
                  <a:schemeClr val="tx1"/>
                </a:solidFill>
                <a:latin typeface="+mn-ea"/>
              </a:rPr>
              <a:t>加算を除く（これらの加算を乗じない単位数を出す）。</a:t>
            </a:r>
            <a:endParaRPr lang="en-US" altLang="ja-JP" sz="1200" b="1" dirty="0" smtClean="0">
              <a:solidFill>
                <a:schemeClr val="bg1"/>
              </a:solidFill>
              <a:latin typeface="+mn-ea"/>
            </a:endParaRPr>
          </a:p>
        </p:txBody>
      </p:sp>
      <p:sp>
        <p:nvSpPr>
          <p:cNvPr id="49" name="正方形/長方形 48"/>
          <p:cNvSpPr/>
          <p:nvPr/>
        </p:nvSpPr>
        <p:spPr>
          <a:xfrm>
            <a:off x="3452463" y="2815918"/>
            <a:ext cx="2174806" cy="936931"/>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② ①</a:t>
            </a:r>
            <a:r>
              <a:rPr lang="ja-JP" altLang="en-US" sz="1200" dirty="0">
                <a:solidFill>
                  <a:schemeClr val="tx1"/>
                </a:solidFill>
                <a:latin typeface="+mn-ea"/>
              </a:rPr>
              <a:t>で算出した単位数から、代替的</a:t>
            </a:r>
            <a:r>
              <a:rPr lang="ja-JP" altLang="en-US" sz="1200" dirty="0" smtClean="0">
                <a:solidFill>
                  <a:schemeClr val="tx1"/>
                </a:solidFill>
                <a:latin typeface="+mn-ea"/>
              </a:rPr>
              <a:t>支援の単位数</a:t>
            </a:r>
            <a:r>
              <a:rPr lang="ja-JP" altLang="en-US" sz="1200" dirty="0">
                <a:solidFill>
                  <a:schemeClr val="tx1"/>
                </a:solidFill>
                <a:latin typeface="+mn-ea"/>
              </a:rPr>
              <a:t>を</a:t>
            </a:r>
            <a:r>
              <a:rPr lang="ja-JP" altLang="en-US" sz="1200" dirty="0" smtClean="0">
                <a:solidFill>
                  <a:schemeClr val="tx1"/>
                </a:solidFill>
                <a:latin typeface="+mn-ea"/>
              </a:rPr>
              <a:t>除く。</a:t>
            </a:r>
            <a:endParaRPr lang="en-US" altLang="ja-JP" sz="1200" b="1" dirty="0" smtClean="0">
              <a:solidFill>
                <a:schemeClr val="bg1"/>
              </a:solidFill>
              <a:latin typeface="+mn-ea"/>
            </a:endParaRPr>
          </a:p>
        </p:txBody>
      </p:sp>
      <p:sp>
        <p:nvSpPr>
          <p:cNvPr id="50" name="正方形/長方形 49"/>
          <p:cNvSpPr/>
          <p:nvPr/>
        </p:nvSpPr>
        <p:spPr>
          <a:xfrm>
            <a:off x="6142956" y="2821693"/>
            <a:ext cx="1114300" cy="1143559"/>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③ ②で算出した単位数からかかり増しの単位数を</a:t>
            </a:r>
            <a:r>
              <a:rPr lang="ja-JP" altLang="en-US" sz="1200" dirty="0">
                <a:solidFill>
                  <a:schemeClr val="tx1"/>
                </a:solidFill>
                <a:latin typeface="+mn-ea"/>
              </a:rPr>
              <a:t>除く。</a:t>
            </a:r>
            <a:endParaRPr lang="en-US" altLang="ja-JP" sz="1200" dirty="0">
              <a:solidFill>
                <a:schemeClr val="tx1"/>
              </a:solidFill>
              <a:latin typeface="+mn-ea"/>
            </a:endParaRPr>
          </a:p>
        </p:txBody>
      </p:sp>
      <p:sp>
        <p:nvSpPr>
          <p:cNvPr id="51" name="正方形/長方形 50"/>
          <p:cNvSpPr/>
          <p:nvPr/>
        </p:nvSpPr>
        <p:spPr>
          <a:xfrm>
            <a:off x="6272208" y="4833794"/>
            <a:ext cx="801772" cy="774824"/>
          </a:xfrm>
          <a:prstGeom prst="rect">
            <a:avLst/>
          </a:prstGeom>
          <a:solidFill>
            <a:srgbClr val="00B050">
              <a:alpha val="20000"/>
            </a:srgbClr>
          </a:solid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200" b="1" dirty="0" smtClean="0">
              <a:solidFill>
                <a:schemeClr val="bg1"/>
              </a:solidFill>
              <a:latin typeface="+mn-ea"/>
            </a:endParaRPr>
          </a:p>
        </p:txBody>
      </p:sp>
      <p:sp>
        <p:nvSpPr>
          <p:cNvPr id="54" name="右矢印 53"/>
          <p:cNvSpPr/>
          <p:nvPr/>
        </p:nvSpPr>
        <p:spPr>
          <a:xfrm>
            <a:off x="3043940" y="2885421"/>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pic>
        <p:nvPicPr>
          <p:cNvPr id="55" name="図 54"/>
          <p:cNvPicPr>
            <a:picLocks noChangeAspect="1"/>
          </p:cNvPicPr>
          <p:nvPr/>
        </p:nvPicPr>
        <p:blipFill>
          <a:blip r:embed="rId6"/>
          <a:stretch>
            <a:fillRect/>
          </a:stretch>
        </p:blipFill>
        <p:spPr>
          <a:xfrm>
            <a:off x="8050671" y="5197691"/>
            <a:ext cx="933450" cy="904875"/>
          </a:xfrm>
          <a:prstGeom prst="rect">
            <a:avLst/>
          </a:prstGeom>
        </p:spPr>
      </p:pic>
      <p:sp>
        <p:nvSpPr>
          <p:cNvPr id="56" name="フレーム 55"/>
          <p:cNvSpPr/>
          <p:nvPr/>
        </p:nvSpPr>
        <p:spPr>
          <a:xfrm>
            <a:off x="7977336" y="5104559"/>
            <a:ext cx="1080120" cy="1065566"/>
          </a:xfrm>
          <a:prstGeom prst="frame">
            <a:avLst>
              <a:gd name="adj1" fmla="val 7869"/>
            </a:avLst>
          </a:prstGeom>
          <a:solidFill>
            <a:srgbClr val="00B050">
              <a:alpha val="2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7" name="正方形/長方形 56"/>
          <p:cNvSpPr/>
          <p:nvPr/>
        </p:nvSpPr>
        <p:spPr>
          <a:xfrm>
            <a:off x="7748550" y="2821693"/>
            <a:ext cx="1812962" cy="1886782"/>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④ ③で算出した単位数に、</a:t>
            </a:r>
            <a:r>
              <a:rPr lang="ja-JP" altLang="en-US" sz="1200" dirty="0">
                <a:solidFill>
                  <a:schemeClr val="tx1"/>
                </a:solidFill>
                <a:latin typeface="+mn-ea"/>
              </a:rPr>
              <a:t>処遇改善加算、処遇改善特別加算及び特定処遇改善加算</a:t>
            </a:r>
            <a:r>
              <a:rPr lang="ja-JP" altLang="en-US" sz="1200" dirty="0" smtClean="0">
                <a:solidFill>
                  <a:schemeClr val="tx1"/>
                </a:solidFill>
                <a:latin typeface="+mn-ea"/>
              </a:rPr>
              <a:t>を乗じた単位数を算出する。</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この単位数に</a:t>
            </a:r>
            <a:r>
              <a:rPr lang="en-US" altLang="ja-JP" sz="1200" dirty="0" smtClean="0">
                <a:solidFill>
                  <a:schemeClr val="tx1"/>
                </a:solidFill>
                <a:latin typeface="+mn-ea"/>
              </a:rPr>
              <a:t>10</a:t>
            </a:r>
            <a:r>
              <a:rPr lang="en-US" altLang="ja-JP" sz="800" dirty="0" smtClean="0">
                <a:solidFill>
                  <a:schemeClr val="tx1"/>
                </a:solidFill>
                <a:latin typeface="+mn-ea"/>
              </a:rPr>
              <a:t>※</a:t>
            </a:r>
            <a:r>
              <a:rPr lang="ja-JP" altLang="en-US" sz="1200" dirty="0" smtClean="0">
                <a:solidFill>
                  <a:schemeClr val="tx1"/>
                </a:solidFill>
                <a:latin typeface="+mn-ea"/>
              </a:rPr>
              <a:t>を乗じることで通所従前報酬が算出される。</a:t>
            </a:r>
            <a:endParaRPr lang="en-US" altLang="ja-JP" sz="1200" dirty="0" smtClean="0">
              <a:solidFill>
                <a:schemeClr val="tx1"/>
              </a:solidFill>
              <a:latin typeface="+mn-ea"/>
            </a:endParaRPr>
          </a:p>
          <a:p>
            <a:pPr marL="85725" indent="-85725"/>
            <a:endParaRPr lang="en-US" altLang="ja-JP" sz="1200" dirty="0">
              <a:solidFill>
                <a:schemeClr val="tx1"/>
              </a:solidFill>
              <a:latin typeface="+mn-ea"/>
            </a:endParaRPr>
          </a:p>
          <a:p>
            <a:pPr marL="85725" indent="-85725"/>
            <a:r>
              <a:rPr lang="en-US" altLang="ja-JP" sz="800" dirty="0" smtClean="0">
                <a:solidFill>
                  <a:schemeClr val="tx1"/>
                </a:solidFill>
                <a:latin typeface="+mn-ea"/>
              </a:rPr>
              <a:t>※</a:t>
            </a:r>
            <a:r>
              <a:rPr lang="ja-JP" altLang="en-US" sz="800" dirty="0" smtClean="0">
                <a:solidFill>
                  <a:schemeClr val="tx1"/>
                </a:solidFill>
                <a:latin typeface="+mn-ea"/>
              </a:rPr>
              <a:t>割合は地域により異なる。</a:t>
            </a:r>
            <a:endParaRPr lang="en-US" altLang="ja-JP" sz="800" b="1" dirty="0">
              <a:solidFill>
                <a:schemeClr val="tx1"/>
              </a:solidFill>
              <a:latin typeface="+mn-ea"/>
            </a:endParaRPr>
          </a:p>
        </p:txBody>
      </p:sp>
      <p:sp>
        <p:nvSpPr>
          <p:cNvPr id="58" name="右矢印 57"/>
          <p:cNvSpPr/>
          <p:nvPr/>
        </p:nvSpPr>
        <p:spPr>
          <a:xfrm>
            <a:off x="5759434" y="2882221"/>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9" name="右矢印 58"/>
          <p:cNvSpPr/>
          <p:nvPr/>
        </p:nvSpPr>
        <p:spPr>
          <a:xfrm>
            <a:off x="7351596" y="2882221"/>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正方形/長方形 24"/>
          <p:cNvSpPr/>
          <p:nvPr/>
        </p:nvSpPr>
        <p:spPr>
          <a:xfrm>
            <a:off x="154977" y="1783849"/>
            <a:ext cx="3069831" cy="276999"/>
          </a:xfrm>
          <a:prstGeom prst="rect">
            <a:avLst/>
          </a:prstGeom>
        </p:spPr>
        <p:txBody>
          <a:bodyPr wrap="square">
            <a:spAutoFit/>
          </a:bodyPr>
          <a:lstStyle/>
          <a:p>
            <a:pPr marL="360363" lvl="0" indent="-360363" algn="just"/>
            <a:r>
              <a:rPr lang="ja-JP" altLang="en-US" sz="1200" dirty="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a:t>
            </a:r>
            <a:r>
              <a:rPr lang="en-US" altLang="ja-JP"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a:t>
            </a:r>
            <a:r>
              <a:rPr lang="ja-JP" altLang="en-US" sz="1200" dirty="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a:t>
            </a:r>
            <a:r>
              <a:rPr lang="ja-JP" altLang="en-US"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その他の方法での算出も妨げない。</a:t>
            </a:r>
            <a:endParaRPr lang="en-US" altLang="ja-JP" sz="1200" dirty="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endParaRPr>
          </a:p>
        </p:txBody>
      </p:sp>
      <p:sp>
        <p:nvSpPr>
          <p:cNvPr id="28" name="右矢印 27"/>
          <p:cNvSpPr/>
          <p:nvPr/>
        </p:nvSpPr>
        <p:spPr>
          <a:xfrm rot="16200000">
            <a:off x="1494351" y="4338838"/>
            <a:ext cx="252028"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正方形/長方形 31"/>
          <p:cNvSpPr/>
          <p:nvPr/>
        </p:nvSpPr>
        <p:spPr>
          <a:xfrm>
            <a:off x="950069" y="4346560"/>
            <a:ext cx="1368152" cy="124977"/>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smtClean="0">
                <a:solidFill>
                  <a:srgbClr val="00B050"/>
                </a:solidFill>
                <a:latin typeface="+mn-ea"/>
              </a:rPr>
              <a:t>処遇改善加算等を除く。</a:t>
            </a:r>
            <a:endParaRPr lang="en-US" altLang="ja-JP" sz="900" dirty="0" smtClean="0">
              <a:solidFill>
                <a:srgbClr val="00B050"/>
              </a:solidFill>
              <a:latin typeface="+mn-ea"/>
            </a:endParaRPr>
          </a:p>
        </p:txBody>
      </p:sp>
      <p:sp>
        <p:nvSpPr>
          <p:cNvPr id="33" name="右矢印 32"/>
          <p:cNvSpPr/>
          <p:nvPr/>
        </p:nvSpPr>
        <p:spPr>
          <a:xfrm rot="16200000">
            <a:off x="4862309" y="4527859"/>
            <a:ext cx="378042"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4" name="正方形/長方形 33"/>
          <p:cNvSpPr/>
          <p:nvPr/>
        </p:nvSpPr>
        <p:spPr>
          <a:xfrm>
            <a:off x="4413993" y="4437112"/>
            <a:ext cx="1224000" cy="160439"/>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a:solidFill>
                  <a:srgbClr val="00B050"/>
                </a:solidFill>
                <a:latin typeface="+mn-ea"/>
              </a:rPr>
              <a:t>代替的</a:t>
            </a:r>
            <a:r>
              <a:rPr lang="ja-JP" altLang="en-US" sz="900" dirty="0" smtClean="0">
                <a:solidFill>
                  <a:srgbClr val="00B050"/>
                </a:solidFill>
                <a:latin typeface="+mn-ea"/>
              </a:rPr>
              <a:t>支援分を除く。</a:t>
            </a:r>
            <a:endParaRPr lang="en-US" altLang="ja-JP" sz="900" dirty="0" smtClean="0">
              <a:solidFill>
                <a:srgbClr val="00B050"/>
              </a:solidFill>
              <a:latin typeface="+mn-ea"/>
            </a:endParaRPr>
          </a:p>
        </p:txBody>
      </p:sp>
      <p:sp>
        <p:nvSpPr>
          <p:cNvPr id="35" name="右矢印 34"/>
          <p:cNvSpPr/>
          <p:nvPr/>
        </p:nvSpPr>
        <p:spPr>
          <a:xfrm rot="16200000">
            <a:off x="6533076" y="4546994"/>
            <a:ext cx="339772"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正方形/長方形 36"/>
          <p:cNvSpPr/>
          <p:nvPr/>
        </p:nvSpPr>
        <p:spPr>
          <a:xfrm>
            <a:off x="6065625" y="4475382"/>
            <a:ext cx="1116000" cy="160439"/>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smtClean="0">
                <a:solidFill>
                  <a:srgbClr val="00B050"/>
                </a:solidFill>
                <a:latin typeface="+mn-ea"/>
              </a:rPr>
              <a:t>かかり増し分を除く。</a:t>
            </a:r>
            <a:endParaRPr lang="en-US" altLang="ja-JP" sz="900" dirty="0" smtClean="0">
              <a:solidFill>
                <a:srgbClr val="00B050"/>
              </a:solidFill>
              <a:latin typeface="+mn-ea"/>
            </a:endParaRPr>
          </a:p>
        </p:txBody>
      </p:sp>
      <p:sp>
        <p:nvSpPr>
          <p:cNvPr id="38" name="右矢印 37"/>
          <p:cNvSpPr/>
          <p:nvPr/>
        </p:nvSpPr>
        <p:spPr>
          <a:xfrm rot="16200000">
            <a:off x="8361718" y="6055899"/>
            <a:ext cx="311356"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9" name="正方形/長方形 38"/>
          <p:cNvSpPr/>
          <p:nvPr/>
        </p:nvSpPr>
        <p:spPr>
          <a:xfrm>
            <a:off x="7748550" y="6393181"/>
            <a:ext cx="1548000" cy="170398"/>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smtClean="0">
                <a:solidFill>
                  <a:srgbClr val="00B050"/>
                </a:solidFill>
                <a:latin typeface="+mn-ea"/>
              </a:rPr>
              <a:t>処遇改善加算等を加算する。</a:t>
            </a:r>
            <a:endParaRPr lang="en-US" altLang="ja-JP" sz="900" dirty="0" smtClean="0">
              <a:solidFill>
                <a:srgbClr val="00B050"/>
              </a:solidFill>
              <a:latin typeface="+mn-ea"/>
            </a:endParaRPr>
          </a:p>
        </p:txBody>
      </p:sp>
      <p:sp>
        <p:nvSpPr>
          <p:cNvPr id="42" name="右矢印 41"/>
          <p:cNvSpPr/>
          <p:nvPr/>
        </p:nvSpPr>
        <p:spPr>
          <a:xfrm>
            <a:off x="3023849" y="5176618"/>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右矢印 42"/>
          <p:cNvSpPr/>
          <p:nvPr/>
        </p:nvSpPr>
        <p:spPr>
          <a:xfrm>
            <a:off x="5781128" y="5197691"/>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4" name="右矢印 43"/>
          <p:cNvSpPr/>
          <p:nvPr/>
        </p:nvSpPr>
        <p:spPr>
          <a:xfrm>
            <a:off x="7335262" y="5201165"/>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032998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93000" y="548680"/>
            <a:ext cx="9720000" cy="583264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2866" indent="-92866"/>
            <a:endParaRPr lang="en-US" altLang="ja-JP" sz="800" dirty="0">
              <a:solidFill>
                <a:schemeClr val="tx1"/>
              </a:solidFill>
              <a:latin typeface="+mn-ea"/>
            </a:endParaRPr>
          </a:p>
          <a:p>
            <a:pPr marL="92866" indent="-92866"/>
            <a:r>
              <a:rPr lang="ja-JP" altLang="en-US" sz="1400" dirty="0" smtClean="0">
                <a:solidFill>
                  <a:schemeClr val="tx1"/>
                </a:solidFill>
                <a:latin typeface="+mn-ea"/>
              </a:rPr>
              <a:t>○　通所従前報酬の１割相当額（</a:t>
            </a:r>
            <a:r>
              <a:rPr lang="ja-JP" altLang="en-US" sz="1400" u="sng" dirty="0" smtClean="0">
                <a:solidFill>
                  <a:srgbClr val="FF0000"/>
                </a:solidFill>
                <a:latin typeface="+mn-ea"/>
              </a:rPr>
              <a:t>以下「通所従前負担額」という。</a:t>
            </a:r>
            <a:r>
              <a:rPr lang="ja-JP" altLang="en-US" sz="1400" dirty="0" smtClean="0">
                <a:solidFill>
                  <a:schemeClr val="tx1"/>
                </a:solidFill>
                <a:latin typeface="+mn-ea"/>
              </a:rPr>
              <a:t>）を、利用者負担額と比較し、少ない額が利用者請求額となり、利用者負担額から利用者請求額を除いた額が補助申請額となる。</a:t>
            </a:r>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r>
              <a:rPr lang="ja-JP" altLang="en-US" sz="1400" u="sng" dirty="0" smtClean="0">
                <a:solidFill>
                  <a:schemeClr val="tx1"/>
                </a:solidFill>
                <a:latin typeface="+mn-ea"/>
              </a:rPr>
              <a:t>（例１）報酬：</a:t>
            </a:r>
            <a:r>
              <a:rPr lang="en-US" altLang="ja-JP" sz="1400" u="sng" dirty="0" smtClean="0">
                <a:solidFill>
                  <a:schemeClr val="tx1"/>
                </a:solidFill>
                <a:latin typeface="+mn-ea"/>
              </a:rPr>
              <a:t>100,000</a:t>
            </a:r>
            <a:r>
              <a:rPr lang="ja-JP" altLang="en-US" sz="1400" u="sng" dirty="0" smtClean="0">
                <a:solidFill>
                  <a:schemeClr val="tx1"/>
                </a:solidFill>
                <a:latin typeface="+mn-ea"/>
              </a:rPr>
              <a:t>円、１割相当額：</a:t>
            </a:r>
            <a:r>
              <a:rPr lang="en-US" altLang="ja-JP" sz="1400" u="sng" dirty="0" smtClean="0">
                <a:solidFill>
                  <a:schemeClr val="tx1"/>
                </a:solidFill>
                <a:latin typeface="+mn-ea"/>
              </a:rPr>
              <a:t>10,000</a:t>
            </a:r>
            <a:r>
              <a:rPr lang="ja-JP" altLang="en-US" sz="1400" u="sng" dirty="0" smtClean="0">
                <a:solidFill>
                  <a:schemeClr val="tx1"/>
                </a:solidFill>
                <a:latin typeface="+mn-ea"/>
              </a:rPr>
              <a:t>円、通所従前報酬：</a:t>
            </a:r>
            <a:r>
              <a:rPr lang="en-US" altLang="ja-JP" sz="1400" u="sng" dirty="0">
                <a:solidFill>
                  <a:schemeClr val="tx1"/>
                </a:solidFill>
                <a:latin typeface="+mn-ea"/>
              </a:rPr>
              <a:t>4</a:t>
            </a:r>
            <a:r>
              <a:rPr lang="en-US" altLang="ja-JP" sz="1400" u="sng" dirty="0" smtClean="0">
                <a:solidFill>
                  <a:schemeClr val="tx1"/>
                </a:solidFill>
                <a:latin typeface="+mn-ea"/>
              </a:rPr>
              <a:t>0,000</a:t>
            </a:r>
            <a:r>
              <a:rPr lang="ja-JP" altLang="en-US" sz="1400" u="sng" dirty="0" smtClean="0">
                <a:solidFill>
                  <a:schemeClr val="tx1"/>
                </a:solidFill>
                <a:latin typeface="+mn-ea"/>
              </a:rPr>
              <a:t>円、通所従前負担額：</a:t>
            </a:r>
            <a:r>
              <a:rPr lang="en-US" altLang="ja-JP" sz="1400" u="sng" dirty="0">
                <a:solidFill>
                  <a:schemeClr val="tx1"/>
                </a:solidFill>
                <a:latin typeface="+mn-ea"/>
              </a:rPr>
              <a:t>4</a:t>
            </a:r>
            <a:r>
              <a:rPr lang="en-US" altLang="ja-JP" sz="1400" u="sng" dirty="0" smtClean="0">
                <a:solidFill>
                  <a:schemeClr val="tx1"/>
                </a:solidFill>
                <a:latin typeface="+mn-ea"/>
              </a:rPr>
              <a:t>,000</a:t>
            </a:r>
            <a:r>
              <a:rPr lang="ja-JP" altLang="en-US" sz="1400" u="sng" dirty="0" smtClean="0">
                <a:solidFill>
                  <a:schemeClr val="tx1"/>
                </a:solidFill>
                <a:latin typeface="+mn-ea"/>
              </a:rPr>
              <a:t>円</a:t>
            </a:r>
            <a:endParaRPr lang="en-US" altLang="ja-JP" sz="1400" u="sng"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r>
              <a:rPr lang="ja-JP" altLang="en-US" sz="1400" u="sng" dirty="0" smtClean="0">
                <a:solidFill>
                  <a:schemeClr val="tx1"/>
                </a:solidFill>
                <a:latin typeface="+mn-ea"/>
              </a:rPr>
              <a:t>（例２）</a:t>
            </a:r>
            <a:r>
              <a:rPr lang="ja-JP" altLang="en-US" sz="1400" u="sng" dirty="0">
                <a:solidFill>
                  <a:schemeClr val="tx1"/>
                </a:solidFill>
                <a:latin typeface="+mn-ea"/>
              </a:rPr>
              <a:t>総報酬</a:t>
            </a:r>
            <a:r>
              <a:rPr lang="ja-JP" altLang="en-US" sz="1400" u="sng" dirty="0" smtClean="0">
                <a:solidFill>
                  <a:schemeClr val="tx1"/>
                </a:solidFill>
                <a:latin typeface="+mn-ea"/>
              </a:rPr>
              <a:t>：</a:t>
            </a:r>
            <a:r>
              <a:rPr lang="en-US" altLang="ja-JP" sz="1400" u="sng" dirty="0" smtClean="0">
                <a:solidFill>
                  <a:schemeClr val="tx1"/>
                </a:solidFill>
                <a:latin typeface="+mn-ea"/>
              </a:rPr>
              <a:t>300,000</a:t>
            </a:r>
            <a:r>
              <a:rPr lang="ja-JP" altLang="en-US" sz="1400" u="sng" dirty="0">
                <a:solidFill>
                  <a:schemeClr val="tx1"/>
                </a:solidFill>
                <a:latin typeface="+mn-ea"/>
              </a:rPr>
              <a:t>円、１割相当額</a:t>
            </a:r>
            <a:r>
              <a:rPr lang="ja-JP" altLang="en-US" sz="1400" u="sng" dirty="0" smtClean="0">
                <a:solidFill>
                  <a:schemeClr val="tx1"/>
                </a:solidFill>
                <a:latin typeface="+mn-ea"/>
              </a:rPr>
              <a:t>：</a:t>
            </a:r>
            <a:r>
              <a:rPr lang="en-US" altLang="ja-JP" sz="1400" u="sng" dirty="0" smtClean="0">
                <a:solidFill>
                  <a:schemeClr val="tx1"/>
                </a:solidFill>
                <a:latin typeface="+mn-ea"/>
              </a:rPr>
              <a:t>30,000</a:t>
            </a:r>
            <a:r>
              <a:rPr lang="ja-JP" altLang="en-US" sz="1400" u="sng" dirty="0">
                <a:solidFill>
                  <a:schemeClr val="tx1"/>
                </a:solidFill>
                <a:latin typeface="+mn-ea"/>
              </a:rPr>
              <a:t>円、通所従前報酬</a:t>
            </a:r>
            <a:r>
              <a:rPr lang="ja-JP" altLang="en-US" sz="1400" u="sng" dirty="0" smtClean="0">
                <a:solidFill>
                  <a:schemeClr val="tx1"/>
                </a:solidFill>
                <a:latin typeface="+mn-ea"/>
              </a:rPr>
              <a:t>：</a:t>
            </a:r>
            <a:r>
              <a:rPr lang="en-US" altLang="ja-JP" sz="1400" u="sng" dirty="0" smtClean="0">
                <a:solidFill>
                  <a:schemeClr val="tx1"/>
                </a:solidFill>
                <a:latin typeface="+mn-ea"/>
              </a:rPr>
              <a:t>180,000</a:t>
            </a:r>
            <a:r>
              <a:rPr lang="ja-JP" altLang="en-US" sz="1400" u="sng" dirty="0">
                <a:solidFill>
                  <a:schemeClr val="tx1"/>
                </a:solidFill>
                <a:latin typeface="+mn-ea"/>
              </a:rPr>
              <a:t>円、通所従前負担額</a:t>
            </a:r>
            <a:r>
              <a:rPr lang="ja-JP" altLang="en-US" sz="1400" u="sng" dirty="0" smtClean="0">
                <a:solidFill>
                  <a:schemeClr val="tx1"/>
                </a:solidFill>
                <a:latin typeface="+mn-ea"/>
              </a:rPr>
              <a:t>：</a:t>
            </a:r>
            <a:r>
              <a:rPr lang="en-US" altLang="ja-JP" sz="1400" u="sng" dirty="0" smtClean="0">
                <a:solidFill>
                  <a:schemeClr val="tx1"/>
                </a:solidFill>
                <a:latin typeface="+mn-ea"/>
              </a:rPr>
              <a:t>18,000</a:t>
            </a:r>
            <a:r>
              <a:rPr lang="ja-JP" altLang="en-US" sz="1400" u="sng" dirty="0" smtClean="0">
                <a:solidFill>
                  <a:schemeClr val="tx1"/>
                </a:solidFill>
                <a:latin typeface="+mn-ea"/>
              </a:rPr>
              <a:t>円</a:t>
            </a:r>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11</a:t>
            </a:fld>
            <a:endParaRPr lang="ja-JP" altLang="en-US"/>
          </a:p>
        </p:txBody>
      </p:sp>
      <p:graphicFrame>
        <p:nvGraphicFramePr>
          <p:cNvPr id="20" name="表 19"/>
          <p:cNvGraphicFramePr>
            <a:graphicFrameLocks noGrp="1"/>
          </p:cNvGraphicFramePr>
          <p:nvPr>
            <p:extLst>
              <p:ext uri="{D42A27DB-BD31-4B8C-83A1-F6EECF244321}">
                <p14:modId xmlns:p14="http://schemas.microsoft.com/office/powerpoint/2010/main" val="2286756418"/>
              </p:ext>
            </p:extLst>
          </p:nvPr>
        </p:nvGraphicFramePr>
        <p:xfrm>
          <a:off x="327000" y="1628800"/>
          <a:ext cx="9018488" cy="1729359"/>
        </p:xfrm>
        <a:graphic>
          <a:graphicData uri="http://schemas.openxmlformats.org/drawingml/2006/table">
            <a:tbl>
              <a:tblPr firstRow="1" bandRow="1">
                <a:tableStyleId>{5940675A-B579-460E-94D1-54222C63F5DA}</a:tableStyleId>
              </a:tblPr>
              <a:tblGrid>
                <a:gridCol w="1889696">
                  <a:extLst>
                    <a:ext uri="{9D8B030D-6E8A-4147-A177-3AD203B41FA5}">
                      <a16:colId xmlns:a16="http://schemas.microsoft.com/office/drawing/2014/main" val="1016361827"/>
                    </a:ext>
                  </a:extLst>
                </a:gridCol>
                <a:gridCol w="1008112">
                  <a:extLst>
                    <a:ext uri="{9D8B030D-6E8A-4147-A177-3AD203B41FA5}">
                      <a16:colId xmlns:a16="http://schemas.microsoft.com/office/drawing/2014/main" val="2125921058"/>
                    </a:ext>
                  </a:extLst>
                </a:gridCol>
                <a:gridCol w="936104">
                  <a:extLst>
                    <a:ext uri="{9D8B030D-6E8A-4147-A177-3AD203B41FA5}">
                      <a16:colId xmlns:a16="http://schemas.microsoft.com/office/drawing/2014/main" val="4103548934"/>
                    </a:ext>
                  </a:extLst>
                </a:gridCol>
                <a:gridCol w="1512168">
                  <a:extLst>
                    <a:ext uri="{9D8B030D-6E8A-4147-A177-3AD203B41FA5}">
                      <a16:colId xmlns:a16="http://schemas.microsoft.com/office/drawing/2014/main" val="1916920264"/>
                    </a:ext>
                  </a:extLst>
                </a:gridCol>
                <a:gridCol w="1224136">
                  <a:extLst>
                    <a:ext uri="{9D8B030D-6E8A-4147-A177-3AD203B41FA5}">
                      <a16:colId xmlns:a16="http://schemas.microsoft.com/office/drawing/2014/main" val="4241023419"/>
                    </a:ext>
                  </a:extLst>
                </a:gridCol>
                <a:gridCol w="1440160">
                  <a:extLst>
                    <a:ext uri="{9D8B030D-6E8A-4147-A177-3AD203B41FA5}">
                      <a16:colId xmlns:a16="http://schemas.microsoft.com/office/drawing/2014/main" val="2467961944"/>
                    </a:ext>
                  </a:extLst>
                </a:gridCol>
                <a:gridCol w="1008112">
                  <a:extLst>
                    <a:ext uri="{9D8B030D-6E8A-4147-A177-3AD203B41FA5}">
                      <a16:colId xmlns:a16="http://schemas.microsoft.com/office/drawing/2014/main" val="739235312"/>
                    </a:ext>
                  </a:extLst>
                </a:gridCol>
              </a:tblGrid>
              <a:tr h="288033">
                <a:tc>
                  <a:txBody>
                    <a:bodyPr/>
                    <a:lstStyle/>
                    <a:p>
                      <a:pPr algn="ctr"/>
                      <a:r>
                        <a:rPr kumimoji="1" lang="ja-JP" altLang="en-US" sz="1200" dirty="0" smtClean="0">
                          <a:latin typeface="+mn-ea"/>
                          <a:ea typeface="+mn-ea"/>
                        </a:rPr>
                        <a:t>計算フロー</a:t>
                      </a:r>
                      <a:endParaRPr kumimoji="1" lang="ja-JP" altLang="en-US" sz="120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１割相当額</a:t>
                      </a:r>
                      <a:r>
                        <a:rPr kumimoji="1" lang="en-US" altLang="ja-JP" sz="900" dirty="0" smtClean="0">
                          <a:latin typeface="+mn-ea"/>
                          <a:ea typeface="+mn-ea"/>
                        </a:rPr>
                        <a:t>※</a:t>
                      </a:r>
                      <a:r>
                        <a:rPr kumimoji="1" lang="ja-JP" altLang="en-US" sz="900" dirty="0" smtClean="0">
                          <a:latin typeface="+mn-ea"/>
                          <a:ea typeface="+mn-ea"/>
                        </a:rPr>
                        <a:t>１</a:t>
                      </a:r>
                      <a:r>
                        <a:rPr kumimoji="1" lang="ja-JP" altLang="en-US" sz="1200" dirty="0" smtClean="0">
                          <a:latin typeface="+mn-ea"/>
                          <a:ea typeface="+mn-ea"/>
                        </a:rPr>
                        <a:t>①</a:t>
                      </a:r>
                      <a:endParaRPr kumimoji="1" lang="ja-JP" altLang="en-US" sz="120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上限月額</a:t>
                      </a:r>
                      <a:endParaRPr kumimoji="1" lang="en-US" altLang="ja-JP" sz="1200" dirty="0" smtClean="0">
                        <a:latin typeface="+mn-ea"/>
                        <a:ea typeface="+mn-ea"/>
                      </a:endParaRPr>
                    </a:p>
                    <a:p>
                      <a:pPr algn="ctr"/>
                      <a:r>
                        <a:rPr kumimoji="1" lang="ja-JP" altLang="en-US" sz="1200" dirty="0" smtClean="0">
                          <a:latin typeface="+mn-ea"/>
                          <a:ea typeface="+mn-ea"/>
                        </a:rPr>
                        <a:t>②</a:t>
                      </a:r>
                      <a:endParaRPr kumimoji="1" lang="en-US" altLang="ja-JP" sz="1200" dirty="0" smtClean="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en-US" altLang="ja-JP" sz="1200" dirty="0" smtClean="0">
                          <a:latin typeface="+mn-ea"/>
                          <a:ea typeface="+mn-ea"/>
                        </a:rPr>
                        <a:t> </a:t>
                      </a:r>
                      <a:r>
                        <a:rPr kumimoji="1" lang="ja-JP" altLang="en-US" sz="1200" dirty="0" smtClean="0">
                          <a:latin typeface="+mn-ea"/>
                          <a:ea typeface="+mn-ea"/>
                        </a:rPr>
                        <a:t>調整後負担額</a:t>
                      </a:r>
                      <a:r>
                        <a:rPr kumimoji="1" lang="en-US" altLang="ja-JP" sz="900" dirty="0" smtClean="0">
                          <a:latin typeface="+mn-ea"/>
                          <a:ea typeface="+mn-ea"/>
                        </a:rPr>
                        <a:t>※</a:t>
                      </a:r>
                      <a:r>
                        <a:rPr kumimoji="1" lang="ja-JP" altLang="en-US" sz="900" dirty="0" smtClean="0">
                          <a:latin typeface="+mn-ea"/>
                          <a:ea typeface="+mn-ea"/>
                        </a:rPr>
                        <a:t>２</a:t>
                      </a:r>
                      <a:endParaRPr kumimoji="1" lang="en-US" altLang="ja-JP" sz="1200" dirty="0" smtClean="0">
                        <a:latin typeface="+mn-ea"/>
                        <a:ea typeface="+mn-ea"/>
                      </a:endParaRPr>
                    </a:p>
                    <a:p>
                      <a:pPr algn="ctr"/>
                      <a:r>
                        <a:rPr kumimoji="1" lang="ja-JP" altLang="en-US" sz="1200" dirty="0" smtClean="0">
                          <a:latin typeface="+mn-ea"/>
                          <a:ea typeface="+mn-ea"/>
                        </a:rPr>
                        <a:t>③</a:t>
                      </a:r>
                      <a:endParaRPr kumimoji="1" lang="en-US" altLang="ja-JP" sz="1050" dirty="0" smtClean="0">
                        <a:latin typeface="+mn-ea"/>
                        <a:ea typeface="+mn-ea"/>
                      </a:endParaRPr>
                    </a:p>
                    <a:p>
                      <a:pPr algn="ctr"/>
                      <a:r>
                        <a:rPr kumimoji="1" lang="ja-JP" altLang="en-US" sz="1050" dirty="0" smtClean="0">
                          <a:latin typeface="+mn-ea"/>
                          <a:ea typeface="+mn-ea"/>
                        </a:rPr>
                        <a:t>（①と②の低い方の額）</a:t>
                      </a:r>
                      <a:endParaRPr kumimoji="1" lang="ja-JP" altLang="en-US" sz="105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通所従前負担額</a:t>
                      </a:r>
                      <a:endParaRPr kumimoji="1" lang="en-US" altLang="ja-JP" sz="1200" dirty="0" smtClean="0">
                        <a:latin typeface="+mn-ea"/>
                        <a:ea typeface="+mn-ea"/>
                      </a:endParaRPr>
                    </a:p>
                    <a:p>
                      <a:pPr algn="ctr"/>
                      <a:r>
                        <a:rPr kumimoji="1" lang="ja-JP" altLang="en-US" sz="1200" dirty="0" smtClean="0">
                          <a:latin typeface="+mn-ea"/>
                          <a:ea typeface="+mn-ea"/>
                        </a:rPr>
                        <a:t>④</a:t>
                      </a:r>
                      <a:endParaRPr kumimoji="1" lang="ja-JP" altLang="en-US" sz="120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en-US" altLang="ja-JP" sz="1200" dirty="0" smtClean="0">
                          <a:latin typeface="+mn-ea"/>
                          <a:ea typeface="+mn-ea"/>
                        </a:rPr>
                        <a:t> </a:t>
                      </a:r>
                      <a:r>
                        <a:rPr kumimoji="1" lang="ja-JP" altLang="en-US" sz="1200" dirty="0" smtClean="0">
                          <a:latin typeface="+mn-ea"/>
                          <a:ea typeface="+mn-ea"/>
                        </a:rPr>
                        <a:t>利用者請求額</a:t>
                      </a:r>
                      <a:endParaRPr kumimoji="1" lang="en-US" altLang="ja-JP" sz="1200" dirty="0" smtClean="0">
                        <a:latin typeface="+mn-ea"/>
                        <a:ea typeface="+mn-ea"/>
                      </a:endParaRPr>
                    </a:p>
                    <a:p>
                      <a:pPr algn="ctr"/>
                      <a:r>
                        <a:rPr kumimoji="1" lang="ja-JP" altLang="en-US" sz="1200" dirty="0" smtClean="0">
                          <a:latin typeface="+mn-ea"/>
                          <a:ea typeface="+mn-ea"/>
                        </a:rPr>
                        <a:t>⑤</a:t>
                      </a:r>
                      <a:endParaRPr kumimoji="1" lang="en-US" altLang="ja-JP" sz="1200" dirty="0" smtClean="0">
                        <a:latin typeface="+mn-ea"/>
                        <a:ea typeface="+mn-ea"/>
                      </a:endParaRPr>
                    </a:p>
                    <a:p>
                      <a:pPr algn="ctr"/>
                      <a:r>
                        <a:rPr kumimoji="1" lang="ja-JP" altLang="en-US" sz="1050" dirty="0" smtClean="0">
                          <a:latin typeface="+mn-ea"/>
                          <a:ea typeface="+mn-ea"/>
                        </a:rPr>
                        <a:t>（③と④の低い方の額）</a:t>
                      </a:r>
                      <a:endParaRPr kumimoji="1" lang="ja-JP" altLang="en-US" sz="105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補助申請額</a:t>
                      </a:r>
                      <a:endParaRPr kumimoji="1" lang="en-US" altLang="ja-JP" sz="1200" dirty="0" smtClean="0">
                        <a:latin typeface="+mn-ea"/>
                        <a:ea typeface="+mn-ea"/>
                      </a:endParaRPr>
                    </a:p>
                    <a:p>
                      <a:pPr algn="ctr"/>
                      <a:r>
                        <a:rPr kumimoji="1" lang="ja-JP" altLang="en-US" sz="1200" dirty="0" smtClean="0">
                          <a:latin typeface="+mn-ea"/>
                          <a:ea typeface="+mn-ea"/>
                        </a:rPr>
                        <a:t>（③－⑤）</a:t>
                      </a:r>
                      <a:endParaRPr kumimoji="1" lang="ja-JP" altLang="en-US" sz="1200" dirty="0">
                        <a:latin typeface="+mn-ea"/>
                        <a:ea typeface="+mn-ea"/>
                      </a:endParaRPr>
                    </a:p>
                  </a:txBody>
                  <a:tcPr marL="36000" marR="36000" marT="36000" marB="36000" anchor="ctr">
                    <a:solidFill>
                      <a:schemeClr val="accent6">
                        <a:lumMod val="20000"/>
                        <a:lumOff val="80000"/>
                      </a:schemeClr>
                    </a:solidFill>
                  </a:tcPr>
                </a:tc>
                <a:extLst>
                  <a:ext uri="{0D108BD9-81ED-4DB2-BD59-A6C34878D82A}">
                    <a16:rowId xmlns:a16="http://schemas.microsoft.com/office/drawing/2014/main" val="175579469"/>
                  </a:ext>
                </a:extLst>
              </a:tr>
              <a:tr h="377193">
                <a:tc>
                  <a:txBody>
                    <a:bodyPr/>
                    <a:lstStyle/>
                    <a:p>
                      <a:pPr algn="l"/>
                      <a:r>
                        <a:rPr kumimoji="1" lang="ja-JP" altLang="en-US" sz="1200" dirty="0" smtClean="0">
                          <a:latin typeface="+mn-ea"/>
                          <a:ea typeface="+mn-ea"/>
                        </a:rPr>
                        <a:t>上限月額 </a:t>
                      </a:r>
                      <a:r>
                        <a:rPr kumimoji="1" lang="en-US" altLang="ja-JP" sz="1200" dirty="0" smtClean="0">
                          <a:latin typeface="+mn-ea"/>
                          <a:ea typeface="+mn-ea"/>
                        </a:rPr>
                        <a:t>37,200</a:t>
                      </a:r>
                      <a:r>
                        <a:rPr kumimoji="1" lang="ja-JP" altLang="en-US" sz="1200" dirty="0" smtClean="0">
                          <a:latin typeface="+mn-ea"/>
                          <a:ea typeface="+mn-ea"/>
                        </a:rPr>
                        <a:t>円の場合</a:t>
                      </a:r>
                      <a:endParaRPr kumimoji="1" lang="ja-JP" altLang="en-US" sz="1200" dirty="0">
                        <a:latin typeface="+mn-ea"/>
                        <a:ea typeface="+mn-ea"/>
                      </a:endParaRPr>
                    </a:p>
                  </a:txBody>
                  <a:tcPr marL="36000" marR="36000" marT="36000" marB="36000" anchor="ctr"/>
                </a:tc>
                <a:tc rowSpan="3">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n-ea"/>
                          <a:ea typeface="+mn-ea"/>
                        </a:rPr>
                        <a:t>10,000</a:t>
                      </a:r>
                      <a:r>
                        <a:rPr kumimoji="1" lang="ja-JP" altLang="en-US" sz="1200" dirty="0" smtClean="0">
                          <a:latin typeface="+mn-ea"/>
                          <a:ea typeface="+mn-ea"/>
                        </a:rPr>
                        <a:t>円</a:t>
                      </a:r>
                    </a:p>
                  </a:txBody>
                  <a:tcPr marL="36000" marR="36000" marT="36000" marB="36000" anchor="ctr"/>
                </a:tc>
                <a:tc>
                  <a:txBody>
                    <a:bodyPr/>
                    <a:lstStyle/>
                    <a:p>
                      <a:pPr algn="r"/>
                      <a:r>
                        <a:rPr kumimoji="1" lang="en-US" altLang="ja-JP" sz="1200" dirty="0" smtClean="0">
                          <a:latin typeface="+mn-ea"/>
                          <a:ea typeface="+mn-ea"/>
                        </a:rPr>
                        <a:t>37,200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10,000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rowSpan="3">
                  <a:txBody>
                    <a:bodyPr/>
                    <a:lstStyle/>
                    <a:p>
                      <a:pPr algn="r"/>
                      <a:r>
                        <a:rPr kumimoji="1" lang="en-US" altLang="ja-JP" sz="1200" dirty="0" smtClean="0">
                          <a:latin typeface="+mn-ea"/>
                          <a:ea typeface="+mn-ea"/>
                        </a:rPr>
                        <a:t>4,000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4,000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6,000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extLst>
                  <a:ext uri="{0D108BD9-81ED-4DB2-BD59-A6C34878D82A}">
                    <a16:rowId xmlns:a16="http://schemas.microsoft.com/office/drawing/2014/main" val="1863672862"/>
                  </a:ext>
                </a:extLst>
              </a:tr>
              <a:tr h="377193">
                <a:tc>
                  <a:txBody>
                    <a:bodyPr/>
                    <a:lstStyle/>
                    <a:p>
                      <a:pPr algn="l"/>
                      <a:r>
                        <a:rPr kumimoji="1" lang="ja-JP" altLang="en-US" sz="1200" dirty="0" smtClean="0">
                          <a:latin typeface="+mn-ea"/>
                          <a:ea typeface="+mn-ea"/>
                        </a:rPr>
                        <a:t>上限月額</a:t>
                      </a:r>
                      <a:r>
                        <a:rPr kumimoji="1" lang="ja-JP" altLang="en-US" sz="1200" baseline="0" dirty="0" smtClean="0">
                          <a:latin typeface="+mn-ea"/>
                          <a:ea typeface="+mn-ea"/>
                        </a:rPr>
                        <a:t> </a:t>
                      </a:r>
                      <a:r>
                        <a:rPr kumimoji="1" lang="en-US" altLang="ja-JP" sz="1200" baseline="0" dirty="0" smtClean="0">
                          <a:latin typeface="+mn-ea"/>
                          <a:ea typeface="+mn-ea"/>
                        </a:rPr>
                        <a:t>4</a:t>
                      </a:r>
                      <a:r>
                        <a:rPr kumimoji="1" lang="en-US" altLang="ja-JP" sz="1200" dirty="0" smtClean="0">
                          <a:latin typeface="+mn-ea"/>
                          <a:ea typeface="+mn-ea"/>
                        </a:rPr>
                        <a:t>,600</a:t>
                      </a:r>
                      <a:r>
                        <a:rPr kumimoji="1" lang="ja-JP" altLang="en-US" sz="1200" dirty="0" smtClean="0">
                          <a:latin typeface="+mn-ea"/>
                          <a:ea typeface="+mn-ea"/>
                        </a:rPr>
                        <a:t>円場合</a:t>
                      </a:r>
                      <a:endParaRPr kumimoji="1" lang="ja-JP" altLang="en-US" sz="1200" dirty="0">
                        <a:latin typeface="+mn-ea"/>
                        <a:ea typeface="+mn-ea"/>
                      </a:endParaRPr>
                    </a:p>
                  </a:txBody>
                  <a:tcPr marL="36000" marR="36000" marT="36000" marB="36000" anchor="ctr"/>
                </a:tc>
                <a:tc vMerge="1">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endParaRPr kumimoji="1" lang="ja-JP" altLang="en-US" sz="1100" dirty="0" smtClean="0">
                        <a:latin typeface="+mn-ea"/>
                        <a:ea typeface="+mn-ea"/>
                      </a:endParaRPr>
                    </a:p>
                  </a:txBody>
                  <a:tcPr marL="36000" marR="36000" marT="36000" marB="36000" anchor="ctr"/>
                </a:tc>
                <a:tc>
                  <a:txBody>
                    <a:bodyPr/>
                    <a:lstStyle/>
                    <a:p>
                      <a:pPr algn="r"/>
                      <a:r>
                        <a:rPr kumimoji="1" lang="en-US" altLang="ja-JP" sz="1200" dirty="0" smtClean="0">
                          <a:latin typeface="+mn-ea"/>
                          <a:ea typeface="+mn-ea"/>
                        </a:rPr>
                        <a:t>4,600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4,600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vMerge="1">
                  <a:txBody>
                    <a:bodyPr/>
                    <a:lstStyle/>
                    <a:p>
                      <a:pPr algn="r"/>
                      <a:endParaRPr kumimoji="1" lang="ja-JP" altLang="en-US" sz="11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4,000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600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extLst>
                  <a:ext uri="{0D108BD9-81ED-4DB2-BD59-A6C34878D82A}">
                    <a16:rowId xmlns:a16="http://schemas.microsoft.com/office/drawing/2014/main" val="1380508792"/>
                  </a:ext>
                </a:extLst>
              </a:tr>
              <a:tr h="377193">
                <a:tc>
                  <a:txBody>
                    <a:bodyPr/>
                    <a:lstStyle/>
                    <a:p>
                      <a:pPr algn="l"/>
                      <a:r>
                        <a:rPr kumimoji="1" lang="ja-JP" altLang="en-US" sz="1200" dirty="0" smtClean="0">
                          <a:latin typeface="+mn-ea"/>
                          <a:ea typeface="+mn-ea"/>
                        </a:rPr>
                        <a:t>上限月額 </a:t>
                      </a:r>
                      <a:r>
                        <a:rPr kumimoji="1" lang="en-US" altLang="ja-JP" sz="1200" dirty="0" smtClean="0">
                          <a:latin typeface="+mn-ea"/>
                          <a:ea typeface="+mn-ea"/>
                        </a:rPr>
                        <a:t>0</a:t>
                      </a:r>
                      <a:r>
                        <a:rPr kumimoji="1" lang="ja-JP" altLang="en-US" sz="1200" dirty="0" smtClean="0">
                          <a:latin typeface="+mn-ea"/>
                          <a:ea typeface="+mn-ea"/>
                        </a:rPr>
                        <a:t>円の場合</a:t>
                      </a:r>
                      <a:endParaRPr kumimoji="1" lang="ja-JP" altLang="en-US" sz="1200" dirty="0">
                        <a:latin typeface="+mn-ea"/>
                        <a:ea typeface="+mn-ea"/>
                      </a:endParaRPr>
                    </a:p>
                  </a:txBody>
                  <a:tcPr marL="36000" marR="36000" marT="36000" marB="36000" anchor="ctr"/>
                </a:tc>
                <a:tc vMerge="1">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endParaRPr kumimoji="1" lang="ja-JP" altLang="en-US" sz="1100" dirty="0" smtClean="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vMerge="1">
                  <a:txBody>
                    <a:bodyPr/>
                    <a:lstStyle/>
                    <a:p>
                      <a:pPr algn="r"/>
                      <a:endParaRPr kumimoji="1" lang="ja-JP" altLang="en-US" sz="11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extLst>
                  <a:ext uri="{0D108BD9-81ED-4DB2-BD59-A6C34878D82A}">
                    <a16:rowId xmlns:a16="http://schemas.microsoft.com/office/drawing/2014/main" val="1502871262"/>
                  </a:ext>
                </a:extLst>
              </a:tr>
            </a:tbl>
          </a:graphicData>
        </a:graphic>
      </p:graphicFrame>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Ⅱ</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補助申請額等の計算方法（</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利用が一箇所の</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場合）－③</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13" name="表 12"/>
          <p:cNvGraphicFramePr>
            <a:graphicFrameLocks noGrp="1"/>
          </p:cNvGraphicFramePr>
          <p:nvPr>
            <p:extLst>
              <p:ext uri="{D42A27DB-BD31-4B8C-83A1-F6EECF244321}">
                <p14:modId xmlns:p14="http://schemas.microsoft.com/office/powerpoint/2010/main" val="3421955245"/>
              </p:ext>
            </p:extLst>
          </p:nvPr>
        </p:nvGraphicFramePr>
        <p:xfrm>
          <a:off x="327000" y="4435945"/>
          <a:ext cx="9018488" cy="1729359"/>
        </p:xfrm>
        <a:graphic>
          <a:graphicData uri="http://schemas.openxmlformats.org/drawingml/2006/table">
            <a:tbl>
              <a:tblPr firstRow="1" bandRow="1">
                <a:tableStyleId>{5940675A-B579-460E-94D1-54222C63F5DA}</a:tableStyleId>
              </a:tblPr>
              <a:tblGrid>
                <a:gridCol w="1889696">
                  <a:extLst>
                    <a:ext uri="{9D8B030D-6E8A-4147-A177-3AD203B41FA5}">
                      <a16:colId xmlns:a16="http://schemas.microsoft.com/office/drawing/2014/main" val="1016361827"/>
                    </a:ext>
                  </a:extLst>
                </a:gridCol>
                <a:gridCol w="1008112">
                  <a:extLst>
                    <a:ext uri="{9D8B030D-6E8A-4147-A177-3AD203B41FA5}">
                      <a16:colId xmlns:a16="http://schemas.microsoft.com/office/drawing/2014/main" val="2125921058"/>
                    </a:ext>
                  </a:extLst>
                </a:gridCol>
                <a:gridCol w="936104">
                  <a:extLst>
                    <a:ext uri="{9D8B030D-6E8A-4147-A177-3AD203B41FA5}">
                      <a16:colId xmlns:a16="http://schemas.microsoft.com/office/drawing/2014/main" val="4103548934"/>
                    </a:ext>
                  </a:extLst>
                </a:gridCol>
                <a:gridCol w="1512168">
                  <a:extLst>
                    <a:ext uri="{9D8B030D-6E8A-4147-A177-3AD203B41FA5}">
                      <a16:colId xmlns:a16="http://schemas.microsoft.com/office/drawing/2014/main" val="1916920264"/>
                    </a:ext>
                  </a:extLst>
                </a:gridCol>
                <a:gridCol w="1224136">
                  <a:extLst>
                    <a:ext uri="{9D8B030D-6E8A-4147-A177-3AD203B41FA5}">
                      <a16:colId xmlns:a16="http://schemas.microsoft.com/office/drawing/2014/main" val="4241023419"/>
                    </a:ext>
                  </a:extLst>
                </a:gridCol>
                <a:gridCol w="1440160">
                  <a:extLst>
                    <a:ext uri="{9D8B030D-6E8A-4147-A177-3AD203B41FA5}">
                      <a16:colId xmlns:a16="http://schemas.microsoft.com/office/drawing/2014/main" val="2467961944"/>
                    </a:ext>
                  </a:extLst>
                </a:gridCol>
                <a:gridCol w="1008112">
                  <a:extLst>
                    <a:ext uri="{9D8B030D-6E8A-4147-A177-3AD203B41FA5}">
                      <a16:colId xmlns:a16="http://schemas.microsoft.com/office/drawing/2014/main" val="739235312"/>
                    </a:ext>
                  </a:extLst>
                </a:gridCol>
              </a:tblGrid>
              <a:tr h="288033">
                <a:tc>
                  <a:txBody>
                    <a:bodyPr/>
                    <a:lstStyle/>
                    <a:p>
                      <a:pPr algn="ctr"/>
                      <a:r>
                        <a:rPr kumimoji="1" lang="ja-JP" altLang="en-US" sz="1200" dirty="0" smtClean="0">
                          <a:latin typeface="+mn-ea"/>
                          <a:ea typeface="+mn-ea"/>
                        </a:rPr>
                        <a:t>計算フロー</a:t>
                      </a:r>
                      <a:endParaRPr kumimoji="1" lang="ja-JP" altLang="en-US" sz="120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１割相当額</a:t>
                      </a:r>
                      <a:endParaRPr kumimoji="1" lang="en-US" altLang="ja-JP" sz="1200" dirty="0" smtClean="0">
                        <a:latin typeface="+mn-ea"/>
                        <a:ea typeface="+mn-ea"/>
                      </a:endParaRPr>
                    </a:p>
                    <a:p>
                      <a:pPr algn="ctr"/>
                      <a:r>
                        <a:rPr kumimoji="1" lang="ja-JP" altLang="en-US" sz="1200" dirty="0" smtClean="0">
                          <a:latin typeface="+mn-ea"/>
                          <a:ea typeface="+mn-ea"/>
                        </a:rPr>
                        <a:t>①</a:t>
                      </a:r>
                      <a:endParaRPr kumimoji="1" lang="ja-JP" altLang="en-US" sz="120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上限月額</a:t>
                      </a:r>
                      <a:endParaRPr kumimoji="1" lang="en-US" altLang="ja-JP" sz="1200" dirty="0" smtClean="0">
                        <a:latin typeface="+mn-ea"/>
                        <a:ea typeface="+mn-ea"/>
                      </a:endParaRPr>
                    </a:p>
                    <a:p>
                      <a:pPr algn="ctr"/>
                      <a:r>
                        <a:rPr kumimoji="1" lang="ja-JP" altLang="en-US" sz="1200" dirty="0" smtClean="0">
                          <a:latin typeface="+mn-ea"/>
                          <a:ea typeface="+mn-ea"/>
                        </a:rPr>
                        <a:t>②</a:t>
                      </a:r>
                      <a:endParaRPr kumimoji="1" lang="en-US" altLang="ja-JP" sz="1200" dirty="0" smtClean="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en-US" altLang="ja-JP" sz="1200" dirty="0" smtClean="0">
                          <a:latin typeface="+mn-ea"/>
                          <a:ea typeface="+mn-ea"/>
                        </a:rPr>
                        <a:t> </a:t>
                      </a:r>
                      <a:r>
                        <a:rPr kumimoji="1" lang="ja-JP" altLang="en-US" sz="1200" dirty="0" smtClean="0">
                          <a:latin typeface="+mn-ea"/>
                          <a:ea typeface="+mn-ea"/>
                        </a:rPr>
                        <a:t>調整後負担額</a:t>
                      </a:r>
                      <a:endParaRPr kumimoji="1" lang="en-US" altLang="ja-JP" sz="1200" dirty="0" smtClean="0">
                        <a:latin typeface="+mn-ea"/>
                        <a:ea typeface="+mn-ea"/>
                      </a:endParaRPr>
                    </a:p>
                    <a:p>
                      <a:pPr algn="ctr"/>
                      <a:r>
                        <a:rPr kumimoji="1" lang="ja-JP" altLang="en-US" sz="1200" dirty="0" smtClean="0">
                          <a:latin typeface="+mn-ea"/>
                          <a:ea typeface="+mn-ea"/>
                        </a:rPr>
                        <a:t>③</a:t>
                      </a:r>
                      <a:endParaRPr kumimoji="1" lang="en-US" altLang="ja-JP" sz="1050" dirty="0" smtClean="0">
                        <a:latin typeface="+mn-ea"/>
                        <a:ea typeface="+mn-ea"/>
                      </a:endParaRPr>
                    </a:p>
                    <a:p>
                      <a:pPr algn="ctr"/>
                      <a:r>
                        <a:rPr kumimoji="1" lang="ja-JP" altLang="en-US" sz="1050" dirty="0" smtClean="0">
                          <a:latin typeface="+mn-ea"/>
                          <a:ea typeface="+mn-ea"/>
                        </a:rPr>
                        <a:t>（①と②の低い方の額）</a:t>
                      </a:r>
                      <a:endParaRPr kumimoji="1" lang="ja-JP" altLang="en-US" sz="105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通所従前負担額</a:t>
                      </a:r>
                      <a:endParaRPr kumimoji="1" lang="en-US" altLang="ja-JP" sz="1200" dirty="0" smtClean="0">
                        <a:latin typeface="+mn-ea"/>
                        <a:ea typeface="+mn-ea"/>
                      </a:endParaRPr>
                    </a:p>
                    <a:p>
                      <a:pPr algn="ctr"/>
                      <a:r>
                        <a:rPr kumimoji="1" lang="ja-JP" altLang="en-US" sz="1200" dirty="0" smtClean="0">
                          <a:latin typeface="+mn-ea"/>
                          <a:ea typeface="+mn-ea"/>
                        </a:rPr>
                        <a:t>④</a:t>
                      </a:r>
                      <a:endParaRPr kumimoji="1" lang="ja-JP" altLang="en-US" sz="120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en-US" altLang="ja-JP" sz="1200" dirty="0" smtClean="0">
                          <a:latin typeface="+mn-ea"/>
                          <a:ea typeface="+mn-ea"/>
                        </a:rPr>
                        <a:t> </a:t>
                      </a:r>
                      <a:r>
                        <a:rPr kumimoji="1" lang="ja-JP" altLang="en-US" sz="1200" dirty="0" smtClean="0">
                          <a:latin typeface="+mn-ea"/>
                          <a:ea typeface="+mn-ea"/>
                        </a:rPr>
                        <a:t>利用者請求額</a:t>
                      </a:r>
                      <a:endParaRPr kumimoji="1" lang="en-US" altLang="ja-JP" sz="1200" dirty="0" smtClean="0">
                        <a:latin typeface="+mn-ea"/>
                        <a:ea typeface="+mn-ea"/>
                      </a:endParaRPr>
                    </a:p>
                    <a:p>
                      <a:pPr algn="ctr"/>
                      <a:r>
                        <a:rPr kumimoji="1" lang="ja-JP" altLang="en-US" sz="1200" dirty="0" smtClean="0">
                          <a:latin typeface="+mn-ea"/>
                          <a:ea typeface="+mn-ea"/>
                        </a:rPr>
                        <a:t>⑤</a:t>
                      </a:r>
                      <a:endParaRPr kumimoji="1" lang="en-US" altLang="ja-JP" sz="1200" dirty="0" smtClean="0">
                        <a:latin typeface="+mn-ea"/>
                        <a:ea typeface="+mn-ea"/>
                      </a:endParaRPr>
                    </a:p>
                    <a:p>
                      <a:pPr algn="ctr"/>
                      <a:r>
                        <a:rPr kumimoji="1" lang="ja-JP" altLang="en-US" sz="1050" dirty="0" smtClean="0">
                          <a:latin typeface="+mn-ea"/>
                          <a:ea typeface="+mn-ea"/>
                        </a:rPr>
                        <a:t>（③と④の低い方の額）</a:t>
                      </a:r>
                      <a:endParaRPr kumimoji="1" lang="ja-JP" altLang="en-US" sz="105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補助申請額</a:t>
                      </a:r>
                      <a:endParaRPr kumimoji="1" lang="en-US" altLang="ja-JP" sz="1200" dirty="0" smtClean="0">
                        <a:latin typeface="+mn-ea"/>
                        <a:ea typeface="+mn-ea"/>
                      </a:endParaRPr>
                    </a:p>
                    <a:p>
                      <a:pPr algn="ctr"/>
                      <a:r>
                        <a:rPr kumimoji="1" lang="ja-JP" altLang="en-US" sz="1200" dirty="0" smtClean="0">
                          <a:latin typeface="+mn-ea"/>
                          <a:ea typeface="+mn-ea"/>
                        </a:rPr>
                        <a:t>（③－⑤）</a:t>
                      </a:r>
                      <a:endParaRPr kumimoji="1" lang="ja-JP" altLang="en-US" sz="1200" dirty="0">
                        <a:latin typeface="+mn-ea"/>
                        <a:ea typeface="+mn-ea"/>
                      </a:endParaRPr>
                    </a:p>
                  </a:txBody>
                  <a:tcPr marL="36000" marR="36000" marT="36000" marB="36000" anchor="ctr">
                    <a:solidFill>
                      <a:schemeClr val="accent6">
                        <a:lumMod val="20000"/>
                        <a:lumOff val="80000"/>
                      </a:schemeClr>
                    </a:solidFill>
                  </a:tcPr>
                </a:tc>
                <a:extLst>
                  <a:ext uri="{0D108BD9-81ED-4DB2-BD59-A6C34878D82A}">
                    <a16:rowId xmlns:a16="http://schemas.microsoft.com/office/drawing/2014/main" val="175579469"/>
                  </a:ext>
                </a:extLst>
              </a:tr>
              <a:tr h="377193">
                <a:tc>
                  <a:txBody>
                    <a:bodyPr/>
                    <a:lstStyle/>
                    <a:p>
                      <a:pPr algn="l"/>
                      <a:r>
                        <a:rPr kumimoji="1" lang="ja-JP" altLang="en-US" sz="1200" dirty="0" smtClean="0">
                          <a:latin typeface="+mn-ea"/>
                          <a:ea typeface="+mn-ea"/>
                        </a:rPr>
                        <a:t>上限月額 </a:t>
                      </a:r>
                      <a:r>
                        <a:rPr kumimoji="1" lang="en-US" altLang="ja-JP" sz="1200" dirty="0" smtClean="0">
                          <a:latin typeface="+mn-ea"/>
                          <a:ea typeface="+mn-ea"/>
                        </a:rPr>
                        <a:t>37,200</a:t>
                      </a:r>
                      <a:r>
                        <a:rPr kumimoji="1" lang="ja-JP" altLang="en-US" sz="1200" dirty="0" smtClean="0">
                          <a:latin typeface="+mn-ea"/>
                          <a:ea typeface="+mn-ea"/>
                        </a:rPr>
                        <a:t>円の場合</a:t>
                      </a:r>
                      <a:endParaRPr kumimoji="1" lang="ja-JP" altLang="en-US" sz="1200" dirty="0">
                        <a:latin typeface="+mn-ea"/>
                        <a:ea typeface="+mn-ea"/>
                      </a:endParaRPr>
                    </a:p>
                  </a:txBody>
                  <a:tcPr marL="36000" marR="36000" marT="36000" marB="36000" anchor="ctr"/>
                </a:tc>
                <a:tc rowSpan="3">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n-ea"/>
                          <a:ea typeface="+mn-ea"/>
                        </a:rPr>
                        <a:t>30,000</a:t>
                      </a:r>
                      <a:r>
                        <a:rPr kumimoji="1" lang="ja-JP" altLang="en-US" sz="1200" dirty="0" smtClean="0">
                          <a:latin typeface="+mn-ea"/>
                          <a:ea typeface="+mn-ea"/>
                        </a:rPr>
                        <a:t>円</a:t>
                      </a:r>
                    </a:p>
                  </a:txBody>
                  <a:tcPr marL="36000" marR="36000" marT="36000" marB="36000" anchor="ctr"/>
                </a:tc>
                <a:tc>
                  <a:txBody>
                    <a:bodyPr/>
                    <a:lstStyle/>
                    <a:p>
                      <a:pPr algn="r"/>
                      <a:r>
                        <a:rPr kumimoji="1" lang="en-US" altLang="ja-JP" sz="1200" dirty="0" smtClean="0">
                          <a:latin typeface="+mn-ea"/>
                          <a:ea typeface="+mn-ea"/>
                        </a:rPr>
                        <a:t>37,200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30,000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rowSpan="3">
                  <a:txBody>
                    <a:bodyPr/>
                    <a:lstStyle/>
                    <a:p>
                      <a:pPr algn="r"/>
                      <a:r>
                        <a:rPr kumimoji="1" lang="en-US" altLang="ja-JP" sz="1200" dirty="0" smtClean="0">
                          <a:latin typeface="+mn-ea"/>
                          <a:ea typeface="+mn-ea"/>
                        </a:rPr>
                        <a:t>18,000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18,000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12,000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extLst>
                  <a:ext uri="{0D108BD9-81ED-4DB2-BD59-A6C34878D82A}">
                    <a16:rowId xmlns:a16="http://schemas.microsoft.com/office/drawing/2014/main" val="1863672862"/>
                  </a:ext>
                </a:extLst>
              </a:tr>
              <a:tr h="377193">
                <a:tc>
                  <a:txBody>
                    <a:bodyPr/>
                    <a:lstStyle/>
                    <a:p>
                      <a:pPr algn="l"/>
                      <a:r>
                        <a:rPr kumimoji="1" lang="ja-JP" altLang="en-US" sz="1200" dirty="0" smtClean="0">
                          <a:latin typeface="+mn-ea"/>
                          <a:ea typeface="+mn-ea"/>
                        </a:rPr>
                        <a:t>上限月額</a:t>
                      </a:r>
                      <a:r>
                        <a:rPr kumimoji="1" lang="ja-JP" altLang="en-US" sz="1200" baseline="0" dirty="0" smtClean="0">
                          <a:latin typeface="+mn-ea"/>
                          <a:ea typeface="+mn-ea"/>
                        </a:rPr>
                        <a:t> </a:t>
                      </a:r>
                      <a:r>
                        <a:rPr kumimoji="1" lang="en-US" altLang="ja-JP" sz="1200" baseline="0" dirty="0" smtClean="0">
                          <a:latin typeface="+mn-ea"/>
                          <a:ea typeface="+mn-ea"/>
                        </a:rPr>
                        <a:t>4</a:t>
                      </a:r>
                      <a:r>
                        <a:rPr kumimoji="1" lang="en-US" altLang="ja-JP" sz="1200" dirty="0" smtClean="0">
                          <a:latin typeface="+mn-ea"/>
                          <a:ea typeface="+mn-ea"/>
                        </a:rPr>
                        <a:t>,600</a:t>
                      </a:r>
                      <a:r>
                        <a:rPr kumimoji="1" lang="ja-JP" altLang="en-US" sz="1200" dirty="0" smtClean="0">
                          <a:latin typeface="+mn-ea"/>
                          <a:ea typeface="+mn-ea"/>
                        </a:rPr>
                        <a:t>円場合</a:t>
                      </a:r>
                      <a:endParaRPr kumimoji="1" lang="ja-JP" altLang="en-US" sz="1200" dirty="0">
                        <a:latin typeface="+mn-ea"/>
                        <a:ea typeface="+mn-ea"/>
                      </a:endParaRPr>
                    </a:p>
                  </a:txBody>
                  <a:tcPr marL="36000" marR="36000" marT="36000" marB="36000" anchor="ctr"/>
                </a:tc>
                <a:tc vMerge="1">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endParaRPr kumimoji="1" lang="ja-JP" altLang="en-US" sz="1100" dirty="0" smtClean="0">
                        <a:latin typeface="+mn-ea"/>
                        <a:ea typeface="+mn-ea"/>
                      </a:endParaRPr>
                    </a:p>
                  </a:txBody>
                  <a:tcPr marL="36000" marR="36000" marT="36000" marB="36000" anchor="ctr"/>
                </a:tc>
                <a:tc>
                  <a:txBody>
                    <a:bodyPr/>
                    <a:lstStyle/>
                    <a:p>
                      <a:pPr algn="r"/>
                      <a:r>
                        <a:rPr kumimoji="1" lang="en-US" altLang="ja-JP" sz="1200" dirty="0" smtClean="0">
                          <a:latin typeface="+mn-ea"/>
                          <a:ea typeface="+mn-ea"/>
                        </a:rPr>
                        <a:t>4,600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4,600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vMerge="1">
                  <a:txBody>
                    <a:bodyPr/>
                    <a:lstStyle/>
                    <a:p>
                      <a:pPr algn="r"/>
                      <a:endParaRPr kumimoji="1" lang="ja-JP" altLang="en-US" sz="11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4,600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extLst>
                  <a:ext uri="{0D108BD9-81ED-4DB2-BD59-A6C34878D82A}">
                    <a16:rowId xmlns:a16="http://schemas.microsoft.com/office/drawing/2014/main" val="1380508792"/>
                  </a:ext>
                </a:extLst>
              </a:tr>
              <a:tr h="377193">
                <a:tc>
                  <a:txBody>
                    <a:bodyPr/>
                    <a:lstStyle/>
                    <a:p>
                      <a:pPr algn="l"/>
                      <a:r>
                        <a:rPr kumimoji="1" lang="ja-JP" altLang="en-US" sz="1200" dirty="0" smtClean="0">
                          <a:latin typeface="+mn-ea"/>
                          <a:ea typeface="+mn-ea"/>
                        </a:rPr>
                        <a:t>上限月額 </a:t>
                      </a:r>
                      <a:r>
                        <a:rPr kumimoji="1" lang="en-US" altLang="ja-JP" sz="1200" dirty="0" smtClean="0">
                          <a:latin typeface="+mn-ea"/>
                          <a:ea typeface="+mn-ea"/>
                        </a:rPr>
                        <a:t>0</a:t>
                      </a:r>
                      <a:r>
                        <a:rPr kumimoji="1" lang="ja-JP" altLang="en-US" sz="1200" dirty="0" smtClean="0">
                          <a:latin typeface="+mn-ea"/>
                          <a:ea typeface="+mn-ea"/>
                        </a:rPr>
                        <a:t>円の場合</a:t>
                      </a:r>
                      <a:endParaRPr kumimoji="1" lang="ja-JP" altLang="en-US" sz="1200" dirty="0">
                        <a:latin typeface="+mn-ea"/>
                        <a:ea typeface="+mn-ea"/>
                      </a:endParaRPr>
                    </a:p>
                  </a:txBody>
                  <a:tcPr marL="36000" marR="36000" marT="36000" marB="36000" anchor="ctr"/>
                </a:tc>
                <a:tc vMerge="1">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endParaRPr kumimoji="1" lang="ja-JP" altLang="en-US" sz="1100" dirty="0" smtClean="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vMerge="1">
                  <a:txBody>
                    <a:bodyPr/>
                    <a:lstStyle/>
                    <a:p>
                      <a:pPr algn="r"/>
                      <a:endParaRPr kumimoji="1" lang="ja-JP" altLang="en-US" sz="11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extLst>
                  <a:ext uri="{0D108BD9-81ED-4DB2-BD59-A6C34878D82A}">
                    <a16:rowId xmlns:a16="http://schemas.microsoft.com/office/drawing/2014/main" val="1502871262"/>
                  </a:ext>
                </a:extLst>
              </a:tr>
            </a:tbl>
          </a:graphicData>
        </a:graphic>
      </p:graphicFrame>
      <p:sp>
        <p:nvSpPr>
          <p:cNvPr id="2" name="正方形/長方形 1"/>
          <p:cNvSpPr/>
          <p:nvPr/>
        </p:nvSpPr>
        <p:spPr>
          <a:xfrm flipH="1">
            <a:off x="326998" y="3356992"/>
            <a:ext cx="6570217" cy="400110"/>
          </a:xfrm>
          <a:prstGeom prst="rect">
            <a:avLst/>
          </a:prstGeom>
        </p:spPr>
        <p:txBody>
          <a:bodyPr wrap="square">
            <a:spAutoFit/>
          </a:bodyPr>
          <a:lstStyle/>
          <a:p>
            <a:r>
              <a:rPr lang="en-US" altLang="ja-JP" sz="1000" u="sng" dirty="0" smtClean="0">
                <a:latin typeface="+mn-ea"/>
              </a:rPr>
              <a:t>※</a:t>
            </a:r>
            <a:r>
              <a:rPr lang="ja-JP" altLang="en-US" sz="1000" u="sng" dirty="0" smtClean="0">
                <a:latin typeface="+mn-ea"/>
              </a:rPr>
              <a:t>１　「１割相当額」は、補足がなければ報酬の１割相当額を指す（以下同じ。）　</a:t>
            </a:r>
            <a:endParaRPr lang="en-US" altLang="ja-JP" sz="1000" u="sng" dirty="0" smtClean="0">
              <a:latin typeface="+mn-ea"/>
            </a:endParaRPr>
          </a:p>
          <a:p>
            <a:r>
              <a:rPr lang="en-US" altLang="ja-JP" sz="1000" u="sng" dirty="0" smtClean="0">
                <a:latin typeface="+mn-ea"/>
              </a:rPr>
              <a:t>※</a:t>
            </a:r>
            <a:r>
              <a:rPr lang="ja-JP" altLang="en-US" sz="1000" u="sng" dirty="0" smtClean="0">
                <a:latin typeface="+mn-ea"/>
              </a:rPr>
              <a:t>２　「調整後負担額」は、上限額管理が必要となる児童の場合は「上限額管理後利用者負担額」に置き換えて読むこと。</a:t>
            </a:r>
            <a:endParaRPr lang="ja-JP" altLang="en-US" sz="1000" u="sng" dirty="0"/>
          </a:p>
        </p:txBody>
      </p:sp>
    </p:spTree>
    <p:extLst>
      <p:ext uri="{BB962C8B-B14F-4D97-AF65-F5344CB8AC3E}">
        <p14:creationId xmlns:p14="http://schemas.microsoft.com/office/powerpoint/2010/main" val="38015744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lang="ja-JP" altLang="en-US" smtClean="0"/>
              <a:pPr/>
              <a:t>12</a:t>
            </a:fld>
            <a:endParaRPr lang="ja-JP" altLang="en-US"/>
          </a:p>
        </p:txBody>
      </p:sp>
      <p:sp>
        <p:nvSpPr>
          <p:cNvPr id="5" name="タイトル 1"/>
          <p:cNvSpPr txBox="1">
            <a:spLocks/>
          </p:cNvSpPr>
          <p:nvPr/>
        </p:nvSpPr>
        <p:spPr>
          <a:xfrm>
            <a:off x="93663" y="1456854"/>
            <a:ext cx="9718675" cy="3944292"/>
          </a:xfrm>
          <a:prstGeom prst="rect">
            <a:avLst/>
          </a:prstGeom>
          <a:noFill/>
        </p:spPr>
        <p:txBody>
          <a:bodyPr vert="horz" lIns="91440" tIns="45720" rIns="91440" bIns="45720" rtlCol="0" anchor="ctr">
            <a:noAutofit/>
          </a:bodyPr>
          <a:lstStyle>
            <a:lvl1pPr algn="ctr" defTabSz="990570" rtl="0" eaLnBrk="1" latinLnBrk="0" hangingPunct="1">
              <a:spcBef>
                <a:spcPct val="0"/>
              </a:spcBef>
              <a:buNone/>
              <a:defRPr kumimoji="1" sz="4767" kern="1200">
                <a:solidFill>
                  <a:schemeClr val="tx1"/>
                </a:solidFill>
                <a:latin typeface="+mj-lt"/>
                <a:ea typeface="+mj-ea"/>
                <a:cs typeface="+mj-cs"/>
              </a:defRPr>
            </a:lvl1pPr>
          </a:lstStyle>
          <a:p>
            <a:pPr marL="92866" indent="-92866"/>
            <a:r>
              <a:rPr lang="en-US" altLang="ja-JP" sz="3200" dirty="0" smtClean="0">
                <a:latin typeface="ＤＦ特太ゴシック体" panose="020B0509000000000000" pitchFamily="49" charset="-128"/>
                <a:ea typeface="ＤＦ特太ゴシック体" panose="020B0509000000000000" pitchFamily="49" charset="-128"/>
              </a:rPr>
              <a:t>Ⅲ</a:t>
            </a:r>
            <a:r>
              <a:rPr lang="ja-JP" altLang="en-US" sz="3200" dirty="0">
                <a:latin typeface="ＤＦ特太ゴシック体" panose="020B0509000000000000" pitchFamily="49" charset="-128"/>
                <a:ea typeface="ＤＦ特太ゴシック体" panose="020B0509000000000000" pitchFamily="49" charset="-128"/>
              </a:rPr>
              <a:t>　補助申請額等</a:t>
            </a:r>
            <a:r>
              <a:rPr lang="ja-JP" altLang="en-US" sz="3200" dirty="0" smtClean="0">
                <a:latin typeface="ＤＦ特太ゴシック体" panose="020B0509000000000000" pitchFamily="49" charset="-128"/>
                <a:ea typeface="ＤＦ特太ゴシック体" panose="020B0509000000000000" pitchFamily="49" charset="-128"/>
              </a:rPr>
              <a:t>の計算方法</a:t>
            </a:r>
            <a:endParaRPr lang="en-US" altLang="ja-JP" sz="3200" dirty="0" smtClean="0">
              <a:latin typeface="ＤＦ特太ゴシック体" panose="020B0509000000000000" pitchFamily="49" charset="-128"/>
              <a:ea typeface="ＤＦ特太ゴシック体" panose="020B0509000000000000" pitchFamily="49" charset="-128"/>
            </a:endParaRPr>
          </a:p>
          <a:p>
            <a:pPr marL="92866" indent="-92866"/>
            <a:endParaRPr lang="en-US" altLang="ja-JP" sz="3200" dirty="0">
              <a:latin typeface="ＤＦ特太ゴシック体" panose="020B0509000000000000" pitchFamily="49" charset="-128"/>
              <a:ea typeface="ＤＦ特太ゴシック体" panose="020B0509000000000000" pitchFamily="49" charset="-128"/>
            </a:endParaRPr>
          </a:p>
          <a:p>
            <a:pPr marL="92866" indent="-92866"/>
            <a:r>
              <a:rPr lang="ja-JP" altLang="en-US" sz="3200" dirty="0" smtClean="0">
                <a:latin typeface="ＤＦ特太ゴシック体" panose="020B0509000000000000" pitchFamily="49" charset="-128"/>
                <a:ea typeface="ＤＦ特太ゴシック体" panose="020B0509000000000000" pitchFamily="49" charset="-128"/>
              </a:rPr>
              <a:t>（複数事業所を利用した場合）</a:t>
            </a:r>
            <a:endParaRPr lang="en-US" altLang="ja-JP" sz="3200" dirty="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11371077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83906" y="540016"/>
            <a:ext cx="9720000" cy="598532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700" dirty="0" smtClean="0">
              <a:solidFill>
                <a:schemeClr val="tx1"/>
              </a:solidFill>
              <a:latin typeface="+mn-ea"/>
            </a:endParaRPr>
          </a:p>
          <a:p>
            <a:pPr marL="179388" indent="-179388"/>
            <a:r>
              <a:rPr lang="ja-JP" altLang="en-US" sz="1400" dirty="0" smtClean="0">
                <a:solidFill>
                  <a:schemeClr val="tx1"/>
                </a:solidFill>
                <a:latin typeface="+mn-ea"/>
              </a:rPr>
              <a:t>○　複数の事業所を利用した場合、各事業所単位では、従前通所報酬の正確な算出が困難な場合があるため、</a:t>
            </a:r>
            <a:r>
              <a:rPr lang="en-US" altLang="ja-JP" sz="1400" dirty="0" smtClean="0">
                <a:solidFill>
                  <a:schemeClr val="tx1"/>
                </a:solidFill>
                <a:latin typeface="+mn-ea"/>
              </a:rPr>
              <a:t>Ⅱ</a:t>
            </a:r>
            <a:r>
              <a:rPr lang="ja-JP" altLang="en-US" sz="1400" dirty="0" smtClean="0">
                <a:solidFill>
                  <a:schemeClr val="tx1"/>
                </a:solidFill>
                <a:latin typeface="+mn-ea"/>
              </a:rPr>
              <a:t>とは別個の算出方法を示す。</a:t>
            </a:r>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r>
              <a:rPr lang="ja-JP" altLang="en-US" sz="1400" dirty="0" smtClean="0">
                <a:solidFill>
                  <a:schemeClr val="tx1"/>
                </a:solidFill>
                <a:latin typeface="+mn-ea"/>
              </a:rPr>
              <a:t>○　なお、地域によってはこのようなケースが多く生じることも想定される。この場合、事業所で２つの算出方法を使い分けることは事務負担が生じることから、一律に</a:t>
            </a:r>
            <a:r>
              <a:rPr lang="en-US" altLang="ja-JP" sz="1400" dirty="0" smtClean="0">
                <a:solidFill>
                  <a:schemeClr val="tx1"/>
                </a:solidFill>
                <a:latin typeface="+mn-ea"/>
              </a:rPr>
              <a:t>Ⅲ</a:t>
            </a:r>
            <a:r>
              <a:rPr lang="ja-JP" altLang="en-US" sz="1400" dirty="0" smtClean="0">
                <a:solidFill>
                  <a:schemeClr val="tx1"/>
                </a:solidFill>
                <a:latin typeface="+mn-ea"/>
              </a:rPr>
              <a:t>の方法で算出を求めても差し支えないものとする。</a:t>
            </a:r>
            <a:endParaRPr lang="en-US" altLang="ja-JP" sz="1400" dirty="0" smtClean="0">
              <a:solidFill>
                <a:schemeClr val="tx1"/>
              </a:solidFill>
              <a:latin typeface="+mn-ea"/>
            </a:endParaRPr>
          </a:p>
        </p:txBody>
      </p:sp>
      <p:sp>
        <p:nvSpPr>
          <p:cNvPr id="101" name="楕円 100"/>
          <p:cNvSpPr/>
          <p:nvPr/>
        </p:nvSpPr>
        <p:spPr>
          <a:xfrm>
            <a:off x="2649287" y="3143880"/>
            <a:ext cx="1512168" cy="645160"/>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sz="1100" b="1" dirty="0" smtClean="0">
                <a:solidFill>
                  <a:srgbClr val="FF0000"/>
                </a:solidFill>
              </a:rPr>
              <a:t>通所従前報酬が出せない。</a:t>
            </a:r>
            <a:endParaRPr kumimoji="1" lang="ja-JP" altLang="en-US" sz="1100" b="1" dirty="0">
              <a:solidFill>
                <a:srgbClr val="FF0000"/>
              </a:solidFill>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13</a:t>
            </a:fld>
            <a:endParaRPr lang="ja-JP" altLang="en-US"/>
          </a:p>
        </p:txBody>
      </p:sp>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方法（複数事業所を利用した場合）－①</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スライド番号プレースホルダー 4"/>
          <p:cNvSpPr txBox="1">
            <a:spLocks/>
          </p:cNvSpPr>
          <p:nvPr/>
        </p:nvSpPr>
        <p:spPr>
          <a:xfrm>
            <a:off x="7534327" y="6451311"/>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400" b="0" i="0" kern="1200">
                <a:solidFill>
                  <a:schemeClr val="tx1"/>
                </a:solidFill>
                <a:effectLst>
                  <a:outerShdw blurRad="38100" dist="38100" dir="2700000" algn="tl">
                    <a:srgbClr val="000000">
                      <a:alpha val="43137"/>
                    </a:srgbClr>
                  </a:outerShdw>
                </a:effectLst>
                <a:latin typeface="ＭＳ Ｐ明朝" panose="02020600040205080304" pitchFamily="18" charset="-128"/>
                <a:ea typeface="ＭＳ Ｐ明朝" panose="02020600040205080304" pitchFamily="18"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9E2A29CB-BA86-48A6-80E1-CB8750A963B5}" type="slidenum">
              <a:rPr lang="ja-JP" altLang="en-US" smtClean="0"/>
              <a:pPr/>
              <a:t>13</a:t>
            </a:fld>
            <a:endParaRPr lang="ja-JP" altLang="en-US"/>
          </a:p>
        </p:txBody>
      </p:sp>
      <p:sp>
        <p:nvSpPr>
          <p:cNvPr id="70" name="正方形/長方形 69"/>
          <p:cNvSpPr/>
          <p:nvPr/>
        </p:nvSpPr>
        <p:spPr>
          <a:xfrm>
            <a:off x="344488" y="2038556"/>
            <a:ext cx="4104456" cy="44147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r>
              <a:rPr lang="en-US" altLang="ja-JP" sz="1400" dirty="0" smtClean="0">
                <a:solidFill>
                  <a:schemeClr val="tx1"/>
                </a:solidFill>
                <a:latin typeface="+mn-ea"/>
              </a:rPr>
              <a:t>【</a:t>
            </a:r>
            <a:r>
              <a:rPr lang="ja-JP" altLang="en-US" sz="1400" dirty="0" smtClean="0">
                <a:solidFill>
                  <a:schemeClr val="tx1"/>
                </a:solidFill>
                <a:latin typeface="+mn-ea"/>
              </a:rPr>
              <a:t>３月当初の利用：２カ所</a:t>
            </a:r>
            <a:r>
              <a:rPr lang="en-US" altLang="ja-JP" sz="1400" dirty="0" smtClean="0">
                <a:solidFill>
                  <a:schemeClr val="tx1"/>
                </a:solidFill>
                <a:latin typeface="+mn-ea"/>
              </a:rPr>
              <a:t>】</a:t>
            </a: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r>
              <a:rPr lang="en-US" altLang="ja-JP" sz="1400" dirty="0" smtClean="0">
                <a:solidFill>
                  <a:schemeClr val="tx1"/>
                </a:solidFill>
                <a:latin typeface="+mn-ea"/>
              </a:rPr>
              <a:t>【</a:t>
            </a:r>
            <a:r>
              <a:rPr lang="ja-JP" altLang="en-US" sz="1400" dirty="0" smtClean="0">
                <a:solidFill>
                  <a:schemeClr val="tx1"/>
                </a:solidFill>
                <a:latin typeface="+mn-ea"/>
              </a:rPr>
              <a:t>４月の利用</a:t>
            </a:r>
            <a:r>
              <a:rPr lang="en-US" altLang="ja-JP" sz="1400" dirty="0" smtClean="0">
                <a:solidFill>
                  <a:schemeClr val="tx1"/>
                </a:solidFill>
                <a:latin typeface="+mn-ea"/>
              </a:rPr>
              <a:t>】</a:t>
            </a:r>
          </a:p>
        </p:txBody>
      </p:sp>
      <p:sp>
        <p:nvSpPr>
          <p:cNvPr id="71" name="正方形/長方形 70"/>
          <p:cNvSpPr/>
          <p:nvPr/>
        </p:nvSpPr>
        <p:spPr>
          <a:xfrm>
            <a:off x="344488" y="2038556"/>
            <a:ext cx="4104456" cy="310324"/>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dirty="0" smtClean="0">
                <a:solidFill>
                  <a:schemeClr val="tx1"/>
                </a:solidFill>
                <a:latin typeface="+mn-ea"/>
              </a:rPr>
              <a:t>従前通所報酬の正確な算出が困難な例①</a:t>
            </a:r>
            <a:endParaRPr lang="en-US" altLang="ja-JP" sz="1200" dirty="0" smtClean="0">
              <a:solidFill>
                <a:schemeClr val="tx1"/>
              </a:solidFill>
              <a:latin typeface="+mn-ea"/>
            </a:endParaRPr>
          </a:p>
        </p:txBody>
      </p:sp>
      <p:sp>
        <p:nvSpPr>
          <p:cNvPr id="72" name="二等辺三角形 71"/>
          <p:cNvSpPr/>
          <p:nvPr/>
        </p:nvSpPr>
        <p:spPr>
          <a:xfrm>
            <a:off x="1640632" y="2988412"/>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p:cNvSpPr/>
          <p:nvPr/>
        </p:nvSpPr>
        <p:spPr>
          <a:xfrm>
            <a:off x="1730680" y="3347411"/>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Ｂ</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74" name="二等辺三角形 73"/>
          <p:cNvSpPr/>
          <p:nvPr/>
        </p:nvSpPr>
        <p:spPr>
          <a:xfrm>
            <a:off x="547870" y="2988412"/>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正方形/長方形 74"/>
          <p:cNvSpPr/>
          <p:nvPr/>
        </p:nvSpPr>
        <p:spPr>
          <a:xfrm>
            <a:off x="637918" y="3347411"/>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Ａ</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83" name="二等辺三角形 82"/>
          <p:cNvSpPr/>
          <p:nvPr/>
        </p:nvSpPr>
        <p:spPr>
          <a:xfrm>
            <a:off x="547870" y="4848178"/>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正方形/長方形 83"/>
          <p:cNvSpPr/>
          <p:nvPr/>
        </p:nvSpPr>
        <p:spPr>
          <a:xfrm>
            <a:off x="637918" y="5207177"/>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Ａ</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85" name="二等辺三角形 84"/>
          <p:cNvSpPr/>
          <p:nvPr/>
        </p:nvSpPr>
        <p:spPr>
          <a:xfrm>
            <a:off x="2432720" y="4847137"/>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正方形/長方形 85"/>
          <p:cNvSpPr/>
          <p:nvPr/>
        </p:nvSpPr>
        <p:spPr>
          <a:xfrm>
            <a:off x="2522768" y="5206136"/>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Ｃ</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88" name="二等辺三角形 87"/>
          <p:cNvSpPr/>
          <p:nvPr/>
        </p:nvSpPr>
        <p:spPr>
          <a:xfrm>
            <a:off x="3503896" y="4863713"/>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正方形/長方形 88"/>
          <p:cNvSpPr/>
          <p:nvPr/>
        </p:nvSpPr>
        <p:spPr>
          <a:xfrm>
            <a:off x="3593944" y="5222712"/>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Ｄ</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cxnSp>
        <p:nvCxnSpPr>
          <p:cNvPr id="91" name="直線矢印コネクタ 90"/>
          <p:cNvCxnSpPr>
            <a:stCxn id="85" idx="0"/>
          </p:cNvCxnSpPr>
          <p:nvPr/>
        </p:nvCxnSpPr>
        <p:spPr>
          <a:xfrm flipV="1">
            <a:off x="2864768" y="3938744"/>
            <a:ext cx="0" cy="900000"/>
          </a:xfrm>
          <a:prstGeom prst="straightConnector1">
            <a:avLst/>
          </a:prstGeom>
          <a:ln w="31750">
            <a:solidFill>
              <a:srgbClr val="FF0000"/>
            </a:solidFill>
            <a:prstDash val="sysDot"/>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直線矢印コネクタ 91"/>
          <p:cNvCxnSpPr>
            <a:stCxn id="88" idx="0"/>
          </p:cNvCxnSpPr>
          <p:nvPr/>
        </p:nvCxnSpPr>
        <p:spPr>
          <a:xfrm flipH="1" flipV="1">
            <a:off x="3932246" y="3938533"/>
            <a:ext cx="0" cy="900000"/>
          </a:xfrm>
          <a:prstGeom prst="straightConnector1">
            <a:avLst/>
          </a:prstGeom>
          <a:ln w="31750">
            <a:solidFill>
              <a:srgbClr val="FF0000"/>
            </a:solidFill>
            <a:prstDash val="sysDot"/>
            <a:tailEnd type="triangle" w="med" len="med"/>
          </a:ln>
        </p:spPr>
        <p:style>
          <a:lnRef idx="1">
            <a:schemeClr val="accent1"/>
          </a:lnRef>
          <a:fillRef idx="0">
            <a:schemeClr val="accent1"/>
          </a:fillRef>
          <a:effectRef idx="0">
            <a:schemeClr val="accent1"/>
          </a:effectRef>
          <a:fontRef idx="minor">
            <a:schemeClr val="tx1"/>
          </a:fontRef>
        </p:style>
      </p:cxnSp>
      <p:sp>
        <p:nvSpPr>
          <p:cNvPr id="105" name="正方形/長方形 104"/>
          <p:cNvSpPr/>
          <p:nvPr/>
        </p:nvSpPr>
        <p:spPr>
          <a:xfrm>
            <a:off x="5457056" y="2038556"/>
            <a:ext cx="4104456" cy="310324"/>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dirty="0" smtClean="0">
                <a:solidFill>
                  <a:schemeClr val="tx1"/>
                </a:solidFill>
                <a:latin typeface="+mn-ea"/>
              </a:rPr>
              <a:t>従前通所報酬の正確な算出が困難な例</a:t>
            </a:r>
            <a:r>
              <a:rPr lang="ja-JP" altLang="en-US" sz="1200" dirty="0">
                <a:solidFill>
                  <a:schemeClr val="tx1"/>
                </a:solidFill>
                <a:latin typeface="+mn-ea"/>
              </a:rPr>
              <a:t>②</a:t>
            </a:r>
            <a:endParaRPr lang="en-US" altLang="ja-JP" sz="1200" dirty="0" smtClean="0">
              <a:solidFill>
                <a:schemeClr val="tx1"/>
              </a:solidFill>
              <a:latin typeface="+mn-ea"/>
            </a:endParaRPr>
          </a:p>
        </p:txBody>
      </p:sp>
      <p:sp>
        <p:nvSpPr>
          <p:cNvPr id="106" name="正方形/長方形 105"/>
          <p:cNvSpPr/>
          <p:nvPr/>
        </p:nvSpPr>
        <p:spPr>
          <a:xfrm>
            <a:off x="5457056" y="2033783"/>
            <a:ext cx="4104456" cy="44147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r>
              <a:rPr lang="en-US" altLang="ja-JP" sz="1400" dirty="0" smtClean="0">
                <a:solidFill>
                  <a:schemeClr val="tx1"/>
                </a:solidFill>
                <a:latin typeface="+mn-ea"/>
              </a:rPr>
              <a:t>【</a:t>
            </a:r>
            <a:r>
              <a:rPr lang="ja-JP" altLang="en-US" sz="1400" dirty="0" smtClean="0">
                <a:solidFill>
                  <a:schemeClr val="tx1"/>
                </a:solidFill>
                <a:latin typeface="+mn-ea"/>
              </a:rPr>
              <a:t>３月当初の利用：</a:t>
            </a:r>
            <a:r>
              <a:rPr lang="en-US" altLang="ja-JP" sz="1400" dirty="0" smtClean="0">
                <a:solidFill>
                  <a:schemeClr val="tx1"/>
                </a:solidFill>
                <a:latin typeface="+mn-ea"/>
              </a:rPr>
              <a:t>20</a:t>
            </a:r>
            <a:r>
              <a:rPr lang="ja-JP" altLang="en-US" sz="1400" dirty="0" smtClean="0">
                <a:solidFill>
                  <a:schemeClr val="tx1"/>
                </a:solidFill>
                <a:latin typeface="+mn-ea"/>
              </a:rPr>
              <a:t>日</a:t>
            </a:r>
            <a:r>
              <a:rPr lang="en-US" altLang="ja-JP" sz="1400" dirty="0" smtClean="0">
                <a:solidFill>
                  <a:schemeClr val="tx1"/>
                </a:solidFill>
                <a:latin typeface="+mn-ea"/>
              </a:rPr>
              <a:t>】</a:t>
            </a: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r>
              <a:rPr lang="en-US" altLang="ja-JP" sz="1400" dirty="0" smtClean="0">
                <a:solidFill>
                  <a:schemeClr val="tx1"/>
                </a:solidFill>
                <a:latin typeface="+mn-ea"/>
              </a:rPr>
              <a:t>【</a:t>
            </a:r>
            <a:r>
              <a:rPr lang="ja-JP" altLang="en-US" sz="1400" dirty="0" smtClean="0">
                <a:solidFill>
                  <a:schemeClr val="tx1"/>
                </a:solidFill>
                <a:latin typeface="+mn-ea"/>
              </a:rPr>
              <a:t>４月の利用：</a:t>
            </a:r>
            <a:r>
              <a:rPr lang="en-US" altLang="ja-JP" sz="1400" dirty="0" smtClean="0">
                <a:solidFill>
                  <a:schemeClr val="tx1"/>
                </a:solidFill>
                <a:latin typeface="+mn-ea"/>
              </a:rPr>
              <a:t>20</a:t>
            </a:r>
            <a:r>
              <a:rPr lang="ja-JP" altLang="en-US" sz="1400" dirty="0" smtClean="0">
                <a:solidFill>
                  <a:schemeClr val="tx1"/>
                </a:solidFill>
                <a:latin typeface="+mn-ea"/>
              </a:rPr>
              <a:t>日</a:t>
            </a:r>
            <a:r>
              <a:rPr lang="en-US" altLang="ja-JP" sz="1400" dirty="0" smtClean="0">
                <a:solidFill>
                  <a:schemeClr val="tx1"/>
                </a:solidFill>
                <a:latin typeface="+mn-ea"/>
              </a:rPr>
              <a:t>】</a:t>
            </a:r>
          </a:p>
        </p:txBody>
      </p:sp>
      <p:sp>
        <p:nvSpPr>
          <p:cNvPr id="107" name="二等辺三角形 106"/>
          <p:cNvSpPr/>
          <p:nvPr/>
        </p:nvSpPr>
        <p:spPr>
          <a:xfrm>
            <a:off x="7963295" y="2988974"/>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p:cNvSpPr/>
          <p:nvPr/>
        </p:nvSpPr>
        <p:spPr>
          <a:xfrm>
            <a:off x="8053343" y="3347973"/>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Ｂ</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109" name="二等辺三角形 108"/>
          <p:cNvSpPr/>
          <p:nvPr/>
        </p:nvSpPr>
        <p:spPr>
          <a:xfrm>
            <a:off x="6019079" y="2988974"/>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p:cNvSpPr/>
          <p:nvPr/>
        </p:nvSpPr>
        <p:spPr>
          <a:xfrm>
            <a:off x="6109127" y="3347973"/>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Ａ</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111" name="正方形/長方形 110"/>
          <p:cNvSpPr/>
          <p:nvPr/>
        </p:nvSpPr>
        <p:spPr>
          <a:xfrm>
            <a:off x="6869424" y="3377158"/>
            <a:ext cx="598835" cy="508659"/>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en-US" altLang="ja-JP" sz="1400" dirty="0" smtClean="0">
                <a:solidFill>
                  <a:schemeClr val="tx1"/>
                </a:solidFill>
                <a:latin typeface="+mn-ea"/>
              </a:rPr>
              <a:t>12</a:t>
            </a:r>
            <a:r>
              <a:rPr lang="ja-JP" altLang="en-US" sz="1400" dirty="0" smtClean="0">
                <a:solidFill>
                  <a:schemeClr val="tx1"/>
                </a:solidFill>
                <a:latin typeface="+mn-ea"/>
              </a:rPr>
              <a:t>日</a:t>
            </a:r>
            <a:endParaRPr lang="en-US" altLang="ja-JP" sz="1400" dirty="0" smtClean="0">
              <a:solidFill>
                <a:schemeClr val="tx1"/>
              </a:solidFill>
              <a:latin typeface="+mn-ea"/>
            </a:endParaRPr>
          </a:p>
          <a:p>
            <a:pPr marL="179388" indent="-179388" algn="ctr"/>
            <a:r>
              <a:rPr lang="ja-JP" altLang="en-US" sz="1400" dirty="0" smtClean="0">
                <a:solidFill>
                  <a:schemeClr val="tx1"/>
                </a:solidFill>
                <a:latin typeface="+mn-ea"/>
              </a:rPr>
              <a:t>利用</a:t>
            </a:r>
            <a:endParaRPr lang="en-US" altLang="ja-JP" sz="1400" dirty="0" smtClean="0">
              <a:solidFill>
                <a:schemeClr val="tx1"/>
              </a:solidFill>
              <a:latin typeface="+mn-ea"/>
            </a:endParaRPr>
          </a:p>
        </p:txBody>
      </p:sp>
      <p:sp>
        <p:nvSpPr>
          <p:cNvPr id="112" name="正方形/長方形 111"/>
          <p:cNvSpPr/>
          <p:nvPr/>
        </p:nvSpPr>
        <p:spPr>
          <a:xfrm>
            <a:off x="8818239" y="3383156"/>
            <a:ext cx="598835" cy="508659"/>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400" dirty="0" smtClean="0">
                <a:solidFill>
                  <a:schemeClr val="tx1"/>
                </a:solidFill>
                <a:latin typeface="+mn-ea"/>
              </a:rPr>
              <a:t>８日</a:t>
            </a:r>
            <a:endParaRPr lang="en-US" altLang="ja-JP" sz="1400" dirty="0" smtClean="0">
              <a:solidFill>
                <a:schemeClr val="tx1"/>
              </a:solidFill>
              <a:latin typeface="+mn-ea"/>
            </a:endParaRPr>
          </a:p>
          <a:p>
            <a:pPr marL="179388" indent="-179388" algn="ctr"/>
            <a:r>
              <a:rPr lang="ja-JP" altLang="en-US" sz="1400" dirty="0" smtClean="0">
                <a:solidFill>
                  <a:schemeClr val="tx1"/>
                </a:solidFill>
                <a:latin typeface="+mn-ea"/>
              </a:rPr>
              <a:t>利用</a:t>
            </a:r>
            <a:endParaRPr lang="en-US" altLang="ja-JP" sz="1400" dirty="0" smtClean="0">
              <a:solidFill>
                <a:schemeClr val="tx1"/>
              </a:solidFill>
              <a:latin typeface="+mn-ea"/>
            </a:endParaRPr>
          </a:p>
        </p:txBody>
      </p:sp>
      <p:sp>
        <p:nvSpPr>
          <p:cNvPr id="121" name="二等辺三角形 120"/>
          <p:cNvSpPr/>
          <p:nvPr/>
        </p:nvSpPr>
        <p:spPr>
          <a:xfrm>
            <a:off x="7963295" y="5019494"/>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p:cNvSpPr/>
          <p:nvPr/>
        </p:nvSpPr>
        <p:spPr>
          <a:xfrm>
            <a:off x="8053343" y="5378493"/>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Ｂ</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123" name="二等辺三角形 122"/>
          <p:cNvSpPr/>
          <p:nvPr/>
        </p:nvSpPr>
        <p:spPr>
          <a:xfrm>
            <a:off x="6019079" y="5019494"/>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p:cNvSpPr/>
          <p:nvPr/>
        </p:nvSpPr>
        <p:spPr>
          <a:xfrm>
            <a:off x="6109127" y="5378493"/>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Ａ</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125" name="正方形/長方形 124"/>
          <p:cNvSpPr/>
          <p:nvPr/>
        </p:nvSpPr>
        <p:spPr>
          <a:xfrm>
            <a:off x="8818148" y="5440215"/>
            <a:ext cx="598835" cy="508659"/>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en-US" altLang="ja-JP" sz="1400" dirty="0" smtClean="0">
                <a:solidFill>
                  <a:schemeClr val="tx1"/>
                </a:solidFill>
                <a:latin typeface="+mn-ea"/>
              </a:rPr>
              <a:t>20</a:t>
            </a:r>
            <a:r>
              <a:rPr lang="ja-JP" altLang="en-US" sz="1400" dirty="0" smtClean="0">
                <a:solidFill>
                  <a:schemeClr val="tx1"/>
                </a:solidFill>
                <a:latin typeface="+mn-ea"/>
              </a:rPr>
              <a:t>日</a:t>
            </a:r>
            <a:endParaRPr lang="en-US" altLang="ja-JP" sz="1400" dirty="0" smtClean="0">
              <a:solidFill>
                <a:schemeClr val="tx1"/>
              </a:solidFill>
              <a:latin typeface="+mn-ea"/>
            </a:endParaRPr>
          </a:p>
          <a:p>
            <a:pPr marL="179388" indent="-179388" algn="ctr"/>
            <a:r>
              <a:rPr lang="ja-JP" altLang="en-US" sz="1400" dirty="0" smtClean="0">
                <a:solidFill>
                  <a:schemeClr val="tx1"/>
                </a:solidFill>
                <a:latin typeface="+mn-ea"/>
              </a:rPr>
              <a:t>利用</a:t>
            </a:r>
            <a:endParaRPr lang="en-US" altLang="ja-JP" sz="1400" dirty="0" smtClean="0">
              <a:solidFill>
                <a:schemeClr val="tx1"/>
              </a:solidFill>
              <a:latin typeface="+mn-ea"/>
            </a:endParaRPr>
          </a:p>
        </p:txBody>
      </p:sp>
      <p:sp>
        <p:nvSpPr>
          <p:cNvPr id="126" name="正方形/長方形 125"/>
          <p:cNvSpPr/>
          <p:nvPr/>
        </p:nvSpPr>
        <p:spPr>
          <a:xfrm>
            <a:off x="6864080" y="5436382"/>
            <a:ext cx="598835" cy="508659"/>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en-US" altLang="ja-JP" sz="1400" dirty="0" smtClean="0">
                <a:solidFill>
                  <a:schemeClr val="tx1"/>
                </a:solidFill>
                <a:latin typeface="+mn-ea"/>
              </a:rPr>
              <a:t>0</a:t>
            </a:r>
            <a:r>
              <a:rPr lang="ja-JP" altLang="en-US" sz="1400" dirty="0" smtClean="0">
                <a:solidFill>
                  <a:schemeClr val="tx1"/>
                </a:solidFill>
                <a:latin typeface="+mn-ea"/>
              </a:rPr>
              <a:t>日</a:t>
            </a:r>
            <a:endParaRPr lang="en-US" altLang="ja-JP" sz="1400" dirty="0" smtClean="0">
              <a:solidFill>
                <a:schemeClr val="tx1"/>
              </a:solidFill>
              <a:latin typeface="+mn-ea"/>
            </a:endParaRPr>
          </a:p>
          <a:p>
            <a:pPr marL="179388" indent="-179388" algn="ctr"/>
            <a:r>
              <a:rPr lang="ja-JP" altLang="en-US" sz="1400" dirty="0" smtClean="0">
                <a:solidFill>
                  <a:schemeClr val="tx1"/>
                </a:solidFill>
                <a:latin typeface="+mn-ea"/>
              </a:rPr>
              <a:t>利用</a:t>
            </a:r>
            <a:endParaRPr lang="en-US" altLang="ja-JP" sz="1400" dirty="0" smtClean="0">
              <a:solidFill>
                <a:schemeClr val="tx1"/>
              </a:solidFill>
              <a:latin typeface="+mn-ea"/>
            </a:endParaRPr>
          </a:p>
        </p:txBody>
      </p:sp>
      <p:cxnSp>
        <p:nvCxnSpPr>
          <p:cNvPr id="127" name="直線矢印コネクタ 126"/>
          <p:cNvCxnSpPr>
            <a:stCxn id="125" idx="0"/>
            <a:endCxn id="112" idx="2"/>
          </p:cNvCxnSpPr>
          <p:nvPr/>
        </p:nvCxnSpPr>
        <p:spPr>
          <a:xfrm flipV="1">
            <a:off x="9117566" y="3891815"/>
            <a:ext cx="91" cy="1548400"/>
          </a:xfrm>
          <a:prstGeom prst="straightConnector1">
            <a:avLst/>
          </a:prstGeom>
          <a:ln w="31750">
            <a:solidFill>
              <a:srgbClr val="FF0000"/>
            </a:solidFill>
            <a:prstDash val="sysDot"/>
            <a:tailEnd type="triangle" w="med" len="med"/>
          </a:ln>
        </p:spPr>
        <p:style>
          <a:lnRef idx="1">
            <a:schemeClr val="accent1"/>
          </a:lnRef>
          <a:fillRef idx="0">
            <a:schemeClr val="accent1"/>
          </a:fillRef>
          <a:effectRef idx="0">
            <a:schemeClr val="accent1"/>
          </a:effectRef>
          <a:fontRef idx="minor">
            <a:schemeClr val="tx1"/>
          </a:fontRef>
        </p:style>
      </p:cxnSp>
      <p:sp>
        <p:nvSpPr>
          <p:cNvPr id="131" name="楕円 130"/>
          <p:cNvSpPr/>
          <p:nvPr/>
        </p:nvSpPr>
        <p:spPr>
          <a:xfrm>
            <a:off x="7257256" y="4118016"/>
            <a:ext cx="1689924" cy="729121"/>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100" b="1" dirty="0" smtClean="0">
                <a:solidFill>
                  <a:srgbClr val="FF0000"/>
                </a:solidFill>
                <a:latin typeface="+mn-ea"/>
              </a:rPr>
              <a:t>増加した</a:t>
            </a:r>
            <a:r>
              <a:rPr lang="en-US" altLang="ja-JP" sz="1100" b="1" dirty="0" smtClean="0">
                <a:solidFill>
                  <a:srgbClr val="FF0000"/>
                </a:solidFill>
                <a:latin typeface="+mn-ea"/>
              </a:rPr>
              <a:t>12</a:t>
            </a:r>
            <a:r>
              <a:rPr lang="ja-JP" altLang="en-US" sz="1100" b="1" dirty="0" smtClean="0">
                <a:solidFill>
                  <a:srgbClr val="FF0000"/>
                </a:solidFill>
                <a:latin typeface="+mn-ea"/>
              </a:rPr>
              <a:t>日を</a:t>
            </a:r>
            <a:endParaRPr lang="en-US" altLang="ja-JP" sz="1100" b="1" dirty="0" smtClean="0">
              <a:solidFill>
                <a:srgbClr val="FF0000"/>
              </a:solidFill>
              <a:latin typeface="+mn-ea"/>
            </a:endParaRPr>
          </a:p>
          <a:p>
            <a:pPr algn="ctr"/>
            <a:r>
              <a:rPr lang="ja-JP" altLang="en-US" sz="1100" b="1" dirty="0" smtClean="0">
                <a:solidFill>
                  <a:srgbClr val="FF0000"/>
                </a:solidFill>
                <a:latin typeface="+mn-ea"/>
              </a:rPr>
              <a:t>かかり増し分として計算してしまう。</a:t>
            </a:r>
            <a:endParaRPr kumimoji="1" lang="ja-JP" altLang="en-US" sz="1100" b="1" dirty="0">
              <a:solidFill>
                <a:srgbClr val="FF0000"/>
              </a:solidFill>
              <a:latin typeface="+mn-ea"/>
            </a:endParaRPr>
          </a:p>
        </p:txBody>
      </p:sp>
      <p:sp>
        <p:nvSpPr>
          <p:cNvPr id="2" name="円形吹き出し 1"/>
          <p:cNvSpPr/>
          <p:nvPr/>
        </p:nvSpPr>
        <p:spPr>
          <a:xfrm>
            <a:off x="488504" y="5877272"/>
            <a:ext cx="1584176" cy="540112"/>
          </a:xfrm>
          <a:prstGeom prst="wedgeEllipseCallout">
            <a:avLst>
              <a:gd name="adj1" fmla="val -19309"/>
              <a:gd name="adj2" fmla="val -78189"/>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dirty="0" smtClean="0"/>
              <a:t>通所従前報酬を</a:t>
            </a:r>
            <a:endParaRPr kumimoji="1" lang="en-US" altLang="ja-JP" sz="1050" dirty="0" smtClean="0"/>
          </a:p>
          <a:p>
            <a:pPr algn="ctr"/>
            <a:r>
              <a:rPr kumimoji="1" lang="ja-JP" altLang="en-US" sz="1050" dirty="0" smtClean="0"/>
              <a:t>出せる。</a:t>
            </a:r>
            <a:endParaRPr kumimoji="1" lang="ja-JP" altLang="en-US" sz="1050" dirty="0"/>
          </a:p>
        </p:txBody>
      </p:sp>
    </p:spTree>
    <p:extLst>
      <p:ext uri="{BB962C8B-B14F-4D97-AF65-F5344CB8AC3E}">
        <p14:creationId xmlns:p14="http://schemas.microsoft.com/office/powerpoint/2010/main" val="32796500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83906" y="540016"/>
            <a:ext cx="9720000" cy="598532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700" dirty="0" smtClean="0">
              <a:solidFill>
                <a:schemeClr val="tx1"/>
              </a:solidFill>
              <a:latin typeface="+mn-ea"/>
            </a:endParaRPr>
          </a:p>
          <a:p>
            <a:pPr marL="179388" indent="-179388"/>
            <a:r>
              <a:rPr lang="ja-JP" altLang="en-US" sz="1400" dirty="0" smtClean="0">
                <a:solidFill>
                  <a:schemeClr val="tx1"/>
                </a:solidFill>
                <a:latin typeface="+mn-ea"/>
              </a:rPr>
              <a:t>○　算出方法のイメージは下図のとおりである。</a:t>
            </a:r>
            <a:endParaRPr lang="en-US" altLang="ja-JP" sz="1400" dirty="0" smtClean="0">
              <a:solidFill>
                <a:schemeClr val="tx1"/>
              </a:solidFill>
              <a:latin typeface="+mn-ea"/>
            </a:endParaRPr>
          </a:p>
          <a:p>
            <a:pPr marL="179388" indent="-179388"/>
            <a:endParaRPr lang="en-US" altLang="ja-JP" sz="1400" dirty="0" smtClean="0">
              <a:solidFill>
                <a:schemeClr val="tx1"/>
              </a:solidFill>
              <a:latin typeface="+mn-ea"/>
            </a:endParaRPr>
          </a:p>
          <a:p>
            <a:pPr marL="179388" indent="-179388"/>
            <a:r>
              <a:rPr lang="ja-JP" altLang="en-US" sz="1400" dirty="0" smtClean="0">
                <a:solidFill>
                  <a:schemeClr val="tx1"/>
                </a:solidFill>
                <a:latin typeface="+mn-ea"/>
              </a:rPr>
              <a:t>○　複数の事業所を利用する利用者の場合、各事業所では利用者の正確なかかり増し報酬を算出することが困難であるため、令和２年２月のサービス提供に係る報酬請求における１割相当額を通所従前負担額として見なし、差額分を補助対象経費とするものである。</a:t>
            </a:r>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14</a:t>
            </a:fld>
            <a:endParaRPr lang="ja-JP" altLang="en-US" dirty="0"/>
          </a:p>
        </p:txBody>
      </p:sp>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方法（複数事業所を利用した場合）－②</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スライド番号プレースホルダー 4"/>
          <p:cNvSpPr txBox="1">
            <a:spLocks/>
          </p:cNvSpPr>
          <p:nvPr/>
        </p:nvSpPr>
        <p:spPr>
          <a:xfrm>
            <a:off x="7534327" y="6451311"/>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400" b="0" i="0" kern="1200">
                <a:solidFill>
                  <a:schemeClr val="tx1"/>
                </a:solidFill>
                <a:effectLst>
                  <a:outerShdw blurRad="38100" dist="38100" dir="2700000" algn="tl">
                    <a:srgbClr val="000000">
                      <a:alpha val="43137"/>
                    </a:srgbClr>
                  </a:outerShdw>
                </a:effectLst>
                <a:latin typeface="ＭＳ Ｐ明朝" panose="02020600040205080304" pitchFamily="18" charset="-128"/>
                <a:ea typeface="ＭＳ Ｐ明朝" panose="02020600040205080304" pitchFamily="18"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9E2A29CB-BA86-48A6-80E1-CB8750A963B5}" type="slidenum">
              <a:rPr lang="ja-JP" altLang="en-US" smtClean="0"/>
              <a:pPr/>
              <a:t>14</a:t>
            </a:fld>
            <a:endParaRPr lang="ja-JP" altLang="en-US"/>
          </a:p>
        </p:txBody>
      </p:sp>
      <p:graphicFrame>
        <p:nvGraphicFramePr>
          <p:cNvPr id="38" name="表 37"/>
          <p:cNvGraphicFramePr>
            <a:graphicFrameLocks noGrp="1"/>
          </p:cNvGraphicFramePr>
          <p:nvPr>
            <p:extLst>
              <p:ext uri="{D42A27DB-BD31-4B8C-83A1-F6EECF244321}">
                <p14:modId xmlns:p14="http://schemas.microsoft.com/office/powerpoint/2010/main" val="2064588574"/>
              </p:ext>
            </p:extLst>
          </p:nvPr>
        </p:nvGraphicFramePr>
        <p:xfrm>
          <a:off x="2288704" y="2420888"/>
          <a:ext cx="5544000" cy="3427176"/>
        </p:xfrm>
        <a:graphic>
          <a:graphicData uri="http://schemas.openxmlformats.org/drawingml/2006/table">
            <a:tbl>
              <a:tblPr firstRow="1" bandRow="1">
                <a:tableStyleId>{5940675A-B579-460E-94D1-54222C63F5DA}</a:tableStyleId>
              </a:tblPr>
              <a:tblGrid>
                <a:gridCol w="2772000">
                  <a:extLst>
                    <a:ext uri="{9D8B030D-6E8A-4147-A177-3AD203B41FA5}">
                      <a16:colId xmlns:a16="http://schemas.microsoft.com/office/drawing/2014/main" val="3068284437"/>
                    </a:ext>
                  </a:extLst>
                </a:gridCol>
                <a:gridCol w="2772000">
                  <a:extLst>
                    <a:ext uri="{9D8B030D-6E8A-4147-A177-3AD203B41FA5}">
                      <a16:colId xmlns:a16="http://schemas.microsoft.com/office/drawing/2014/main" val="439966029"/>
                    </a:ext>
                  </a:extLst>
                </a:gridCol>
              </a:tblGrid>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marL="128004" marR="128004" marT="64024" marB="64024">
                    <a:lnB w="12700" cmpd="sng">
                      <a:noFill/>
                    </a:lnB>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marL="128004" marR="128004" marT="64024" marB="64024">
                    <a:lnB w="12700" cmpd="sng">
                      <a:noFill/>
                    </a:lnB>
                    <a:solidFill>
                      <a:srgbClr val="FFFF00">
                        <a:alpha val="50000"/>
                      </a:srgbClr>
                    </a:solidFill>
                  </a:tcPr>
                </a:tc>
                <a:extLst>
                  <a:ext uri="{0D108BD9-81ED-4DB2-BD59-A6C34878D82A}">
                    <a16:rowId xmlns:a16="http://schemas.microsoft.com/office/drawing/2014/main" val="2993600974"/>
                  </a:ext>
                </a:extLst>
              </a:tr>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marL="128004" marR="128004" marT="64024" marB="64024" anchor="b">
                    <a:lnT w="12700" cmpd="sng">
                      <a:noFill/>
                    </a:lnT>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marL="128004" marR="128004" marT="64024" marB="64024" anchor="b">
                    <a:lnT w="12700" cmpd="sng">
                      <a:noFill/>
                    </a:lnT>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39" name="波線 38"/>
          <p:cNvSpPr/>
          <p:nvPr/>
        </p:nvSpPr>
        <p:spPr>
          <a:xfrm>
            <a:off x="2307340" y="3717032"/>
            <a:ext cx="5472000" cy="720080"/>
          </a:xfrm>
          <a:prstGeom prst="wave">
            <a:avLst>
              <a:gd name="adj1" fmla="val 12500"/>
              <a:gd name="adj2" fmla="val -161"/>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4484948" y="2492896"/>
            <a:ext cx="1188132" cy="3276000"/>
          </a:xfrm>
          <a:prstGeom prst="rect">
            <a:avLst/>
          </a:prstGeom>
          <a:solidFill>
            <a:srgbClr val="FF0000">
              <a:alpha val="15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endParaRPr lang="en-US" altLang="ja-JP" sz="1400" b="1"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p:txBody>
      </p:sp>
      <p:sp>
        <p:nvSpPr>
          <p:cNvPr id="41" name="正方形/長方形 40"/>
          <p:cNvSpPr/>
          <p:nvPr/>
        </p:nvSpPr>
        <p:spPr>
          <a:xfrm>
            <a:off x="4737048" y="2564904"/>
            <a:ext cx="648000" cy="396000"/>
          </a:xfrm>
          <a:prstGeom prst="rect">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b="1" dirty="0" smtClean="0">
                <a:solidFill>
                  <a:schemeClr val="bg1"/>
                </a:solidFill>
                <a:latin typeface="+mn-ea"/>
              </a:rPr>
              <a:t>１割</a:t>
            </a:r>
            <a:endParaRPr lang="en-US" altLang="ja-JP" sz="1200" b="1" dirty="0" smtClean="0">
              <a:solidFill>
                <a:schemeClr val="bg1"/>
              </a:solidFill>
              <a:latin typeface="+mn-ea"/>
            </a:endParaRPr>
          </a:p>
          <a:p>
            <a:pPr marL="179388" indent="-179388" algn="ctr"/>
            <a:r>
              <a:rPr lang="ja-JP" altLang="en-US" sz="1200" b="1" dirty="0" smtClean="0">
                <a:solidFill>
                  <a:schemeClr val="bg1"/>
                </a:solidFill>
                <a:latin typeface="+mn-ea"/>
              </a:rPr>
              <a:t>相当額</a:t>
            </a:r>
            <a:endParaRPr lang="en-US" altLang="ja-JP" sz="1200" b="1" dirty="0" smtClean="0">
              <a:solidFill>
                <a:schemeClr val="bg1"/>
              </a:solidFill>
              <a:latin typeface="+mn-ea"/>
            </a:endParaRPr>
          </a:p>
        </p:txBody>
      </p:sp>
      <p:sp>
        <p:nvSpPr>
          <p:cNvPr id="44" name="角丸四角形 43"/>
          <p:cNvSpPr/>
          <p:nvPr/>
        </p:nvSpPr>
        <p:spPr>
          <a:xfrm>
            <a:off x="227486" y="3151843"/>
            <a:ext cx="1872208" cy="1440160"/>
          </a:xfrm>
          <a:prstGeom prst="roundRect">
            <a:avLst>
              <a:gd name="adj" fmla="val 953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rgbClr val="FF0000"/>
                </a:solidFill>
                <a:latin typeface="+mn-ea"/>
              </a:rPr>
              <a:t>複数</a:t>
            </a:r>
            <a:r>
              <a:rPr lang="ja-JP" altLang="en-US" sz="1200" dirty="0" smtClean="0">
                <a:solidFill>
                  <a:srgbClr val="FF0000"/>
                </a:solidFill>
                <a:latin typeface="+mn-ea"/>
              </a:rPr>
              <a:t>の事業所を利用する場合、各事業所で利用者のかかり増し経費を各事業所単位で算出することが困難。</a:t>
            </a:r>
            <a:endParaRPr kumimoji="1" lang="en-US" altLang="ja-JP" sz="1200" dirty="0" smtClean="0">
              <a:solidFill>
                <a:srgbClr val="FF0000"/>
              </a:solidFill>
              <a:latin typeface="+mn-ea"/>
            </a:endParaRPr>
          </a:p>
        </p:txBody>
      </p:sp>
      <p:cxnSp>
        <p:nvCxnSpPr>
          <p:cNvPr id="45" name="直線矢印コネクタ 44"/>
          <p:cNvCxnSpPr>
            <a:stCxn id="44" idx="3"/>
          </p:cNvCxnSpPr>
          <p:nvPr/>
        </p:nvCxnSpPr>
        <p:spPr>
          <a:xfrm>
            <a:off x="2099694" y="3871923"/>
            <a:ext cx="639066" cy="196036"/>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51" name="正方形/長方形 50"/>
          <p:cNvSpPr/>
          <p:nvPr/>
        </p:nvSpPr>
        <p:spPr>
          <a:xfrm>
            <a:off x="4520952" y="4185040"/>
            <a:ext cx="504000" cy="1548216"/>
          </a:xfrm>
          <a:prstGeom prst="rect">
            <a:avLst/>
          </a:prstGeom>
          <a:pattFill prst="wdUpDiag">
            <a:fgClr>
              <a:srgbClr val="0070C0"/>
            </a:fgClr>
            <a:bgClr>
              <a:schemeClr val="bg1"/>
            </a:bgClr>
          </a:pattFill>
          <a:ln w="9525">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endParaRPr lang="ja-JP" altLang="en-US" sz="1400" dirty="0">
              <a:solidFill>
                <a:srgbClr val="FF0000"/>
              </a:solidFill>
              <a:latin typeface="+mn-ea"/>
            </a:endParaRPr>
          </a:p>
        </p:txBody>
      </p:sp>
      <p:sp>
        <p:nvSpPr>
          <p:cNvPr id="52" name="角丸四角形 51"/>
          <p:cNvSpPr/>
          <p:nvPr/>
        </p:nvSpPr>
        <p:spPr>
          <a:xfrm>
            <a:off x="8021714" y="2097760"/>
            <a:ext cx="1647194" cy="2555376"/>
          </a:xfrm>
          <a:prstGeom prst="roundRect">
            <a:avLst>
              <a:gd name="adj" fmla="val 9533"/>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rgbClr val="002060"/>
                </a:solidFill>
                <a:latin typeface="+mn-ea"/>
              </a:rPr>
              <a:t>２月の１割相当分は確定しているので、これを従前通所負担額と見なして、当該月分の請求に係る１割負担額から除けば、残る部分が補助対象経費となる。</a:t>
            </a:r>
            <a:endParaRPr kumimoji="1" lang="en-US" altLang="ja-JP" sz="1200" dirty="0" smtClean="0">
              <a:solidFill>
                <a:srgbClr val="002060"/>
              </a:solidFill>
              <a:latin typeface="+mn-ea"/>
            </a:endParaRPr>
          </a:p>
          <a:p>
            <a:endParaRPr lang="en-US" altLang="ja-JP" sz="1200" dirty="0">
              <a:solidFill>
                <a:srgbClr val="002060"/>
              </a:solidFill>
              <a:latin typeface="+mn-ea"/>
            </a:endParaRPr>
          </a:p>
          <a:p>
            <a:pPr algn="ctr"/>
            <a:r>
              <a:rPr kumimoji="1" lang="ja-JP" altLang="en-US" sz="1200" dirty="0" smtClean="0">
                <a:solidFill>
                  <a:srgbClr val="002060"/>
                </a:solidFill>
                <a:latin typeface="+mn-ea"/>
              </a:rPr>
              <a:t>（　</a:t>
            </a:r>
            <a:r>
              <a:rPr lang="ja-JP" altLang="en-US" sz="1200" dirty="0" smtClean="0">
                <a:solidFill>
                  <a:srgbClr val="002060"/>
                </a:solidFill>
                <a:latin typeface="+mn-ea"/>
              </a:rPr>
              <a:t>①－②　）</a:t>
            </a:r>
            <a:endParaRPr kumimoji="1" lang="en-US" altLang="ja-JP" sz="1200" dirty="0" smtClean="0">
              <a:solidFill>
                <a:srgbClr val="002060"/>
              </a:solidFill>
              <a:latin typeface="+mn-ea"/>
            </a:endParaRPr>
          </a:p>
        </p:txBody>
      </p:sp>
      <p:sp>
        <p:nvSpPr>
          <p:cNvPr id="14" name="楕円 13"/>
          <p:cNvSpPr/>
          <p:nvPr/>
        </p:nvSpPr>
        <p:spPr>
          <a:xfrm>
            <a:off x="5277048" y="2452596"/>
            <a:ext cx="216000" cy="21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sz="1200" dirty="0" smtClean="0">
                <a:latin typeface="ＤＦ特太ゴシック体" panose="020B0509000000000000" pitchFamily="49" charset="-128"/>
                <a:ea typeface="ＤＦ特太ゴシック体" panose="020B0509000000000000" pitchFamily="49" charset="-128"/>
              </a:rPr>
              <a:t>１</a:t>
            </a:r>
            <a:endParaRPr kumimoji="1" lang="ja-JP" altLang="en-US" sz="1200" dirty="0">
              <a:latin typeface="ＤＦ特太ゴシック体" panose="020B0509000000000000" pitchFamily="49" charset="-128"/>
              <a:ea typeface="ＤＦ特太ゴシック体" panose="020B0509000000000000" pitchFamily="49" charset="-128"/>
            </a:endParaRPr>
          </a:p>
        </p:txBody>
      </p:sp>
      <p:sp>
        <p:nvSpPr>
          <p:cNvPr id="61" name="楕円 60"/>
          <p:cNvSpPr/>
          <p:nvPr/>
        </p:nvSpPr>
        <p:spPr>
          <a:xfrm>
            <a:off x="4664952" y="4253143"/>
            <a:ext cx="216000" cy="21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1200" dirty="0">
                <a:latin typeface="ＤＦ特太ゴシック体" panose="020B0509000000000000" pitchFamily="49" charset="-128"/>
                <a:ea typeface="ＤＦ特太ゴシック体" panose="020B0509000000000000" pitchFamily="49" charset="-128"/>
              </a:rPr>
              <a:t>２</a:t>
            </a:r>
            <a:endParaRPr kumimoji="1" lang="ja-JP" altLang="en-US" sz="1200" dirty="0">
              <a:latin typeface="ＤＦ特太ゴシック体" panose="020B0509000000000000" pitchFamily="49" charset="-128"/>
              <a:ea typeface="ＤＦ特太ゴシック体" panose="020B0509000000000000" pitchFamily="49" charset="-128"/>
            </a:endParaRPr>
          </a:p>
        </p:txBody>
      </p:sp>
      <p:cxnSp>
        <p:nvCxnSpPr>
          <p:cNvPr id="53" name="直線矢印コネクタ 52"/>
          <p:cNvCxnSpPr>
            <a:endCxn id="51" idx="3"/>
          </p:cNvCxnSpPr>
          <p:nvPr/>
        </p:nvCxnSpPr>
        <p:spPr>
          <a:xfrm flipH="1">
            <a:off x="5024952" y="3356992"/>
            <a:ext cx="2996762" cy="1602156"/>
          </a:xfrm>
          <a:prstGeom prst="straightConnector1">
            <a:avLst/>
          </a:prstGeom>
          <a:ln w="28575">
            <a:solidFill>
              <a:srgbClr val="00206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53415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 name="図 83"/>
          <p:cNvPicPr>
            <a:picLocks noChangeAspect="1"/>
          </p:cNvPicPr>
          <p:nvPr/>
        </p:nvPicPr>
        <p:blipFill>
          <a:blip r:embed="rId2"/>
          <a:stretch>
            <a:fillRect/>
          </a:stretch>
        </p:blipFill>
        <p:spPr>
          <a:xfrm>
            <a:off x="303955" y="3717032"/>
            <a:ext cx="2848846" cy="1963725"/>
          </a:xfrm>
          <a:prstGeom prst="rect">
            <a:avLst/>
          </a:prstGeom>
        </p:spPr>
      </p:pic>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15</a:t>
            </a:fld>
            <a:endParaRPr lang="ja-JP" altLang="en-US"/>
          </a:p>
        </p:txBody>
      </p:sp>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方法</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（複数事業所を利用した場合）</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－③</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スライド番号プレースホルダー 4"/>
          <p:cNvSpPr txBox="1">
            <a:spLocks/>
          </p:cNvSpPr>
          <p:nvPr/>
        </p:nvSpPr>
        <p:spPr>
          <a:xfrm>
            <a:off x="7534327" y="6451311"/>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400" b="0" i="0" kern="1200">
                <a:solidFill>
                  <a:schemeClr val="tx1"/>
                </a:solidFill>
                <a:effectLst>
                  <a:outerShdw blurRad="38100" dist="38100" dir="2700000" algn="tl">
                    <a:srgbClr val="000000">
                      <a:alpha val="43137"/>
                    </a:srgbClr>
                  </a:outerShdw>
                </a:effectLst>
                <a:latin typeface="ＭＳ Ｐ明朝" panose="02020600040205080304" pitchFamily="18" charset="-128"/>
                <a:ea typeface="ＭＳ Ｐ明朝" panose="02020600040205080304" pitchFamily="18"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9E2A29CB-BA86-48A6-80E1-CB8750A963B5}" type="slidenum">
              <a:rPr lang="ja-JP" altLang="en-US" smtClean="0"/>
              <a:pPr/>
              <a:t>15</a:t>
            </a:fld>
            <a:endParaRPr lang="ja-JP" altLang="en-US"/>
          </a:p>
        </p:txBody>
      </p:sp>
      <p:sp>
        <p:nvSpPr>
          <p:cNvPr id="20" name="正方形/長方形 19"/>
          <p:cNvSpPr/>
          <p:nvPr/>
        </p:nvSpPr>
        <p:spPr>
          <a:xfrm>
            <a:off x="216882" y="1124744"/>
            <a:ext cx="9482648" cy="5184576"/>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1400" dirty="0" smtClean="0">
              <a:solidFill>
                <a:schemeClr val="tx1"/>
              </a:solidFill>
              <a:latin typeface="+mn-ea"/>
            </a:endParaRPr>
          </a:p>
        </p:txBody>
      </p:sp>
      <p:sp>
        <p:nvSpPr>
          <p:cNvPr id="21" name="正方形/長方形 20"/>
          <p:cNvSpPr/>
          <p:nvPr/>
        </p:nvSpPr>
        <p:spPr>
          <a:xfrm>
            <a:off x="216882" y="1124744"/>
            <a:ext cx="9482648" cy="310324"/>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dirty="0" smtClean="0">
                <a:solidFill>
                  <a:schemeClr val="tx1"/>
                </a:solidFill>
                <a:latin typeface="+mn-ea"/>
              </a:rPr>
              <a:t>従前通所報酬の算出手順①－</a:t>
            </a:r>
            <a:r>
              <a:rPr lang="ja-JP" altLang="en-US" sz="1200" u="sng" dirty="0" smtClean="0">
                <a:solidFill>
                  <a:schemeClr val="tx1"/>
                </a:solidFill>
                <a:latin typeface="+mn-ea"/>
              </a:rPr>
              <a:t>上限額管理事業者以外の事業所における作業</a:t>
            </a:r>
            <a:r>
              <a:rPr lang="ja-JP" altLang="en-US" sz="1200" dirty="0" smtClean="0">
                <a:solidFill>
                  <a:schemeClr val="tx1"/>
                </a:solidFill>
                <a:latin typeface="+mn-ea"/>
              </a:rPr>
              <a:t>　</a:t>
            </a:r>
            <a:r>
              <a:rPr lang="ja-JP" altLang="en-US" sz="1050" dirty="0" smtClean="0">
                <a:solidFill>
                  <a:srgbClr val="FF0000"/>
                </a:solidFill>
                <a:latin typeface="+mn-ea"/>
              </a:rPr>
              <a:t>　</a:t>
            </a:r>
            <a:r>
              <a:rPr lang="ja-JP" altLang="en-US" sz="1050" dirty="0">
                <a:solidFill>
                  <a:srgbClr val="FF0000"/>
                </a:solidFill>
                <a:latin typeface="+mn-ea"/>
              </a:rPr>
              <a:t>　</a:t>
            </a:r>
            <a:r>
              <a:rPr lang="en-US" altLang="ja-JP" sz="1050" b="1" u="sng" dirty="0">
                <a:solidFill>
                  <a:srgbClr val="FF0000"/>
                </a:solidFill>
                <a:latin typeface="+mn-ea"/>
              </a:rPr>
              <a:t>※</a:t>
            </a:r>
            <a:r>
              <a:rPr lang="ja-JP" altLang="en-US" sz="1050" b="1" u="sng" dirty="0">
                <a:solidFill>
                  <a:srgbClr val="FF0000"/>
                </a:solidFill>
                <a:latin typeface="+mn-ea"/>
              </a:rPr>
              <a:t>単位数で計算。</a:t>
            </a:r>
            <a:endParaRPr lang="en-US" altLang="ja-JP" sz="1200" b="1" u="sng" dirty="0">
              <a:solidFill>
                <a:srgbClr val="FF0000"/>
              </a:solidFill>
              <a:latin typeface="+mn-ea"/>
            </a:endParaRPr>
          </a:p>
        </p:txBody>
      </p:sp>
      <p:sp>
        <p:nvSpPr>
          <p:cNvPr id="35" name="右矢印 34"/>
          <p:cNvSpPr/>
          <p:nvPr/>
        </p:nvSpPr>
        <p:spPr>
          <a:xfrm>
            <a:off x="3296816" y="1670786"/>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aphicFrame>
        <p:nvGraphicFramePr>
          <p:cNvPr id="50" name="表 49"/>
          <p:cNvGraphicFramePr>
            <a:graphicFrameLocks noGrp="1"/>
          </p:cNvGraphicFramePr>
          <p:nvPr>
            <p:extLst>
              <p:ext uri="{D42A27DB-BD31-4B8C-83A1-F6EECF244321}">
                <p14:modId xmlns:p14="http://schemas.microsoft.com/office/powerpoint/2010/main" val="2095012973"/>
              </p:ext>
            </p:extLst>
          </p:nvPr>
        </p:nvGraphicFramePr>
        <p:xfrm>
          <a:off x="10713640" y="1484784"/>
          <a:ext cx="5544000" cy="3427176"/>
        </p:xfrm>
        <a:graphic>
          <a:graphicData uri="http://schemas.openxmlformats.org/drawingml/2006/table">
            <a:tbl>
              <a:tblPr firstRow="1" bandRow="1">
                <a:tableStyleId>{5940675A-B579-460E-94D1-54222C63F5DA}</a:tableStyleId>
              </a:tblPr>
              <a:tblGrid>
                <a:gridCol w="2772000">
                  <a:extLst>
                    <a:ext uri="{9D8B030D-6E8A-4147-A177-3AD203B41FA5}">
                      <a16:colId xmlns:a16="http://schemas.microsoft.com/office/drawing/2014/main" val="3068284437"/>
                    </a:ext>
                  </a:extLst>
                </a:gridCol>
                <a:gridCol w="2772000">
                  <a:extLst>
                    <a:ext uri="{9D8B030D-6E8A-4147-A177-3AD203B41FA5}">
                      <a16:colId xmlns:a16="http://schemas.microsoft.com/office/drawing/2014/main" val="439966029"/>
                    </a:ext>
                  </a:extLst>
                </a:gridCol>
              </a:tblGrid>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marL="128004" marR="128004" marT="64024" marB="64024">
                    <a:lnB w="12700" cmpd="sng">
                      <a:noFill/>
                    </a:lnB>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marL="128004" marR="128004" marT="64024" marB="64024">
                    <a:lnB w="12700" cmpd="sng">
                      <a:noFill/>
                    </a:lnB>
                    <a:solidFill>
                      <a:srgbClr val="FFFF00">
                        <a:alpha val="50000"/>
                      </a:srgbClr>
                    </a:solidFill>
                  </a:tcPr>
                </a:tc>
                <a:extLst>
                  <a:ext uri="{0D108BD9-81ED-4DB2-BD59-A6C34878D82A}">
                    <a16:rowId xmlns:a16="http://schemas.microsoft.com/office/drawing/2014/main" val="2993600974"/>
                  </a:ext>
                </a:extLst>
              </a:tr>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marL="128004" marR="128004" marT="64024" marB="64024" anchor="b">
                    <a:lnT w="12700" cmpd="sng">
                      <a:noFill/>
                    </a:lnT>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marL="128004" marR="128004" marT="64024" marB="64024" anchor="b">
                    <a:lnT w="12700" cmpd="sng">
                      <a:noFill/>
                    </a:lnT>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79" name="フレーム 78"/>
          <p:cNvSpPr/>
          <p:nvPr/>
        </p:nvSpPr>
        <p:spPr>
          <a:xfrm>
            <a:off x="420134" y="3717032"/>
            <a:ext cx="2632822" cy="1963725"/>
          </a:xfrm>
          <a:prstGeom prst="frame">
            <a:avLst>
              <a:gd name="adj1" fmla="val 5224"/>
            </a:avLst>
          </a:prstGeom>
          <a:solidFill>
            <a:srgbClr val="00B050">
              <a:alpha val="2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0" name="正方形/長方形 79"/>
          <p:cNvSpPr/>
          <p:nvPr/>
        </p:nvSpPr>
        <p:spPr>
          <a:xfrm>
            <a:off x="449738" y="1606450"/>
            <a:ext cx="2632822" cy="992672"/>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① </a:t>
            </a:r>
            <a:r>
              <a:rPr lang="ja-JP" altLang="en-US" sz="1200" dirty="0">
                <a:solidFill>
                  <a:schemeClr val="tx1"/>
                </a:solidFill>
                <a:latin typeface="+mn-ea"/>
              </a:rPr>
              <a:t>請求する総単位数から、処遇改善加算、処遇改善特別加算及び特定処遇改善加算を除く（これらの加算を乗じない単位数を出す）</a:t>
            </a:r>
            <a:r>
              <a:rPr lang="ja-JP" altLang="en-US" sz="1200" dirty="0" smtClean="0">
                <a:solidFill>
                  <a:schemeClr val="tx1"/>
                </a:solidFill>
                <a:latin typeface="+mn-ea"/>
              </a:rPr>
              <a:t>。</a:t>
            </a:r>
            <a:endParaRPr lang="en-US" altLang="ja-JP" sz="1200" dirty="0" smtClean="0">
              <a:solidFill>
                <a:schemeClr val="tx1"/>
              </a:solidFill>
              <a:latin typeface="+mn-ea"/>
            </a:endParaRPr>
          </a:p>
          <a:p>
            <a:pPr marL="85725" indent="-85725"/>
            <a:r>
              <a:rPr lang="ja-JP" altLang="en-US" sz="1000" dirty="0" smtClean="0">
                <a:solidFill>
                  <a:schemeClr val="tx1"/>
                </a:solidFill>
                <a:latin typeface="+mn-ea"/>
              </a:rPr>
              <a:t>　</a:t>
            </a:r>
            <a:r>
              <a:rPr lang="en-US" altLang="ja-JP" sz="1000" dirty="0" smtClean="0">
                <a:solidFill>
                  <a:schemeClr val="tx1"/>
                </a:solidFill>
                <a:latin typeface="+mn-ea"/>
              </a:rPr>
              <a:t>※ Ⅱ</a:t>
            </a:r>
            <a:r>
              <a:rPr lang="ja-JP" altLang="en-US" sz="1000" dirty="0" smtClean="0">
                <a:solidFill>
                  <a:schemeClr val="tx1"/>
                </a:solidFill>
                <a:latin typeface="+mn-ea"/>
              </a:rPr>
              <a:t>と同じ。</a:t>
            </a:r>
            <a:endParaRPr lang="en-US" altLang="ja-JP" sz="1200" b="1" dirty="0" smtClean="0">
              <a:solidFill>
                <a:schemeClr val="bg1"/>
              </a:solidFill>
              <a:latin typeface="+mn-ea"/>
            </a:endParaRPr>
          </a:p>
        </p:txBody>
      </p:sp>
      <p:sp>
        <p:nvSpPr>
          <p:cNvPr id="82" name="波線 81"/>
          <p:cNvSpPr/>
          <p:nvPr/>
        </p:nvSpPr>
        <p:spPr>
          <a:xfrm>
            <a:off x="10732276" y="2780928"/>
            <a:ext cx="5472000" cy="720080"/>
          </a:xfrm>
          <a:prstGeom prst="wave">
            <a:avLst>
              <a:gd name="adj1" fmla="val 12500"/>
              <a:gd name="adj2" fmla="val -161"/>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7" name="図 86"/>
          <p:cNvPicPr>
            <a:picLocks noChangeAspect="1"/>
          </p:cNvPicPr>
          <p:nvPr/>
        </p:nvPicPr>
        <p:blipFill>
          <a:blip r:embed="rId3"/>
          <a:stretch>
            <a:fillRect/>
          </a:stretch>
        </p:blipFill>
        <p:spPr>
          <a:xfrm>
            <a:off x="3872880" y="3830956"/>
            <a:ext cx="2378022" cy="1735876"/>
          </a:xfrm>
          <a:prstGeom prst="rect">
            <a:avLst/>
          </a:prstGeom>
        </p:spPr>
      </p:pic>
      <p:sp>
        <p:nvSpPr>
          <p:cNvPr id="88" name="正方形/長方形 87"/>
          <p:cNvSpPr/>
          <p:nvPr/>
        </p:nvSpPr>
        <p:spPr>
          <a:xfrm>
            <a:off x="3800872" y="1634321"/>
            <a:ext cx="2174806" cy="936931"/>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lvl="0" indent="-85725"/>
            <a:r>
              <a:rPr lang="ja-JP" altLang="en-US" sz="1200" dirty="0" smtClean="0">
                <a:solidFill>
                  <a:schemeClr val="tx1"/>
                </a:solidFill>
                <a:latin typeface="+mn-ea"/>
              </a:rPr>
              <a:t>② ①で算出した単位数から、代替的支援の単位数を除く。</a:t>
            </a:r>
            <a:r>
              <a:rPr lang="ja-JP" altLang="en-US" sz="1000" dirty="0">
                <a:solidFill>
                  <a:prstClr val="black"/>
                </a:solidFill>
                <a:latin typeface="ＭＳ Ｐゴシック" panose="020B0600070205080204" pitchFamily="50" charset="-128"/>
              </a:rPr>
              <a:t>　</a:t>
            </a:r>
            <a:r>
              <a:rPr lang="en-US" altLang="ja-JP" sz="1000" dirty="0">
                <a:solidFill>
                  <a:prstClr val="black"/>
                </a:solidFill>
                <a:latin typeface="ＭＳ Ｐゴシック" panose="020B0600070205080204" pitchFamily="50" charset="-128"/>
              </a:rPr>
              <a:t>※ Ⅱ</a:t>
            </a:r>
            <a:r>
              <a:rPr lang="ja-JP" altLang="en-US" sz="1000" dirty="0">
                <a:solidFill>
                  <a:prstClr val="black"/>
                </a:solidFill>
                <a:latin typeface="ＭＳ Ｐゴシック" panose="020B0600070205080204" pitchFamily="50" charset="-128"/>
              </a:rPr>
              <a:t>と同じ</a:t>
            </a:r>
            <a:r>
              <a:rPr lang="ja-JP" altLang="en-US" sz="1000" dirty="0" smtClean="0">
                <a:solidFill>
                  <a:prstClr val="black"/>
                </a:solidFill>
                <a:latin typeface="ＭＳ Ｐゴシック" panose="020B0600070205080204" pitchFamily="50" charset="-128"/>
              </a:rPr>
              <a:t>。</a:t>
            </a:r>
            <a:endParaRPr lang="en-US" altLang="ja-JP" sz="1200" b="1" dirty="0">
              <a:solidFill>
                <a:prstClr val="white"/>
              </a:solidFill>
              <a:latin typeface="ＭＳ Ｐゴシック" panose="020B0600070205080204" pitchFamily="50" charset="-128"/>
            </a:endParaRPr>
          </a:p>
        </p:txBody>
      </p:sp>
      <p:sp>
        <p:nvSpPr>
          <p:cNvPr id="68" name="正方形/長方形 67"/>
          <p:cNvSpPr/>
          <p:nvPr/>
        </p:nvSpPr>
        <p:spPr>
          <a:xfrm flipH="1">
            <a:off x="5030764" y="3803759"/>
            <a:ext cx="1220137" cy="1763073"/>
          </a:xfrm>
          <a:prstGeom prst="rect">
            <a:avLst/>
          </a:prstGeom>
          <a:solidFill>
            <a:srgbClr val="00B050">
              <a:alpha val="20000"/>
            </a:srgbClr>
          </a:solid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200" b="1" dirty="0" smtClean="0">
              <a:solidFill>
                <a:schemeClr val="bg1"/>
              </a:solidFill>
              <a:latin typeface="+mn-ea"/>
            </a:endParaRPr>
          </a:p>
        </p:txBody>
      </p:sp>
      <p:sp>
        <p:nvSpPr>
          <p:cNvPr id="94" name="角丸四角形 93"/>
          <p:cNvSpPr/>
          <p:nvPr/>
        </p:nvSpPr>
        <p:spPr>
          <a:xfrm>
            <a:off x="3874801" y="5750987"/>
            <a:ext cx="2376100" cy="486325"/>
          </a:xfrm>
          <a:prstGeom prst="roundRect">
            <a:avLst>
              <a:gd name="adj" fmla="val 953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smtClean="0">
                <a:solidFill>
                  <a:srgbClr val="FF0000"/>
                </a:solidFill>
                <a:latin typeface="+mn-ea"/>
              </a:rPr>
              <a:t>①</a:t>
            </a:r>
            <a:r>
              <a:rPr lang="ja-JP" altLang="en-US" sz="1200" dirty="0">
                <a:solidFill>
                  <a:srgbClr val="FF0000"/>
                </a:solidFill>
                <a:latin typeface="+mn-ea"/>
              </a:rPr>
              <a:t>通所支援報酬なのか②代替的支援報酬なのかは分類可能</a:t>
            </a:r>
            <a:r>
              <a:rPr lang="ja-JP" altLang="en-US" sz="1200" dirty="0" smtClean="0">
                <a:solidFill>
                  <a:srgbClr val="FF0000"/>
                </a:solidFill>
                <a:latin typeface="+mn-ea"/>
              </a:rPr>
              <a:t>。</a:t>
            </a:r>
            <a:endParaRPr lang="en-US" altLang="ja-JP" sz="1200" dirty="0">
              <a:solidFill>
                <a:srgbClr val="FF0000"/>
              </a:solidFill>
              <a:latin typeface="+mn-ea"/>
            </a:endParaRPr>
          </a:p>
        </p:txBody>
      </p:sp>
      <p:cxnSp>
        <p:nvCxnSpPr>
          <p:cNvPr id="95" name="直線矢印コネクタ 94"/>
          <p:cNvCxnSpPr>
            <a:stCxn id="94" idx="0"/>
          </p:cNvCxnSpPr>
          <p:nvPr/>
        </p:nvCxnSpPr>
        <p:spPr>
          <a:xfrm flipV="1">
            <a:off x="5062851" y="5056713"/>
            <a:ext cx="327954" cy="694274"/>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99" name="右矢印 98"/>
          <p:cNvSpPr/>
          <p:nvPr/>
        </p:nvSpPr>
        <p:spPr>
          <a:xfrm>
            <a:off x="6321152" y="1670786"/>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pic>
        <p:nvPicPr>
          <p:cNvPr id="100" name="図 99"/>
          <p:cNvPicPr>
            <a:picLocks noChangeAspect="1"/>
          </p:cNvPicPr>
          <p:nvPr/>
        </p:nvPicPr>
        <p:blipFill>
          <a:blip r:embed="rId4"/>
          <a:stretch>
            <a:fillRect/>
          </a:stretch>
        </p:blipFill>
        <p:spPr>
          <a:xfrm>
            <a:off x="7592394" y="3824500"/>
            <a:ext cx="1266825" cy="1763073"/>
          </a:xfrm>
          <a:prstGeom prst="rect">
            <a:avLst/>
          </a:prstGeom>
        </p:spPr>
      </p:pic>
      <p:sp>
        <p:nvSpPr>
          <p:cNvPr id="101" name="フレーム 100"/>
          <p:cNvSpPr/>
          <p:nvPr/>
        </p:nvSpPr>
        <p:spPr>
          <a:xfrm>
            <a:off x="7473280" y="3717032"/>
            <a:ext cx="1448772" cy="1963725"/>
          </a:xfrm>
          <a:prstGeom prst="frame">
            <a:avLst>
              <a:gd name="adj1" fmla="val 7652"/>
            </a:avLst>
          </a:prstGeom>
          <a:solidFill>
            <a:srgbClr val="00B050">
              <a:alpha val="2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2" name="正方形/長方形 101"/>
          <p:cNvSpPr/>
          <p:nvPr/>
        </p:nvSpPr>
        <p:spPr>
          <a:xfrm>
            <a:off x="6704398" y="1634321"/>
            <a:ext cx="2929122" cy="1980000"/>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③ ②で算出した単位数に、</a:t>
            </a:r>
            <a:r>
              <a:rPr lang="ja-JP" altLang="en-US" sz="1200" dirty="0">
                <a:solidFill>
                  <a:schemeClr val="tx1"/>
                </a:solidFill>
                <a:latin typeface="+mn-ea"/>
              </a:rPr>
              <a:t>処遇改善加算、処遇改善特別加算及び特定処遇改善加算</a:t>
            </a:r>
            <a:r>
              <a:rPr lang="ja-JP" altLang="en-US" sz="1200" dirty="0" smtClean="0">
                <a:solidFill>
                  <a:schemeClr val="tx1"/>
                </a:solidFill>
                <a:latin typeface="+mn-ea"/>
              </a:rPr>
              <a:t>を乗じた単位数を算出する。</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この単位数に</a:t>
            </a:r>
            <a:r>
              <a:rPr lang="en-US" altLang="ja-JP" sz="1200" dirty="0" smtClean="0">
                <a:solidFill>
                  <a:schemeClr val="tx1"/>
                </a:solidFill>
                <a:latin typeface="+mn-ea"/>
              </a:rPr>
              <a:t>10</a:t>
            </a:r>
            <a:r>
              <a:rPr lang="en-US" altLang="ja-JP" sz="800" dirty="0" smtClean="0">
                <a:solidFill>
                  <a:schemeClr val="tx1"/>
                </a:solidFill>
                <a:latin typeface="+mn-ea"/>
              </a:rPr>
              <a:t>※</a:t>
            </a:r>
            <a:r>
              <a:rPr lang="ja-JP" altLang="en-US" sz="1200" dirty="0" smtClean="0">
                <a:solidFill>
                  <a:schemeClr val="tx1"/>
                </a:solidFill>
                <a:latin typeface="+mn-ea"/>
              </a:rPr>
              <a:t>を乗じることで通所による支援の報酬（</a:t>
            </a:r>
            <a:r>
              <a:rPr lang="ja-JP" altLang="en-US" sz="1200" u="sng" dirty="0" smtClean="0">
                <a:solidFill>
                  <a:srgbClr val="FF0000"/>
                </a:solidFill>
                <a:latin typeface="+mn-ea"/>
              </a:rPr>
              <a:t>以下「通所報酬」という。</a:t>
            </a:r>
            <a:r>
              <a:rPr lang="ja-JP" altLang="en-US" sz="1200" dirty="0" smtClean="0">
                <a:solidFill>
                  <a:schemeClr val="tx1"/>
                </a:solidFill>
                <a:latin typeface="+mn-ea"/>
              </a:rPr>
              <a:t>）が算出される。</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通所報酬の１割相当額と、通所による支援の日数を、上限額管理事業者に報告する。</a:t>
            </a:r>
            <a:endParaRPr lang="en-US" altLang="ja-JP" sz="1200" dirty="0" smtClean="0">
              <a:solidFill>
                <a:schemeClr val="tx1"/>
              </a:solidFill>
              <a:latin typeface="+mn-ea"/>
            </a:endParaRPr>
          </a:p>
          <a:p>
            <a:pPr marL="85725" indent="-85725"/>
            <a:endParaRPr lang="en-US" altLang="ja-JP" sz="500" dirty="0">
              <a:solidFill>
                <a:schemeClr val="tx1"/>
              </a:solidFill>
              <a:latin typeface="+mn-ea"/>
            </a:endParaRPr>
          </a:p>
          <a:p>
            <a:pPr marL="85725" indent="-85725"/>
            <a:r>
              <a:rPr lang="en-US" altLang="ja-JP" sz="800" dirty="0" smtClean="0">
                <a:solidFill>
                  <a:schemeClr val="tx1"/>
                </a:solidFill>
                <a:latin typeface="+mn-ea"/>
              </a:rPr>
              <a:t>※</a:t>
            </a:r>
            <a:r>
              <a:rPr lang="ja-JP" altLang="en-US" sz="800" dirty="0" smtClean="0">
                <a:solidFill>
                  <a:schemeClr val="tx1"/>
                </a:solidFill>
                <a:latin typeface="+mn-ea"/>
              </a:rPr>
              <a:t>　割合は地域により異なる。</a:t>
            </a:r>
            <a:endParaRPr lang="en-US" altLang="ja-JP" sz="800" dirty="0" smtClean="0">
              <a:solidFill>
                <a:schemeClr val="tx1"/>
              </a:solidFill>
              <a:latin typeface="+mn-ea"/>
            </a:endParaRPr>
          </a:p>
        </p:txBody>
      </p:sp>
      <p:sp>
        <p:nvSpPr>
          <p:cNvPr id="106" name="正方形/長方形 105"/>
          <p:cNvSpPr/>
          <p:nvPr/>
        </p:nvSpPr>
        <p:spPr>
          <a:xfrm>
            <a:off x="83906" y="540016"/>
            <a:ext cx="9720000" cy="598532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700" dirty="0" smtClean="0">
              <a:solidFill>
                <a:schemeClr val="tx1"/>
              </a:solidFill>
              <a:latin typeface="+mn-ea"/>
            </a:endParaRPr>
          </a:p>
          <a:p>
            <a:pPr marL="179388" indent="-179388"/>
            <a:r>
              <a:rPr lang="ja-JP" altLang="en-US" sz="1400" dirty="0" smtClean="0">
                <a:solidFill>
                  <a:schemeClr val="tx1"/>
                </a:solidFill>
                <a:latin typeface="+mn-ea"/>
              </a:rPr>
              <a:t>○　詳細な手順は以下のとおり。</a:t>
            </a:r>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p:txBody>
      </p:sp>
      <p:sp>
        <p:nvSpPr>
          <p:cNvPr id="23" name="右矢印 22"/>
          <p:cNvSpPr/>
          <p:nvPr/>
        </p:nvSpPr>
        <p:spPr>
          <a:xfrm rot="16200000">
            <a:off x="1494351" y="3421278"/>
            <a:ext cx="252028"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正方形/長方形 23"/>
          <p:cNvSpPr/>
          <p:nvPr/>
        </p:nvSpPr>
        <p:spPr>
          <a:xfrm>
            <a:off x="950069" y="3429000"/>
            <a:ext cx="1368152" cy="124977"/>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smtClean="0">
                <a:solidFill>
                  <a:srgbClr val="00B050"/>
                </a:solidFill>
                <a:latin typeface="+mn-ea"/>
              </a:rPr>
              <a:t>処遇改善加算等を除く。</a:t>
            </a:r>
            <a:endParaRPr lang="en-US" altLang="ja-JP" sz="900" dirty="0" smtClean="0">
              <a:solidFill>
                <a:srgbClr val="00B050"/>
              </a:solidFill>
              <a:latin typeface="+mn-ea"/>
            </a:endParaRPr>
          </a:p>
        </p:txBody>
      </p:sp>
      <p:sp>
        <p:nvSpPr>
          <p:cNvPr id="28" name="右矢印 27"/>
          <p:cNvSpPr/>
          <p:nvPr/>
        </p:nvSpPr>
        <p:spPr>
          <a:xfrm rot="16200000">
            <a:off x="5107518" y="3488253"/>
            <a:ext cx="378042"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a:off x="4659202" y="3397506"/>
            <a:ext cx="1224000" cy="160439"/>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a:solidFill>
                  <a:srgbClr val="00B050"/>
                </a:solidFill>
                <a:latin typeface="+mn-ea"/>
              </a:rPr>
              <a:t>代替的</a:t>
            </a:r>
            <a:r>
              <a:rPr lang="ja-JP" altLang="en-US" sz="900" dirty="0" err="1">
                <a:solidFill>
                  <a:srgbClr val="00B050"/>
                </a:solidFill>
                <a:latin typeface="+mn-ea"/>
              </a:rPr>
              <a:t>支援分除をく</a:t>
            </a:r>
            <a:r>
              <a:rPr lang="ja-JP" altLang="en-US" sz="900" dirty="0" smtClean="0">
                <a:solidFill>
                  <a:srgbClr val="00B050"/>
                </a:solidFill>
                <a:latin typeface="+mn-ea"/>
              </a:rPr>
              <a:t>。</a:t>
            </a:r>
            <a:endParaRPr lang="en-US" altLang="ja-JP" sz="900" dirty="0" smtClean="0">
              <a:solidFill>
                <a:srgbClr val="00B050"/>
              </a:solidFill>
              <a:latin typeface="+mn-ea"/>
            </a:endParaRPr>
          </a:p>
        </p:txBody>
      </p:sp>
      <p:sp>
        <p:nvSpPr>
          <p:cNvPr id="30" name="右矢印 29"/>
          <p:cNvSpPr/>
          <p:nvPr/>
        </p:nvSpPr>
        <p:spPr>
          <a:xfrm rot="16200000">
            <a:off x="8014440" y="5520631"/>
            <a:ext cx="311356"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正方形/長方形 30"/>
          <p:cNvSpPr/>
          <p:nvPr/>
        </p:nvSpPr>
        <p:spPr>
          <a:xfrm>
            <a:off x="7401272" y="5857913"/>
            <a:ext cx="1548000" cy="170398"/>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smtClean="0">
                <a:solidFill>
                  <a:srgbClr val="00B050"/>
                </a:solidFill>
                <a:latin typeface="+mn-ea"/>
              </a:rPr>
              <a:t>処遇改善加算等を加算する。</a:t>
            </a:r>
            <a:endParaRPr lang="en-US" altLang="ja-JP" sz="900" dirty="0" smtClean="0">
              <a:solidFill>
                <a:srgbClr val="00B050"/>
              </a:solidFill>
              <a:latin typeface="+mn-ea"/>
            </a:endParaRPr>
          </a:p>
        </p:txBody>
      </p:sp>
      <p:sp>
        <p:nvSpPr>
          <p:cNvPr id="32" name="右矢印 31"/>
          <p:cNvSpPr/>
          <p:nvPr/>
        </p:nvSpPr>
        <p:spPr>
          <a:xfrm>
            <a:off x="3300488" y="4274084"/>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右矢印 32"/>
          <p:cNvSpPr/>
          <p:nvPr/>
        </p:nvSpPr>
        <p:spPr>
          <a:xfrm>
            <a:off x="6537175" y="4274084"/>
            <a:ext cx="623459"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395447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290660" y="2852936"/>
            <a:ext cx="2880000" cy="1684193"/>
          </a:xfrm>
          <a:prstGeom prst="rect">
            <a:avLst/>
          </a:prstGeom>
        </p:spPr>
      </p:pic>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16</a:t>
            </a:fld>
            <a:endParaRPr lang="ja-JP" altLang="en-US"/>
          </a:p>
        </p:txBody>
      </p:sp>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方法</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（複数事業所を利用した場合）</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－④</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スライド番号プレースホルダー 4"/>
          <p:cNvSpPr txBox="1">
            <a:spLocks/>
          </p:cNvSpPr>
          <p:nvPr/>
        </p:nvSpPr>
        <p:spPr>
          <a:xfrm>
            <a:off x="7534327" y="6451311"/>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400" b="0" i="0" kern="1200">
                <a:solidFill>
                  <a:schemeClr val="tx1"/>
                </a:solidFill>
                <a:effectLst>
                  <a:outerShdw blurRad="38100" dist="38100" dir="2700000" algn="tl">
                    <a:srgbClr val="000000">
                      <a:alpha val="43137"/>
                    </a:srgbClr>
                  </a:outerShdw>
                </a:effectLst>
                <a:latin typeface="ＭＳ Ｐ明朝" panose="02020600040205080304" pitchFamily="18" charset="-128"/>
                <a:ea typeface="ＭＳ Ｐ明朝" panose="02020600040205080304" pitchFamily="18"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9E2A29CB-BA86-48A6-80E1-CB8750A963B5}" type="slidenum">
              <a:rPr lang="ja-JP" altLang="en-US" smtClean="0"/>
              <a:pPr/>
              <a:t>16</a:t>
            </a:fld>
            <a:endParaRPr lang="ja-JP" altLang="en-US"/>
          </a:p>
        </p:txBody>
      </p:sp>
      <p:sp>
        <p:nvSpPr>
          <p:cNvPr id="20" name="正方形/長方形 19"/>
          <p:cNvSpPr/>
          <p:nvPr/>
        </p:nvSpPr>
        <p:spPr>
          <a:xfrm>
            <a:off x="216882" y="548680"/>
            <a:ext cx="9482648" cy="5902631"/>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1400" dirty="0" smtClean="0">
              <a:solidFill>
                <a:schemeClr val="tx1"/>
              </a:solidFill>
              <a:latin typeface="+mn-ea"/>
            </a:endParaRPr>
          </a:p>
        </p:txBody>
      </p:sp>
      <p:sp>
        <p:nvSpPr>
          <p:cNvPr id="21" name="正方形/長方形 20"/>
          <p:cNvSpPr/>
          <p:nvPr/>
        </p:nvSpPr>
        <p:spPr>
          <a:xfrm>
            <a:off x="216882" y="548680"/>
            <a:ext cx="9482648" cy="310324"/>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dirty="0" smtClean="0">
                <a:solidFill>
                  <a:schemeClr val="tx1"/>
                </a:solidFill>
                <a:latin typeface="+mn-ea"/>
              </a:rPr>
              <a:t>従前通所報酬の算出手順②－</a:t>
            </a:r>
            <a:r>
              <a:rPr lang="ja-JP" altLang="en-US" sz="1200" u="sng" dirty="0" smtClean="0">
                <a:solidFill>
                  <a:schemeClr val="tx1"/>
                </a:solidFill>
                <a:latin typeface="+mn-ea"/>
              </a:rPr>
              <a:t>上限額管理事業者における作業①</a:t>
            </a:r>
            <a:endParaRPr lang="en-US" altLang="ja-JP" sz="1200" b="1" u="sng" dirty="0" smtClean="0">
              <a:solidFill>
                <a:srgbClr val="FF0000"/>
              </a:solidFill>
              <a:latin typeface="+mn-ea"/>
            </a:endParaRPr>
          </a:p>
        </p:txBody>
      </p:sp>
      <p:sp>
        <p:nvSpPr>
          <p:cNvPr id="23" name="右矢印 22"/>
          <p:cNvSpPr/>
          <p:nvPr/>
        </p:nvSpPr>
        <p:spPr>
          <a:xfrm>
            <a:off x="3188840" y="1250864"/>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右矢印 24"/>
          <p:cNvSpPr/>
          <p:nvPr/>
        </p:nvSpPr>
        <p:spPr>
          <a:xfrm>
            <a:off x="6429200" y="1250864"/>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正方形/長方形 23"/>
          <p:cNvSpPr/>
          <p:nvPr/>
        </p:nvSpPr>
        <p:spPr>
          <a:xfrm>
            <a:off x="380660" y="1160864"/>
            <a:ext cx="2700000" cy="1044000"/>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a:solidFill>
                  <a:schemeClr val="tx1"/>
                </a:solidFill>
                <a:latin typeface="+mn-ea"/>
              </a:rPr>
              <a:t>①</a:t>
            </a:r>
            <a:r>
              <a:rPr lang="ja-JP" altLang="en-US" sz="1200" dirty="0" smtClean="0">
                <a:solidFill>
                  <a:schemeClr val="tx1"/>
                </a:solidFill>
                <a:latin typeface="+mn-ea"/>
              </a:rPr>
              <a:t>　請求時に各事業者から当該月分の</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　通所による支援の利用日数</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　通所報酬の一割相当額</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が報告される。</a:t>
            </a:r>
            <a:endParaRPr lang="en-US" altLang="ja-JP" sz="1200" dirty="0" smtClean="0">
              <a:solidFill>
                <a:schemeClr val="tx1"/>
              </a:solidFill>
              <a:latin typeface="+mn-ea"/>
            </a:endParaRPr>
          </a:p>
        </p:txBody>
      </p:sp>
      <p:sp>
        <p:nvSpPr>
          <p:cNvPr id="26" name="正方形/長方形 25"/>
          <p:cNvSpPr/>
          <p:nvPr/>
        </p:nvSpPr>
        <p:spPr>
          <a:xfrm>
            <a:off x="6867246" y="1160864"/>
            <a:ext cx="2700000" cy="2988216"/>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③　①と②の数値を単純に引き算をすると、例えば以下のような場合で、かかり増し経費が補助対象に含まれなくなる</a:t>
            </a:r>
            <a:r>
              <a:rPr lang="ja-JP" altLang="en-US" sz="1200" dirty="0">
                <a:solidFill>
                  <a:schemeClr val="tx1"/>
                </a:solidFill>
                <a:latin typeface="+mn-ea"/>
              </a:rPr>
              <a:t>。</a:t>
            </a:r>
            <a:endParaRPr lang="en-US" altLang="ja-JP" sz="1200" dirty="0" smtClean="0">
              <a:solidFill>
                <a:schemeClr val="tx1"/>
              </a:solidFill>
              <a:latin typeface="+mn-ea"/>
            </a:endParaRPr>
          </a:p>
          <a:p>
            <a:pPr marL="85725" indent="-85725"/>
            <a:endParaRPr lang="en-US" altLang="ja-JP" sz="1200" dirty="0">
              <a:solidFill>
                <a:schemeClr val="tx1"/>
              </a:solidFill>
              <a:latin typeface="+mn-ea"/>
            </a:endParaRPr>
          </a:p>
          <a:p>
            <a:pPr marL="180975" indent="-180975"/>
            <a:r>
              <a:rPr lang="ja-JP" altLang="en-US" sz="1000" dirty="0" smtClean="0">
                <a:solidFill>
                  <a:schemeClr val="tx1"/>
                </a:solidFill>
                <a:latin typeface="+mn-ea"/>
              </a:rPr>
              <a:t>（例）</a:t>
            </a:r>
            <a:endParaRPr lang="en-US" altLang="ja-JP" sz="1000" dirty="0" smtClean="0">
              <a:solidFill>
                <a:schemeClr val="tx1"/>
              </a:solidFill>
              <a:latin typeface="+mn-ea"/>
            </a:endParaRPr>
          </a:p>
          <a:p>
            <a:pPr marL="180975" indent="-180975"/>
            <a:r>
              <a:rPr lang="ja-JP" altLang="en-US" sz="1000" dirty="0">
                <a:solidFill>
                  <a:schemeClr val="tx1"/>
                </a:solidFill>
                <a:latin typeface="+mn-ea"/>
              </a:rPr>
              <a:t>　</a:t>
            </a:r>
            <a:r>
              <a:rPr lang="ja-JP" altLang="en-US" sz="1000" dirty="0" smtClean="0">
                <a:solidFill>
                  <a:schemeClr val="tx1"/>
                </a:solidFill>
                <a:latin typeface="+mn-ea"/>
              </a:rPr>
              <a:t>・　４月は１日当たりの１割相当額がかかり増しを含めて</a:t>
            </a:r>
            <a:r>
              <a:rPr lang="en-US" altLang="ja-JP" sz="1000" dirty="0" smtClean="0">
                <a:solidFill>
                  <a:schemeClr val="tx1"/>
                </a:solidFill>
                <a:latin typeface="+mn-ea"/>
              </a:rPr>
              <a:t>1,000</a:t>
            </a:r>
            <a:r>
              <a:rPr lang="ja-JP" altLang="en-US" sz="1000" dirty="0" smtClean="0">
                <a:solidFill>
                  <a:schemeClr val="tx1"/>
                </a:solidFill>
                <a:latin typeface="+mn-ea"/>
              </a:rPr>
              <a:t>円で、通所による支援を５日利用＝利用者負担額は月</a:t>
            </a:r>
            <a:r>
              <a:rPr lang="en-US" altLang="ja-JP" sz="1000" dirty="0" smtClean="0">
                <a:solidFill>
                  <a:schemeClr val="tx1"/>
                </a:solidFill>
                <a:latin typeface="+mn-ea"/>
              </a:rPr>
              <a:t>5,000</a:t>
            </a:r>
            <a:r>
              <a:rPr lang="ja-JP" altLang="en-US" sz="1000" dirty="0" smtClean="0">
                <a:solidFill>
                  <a:schemeClr val="tx1"/>
                </a:solidFill>
                <a:latin typeface="+mn-ea"/>
              </a:rPr>
              <a:t>円。</a:t>
            </a:r>
            <a:endParaRPr lang="en-US" altLang="ja-JP" sz="1000" dirty="0" smtClean="0">
              <a:solidFill>
                <a:schemeClr val="tx1"/>
              </a:solidFill>
              <a:latin typeface="+mn-ea"/>
            </a:endParaRPr>
          </a:p>
          <a:p>
            <a:pPr marL="180975" indent="-180975"/>
            <a:r>
              <a:rPr lang="ja-JP" altLang="en-US" sz="1000" dirty="0" smtClean="0">
                <a:solidFill>
                  <a:schemeClr val="tx1"/>
                </a:solidFill>
                <a:latin typeface="+mn-ea"/>
              </a:rPr>
              <a:t>　・</a:t>
            </a:r>
            <a:r>
              <a:rPr lang="ja-JP" altLang="en-US" sz="1000" dirty="0">
                <a:solidFill>
                  <a:schemeClr val="tx1"/>
                </a:solidFill>
                <a:latin typeface="+mn-ea"/>
              </a:rPr>
              <a:t>　２月は</a:t>
            </a:r>
            <a:r>
              <a:rPr lang="ja-JP" altLang="en-US" sz="1000" dirty="0" smtClean="0">
                <a:solidFill>
                  <a:schemeClr val="tx1"/>
                </a:solidFill>
                <a:latin typeface="+mn-ea"/>
              </a:rPr>
              <a:t>１日当たり</a:t>
            </a:r>
            <a:r>
              <a:rPr lang="ja-JP" altLang="en-US" sz="1000" dirty="0">
                <a:solidFill>
                  <a:schemeClr val="tx1"/>
                </a:solidFill>
                <a:latin typeface="+mn-ea"/>
              </a:rPr>
              <a:t>の１割相当額が</a:t>
            </a:r>
            <a:r>
              <a:rPr lang="en-US" altLang="ja-JP" sz="1000" dirty="0">
                <a:solidFill>
                  <a:schemeClr val="tx1"/>
                </a:solidFill>
                <a:latin typeface="+mn-ea"/>
              </a:rPr>
              <a:t>800</a:t>
            </a:r>
            <a:r>
              <a:rPr lang="ja-JP" altLang="en-US" sz="1000" dirty="0">
                <a:solidFill>
                  <a:schemeClr val="tx1"/>
                </a:solidFill>
                <a:latin typeface="+mn-ea"/>
              </a:rPr>
              <a:t>円で</a:t>
            </a:r>
            <a:r>
              <a:rPr lang="en-US" altLang="ja-JP" sz="1000" dirty="0" smtClean="0">
                <a:solidFill>
                  <a:schemeClr val="tx1"/>
                </a:solidFill>
                <a:latin typeface="+mn-ea"/>
              </a:rPr>
              <a:t>20</a:t>
            </a:r>
            <a:r>
              <a:rPr lang="ja-JP" altLang="en-US" sz="1000" dirty="0" smtClean="0">
                <a:solidFill>
                  <a:schemeClr val="tx1"/>
                </a:solidFill>
                <a:latin typeface="+mn-ea"/>
              </a:rPr>
              <a:t>日利用</a:t>
            </a:r>
            <a:r>
              <a:rPr lang="ja-JP" altLang="en-US" sz="1000" dirty="0">
                <a:solidFill>
                  <a:schemeClr val="tx1"/>
                </a:solidFill>
                <a:latin typeface="+mn-ea"/>
              </a:rPr>
              <a:t>＝利用者負担額は月</a:t>
            </a:r>
            <a:r>
              <a:rPr lang="en-US" altLang="ja-JP" sz="1000" dirty="0">
                <a:solidFill>
                  <a:schemeClr val="tx1"/>
                </a:solidFill>
                <a:latin typeface="+mn-ea"/>
              </a:rPr>
              <a:t>16,000</a:t>
            </a:r>
            <a:r>
              <a:rPr lang="ja-JP" altLang="en-US" sz="1000" dirty="0">
                <a:solidFill>
                  <a:schemeClr val="tx1"/>
                </a:solidFill>
                <a:latin typeface="+mn-ea"/>
              </a:rPr>
              <a:t>円。</a:t>
            </a:r>
            <a:endParaRPr lang="en-US" altLang="ja-JP" sz="1000" dirty="0">
              <a:solidFill>
                <a:schemeClr val="tx1"/>
              </a:solidFill>
              <a:latin typeface="+mn-ea"/>
            </a:endParaRPr>
          </a:p>
          <a:p>
            <a:pPr marL="180975" indent="-180975"/>
            <a:r>
              <a:rPr lang="ja-JP" altLang="en-US" sz="1000" dirty="0">
                <a:solidFill>
                  <a:schemeClr val="tx1"/>
                </a:solidFill>
                <a:latin typeface="+mn-ea"/>
              </a:rPr>
              <a:t>　</a:t>
            </a:r>
            <a:r>
              <a:rPr lang="ja-JP" altLang="en-US" sz="1000" dirty="0" smtClean="0">
                <a:solidFill>
                  <a:schemeClr val="tx1"/>
                </a:solidFill>
                <a:latin typeface="+mn-ea"/>
              </a:rPr>
              <a:t>・　かかり増しは１日当たり</a:t>
            </a:r>
            <a:r>
              <a:rPr lang="en-US" altLang="ja-JP" sz="1000" dirty="0">
                <a:solidFill>
                  <a:schemeClr val="tx1"/>
                </a:solidFill>
                <a:latin typeface="+mn-ea"/>
              </a:rPr>
              <a:t>2</a:t>
            </a:r>
            <a:r>
              <a:rPr lang="en-US" altLang="ja-JP" sz="1000" dirty="0" smtClean="0">
                <a:solidFill>
                  <a:schemeClr val="tx1"/>
                </a:solidFill>
                <a:latin typeface="+mn-ea"/>
              </a:rPr>
              <a:t>00</a:t>
            </a:r>
            <a:r>
              <a:rPr lang="ja-JP" altLang="en-US" sz="1000" dirty="0" smtClean="0">
                <a:solidFill>
                  <a:schemeClr val="tx1"/>
                </a:solidFill>
                <a:latin typeface="+mn-ea"/>
              </a:rPr>
              <a:t>円（</a:t>
            </a:r>
            <a:r>
              <a:rPr lang="en-US" altLang="ja-JP" sz="1000" dirty="0" smtClean="0">
                <a:solidFill>
                  <a:schemeClr val="tx1"/>
                </a:solidFill>
                <a:latin typeface="+mn-ea"/>
              </a:rPr>
              <a:t>1,000</a:t>
            </a:r>
            <a:r>
              <a:rPr lang="ja-JP" altLang="en-US" sz="1000" dirty="0" smtClean="0">
                <a:solidFill>
                  <a:schemeClr val="tx1"/>
                </a:solidFill>
                <a:latin typeface="+mn-ea"/>
              </a:rPr>
              <a:t>円－</a:t>
            </a:r>
            <a:r>
              <a:rPr lang="en-US" altLang="ja-JP" sz="1000" dirty="0" smtClean="0">
                <a:solidFill>
                  <a:schemeClr val="tx1"/>
                </a:solidFill>
                <a:latin typeface="+mn-ea"/>
              </a:rPr>
              <a:t>800</a:t>
            </a:r>
            <a:r>
              <a:rPr lang="ja-JP" altLang="en-US" sz="1000" dirty="0" smtClean="0">
                <a:solidFill>
                  <a:schemeClr val="tx1"/>
                </a:solidFill>
                <a:latin typeface="+mn-ea"/>
              </a:rPr>
              <a:t>円）だが、単純に</a:t>
            </a:r>
            <a:r>
              <a:rPr lang="en-US" altLang="ja-JP" sz="1000" dirty="0" smtClean="0">
                <a:solidFill>
                  <a:schemeClr val="tx1"/>
                </a:solidFill>
                <a:latin typeface="+mn-ea"/>
              </a:rPr>
              <a:t>5,000</a:t>
            </a:r>
            <a:r>
              <a:rPr lang="ja-JP" altLang="en-US" sz="1000" dirty="0" smtClean="0">
                <a:solidFill>
                  <a:schemeClr val="tx1"/>
                </a:solidFill>
                <a:latin typeface="+mn-ea"/>
              </a:rPr>
              <a:t>円－</a:t>
            </a:r>
            <a:r>
              <a:rPr lang="en-US" altLang="ja-JP" sz="1000" dirty="0" smtClean="0">
                <a:solidFill>
                  <a:schemeClr val="tx1"/>
                </a:solidFill>
                <a:latin typeface="+mn-ea"/>
              </a:rPr>
              <a:t>16,000</a:t>
            </a:r>
            <a:r>
              <a:rPr lang="ja-JP" altLang="en-US" sz="1000" dirty="0" smtClean="0">
                <a:solidFill>
                  <a:schemeClr val="tx1"/>
                </a:solidFill>
                <a:latin typeface="+mn-ea"/>
              </a:rPr>
              <a:t>円で計算すると、２月の利用者負担の額の方が大きい（＝２月以上に費用がかかっていない＝補助対象経費がない）ことになってしまう。</a:t>
            </a:r>
            <a:endParaRPr lang="en-US" altLang="ja-JP" sz="1000" dirty="0" smtClean="0">
              <a:solidFill>
                <a:schemeClr val="tx1"/>
              </a:solidFill>
              <a:latin typeface="+mn-ea"/>
            </a:endParaRPr>
          </a:p>
        </p:txBody>
      </p:sp>
      <p:sp>
        <p:nvSpPr>
          <p:cNvPr id="38" name="正方形/長方形 37"/>
          <p:cNvSpPr/>
          <p:nvPr/>
        </p:nvSpPr>
        <p:spPr>
          <a:xfrm flipH="1">
            <a:off x="1424608" y="2860064"/>
            <a:ext cx="348514" cy="1684193"/>
          </a:xfrm>
          <a:prstGeom prst="rect">
            <a:avLst/>
          </a:prstGeom>
          <a:solidFill>
            <a:srgbClr val="00B050">
              <a:alpha val="20000"/>
            </a:srgbClr>
          </a:solid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200" b="1" dirty="0" smtClean="0">
              <a:solidFill>
                <a:schemeClr val="bg1"/>
              </a:solidFill>
              <a:latin typeface="+mn-ea"/>
            </a:endParaRPr>
          </a:p>
        </p:txBody>
      </p:sp>
      <p:sp>
        <p:nvSpPr>
          <p:cNvPr id="39" name="角丸四角形 38"/>
          <p:cNvSpPr/>
          <p:nvPr/>
        </p:nvSpPr>
        <p:spPr>
          <a:xfrm>
            <a:off x="368944" y="4847293"/>
            <a:ext cx="1728192" cy="644085"/>
          </a:xfrm>
          <a:prstGeom prst="roundRect">
            <a:avLst>
              <a:gd name="adj" fmla="val 953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smtClean="0">
                <a:solidFill>
                  <a:srgbClr val="FF0000"/>
                </a:solidFill>
                <a:latin typeface="+mn-ea"/>
              </a:rPr>
              <a:t>通所報酬の１割相当額が報告される。</a:t>
            </a:r>
            <a:endParaRPr lang="en-US" altLang="ja-JP" sz="1200" dirty="0">
              <a:solidFill>
                <a:srgbClr val="FF0000"/>
              </a:solidFill>
              <a:latin typeface="+mn-ea"/>
            </a:endParaRPr>
          </a:p>
        </p:txBody>
      </p:sp>
      <p:cxnSp>
        <p:nvCxnSpPr>
          <p:cNvPr id="40" name="直線矢印コネクタ 39"/>
          <p:cNvCxnSpPr>
            <a:stCxn id="39" idx="0"/>
            <a:endCxn id="38" idx="2"/>
          </p:cNvCxnSpPr>
          <p:nvPr/>
        </p:nvCxnSpPr>
        <p:spPr>
          <a:xfrm flipV="1">
            <a:off x="1233040" y="4544257"/>
            <a:ext cx="365825" cy="303036"/>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3636862" y="1160864"/>
            <a:ext cx="2700000" cy="1044000"/>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a:solidFill>
                  <a:schemeClr val="tx1"/>
                </a:solidFill>
                <a:latin typeface="+mn-ea"/>
              </a:rPr>
              <a:t>②</a:t>
            </a:r>
            <a:r>
              <a:rPr lang="ja-JP" altLang="en-US" sz="1200" dirty="0" smtClean="0">
                <a:solidFill>
                  <a:schemeClr val="tx1"/>
                </a:solidFill>
                <a:latin typeface="+mn-ea"/>
              </a:rPr>
              <a:t>　利用者の令和２年２月の利用実績から、各事業所の実績を合算した</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　利用日数</a:t>
            </a:r>
            <a:endParaRPr lang="en-US" altLang="ja-JP" sz="1200" dirty="0" smtClean="0">
              <a:solidFill>
                <a:schemeClr val="tx1"/>
              </a:solidFill>
              <a:latin typeface="+mn-ea"/>
            </a:endParaRPr>
          </a:p>
          <a:p>
            <a:pPr marL="85725" indent="-85725"/>
            <a:r>
              <a:rPr lang="ja-JP" altLang="en-US" sz="1200" dirty="0">
                <a:solidFill>
                  <a:schemeClr val="tx1"/>
                </a:solidFill>
                <a:latin typeface="+mn-ea"/>
              </a:rPr>
              <a:t>　・　</a:t>
            </a:r>
            <a:r>
              <a:rPr lang="ja-JP" altLang="en-US" sz="1200" dirty="0" smtClean="0">
                <a:solidFill>
                  <a:schemeClr val="tx1"/>
                </a:solidFill>
                <a:latin typeface="+mn-ea"/>
              </a:rPr>
              <a:t>一割相当額</a:t>
            </a:r>
            <a:endParaRPr lang="en-US" altLang="ja-JP" sz="1200" dirty="0">
              <a:solidFill>
                <a:schemeClr val="tx1"/>
              </a:solidFill>
              <a:latin typeface="+mn-ea"/>
            </a:endParaRPr>
          </a:p>
          <a:p>
            <a:pPr marL="85725" indent="-85725"/>
            <a:r>
              <a:rPr lang="ja-JP" altLang="en-US" sz="1200" dirty="0" smtClean="0">
                <a:solidFill>
                  <a:schemeClr val="tx1"/>
                </a:solidFill>
                <a:latin typeface="+mn-ea"/>
              </a:rPr>
              <a:t>　を把握する。　</a:t>
            </a:r>
            <a:endParaRPr lang="en-US" altLang="ja-JP" sz="1200" dirty="0" smtClean="0">
              <a:solidFill>
                <a:schemeClr val="tx1"/>
              </a:solidFill>
              <a:latin typeface="+mn-ea"/>
            </a:endParaRPr>
          </a:p>
        </p:txBody>
      </p:sp>
      <p:pic>
        <p:nvPicPr>
          <p:cNvPr id="12" name="図 11"/>
          <p:cNvPicPr>
            <a:picLocks noChangeAspect="1"/>
          </p:cNvPicPr>
          <p:nvPr/>
        </p:nvPicPr>
        <p:blipFill>
          <a:blip r:embed="rId3"/>
          <a:stretch>
            <a:fillRect/>
          </a:stretch>
        </p:blipFill>
        <p:spPr>
          <a:xfrm>
            <a:off x="4581525" y="2809825"/>
            <a:ext cx="742950" cy="1885950"/>
          </a:xfrm>
          <a:prstGeom prst="rect">
            <a:avLst/>
          </a:prstGeom>
        </p:spPr>
      </p:pic>
      <p:sp>
        <p:nvSpPr>
          <p:cNvPr id="46" name="正方形/長方形 45"/>
          <p:cNvSpPr/>
          <p:nvPr/>
        </p:nvSpPr>
        <p:spPr>
          <a:xfrm>
            <a:off x="4641574" y="3753136"/>
            <a:ext cx="324000" cy="900000"/>
          </a:xfrm>
          <a:prstGeom prst="rect">
            <a:avLst/>
          </a:prstGeom>
          <a:pattFill prst="wdUpDiag">
            <a:fgClr>
              <a:srgbClr val="0070C0"/>
            </a:fgClr>
            <a:bgClr>
              <a:schemeClr val="bg1"/>
            </a:bgClr>
          </a:pattFill>
          <a:ln w="9525">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endParaRPr lang="ja-JP" altLang="en-US" sz="1400" dirty="0">
              <a:solidFill>
                <a:srgbClr val="FF0000"/>
              </a:solidFill>
              <a:latin typeface="+mn-ea"/>
            </a:endParaRPr>
          </a:p>
        </p:txBody>
      </p:sp>
      <p:sp>
        <p:nvSpPr>
          <p:cNvPr id="47" name="角丸四角形 46"/>
          <p:cNvSpPr/>
          <p:nvPr/>
        </p:nvSpPr>
        <p:spPr>
          <a:xfrm>
            <a:off x="3224808" y="4847293"/>
            <a:ext cx="1296144" cy="1101987"/>
          </a:xfrm>
          <a:prstGeom prst="roundRect">
            <a:avLst>
              <a:gd name="adj" fmla="val 953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smtClean="0">
                <a:solidFill>
                  <a:srgbClr val="FF0000"/>
                </a:solidFill>
                <a:latin typeface="+mn-ea"/>
              </a:rPr>
              <a:t>従前通所報酬（２月の報酬の一割相当額）は分かる。</a:t>
            </a:r>
            <a:endParaRPr lang="en-US" altLang="ja-JP" sz="1200" dirty="0">
              <a:solidFill>
                <a:srgbClr val="FF0000"/>
              </a:solidFill>
              <a:latin typeface="+mn-ea"/>
            </a:endParaRPr>
          </a:p>
        </p:txBody>
      </p:sp>
      <p:cxnSp>
        <p:nvCxnSpPr>
          <p:cNvPr id="48" name="直線矢印コネクタ 47"/>
          <p:cNvCxnSpPr>
            <a:stCxn id="47" idx="0"/>
          </p:cNvCxnSpPr>
          <p:nvPr/>
        </p:nvCxnSpPr>
        <p:spPr>
          <a:xfrm flipV="1">
            <a:off x="3872880" y="4370791"/>
            <a:ext cx="708645" cy="476502"/>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51" name="正方形/長方形 50"/>
          <p:cNvSpPr/>
          <p:nvPr/>
        </p:nvSpPr>
        <p:spPr>
          <a:xfrm>
            <a:off x="6867246" y="4797153"/>
            <a:ext cx="2700000" cy="1152128"/>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④　２月の１割相当額を１日当たりの金額にした上で、当該月の１日当たりの通所報酬の１割相当額と比較する。具体的には次頁のとおり。</a:t>
            </a:r>
            <a:endParaRPr lang="en-US" altLang="ja-JP" sz="1000" dirty="0" smtClean="0">
              <a:solidFill>
                <a:schemeClr val="tx1"/>
              </a:solidFill>
              <a:latin typeface="+mn-ea"/>
            </a:endParaRPr>
          </a:p>
        </p:txBody>
      </p:sp>
      <p:sp>
        <p:nvSpPr>
          <p:cNvPr id="52" name="右矢印 51"/>
          <p:cNvSpPr/>
          <p:nvPr/>
        </p:nvSpPr>
        <p:spPr>
          <a:xfrm rot="5400000">
            <a:off x="8055246" y="3934965"/>
            <a:ext cx="324000" cy="103195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879727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17</a:t>
            </a:fld>
            <a:endParaRPr lang="ja-JP" altLang="en-US"/>
          </a:p>
        </p:txBody>
      </p:sp>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方法</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（複数事業所を利用した場合）</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－⑤</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スライド番号プレースホルダー 4"/>
          <p:cNvSpPr txBox="1">
            <a:spLocks/>
          </p:cNvSpPr>
          <p:nvPr/>
        </p:nvSpPr>
        <p:spPr>
          <a:xfrm>
            <a:off x="7534327" y="6451311"/>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400" b="0" i="0" kern="1200">
                <a:solidFill>
                  <a:schemeClr val="tx1"/>
                </a:solidFill>
                <a:effectLst>
                  <a:outerShdw blurRad="38100" dist="38100" dir="2700000" algn="tl">
                    <a:srgbClr val="000000">
                      <a:alpha val="43137"/>
                    </a:srgbClr>
                  </a:outerShdw>
                </a:effectLst>
                <a:latin typeface="ＭＳ Ｐ明朝" panose="02020600040205080304" pitchFamily="18" charset="-128"/>
                <a:ea typeface="ＭＳ Ｐ明朝" panose="02020600040205080304" pitchFamily="18"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9E2A29CB-BA86-48A6-80E1-CB8750A963B5}" type="slidenum">
              <a:rPr lang="ja-JP" altLang="en-US" smtClean="0"/>
              <a:pPr/>
              <a:t>17</a:t>
            </a:fld>
            <a:endParaRPr lang="ja-JP" altLang="en-US"/>
          </a:p>
        </p:txBody>
      </p:sp>
      <p:sp>
        <p:nvSpPr>
          <p:cNvPr id="20" name="正方形/長方形 19"/>
          <p:cNvSpPr/>
          <p:nvPr/>
        </p:nvSpPr>
        <p:spPr>
          <a:xfrm>
            <a:off x="216882" y="548680"/>
            <a:ext cx="9482648" cy="5902631"/>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1400" dirty="0" smtClean="0">
              <a:solidFill>
                <a:schemeClr val="tx1"/>
              </a:solidFill>
              <a:latin typeface="+mn-ea"/>
            </a:endParaRPr>
          </a:p>
        </p:txBody>
      </p:sp>
      <p:sp>
        <p:nvSpPr>
          <p:cNvPr id="21" name="正方形/長方形 20"/>
          <p:cNvSpPr/>
          <p:nvPr/>
        </p:nvSpPr>
        <p:spPr>
          <a:xfrm>
            <a:off x="216882" y="548680"/>
            <a:ext cx="9482648" cy="310324"/>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dirty="0" smtClean="0">
                <a:solidFill>
                  <a:schemeClr val="tx1"/>
                </a:solidFill>
                <a:latin typeface="+mn-ea"/>
              </a:rPr>
              <a:t>従前通所報酬の算出手順②－</a:t>
            </a:r>
            <a:r>
              <a:rPr lang="ja-JP" altLang="en-US" sz="1200" u="sng" dirty="0" smtClean="0">
                <a:solidFill>
                  <a:schemeClr val="tx1"/>
                </a:solidFill>
                <a:latin typeface="+mn-ea"/>
              </a:rPr>
              <a:t>上限額管理事業者における作業</a:t>
            </a:r>
            <a:r>
              <a:rPr lang="ja-JP" altLang="en-US" sz="1200" u="sng" dirty="0">
                <a:solidFill>
                  <a:schemeClr val="tx1"/>
                </a:solidFill>
                <a:latin typeface="+mn-ea"/>
              </a:rPr>
              <a:t>②</a:t>
            </a:r>
            <a:endParaRPr lang="en-US" altLang="ja-JP" sz="1200" b="1" u="sng" dirty="0" smtClean="0">
              <a:solidFill>
                <a:srgbClr val="FF0000"/>
              </a:solidFill>
              <a:latin typeface="+mn-ea"/>
            </a:endParaRPr>
          </a:p>
        </p:txBody>
      </p:sp>
      <p:sp>
        <p:nvSpPr>
          <p:cNvPr id="27" name="正方形/長方形 26"/>
          <p:cNvSpPr/>
          <p:nvPr/>
        </p:nvSpPr>
        <p:spPr>
          <a:xfrm>
            <a:off x="344488" y="1160864"/>
            <a:ext cx="9217024" cy="1404040"/>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80975" indent="-180975"/>
            <a:r>
              <a:rPr lang="ja-JP" altLang="en-US" sz="1400" dirty="0" smtClean="0">
                <a:solidFill>
                  <a:schemeClr val="tx1"/>
                </a:solidFill>
                <a:latin typeface="+mn-ea"/>
              </a:rPr>
              <a:t>（例１）</a:t>
            </a:r>
            <a:endParaRPr lang="en-US" altLang="ja-JP" sz="1400" dirty="0" smtClean="0">
              <a:solidFill>
                <a:schemeClr val="tx1"/>
              </a:solidFill>
              <a:latin typeface="+mn-ea"/>
            </a:endParaRPr>
          </a:p>
          <a:p>
            <a:pPr marL="180975" indent="-180975"/>
            <a:r>
              <a:rPr lang="ja-JP" altLang="en-US" sz="1400" dirty="0" smtClean="0">
                <a:solidFill>
                  <a:schemeClr val="tx1"/>
                </a:solidFill>
                <a:latin typeface="+mn-ea"/>
              </a:rPr>
              <a:t>　・　２月の利用日数：</a:t>
            </a:r>
            <a:r>
              <a:rPr lang="en-US" altLang="ja-JP" sz="1400" dirty="0" smtClean="0">
                <a:solidFill>
                  <a:schemeClr val="tx1"/>
                </a:solidFill>
                <a:latin typeface="+mn-ea"/>
              </a:rPr>
              <a:t>20</a:t>
            </a:r>
            <a:r>
              <a:rPr lang="ja-JP" altLang="en-US" sz="1400" dirty="0" smtClean="0">
                <a:solidFill>
                  <a:schemeClr val="tx1"/>
                </a:solidFill>
                <a:latin typeface="+mn-ea"/>
              </a:rPr>
              <a:t>日、１割相当額は</a:t>
            </a:r>
            <a:r>
              <a:rPr lang="en-US" altLang="ja-JP" sz="1400" dirty="0" smtClean="0">
                <a:solidFill>
                  <a:schemeClr val="tx1"/>
                </a:solidFill>
                <a:latin typeface="+mn-ea"/>
              </a:rPr>
              <a:t>16,000</a:t>
            </a:r>
            <a:r>
              <a:rPr lang="ja-JP" altLang="en-US" sz="1400" dirty="0" smtClean="0">
                <a:solidFill>
                  <a:schemeClr val="tx1"/>
                </a:solidFill>
                <a:latin typeface="+mn-ea"/>
              </a:rPr>
              <a:t>円。　＝　</a:t>
            </a:r>
            <a:r>
              <a:rPr lang="en-US" altLang="ja-JP" sz="1400" dirty="0" smtClean="0">
                <a:solidFill>
                  <a:schemeClr val="tx1"/>
                </a:solidFill>
                <a:latin typeface="+mn-ea"/>
              </a:rPr>
              <a:t>16,000</a:t>
            </a:r>
            <a:r>
              <a:rPr lang="ja-JP" altLang="en-US" sz="1400" dirty="0" smtClean="0">
                <a:solidFill>
                  <a:schemeClr val="tx1"/>
                </a:solidFill>
                <a:latin typeface="+mn-ea"/>
              </a:rPr>
              <a:t>円</a:t>
            </a:r>
            <a:r>
              <a:rPr lang="en-US" altLang="ja-JP" sz="1400" dirty="0" smtClean="0">
                <a:solidFill>
                  <a:schemeClr val="tx1"/>
                </a:solidFill>
                <a:latin typeface="+mn-ea"/>
              </a:rPr>
              <a:t>÷20</a:t>
            </a:r>
            <a:r>
              <a:rPr lang="ja-JP" altLang="en-US" sz="1400" dirty="0" smtClean="0">
                <a:solidFill>
                  <a:schemeClr val="tx1"/>
                </a:solidFill>
                <a:latin typeface="+mn-ea"/>
              </a:rPr>
              <a:t>日　＝</a:t>
            </a:r>
            <a:r>
              <a:rPr lang="en-US" altLang="ja-JP" sz="1400" dirty="0" smtClean="0">
                <a:solidFill>
                  <a:schemeClr val="tx1"/>
                </a:solidFill>
                <a:latin typeface="+mn-ea"/>
              </a:rPr>
              <a:t>800</a:t>
            </a:r>
            <a:r>
              <a:rPr lang="ja-JP" altLang="en-US" sz="1400" dirty="0" smtClean="0">
                <a:solidFill>
                  <a:schemeClr val="tx1"/>
                </a:solidFill>
                <a:latin typeface="+mn-ea"/>
              </a:rPr>
              <a:t>円／１日</a:t>
            </a:r>
            <a:endParaRPr lang="en-US" altLang="ja-JP" sz="1400" dirty="0" smtClean="0">
              <a:solidFill>
                <a:schemeClr val="tx1"/>
              </a:solidFill>
              <a:latin typeface="+mn-ea"/>
            </a:endParaRPr>
          </a:p>
          <a:p>
            <a:pPr marL="180975" indent="-180975"/>
            <a:r>
              <a:rPr lang="ja-JP" altLang="en-US" sz="1400" dirty="0">
                <a:solidFill>
                  <a:schemeClr val="tx1"/>
                </a:solidFill>
                <a:latin typeface="+mn-ea"/>
              </a:rPr>
              <a:t>　</a:t>
            </a:r>
            <a:r>
              <a:rPr lang="ja-JP" altLang="en-US" sz="1400" dirty="0" smtClean="0">
                <a:solidFill>
                  <a:schemeClr val="tx1"/>
                </a:solidFill>
                <a:latin typeface="+mn-ea"/>
              </a:rPr>
              <a:t>・　４月の利用日数：５日、１割相当額は</a:t>
            </a:r>
            <a:r>
              <a:rPr lang="en-US" altLang="ja-JP" sz="1400" dirty="0" smtClean="0">
                <a:solidFill>
                  <a:schemeClr val="tx1"/>
                </a:solidFill>
                <a:latin typeface="+mn-ea"/>
              </a:rPr>
              <a:t>5,000</a:t>
            </a:r>
            <a:r>
              <a:rPr lang="ja-JP" altLang="en-US" sz="1400" dirty="0" smtClean="0">
                <a:solidFill>
                  <a:schemeClr val="tx1"/>
                </a:solidFill>
                <a:latin typeface="+mn-ea"/>
              </a:rPr>
              <a:t>円。     ＝</a:t>
            </a:r>
            <a:r>
              <a:rPr lang="ja-JP" altLang="en-US" sz="1400" dirty="0">
                <a:solidFill>
                  <a:schemeClr val="tx1"/>
                </a:solidFill>
                <a:latin typeface="+mn-ea"/>
              </a:rPr>
              <a:t> </a:t>
            </a:r>
            <a:r>
              <a:rPr lang="ja-JP" altLang="en-US" sz="1400" dirty="0" smtClean="0">
                <a:solidFill>
                  <a:schemeClr val="tx1"/>
                </a:solidFill>
                <a:latin typeface="+mn-ea"/>
              </a:rPr>
              <a:t>   </a:t>
            </a:r>
            <a:r>
              <a:rPr lang="en-US" altLang="ja-JP" sz="1400" dirty="0" smtClean="0">
                <a:solidFill>
                  <a:schemeClr val="tx1"/>
                </a:solidFill>
                <a:latin typeface="+mn-ea"/>
              </a:rPr>
              <a:t>5,000</a:t>
            </a:r>
            <a:r>
              <a:rPr lang="ja-JP" altLang="en-US" sz="1400" dirty="0" smtClean="0">
                <a:solidFill>
                  <a:schemeClr val="tx1"/>
                </a:solidFill>
                <a:latin typeface="+mn-ea"/>
              </a:rPr>
              <a:t>円</a:t>
            </a:r>
            <a:r>
              <a:rPr lang="en-US" altLang="ja-JP" sz="1400" dirty="0" smtClean="0">
                <a:solidFill>
                  <a:schemeClr val="tx1"/>
                </a:solidFill>
                <a:latin typeface="+mn-ea"/>
              </a:rPr>
              <a:t>÷</a:t>
            </a:r>
            <a:r>
              <a:rPr lang="ja-JP" altLang="en-US" sz="1400" dirty="0" smtClean="0">
                <a:solidFill>
                  <a:schemeClr val="tx1"/>
                </a:solidFill>
                <a:latin typeface="+mn-ea"/>
              </a:rPr>
              <a:t>５日　 ＝</a:t>
            </a:r>
            <a:r>
              <a:rPr lang="en-US" altLang="ja-JP" sz="1400" dirty="0" smtClean="0">
                <a:solidFill>
                  <a:schemeClr val="tx1"/>
                </a:solidFill>
                <a:latin typeface="+mn-ea"/>
              </a:rPr>
              <a:t>1,000</a:t>
            </a:r>
            <a:r>
              <a:rPr lang="ja-JP" altLang="en-US" sz="1400" dirty="0" smtClean="0">
                <a:solidFill>
                  <a:schemeClr val="tx1"/>
                </a:solidFill>
                <a:latin typeface="+mn-ea"/>
              </a:rPr>
              <a:t>円／１日</a:t>
            </a:r>
            <a:endParaRPr lang="en-US" altLang="ja-JP" sz="1400" dirty="0" smtClean="0">
              <a:solidFill>
                <a:schemeClr val="tx1"/>
              </a:solidFill>
              <a:latin typeface="+mn-ea"/>
            </a:endParaRPr>
          </a:p>
          <a:p>
            <a:pPr marL="180975" indent="-180975"/>
            <a:r>
              <a:rPr lang="ja-JP" altLang="en-US" sz="1400" dirty="0" smtClean="0">
                <a:solidFill>
                  <a:schemeClr val="tx1"/>
                </a:solidFill>
                <a:latin typeface="+mn-ea"/>
              </a:rPr>
              <a:t>　・　</a:t>
            </a:r>
            <a:r>
              <a:rPr lang="en-US" altLang="ja-JP" sz="1400" dirty="0" smtClean="0">
                <a:solidFill>
                  <a:schemeClr val="tx1"/>
                </a:solidFill>
                <a:latin typeface="+mn-ea"/>
              </a:rPr>
              <a:t>1,000</a:t>
            </a:r>
            <a:r>
              <a:rPr lang="ja-JP" altLang="en-US" sz="1400" dirty="0" smtClean="0">
                <a:solidFill>
                  <a:schemeClr val="tx1"/>
                </a:solidFill>
                <a:latin typeface="+mn-ea"/>
              </a:rPr>
              <a:t>円－</a:t>
            </a:r>
            <a:r>
              <a:rPr lang="en-US" altLang="ja-JP" sz="1400" dirty="0" smtClean="0">
                <a:solidFill>
                  <a:schemeClr val="tx1"/>
                </a:solidFill>
                <a:latin typeface="+mn-ea"/>
              </a:rPr>
              <a:t>800</a:t>
            </a:r>
            <a:r>
              <a:rPr lang="ja-JP" altLang="en-US" sz="1400" dirty="0" smtClean="0">
                <a:solidFill>
                  <a:schemeClr val="tx1"/>
                </a:solidFill>
                <a:latin typeface="+mn-ea"/>
              </a:rPr>
              <a:t>円＝</a:t>
            </a:r>
            <a:r>
              <a:rPr lang="en-US" altLang="ja-JP" sz="1400" dirty="0" smtClean="0">
                <a:solidFill>
                  <a:schemeClr val="tx1"/>
                </a:solidFill>
                <a:latin typeface="+mn-ea"/>
              </a:rPr>
              <a:t>200</a:t>
            </a:r>
            <a:r>
              <a:rPr lang="ja-JP" altLang="en-US" sz="1400" dirty="0" smtClean="0">
                <a:solidFill>
                  <a:schemeClr val="tx1"/>
                </a:solidFill>
                <a:latin typeface="+mn-ea"/>
              </a:rPr>
              <a:t>円（４月の利用１日当たりのかかり増し報酬の１割相当額。）</a:t>
            </a:r>
            <a:endParaRPr lang="en-US" altLang="ja-JP" sz="1400" dirty="0">
              <a:solidFill>
                <a:schemeClr val="tx1"/>
              </a:solidFill>
              <a:latin typeface="+mn-ea"/>
            </a:endParaRPr>
          </a:p>
          <a:p>
            <a:pPr marL="180975" indent="-180975"/>
            <a:r>
              <a:rPr lang="ja-JP" altLang="en-US" sz="1400" dirty="0">
                <a:solidFill>
                  <a:schemeClr val="tx1"/>
                </a:solidFill>
                <a:latin typeface="+mn-ea"/>
              </a:rPr>
              <a:t>　　</a:t>
            </a:r>
            <a:r>
              <a:rPr lang="ja-JP" altLang="en-US" sz="1400" dirty="0" smtClean="0">
                <a:solidFill>
                  <a:schemeClr val="tx1"/>
                </a:solidFill>
                <a:latin typeface="+mn-ea"/>
              </a:rPr>
              <a:t>⇒　</a:t>
            </a:r>
            <a:r>
              <a:rPr lang="en-US" altLang="ja-JP" sz="1400" dirty="0" smtClean="0">
                <a:solidFill>
                  <a:schemeClr val="tx1"/>
                </a:solidFill>
                <a:latin typeface="+mn-ea"/>
              </a:rPr>
              <a:t>200</a:t>
            </a:r>
            <a:r>
              <a:rPr lang="ja-JP" altLang="en-US" sz="1400" dirty="0" smtClean="0">
                <a:solidFill>
                  <a:schemeClr val="tx1"/>
                </a:solidFill>
                <a:latin typeface="+mn-ea"/>
              </a:rPr>
              <a:t>円</a:t>
            </a:r>
            <a:r>
              <a:rPr lang="en-US" altLang="ja-JP" sz="1400" dirty="0" smtClean="0">
                <a:solidFill>
                  <a:schemeClr val="tx1"/>
                </a:solidFill>
                <a:latin typeface="+mn-ea"/>
              </a:rPr>
              <a:t>×</a:t>
            </a:r>
            <a:r>
              <a:rPr lang="ja-JP" altLang="en-US" sz="1400" dirty="0" smtClean="0">
                <a:solidFill>
                  <a:schemeClr val="tx1"/>
                </a:solidFill>
                <a:latin typeface="+mn-ea"/>
              </a:rPr>
              <a:t>５日＝</a:t>
            </a:r>
            <a:r>
              <a:rPr lang="en-US" altLang="ja-JP" sz="1400" dirty="0" smtClean="0">
                <a:solidFill>
                  <a:schemeClr val="tx1"/>
                </a:solidFill>
                <a:latin typeface="+mn-ea"/>
              </a:rPr>
              <a:t>1,000</a:t>
            </a:r>
            <a:r>
              <a:rPr lang="ja-JP" altLang="en-US" sz="1400" dirty="0" smtClean="0">
                <a:solidFill>
                  <a:schemeClr val="tx1"/>
                </a:solidFill>
                <a:latin typeface="+mn-ea"/>
              </a:rPr>
              <a:t>円（４月のかかり増し報酬の１割相当額）</a:t>
            </a:r>
            <a:endParaRPr lang="en-US" altLang="ja-JP" sz="1400" dirty="0" smtClean="0">
              <a:solidFill>
                <a:schemeClr val="tx1"/>
              </a:solidFill>
              <a:latin typeface="+mn-ea"/>
            </a:endParaRPr>
          </a:p>
        </p:txBody>
      </p:sp>
      <p:sp>
        <p:nvSpPr>
          <p:cNvPr id="30" name="正方形/長方形 29"/>
          <p:cNvSpPr/>
          <p:nvPr/>
        </p:nvSpPr>
        <p:spPr>
          <a:xfrm>
            <a:off x="317149" y="2996953"/>
            <a:ext cx="9217024" cy="2016224"/>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80975" indent="-180975"/>
            <a:r>
              <a:rPr lang="ja-JP" altLang="en-US" sz="1400" dirty="0" smtClean="0">
                <a:solidFill>
                  <a:schemeClr val="tx1"/>
                </a:solidFill>
                <a:latin typeface="+mn-ea"/>
              </a:rPr>
              <a:t>（例２）</a:t>
            </a:r>
            <a:endParaRPr lang="en-US" altLang="ja-JP" sz="1400" dirty="0" smtClean="0">
              <a:solidFill>
                <a:schemeClr val="tx1"/>
              </a:solidFill>
              <a:latin typeface="+mn-ea"/>
            </a:endParaRPr>
          </a:p>
          <a:p>
            <a:pPr marL="180975" indent="-180975"/>
            <a:r>
              <a:rPr lang="ja-JP" altLang="en-US" sz="1400" dirty="0" smtClean="0">
                <a:solidFill>
                  <a:schemeClr val="tx1"/>
                </a:solidFill>
                <a:latin typeface="+mn-ea"/>
              </a:rPr>
              <a:t>　・　２月の利用日数：</a:t>
            </a:r>
            <a:r>
              <a:rPr lang="en-US" altLang="ja-JP" sz="1400" dirty="0" smtClean="0">
                <a:solidFill>
                  <a:schemeClr val="tx1"/>
                </a:solidFill>
                <a:latin typeface="+mn-ea"/>
              </a:rPr>
              <a:t>10</a:t>
            </a:r>
            <a:r>
              <a:rPr lang="ja-JP" altLang="en-US" sz="1400" dirty="0" smtClean="0">
                <a:solidFill>
                  <a:schemeClr val="tx1"/>
                </a:solidFill>
                <a:latin typeface="+mn-ea"/>
              </a:rPr>
              <a:t>日、１割相当額は</a:t>
            </a:r>
            <a:r>
              <a:rPr lang="en-US" altLang="ja-JP" sz="1400" dirty="0">
                <a:solidFill>
                  <a:schemeClr val="tx1"/>
                </a:solidFill>
                <a:latin typeface="+mn-ea"/>
              </a:rPr>
              <a:t>1</a:t>
            </a:r>
            <a:r>
              <a:rPr lang="en-US" altLang="ja-JP" sz="1400" dirty="0" smtClean="0">
                <a:solidFill>
                  <a:schemeClr val="tx1"/>
                </a:solidFill>
                <a:latin typeface="+mn-ea"/>
              </a:rPr>
              <a:t>0,000</a:t>
            </a:r>
            <a:r>
              <a:rPr lang="ja-JP" altLang="en-US" sz="1400" dirty="0" smtClean="0">
                <a:solidFill>
                  <a:schemeClr val="tx1"/>
                </a:solidFill>
                <a:latin typeface="+mn-ea"/>
              </a:rPr>
              <a:t>円。　＝　</a:t>
            </a:r>
            <a:r>
              <a:rPr lang="en-US" altLang="ja-JP" sz="1400" dirty="0" smtClean="0">
                <a:solidFill>
                  <a:schemeClr val="tx1"/>
                </a:solidFill>
                <a:latin typeface="+mn-ea"/>
              </a:rPr>
              <a:t>10,000</a:t>
            </a:r>
            <a:r>
              <a:rPr lang="ja-JP" altLang="en-US" sz="1400" dirty="0" smtClean="0">
                <a:solidFill>
                  <a:schemeClr val="tx1"/>
                </a:solidFill>
                <a:latin typeface="+mn-ea"/>
              </a:rPr>
              <a:t>円</a:t>
            </a:r>
            <a:r>
              <a:rPr lang="en-US" altLang="ja-JP" sz="1400" dirty="0" smtClean="0">
                <a:solidFill>
                  <a:schemeClr val="tx1"/>
                </a:solidFill>
                <a:latin typeface="+mn-ea"/>
              </a:rPr>
              <a:t>÷10</a:t>
            </a:r>
            <a:r>
              <a:rPr lang="ja-JP" altLang="en-US" sz="1400" dirty="0" smtClean="0">
                <a:solidFill>
                  <a:schemeClr val="tx1"/>
                </a:solidFill>
                <a:latin typeface="+mn-ea"/>
              </a:rPr>
              <a:t>日　＝</a:t>
            </a:r>
            <a:r>
              <a:rPr lang="en-US" altLang="ja-JP" sz="1400" dirty="0" smtClean="0">
                <a:solidFill>
                  <a:schemeClr val="tx1"/>
                </a:solidFill>
                <a:latin typeface="+mn-ea"/>
              </a:rPr>
              <a:t>1,000</a:t>
            </a:r>
            <a:r>
              <a:rPr lang="ja-JP" altLang="en-US" sz="1400" dirty="0" smtClean="0">
                <a:solidFill>
                  <a:schemeClr val="tx1"/>
                </a:solidFill>
                <a:latin typeface="+mn-ea"/>
              </a:rPr>
              <a:t>円／１日</a:t>
            </a:r>
            <a:endParaRPr lang="en-US" altLang="ja-JP" sz="1400" dirty="0" smtClean="0">
              <a:solidFill>
                <a:schemeClr val="tx1"/>
              </a:solidFill>
              <a:latin typeface="+mn-ea"/>
            </a:endParaRPr>
          </a:p>
          <a:p>
            <a:pPr marL="180975" indent="-180975"/>
            <a:r>
              <a:rPr lang="ja-JP" altLang="en-US" sz="1400" dirty="0">
                <a:solidFill>
                  <a:schemeClr val="tx1"/>
                </a:solidFill>
                <a:latin typeface="+mn-ea"/>
              </a:rPr>
              <a:t>　</a:t>
            </a:r>
            <a:r>
              <a:rPr lang="ja-JP" altLang="en-US" sz="1400" dirty="0" smtClean="0">
                <a:solidFill>
                  <a:schemeClr val="tx1"/>
                </a:solidFill>
                <a:latin typeface="+mn-ea"/>
              </a:rPr>
              <a:t>・　４月の利用日数：</a:t>
            </a:r>
            <a:r>
              <a:rPr lang="en-US" altLang="ja-JP" sz="1400" dirty="0" smtClean="0">
                <a:solidFill>
                  <a:schemeClr val="tx1"/>
                </a:solidFill>
                <a:latin typeface="+mn-ea"/>
              </a:rPr>
              <a:t>12</a:t>
            </a:r>
            <a:r>
              <a:rPr lang="ja-JP" altLang="en-US" sz="1400" dirty="0" smtClean="0">
                <a:solidFill>
                  <a:schemeClr val="tx1"/>
                </a:solidFill>
                <a:latin typeface="+mn-ea"/>
              </a:rPr>
              <a:t>日、１割相当額は</a:t>
            </a:r>
            <a:r>
              <a:rPr lang="en-US" altLang="ja-JP" sz="1400" dirty="0" smtClean="0">
                <a:solidFill>
                  <a:schemeClr val="tx1"/>
                </a:solidFill>
                <a:latin typeface="+mn-ea"/>
              </a:rPr>
              <a:t>18,000</a:t>
            </a:r>
            <a:r>
              <a:rPr lang="ja-JP" altLang="en-US" sz="1400" dirty="0" smtClean="0">
                <a:solidFill>
                  <a:schemeClr val="tx1"/>
                </a:solidFill>
                <a:latin typeface="+mn-ea"/>
              </a:rPr>
              <a:t>円。　＝  </a:t>
            </a:r>
            <a:r>
              <a:rPr lang="en-US" altLang="ja-JP" sz="1400" dirty="0" smtClean="0">
                <a:solidFill>
                  <a:schemeClr val="tx1"/>
                </a:solidFill>
                <a:latin typeface="+mn-ea"/>
              </a:rPr>
              <a:t>18,000</a:t>
            </a:r>
            <a:r>
              <a:rPr lang="ja-JP" altLang="en-US" sz="1400" dirty="0" smtClean="0">
                <a:solidFill>
                  <a:schemeClr val="tx1"/>
                </a:solidFill>
                <a:latin typeface="+mn-ea"/>
              </a:rPr>
              <a:t>円</a:t>
            </a:r>
            <a:r>
              <a:rPr lang="en-US" altLang="ja-JP" sz="1400" dirty="0" smtClean="0">
                <a:solidFill>
                  <a:schemeClr val="tx1"/>
                </a:solidFill>
                <a:latin typeface="+mn-ea"/>
              </a:rPr>
              <a:t>÷12</a:t>
            </a:r>
            <a:r>
              <a:rPr lang="ja-JP" altLang="en-US" sz="1400" dirty="0" smtClean="0">
                <a:solidFill>
                  <a:schemeClr val="tx1"/>
                </a:solidFill>
                <a:latin typeface="+mn-ea"/>
              </a:rPr>
              <a:t>日　＝</a:t>
            </a:r>
            <a:r>
              <a:rPr lang="en-US" altLang="ja-JP" sz="1400" dirty="0" smtClean="0">
                <a:solidFill>
                  <a:schemeClr val="tx1"/>
                </a:solidFill>
                <a:latin typeface="+mn-ea"/>
              </a:rPr>
              <a:t>1,500</a:t>
            </a:r>
            <a:r>
              <a:rPr lang="ja-JP" altLang="en-US" sz="1400" dirty="0" smtClean="0">
                <a:solidFill>
                  <a:schemeClr val="tx1"/>
                </a:solidFill>
                <a:latin typeface="+mn-ea"/>
              </a:rPr>
              <a:t>円／１日</a:t>
            </a:r>
            <a:endParaRPr lang="en-US" altLang="ja-JP" sz="1400" dirty="0" smtClean="0">
              <a:solidFill>
                <a:schemeClr val="tx1"/>
              </a:solidFill>
              <a:latin typeface="+mn-ea"/>
            </a:endParaRPr>
          </a:p>
          <a:p>
            <a:pPr marL="180975" indent="-180975"/>
            <a:r>
              <a:rPr lang="ja-JP" altLang="en-US" sz="1400" dirty="0">
                <a:solidFill>
                  <a:schemeClr val="tx1"/>
                </a:solidFill>
                <a:latin typeface="+mn-ea"/>
              </a:rPr>
              <a:t>　</a:t>
            </a:r>
            <a:r>
              <a:rPr lang="ja-JP" altLang="en-US" sz="1400" u="sng" dirty="0" smtClean="0">
                <a:solidFill>
                  <a:schemeClr val="tx1"/>
                </a:solidFill>
                <a:latin typeface="+mn-ea"/>
              </a:rPr>
              <a:t>・　２月より利用が多い２日分の１割相当額はすべて補助対象になる。</a:t>
            </a:r>
            <a:endParaRPr lang="en-US" altLang="ja-JP" sz="1400" u="sng" dirty="0" smtClean="0">
              <a:solidFill>
                <a:schemeClr val="tx1"/>
              </a:solidFill>
              <a:latin typeface="+mn-ea"/>
            </a:endParaRPr>
          </a:p>
          <a:p>
            <a:pPr marL="180975" indent="-180975"/>
            <a:r>
              <a:rPr lang="ja-JP" altLang="en-US" sz="1400" dirty="0" smtClean="0">
                <a:solidFill>
                  <a:schemeClr val="tx1"/>
                </a:solidFill>
                <a:latin typeface="+mn-ea"/>
              </a:rPr>
              <a:t>　　</a:t>
            </a:r>
            <a:r>
              <a:rPr lang="ja-JP" altLang="en-US" sz="1400" u="sng" dirty="0" smtClean="0">
                <a:solidFill>
                  <a:schemeClr val="tx1"/>
                </a:solidFill>
                <a:latin typeface="+mn-ea"/>
              </a:rPr>
              <a:t>⇒　</a:t>
            </a:r>
            <a:r>
              <a:rPr lang="en-US" altLang="ja-JP" sz="1400" u="sng" dirty="0" smtClean="0">
                <a:solidFill>
                  <a:schemeClr val="tx1"/>
                </a:solidFill>
                <a:latin typeface="+mn-ea"/>
              </a:rPr>
              <a:t>12</a:t>
            </a:r>
            <a:r>
              <a:rPr lang="ja-JP" altLang="en-US" sz="1400" u="sng" dirty="0" smtClean="0">
                <a:solidFill>
                  <a:schemeClr val="tx1"/>
                </a:solidFill>
                <a:latin typeface="+mn-ea"/>
              </a:rPr>
              <a:t>日－</a:t>
            </a:r>
            <a:r>
              <a:rPr lang="en-US" altLang="ja-JP" sz="1400" u="sng" dirty="0" smtClean="0">
                <a:solidFill>
                  <a:schemeClr val="tx1"/>
                </a:solidFill>
                <a:latin typeface="+mn-ea"/>
              </a:rPr>
              <a:t>10</a:t>
            </a:r>
            <a:r>
              <a:rPr lang="ja-JP" altLang="en-US" sz="1400" u="sng" dirty="0" smtClean="0">
                <a:solidFill>
                  <a:schemeClr val="tx1"/>
                </a:solidFill>
                <a:latin typeface="+mn-ea"/>
              </a:rPr>
              <a:t>日＝２日。　２日</a:t>
            </a:r>
            <a:r>
              <a:rPr lang="en-US" altLang="ja-JP" sz="1400" u="sng" dirty="0" smtClean="0">
                <a:solidFill>
                  <a:schemeClr val="tx1"/>
                </a:solidFill>
                <a:latin typeface="+mn-ea"/>
              </a:rPr>
              <a:t>×1,500</a:t>
            </a:r>
            <a:r>
              <a:rPr lang="ja-JP" altLang="en-US" sz="1400" u="sng" dirty="0" smtClean="0">
                <a:solidFill>
                  <a:schemeClr val="tx1"/>
                </a:solidFill>
                <a:latin typeface="+mn-ea"/>
              </a:rPr>
              <a:t>円＝</a:t>
            </a:r>
            <a:r>
              <a:rPr lang="en-US" altLang="ja-JP" sz="1400" u="sng" dirty="0" smtClean="0">
                <a:solidFill>
                  <a:schemeClr val="tx1"/>
                </a:solidFill>
                <a:latin typeface="+mn-ea"/>
              </a:rPr>
              <a:t>3,000</a:t>
            </a:r>
            <a:r>
              <a:rPr lang="ja-JP" altLang="en-US" sz="1400" u="sng" dirty="0" smtClean="0">
                <a:solidFill>
                  <a:schemeClr val="tx1"/>
                </a:solidFill>
                <a:latin typeface="+mn-ea"/>
              </a:rPr>
              <a:t>円（①）</a:t>
            </a:r>
            <a:endParaRPr lang="en-US" altLang="ja-JP" sz="1400" u="sng" dirty="0" smtClean="0">
              <a:solidFill>
                <a:schemeClr val="tx1"/>
              </a:solidFill>
              <a:latin typeface="+mn-ea"/>
            </a:endParaRPr>
          </a:p>
          <a:p>
            <a:pPr marL="180975" indent="-180975"/>
            <a:r>
              <a:rPr lang="ja-JP" altLang="en-US" sz="1400" dirty="0" smtClean="0">
                <a:solidFill>
                  <a:schemeClr val="tx1"/>
                </a:solidFill>
                <a:latin typeface="+mn-ea"/>
              </a:rPr>
              <a:t>　・　</a:t>
            </a:r>
            <a:r>
              <a:rPr lang="en-US" altLang="ja-JP" sz="1400" dirty="0" smtClean="0">
                <a:solidFill>
                  <a:schemeClr val="tx1"/>
                </a:solidFill>
                <a:latin typeface="+mn-ea"/>
              </a:rPr>
              <a:t>1,500</a:t>
            </a:r>
            <a:r>
              <a:rPr lang="ja-JP" altLang="en-US" sz="1400" dirty="0" smtClean="0">
                <a:solidFill>
                  <a:schemeClr val="tx1"/>
                </a:solidFill>
                <a:latin typeface="+mn-ea"/>
              </a:rPr>
              <a:t>円－</a:t>
            </a:r>
            <a:r>
              <a:rPr lang="en-US" altLang="ja-JP" sz="1400" dirty="0" smtClean="0">
                <a:solidFill>
                  <a:schemeClr val="tx1"/>
                </a:solidFill>
                <a:latin typeface="+mn-ea"/>
              </a:rPr>
              <a:t>1,000</a:t>
            </a:r>
            <a:r>
              <a:rPr lang="ja-JP" altLang="en-US" sz="1400" dirty="0" smtClean="0">
                <a:solidFill>
                  <a:schemeClr val="tx1"/>
                </a:solidFill>
                <a:latin typeface="+mn-ea"/>
              </a:rPr>
              <a:t>円＝</a:t>
            </a:r>
            <a:r>
              <a:rPr lang="en-US" altLang="ja-JP" sz="1400" dirty="0">
                <a:solidFill>
                  <a:schemeClr val="tx1"/>
                </a:solidFill>
                <a:latin typeface="+mn-ea"/>
              </a:rPr>
              <a:t>5</a:t>
            </a:r>
            <a:r>
              <a:rPr lang="en-US" altLang="ja-JP" sz="1400" dirty="0" smtClean="0">
                <a:solidFill>
                  <a:schemeClr val="tx1"/>
                </a:solidFill>
                <a:latin typeface="+mn-ea"/>
              </a:rPr>
              <a:t>00</a:t>
            </a:r>
            <a:r>
              <a:rPr lang="ja-JP" altLang="en-US" sz="1400" dirty="0" smtClean="0">
                <a:solidFill>
                  <a:schemeClr val="tx1"/>
                </a:solidFill>
                <a:latin typeface="+mn-ea"/>
              </a:rPr>
              <a:t>円（４月の利用１日当たりのかかり増し報酬の１割相当額。）</a:t>
            </a:r>
            <a:endParaRPr lang="en-US" altLang="ja-JP" sz="1400" dirty="0">
              <a:solidFill>
                <a:schemeClr val="tx1"/>
              </a:solidFill>
              <a:latin typeface="+mn-ea"/>
            </a:endParaRPr>
          </a:p>
          <a:p>
            <a:pPr marL="180975" indent="-180975"/>
            <a:r>
              <a:rPr lang="ja-JP" altLang="en-US" sz="1400" dirty="0">
                <a:solidFill>
                  <a:schemeClr val="tx1"/>
                </a:solidFill>
                <a:latin typeface="+mn-ea"/>
              </a:rPr>
              <a:t>　　</a:t>
            </a:r>
            <a:r>
              <a:rPr lang="ja-JP" altLang="en-US" sz="1400" dirty="0" smtClean="0">
                <a:solidFill>
                  <a:schemeClr val="tx1"/>
                </a:solidFill>
                <a:latin typeface="+mn-ea"/>
              </a:rPr>
              <a:t>⇒　</a:t>
            </a:r>
            <a:r>
              <a:rPr lang="en-US" altLang="ja-JP" sz="1400" dirty="0">
                <a:solidFill>
                  <a:schemeClr val="tx1"/>
                </a:solidFill>
                <a:latin typeface="+mn-ea"/>
              </a:rPr>
              <a:t>5</a:t>
            </a:r>
            <a:r>
              <a:rPr lang="en-US" altLang="ja-JP" sz="1400" dirty="0" smtClean="0">
                <a:solidFill>
                  <a:schemeClr val="tx1"/>
                </a:solidFill>
                <a:latin typeface="+mn-ea"/>
              </a:rPr>
              <a:t>00</a:t>
            </a:r>
            <a:r>
              <a:rPr lang="ja-JP" altLang="en-US" sz="1400" dirty="0" smtClean="0">
                <a:solidFill>
                  <a:schemeClr val="tx1"/>
                </a:solidFill>
                <a:latin typeface="+mn-ea"/>
              </a:rPr>
              <a:t>円</a:t>
            </a:r>
            <a:r>
              <a:rPr lang="en-US" altLang="ja-JP" sz="1400" dirty="0" smtClean="0">
                <a:solidFill>
                  <a:schemeClr val="tx1"/>
                </a:solidFill>
                <a:latin typeface="+mn-ea"/>
              </a:rPr>
              <a:t>×10</a:t>
            </a:r>
            <a:r>
              <a:rPr lang="ja-JP" altLang="en-US" sz="1400" dirty="0" smtClean="0">
                <a:solidFill>
                  <a:schemeClr val="tx1"/>
                </a:solidFill>
                <a:latin typeface="+mn-ea"/>
              </a:rPr>
              <a:t>日＝</a:t>
            </a:r>
            <a:r>
              <a:rPr lang="en-US" altLang="ja-JP" sz="1400" dirty="0">
                <a:solidFill>
                  <a:schemeClr val="tx1"/>
                </a:solidFill>
                <a:latin typeface="+mn-ea"/>
              </a:rPr>
              <a:t>5</a:t>
            </a:r>
            <a:r>
              <a:rPr lang="en-US" altLang="ja-JP" sz="1400" dirty="0" smtClean="0">
                <a:solidFill>
                  <a:schemeClr val="tx1"/>
                </a:solidFill>
                <a:latin typeface="+mn-ea"/>
              </a:rPr>
              <a:t>,000</a:t>
            </a:r>
            <a:r>
              <a:rPr lang="ja-JP" altLang="en-US" sz="1400" dirty="0" smtClean="0">
                <a:solidFill>
                  <a:schemeClr val="tx1"/>
                </a:solidFill>
                <a:latin typeface="+mn-ea"/>
              </a:rPr>
              <a:t>円（②）</a:t>
            </a:r>
            <a:endParaRPr lang="en-US" altLang="ja-JP" sz="1400" dirty="0" smtClean="0">
              <a:solidFill>
                <a:schemeClr val="tx1"/>
              </a:solidFill>
              <a:latin typeface="+mn-ea"/>
            </a:endParaRPr>
          </a:p>
          <a:p>
            <a:pPr marL="180975" indent="-180975"/>
            <a:r>
              <a:rPr lang="ja-JP" altLang="en-US" sz="1400" dirty="0">
                <a:solidFill>
                  <a:schemeClr val="tx1"/>
                </a:solidFill>
                <a:latin typeface="+mn-ea"/>
              </a:rPr>
              <a:t>　</a:t>
            </a:r>
            <a:r>
              <a:rPr lang="ja-JP" altLang="en-US" sz="1400" dirty="0" smtClean="0">
                <a:solidFill>
                  <a:schemeClr val="tx1"/>
                </a:solidFill>
                <a:latin typeface="+mn-ea"/>
              </a:rPr>
              <a:t>・　①＋②＝</a:t>
            </a:r>
            <a:r>
              <a:rPr lang="en-US" altLang="ja-JP" sz="1400" dirty="0" smtClean="0">
                <a:solidFill>
                  <a:schemeClr val="tx1"/>
                </a:solidFill>
                <a:latin typeface="+mn-ea"/>
              </a:rPr>
              <a:t>8,000</a:t>
            </a:r>
            <a:r>
              <a:rPr lang="ja-JP" altLang="en-US" sz="1400" dirty="0" smtClean="0">
                <a:solidFill>
                  <a:schemeClr val="tx1"/>
                </a:solidFill>
                <a:latin typeface="+mn-ea"/>
              </a:rPr>
              <a:t>円</a:t>
            </a:r>
            <a:r>
              <a:rPr lang="ja-JP" altLang="en-US" sz="1400" dirty="0">
                <a:solidFill>
                  <a:schemeClr val="tx1"/>
                </a:solidFill>
                <a:latin typeface="+mn-ea"/>
              </a:rPr>
              <a:t>（４月のかかり増し報酬の１割相当額）</a:t>
            </a:r>
            <a:endParaRPr lang="en-US" altLang="ja-JP" sz="1400" dirty="0" smtClean="0">
              <a:solidFill>
                <a:schemeClr val="tx1"/>
              </a:solidFill>
              <a:latin typeface="+mn-ea"/>
            </a:endParaRPr>
          </a:p>
        </p:txBody>
      </p:sp>
    </p:spTree>
    <p:extLst>
      <p:ext uri="{BB962C8B-B14F-4D97-AF65-F5344CB8AC3E}">
        <p14:creationId xmlns:p14="http://schemas.microsoft.com/office/powerpoint/2010/main" val="20445601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93000" y="548680"/>
            <a:ext cx="9720000" cy="2736000"/>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400" dirty="0" smtClean="0">
                <a:solidFill>
                  <a:schemeClr val="tx1"/>
                </a:solidFill>
                <a:latin typeface="+mn-ea"/>
              </a:rPr>
              <a:t>１．上限管理を行わない事業者</a:t>
            </a:r>
            <a:endParaRPr lang="en-US" altLang="ja-JP" sz="1400" dirty="0">
              <a:solidFill>
                <a:schemeClr val="tx1"/>
              </a:solidFill>
              <a:latin typeface="+mn-ea"/>
            </a:endParaRPr>
          </a:p>
          <a:p>
            <a:pPr marL="266700" indent="-266700"/>
            <a:r>
              <a:rPr lang="ja-JP" altLang="en-US" sz="1400" dirty="0" smtClean="0">
                <a:solidFill>
                  <a:schemeClr val="tx1"/>
                </a:solidFill>
                <a:latin typeface="+mn-ea"/>
              </a:rPr>
              <a:t>　○　毎月の請求で、「利用者負担額一覧表」を作成して、自事業所における報酬等を上限額管理事業者に伝えることとなっている。</a:t>
            </a:r>
            <a:endParaRPr lang="en-US" altLang="ja-JP" sz="1400" dirty="0" smtClean="0">
              <a:solidFill>
                <a:schemeClr val="tx1"/>
              </a:solidFill>
              <a:latin typeface="+mn-ea"/>
            </a:endParaRPr>
          </a:p>
          <a:p>
            <a:pPr marL="266700" indent="-266700"/>
            <a:r>
              <a:rPr lang="ja-JP" altLang="en-US" sz="1400" dirty="0" smtClean="0">
                <a:solidFill>
                  <a:schemeClr val="tx1"/>
                </a:solidFill>
                <a:latin typeface="+mn-ea"/>
              </a:rPr>
              <a:t>　○　このとき、「利用者負担額一覧表」の余白</a:t>
            </a:r>
            <a:r>
              <a:rPr lang="ja-JP" altLang="en-US" sz="1100" dirty="0" smtClean="0">
                <a:solidFill>
                  <a:schemeClr val="tx1"/>
                </a:solidFill>
                <a:latin typeface="ＭＳ Ｐ明朝" panose="02020600040205080304" pitchFamily="18" charset="-128"/>
                <a:ea typeface="ＭＳ Ｐ明朝" panose="02020600040205080304" pitchFamily="18" charset="-128"/>
              </a:rPr>
              <a:t>（</a:t>
            </a:r>
            <a:r>
              <a:rPr lang="en-US" altLang="ja-JP" sz="1100" dirty="0" smtClean="0">
                <a:solidFill>
                  <a:schemeClr val="tx1"/>
                </a:solidFill>
                <a:latin typeface="ＭＳ Ｐ明朝" panose="02020600040205080304" pitchFamily="18" charset="-128"/>
                <a:ea typeface="ＭＳ Ｐ明朝" panose="02020600040205080304" pitchFamily="18" charset="-128"/>
              </a:rPr>
              <a:t>※</a:t>
            </a:r>
            <a:r>
              <a:rPr lang="ja-JP" altLang="en-US" sz="1100" dirty="0" smtClean="0">
                <a:solidFill>
                  <a:schemeClr val="tx1"/>
                </a:solidFill>
                <a:latin typeface="ＭＳ Ｐ明朝" panose="02020600040205080304" pitchFamily="18" charset="-128"/>
                <a:ea typeface="ＭＳ Ｐ明朝" panose="02020600040205080304" pitchFamily="18" charset="-128"/>
              </a:rPr>
              <a:t>）</a:t>
            </a:r>
            <a:r>
              <a:rPr lang="ja-JP" altLang="en-US" sz="1400" dirty="0" smtClean="0">
                <a:solidFill>
                  <a:schemeClr val="tx1"/>
                </a:solidFill>
                <a:latin typeface="+mn-ea"/>
              </a:rPr>
              <a:t>を用いるなど</a:t>
            </a:r>
            <a:r>
              <a:rPr lang="ja-JP" altLang="en-US" sz="1400" dirty="0">
                <a:solidFill>
                  <a:schemeClr val="tx1"/>
                </a:solidFill>
                <a:latin typeface="+mn-ea"/>
              </a:rPr>
              <a:t>して、　通所による支援の</a:t>
            </a:r>
            <a:r>
              <a:rPr lang="ja-JP" altLang="en-US" sz="1400" dirty="0" smtClean="0">
                <a:solidFill>
                  <a:schemeClr val="tx1"/>
                </a:solidFill>
                <a:latin typeface="+mn-ea"/>
              </a:rPr>
              <a:t>利用日数及び通所</a:t>
            </a:r>
            <a:r>
              <a:rPr lang="ja-JP" altLang="en-US" sz="1400" dirty="0">
                <a:solidFill>
                  <a:schemeClr val="tx1"/>
                </a:solidFill>
                <a:latin typeface="+mn-ea"/>
              </a:rPr>
              <a:t>報酬の一割相当</a:t>
            </a:r>
            <a:r>
              <a:rPr lang="ja-JP" altLang="en-US" sz="1400" dirty="0" smtClean="0">
                <a:solidFill>
                  <a:schemeClr val="tx1"/>
                </a:solidFill>
                <a:latin typeface="+mn-ea"/>
              </a:rPr>
              <a:t>額を上限額管理事業者に伝える。</a:t>
            </a:r>
            <a:endParaRPr lang="en-US" altLang="ja-JP" sz="1400" dirty="0" smtClean="0">
              <a:solidFill>
                <a:schemeClr val="tx1"/>
              </a:solidFill>
              <a:latin typeface="+mn-ea"/>
            </a:endParaRPr>
          </a:p>
          <a:p>
            <a:pPr marL="179388" indent="-179388"/>
            <a:endParaRPr lang="en-US" altLang="ja-JP" sz="1400" dirty="0" smtClean="0">
              <a:solidFill>
                <a:schemeClr val="tx1"/>
              </a:solidFill>
              <a:latin typeface="+mn-ea"/>
            </a:endParaRPr>
          </a:p>
          <a:p>
            <a:pPr marL="179388" indent="-179388"/>
            <a:r>
              <a:rPr lang="ja-JP" altLang="en-US" sz="1400" dirty="0" smtClean="0">
                <a:solidFill>
                  <a:schemeClr val="tx1"/>
                </a:solidFill>
                <a:latin typeface="+mn-ea"/>
              </a:rPr>
              <a:t>２．上限額管理事業者</a:t>
            </a:r>
            <a:endParaRPr lang="en-US" altLang="ja-JP" sz="1400" dirty="0" smtClean="0">
              <a:solidFill>
                <a:schemeClr val="tx1"/>
              </a:solidFill>
              <a:latin typeface="+mn-ea"/>
            </a:endParaRPr>
          </a:p>
          <a:p>
            <a:pPr marL="266700" indent="-266700"/>
            <a:r>
              <a:rPr lang="ja-JP" altLang="en-US" sz="1400" dirty="0">
                <a:solidFill>
                  <a:schemeClr val="tx1"/>
                </a:solidFill>
                <a:latin typeface="+mn-ea"/>
              </a:rPr>
              <a:t>　</a:t>
            </a:r>
            <a:r>
              <a:rPr lang="ja-JP" altLang="en-US" sz="1400" dirty="0" smtClean="0">
                <a:solidFill>
                  <a:schemeClr val="tx1"/>
                </a:solidFill>
                <a:latin typeface="+mn-ea"/>
              </a:rPr>
              <a:t>○　各事業者から連絡</a:t>
            </a:r>
            <a:r>
              <a:rPr lang="ja-JP" altLang="en-US" sz="1400" dirty="0">
                <a:solidFill>
                  <a:schemeClr val="tx1"/>
                </a:solidFill>
                <a:latin typeface="+mn-ea"/>
              </a:rPr>
              <a:t>された通所による支援の</a:t>
            </a:r>
            <a:r>
              <a:rPr lang="ja-JP" altLang="en-US" sz="1400" dirty="0" smtClean="0">
                <a:solidFill>
                  <a:schemeClr val="tx1"/>
                </a:solidFill>
                <a:latin typeface="+mn-ea"/>
              </a:rPr>
              <a:t>利用日数及び</a:t>
            </a:r>
            <a:r>
              <a:rPr lang="ja-JP" altLang="en-US" sz="1400" dirty="0">
                <a:solidFill>
                  <a:schemeClr val="tx1"/>
                </a:solidFill>
                <a:latin typeface="+mn-ea"/>
              </a:rPr>
              <a:t>通所報酬の一割相当</a:t>
            </a:r>
            <a:r>
              <a:rPr lang="ja-JP" altLang="en-US" sz="1400" dirty="0" smtClean="0">
                <a:solidFill>
                  <a:schemeClr val="tx1"/>
                </a:solidFill>
                <a:latin typeface="+mn-ea"/>
              </a:rPr>
              <a:t>額と、</a:t>
            </a:r>
            <a:r>
              <a:rPr lang="ja-JP" altLang="en-US" sz="1400" dirty="0">
                <a:solidFill>
                  <a:schemeClr val="tx1"/>
                </a:solidFill>
                <a:latin typeface="+mn-ea"/>
              </a:rPr>
              <a:t>自事業所の通所による支援の</a:t>
            </a:r>
            <a:r>
              <a:rPr lang="ja-JP" altLang="en-US" sz="1400" dirty="0" smtClean="0">
                <a:solidFill>
                  <a:schemeClr val="tx1"/>
                </a:solidFill>
                <a:latin typeface="+mn-ea"/>
              </a:rPr>
              <a:t>利用日数及び</a:t>
            </a:r>
            <a:r>
              <a:rPr lang="ja-JP" altLang="en-US" sz="1400" dirty="0">
                <a:solidFill>
                  <a:schemeClr val="tx1"/>
                </a:solidFill>
                <a:latin typeface="+mn-ea"/>
              </a:rPr>
              <a:t>通所報酬の一割相当</a:t>
            </a:r>
            <a:r>
              <a:rPr lang="ja-JP" altLang="en-US" sz="1400" dirty="0" smtClean="0">
                <a:solidFill>
                  <a:schemeClr val="tx1"/>
                </a:solidFill>
                <a:latin typeface="+mn-ea"/>
              </a:rPr>
              <a:t>額を合算した上で前頁の計算を行い、利用者請求額及び補助申請額を算出する（具体的な計算フローは次頁以降）。</a:t>
            </a:r>
            <a:endParaRPr lang="en-US" altLang="ja-JP" sz="1400" dirty="0" smtClean="0">
              <a:solidFill>
                <a:schemeClr val="tx1"/>
              </a:solidFill>
              <a:latin typeface="+mn-ea"/>
            </a:endParaRPr>
          </a:p>
          <a:p>
            <a:pPr marL="266700" indent="-266700"/>
            <a:r>
              <a:rPr lang="ja-JP" altLang="en-US" sz="1400" dirty="0">
                <a:solidFill>
                  <a:schemeClr val="tx1"/>
                </a:solidFill>
                <a:latin typeface="+mn-ea"/>
              </a:rPr>
              <a:t>　</a:t>
            </a:r>
            <a:r>
              <a:rPr lang="ja-JP" altLang="en-US" sz="1400" dirty="0" smtClean="0">
                <a:solidFill>
                  <a:schemeClr val="tx1"/>
                </a:solidFill>
                <a:latin typeface="+mn-ea"/>
              </a:rPr>
              <a:t>○　上限額管理事業者は当該結果について、（別紙３）</a:t>
            </a:r>
            <a:r>
              <a:rPr lang="ja-JP" altLang="en-US" sz="1400" dirty="0">
                <a:solidFill>
                  <a:schemeClr val="tx1"/>
                </a:solidFill>
                <a:latin typeface="+mn-ea"/>
              </a:rPr>
              <a:t>「「特別支援学校等の臨時休業に伴う放課後等デイサービス支援等事業</a:t>
            </a:r>
            <a:r>
              <a:rPr lang="ja-JP" altLang="en-US" sz="1400" dirty="0" smtClean="0">
                <a:solidFill>
                  <a:schemeClr val="tx1"/>
                </a:solidFill>
                <a:latin typeface="+mn-ea"/>
              </a:rPr>
              <a:t>」に</a:t>
            </a:r>
            <a:r>
              <a:rPr lang="ja-JP" altLang="en-US" sz="1400" dirty="0">
                <a:solidFill>
                  <a:schemeClr val="tx1"/>
                </a:solidFill>
                <a:latin typeface="+mn-ea"/>
              </a:rPr>
              <a:t>よる利用者請求額及び補助申請額管理結果表」</a:t>
            </a:r>
            <a:r>
              <a:rPr lang="ja-JP" altLang="en-US" sz="1400" dirty="0" smtClean="0">
                <a:solidFill>
                  <a:schemeClr val="tx1"/>
                </a:solidFill>
                <a:latin typeface="+mn-ea"/>
              </a:rPr>
              <a:t>に記載し、上限管理を行わない事業者に連絡する。</a:t>
            </a:r>
            <a:endParaRPr lang="en-US" altLang="ja-JP" sz="1400" dirty="0" smtClean="0">
              <a:solidFill>
                <a:schemeClr val="tx1"/>
              </a:solidFill>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18</a:t>
            </a:fld>
            <a:endParaRPr lang="ja-JP" altLang="en-US"/>
          </a:p>
        </p:txBody>
      </p:sp>
      <p:pic>
        <p:nvPicPr>
          <p:cNvPr id="25" name="図 24"/>
          <p:cNvPicPr>
            <a:picLocks noChangeAspect="1"/>
          </p:cNvPicPr>
          <p:nvPr/>
        </p:nvPicPr>
        <p:blipFill>
          <a:blip r:embed="rId2"/>
          <a:stretch>
            <a:fillRect/>
          </a:stretch>
        </p:blipFill>
        <p:spPr>
          <a:xfrm>
            <a:off x="310779" y="4594485"/>
            <a:ext cx="6912768" cy="1930859"/>
          </a:xfrm>
          <a:prstGeom prst="rect">
            <a:avLst/>
          </a:prstGeom>
        </p:spPr>
      </p:pic>
      <p:sp>
        <p:nvSpPr>
          <p:cNvPr id="31" name="正方形/長方形 30"/>
          <p:cNvSpPr/>
          <p:nvPr/>
        </p:nvSpPr>
        <p:spPr>
          <a:xfrm>
            <a:off x="7300354" y="4574551"/>
            <a:ext cx="2477182" cy="1806777"/>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smtClean="0">
                <a:solidFill>
                  <a:schemeClr val="tx1"/>
                </a:solidFill>
                <a:latin typeface="+mn-ea"/>
              </a:rPr>
              <a:t>余白に、</a:t>
            </a:r>
            <a:r>
              <a:rPr kumimoji="1" lang="en-US" altLang="ja-JP" sz="1400" dirty="0" smtClean="0">
                <a:solidFill>
                  <a:schemeClr val="tx1"/>
                </a:solidFill>
                <a:latin typeface="+mn-ea"/>
              </a:rPr>
              <a:t>【</a:t>
            </a:r>
            <a:r>
              <a:rPr lang="ja-JP" altLang="en-US" sz="1400" dirty="0" smtClean="0">
                <a:solidFill>
                  <a:schemeClr val="tx1"/>
                </a:solidFill>
                <a:latin typeface="+mn-ea"/>
              </a:rPr>
              <a:t>日数</a:t>
            </a:r>
            <a:r>
              <a:rPr kumimoji="1" lang="ja-JP" altLang="en-US" sz="1400" dirty="0" smtClean="0">
                <a:solidFill>
                  <a:schemeClr val="tx1"/>
                </a:solidFill>
                <a:latin typeface="+mn-ea"/>
              </a:rPr>
              <a:t>：●●日、一割：●●円</a:t>
            </a:r>
            <a:r>
              <a:rPr kumimoji="1" lang="en-US" altLang="ja-JP" sz="1400" dirty="0" smtClean="0">
                <a:solidFill>
                  <a:schemeClr val="tx1"/>
                </a:solidFill>
                <a:latin typeface="+mn-ea"/>
              </a:rPr>
              <a:t>】</a:t>
            </a:r>
            <a:r>
              <a:rPr kumimoji="1" lang="ja-JP" altLang="en-US" sz="1400" dirty="0" smtClean="0">
                <a:solidFill>
                  <a:schemeClr val="tx1"/>
                </a:solidFill>
                <a:latin typeface="+mn-ea"/>
              </a:rPr>
              <a:t>など分かるように記載。</a:t>
            </a:r>
            <a:endParaRPr kumimoji="1" lang="en-US" altLang="ja-JP" sz="1400" dirty="0" smtClean="0">
              <a:solidFill>
                <a:schemeClr val="tx1"/>
              </a:solidFill>
              <a:latin typeface="+mn-ea"/>
            </a:endParaRPr>
          </a:p>
          <a:p>
            <a:endParaRPr lang="en-US" altLang="ja-JP" sz="1400" dirty="0">
              <a:solidFill>
                <a:schemeClr val="tx1"/>
              </a:solidFill>
              <a:latin typeface="+mn-ea"/>
            </a:endParaRPr>
          </a:p>
          <a:p>
            <a:pPr marL="630238" indent="-630238"/>
            <a:r>
              <a:rPr kumimoji="1" lang="en-US" altLang="ja-JP" sz="1400" dirty="0" smtClean="0">
                <a:solidFill>
                  <a:schemeClr val="tx1"/>
                </a:solidFill>
                <a:latin typeface="+mn-ea"/>
              </a:rPr>
              <a:t>※</a:t>
            </a:r>
            <a:r>
              <a:rPr kumimoji="1" lang="ja-JP" altLang="en-US" sz="1400" dirty="0" smtClean="0">
                <a:solidFill>
                  <a:schemeClr val="tx1"/>
                </a:solidFill>
                <a:latin typeface="+mn-ea"/>
              </a:rPr>
              <a:t>日数：</a:t>
            </a:r>
            <a:r>
              <a:rPr lang="ja-JP" altLang="en-US" sz="1400" dirty="0">
                <a:solidFill>
                  <a:schemeClr val="tx1"/>
                </a:solidFill>
                <a:latin typeface="+mn-ea"/>
              </a:rPr>
              <a:t>通所による支援の</a:t>
            </a:r>
            <a:r>
              <a:rPr lang="ja-JP" altLang="en-US" sz="1400" dirty="0" smtClean="0">
                <a:solidFill>
                  <a:schemeClr val="tx1"/>
                </a:solidFill>
                <a:latin typeface="+mn-ea"/>
              </a:rPr>
              <a:t>利用日数</a:t>
            </a:r>
            <a:r>
              <a:rPr kumimoji="1" lang="ja-JP" altLang="en-US" sz="1400" dirty="0" smtClean="0">
                <a:solidFill>
                  <a:schemeClr val="tx1"/>
                </a:solidFill>
                <a:latin typeface="+mn-ea"/>
              </a:rPr>
              <a:t>のこと。</a:t>
            </a:r>
            <a:endParaRPr kumimoji="1" lang="en-US" altLang="ja-JP" sz="1400" dirty="0" smtClean="0">
              <a:solidFill>
                <a:schemeClr val="tx1"/>
              </a:solidFill>
              <a:latin typeface="+mn-ea"/>
            </a:endParaRPr>
          </a:p>
          <a:p>
            <a:pPr marL="630238" indent="-630238"/>
            <a:r>
              <a:rPr kumimoji="1" lang="en-US" altLang="ja-JP" sz="1400" dirty="0" smtClean="0">
                <a:solidFill>
                  <a:schemeClr val="tx1"/>
                </a:solidFill>
                <a:latin typeface="+mn-ea"/>
              </a:rPr>
              <a:t>※</a:t>
            </a:r>
            <a:r>
              <a:rPr kumimoji="1" lang="ja-JP" altLang="en-US" sz="1400" dirty="0" smtClean="0">
                <a:solidFill>
                  <a:schemeClr val="tx1"/>
                </a:solidFill>
                <a:latin typeface="+mn-ea"/>
              </a:rPr>
              <a:t>一割：</a:t>
            </a:r>
            <a:r>
              <a:rPr lang="ja-JP" altLang="en-US" sz="1400" dirty="0">
                <a:solidFill>
                  <a:schemeClr val="tx1"/>
                </a:solidFill>
                <a:latin typeface="+mn-ea"/>
              </a:rPr>
              <a:t>通所報酬の一割相当額</a:t>
            </a:r>
            <a:r>
              <a:rPr kumimoji="1" lang="ja-JP" altLang="en-US" sz="1400" dirty="0" smtClean="0">
                <a:solidFill>
                  <a:schemeClr val="tx1"/>
                </a:solidFill>
                <a:latin typeface="+mn-ea"/>
              </a:rPr>
              <a:t>のこと。</a:t>
            </a:r>
            <a:endParaRPr kumimoji="1" lang="en-US" altLang="ja-JP" sz="1400" dirty="0" smtClean="0">
              <a:solidFill>
                <a:schemeClr val="tx1"/>
              </a:solidFill>
              <a:latin typeface="+mn-ea"/>
            </a:endParaRPr>
          </a:p>
        </p:txBody>
      </p:sp>
      <p:sp>
        <p:nvSpPr>
          <p:cNvPr id="32" name="正方形/長方形 31"/>
          <p:cNvSpPr/>
          <p:nvPr/>
        </p:nvSpPr>
        <p:spPr>
          <a:xfrm>
            <a:off x="2936777" y="5900101"/>
            <a:ext cx="2375018" cy="481227"/>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400" dirty="0">
              <a:solidFill>
                <a:schemeClr val="tx1"/>
              </a:solidFill>
            </a:endParaRPr>
          </a:p>
        </p:txBody>
      </p:sp>
      <p:cxnSp>
        <p:nvCxnSpPr>
          <p:cNvPr id="33" name="直線矢印コネクタ 32"/>
          <p:cNvCxnSpPr>
            <a:stCxn id="31" idx="1"/>
            <a:endCxn id="32" idx="3"/>
          </p:cNvCxnSpPr>
          <p:nvPr/>
        </p:nvCxnSpPr>
        <p:spPr>
          <a:xfrm flipH="1">
            <a:off x="5311795" y="5477940"/>
            <a:ext cx="1988559" cy="662775"/>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8" name="正方形/長方形 7"/>
          <p:cNvSpPr/>
          <p:nvPr/>
        </p:nvSpPr>
        <p:spPr>
          <a:xfrm>
            <a:off x="-15552" y="3356992"/>
            <a:ext cx="9813000" cy="830997"/>
          </a:xfrm>
          <a:prstGeom prst="rect">
            <a:avLst/>
          </a:prstGeom>
        </p:spPr>
        <p:txBody>
          <a:bodyPr wrap="square">
            <a:spAutoFit/>
          </a:bodyPr>
          <a:lstStyle/>
          <a:p>
            <a:pPr marL="360363" lvl="0" indent="-360363" algn="just"/>
            <a:r>
              <a:rPr lang="ja-JP" altLang="en-US" sz="1200" dirty="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a:t>
            </a:r>
            <a:r>
              <a:rPr lang="en-US" altLang="ja-JP"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a:t>
            </a:r>
            <a:r>
              <a:rPr lang="ja-JP" altLang="en-US" sz="1200" dirty="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「利用者負担額一覧表」の余白は以下の辺りを想定している</a:t>
            </a:r>
            <a:r>
              <a:rPr lang="ja-JP" altLang="en-US"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a:t>
            </a:r>
            <a:endParaRPr lang="en-US" altLang="ja-JP"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endParaRPr>
          </a:p>
          <a:p>
            <a:pPr marL="360363" lvl="0" indent="-360363" algn="just"/>
            <a:r>
              <a:rPr lang="ja-JP" altLang="en-US"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a:t>
            </a:r>
            <a:r>
              <a:rPr lang="en-US" altLang="ja-JP"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a:t>
            </a:r>
            <a:r>
              <a:rPr lang="ja-JP" altLang="en-US"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ここへの記載によらず、事業所間で適宜分かるように連携してもらえば差し支えない。</a:t>
            </a:r>
            <a:endParaRPr lang="en-US" altLang="ja-JP"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endParaRPr>
          </a:p>
          <a:p>
            <a:pPr marL="180975" lvl="0" indent="-180975" algn="just"/>
            <a:r>
              <a:rPr lang="ja-JP" altLang="en-US"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a:t>
            </a:r>
            <a:r>
              <a:rPr lang="en-US" altLang="ja-JP"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a:t>
            </a:r>
            <a:r>
              <a:rPr lang="ja-JP" altLang="en-US"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放課後等デイサービス以外のサービスによる費用額等は分けて把握する必要があるので、上限管理事業者以外の事業所が放課後等デイサービス以外のサービスを提供している場合、この方法によらず、個別に詳細な額を上限額管理事業者に連絡されたい。</a:t>
            </a:r>
            <a:endParaRPr lang="en-US" altLang="ja-JP" sz="1200" dirty="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endParaRPr>
          </a:p>
        </p:txBody>
      </p:sp>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方法（事業所</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間</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の連絡方法）</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7492932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lang="ja-JP" altLang="en-US" smtClean="0"/>
              <a:pPr/>
              <a:t>1</a:t>
            </a:fld>
            <a:endParaRPr lang="ja-JP" altLang="en-US"/>
          </a:p>
        </p:txBody>
      </p:sp>
      <p:sp>
        <p:nvSpPr>
          <p:cNvPr id="3" name="正方形/長方形 2"/>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はじめに</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4" name="正方形/長方形 3"/>
          <p:cNvSpPr/>
          <p:nvPr/>
        </p:nvSpPr>
        <p:spPr>
          <a:xfrm>
            <a:off x="93000" y="548680"/>
            <a:ext cx="9720000" cy="3168352"/>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r>
              <a:rPr lang="ja-JP" altLang="en-US" sz="1400" dirty="0">
                <a:solidFill>
                  <a:schemeClr val="tx1"/>
                </a:solidFill>
                <a:latin typeface="+mn-ea"/>
              </a:rPr>
              <a:t>○　本資料は</a:t>
            </a:r>
            <a:r>
              <a:rPr lang="ja-JP" altLang="en-US" sz="1400" dirty="0" smtClean="0">
                <a:solidFill>
                  <a:schemeClr val="tx1"/>
                </a:solidFill>
                <a:latin typeface="+mn-ea"/>
              </a:rPr>
              <a:t>、令和２年４月１日から実施されている「</a:t>
            </a:r>
            <a:r>
              <a:rPr lang="ja-JP" altLang="en-US" sz="1400" dirty="0">
                <a:solidFill>
                  <a:schemeClr val="tx1"/>
                </a:solidFill>
                <a:latin typeface="+mn-ea"/>
              </a:rPr>
              <a:t>特別支援学校等の臨時休業に伴う放課後</a:t>
            </a:r>
            <a:r>
              <a:rPr lang="ja-JP" altLang="en-US" sz="1400" dirty="0" smtClean="0">
                <a:solidFill>
                  <a:schemeClr val="tx1"/>
                </a:solidFill>
                <a:latin typeface="+mn-ea"/>
              </a:rPr>
              <a:t>等デイサービス</a:t>
            </a:r>
            <a:r>
              <a:rPr lang="ja-JP" altLang="en-US" sz="1400" dirty="0">
                <a:solidFill>
                  <a:schemeClr val="tx1"/>
                </a:solidFill>
                <a:latin typeface="+mn-ea"/>
              </a:rPr>
              <a:t>支援等</a:t>
            </a:r>
            <a:r>
              <a:rPr lang="ja-JP" altLang="en-US" sz="1400" dirty="0" smtClean="0">
                <a:solidFill>
                  <a:schemeClr val="tx1"/>
                </a:solidFill>
                <a:latin typeface="+mn-ea"/>
              </a:rPr>
              <a:t>事業」（以下「本事業」という。）における、放課後等デイサービスを利用したときの利用者負担額の補助に係る対象経費や対象経費の算出の考え方等を整理した資料です。</a:t>
            </a:r>
            <a:endParaRPr lang="ja-JP" altLang="en-US" sz="1400" dirty="0">
              <a:solidFill>
                <a:schemeClr val="tx1"/>
              </a:solidFill>
              <a:latin typeface="+mn-ea"/>
            </a:endParaRPr>
          </a:p>
          <a:p>
            <a:pPr marL="92866" indent="-92866"/>
            <a:endParaRPr lang="en-US" altLang="ja-JP" sz="1400" dirty="0">
              <a:solidFill>
                <a:schemeClr val="tx1"/>
              </a:solidFill>
              <a:latin typeface="+mn-ea"/>
            </a:endParaRPr>
          </a:p>
          <a:p>
            <a:pPr marL="92866" indent="-92866"/>
            <a:r>
              <a:rPr lang="ja-JP" altLang="en-US" sz="1400" dirty="0" smtClean="0">
                <a:solidFill>
                  <a:schemeClr val="tx1"/>
                </a:solidFill>
                <a:latin typeface="+mn-ea"/>
              </a:rPr>
              <a:t>○　各市町村におかれては、管内の放課後等デイサービス事業所（以下「事業所」という。）に対象経費の算出をしてもらうに当たり、本資料を参考として御活用ください。</a:t>
            </a:r>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r>
              <a:rPr lang="ja-JP" altLang="en-US" sz="1400" dirty="0" smtClean="0">
                <a:solidFill>
                  <a:schemeClr val="tx1"/>
                </a:solidFill>
                <a:latin typeface="+mn-ea"/>
              </a:rPr>
              <a:t>○　なお、対象経費の範囲に誤りがなければ、各市町村で定める方法により算出いただくこと</a:t>
            </a:r>
            <a:r>
              <a:rPr lang="ja-JP" altLang="en-US" sz="1400" dirty="0">
                <a:solidFill>
                  <a:schemeClr val="tx1"/>
                </a:solidFill>
                <a:latin typeface="+mn-ea"/>
              </a:rPr>
              <a:t>で差し支えなく、既に各市町村において、対象経費の算出に係る資料等を事業所にお示しされているような</a:t>
            </a:r>
            <a:r>
              <a:rPr lang="ja-JP" altLang="en-US" sz="1400" dirty="0" smtClean="0">
                <a:solidFill>
                  <a:schemeClr val="tx1"/>
                </a:solidFill>
                <a:latin typeface="+mn-ea"/>
              </a:rPr>
              <a:t>場合は、必ず</a:t>
            </a:r>
            <a:r>
              <a:rPr lang="ja-JP" altLang="en-US" sz="1400" dirty="0">
                <a:solidFill>
                  <a:schemeClr val="tx1"/>
                </a:solidFill>
                <a:latin typeface="+mn-ea"/>
              </a:rPr>
              <a:t>しも本資料を事業所に配布いただく必要はありません。</a:t>
            </a:r>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r>
              <a:rPr lang="ja-JP" altLang="en-US" sz="1400" dirty="0" smtClean="0">
                <a:solidFill>
                  <a:schemeClr val="tx1"/>
                </a:solidFill>
                <a:latin typeface="+mn-ea"/>
              </a:rPr>
              <a:t>○　また、本資料では例示としてお示ししている金額は単純化しており、実際の単価に基づくものではないことや、数字の動きのパターンを示す観点</a:t>
            </a:r>
            <a:r>
              <a:rPr lang="ja-JP" altLang="en-US" sz="1400" dirty="0">
                <a:solidFill>
                  <a:schemeClr val="tx1"/>
                </a:solidFill>
                <a:latin typeface="+mn-ea"/>
              </a:rPr>
              <a:t>から、実際には生じることが考えにくい金額にしている例があることに御留意ください。</a:t>
            </a:r>
            <a:endParaRPr lang="en-US" altLang="ja-JP" sz="1400" dirty="0" smtClean="0">
              <a:solidFill>
                <a:schemeClr val="tx1"/>
              </a:solidFill>
              <a:latin typeface="+mn-ea"/>
            </a:endParaRPr>
          </a:p>
        </p:txBody>
      </p:sp>
      <p:sp>
        <p:nvSpPr>
          <p:cNvPr id="5" name="正方形/長方形 4"/>
          <p:cNvSpPr/>
          <p:nvPr/>
        </p:nvSpPr>
        <p:spPr>
          <a:xfrm>
            <a:off x="0" y="4077072"/>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資料の構成</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93000" y="4581128"/>
            <a:ext cx="9720000" cy="1800200"/>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r>
              <a:rPr lang="en-US" altLang="ja-JP" sz="1400" dirty="0">
                <a:solidFill>
                  <a:schemeClr val="tx1"/>
                </a:solidFill>
                <a:latin typeface="+mn-ea"/>
              </a:rPr>
              <a:t>Ⅰ</a:t>
            </a:r>
            <a:r>
              <a:rPr lang="ja-JP" altLang="en-US" sz="1400" dirty="0">
                <a:solidFill>
                  <a:schemeClr val="tx1"/>
                </a:solidFill>
                <a:latin typeface="+mn-ea"/>
              </a:rPr>
              <a:t>　補助対象となる</a:t>
            </a:r>
            <a:r>
              <a:rPr lang="ja-JP" altLang="en-US" sz="1400" dirty="0" smtClean="0">
                <a:solidFill>
                  <a:schemeClr val="tx1"/>
                </a:solidFill>
                <a:latin typeface="+mn-ea"/>
              </a:rPr>
              <a:t>費用・・・・・・Ｐ２</a:t>
            </a:r>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r>
              <a:rPr lang="en-US" altLang="ja-JP" sz="1400" dirty="0" smtClean="0">
                <a:solidFill>
                  <a:schemeClr val="tx1"/>
                </a:solidFill>
                <a:latin typeface="+mn-ea"/>
              </a:rPr>
              <a:t>Ⅱ</a:t>
            </a:r>
            <a:r>
              <a:rPr lang="ja-JP" altLang="en-US" sz="1400" dirty="0" smtClean="0">
                <a:solidFill>
                  <a:schemeClr val="tx1"/>
                </a:solidFill>
                <a:latin typeface="+mn-ea"/>
              </a:rPr>
              <a:t>　補助</a:t>
            </a:r>
            <a:r>
              <a:rPr lang="ja-JP" altLang="en-US" sz="1400" dirty="0">
                <a:solidFill>
                  <a:schemeClr val="tx1"/>
                </a:solidFill>
                <a:latin typeface="+mn-ea"/>
              </a:rPr>
              <a:t>申請額等の計算</a:t>
            </a:r>
            <a:r>
              <a:rPr lang="ja-JP" altLang="en-US" sz="1400" dirty="0" smtClean="0">
                <a:solidFill>
                  <a:schemeClr val="tx1"/>
                </a:solidFill>
                <a:latin typeface="+mn-ea"/>
              </a:rPr>
              <a:t>方法（</a:t>
            </a:r>
            <a:r>
              <a:rPr lang="ja-JP" altLang="en-US" sz="1400" dirty="0">
                <a:solidFill>
                  <a:schemeClr val="tx1"/>
                </a:solidFill>
                <a:latin typeface="+mn-ea"/>
              </a:rPr>
              <a:t>利用が一箇所の場合</a:t>
            </a:r>
            <a:r>
              <a:rPr lang="ja-JP" altLang="en-US" sz="1400" dirty="0" smtClean="0">
                <a:solidFill>
                  <a:schemeClr val="tx1"/>
                </a:solidFill>
                <a:latin typeface="+mn-ea"/>
              </a:rPr>
              <a:t>）・・・Ｐ８</a:t>
            </a:r>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r>
              <a:rPr lang="en-US" altLang="ja-JP" sz="1400" dirty="0" smtClean="0">
                <a:solidFill>
                  <a:schemeClr val="tx1"/>
                </a:solidFill>
                <a:latin typeface="+mn-ea"/>
              </a:rPr>
              <a:t>Ⅲ</a:t>
            </a:r>
            <a:r>
              <a:rPr lang="ja-JP" altLang="en-US" sz="1400" dirty="0">
                <a:solidFill>
                  <a:schemeClr val="tx1"/>
                </a:solidFill>
                <a:latin typeface="+mn-ea"/>
              </a:rPr>
              <a:t>　補助申請額等の計算</a:t>
            </a:r>
            <a:r>
              <a:rPr lang="ja-JP" altLang="en-US" sz="1400" dirty="0" smtClean="0">
                <a:solidFill>
                  <a:schemeClr val="tx1"/>
                </a:solidFill>
                <a:latin typeface="+mn-ea"/>
              </a:rPr>
              <a:t>方法（</a:t>
            </a:r>
            <a:r>
              <a:rPr lang="ja-JP" altLang="en-US" sz="1400" dirty="0">
                <a:solidFill>
                  <a:schemeClr val="tx1"/>
                </a:solidFill>
                <a:latin typeface="+mn-ea"/>
              </a:rPr>
              <a:t>複数事業所を利用した場合</a:t>
            </a:r>
            <a:r>
              <a:rPr lang="ja-JP" altLang="en-US" sz="1400" dirty="0" smtClean="0">
                <a:solidFill>
                  <a:schemeClr val="tx1"/>
                </a:solidFill>
                <a:latin typeface="+mn-ea"/>
              </a:rPr>
              <a:t>）・・・Ｐ</a:t>
            </a:r>
            <a:r>
              <a:rPr lang="en-US" altLang="ja-JP" sz="1400" dirty="0" smtClean="0">
                <a:solidFill>
                  <a:schemeClr val="tx1"/>
                </a:solidFill>
                <a:latin typeface="+mn-ea"/>
              </a:rPr>
              <a:t>12</a:t>
            </a:r>
          </a:p>
          <a:p>
            <a:pPr marL="92866" indent="-92866"/>
            <a:endParaRPr lang="en-US" altLang="ja-JP" sz="1400" dirty="0">
              <a:solidFill>
                <a:schemeClr val="tx1"/>
              </a:solidFill>
              <a:latin typeface="+mn-ea"/>
            </a:endParaRPr>
          </a:p>
          <a:p>
            <a:pPr marL="92866" indent="-92866"/>
            <a:r>
              <a:rPr lang="en-US" altLang="ja-JP" sz="1400" dirty="0" smtClean="0">
                <a:solidFill>
                  <a:schemeClr val="tx1"/>
                </a:solidFill>
                <a:latin typeface="+mn-ea"/>
              </a:rPr>
              <a:t>Ⅳ</a:t>
            </a:r>
            <a:r>
              <a:rPr lang="ja-JP" altLang="en-US" sz="1400" dirty="0">
                <a:solidFill>
                  <a:schemeClr val="tx1"/>
                </a:solidFill>
                <a:latin typeface="+mn-ea"/>
              </a:rPr>
              <a:t>　本資料に係るＱ＆</a:t>
            </a:r>
            <a:r>
              <a:rPr lang="ja-JP" altLang="en-US" sz="1400" dirty="0" smtClean="0">
                <a:solidFill>
                  <a:schemeClr val="tx1"/>
                </a:solidFill>
                <a:latin typeface="+mn-ea"/>
              </a:rPr>
              <a:t>Ａ・・・Ｐ</a:t>
            </a:r>
            <a:r>
              <a:rPr lang="en-US" altLang="ja-JP" sz="1400" dirty="0" smtClean="0">
                <a:solidFill>
                  <a:schemeClr val="tx1"/>
                </a:solidFill>
                <a:latin typeface="+mn-ea"/>
              </a:rPr>
              <a:t>25</a:t>
            </a:r>
          </a:p>
        </p:txBody>
      </p:sp>
    </p:spTree>
    <p:extLst>
      <p:ext uri="{BB962C8B-B14F-4D97-AF65-F5344CB8AC3E}">
        <p14:creationId xmlns:p14="http://schemas.microsoft.com/office/powerpoint/2010/main" val="7315013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8" name="正方形/長方形 27"/>
          <p:cNvSpPr/>
          <p:nvPr/>
        </p:nvSpPr>
        <p:spPr>
          <a:xfrm>
            <a:off x="273000" y="504385"/>
            <a:ext cx="9360000" cy="623698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0975" indent="-180975"/>
            <a:r>
              <a:rPr lang="ja-JP" altLang="en-US" sz="1400" dirty="0" smtClean="0">
                <a:solidFill>
                  <a:schemeClr val="tx1"/>
                </a:solidFill>
                <a:latin typeface="+mn-ea"/>
              </a:rPr>
              <a:t>（例１）上限月額</a:t>
            </a:r>
            <a:r>
              <a:rPr lang="en-US" altLang="ja-JP" sz="1400" dirty="0" smtClean="0">
                <a:solidFill>
                  <a:schemeClr val="tx1"/>
                </a:solidFill>
                <a:latin typeface="+mn-ea"/>
              </a:rPr>
              <a:t>37,200</a:t>
            </a:r>
            <a:r>
              <a:rPr lang="ja-JP" altLang="en-US" sz="1400" dirty="0" smtClean="0">
                <a:solidFill>
                  <a:schemeClr val="tx1"/>
                </a:solidFill>
                <a:latin typeface="+mn-ea"/>
              </a:rPr>
              <a:t>円</a:t>
            </a:r>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a:solidFill>
                <a:schemeClr val="tx1"/>
              </a:solidFill>
              <a:latin typeface="+mn-ea"/>
            </a:endParaRPr>
          </a:p>
        </p:txBody>
      </p:sp>
      <p:graphicFrame>
        <p:nvGraphicFramePr>
          <p:cNvPr id="2" name="表 1"/>
          <p:cNvGraphicFramePr>
            <a:graphicFrameLocks noGrp="1"/>
          </p:cNvGraphicFramePr>
          <p:nvPr>
            <p:extLst>
              <p:ext uri="{D42A27DB-BD31-4B8C-83A1-F6EECF244321}">
                <p14:modId xmlns:p14="http://schemas.microsoft.com/office/powerpoint/2010/main" val="4249082752"/>
              </p:ext>
            </p:extLst>
          </p:nvPr>
        </p:nvGraphicFramePr>
        <p:xfrm>
          <a:off x="416496" y="908720"/>
          <a:ext cx="9000999" cy="10972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200" b="0" dirty="0" smtClean="0">
                          <a:solidFill>
                            <a:schemeClr val="tx1"/>
                          </a:solidFill>
                          <a:latin typeface="+mn-ea"/>
                          <a:ea typeface="+mn-ea"/>
                        </a:rPr>
                        <a:t>４月の請求内容</a:t>
                      </a:r>
                      <a:endParaRPr kumimoji="1" lang="ja-JP" altLang="en-US" sz="120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200" b="0" dirty="0" smtClean="0">
                          <a:solidFill>
                            <a:schemeClr val="tx1"/>
                          </a:solidFill>
                          <a:latin typeface="+mn-ea"/>
                          <a:ea typeface="+mn-ea"/>
                        </a:rPr>
                        <a:t>上限額管理事業者</a:t>
                      </a:r>
                      <a:r>
                        <a:rPr kumimoji="1" lang="en-US" altLang="ja-JP" sz="1200" b="0" dirty="0" smtClean="0">
                          <a:solidFill>
                            <a:schemeClr val="tx1"/>
                          </a:solidFill>
                          <a:latin typeface="+mn-ea"/>
                          <a:ea typeface="+mn-ea"/>
                        </a:rPr>
                        <a:t>A</a:t>
                      </a:r>
                    </a:p>
                    <a:p>
                      <a:pPr algn="l"/>
                      <a:r>
                        <a:rPr kumimoji="1" lang="en-US" altLang="ja-JP" sz="1200" b="0" dirty="0" smtClean="0">
                          <a:solidFill>
                            <a:schemeClr val="tx1"/>
                          </a:solidFill>
                          <a:latin typeface="+mn-ea"/>
                          <a:ea typeface="+mn-ea"/>
                        </a:rPr>
                        <a:t>(</a:t>
                      </a:r>
                      <a:r>
                        <a:rPr kumimoji="1" lang="en-US" altLang="zh-TW" sz="1200" b="0" dirty="0" smtClean="0">
                          <a:solidFill>
                            <a:schemeClr val="tx1"/>
                          </a:solidFill>
                          <a:latin typeface="+mn-ea"/>
                          <a:ea typeface="+mn-ea"/>
                        </a:rPr>
                        <a:t>1)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300,000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ja-JP" sz="1200" b="0" dirty="0" smtClean="0">
                          <a:solidFill>
                            <a:schemeClr val="tx1"/>
                          </a:solidFill>
                          <a:latin typeface="+mn-ea"/>
                          <a:ea typeface="+mn-ea"/>
                        </a:rPr>
                        <a:t>30,000</a:t>
                      </a:r>
                      <a:r>
                        <a:rPr kumimoji="1" lang="ja-JP" altLang="en-US" sz="1200" b="0" dirty="0" smtClean="0">
                          <a:solidFill>
                            <a:schemeClr val="tx1"/>
                          </a:solidFill>
                          <a:latin typeface="+mn-ea"/>
                          <a:ea typeface="+mn-ea"/>
                        </a:rPr>
                        <a:t>円）</a:t>
                      </a:r>
                      <a:endParaRPr kumimoji="1" lang="zh-TW" altLang="en-US" sz="1200" b="0" dirty="0" smtClean="0">
                        <a:solidFill>
                          <a:schemeClr val="tx1"/>
                        </a:solidFill>
                        <a:latin typeface="+mn-ea"/>
                        <a:ea typeface="+mn-ea"/>
                      </a:endParaRP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zh-TW" sz="1200" b="0" dirty="0" smtClean="0">
                          <a:solidFill>
                            <a:schemeClr val="tx1"/>
                          </a:solidFill>
                          <a:latin typeface="+mn-ea"/>
                          <a:ea typeface="+mn-ea"/>
                        </a:rPr>
                        <a:t>12,000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algn="l"/>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通所による支援の利用日数：６日</a:t>
                      </a:r>
                      <a:endParaRPr kumimoji="1" lang="ja-JP" altLang="en-US" sz="120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smtClean="0">
                          <a:solidFill>
                            <a:schemeClr val="tx1"/>
                          </a:solidFill>
                          <a:latin typeface="+mn-ea"/>
                          <a:ea typeface="+mn-ea"/>
                        </a:rPr>
                        <a:t>上限管理を行わない事業所</a:t>
                      </a:r>
                      <a:r>
                        <a:rPr kumimoji="1" lang="en-US" altLang="ja-JP" sz="1200" b="0" dirty="0" smtClean="0">
                          <a:solidFill>
                            <a:schemeClr val="tx1"/>
                          </a:solidFill>
                          <a:latin typeface="+mn-ea"/>
                          <a:ea typeface="+mn-ea"/>
                        </a:rPr>
                        <a:t>B</a:t>
                      </a:r>
                    </a:p>
                    <a:p>
                      <a:pPr algn="l"/>
                      <a:r>
                        <a:rPr kumimoji="1" lang="en-US" altLang="zh-TW" sz="1200" b="0" dirty="0" smtClean="0">
                          <a:solidFill>
                            <a:schemeClr val="tx1"/>
                          </a:solidFill>
                          <a:latin typeface="+mn-ea"/>
                          <a:ea typeface="+mn-ea"/>
                        </a:rPr>
                        <a:t>(1)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100,000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zh-TW" sz="1200" b="0" dirty="0" smtClean="0">
                          <a:solidFill>
                            <a:schemeClr val="tx1"/>
                          </a:solidFill>
                          <a:latin typeface="+mn-ea"/>
                          <a:ea typeface="+mn-ea"/>
                        </a:rPr>
                        <a:t>10,000</a:t>
                      </a:r>
                      <a:r>
                        <a:rPr kumimoji="1" lang="zh-TW" altLang="en-US" sz="1200" b="0" dirty="0" smtClean="0">
                          <a:solidFill>
                            <a:schemeClr val="tx1"/>
                          </a:solidFill>
                          <a:latin typeface="+mn-ea"/>
                          <a:ea typeface="+mn-ea"/>
                        </a:rPr>
                        <a:t>円）</a:t>
                      </a: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zh-TW" sz="1200" b="0" dirty="0" smtClean="0">
                          <a:solidFill>
                            <a:schemeClr val="tx1"/>
                          </a:solidFill>
                          <a:latin typeface="+mn-ea"/>
                          <a:ea typeface="+mn-ea"/>
                        </a:rPr>
                        <a:t>8,000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algn="l"/>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通所による支援の利用日数：５日</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smtClean="0">
                          <a:solidFill>
                            <a:schemeClr val="tx1"/>
                          </a:solidFill>
                          <a:latin typeface="+mn-ea"/>
                          <a:ea typeface="+mn-ea"/>
                        </a:rPr>
                        <a:t>上限管理を行わない事業所</a:t>
                      </a:r>
                      <a:r>
                        <a:rPr kumimoji="1" lang="en-US" altLang="ja-JP" sz="1200" b="0" dirty="0" smtClean="0">
                          <a:solidFill>
                            <a:schemeClr val="tx1"/>
                          </a:solidFill>
                          <a:latin typeface="+mn-ea"/>
                          <a:ea typeface="+mn-ea"/>
                        </a:rPr>
                        <a:t>C</a:t>
                      </a:r>
                    </a:p>
                    <a:p>
                      <a:pPr algn="l"/>
                      <a:r>
                        <a:rPr kumimoji="1" lang="en-US" altLang="zh-TW" sz="1200" b="0" dirty="0" smtClean="0">
                          <a:solidFill>
                            <a:schemeClr val="tx1"/>
                          </a:solidFill>
                          <a:latin typeface="+mn-ea"/>
                          <a:ea typeface="+mn-ea"/>
                        </a:rPr>
                        <a:t>(1)</a:t>
                      </a:r>
                      <a:r>
                        <a:rPr kumimoji="1" lang="en-US" altLang="zh-TW" sz="1200" b="0" baseline="0" dirty="0" smtClean="0">
                          <a:solidFill>
                            <a:schemeClr val="tx1"/>
                          </a:solidFill>
                          <a:latin typeface="+mn-ea"/>
                          <a:ea typeface="+mn-ea"/>
                        </a:rPr>
                        <a:t>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50,000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zh-TW" sz="1200" b="0" dirty="0" smtClean="0">
                          <a:solidFill>
                            <a:schemeClr val="tx1"/>
                          </a:solidFill>
                          <a:latin typeface="+mn-ea"/>
                          <a:ea typeface="+mn-ea"/>
                        </a:rPr>
                        <a:t>5,000</a:t>
                      </a:r>
                      <a:r>
                        <a:rPr kumimoji="1" lang="zh-TW" altLang="en-US" sz="1200" b="0" dirty="0" smtClean="0">
                          <a:solidFill>
                            <a:schemeClr val="tx1"/>
                          </a:solidFill>
                          <a:latin typeface="+mn-ea"/>
                          <a:ea typeface="+mn-ea"/>
                        </a:rPr>
                        <a:t>円）</a:t>
                      </a: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ja-JP" sz="1200" b="0" dirty="0" smtClean="0">
                          <a:solidFill>
                            <a:schemeClr val="tx1"/>
                          </a:solidFill>
                          <a:latin typeface="+mn-ea"/>
                          <a:ea typeface="+mn-ea"/>
                        </a:rPr>
                        <a:t>3</a:t>
                      </a:r>
                      <a:r>
                        <a:rPr kumimoji="1" lang="en-US" altLang="zh-TW" sz="1200" b="0" dirty="0" smtClean="0">
                          <a:solidFill>
                            <a:schemeClr val="tx1"/>
                          </a:solidFill>
                          <a:latin typeface="+mn-ea"/>
                          <a:ea typeface="+mn-ea"/>
                        </a:rPr>
                        <a:t>,000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通所による支援の利用日数：３日</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598929899"/>
              </p:ext>
            </p:extLst>
          </p:nvPr>
        </p:nvGraphicFramePr>
        <p:xfrm>
          <a:off x="416495" y="2457265"/>
          <a:ext cx="9001000" cy="3626249"/>
        </p:xfrm>
        <a:graphic>
          <a:graphicData uri="http://schemas.openxmlformats.org/drawingml/2006/table">
            <a:tbl>
              <a:tblPr firstRow="1" bandRow="1">
                <a:tableStyleId>{5C22544A-7EE6-4342-B048-85BDC9FD1C3A}</a:tableStyleId>
              </a:tblPr>
              <a:tblGrid>
                <a:gridCol w="9001000">
                  <a:extLst>
                    <a:ext uri="{9D8B030D-6E8A-4147-A177-3AD203B41FA5}">
                      <a16:colId xmlns:a16="http://schemas.microsoft.com/office/drawing/2014/main" val="3762443487"/>
                    </a:ext>
                  </a:extLst>
                </a:gridCol>
              </a:tblGrid>
              <a:tr h="3626249">
                <a:tc>
                  <a:txBody>
                    <a:bodyPr/>
                    <a:lstStyle/>
                    <a:p>
                      <a:r>
                        <a:rPr kumimoji="1" lang="ja-JP" altLang="en-US" sz="1200" b="0" dirty="0" smtClean="0">
                          <a:solidFill>
                            <a:schemeClr val="tx1"/>
                          </a:solidFill>
                          <a:latin typeface="+mn-ea"/>
                          <a:ea typeface="+mn-ea"/>
                        </a:rPr>
                        <a:t>１　上限額管理事業者で集約</a:t>
                      </a:r>
                      <a:endParaRPr kumimoji="1" lang="en-US" altLang="ja-JP" sz="1200" b="0" dirty="0" smtClean="0">
                        <a:solidFill>
                          <a:schemeClr val="tx1"/>
                        </a:solidFill>
                        <a:latin typeface="+mn-ea"/>
                        <a:ea typeface="+mn-ea"/>
                      </a:endParaRPr>
                    </a:p>
                    <a:p>
                      <a:r>
                        <a:rPr kumimoji="1" lang="ja-JP" altLang="en-US" sz="1200" b="0" dirty="0" smtClean="0">
                          <a:solidFill>
                            <a:schemeClr val="tx1"/>
                          </a:solidFill>
                          <a:latin typeface="+mn-ea"/>
                          <a:ea typeface="+mn-ea"/>
                        </a:rPr>
                        <a:t>　</a:t>
                      </a:r>
                      <a:r>
                        <a:rPr kumimoji="1" lang="en-US" altLang="ja-JP" sz="1200" b="0" dirty="0" smtClean="0">
                          <a:solidFill>
                            <a:schemeClr val="tx1"/>
                          </a:solidFill>
                          <a:latin typeface="+mn-ea"/>
                          <a:ea typeface="+mn-ea"/>
                        </a:rPr>
                        <a:t>(1) </a:t>
                      </a:r>
                      <a:r>
                        <a:rPr kumimoji="1" lang="ja-JP" altLang="en-US" sz="1200" b="0" dirty="0" smtClean="0">
                          <a:solidFill>
                            <a:schemeClr val="tx1"/>
                          </a:solidFill>
                          <a:latin typeface="+mn-ea"/>
                          <a:ea typeface="+mn-ea"/>
                        </a:rPr>
                        <a:t>通所報酬に係る一割相当額：</a:t>
                      </a:r>
                      <a:r>
                        <a:rPr kumimoji="1" lang="en-US" altLang="ja-JP" sz="1200" b="0" dirty="0" smtClean="0">
                          <a:solidFill>
                            <a:schemeClr val="tx1"/>
                          </a:solidFill>
                          <a:latin typeface="+mn-ea"/>
                          <a:ea typeface="+mn-ea"/>
                        </a:rPr>
                        <a:t>23,000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A:12,000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B:8,000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C:3,000</a:t>
                      </a:r>
                      <a:r>
                        <a:rPr kumimoji="1" lang="ja-JP" altLang="en-US" sz="1200" b="0" dirty="0" smtClean="0">
                          <a:solidFill>
                            <a:schemeClr val="tx1"/>
                          </a:solidFill>
                          <a:latin typeface="+mn-ea"/>
                          <a:ea typeface="+mn-ea"/>
                        </a:rPr>
                        <a:t>円）</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latin typeface="+mn-ea"/>
                          <a:ea typeface="+mn-ea"/>
                        </a:rPr>
                        <a:t>　</a:t>
                      </a:r>
                      <a:r>
                        <a:rPr kumimoji="1" lang="en-US" altLang="ja-JP" sz="1200" b="0" dirty="0" smtClean="0">
                          <a:solidFill>
                            <a:schemeClr val="tx1"/>
                          </a:solidFill>
                          <a:latin typeface="+mn-ea"/>
                          <a:ea typeface="+mn-ea"/>
                        </a:rPr>
                        <a:t>(2)</a:t>
                      </a:r>
                      <a:r>
                        <a:rPr kumimoji="1" lang="ja-JP" altLang="en-US" sz="1200" b="0" baseline="0" dirty="0" smtClean="0">
                          <a:solidFill>
                            <a:schemeClr val="tx1"/>
                          </a:solidFill>
                          <a:latin typeface="+mn-ea"/>
                          <a:ea typeface="+mn-ea"/>
                        </a:rPr>
                        <a:t> </a:t>
                      </a:r>
                      <a:r>
                        <a:rPr kumimoji="1" lang="ja-JP" altLang="en-US" sz="1200" b="0" dirty="0" smtClean="0">
                          <a:solidFill>
                            <a:schemeClr val="tx1"/>
                          </a:solidFill>
                          <a:latin typeface="+mn-ea"/>
                          <a:ea typeface="+mn-ea"/>
                        </a:rPr>
                        <a:t>通所による支援の利用日数：</a:t>
                      </a:r>
                      <a:r>
                        <a:rPr kumimoji="1" lang="en-US" altLang="ja-JP" sz="1200" b="0" dirty="0" smtClean="0">
                          <a:solidFill>
                            <a:schemeClr val="tx1"/>
                          </a:solidFill>
                          <a:latin typeface="+mn-ea"/>
                          <a:ea typeface="+mn-ea"/>
                        </a:rPr>
                        <a:t>14</a:t>
                      </a:r>
                      <a:r>
                        <a:rPr kumimoji="1" lang="ja-JP" altLang="en-US" sz="1200" b="0" dirty="0" smtClean="0">
                          <a:solidFill>
                            <a:schemeClr val="tx1"/>
                          </a:solidFill>
                          <a:latin typeface="+mn-ea"/>
                          <a:ea typeface="+mn-ea"/>
                        </a:rPr>
                        <a:t>日（</a:t>
                      </a:r>
                      <a:r>
                        <a:rPr kumimoji="1" lang="en-US" altLang="ja-JP" sz="1200" b="0" dirty="0" smtClean="0">
                          <a:solidFill>
                            <a:schemeClr val="tx1"/>
                          </a:solidFill>
                          <a:latin typeface="+mn-ea"/>
                          <a:ea typeface="+mn-ea"/>
                        </a:rPr>
                        <a:t>A:6</a:t>
                      </a:r>
                      <a:r>
                        <a:rPr kumimoji="1" lang="ja-JP" altLang="en-US" sz="1200" b="0" dirty="0" smtClean="0">
                          <a:solidFill>
                            <a:schemeClr val="tx1"/>
                          </a:solidFill>
                          <a:latin typeface="+mn-ea"/>
                          <a:ea typeface="+mn-ea"/>
                        </a:rPr>
                        <a:t>日＋</a:t>
                      </a:r>
                      <a:r>
                        <a:rPr kumimoji="1" lang="en-US" altLang="ja-JP" sz="1200" b="0" dirty="0" smtClean="0">
                          <a:solidFill>
                            <a:schemeClr val="tx1"/>
                          </a:solidFill>
                          <a:latin typeface="+mn-ea"/>
                          <a:ea typeface="+mn-ea"/>
                        </a:rPr>
                        <a:t>B:5</a:t>
                      </a:r>
                      <a:r>
                        <a:rPr kumimoji="1" lang="ja-JP" altLang="en-US" sz="1200" b="0" dirty="0" smtClean="0">
                          <a:solidFill>
                            <a:schemeClr val="tx1"/>
                          </a:solidFill>
                          <a:latin typeface="+mn-ea"/>
                          <a:ea typeface="+mn-ea"/>
                        </a:rPr>
                        <a:t>日＋</a:t>
                      </a:r>
                      <a:r>
                        <a:rPr kumimoji="1" lang="en-US" altLang="ja-JP" sz="1200" b="0" dirty="0" smtClean="0">
                          <a:solidFill>
                            <a:schemeClr val="tx1"/>
                          </a:solidFill>
                          <a:latin typeface="+mn-ea"/>
                          <a:ea typeface="+mn-ea"/>
                        </a:rPr>
                        <a:t>C:3</a:t>
                      </a:r>
                      <a:r>
                        <a:rPr kumimoji="1" lang="ja-JP" altLang="en-US" sz="1200" b="0" dirty="0" smtClean="0">
                          <a:solidFill>
                            <a:schemeClr val="tx1"/>
                          </a:solidFill>
                          <a:latin typeface="+mn-ea"/>
                          <a:ea typeface="+mn-ea"/>
                        </a:rPr>
                        <a:t>日）</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latin typeface="+mn-ea"/>
                          <a:ea typeface="+mn-ea"/>
                        </a:rPr>
                        <a:t>２　上限額管理事業者が把握している２月の利用日数（</a:t>
                      </a:r>
                      <a:r>
                        <a:rPr kumimoji="1" lang="en-US" altLang="ja-JP" sz="1200" b="0" dirty="0" smtClean="0">
                          <a:solidFill>
                            <a:schemeClr val="tx1"/>
                          </a:solidFill>
                          <a:latin typeface="+mn-ea"/>
                          <a:ea typeface="+mn-ea"/>
                        </a:rPr>
                        <a:t>20</a:t>
                      </a:r>
                      <a:r>
                        <a:rPr kumimoji="1" lang="ja-JP" altLang="en-US" sz="1200" b="0" dirty="0" smtClean="0">
                          <a:solidFill>
                            <a:schemeClr val="tx1"/>
                          </a:solidFill>
                          <a:latin typeface="+mn-ea"/>
                          <a:ea typeface="+mn-ea"/>
                        </a:rPr>
                        <a:t>日）及び１割相当額（</a:t>
                      </a:r>
                      <a:r>
                        <a:rPr kumimoji="1" lang="en-US" altLang="ja-JP" sz="1200" b="0" dirty="0" smtClean="0">
                          <a:solidFill>
                            <a:schemeClr val="tx1"/>
                          </a:solidFill>
                          <a:latin typeface="+mn-ea"/>
                          <a:ea typeface="+mn-ea"/>
                        </a:rPr>
                        <a:t>30,000</a:t>
                      </a:r>
                      <a:r>
                        <a:rPr kumimoji="1" lang="ja-JP" altLang="en-US" sz="1200" b="0" dirty="0" smtClean="0">
                          <a:solidFill>
                            <a:schemeClr val="tx1"/>
                          </a:solidFill>
                          <a:latin typeface="+mn-ea"/>
                          <a:ea typeface="+mn-ea"/>
                        </a:rPr>
                        <a:t>円）と比較。</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endParaRPr kumimoji="1" lang="en-US" altLang="ja-JP" sz="120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sp>
        <p:nvSpPr>
          <p:cNvPr id="6" name="右中かっこ 5"/>
          <p:cNvSpPr/>
          <p:nvPr/>
        </p:nvSpPr>
        <p:spPr>
          <a:xfrm rot="5400000">
            <a:off x="4754504" y="-2277120"/>
            <a:ext cx="324000" cy="8928000"/>
          </a:xfrm>
          <a:prstGeom prst="rightBrace">
            <a:avLst>
              <a:gd name="adj1" fmla="val 8333"/>
              <a:gd name="adj2" fmla="val 854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050"/>
          </a:p>
        </p:txBody>
      </p: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補助申請額等の計算方法（事業所間調整）</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－①</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2216804807"/>
              </p:ext>
            </p:extLst>
          </p:nvPr>
        </p:nvGraphicFramePr>
        <p:xfrm>
          <a:off x="574477" y="3573016"/>
          <a:ext cx="8699003" cy="978000"/>
        </p:xfrm>
        <a:graphic>
          <a:graphicData uri="http://schemas.openxmlformats.org/drawingml/2006/table">
            <a:tbl>
              <a:tblPr firstRow="1" bandRow="1">
                <a:tableStyleId>{5940675A-B579-460E-94D1-54222C63F5DA}</a:tableStyleId>
              </a:tblPr>
              <a:tblGrid>
                <a:gridCol w="850131">
                  <a:extLst>
                    <a:ext uri="{9D8B030D-6E8A-4147-A177-3AD203B41FA5}">
                      <a16:colId xmlns:a16="http://schemas.microsoft.com/office/drawing/2014/main" val="2125921058"/>
                    </a:ext>
                  </a:extLst>
                </a:gridCol>
                <a:gridCol w="792088">
                  <a:extLst>
                    <a:ext uri="{9D8B030D-6E8A-4147-A177-3AD203B41FA5}">
                      <a16:colId xmlns:a16="http://schemas.microsoft.com/office/drawing/2014/main" val="4103548934"/>
                    </a:ext>
                  </a:extLst>
                </a:gridCol>
                <a:gridCol w="1584176">
                  <a:extLst>
                    <a:ext uri="{9D8B030D-6E8A-4147-A177-3AD203B41FA5}">
                      <a16:colId xmlns:a16="http://schemas.microsoft.com/office/drawing/2014/main" val="1916920264"/>
                    </a:ext>
                  </a:extLst>
                </a:gridCol>
                <a:gridCol w="1872208">
                  <a:extLst>
                    <a:ext uri="{9D8B030D-6E8A-4147-A177-3AD203B41FA5}">
                      <a16:colId xmlns:a16="http://schemas.microsoft.com/office/drawing/2014/main" val="4241023419"/>
                    </a:ext>
                  </a:extLst>
                </a:gridCol>
                <a:gridCol w="1728192">
                  <a:extLst>
                    <a:ext uri="{9D8B030D-6E8A-4147-A177-3AD203B41FA5}">
                      <a16:colId xmlns:a16="http://schemas.microsoft.com/office/drawing/2014/main" val="2467961944"/>
                    </a:ext>
                  </a:extLst>
                </a:gridCol>
                <a:gridCol w="1872208">
                  <a:extLst>
                    <a:ext uri="{9D8B030D-6E8A-4147-A177-3AD203B41FA5}">
                      <a16:colId xmlns:a16="http://schemas.microsoft.com/office/drawing/2014/main" val="739235312"/>
                    </a:ext>
                  </a:extLst>
                </a:gridCol>
              </a:tblGrid>
              <a:tr h="0">
                <a:tc gridSpan="3">
                  <a:txBody>
                    <a:bodyPr/>
                    <a:lstStyle/>
                    <a:p>
                      <a:pPr algn="ctr"/>
                      <a:r>
                        <a:rPr kumimoji="1" lang="ja-JP" altLang="en-US" sz="1050" dirty="0" smtClean="0">
                          <a:latin typeface="+mn-ea"/>
                          <a:ea typeface="+mn-ea"/>
                        </a:rPr>
                        <a:t>２月</a:t>
                      </a:r>
                      <a:r>
                        <a:rPr kumimoji="1" lang="en-US" altLang="ja-JP" sz="1050" dirty="0" smtClean="0">
                          <a:latin typeface="+mn-ea"/>
                          <a:ea typeface="+mn-ea"/>
                        </a:rPr>
                        <a:t> </a:t>
                      </a:r>
                      <a:endParaRPr kumimoji="1" lang="ja-JP" altLang="en-US" sz="1050" dirty="0">
                        <a:latin typeface="+mn-ea"/>
                        <a:ea typeface="+mn-ea"/>
                      </a:endParaRPr>
                    </a:p>
                  </a:txBody>
                  <a:tcPr marL="36000" marR="36000" marT="36000" marB="36000" anchor="ctr">
                    <a:solidFill>
                      <a:schemeClr val="accent2">
                        <a:lumMod val="20000"/>
                        <a:lumOff val="80000"/>
                      </a:schemeClr>
                    </a:solidFill>
                  </a:tcPr>
                </a:tc>
                <a:tc hMerge="1">
                  <a:txBody>
                    <a:bodyPr/>
                    <a:lstStyle/>
                    <a:p>
                      <a:pPr algn="ctr"/>
                      <a:endParaRPr kumimoji="1" lang="en-US" altLang="ja-JP" sz="1050" dirty="0" smtClean="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gridSpan="3">
                  <a:txBody>
                    <a:bodyPr/>
                    <a:lstStyle/>
                    <a:p>
                      <a:pPr algn="ctr"/>
                      <a:r>
                        <a:rPr kumimoji="1" lang="ja-JP" altLang="en-US" sz="1050" dirty="0" smtClean="0">
                          <a:latin typeface="+mn-ea"/>
                          <a:ea typeface="+mn-ea"/>
                        </a:rPr>
                        <a:t>４月</a:t>
                      </a:r>
                      <a:endParaRPr kumimoji="1" lang="ja-JP" altLang="en-US" sz="1050" dirty="0">
                        <a:latin typeface="+mn-ea"/>
                        <a:ea typeface="+mn-ea"/>
                      </a:endParaRPr>
                    </a:p>
                  </a:txBody>
                  <a:tcPr marL="36000" marR="36000" marT="36000" marB="36000" anchor="ctr">
                    <a:solidFill>
                      <a:schemeClr val="accent5">
                        <a:lumMod val="20000"/>
                        <a:lumOff val="80000"/>
                      </a:schemeClr>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122790">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利用日数</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１日当たりの１割相当額</a:t>
                      </a:r>
                      <a:endParaRPr kumimoji="1" lang="en-US" altLang="ja-JP" sz="1050" dirty="0" smtClean="0">
                        <a:latin typeface="+mn-ea"/>
                        <a:ea typeface="+mn-ea"/>
                      </a:endParaRPr>
                    </a:p>
                    <a:p>
                      <a:pPr algn="ctr"/>
                      <a:r>
                        <a:rPr kumimoji="1" lang="ja-JP" altLang="en-US" sz="1050" dirty="0" smtClean="0">
                          <a:latin typeface="+mn-ea"/>
                          <a:ea typeface="+mn-ea"/>
                        </a:rPr>
                        <a:t>③（①</a:t>
                      </a:r>
                      <a:r>
                        <a:rPr kumimoji="1" lang="en-US" altLang="ja-JP" sz="1050" dirty="0" smtClean="0">
                          <a:latin typeface="+mn-ea"/>
                          <a:ea typeface="+mn-ea"/>
                        </a:rPr>
                        <a:t>÷</a:t>
                      </a: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通所報酬に係る１割相当額</a:t>
                      </a:r>
                      <a:endParaRPr kumimoji="1" lang="en-US" altLang="ja-JP" sz="1050" dirty="0" smtClean="0">
                        <a:latin typeface="+mn-ea"/>
                        <a:ea typeface="+mn-ea"/>
                      </a:endParaRPr>
                    </a:p>
                    <a:p>
                      <a:pPr algn="ctr"/>
                      <a:r>
                        <a:rPr kumimoji="1" lang="ja-JP" altLang="en-US" sz="1050" dirty="0" smtClean="0">
                          <a:latin typeface="+mn-ea"/>
                          <a:ea typeface="+mn-ea"/>
                        </a:rPr>
                        <a:t>④</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通所による支援の利用日数</a:t>
                      </a:r>
                      <a:endParaRPr kumimoji="1" lang="en-US" altLang="ja-JP" sz="1050" dirty="0" smtClean="0">
                        <a:latin typeface="+mn-ea"/>
                        <a:ea typeface="+mn-ea"/>
                      </a:endParaRPr>
                    </a:p>
                    <a:p>
                      <a:pPr algn="ctr"/>
                      <a:r>
                        <a:rPr kumimoji="1" lang="ja-JP" altLang="en-US" sz="1050" dirty="0" smtClean="0">
                          <a:latin typeface="+mn-ea"/>
                          <a:ea typeface="+mn-ea"/>
                        </a:rPr>
                        <a:t>⑤</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１日当たりの１割相当額</a:t>
                      </a:r>
                    </a:p>
                    <a:p>
                      <a:pPr algn="ctr"/>
                      <a:r>
                        <a:rPr kumimoji="1" lang="ja-JP" altLang="en-US" sz="1050" dirty="0" smtClean="0">
                          <a:latin typeface="+mn-ea"/>
                          <a:ea typeface="+mn-ea"/>
                        </a:rPr>
                        <a:t>⑥（④</a:t>
                      </a:r>
                      <a:r>
                        <a:rPr kumimoji="1" lang="en-US" altLang="ja-JP" sz="1050" dirty="0" smtClean="0">
                          <a:latin typeface="+mn-ea"/>
                          <a:ea typeface="+mn-ea"/>
                        </a:rPr>
                        <a:t>÷</a:t>
                      </a:r>
                      <a:r>
                        <a:rPr kumimoji="1" lang="ja-JP" altLang="en-US" sz="1050" dirty="0" smtClean="0">
                          <a:latin typeface="+mn-ea"/>
                          <a:ea typeface="+mn-ea"/>
                        </a:rPr>
                        <a:t>⑤）</a:t>
                      </a:r>
                      <a:endParaRPr kumimoji="1" lang="en-US" altLang="ja-JP" sz="800" dirty="0" smtClean="0">
                        <a:latin typeface="+mn-ea"/>
                        <a:ea typeface="+mn-ea"/>
                      </a:endParaRPr>
                    </a:p>
                    <a:p>
                      <a:pPr algn="ctr"/>
                      <a:r>
                        <a:rPr kumimoji="1" lang="en-US" altLang="ja-JP" sz="800" dirty="0" smtClean="0">
                          <a:latin typeface="+mn-ea"/>
                          <a:ea typeface="+mn-ea"/>
                        </a:rPr>
                        <a:t>※</a:t>
                      </a:r>
                      <a:r>
                        <a:rPr kumimoji="1" lang="ja-JP" altLang="en-US" sz="800" dirty="0" smtClean="0">
                          <a:latin typeface="+mn-ea"/>
                          <a:ea typeface="+mn-ea"/>
                        </a:rPr>
                        <a:t>四捨五入</a:t>
                      </a:r>
                      <a:endParaRPr kumimoji="1" lang="en-US" altLang="ja-JP" sz="80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3555142941"/>
                  </a:ext>
                </a:extLst>
              </a:tr>
              <a:tr h="0">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30,000</a:t>
                      </a:r>
                      <a:r>
                        <a:rPr kumimoji="1" lang="ja-JP" altLang="en-US" sz="1050" dirty="0" smtClean="0">
                          <a:latin typeface="+mn-ea"/>
                          <a:ea typeface="+mn-ea"/>
                        </a:rPr>
                        <a:t>円</a:t>
                      </a:r>
                    </a:p>
                  </a:txBody>
                  <a:tcPr marL="36000" marR="36000" marT="36000" marB="36000" anchor="ctr">
                    <a:solidFill>
                      <a:schemeClr val="bg1"/>
                    </a:solidFill>
                  </a:tcPr>
                </a:tc>
                <a:tc>
                  <a:txBody>
                    <a:bodyPr/>
                    <a:lstStyle/>
                    <a:p>
                      <a:pPr algn="r"/>
                      <a:r>
                        <a:rPr kumimoji="1" lang="en-US" altLang="ja-JP" sz="1050" dirty="0" smtClean="0">
                          <a:latin typeface="+mn-ea"/>
                          <a:ea typeface="+mn-ea"/>
                        </a:rPr>
                        <a:t>20</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1,500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1,643</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863672862"/>
                  </a:ext>
                </a:extLst>
              </a:tr>
            </a:tbl>
          </a:graphicData>
        </a:graphic>
      </p:graphicFrame>
      <p:graphicFrame>
        <p:nvGraphicFramePr>
          <p:cNvPr id="3" name="表 2"/>
          <p:cNvGraphicFramePr>
            <a:graphicFrameLocks noGrp="1"/>
          </p:cNvGraphicFramePr>
          <p:nvPr>
            <p:extLst>
              <p:ext uri="{D42A27DB-BD31-4B8C-83A1-F6EECF244321}">
                <p14:modId xmlns:p14="http://schemas.microsoft.com/office/powerpoint/2010/main" val="175499714"/>
              </p:ext>
            </p:extLst>
          </p:nvPr>
        </p:nvGraphicFramePr>
        <p:xfrm>
          <a:off x="574475" y="4629144"/>
          <a:ext cx="7849065" cy="117612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852620714"/>
                    </a:ext>
                  </a:extLst>
                </a:gridCol>
                <a:gridCol w="1404000">
                  <a:extLst>
                    <a:ext uri="{9D8B030D-6E8A-4147-A177-3AD203B41FA5}">
                      <a16:colId xmlns:a16="http://schemas.microsoft.com/office/drawing/2014/main" val="971511079"/>
                    </a:ext>
                  </a:extLst>
                </a:gridCol>
                <a:gridCol w="1296000">
                  <a:extLst>
                    <a:ext uri="{9D8B030D-6E8A-4147-A177-3AD203B41FA5}">
                      <a16:colId xmlns:a16="http://schemas.microsoft.com/office/drawing/2014/main" val="2082011114"/>
                    </a:ext>
                  </a:extLst>
                </a:gridCol>
                <a:gridCol w="1260000">
                  <a:extLst>
                    <a:ext uri="{9D8B030D-6E8A-4147-A177-3AD203B41FA5}">
                      <a16:colId xmlns:a16="http://schemas.microsoft.com/office/drawing/2014/main" val="2178301055"/>
                    </a:ext>
                  </a:extLst>
                </a:gridCol>
                <a:gridCol w="1296000">
                  <a:extLst>
                    <a:ext uri="{9D8B030D-6E8A-4147-A177-3AD203B41FA5}">
                      <a16:colId xmlns:a16="http://schemas.microsoft.com/office/drawing/2014/main" val="756297283"/>
                    </a:ext>
                  </a:extLst>
                </a:gridCol>
                <a:gridCol w="1369065">
                  <a:extLst>
                    <a:ext uri="{9D8B030D-6E8A-4147-A177-3AD203B41FA5}">
                      <a16:colId xmlns:a16="http://schemas.microsoft.com/office/drawing/2014/main" val="2347350953"/>
                    </a:ext>
                  </a:extLst>
                </a:gridCol>
              </a:tblGrid>
              <a:tr h="0">
                <a:tc gridSpan="6">
                  <a:txBody>
                    <a:bodyPr/>
                    <a:lstStyle/>
                    <a:p>
                      <a:pPr algn="ctr"/>
                      <a:r>
                        <a:rPr kumimoji="1" lang="ja-JP" altLang="en-US" sz="1050" dirty="0" smtClean="0">
                          <a:latin typeface="+mn-ea"/>
                          <a:ea typeface="+mn-ea"/>
                        </a:rPr>
                        <a:t>比較</a:t>
                      </a:r>
                      <a:endParaRPr kumimoji="1" lang="ja-JP" altLang="en-US" sz="1050" dirty="0">
                        <a:latin typeface="+mn-ea"/>
                        <a:ea typeface="+mn-ea"/>
                      </a:endParaRPr>
                    </a:p>
                  </a:txBody>
                  <a:tcPr marL="36000" marR="36000" marT="36000" marB="36000" anchor="ctr">
                    <a:solidFill>
                      <a:schemeClr val="accent4">
                        <a:lumMod val="20000"/>
                        <a:lumOff val="80000"/>
                      </a:schemeClr>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4163406883"/>
                  </a:ext>
                </a:extLst>
              </a:tr>
              <a:tr h="0">
                <a:tc>
                  <a:txBody>
                    <a:bodyPr/>
                    <a:lstStyle/>
                    <a:p>
                      <a:pPr algn="ctr"/>
                      <a:r>
                        <a:rPr kumimoji="1" lang="ja-JP" altLang="en-US" sz="1050" dirty="0" smtClean="0">
                          <a:latin typeface="+mn-ea"/>
                          <a:ea typeface="+mn-ea"/>
                        </a:rPr>
                        <a:t>４月の利用増分</a:t>
                      </a:r>
                      <a:endParaRPr kumimoji="1" lang="en-US" altLang="ja-JP" sz="1050" dirty="0" smtClean="0">
                        <a:latin typeface="+mn-ea"/>
                        <a:ea typeface="+mn-ea"/>
                      </a:endParaRPr>
                    </a:p>
                    <a:p>
                      <a:pPr algn="ctr"/>
                      <a:r>
                        <a:rPr kumimoji="1" lang="ja-JP" altLang="en-US" sz="1050" dirty="0" smtClean="0">
                          <a:latin typeface="+mn-ea"/>
                          <a:ea typeface="+mn-ea"/>
                        </a:rPr>
                        <a:t>⑦（⑤－②）</a:t>
                      </a:r>
                      <a:endParaRPr kumimoji="1" lang="en-US" altLang="ja-JP" sz="800" dirty="0" smtClean="0">
                        <a:latin typeface="+mn-ea"/>
                        <a:ea typeface="+mn-ea"/>
                      </a:endParaRPr>
                    </a:p>
                    <a:p>
                      <a:pPr algn="ctr"/>
                      <a:r>
                        <a:rPr kumimoji="1" lang="en-US" altLang="ja-JP" sz="800" dirty="0" smtClean="0">
                          <a:latin typeface="+mn-ea"/>
                          <a:ea typeface="+mn-ea"/>
                        </a:rPr>
                        <a:t>※</a:t>
                      </a:r>
                      <a:r>
                        <a:rPr kumimoji="1" lang="ja-JP" altLang="en-US" sz="800" dirty="0" smtClean="0">
                          <a:latin typeface="+mn-ea"/>
                          <a:ea typeface="+mn-ea"/>
                        </a:rPr>
                        <a:t>マイナスの場合はゼロ</a:t>
                      </a:r>
                      <a:endParaRPr kumimoji="1" lang="en-US" altLang="ja-JP" sz="80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利用増分のかかり増し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⑧（⑥</a:t>
                      </a:r>
                      <a:r>
                        <a:rPr kumimoji="1" lang="en-US" altLang="ja-JP" sz="1050" dirty="0" smtClean="0">
                          <a:latin typeface="+mn-ea"/>
                          <a:ea typeface="+mn-ea"/>
                        </a:rPr>
                        <a:t>×</a:t>
                      </a:r>
                      <a:r>
                        <a:rPr kumimoji="1" lang="ja-JP" altLang="en-US" sz="1050" dirty="0" smtClean="0">
                          <a:latin typeface="+mn-ea"/>
                          <a:ea typeface="+mn-ea"/>
                        </a:rPr>
                        <a:t>⑦）</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その他のかかり増し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（１日当たり）</a:t>
                      </a:r>
                      <a:endParaRPr kumimoji="1" lang="en-US" altLang="ja-JP" sz="1050" dirty="0" smtClean="0">
                        <a:latin typeface="+mn-ea"/>
                        <a:ea typeface="+mn-ea"/>
                      </a:endParaRPr>
                    </a:p>
                    <a:p>
                      <a:pPr algn="ctr"/>
                      <a:r>
                        <a:rPr kumimoji="1" lang="ja-JP" altLang="en-US" sz="1050" dirty="0" smtClean="0">
                          <a:latin typeface="+mn-ea"/>
                          <a:ea typeface="+mn-ea"/>
                        </a:rPr>
                        <a:t>⑨（⑥－③）</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通所による支援日数</a:t>
                      </a:r>
                      <a:endParaRPr kumimoji="1" lang="en-US" altLang="ja-JP" sz="1050" dirty="0" smtClean="0">
                        <a:latin typeface="+mn-ea"/>
                        <a:ea typeface="+mn-ea"/>
                      </a:endParaRPr>
                    </a:p>
                    <a:p>
                      <a:pPr algn="ctr"/>
                      <a:r>
                        <a:rPr kumimoji="1" lang="ja-JP" altLang="en-US" sz="1050" dirty="0" smtClean="0">
                          <a:latin typeface="+mn-ea"/>
                          <a:ea typeface="+mn-ea"/>
                        </a:rPr>
                        <a:t>（利用増分は除く。）</a:t>
                      </a:r>
                      <a:endParaRPr kumimoji="1" lang="en-US" altLang="ja-JP" sz="1050" dirty="0" smtClean="0">
                        <a:latin typeface="+mn-ea"/>
                        <a:ea typeface="+mn-ea"/>
                      </a:endParaRPr>
                    </a:p>
                    <a:p>
                      <a:pPr algn="ctr"/>
                      <a:r>
                        <a:rPr kumimoji="1" lang="ja-JP" altLang="en-US" sz="1050" dirty="0" smtClean="0">
                          <a:latin typeface="+mn-ea"/>
                          <a:ea typeface="+mn-ea"/>
                        </a:rPr>
                        <a:t>⑩（⑤－⑦）</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その他のかかり増し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⑪（⑨</a:t>
                      </a:r>
                      <a:r>
                        <a:rPr kumimoji="1" lang="en-US" altLang="ja-JP" sz="1050" dirty="0" smtClean="0">
                          <a:latin typeface="+mn-ea"/>
                          <a:ea typeface="+mn-ea"/>
                        </a:rPr>
                        <a:t>×</a:t>
                      </a:r>
                      <a:r>
                        <a:rPr kumimoji="1" lang="ja-JP" altLang="en-US" sz="1050" dirty="0" smtClean="0">
                          <a:latin typeface="+mn-ea"/>
                          <a:ea typeface="+mn-ea"/>
                        </a:rPr>
                        <a:t>⑩）</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かかり増し報酬の</a:t>
                      </a:r>
                      <a:endParaRPr kumimoji="1" lang="en-US" altLang="ja-JP" sz="1050" dirty="0" smtClean="0">
                        <a:latin typeface="+mn-ea"/>
                        <a:ea typeface="+mn-ea"/>
                      </a:endParaRPr>
                    </a:p>
                    <a:p>
                      <a:pPr algn="ctr"/>
                      <a:r>
                        <a:rPr kumimoji="1" lang="ja-JP" altLang="en-US" sz="1050" dirty="0" smtClean="0">
                          <a:latin typeface="+mn-ea"/>
                          <a:ea typeface="+mn-ea"/>
                        </a:rPr>
                        <a:t>一割相当額</a:t>
                      </a:r>
                      <a:endParaRPr kumimoji="1" lang="en-US" altLang="ja-JP" sz="1050" dirty="0" smtClean="0">
                        <a:latin typeface="+mn-ea"/>
                        <a:ea typeface="+mn-ea"/>
                      </a:endParaRPr>
                    </a:p>
                    <a:p>
                      <a:pPr algn="ctr"/>
                      <a:r>
                        <a:rPr kumimoji="1" lang="ja-JP" altLang="en-US" sz="1050" dirty="0" smtClean="0">
                          <a:latin typeface="+mn-ea"/>
                          <a:ea typeface="+mn-ea"/>
                        </a:rPr>
                        <a:t>⑫（⑧＋⑪）</a:t>
                      </a:r>
                      <a:endParaRPr kumimoji="1" lang="en-US" altLang="ja-JP" sz="105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244153036"/>
                  </a:ext>
                </a:extLst>
              </a:tr>
              <a:tr h="0">
                <a:tc>
                  <a:txBody>
                    <a:bodyPr/>
                    <a:lstStyle/>
                    <a:p>
                      <a:pPr algn="r"/>
                      <a:r>
                        <a:rPr kumimoji="1" lang="en-US" altLang="ja-JP" sz="1050" dirty="0" smtClean="0">
                          <a:latin typeface="+mn-ea"/>
                          <a:ea typeface="+mn-ea"/>
                        </a:rPr>
                        <a:t>0</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143</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92093056"/>
                  </a:ext>
                </a:extLst>
              </a:tr>
            </a:tbl>
          </a:graphicData>
        </a:graphic>
      </p:graphicFrame>
      <p:sp>
        <p:nvSpPr>
          <p:cNvPr id="20" name="正方形/長方形 19"/>
          <p:cNvSpPr/>
          <p:nvPr/>
        </p:nvSpPr>
        <p:spPr>
          <a:xfrm>
            <a:off x="6075241" y="6170823"/>
            <a:ext cx="3342255" cy="354521"/>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mn-ea"/>
              </a:rPr>
              <a:t>＝かかり増し報酬に係る補助対象経費</a:t>
            </a:r>
            <a:endParaRPr kumimoji="1" lang="en-US" altLang="ja-JP" sz="1400" dirty="0" smtClean="0">
              <a:solidFill>
                <a:schemeClr val="tx1"/>
              </a:solidFill>
              <a:latin typeface="+mn-ea"/>
            </a:endParaRPr>
          </a:p>
        </p:txBody>
      </p:sp>
      <p:cxnSp>
        <p:nvCxnSpPr>
          <p:cNvPr id="21" name="直線矢印コネクタ 20"/>
          <p:cNvCxnSpPr/>
          <p:nvPr/>
        </p:nvCxnSpPr>
        <p:spPr>
          <a:xfrm flipH="1" flipV="1">
            <a:off x="7761312" y="5877272"/>
            <a:ext cx="0" cy="293551"/>
          </a:xfrm>
          <a:prstGeom prst="straightConnector1">
            <a:avLst/>
          </a:prstGeom>
          <a:ln w="50800">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cxn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19</a:t>
            </a:fld>
            <a:endParaRPr lang="ja-JP" altLang="en-US"/>
          </a:p>
        </p:txBody>
      </p:sp>
      <p:sp>
        <p:nvSpPr>
          <p:cNvPr id="4" name="テキスト ボックス 3"/>
          <p:cNvSpPr txBox="1"/>
          <p:nvPr/>
        </p:nvSpPr>
        <p:spPr>
          <a:xfrm>
            <a:off x="5241032" y="659453"/>
            <a:ext cx="4320480" cy="230832"/>
          </a:xfrm>
          <a:prstGeom prst="rect">
            <a:avLst/>
          </a:prstGeom>
          <a:noFill/>
        </p:spPr>
        <p:txBody>
          <a:bodyPr wrap="square" rtlCol="0">
            <a:spAutoFit/>
          </a:bodyPr>
          <a:lstStyle/>
          <a:p>
            <a:r>
              <a:rPr kumimoji="1" lang="en-US" altLang="ja-JP" sz="900" dirty="0" smtClean="0">
                <a:latin typeface="+mn-ea"/>
              </a:rPr>
              <a:t>※</a:t>
            </a:r>
            <a:r>
              <a:rPr kumimoji="1" lang="ja-JP" altLang="en-US" sz="900" dirty="0" smtClean="0">
                <a:latin typeface="+mn-ea"/>
              </a:rPr>
              <a:t>「通所報酬」の定義は</a:t>
            </a:r>
            <a:r>
              <a:rPr kumimoji="1" lang="en-US" altLang="ja-JP" sz="900" dirty="0" smtClean="0">
                <a:latin typeface="+mn-ea"/>
              </a:rPr>
              <a:t>P15</a:t>
            </a:r>
            <a:r>
              <a:rPr kumimoji="1" lang="ja-JP" altLang="en-US" sz="900" dirty="0" smtClean="0">
                <a:latin typeface="+mn-ea"/>
              </a:rPr>
              <a:t>を参照。代替的支援による報酬は含んでいない点に注意。</a:t>
            </a:r>
            <a:endParaRPr kumimoji="1" lang="ja-JP" altLang="en-US" sz="900" dirty="0">
              <a:latin typeface="+mn-ea"/>
            </a:endParaRPr>
          </a:p>
        </p:txBody>
      </p:sp>
    </p:spTree>
    <p:extLst>
      <p:ext uri="{BB962C8B-B14F-4D97-AF65-F5344CB8AC3E}">
        <p14:creationId xmlns:p14="http://schemas.microsoft.com/office/powerpoint/2010/main" val="6337950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表 29"/>
          <p:cNvGraphicFramePr>
            <a:graphicFrameLocks noGrp="1"/>
          </p:cNvGraphicFramePr>
          <p:nvPr>
            <p:extLst/>
          </p:nvPr>
        </p:nvGraphicFramePr>
        <p:xfrm>
          <a:off x="10443048" y="1196752"/>
          <a:ext cx="5544000" cy="3427176"/>
        </p:xfrm>
        <a:graphic>
          <a:graphicData uri="http://schemas.openxmlformats.org/drawingml/2006/table">
            <a:tbl>
              <a:tblPr firstRow="1" bandRow="1">
                <a:tableStyleId>{5940675A-B579-460E-94D1-54222C63F5DA}</a:tableStyleId>
              </a:tblPr>
              <a:tblGrid>
                <a:gridCol w="2772000">
                  <a:extLst>
                    <a:ext uri="{9D8B030D-6E8A-4147-A177-3AD203B41FA5}">
                      <a16:colId xmlns:a16="http://schemas.microsoft.com/office/drawing/2014/main" val="3068284437"/>
                    </a:ext>
                  </a:extLst>
                </a:gridCol>
                <a:gridCol w="2772000">
                  <a:extLst>
                    <a:ext uri="{9D8B030D-6E8A-4147-A177-3AD203B41FA5}">
                      <a16:colId xmlns:a16="http://schemas.microsoft.com/office/drawing/2014/main" val="439966029"/>
                    </a:ext>
                  </a:extLst>
                </a:gridCol>
              </a:tblGrid>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marL="128004" marR="128004" marT="64024" marB="64024">
                    <a:lnB w="12700" cmpd="sng">
                      <a:noFill/>
                    </a:lnB>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marL="128004" marR="128004" marT="64024" marB="64024">
                    <a:lnB w="12700" cmpd="sng">
                      <a:noFill/>
                    </a:lnB>
                    <a:solidFill>
                      <a:srgbClr val="FFFF00">
                        <a:alpha val="50000"/>
                      </a:srgbClr>
                    </a:solidFill>
                  </a:tcPr>
                </a:tc>
                <a:extLst>
                  <a:ext uri="{0D108BD9-81ED-4DB2-BD59-A6C34878D82A}">
                    <a16:rowId xmlns:a16="http://schemas.microsoft.com/office/drawing/2014/main" val="2993600974"/>
                  </a:ext>
                </a:extLst>
              </a:tr>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marL="128004" marR="128004" marT="64024" marB="64024" anchor="b">
                    <a:lnT w="12700" cmpd="sng">
                      <a:noFill/>
                    </a:lnT>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marL="128004" marR="128004" marT="64024" marB="64024" anchor="b">
                    <a:lnT w="12700" cmpd="sng">
                      <a:noFill/>
                    </a:lnT>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8" name="正方形/長方形 27"/>
          <p:cNvSpPr/>
          <p:nvPr/>
        </p:nvSpPr>
        <p:spPr>
          <a:xfrm>
            <a:off x="273000" y="504385"/>
            <a:ext cx="9360000" cy="623698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0975" indent="-180975"/>
            <a:r>
              <a:rPr lang="ja-JP" altLang="en-US" sz="1400" dirty="0" smtClean="0">
                <a:solidFill>
                  <a:schemeClr val="tx1"/>
                </a:solidFill>
                <a:latin typeface="+mn-ea"/>
              </a:rPr>
              <a:t>（例</a:t>
            </a:r>
            <a:r>
              <a:rPr lang="ja-JP" altLang="en-US" sz="1400" dirty="0">
                <a:solidFill>
                  <a:schemeClr val="tx1"/>
                </a:solidFill>
                <a:latin typeface="+mn-ea"/>
              </a:rPr>
              <a:t>１</a:t>
            </a:r>
            <a:r>
              <a:rPr lang="ja-JP" altLang="en-US" sz="1400" dirty="0" smtClean="0">
                <a:solidFill>
                  <a:schemeClr val="tx1"/>
                </a:solidFill>
                <a:latin typeface="+mn-ea"/>
              </a:rPr>
              <a:t>）上限月額</a:t>
            </a:r>
            <a:r>
              <a:rPr lang="en-US" altLang="ja-JP" sz="1400" dirty="0" smtClean="0">
                <a:solidFill>
                  <a:schemeClr val="tx1"/>
                </a:solidFill>
                <a:latin typeface="+mn-ea"/>
              </a:rPr>
              <a:t>37,200</a:t>
            </a:r>
            <a:r>
              <a:rPr lang="ja-JP" altLang="en-US" sz="1400" dirty="0" smtClean="0">
                <a:solidFill>
                  <a:schemeClr val="tx1"/>
                </a:solidFill>
                <a:latin typeface="+mn-ea"/>
              </a:rPr>
              <a:t>円（続き）</a:t>
            </a:r>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a:solidFill>
                <a:schemeClr val="tx1"/>
              </a:solidFill>
              <a:latin typeface="+mn-ea"/>
            </a:endParaRPr>
          </a:p>
        </p:txBody>
      </p: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補助申請額等の計算方法（事業所間調整</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）－②</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12" name="表 11"/>
          <p:cNvGraphicFramePr>
            <a:graphicFrameLocks noGrp="1"/>
          </p:cNvGraphicFramePr>
          <p:nvPr>
            <p:extLst/>
          </p:nvPr>
        </p:nvGraphicFramePr>
        <p:xfrm>
          <a:off x="416494" y="908720"/>
          <a:ext cx="9145017" cy="5688632"/>
        </p:xfrm>
        <a:graphic>
          <a:graphicData uri="http://schemas.openxmlformats.org/drawingml/2006/table">
            <a:tbl>
              <a:tblPr firstRow="1" bandRow="1">
                <a:tableStyleId>{5C22544A-7EE6-4342-B048-85BDC9FD1C3A}</a:tableStyleId>
              </a:tblPr>
              <a:tblGrid>
                <a:gridCol w="9145017">
                  <a:extLst>
                    <a:ext uri="{9D8B030D-6E8A-4147-A177-3AD203B41FA5}">
                      <a16:colId xmlns:a16="http://schemas.microsoft.com/office/drawing/2014/main" val="3762443487"/>
                    </a:ext>
                  </a:extLst>
                </a:gridCol>
              </a:tblGrid>
              <a:tr h="5688632">
                <a:tc>
                  <a:txBody>
                    <a:bodyPr/>
                    <a:lstStyle/>
                    <a:p>
                      <a:r>
                        <a:rPr kumimoji="1" lang="ja-JP" altLang="en-US" sz="1200" b="0" dirty="0" smtClean="0">
                          <a:solidFill>
                            <a:schemeClr val="tx1"/>
                          </a:solidFill>
                          <a:latin typeface="+mn-ea"/>
                          <a:ea typeface="+mn-ea"/>
                        </a:rPr>
                        <a:t>３　補助申請額及び利用者請求額を算出する。　</a:t>
                      </a:r>
                      <a:endParaRPr kumimoji="1" lang="en-US" altLang="ja-JP" sz="1200" b="0" dirty="0" smtClean="0">
                        <a:solidFill>
                          <a:schemeClr val="tx1"/>
                        </a:solidFill>
                        <a:latin typeface="+mn-ea"/>
                        <a:ea typeface="+mn-ea"/>
                      </a:endParaRPr>
                    </a:p>
                    <a:p>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sp>
        <p:nvSpPr>
          <p:cNvPr id="31" name="波線 30"/>
          <p:cNvSpPr/>
          <p:nvPr/>
        </p:nvSpPr>
        <p:spPr>
          <a:xfrm>
            <a:off x="10461684" y="2492896"/>
            <a:ext cx="5472000" cy="720080"/>
          </a:xfrm>
          <a:prstGeom prst="wave">
            <a:avLst>
              <a:gd name="adj1" fmla="val 12500"/>
              <a:gd name="adj2" fmla="val -161"/>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p:nvSpPr>
        <p:spPr>
          <a:xfrm>
            <a:off x="12639292" y="1268760"/>
            <a:ext cx="1188132" cy="3276000"/>
          </a:xfrm>
          <a:prstGeom prst="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endParaRPr lang="en-US" altLang="ja-JP" sz="1400" b="1"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p:txBody>
      </p:sp>
      <p:sp>
        <p:nvSpPr>
          <p:cNvPr id="33" name="正方形/長方形 32"/>
          <p:cNvSpPr/>
          <p:nvPr/>
        </p:nvSpPr>
        <p:spPr>
          <a:xfrm>
            <a:off x="12891392" y="1340768"/>
            <a:ext cx="648000" cy="396000"/>
          </a:xfrm>
          <a:prstGeom prst="rect">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b="1" dirty="0" smtClean="0">
                <a:solidFill>
                  <a:schemeClr val="bg1"/>
                </a:solidFill>
                <a:latin typeface="+mn-ea"/>
              </a:rPr>
              <a:t>１割</a:t>
            </a:r>
            <a:endParaRPr lang="en-US" altLang="ja-JP" sz="1200" b="1" dirty="0" smtClean="0">
              <a:solidFill>
                <a:schemeClr val="bg1"/>
              </a:solidFill>
              <a:latin typeface="+mn-ea"/>
            </a:endParaRPr>
          </a:p>
          <a:p>
            <a:pPr marL="179388" indent="-179388" algn="ctr"/>
            <a:r>
              <a:rPr lang="ja-JP" altLang="en-US" sz="1200" b="1" dirty="0" smtClean="0">
                <a:solidFill>
                  <a:schemeClr val="bg1"/>
                </a:solidFill>
                <a:latin typeface="+mn-ea"/>
              </a:rPr>
              <a:t>相当額</a:t>
            </a:r>
            <a:endParaRPr lang="en-US" altLang="ja-JP" sz="1200" b="1" dirty="0" smtClean="0">
              <a:solidFill>
                <a:schemeClr val="bg1"/>
              </a:solidFill>
              <a:latin typeface="+mn-ea"/>
            </a:endParaRPr>
          </a:p>
        </p:txBody>
      </p:sp>
      <p:sp>
        <p:nvSpPr>
          <p:cNvPr id="37" name="正方形/長方形 36"/>
          <p:cNvSpPr/>
          <p:nvPr/>
        </p:nvSpPr>
        <p:spPr>
          <a:xfrm>
            <a:off x="12631282" y="1808776"/>
            <a:ext cx="1034686" cy="2733190"/>
          </a:xfrm>
          <a:prstGeom prst="rect">
            <a:avLst/>
          </a:prstGeom>
          <a:solidFill>
            <a:srgbClr val="FF0000">
              <a:alpha val="15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endParaRPr lang="en-US" altLang="ja-JP" sz="1400" b="1"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p:txBody>
      </p:sp>
      <p:graphicFrame>
        <p:nvGraphicFramePr>
          <p:cNvPr id="35" name="表 34"/>
          <p:cNvGraphicFramePr>
            <a:graphicFrameLocks noGrp="1"/>
          </p:cNvGraphicFramePr>
          <p:nvPr>
            <p:extLst>
              <p:ext uri="{D42A27DB-BD31-4B8C-83A1-F6EECF244321}">
                <p14:modId xmlns:p14="http://schemas.microsoft.com/office/powerpoint/2010/main" val="3141547566"/>
              </p:ext>
            </p:extLst>
          </p:nvPr>
        </p:nvGraphicFramePr>
        <p:xfrm>
          <a:off x="616465" y="1331615"/>
          <a:ext cx="8729023" cy="1089273"/>
        </p:xfrm>
        <a:graphic>
          <a:graphicData uri="http://schemas.openxmlformats.org/drawingml/2006/table">
            <a:tbl>
              <a:tblPr firstRow="1" bandRow="1">
                <a:tableStyleId>{5940675A-B579-460E-94D1-54222C63F5DA}</a:tableStyleId>
              </a:tblPr>
              <a:tblGrid>
                <a:gridCol w="854560">
                  <a:extLst>
                    <a:ext uri="{9D8B030D-6E8A-4147-A177-3AD203B41FA5}">
                      <a16:colId xmlns:a16="http://schemas.microsoft.com/office/drawing/2014/main" val="2125921058"/>
                    </a:ext>
                  </a:extLst>
                </a:gridCol>
                <a:gridCol w="815715">
                  <a:extLst>
                    <a:ext uri="{9D8B030D-6E8A-4147-A177-3AD203B41FA5}">
                      <a16:colId xmlns:a16="http://schemas.microsoft.com/office/drawing/2014/main" val="4103548934"/>
                    </a:ext>
                  </a:extLst>
                </a:gridCol>
                <a:gridCol w="1126464">
                  <a:extLst>
                    <a:ext uri="{9D8B030D-6E8A-4147-A177-3AD203B41FA5}">
                      <a16:colId xmlns:a16="http://schemas.microsoft.com/office/drawing/2014/main" val="1916920264"/>
                    </a:ext>
                  </a:extLst>
                </a:gridCol>
                <a:gridCol w="1104532">
                  <a:extLst>
                    <a:ext uri="{9D8B030D-6E8A-4147-A177-3AD203B41FA5}">
                      <a16:colId xmlns:a16="http://schemas.microsoft.com/office/drawing/2014/main" val="4241023419"/>
                    </a:ext>
                  </a:extLst>
                </a:gridCol>
                <a:gridCol w="1309221">
                  <a:extLst>
                    <a:ext uri="{9D8B030D-6E8A-4147-A177-3AD203B41FA5}">
                      <a16:colId xmlns:a16="http://schemas.microsoft.com/office/drawing/2014/main" val="4264945827"/>
                    </a:ext>
                  </a:extLst>
                </a:gridCol>
                <a:gridCol w="1391047">
                  <a:extLst>
                    <a:ext uri="{9D8B030D-6E8A-4147-A177-3AD203B41FA5}">
                      <a16:colId xmlns:a16="http://schemas.microsoft.com/office/drawing/2014/main" val="1113267556"/>
                    </a:ext>
                  </a:extLst>
                </a:gridCol>
                <a:gridCol w="1063742">
                  <a:extLst>
                    <a:ext uri="{9D8B030D-6E8A-4147-A177-3AD203B41FA5}">
                      <a16:colId xmlns:a16="http://schemas.microsoft.com/office/drawing/2014/main" val="2869322614"/>
                    </a:ext>
                  </a:extLst>
                </a:gridCol>
                <a:gridCol w="1063742">
                  <a:extLst>
                    <a:ext uri="{9D8B030D-6E8A-4147-A177-3AD203B41FA5}">
                      <a16:colId xmlns:a16="http://schemas.microsoft.com/office/drawing/2014/main" val="739235312"/>
                    </a:ext>
                  </a:extLst>
                </a:gridCol>
              </a:tblGrid>
              <a:tr h="288033">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上限月額</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２月の一割</a:t>
                      </a:r>
                      <a:endParaRPr kumimoji="1" lang="en-US" altLang="ja-JP" sz="1050" dirty="0" smtClean="0">
                        <a:latin typeface="+mn-ea"/>
                        <a:ea typeface="+mn-ea"/>
                      </a:endParaRPr>
                    </a:p>
                    <a:p>
                      <a:pPr algn="ctr"/>
                      <a:r>
                        <a:rPr kumimoji="1" lang="ja-JP" altLang="en-US" sz="1050" dirty="0" smtClean="0">
                          <a:latin typeface="+mn-ea"/>
                          <a:ea typeface="+mn-ea"/>
                        </a:rPr>
                        <a:t>相当額</a:t>
                      </a:r>
                      <a:endParaRPr kumimoji="1" lang="en-US" altLang="ja-JP" sz="1050" dirty="0" smtClean="0">
                        <a:latin typeface="+mn-ea"/>
                        <a:ea typeface="+mn-ea"/>
                      </a:endParaRPr>
                    </a:p>
                    <a:p>
                      <a:pPr algn="ctr"/>
                      <a:r>
                        <a:rPr kumimoji="1" lang="ja-JP" altLang="en-US" sz="1050" dirty="0" smtClean="0">
                          <a:latin typeface="+mn-ea"/>
                          <a:ea typeface="+mn-ea"/>
                        </a:rPr>
                        <a:t>④</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かかり増し報酬に</a:t>
                      </a:r>
                      <a:endParaRPr kumimoji="1" lang="en-US" altLang="ja-JP" sz="1050" dirty="0" smtClean="0">
                        <a:latin typeface="+mn-ea"/>
                        <a:ea typeface="+mn-ea"/>
                      </a:endParaRPr>
                    </a:p>
                    <a:p>
                      <a:pPr algn="ctr"/>
                      <a:r>
                        <a:rPr kumimoji="1" lang="ja-JP" altLang="en-US" sz="1050" dirty="0" smtClean="0">
                          <a:latin typeface="+mn-ea"/>
                          <a:ea typeface="+mn-ea"/>
                        </a:rPr>
                        <a:t>係る補助対象経費</a:t>
                      </a:r>
                      <a:endParaRPr kumimoji="1" lang="en-US" altLang="ja-JP" sz="1050" dirty="0" smtClean="0">
                        <a:latin typeface="+mn-ea"/>
                        <a:ea typeface="+mn-ea"/>
                      </a:endParaRPr>
                    </a:p>
                    <a:p>
                      <a:pPr marL="0" marR="0" lvl="0" indent="0" algn="ct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⑤（前頁の⑫）</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通所従前負担額</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⑥（④－⑤）</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45,000</a:t>
                      </a:r>
                      <a:r>
                        <a:rPr kumimoji="1" lang="ja-JP" altLang="en-US" sz="1050" dirty="0" smtClean="0">
                          <a:latin typeface="+mn-ea"/>
                          <a:ea typeface="+mn-ea"/>
                        </a:rPr>
                        <a:t>円</a:t>
                      </a:r>
                    </a:p>
                  </a:txBody>
                  <a:tcPr marL="36000" marR="36000" marT="36000" marB="36000" anchor="ctr">
                    <a:solidFill>
                      <a:schemeClr val="bg1"/>
                    </a:solidFill>
                  </a:tcPr>
                </a:tc>
                <a:tc>
                  <a:txBody>
                    <a:bodyPr/>
                    <a:lstStyle/>
                    <a:p>
                      <a:pPr algn="r"/>
                      <a:r>
                        <a:rPr kumimoji="1" lang="en-US" altLang="ja-JP" sz="1050" dirty="0" smtClean="0">
                          <a:latin typeface="+mn-ea"/>
                          <a:ea typeface="+mn-ea"/>
                        </a:rPr>
                        <a:t>37,200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37,200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30,000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27,998</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27,998</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9,202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863672862"/>
                  </a:ext>
                </a:extLst>
              </a:tr>
            </a:tbl>
          </a:graphicData>
        </a:graphic>
      </p:graphicFrame>
      <p:sp>
        <p:nvSpPr>
          <p:cNvPr id="36" name="正方形/長方形 35"/>
          <p:cNvSpPr/>
          <p:nvPr/>
        </p:nvSpPr>
        <p:spPr>
          <a:xfrm>
            <a:off x="632519" y="2507537"/>
            <a:ext cx="8729023" cy="48941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indent="-176213"/>
            <a:r>
              <a:rPr kumimoji="1" lang="ja-JP" altLang="en-US" sz="1200" dirty="0" smtClean="0">
                <a:solidFill>
                  <a:schemeClr val="tx1"/>
                </a:solidFill>
                <a:latin typeface="+mn-ea"/>
              </a:rPr>
              <a:t>注：２月の一割相当額から、かかり増し報酬に係る補助対象経費を除くと、通所従前負担額が算出できる。</a:t>
            </a:r>
            <a:r>
              <a:rPr lang="ja-JP" altLang="en-US" sz="1200" dirty="0" smtClean="0">
                <a:solidFill>
                  <a:schemeClr val="tx1"/>
                </a:solidFill>
                <a:latin typeface="+mn-ea"/>
              </a:rPr>
              <a:t>この例では、</a:t>
            </a:r>
            <a:r>
              <a:rPr lang="ja-JP" altLang="en-US" sz="1200" dirty="0">
                <a:solidFill>
                  <a:schemeClr val="tx1"/>
                </a:solidFill>
                <a:latin typeface="+mn-ea"/>
              </a:rPr>
              <a:t>上限</a:t>
            </a:r>
            <a:r>
              <a:rPr lang="ja-JP" altLang="en-US" sz="1200" dirty="0" smtClean="0">
                <a:solidFill>
                  <a:schemeClr val="tx1"/>
                </a:solidFill>
                <a:latin typeface="+mn-ea"/>
              </a:rPr>
              <a:t>額管理後利用者負担額より通所従前負担額の方が小さいので、その差額が補助対象となる（７頁の例</a:t>
            </a:r>
            <a:r>
              <a:rPr lang="ja-JP" altLang="en-US" sz="1200" dirty="0">
                <a:solidFill>
                  <a:schemeClr val="tx1"/>
                </a:solidFill>
                <a:latin typeface="+mn-ea"/>
              </a:rPr>
              <a:t>１</a:t>
            </a:r>
            <a:r>
              <a:rPr lang="ja-JP" altLang="en-US" sz="1200" dirty="0" smtClean="0">
                <a:solidFill>
                  <a:schemeClr val="tx1"/>
                </a:solidFill>
                <a:latin typeface="+mn-ea"/>
              </a:rPr>
              <a:t>と同じ）。</a:t>
            </a:r>
            <a:endParaRPr kumimoji="1" lang="en-US" altLang="ja-JP" sz="1200" dirty="0" smtClean="0">
              <a:solidFill>
                <a:schemeClr val="tx1"/>
              </a:solidFill>
              <a:latin typeface="+mn-ea"/>
            </a:endParaRPr>
          </a:p>
        </p:txBody>
      </p:sp>
      <p:sp>
        <p:nvSpPr>
          <p:cNvPr id="40" name="楕円 39"/>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graphicFrame>
        <p:nvGraphicFramePr>
          <p:cNvPr id="41" name="表 40"/>
          <p:cNvGraphicFramePr>
            <a:graphicFrameLocks noGrp="1"/>
          </p:cNvGraphicFramePr>
          <p:nvPr>
            <p:extLst/>
          </p:nvPr>
        </p:nvGraphicFramePr>
        <p:xfrm>
          <a:off x="496530" y="5542364"/>
          <a:ext cx="9000999" cy="9829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050" b="0" dirty="0" smtClean="0">
                          <a:solidFill>
                            <a:schemeClr val="tx1"/>
                          </a:solidFill>
                          <a:latin typeface="+mn-ea"/>
                          <a:ea typeface="+mn-ea"/>
                        </a:rPr>
                        <a:t>４月の請求内容（調整後）</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050" b="0" dirty="0" smtClean="0">
                          <a:solidFill>
                            <a:schemeClr val="tx1"/>
                          </a:solidFill>
                          <a:latin typeface="+mn-ea"/>
                          <a:ea typeface="+mn-ea"/>
                        </a:rPr>
                        <a:t>上限額管理事業者</a:t>
                      </a:r>
                      <a:r>
                        <a:rPr kumimoji="1" lang="en-US" altLang="ja-JP" sz="1050" b="0" dirty="0" smtClean="0">
                          <a:solidFill>
                            <a:schemeClr val="tx1"/>
                          </a:solidFill>
                          <a:latin typeface="+mn-ea"/>
                          <a:ea typeface="+mn-ea"/>
                        </a:rPr>
                        <a:t>A</a:t>
                      </a: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上限額管理後利用者</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負担額</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30,000</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(2)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利用者請求額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23,798</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(3)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補助申請額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  6,202</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zh-TW" altLang="en-US" sz="1050" b="0" i="0" u="none" strike="noStrike" kern="1200" cap="none" spc="0" normalizeH="0" baseline="0" noProof="0" dirty="0" smtClean="0">
                        <a:ln>
                          <a:noFill/>
                        </a:ln>
                        <a:solidFill>
                          <a:prstClr val="black"/>
                        </a:solidFill>
                        <a:effectLst/>
                        <a:uLnTx/>
                        <a:uFillTx/>
                        <a:latin typeface="+mn-ea"/>
                        <a:ea typeface="+mn-ea"/>
                        <a:cs typeface="+mn-cs"/>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上限管理を行わない事業所Ｂ</a:t>
                      </a:r>
                      <a:endParaRPr kumimoji="1" lang="en-US" altLang="ja-JP" sz="1050" b="0" dirty="0" smtClean="0">
                        <a:solidFill>
                          <a:schemeClr val="tx1"/>
                        </a:solidFill>
                        <a:latin typeface="+mn-ea"/>
                        <a:ea typeface="+mn-ea"/>
                      </a:endParaRPr>
                    </a:p>
                    <a:p>
                      <a:r>
                        <a:rPr kumimoji="1" lang="en-US" altLang="zh-TW"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額　</a:t>
                      </a:r>
                      <a:r>
                        <a:rPr kumimoji="1" lang="en-US" altLang="ja-JP" sz="1050" b="0" dirty="0" smtClean="0">
                          <a:solidFill>
                            <a:schemeClr val="tx1"/>
                          </a:solidFill>
                          <a:latin typeface="+mn-ea"/>
                          <a:ea typeface="+mn-ea"/>
                        </a:rPr>
                        <a:t>7,200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zh-TW"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4,200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ja-JP"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ja-JP" altLang="en-US" sz="1050" b="0" baseline="0" dirty="0" smtClean="0">
                          <a:solidFill>
                            <a:schemeClr val="tx1"/>
                          </a:solidFill>
                          <a:latin typeface="+mn-ea"/>
                          <a:ea typeface="+mn-ea"/>
                        </a:rPr>
                        <a:t> </a:t>
                      </a:r>
                      <a:r>
                        <a:rPr kumimoji="1" lang="en-US" altLang="ja-JP" sz="1050" b="0" baseline="0" dirty="0" smtClean="0">
                          <a:solidFill>
                            <a:schemeClr val="tx1"/>
                          </a:solidFill>
                          <a:latin typeface="+mn-ea"/>
                          <a:ea typeface="+mn-ea"/>
                        </a:rPr>
                        <a:t>3,000</a:t>
                      </a:r>
                      <a:r>
                        <a:rPr kumimoji="1" lang="ja-JP" altLang="en-US" sz="1050" b="0" baseline="0" dirty="0" smtClean="0">
                          <a:solidFill>
                            <a:schemeClr val="tx1"/>
                          </a:solidFill>
                          <a:latin typeface="+mn-ea"/>
                          <a:ea typeface="+mn-ea"/>
                        </a:rPr>
                        <a:t>円</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上限管理を行わない事業所Ｃ</a:t>
                      </a:r>
                      <a:endParaRPr kumimoji="1" lang="en-US" altLang="ja-JP" sz="1050" b="0" dirty="0" smtClean="0">
                        <a:solidFill>
                          <a:schemeClr val="tx1"/>
                        </a:solidFill>
                        <a:latin typeface="+mn-ea"/>
                        <a:ea typeface="+mn-ea"/>
                      </a:endParaRPr>
                    </a:p>
                    <a:p>
                      <a:pPr marL="0" indent="0">
                        <a:buNone/>
                      </a:pPr>
                      <a:r>
                        <a:rPr kumimoji="1" lang="en-US" altLang="ja-JP"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額　</a:t>
                      </a:r>
                      <a:r>
                        <a:rPr kumimoji="1" lang="en-US" altLang="zh-TW" sz="1050" b="0" dirty="0" smtClean="0">
                          <a:solidFill>
                            <a:schemeClr val="tx1"/>
                          </a:solidFill>
                          <a:latin typeface="+mn-ea"/>
                          <a:ea typeface="+mn-ea"/>
                        </a:rPr>
                        <a:t>0</a:t>
                      </a:r>
                      <a:r>
                        <a:rPr kumimoji="1" lang="zh-TW"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p>
                      <a:pPr marL="0" indent="0">
                        <a:buNone/>
                      </a:pPr>
                      <a:r>
                        <a:rPr kumimoji="1" lang="en-US" altLang="ja-JP"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0</a:t>
                      </a:r>
                      <a:r>
                        <a:rPr kumimoji="1" lang="ja-JP"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p>
                      <a:pPr marL="0" indent="0">
                        <a:buNone/>
                      </a:pPr>
                      <a:r>
                        <a:rPr kumimoji="1" lang="en-US" altLang="zh-TW"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en-US" altLang="ja-JP" sz="1050" b="0" dirty="0" smtClean="0">
                          <a:solidFill>
                            <a:schemeClr val="tx1"/>
                          </a:solidFill>
                          <a:latin typeface="+mn-ea"/>
                          <a:ea typeface="+mn-ea"/>
                        </a:rPr>
                        <a:t>0</a:t>
                      </a:r>
                      <a:r>
                        <a:rPr kumimoji="1" lang="ja-JP" altLang="en-US" sz="1050" b="0" dirty="0" smtClean="0">
                          <a:solidFill>
                            <a:schemeClr val="tx1"/>
                          </a:solidFill>
                          <a:latin typeface="+mn-ea"/>
                          <a:ea typeface="+mn-ea"/>
                        </a:rPr>
                        <a:t>円</a:t>
                      </a:r>
                      <a:endParaRPr kumimoji="1" lang="zh-TW"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42" name="表 41"/>
          <p:cNvGraphicFramePr>
            <a:graphicFrameLocks noGrp="1"/>
          </p:cNvGraphicFramePr>
          <p:nvPr>
            <p:extLst>
              <p:ext uri="{D42A27DB-BD31-4B8C-83A1-F6EECF244321}">
                <p14:modId xmlns:p14="http://schemas.microsoft.com/office/powerpoint/2010/main" val="453776370"/>
              </p:ext>
            </p:extLst>
          </p:nvPr>
        </p:nvGraphicFramePr>
        <p:xfrm>
          <a:off x="3370055" y="3206407"/>
          <a:ext cx="3253948" cy="1089273"/>
        </p:xfrm>
        <a:graphic>
          <a:graphicData uri="http://schemas.openxmlformats.org/drawingml/2006/table">
            <a:tbl>
              <a:tblPr firstRow="1" bandRow="1">
                <a:tableStyleId>{5940675A-B579-460E-94D1-54222C63F5DA}</a:tableStyleId>
              </a:tblPr>
              <a:tblGrid>
                <a:gridCol w="1126464">
                  <a:extLst>
                    <a:ext uri="{9D8B030D-6E8A-4147-A177-3AD203B41FA5}">
                      <a16:colId xmlns:a16="http://schemas.microsoft.com/office/drawing/2014/main" val="3670808675"/>
                    </a:ext>
                  </a:extLst>
                </a:gridCol>
                <a:gridCol w="1063742">
                  <a:extLst>
                    <a:ext uri="{9D8B030D-6E8A-4147-A177-3AD203B41FA5}">
                      <a16:colId xmlns:a16="http://schemas.microsoft.com/office/drawing/2014/main" val="3166575644"/>
                    </a:ext>
                  </a:extLst>
                </a:gridCol>
                <a:gridCol w="1063742">
                  <a:extLst>
                    <a:ext uri="{9D8B030D-6E8A-4147-A177-3AD203B41FA5}">
                      <a16:colId xmlns:a16="http://schemas.microsoft.com/office/drawing/2014/main" val="3334744597"/>
                    </a:ext>
                  </a:extLst>
                </a:gridCol>
              </a:tblGrid>
              <a:tr h="288033">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301597865"/>
                  </a:ext>
                </a:extLst>
              </a:tr>
              <a:tr h="377193">
                <a:tc>
                  <a:txBody>
                    <a:bodyPr/>
                    <a:lstStyle/>
                    <a:p>
                      <a:pPr algn="r"/>
                      <a:r>
                        <a:rPr kumimoji="1" lang="en-US" altLang="ja-JP" sz="1050" dirty="0" smtClean="0">
                          <a:latin typeface="+mn-ea"/>
                          <a:ea typeface="+mn-ea"/>
                        </a:rPr>
                        <a:t>37,200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27,998</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9,202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3477948078"/>
                  </a:ext>
                </a:extLst>
              </a:tr>
            </a:tbl>
          </a:graphicData>
        </a:graphic>
      </p:graphicFrame>
      <p:cxnSp>
        <p:nvCxnSpPr>
          <p:cNvPr id="43" name="直線矢印コネクタ 42"/>
          <p:cNvCxnSpPr>
            <a:stCxn id="42" idx="2"/>
          </p:cNvCxnSpPr>
          <p:nvPr/>
        </p:nvCxnSpPr>
        <p:spPr>
          <a:xfrm flipH="1">
            <a:off x="1939625" y="4295680"/>
            <a:ext cx="3057404"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a:stCxn id="42" idx="2"/>
            <a:endCxn id="41" idx="0"/>
          </p:cNvCxnSpPr>
          <p:nvPr/>
        </p:nvCxnSpPr>
        <p:spPr>
          <a:xfrm>
            <a:off x="4997029" y="4295680"/>
            <a:ext cx="0"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a:off x="4953000" y="4297057"/>
            <a:ext cx="2952328" cy="1245307"/>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46" name="正方形/長方形 45"/>
          <p:cNvSpPr/>
          <p:nvPr/>
        </p:nvSpPr>
        <p:spPr>
          <a:xfrm>
            <a:off x="1640632" y="4653136"/>
            <a:ext cx="6624735" cy="57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050" dirty="0" smtClean="0">
                <a:solidFill>
                  <a:schemeClr val="tx1"/>
                </a:solidFill>
                <a:latin typeface="+mn-ea"/>
              </a:rPr>
              <a:t>○利用者請求額は、一割相当額の範囲内で上限管理事業者から請求することとする。</a:t>
            </a:r>
            <a:endParaRPr kumimoji="1" lang="en-US" altLang="ja-JP" sz="1050" dirty="0" smtClean="0">
              <a:solidFill>
                <a:schemeClr val="tx1"/>
              </a:solidFill>
              <a:latin typeface="+mn-ea"/>
            </a:endParaRPr>
          </a:p>
          <a:p>
            <a:r>
              <a:rPr lang="ja-JP" altLang="en-US" sz="1050" u="sng" dirty="0">
                <a:solidFill>
                  <a:schemeClr val="tx1"/>
                </a:solidFill>
                <a:latin typeface="+mn-ea"/>
              </a:rPr>
              <a:t>○補助申請額（＝事業所が肩代わりする額）を按分する場合は以下のよう</a:t>
            </a:r>
            <a:r>
              <a:rPr lang="ja-JP" altLang="en-US" sz="1050" u="sng" dirty="0" smtClean="0">
                <a:solidFill>
                  <a:schemeClr val="tx1"/>
                </a:solidFill>
                <a:latin typeface="+mn-ea"/>
              </a:rPr>
              <a:t>に、</a:t>
            </a:r>
            <a:r>
              <a:rPr lang="en-US" altLang="ja-JP" sz="1050" u="sng" dirty="0" smtClean="0">
                <a:solidFill>
                  <a:schemeClr val="tx1"/>
                </a:solidFill>
                <a:latin typeface="+mn-ea"/>
              </a:rPr>
              <a:t>(1)-(2)=(3)</a:t>
            </a:r>
            <a:r>
              <a:rPr lang="ja-JP" altLang="en-US" sz="1050" u="sng" dirty="0" smtClean="0">
                <a:solidFill>
                  <a:schemeClr val="tx1"/>
                </a:solidFill>
                <a:latin typeface="+mn-ea"/>
              </a:rPr>
              <a:t>となるように按分</a:t>
            </a:r>
            <a:r>
              <a:rPr lang="ja-JP" altLang="en-US" sz="1050" u="sng" dirty="0">
                <a:solidFill>
                  <a:schemeClr val="tx1"/>
                </a:solidFill>
                <a:latin typeface="+mn-ea"/>
              </a:rPr>
              <a:t>する</a:t>
            </a:r>
            <a:r>
              <a:rPr lang="ja-JP" altLang="en-US" sz="1050" u="sng" dirty="0" smtClean="0">
                <a:solidFill>
                  <a:schemeClr val="tx1"/>
                </a:solidFill>
                <a:latin typeface="+mn-ea"/>
              </a:rPr>
              <a:t>。</a:t>
            </a:r>
            <a:endParaRPr kumimoji="1" lang="en-US" altLang="ja-JP" sz="1050" dirty="0" smtClean="0">
              <a:solidFill>
                <a:schemeClr val="tx1"/>
              </a:solidFill>
              <a:latin typeface="+mn-ea"/>
            </a:endParaRPr>
          </a:p>
          <a:p>
            <a:r>
              <a:rPr kumimoji="1" lang="ja-JP" altLang="en-US" sz="1050" dirty="0" smtClean="0">
                <a:solidFill>
                  <a:schemeClr val="tx1"/>
                </a:solidFill>
                <a:latin typeface="+mn-ea"/>
              </a:rPr>
              <a:t>○上限額管理後利用者負担額＝利用者請求額＋補助申請額となる。</a:t>
            </a:r>
            <a:endParaRPr kumimoji="1" lang="en-US" altLang="ja-JP" sz="1050" dirty="0" smtClean="0">
              <a:solidFill>
                <a:schemeClr val="tx1"/>
              </a:solidFill>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20</a:t>
            </a:fld>
            <a:endParaRPr lang="ja-JP" altLang="en-US"/>
          </a:p>
        </p:txBody>
      </p:sp>
    </p:spTree>
    <p:extLst>
      <p:ext uri="{BB962C8B-B14F-4D97-AF65-F5344CB8AC3E}">
        <p14:creationId xmlns:p14="http://schemas.microsoft.com/office/powerpoint/2010/main" val="10975231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8" name="正方形/長方形 27"/>
          <p:cNvSpPr/>
          <p:nvPr/>
        </p:nvSpPr>
        <p:spPr>
          <a:xfrm>
            <a:off x="273000" y="504385"/>
            <a:ext cx="9360000" cy="623698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0975" indent="-180975"/>
            <a:r>
              <a:rPr lang="ja-JP" altLang="en-US" sz="1400" b="1" dirty="0" smtClean="0">
                <a:solidFill>
                  <a:schemeClr val="tx1"/>
                </a:solidFill>
                <a:latin typeface="+mn-ea"/>
              </a:rPr>
              <a:t>（例２）上限月額</a:t>
            </a:r>
            <a:r>
              <a:rPr lang="en-US" altLang="ja-JP" sz="1400" b="1" dirty="0" smtClean="0">
                <a:solidFill>
                  <a:schemeClr val="tx1"/>
                </a:solidFill>
                <a:latin typeface="+mn-ea"/>
              </a:rPr>
              <a:t>37,200</a:t>
            </a:r>
            <a:r>
              <a:rPr lang="ja-JP" altLang="en-US" sz="1400" b="1" dirty="0" smtClean="0">
                <a:solidFill>
                  <a:schemeClr val="tx1"/>
                </a:solidFill>
                <a:latin typeface="+mn-ea"/>
              </a:rPr>
              <a:t>円</a:t>
            </a:r>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a:solidFill>
                <a:schemeClr val="tx1"/>
              </a:solidFill>
              <a:latin typeface="+mn-ea"/>
            </a:endParaRPr>
          </a:p>
        </p:txBody>
      </p:sp>
      <p:graphicFrame>
        <p:nvGraphicFramePr>
          <p:cNvPr id="2" name="表 1"/>
          <p:cNvGraphicFramePr>
            <a:graphicFrameLocks noGrp="1"/>
          </p:cNvGraphicFramePr>
          <p:nvPr>
            <p:extLst>
              <p:ext uri="{D42A27DB-BD31-4B8C-83A1-F6EECF244321}">
                <p14:modId xmlns:p14="http://schemas.microsoft.com/office/powerpoint/2010/main" val="3860797493"/>
              </p:ext>
            </p:extLst>
          </p:nvPr>
        </p:nvGraphicFramePr>
        <p:xfrm>
          <a:off x="416496" y="908720"/>
          <a:ext cx="9000999" cy="10972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200" b="0" dirty="0" smtClean="0">
                          <a:solidFill>
                            <a:schemeClr val="tx1"/>
                          </a:solidFill>
                          <a:latin typeface="+mn-ea"/>
                          <a:ea typeface="+mn-ea"/>
                        </a:rPr>
                        <a:t>４月の請求内容</a:t>
                      </a:r>
                      <a:endParaRPr kumimoji="1" lang="ja-JP" altLang="en-US" sz="120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200" b="0" dirty="0" smtClean="0">
                          <a:solidFill>
                            <a:schemeClr val="tx1"/>
                          </a:solidFill>
                          <a:latin typeface="+mn-ea"/>
                          <a:ea typeface="+mn-ea"/>
                        </a:rPr>
                        <a:t>上限額管理事業者</a:t>
                      </a:r>
                      <a:r>
                        <a:rPr kumimoji="1" lang="en-US" altLang="ja-JP" sz="1200" b="0" dirty="0" smtClean="0">
                          <a:solidFill>
                            <a:schemeClr val="tx1"/>
                          </a:solidFill>
                          <a:latin typeface="+mn-ea"/>
                          <a:ea typeface="+mn-ea"/>
                        </a:rPr>
                        <a:t>A</a:t>
                      </a:r>
                    </a:p>
                    <a:p>
                      <a:pPr algn="l"/>
                      <a:r>
                        <a:rPr kumimoji="1" lang="en-US" altLang="ja-JP" sz="1200" b="0" dirty="0" smtClean="0">
                          <a:solidFill>
                            <a:schemeClr val="tx1"/>
                          </a:solidFill>
                          <a:latin typeface="+mn-ea"/>
                          <a:ea typeface="+mn-ea"/>
                        </a:rPr>
                        <a:t>(</a:t>
                      </a:r>
                      <a:r>
                        <a:rPr kumimoji="1" lang="en-US" altLang="zh-TW" sz="1200" b="0" dirty="0" smtClean="0">
                          <a:solidFill>
                            <a:schemeClr val="tx1"/>
                          </a:solidFill>
                          <a:latin typeface="+mn-ea"/>
                          <a:ea typeface="+mn-ea"/>
                        </a:rPr>
                        <a:t>1)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200,000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ja-JP" sz="1200" b="0" dirty="0" smtClean="0">
                          <a:solidFill>
                            <a:schemeClr val="tx1"/>
                          </a:solidFill>
                          <a:latin typeface="+mn-ea"/>
                          <a:ea typeface="+mn-ea"/>
                        </a:rPr>
                        <a:t>20,000</a:t>
                      </a:r>
                      <a:r>
                        <a:rPr kumimoji="1" lang="ja-JP" altLang="en-US" sz="1200" b="0" dirty="0" smtClean="0">
                          <a:solidFill>
                            <a:schemeClr val="tx1"/>
                          </a:solidFill>
                          <a:latin typeface="+mn-ea"/>
                          <a:ea typeface="+mn-ea"/>
                        </a:rPr>
                        <a:t>円）</a:t>
                      </a:r>
                      <a:endParaRPr kumimoji="1" lang="zh-TW" altLang="en-US" sz="1200" b="0" dirty="0" smtClean="0">
                        <a:solidFill>
                          <a:schemeClr val="tx1"/>
                        </a:solidFill>
                        <a:latin typeface="+mn-ea"/>
                        <a:ea typeface="+mn-ea"/>
                      </a:endParaRP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ja-JP" sz="1200" b="0" dirty="0" smtClean="0">
                          <a:solidFill>
                            <a:schemeClr val="tx1"/>
                          </a:solidFill>
                          <a:latin typeface="+mn-ea"/>
                          <a:ea typeface="+mn-ea"/>
                        </a:rPr>
                        <a:t>20</a:t>
                      </a:r>
                      <a:r>
                        <a:rPr kumimoji="1" lang="en-US" altLang="zh-TW" sz="1200" b="0" dirty="0" smtClean="0">
                          <a:solidFill>
                            <a:schemeClr val="tx1"/>
                          </a:solidFill>
                          <a:latin typeface="+mn-ea"/>
                          <a:ea typeface="+mn-ea"/>
                        </a:rPr>
                        <a:t>,000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algn="l"/>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a:t>
                      </a:r>
                      <a:r>
                        <a:rPr kumimoji="1" lang="en-US" altLang="ja-JP" sz="1200" b="0" dirty="0" smtClean="0">
                          <a:solidFill>
                            <a:schemeClr val="tx1"/>
                          </a:solidFill>
                          <a:latin typeface="+mn-ea"/>
                          <a:ea typeface="+mn-ea"/>
                        </a:rPr>
                        <a:t>10</a:t>
                      </a:r>
                      <a:r>
                        <a:rPr kumimoji="1" lang="ja-JP" altLang="en-US" sz="1200" b="0" dirty="0" smtClean="0">
                          <a:solidFill>
                            <a:schemeClr val="tx1"/>
                          </a:solidFill>
                          <a:latin typeface="+mn-ea"/>
                          <a:ea typeface="+mn-ea"/>
                        </a:rPr>
                        <a:t>日</a:t>
                      </a:r>
                      <a:endParaRPr kumimoji="1" lang="ja-JP" altLang="en-US" sz="120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smtClean="0">
                          <a:solidFill>
                            <a:schemeClr val="tx1"/>
                          </a:solidFill>
                          <a:latin typeface="+mn-ea"/>
                          <a:ea typeface="+mn-ea"/>
                        </a:rPr>
                        <a:t>上限管理を行わない事業所</a:t>
                      </a:r>
                      <a:r>
                        <a:rPr kumimoji="1" lang="en-US" altLang="ja-JP" sz="1200" b="0" dirty="0" smtClean="0">
                          <a:solidFill>
                            <a:schemeClr val="tx1"/>
                          </a:solidFill>
                          <a:latin typeface="+mn-ea"/>
                          <a:ea typeface="+mn-ea"/>
                        </a:rPr>
                        <a:t>B</a:t>
                      </a:r>
                    </a:p>
                    <a:p>
                      <a:pPr algn="l"/>
                      <a:r>
                        <a:rPr kumimoji="1" lang="en-US" altLang="zh-TW" sz="1200" b="0" dirty="0" smtClean="0">
                          <a:solidFill>
                            <a:schemeClr val="tx1"/>
                          </a:solidFill>
                          <a:latin typeface="+mn-ea"/>
                          <a:ea typeface="+mn-ea"/>
                        </a:rPr>
                        <a:t>(1)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100,000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zh-TW" sz="1200" b="0" dirty="0" smtClean="0">
                          <a:solidFill>
                            <a:schemeClr val="tx1"/>
                          </a:solidFill>
                          <a:latin typeface="+mn-ea"/>
                          <a:ea typeface="+mn-ea"/>
                        </a:rPr>
                        <a:t>10,000</a:t>
                      </a:r>
                      <a:r>
                        <a:rPr kumimoji="1" lang="zh-TW" altLang="en-US" sz="1200" b="0" dirty="0" smtClean="0">
                          <a:solidFill>
                            <a:schemeClr val="tx1"/>
                          </a:solidFill>
                          <a:latin typeface="+mn-ea"/>
                          <a:ea typeface="+mn-ea"/>
                        </a:rPr>
                        <a:t>円）</a:t>
                      </a: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ja-JP" sz="1200" b="0" dirty="0" smtClean="0">
                          <a:solidFill>
                            <a:schemeClr val="tx1"/>
                          </a:solidFill>
                          <a:latin typeface="+mn-ea"/>
                          <a:ea typeface="+mn-ea"/>
                        </a:rPr>
                        <a:t>8</a:t>
                      </a:r>
                      <a:r>
                        <a:rPr kumimoji="1" lang="en-US" altLang="zh-TW" sz="1200" b="0" dirty="0" smtClean="0">
                          <a:solidFill>
                            <a:schemeClr val="tx1"/>
                          </a:solidFill>
                          <a:latin typeface="+mn-ea"/>
                          <a:ea typeface="+mn-ea"/>
                        </a:rPr>
                        <a:t>,000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algn="l"/>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a:t>
                      </a:r>
                      <a:r>
                        <a:rPr kumimoji="1" lang="en-US" altLang="ja-JP" sz="1200" b="0" dirty="0" smtClean="0">
                          <a:solidFill>
                            <a:schemeClr val="tx1"/>
                          </a:solidFill>
                          <a:latin typeface="+mn-ea"/>
                          <a:ea typeface="+mn-ea"/>
                        </a:rPr>
                        <a:t>7</a:t>
                      </a:r>
                      <a:r>
                        <a:rPr kumimoji="1" lang="ja-JP" altLang="en-US" sz="1200" b="0" dirty="0" smtClean="0">
                          <a:solidFill>
                            <a:schemeClr val="tx1"/>
                          </a:solidFill>
                          <a:latin typeface="+mn-ea"/>
                          <a:ea typeface="+mn-ea"/>
                        </a:rPr>
                        <a:t>日</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smtClean="0">
                          <a:solidFill>
                            <a:schemeClr val="tx1"/>
                          </a:solidFill>
                          <a:latin typeface="+mn-ea"/>
                          <a:ea typeface="+mn-ea"/>
                        </a:rPr>
                        <a:t>上限管理を行わない事業所</a:t>
                      </a:r>
                      <a:r>
                        <a:rPr kumimoji="1" lang="en-US" altLang="ja-JP" sz="1200" b="0" dirty="0" smtClean="0">
                          <a:solidFill>
                            <a:schemeClr val="tx1"/>
                          </a:solidFill>
                          <a:latin typeface="+mn-ea"/>
                          <a:ea typeface="+mn-ea"/>
                        </a:rPr>
                        <a:t>C</a:t>
                      </a:r>
                    </a:p>
                    <a:p>
                      <a:pPr algn="l"/>
                      <a:r>
                        <a:rPr kumimoji="1" lang="en-US" altLang="zh-TW" sz="1200" b="0" dirty="0" smtClean="0">
                          <a:solidFill>
                            <a:schemeClr val="tx1"/>
                          </a:solidFill>
                          <a:latin typeface="+mn-ea"/>
                          <a:ea typeface="+mn-ea"/>
                        </a:rPr>
                        <a:t>(1)</a:t>
                      </a:r>
                      <a:r>
                        <a:rPr kumimoji="1" lang="en-US" altLang="zh-TW" sz="1200" b="0" baseline="0" dirty="0" smtClean="0">
                          <a:solidFill>
                            <a:schemeClr val="tx1"/>
                          </a:solidFill>
                          <a:latin typeface="+mn-ea"/>
                          <a:ea typeface="+mn-ea"/>
                        </a:rPr>
                        <a:t>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50,000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zh-TW" sz="1200" b="0" dirty="0" smtClean="0">
                          <a:solidFill>
                            <a:schemeClr val="tx1"/>
                          </a:solidFill>
                          <a:latin typeface="+mn-ea"/>
                          <a:ea typeface="+mn-ea"/>
                        </a:rPr>
                        <a:t>5,000</a:t>
                      </a:r>
                      <a:r>
                        <a:rPr kumimoji="1" lang="zh-TW" altLang="en-US" sz="1200" b="0" dirty="0" smtClean="0">
                          <a:solidFill>
                            <a:schemeClr val="tx1"/>
                          </a:solidFill>
                          <a:latin typeface="+mn-ea"/>
                          <a:ea typeface="+mn-ea"/>
                        </a:rPr>
                        <a:t>円）</a:t>
                      </a: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ja-JP" sz="1200" b="0" dirty="0" smtClean="0">
                          <a:solidFill>
                            <a:schemeClr val="tx1"/>
                          </a:solidFill>
                          <a:latin typeface="+mn-ea"/>
                          <a:ea typeface="+mn-ea"/>
                        </a:rPr>
                        <a:t>5</a:t>
                      </a:r>
                      <a:r>
                        <a:rPr kumimoji="1" lang="en-US" altLang="zh-TW" sz="1200" b="0" dirty="0" smtClean="0">
                          <a:solidFill>
                            <a:schemeClr val="tx1"/>
                          </a:solidFill>
                          <a:latin typeface="+mn-ea"/>
                          <a:ea typeface="+mn-ea"/>
                        </a:rPr>
                        <a:t>,000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a:t>
                      </a:r>
                      <a:r>
                        <a:rPr kumimoji="1" lang="en-US" altLang="ja-JP" sz="1200" b="0" dirty="0" smtClean="0">
                          <a:solidFill>
                            <a:schemeClr val="tx1"/>
                          </a:solidFill>
                          <a:latin typeface="+mn-ea"/>
                          <a:ea typeface="+mn-ea"/>
                        </a:rPr>
                        <a:t>5</a:t>
                      </a:r>
                      <a:r>
                        <a:rPr kumimoji="1" lang="ja-JP" altLang="en-US" sz="1200" b="0" dirty="0" smtClean="0">
                          <a:solidFill>
                            <a:schemeClr val="tx1"/>
                          </a:solidFill>
                          <a:latin typeface="+mn-ea"/>
                          <a:ea typeface="+mn-ea"/>
                        </a:rPr>
                        <a:t>日</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856523063"/>
              </p:ext>
            </p:extLst>
          </p:nvPr>
        </p:nvGraphicFramePr>
        <p:xfrm>
          <a:off x="416495" y="2457265"/>
          <a:ext cx="9001000" cy="3626249"/>
        </p:xfrm>
        <a:graphic>
          <a:graphicData uri="http://schemas.openxmlformats.org/drawingml/2006/table">
            <a:tbl>
              <a:tblPr firstRow="1" bandRow="1">
                <a:tableStyleId>{5C22544A-7EE6-4342-B048-85BDC9FD1C3A}</a:tableStyleId>
              </a:tblPr>
              <a:tblGrid>
                <a:gridCol w="9001000">
                  <a:extLst>
                    <a:ext uri="{9D8B030D-6E8A-4147-A177-3AD203B41FA5}">
                      <a16:colId xmlns:a16="http://schemas.microsoft.com/office/drawing/2014/main" val="3762443487"/>
                    </a:ext>
                  </a:extLst>
                </a:gridCol>
              </a:tblGrid>
              <a:tr h="3626249">
                <a:tc>
                  <a:txBody>
                    <a:bodyPr/>
                    <a:lstStyle/>
                    <a:p>
                      <a:r>
                        <a:rPr kumimoji="1" lang="ja-JP" altLang="en-US" sz="1200" b="0" dirty="0" smtClean="0">
                          <a:solidFill>
                            <a:schemeClr val="tx1"/>
                          </a:solidFill>
                          <a:latin typeface="+mn-ea"/>
                          <a:ea typeface="+mn-ea"/>
                        </a:rPr>
                        <a:t>１　上限額管理事業者で集約</a:t>
                      </a:r>
                      <a:endParaRPr kumimoji="1" lang="en-US" altLang="ja-JP" sz="1200" b="0" dirty="0" smtClean="0">
                        <a:solidFill>
                          <a:schemeClr val="tx1"/>
                        </a:solidFill>
                        <a:latin typeface="+mn-ea"/>
                        <a:ea typeface="+mn-ea"/>
                      </a:endParaRPr>
                    </a:p>
                    <a:p>
                      <a:r>
                        <a:rPr kumimoji="1" lang="ja-JP" altLang="en-US" sz="1200" b="0" dirty="0" smtClean="0">
                          <a:solidFill>
                            <a:schemeClr val="tx1"/>
                          </a:solidFill>
                          <a:latin typeface="+mn-ea"/>
                          <a:ea typeface="+mn-ea"/>
                        </a:rPr>
                        <a:t>　</a:t>
                      </a:r>
                      <a:r>
                        <a:rPr kumimoji="1" lang="en-US" altLang="ja-JP" sz="1200" b="0" dirty="0" smtClean="0">
                          <a:solidFill>
                            <a:schemeClr val="tx1"/>
                          </a:solidFill>
                          <a:latin typeface="+mn-ea"/>
                          <a:ea typeface="+mn-ea"/>
                        </a:rPr>
                        <a:t>(1) </a:t>
                      </a:r>
                      <a:r>
                        <a:rPr kumimoji="1" lang="ja-JP" altLang="en-US" sz="1200" b="0" dirty="0" smtClean="0">
                          <a:solidFill>
                            <a:schemeClr val="tx1"/>
                          </a:solidFill>
                          <a:latin typeface="+mn-ea"/>
                          <a:ea typeface="+mn-ea"/>
                        </a:rPr>
                        <a:t>通所報酬に係る一割相当額：</a:t>
                      </a:r>
                      <a:r>
                        <a:rPr kumimoji="1" lang="en-US" altLang="ja-JP" sz="1200" b="0" dirty="0" smtClean="0">
                          <a:solidFill>
                            <a:schemeClr val="tx1"/>
                          </a:solidFill>
                          <a:latin typeface="+mn-ea"/>
                          <a:ea typeface="+mn-ea"/>
                        </a:rPr>
                        <a:t>33,000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A:20,000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B:8,000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C:5,000</a:t>
                      </a:r>
                      <a:r>
                        <a:rPr kumimoji="1" lang="ja-JP" altLang="en-US" sz="1200" b="0" dirty="0" smtClean="0">
                          <a:solidFill>
                            <a:schemeClr val="tx1"/>
                          </a:solidFill>
                          <a:latin typeface="+mn-ea"/>
                          <a:ea typeface="+mn-ea"/>
                        </a:rPr>
                        <a:t>円）</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latin typeface="+mn-ea"/>
                          <a:ea typeface="+mn-ea"/>
                        </a:rPr>
                        <a:t>　</a:t>
                      </a:r>
                      <a:r>
                        <a:rPr kumimoji="1" lang="en-US" altLang="ja-JP" sz="1200" b="0" dirty="0" smtClean="0">
                          <a:solidFill>
                            <a:schemeClr val="tx1"/>
                          </a:solidFill>
                          <a:latin typeface="+mn-ea"/>
                          <a:ea typeface="+mn-ea"/>
                        </a:rPr>
                        <a:t>(2)</a:t>
                      </a:r>
                      <a:r>
                        <a:rPr kumimoji="1" lang="ja-JP" altLang="en-US" sz="1200" b="0" baseline="0" dirty="0" smtClean="0">
                          <a:solidFill>
                            <a:schemeClr val="tx1"/>
                          </a:solidFill>
                          <a:latin typeface="+mn-ea"/>
                          <a:ea typeface="+mn-ea"/>
                        </a:rPr>
                        <a:t> </a:t>
                      </a:r>
                      <a:r>
                        <a:rPr kumimoji="1" lang="ja-JP" altLang="en-US" sz="1200" b="0" dirty="0" smtClean="0">
                          <a:solidFill>
                            <a:schemeClr val="tx1"/>
                          </a:solidFill>
                          <a:latin typeface="+mn-ea"/>
                          <a:ea typeface="+mn-ea"/>
                        </a:rPr>
                        <a:t>通所による支援の利用日数：</a:t>
                      </a:r>
                      <a:r>
                        <a:rPr kumimoji="1" lang="en-US" altLang="ja-JP" sz="1200" b="0" dirty="0" smtClean="0">
                          <a:solidFill>
                            <a:schemeClr val="tx1"/>
                          </a:solidFill>
                          <a:latin typeface="+mn-ea"/>
                          <a:ea typeface="+mn-ea"/>
                        </a:rPr>
                        <a:t>22</a:t>
                      </a:r>
                      <a:r>
                        <a:rPr kumimoji="1" lang="ja-JP" altLang="en-US" sz="1200" b="0" dirty="0" smtClean="0">
                          <a:solidFill>
                            <a:schemeClr val="tx1"/>
                          </a:solidFill>
                          <a:latin typeface="+mn-ea"/>
                          <a:ea typeface="+mn-ea"/>
                        </a:rPr>
                        <a:t>日（</a:t>
                      </a:r>
                      <a:r>
                        <a:rPr kumimoji="1" lang="en-US" altLang="ja-JP" sz="1200" b="0" dirty="0" smtClean="0">
                          <a:solidFill>
                            <a:schemeClr val="tx1"/>
                          </a:solidFill>
                          <a:latin typeface="+mn-ea"/>
                          <a:ea typeface="+mn-ea"/>
                        </a:rPr>
                        <a:t>A</a:t>
                      </a:r>
                      <a:r>
                        <a:rPr kumimoji="1" lang="ja-JP" altLang="en-US" sz="1200" b="0" dirty="0" smtClean="0">
                          <a:solidFill>
                            <a:schemeClr val="tx1"/>
                          </a:solidFill>
                          <a:latin typeface="+mn-ea"/>
                          <a:ea typeface="+mn-ea"/>
                        </a:rPr>
                        <a:t>：</a:t>
                      </a:r>
                      <a:r>
                        <a:rPr kumimoji="1" lang="en-US" altLang="ja-JP" sz="1200" b="0" dirty="0" smtClean="0">
                          <a:solidFill>
                            <a:schemeClr val="tx1"/>
                          </a:solidFill>
                          <a:latin typeface="+mn-ea"/>
                          <a:ea typeface="+mn-ea"/>
                        </a:rPr>
                        <a:t>10</a:t>
                      </a:r>
                      <a:r>
                        <a:rPr kumimoji="1" lang="ja-JP" altLang="en-US" sz="1200" b="0" dirty="0" smtClean="0">
                          <a:solidFill>
                            <a:schemeClr val="tx1"/>
                          </a:solidFill>
                          <a:latin typeface="+mn-ea"/>
                          <a:ea typeface="+mn-ea"/>
                        </a:rPr>
                        <a:t>日＋</a:t>
                      </a:r>
                      <a:r>
                        <a:rPr kumimoji="1" lang="en-US" altLang="ja-JP" sz="1200" b="0" dirty="0" smtClean="0">
                          <a:solidFill>
                            <a:schemeClr val="tx1"/>
                          </a:solidFill>
                          <a:latin typeface="+mn-ea"/>
                          <a:ea typeface="+mn-ea"/>
                        </a:rPr>
                        <a:t>B</a:t>
                      </a:r>
                      <a:r>
                        <a:rPr kumimoji="1" lang="ja-JP" altLang="en-US" sz="1200" b="0" dirty="0" smtClean="0">
                          <a:solidFill>
                            <a:schemeClr val="tx1"/>
                          </a:solidFill>
                          <a:latin typeface="+mn-ea"/>
                          <a:ea typeface="+mn-ea"/>
                        </a:rPr>
                        <a:t>：７日＋</a:t>
                      </a:r>
                      <a:r>
                        <a:rPr kumimoji="1" lang="en-US" altLang="ja-JP" sz="1200" b="0" dirty="0" smtClean="0">
                          <a:solidFill>
                            <a:schemeClr val="tx1"/>
                          </a:solidFill>
                          <a:latin typeface="+mn-ea"/>
                          <a:ea typeface="+mn-ea"/>
                        </a:rPr>
                        <a:t>C:</a:t>
                      </a:r>
                      <a:r>
                        <a:rPr kumimoji="1" lang="ja-JP" altLang="en-US" sz="1200" b="0" dirty="0" smtClean="0">
                          <a:solidFill>
                            <a:schemeClr val="tx1"/>
                          </a:solidFill>
                          <a:latin typeface="+mn-ea"/>
                          <a:ea typeface="+mn-ea"/>
                        </a:rPr>
                        <a:t>５日）</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latin typeface="+mn-ea"/>
                          <a:ea typeface="+mn-ea"/>
                        </a:rPr>
                        <a:t>２　上限額管理事業者が把握している２月の利用日数（</a:t>
                      </a:r>
                      <a:r>
                        <a:rPr kumimoji="1" lang="en-US" altLang="ja-JP" sz="1200" b="0" dirty="0" smtClean="0">
                          <a:solidFill>
                            <a:schemeClr val="tx1"/>
                          </a:solidFill>
                          <a:latin typeface="+mn-ea"/>
                          <a:ea typeface="+mn-ea"/>
                        </a:rPr>
                        <a:t>20</a:t>
                      </a:r>
                      <a:r>
                        <a:rPr kumimoji="1" lang="ja-JP" altLang="en-US" sz="1200" b="0" dirty="0" smtClean="0">
                          <a:solidFill>
                            <a:schemeClr val="tx1"/>
                          </a:solidFill>
                          <a:latin typeface="+mn-ea"/>
                          <a:ea typeface="+mn-ea"/>
                        </a:rPr>
                        <a:t>日）及び１割相当額（</a:t>
                      </a:r>
                      <a:r>
                        <a:rPr kumimoji="1" lang="en-US" altLang="ja-JP" sz="1200" b="0" dirty="0" smtClean="0">
                          <a:solidFill>
                            <a:schemeClr val="tx1"/>
                          </a:solidFill>
                          <a:latin typeface="+mn-ea"/>
                          <a:ea typeface="+mn-ea"/>
                        </a:rPr>
                        <a:t>36,000</a:t>
                      </a:r>
                      <a:r>
                        <a:rPr kumimoji="1" lang="ja-JP" altLang="en-US" sz="1200" b="0" dirty="0" smtClean="0">
                          <a:solidFill>
                            <a:schemeClr val="tx1"/>
                          </a:solidFill>
                          <a:latin typeface="+mn-ea"/>
                          <a:ea typeface="+mn-ea"/>
                        </a:rPr>
                        <a:t>円）と比較。</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endParaRPr kumimoji="1" lang="en-US" altLang="ja-JP" sz="120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sp>
        <p:nvSpPr>
          <p:cNvPr id="6" name="右中かっこ 5"/>
          <p:cNvSpPr/>
          <p:nvPr/>
        </p:nvSpPr>
        <p:spPr>
          <a:xfrm rot="5400000">
            <a:off x="4754504" y="-2277120"/>
            <a:ext cx="324000" cy="8928000"/>
          </a:xfrm>
          <a:prstGeom prst="rightBrace">
            <a:avLst>
              <a:gd name="adj1" fmla="val 8333"/>
              <a:gd name="adj2" fmla="val 854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050"/>
          </a:p>
        </p:txBody>
      </p: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補助申請額等の計算方法（事業所間調整）</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－③</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3128955771"/>
              </p:ext>
            </p:extLst>
          </p:nvPr>
        </p:nvGraphicFramePr>
        <p:xfrm>
          <a:off x="574477" y="3573016"/>
          <a:ext cx="8699003" cy="978000"/>
        </p:xfrm>
        <a:graphic>
          <a:graphicData uri="http://schemas.openxmlformats.org/drawingml/2006/table">
            <a:tbl>
              <a:tblPr firstRow="1" bandRow="1">
                <a:tableStyleId>{5940675A-B579-460E-94D1-54222C63F5DA}</a:tableStyleId>
              </a:tblPr>
              <a:tblGrid>
                <a:gridCol w="850131">
                  <a:extLst>
                    <a:ext uri="{9D8B030D-6E8A-4147-A177-3AD203B41FA5}">
                      <a16:colId xmlns:a16="http://schemas.microsoft.com/office/drawing/2014/main" val="2125921058"/>
                    </a:ext>
                  </a:extLst>
                </a:gridCol>
                <a:gridCol w="792088">
                  <a:extLst>
                    <a:ext uri="{9D8B030D-6E8A-4147-A177-3AD203B41FA5}">
                      <a16:colId xmlns:a16="http://schemas.microsoft.com/office/drawing/2014/main" val="4103548934"/>
                    </a:ext>
                  </a:extLst>
                </a:gridCol>
                <a:gridCol w="1584176">
                  <a:extLst>
                    <a:ext uri="{9D8B030D-6E8A-4147-A177-3AD203B41FA5}">
                      <a16:colId xmlns:a16="http://schemas.microsoft.com/office/drawing/2014/main" val="1916920264"/>
                    </a:ext>
                  </a:extLst>
                </a:gridCol>
                <a:gridCol w="1872208">
                  <a:extLst>
                    <a:ext uri="{9D8B030D-6E8A-4147-A177-3AD203B41FA5}">
                      <a16:colId xmlns:a16="http://schemas.microsoft.com/office/drawing/2014/main" val="4241023419"/>
                    </a:ext>
                  </a:extLst>
                </a:gridCol>
                <a:gridCol w="1728192">
                  <a:extLst>
                    <a:ext uri="{9D8B030D-6E8A-4147-A177-3AD203B41FA5}">
                      <a16:colId xmlns:a16="http://schemas.microsoft.com/office/drawing/2014/main" val="2467961944"/>
                    </a:ext>
                  </a:extLst>
                </a:gridCol>
                <a:gridCol w="1872208">
                  <a:extLst>
                    <a:ext uri="{9D8B030D-6E8A-4147-A177-3AD203B41FA5}">
                      <a16:colId xmlns:a16="http://schemas.microsoft.com/office/drawing/2014/main" val="739235312"/>
                    </a:ext>
                  </a:extLst>
                </a:gridCol>
              </a:tblGrid>
              <a:tr h="0">
                <a:tc gridSpan="3">
                  <a:txBody>
                    <a:bodyPr/>
                    <a:lstStyle/>
                    <a:p>
                      <a:pPr algn="ctr"/>
                      <a:r>
                        <a:rPr kumimoji="1" lang="ja-JP" altLang="en-US" sz="1050" dirty="0" smtClean="0">
                          <a:latin typeface="+mn-ea"/>
                          <a:ea typeface="+mn-ea"/>
                        </a:rPr>
                        <a:t>２月</a:t>
                      </a:r>
                      <a:r>
                        <a:rPr kumimoji="1" lang="en-US" altLang="ja-JP" sz="1050" dirty="0" smtClean="0">
                          <a:latin typeface="+mn-ea"/>
                          <a:ea typeface="+mn-ea"/>
                        </a:rPr>
                        <a:t> </a:t>
                      </a:r>
                      <a:endParaRPr kumimoji="1" lang="ja-JP" altLang="en-US" sz="1050" dirty="0">
                        <a:latin typeface="+mn-ea"/>
                        <a:ea typeface="+mn-ea"/>
                      </a:endParaRPr>
                    </a:p>
                  </a:txBody>
                  <a:tcPr marL="36000" marR="36000" marT="36000" marB="36000" anchor="ctr">
                    <a:solidFill>
                      <a:schemeClr val="accent2">
                        <a:lumMod val="20000"/>
                        <a:lumOff val="80000"/>
                      </a:schemeClr>
                    </a:solidFill>
                  </a:tcPr>
                </a:tc>
                <a:tc hMerge="1">
                  <a:txBody>
                    <a:bodyPr/>
                    <a:lstStyle/>
                    <a:p>
                      <a:pPr algn="ctr"/>
                      <a:endParaRPr kumimoji="1" lang="en-US" altLang="ja-JP" sz="1050" dirty="0" smtClean="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gridSpan="3">
                  <a:txBody>
                    <a:bodyPr/>
                    <a:lstStyle/>
                    <a:p>
                      <a:pPr algn="ctr"/>
                      <a:r>
                        <a:rPr kumimoji="1" lang="ja-JP" altLang="en-US" sz="1050" dirty="0" smtClean="0">
                          <a:latin typeface="+mn-ea"/>
                          <a:ea typeface="+mn-ea"/>
                        </a:rPr>
                        <a:t>４月</a:t>
                      </a:r>
                      <a:endParaRPr kumimoji="1" lang="ja-JP" altLang="en-US" sz="1050" dirty="0">
                        <a:latin typeface="+mn-ea"/>
                        <a:ea typeface="+mn-ea"/>
                      </a:endParaRPr>
                    </a:p>
                  </a:txBody>
                  <a:tcPr marL="36000" marR="36000" marT="36000" marB="36000" anchor="ctr">
                    <a:solidFill>
                      <a:schemeClr val="accent5">
                        <a:lumMod val="20000"/>
                        <a:lumOff val="80000"/>
                      </a:schemeClr>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122790">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利用日数</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１日当たりの１割相当額</a:t>
                      </a:r>
                      <a:endParaRPr kumimoji="1" lang="en-US" altLang="ja-JP" sz="1050" dirty="0" smtClean="0">
                        <a:latin typeface="+mn-ea"/>
                        <a:ea typeface="+mn-ea"/>
                      </a:endParaRPr>
                    </a:p>
                    <a:p>
                      <a:pPr algn="ctr"/>
                      <a:r>
                        <a:rPr kumimoji="1" lang="ja-JP" altLang="en-US" sz="1050" dirty="0" smtClean="0">
                          <a:latin typeface="+mn-ea"/>
                          <a:ea typeface="+mn-ea"/>
                        </a:rPr>
                        <a:t>③（①</a:t>
                      </a:r>
                      <a:r>
                        <a:rPr kumimoji="1" lang="en-US" altLang="ja-JP" sz="1050" dirty="0" smtClean="0">
                          <a:latin typeface="+mn-ea"/>
                          <a:ea typeface="+mn-ea"/>
                        </a:rPr>
                        <a:t>÷</a:t>
                      </a: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通所報酬に係る１割相当額</a:t>
                      </a:r>
                      <a:endParaRPr kumimoji="1" lang="en-US" altLang="ja-JP" sz="1050" dirty="0" smtClean="0">
                        <a:latin typeface="+mn-ea"/>
                        <a:ea typeface="+mn-ea"/>
                      </a:endParaRPr>
                    </a:p>
                    <a:p>
                      <a:pPr algn="ctr"/>
                      <a:r>
                        <a:rPr kumimoji="1" lang="ja-JP" altLang="en-US" sz="1050" dirty="0" smtClean="0">
                          <a:latin typeface="+mn-ea"/>
                          <a:ea typeface="+mn-ea"/>
                        </a:rPr>
                        <a:t>④</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通所による支援の利用日数</a:t>
                      </a:r>
                      <a:endParaRPr kumimoji="1" lang="en-US" altLang="ja-JP" sz="1050" dirty="0" smtClean="0">
                        <a:latin typeface="+mn-ea"/>
                        <a:ea typeface="+mn-ea"/>
                      </a:endParaRPr>
                    </a:p>
                    <a:p>
                      <a:pPr algn="ctr"/>
                      <a:r>
                        <a:rPr kumimoji="1" lang="ja-JP" altLang="en-US" sz="1050" dirty="0" smtClean="0">
                          <a:latin typeface="+mn-ea"/>
                          <a:ea typeface="+mn-ea"/>
                        </a:rPr>
                        <a:t>⑤</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１日当たりの１割相当額</a:t>
                      </a:r>
                    </a:p>
                    <a:p>
                      <a:pPr algn="ctr"/>
                      <a:r>
                        <a:rPr kumimoji="1" lang="ja-JP" altLang="en-US" sz="1050" dirty="0" smtClean="0">
                          <a:latin typeface="+mn-ea"/>
                          <a:ea typeface="+mn-ea"/>
                        </a:rPr>
                        <a:t>⑥（④</a:t>
                      </a:r>
                      <a:r>
                        <a:rPr kumimoji="1" lang="en-US" altLang="ja-JP" sz="1050" dirty="0" smtClean="0">
                          <a:latin typeface="+mn-ea"/>
                          <a:ea typeface="+mn-ea"/>
                        </a:rPr>
                        <a:t>÷</a:t>
                      </a:r>
                      <a:r>
                        <a:rPr kumimoji="1" lang="ja-JP" altLang="en-US" sz="1050" dirty="0" smtClean="0">
                          <a:latin typeface="+mn-ea"/>
                          <a:ea typeface="+mn-ea"/>
                        </a:rPr>
                        <a:t>⑤）</a:t>
                      </a:r>
                      <a:endParaRPr kumimoji="1" lang="en-US" altLang="ja-JP" sz="800" dirty="0" smtClean="0">
                        <a:latin typeface="+mn-ea"/>
                        <a:ea typeface="+mn-ea"/>
                      </a:endParaRPr>
                    </a:p>
                    <a:p>
                      <a:pPr algn="ctr"/>
                      <a:r>
                        <a:rPr kumimoji="1" lang="en-US" altLang="ja-JP" sz="800" dirty="0" smtClean="0">
                          <a:latin typeface="+mn-ea"/>
                          <a:ea typeface="+mn-ea"/>
                        </a:rPr>
                        <a:t>※</a:t>
                      </a:r>
                      <a:r>
                        <a:rPr kumimoji="1" lang="ja-JP" altLang="en-US" sz="800" dirty="0" smtClean="0">
                          <a:latin typeface="+mn-ea"/>
                          <a:ea typeface="+mn-ea"/>
                        </a:rPr>
                        <a:t>四捨五入</a:t>
                      </a:r>
                      <a:endParaRPr kumimoji="1" lang="en-US" altLang="ja-JP" sz="80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3555142941"/>
                  </a:ext>
                </a:extLst>
              </a:tr>
              <a:tr h="0">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36,000</a:t>
                      </a:r>
                      <a:r>
                        <a:rPr kumimoji="1" lang="ja-JP" altLang="en-US" sz="1050" dirty="0" smtClean="0">
                          <a:latin typeface="+mn-ea"/>
                          <a:ea typeface="+mn-ea"/>
                        </a:rPr>
                        <a:t>円</a:t>
                      </a:r>
                    </a:p>
                  </a:txBody>
                  <a:tcPr marL="36000" marR="36000" marT="36000" marB="36000" anchor="ctr">
                    <a:solidFill>
                      <a:schemeClr val="bg1"/>
                    </a:solidFill>
                  </a:tcPr>
                </a:tc>
                <a:tc>
                  <a:txBody>
                    <a:bodyPr/>
                    <a:lstStyle/>
                    <a:p>
                      <a:pPr algn="r"/>
                      <a:r>
                        <a:rPr kumimoji="1" lang="en-US" altLang="ja-JP" sz="1050" dirty="0" smtClean="0">
                          <a:latin typeface="+mn-ea"/>
                          <a:ea typeface="+mn-ea"/>
                        </a:rPr>
                        <a:t>20</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1,800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22</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1,500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863672862"/>
                  </a:ext>
                </a:extLst>
              </a:tr>
            </a:tbl>
          </a:graphicData>
        </a:graphic>
      </p:graphicFrame>
      <p:graphicFrame>
        <p:nvGraphicFramePr>
          <p:cNvPr id="3" name="表 2"/>
          <p:cNvGraphicFramePr>
            <a:graphicFrameLocks noGrp="1"/>
          </p:cNvGraphicFramePr>
          <p:nvPr>
            <p:extLst>
              <p:ext uri="{D42A27DB-BD31-4B8C-83A1-F6EECF244321}">
                <p14:modId xmlns:p14="http://schemas.microsoft.com/office/powerpoint/2010/main" val="3612278483"/>
              </p:ext>
            </p:extLst>
          </p:nvPr>
        </p:nvGraphicFramePr>
        <p:xfrm>
          <a:off x="574475" y="4592348"/>
          <a:ext cx="7849065" cy="117612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852620714"/>
                    </a:ext>
                  </a:extLst>
                </a:gridCol>
                <a:gridCol w="1404000">
                  <a:extLst>
                    <a:ext uri="{9D8B030D-6E8A-4147-A177-3AD203B41FA5}">
                      <a16:colId xmlns:a16="http://schemas.microsoft.com/office/drawing/2014/main" val="971511079"/>
                    </a:ext>
                  </a:extLst>
                </a:gridCol>
                <a:gridCol w="1296000">
                  <a:extLst>
                    <a:ext uri="{9D8B030D-6E8A-4147-A177-3AD203B41FA5}">
                      <a16:colId xmlns:a16="http://schemas.microsoft.com/office/drawing/2014/main" val="2082011114"/>
                    </a:ext>
                  </a:extLst>
                </a:gridCol>
                <a:gridCol w="1260000">
                  <a:extLst>
                    <a:ext uri="{9D8B030D-6E8A-4147-A177-3AD203B41FA5}">
                      <a16:colId xmlns:a16="http://schemas.microsoft.com/office/drawing/2014/main" val="2178301055"/>
                    </a:ext>
                  </a:extLst>
                </a:gridCol>
                <a:gridCol w="1296000">
                  <a:extLst>
                    <a:ext uri="{9D8B030D-6E8A-4147-A177-3AD203B41FA5}">
                      <a16:colId xmlns:a16="http://schemas.microsoft.com/office/drawing/2014/main" val="756297283"/>
                    </a:ext>
                  </a:extLst>
                </a:gridCol>
                <a:gridCol w="1369065">
                  <a:extLst>
                    <a:ext uri="{9D8B030D-6E8A-4147-A177-3AD203B41FA5}">
                      <a16:colId xmlns:a16="http://schemas.microsoft.com/office/drawing/2014/main" val="2347350953"/>
                    </a:ext>
                  </a:extLst>
                </a:gridCol>
              </a:tblGrid>
              <a:tr h="0">
                <a:tc gridSpan="6">
                  <a:txBody>
                    <a:bodyPr/>
                    <a:lstStyle/>
                    <a:p>
                      <a:pPr algn="ctr"/>
                      <a:r>
                        <a:rPr kumimoji="1" lang="ja-JP" altLang="en-US" sz="1050" dirty="0" smtClean="0">
                          <a:latin typeface="+mn-ea"/>
                          <a:ea typeface="+mn-ea"/>
                        </a:rPr>
                        <a:t>比較</a:t>
                      </a:r>
                      <a:endParaRPr kumimoji="1" lang="ja-JP" altLang="en-US" sz="1050" dirty="0">
                        <a:latin typeface="+mn-ea"/>
                        <a:ea typeface="+mn-ea"/>
                      </a:endParaRPr>
                    </a:p>
                  </a:txBody>
                  <a:tcPr marL="36000" marR="36000" marT="36000" marB="36000" anchor="ctr">
                    <a:solidFill>
                      <a:schemeClr val="accent4">
                        <a:lumMod val="20000"/>
                        <a:lumOff val="80000"/>
                      </a:schemeClr>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4163406883"/>
                  </a:ext>
                </a:extLst>
              </a:tr>
              <a:tr h="0">
                <a:tc>
                  <a:txBody>
                    <a:bodyPr/>
                    <a:lstStyle/>
                    <a:p>
                      <a:pPr algn="ctr"/>
                      <a:r>
                        <a:rPr kumimoji="1" lang="ja-JP" altLang="en-US" sz="1050" dirty="0" smtClean="0">
                          <a:latin typeface="+mn-ea"/>
                          <a:ea typeface="+mn-ea"/>
                        </a:rPr>
                        <a:t>４月の利用増分</a:t>
                      </a:r>
                      <a:endParaRPr kumimoji="1" lang="en-US" altLang="ja-JP" sz="1050" dirty="0" smtClean="0">
                        <a:latin typeface="+mn-ea"/>
                        <a:ea typeface="+mn-ea"/>
                      </a:endParaRPr>
                    </a:p>
                    <a:p>
                      <a:pPr algn="ctr"/>
                      <a:r>
                        <a:rPr kumimoji="1" lang="ja-JP" altLang="en-US" sz="1050" dirty="0" smtClean="0">
                          <a:latin typeface="+mn-ea"/>
                          <a:ea typeface="+mn-ea"/>
                        </a:rPr>
                        <a:t>⑦（⑤－②）</a:t>
                      </a:r>
                      <a:endParaRPr kumimoji="1" lang="en-US" altLang="ja-JP" sz="80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利用増分のかかり増し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⑧（⑥</a:t>
                      </a:r>
                      <a:r>
                        <a:rPr kumimoji="1" lang="en-US" altLang="ja-JP" sz="1050" dirty="0" smtClean="0">
                          <a:latin typeface="+mn-ea"/>
                          <a:ea typeface="+mn-ea"/>
                        </a:rPr>
                        <a:t>×</a:t>
                      </a:r>
                      <a:r>
                        <a:rPr kumimoji="1" lang="ja-JP" altLang="en-US" sz="1050" dirty="0" smtClean="0">
                          <a:latin typeface="+mn-ea"/>
                          <a:ea typeface="+mn-ea"/>
                        </a:rPr>
                        <a:t>⑦）</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その他のかかり増し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（１日当たり）</a:t>
                      </a:r>
                      <a:endParaRPr kumimoji="1" lang="en-US" altLang="ja-JP" sz="1050" dirty="0" smtClean="0">
                        <a:latin typeface="+mn-ea"/>
                        <a:ea typeface="+mn-ea"/>
                      </a:endParaRPr>
                    </a:p>
                    <a:p>
                      <a:pPr algn="ctr"/>
                      <a:r>
                        <a:rPr kumimoji="1" lang="ja-JP" altLang="en-US" sz="1050" dirty="0" smtClean="0">
                          <a:latin typeface="+mn-ea"/>
                          <a:ea typeface="+mn-ea"/>
                        </a:rPr>
                        <a:t>⑨（⑥－③）</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通所による支援日数</a:t>
                      </a:r>
                      <a:endParaRPr kumimoji="1" lang="en-US" altLang="ja-JP" sz="1050" dirty="0" smtClean="0">
                        <a:latin typeface="+mn-ea"/>
                        <a:ea typeface="+mn-ea"/>
                      </a:endParaRPr>
                    </a:p>
                    <a:p>
                      <a:pPr algn="ctr"/>
                      <a:r>
                        <a:rPr kumimoji="1" lang="ja-JP" altLang="en-US" sz="1050" dirty="0" smtClean="0">
                          <a:latin typeface="+mn-ea"/>
                          <a:ea typeface="+mn-ea"/>
                        </a:rPr>
                        <a:t>（利用増分は除く。）</a:t>
                      </a:r>
                      <a:endParaRPr kumimoji="1" lang="en-US" altLang="ja-JP" sz="1050" dirty="0" smtClean="0">
                        <a:latin typeface="+mn-ea"/>
                        <a:ea typeface="+mn-ea"/>
                      </a:endParaRPr>
                    </a:p>
                    <a:p>
                      <a:pPr algn="ctr"/>
                      <a:r>
                        <a:rPr kumimoji="1" lang="ja-JP" altLang="en-US" sz="1050" dirty="0" smtClean="0">
                          <a:latin typeface="+mn-ea"/>
                          <a:ea typeface="+mn-ea"/>
                        </a:rPr>
                        <a:t>⑩（⑤－⑦）</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その他のかかり増し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⑪（⑨</a:t>
                      </a:r>
                      <a:r>
                        <a:rPr kumimoji="1" lang="en-US" altLang="ja-JP" sz="1050" dirty="0" smtClean="0">
                          <a:latin typeface="+mn-ea"/>
                          <a:ea typeface="+mn-ea"/>
                        </a:rPr>
                        <a:t>×</a:t>
                      </a:r>
                      <a:r>
                        <a:rPr kumimoji="1" lang="ja-JP" altLang="en-US" sz="1050" dirty="0" smtClean="0">
                          <a:latin typeface="+mn-ea"/>
                          <a:ea typeface="+mn-ea"/>
                        </a:rPr>
                        <a:t>⑩）</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かかり増し報酬の</a:t>
                      </a:r>
                      <a:endParaRPr kumimoji="1" lang="en-US" altLang="ja-JP" sz="1050" dirty="0" smtClean="0">
                        <a:latin typeface="+mn-ea"/>
                        <a:ea typeface="+mn-ea"/>
                      </a:endParaRPr>
                    </a:p>
                    <a:p>
                      <a:pPr algn="ctr"/>
                      <a:r>
                        <a:rPr kumimoji="1" lang="ja-JP" altLang="en-US" sz="1050" dirty="0" smtClean="0">
                          <a:latin typeface="+mn-ea"/>
                          <a:ea typeface="+mn-ea"/>
                        </a:rPr>
                        <a:t>一割相当額</a:t>
                      </a:r>
                      <a:endParaRPr kumimoji="1" lang="en-US" altLang="ja-JP" sz="1050" dirty="0" smtClean="0">
                        <a:latin typeface="+mn-ea"/>
                        <a:ea typeface="+mn-ea"/>
                      </a:endParaRPr>
                    </a:p>
                    <a:p>
                      <a:pPr algn="ctr"/>
                      <a:r>
                        <a:rPr kumimoji="1" lang="ja-JP" altLang="en-US" sz="1050" dirty="0" smtClean="0">
                          <a:latin typeface="+mn-ea"/>
                          <a:ea typeface="+mn-ea"/>
                        </a:rPr>
                        <a:t>⑫（⑧＋⑪）</a:t>
                      </a:r>
                      <a:endParaRPr kumimoji="1" lang="en-US" altLang="ja-JP" sz="105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244153036"/>
                  </a:ext>
                </a:extLst>
              </a:tr>
              <a:tr h="0">
                <a:tc>
                  <a:txBody>
                    <a:bodyPr/>
                    <a:lstStyle/>
                    <a:p>
                      <a:pPr algn="r"/>
                      <a:r>
                        <a:rPr kumimoji="1" lang="ja-JP" altLang="en-US" sz="1050" dirty="0" smtClean="0">
                          <a:latin typeface="+mn-ea"/>
                          <a:ea typeface="+mn-ea"/>
                        </a:rPr>
                        <a:t>２日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92093056"/>
                  </a:ext>
                </a:extLst>
              </a:tr>
            </a:tbl>
          </a:graphicData>
        </a:graphic>
      </p:graphicFrame>
      <p:sp>
        <p:nvSpPr>
          <p:cNvPr id="20" name="正方形/長方形 19"/>
          <p:cNvSpPr/>
          <p:nvPr/>
        </p:nvSpPr>
        <p:spPr>
          <a:xfrm>
            <a:off x="6075241" y="6170823"/>
            <a:ext cx="3342255" cy="354521"/>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mn-ea"/>
              </a:rPr>
              <a:t>＝かかり増し報酬に係る補助対象経費</a:t>
            </a:r>
            <a:endParaRPr kumimoji="1" lang="en-US" altLang="ja-JP" sz="1400" dirty="0" smtClean="0">
              <a:solidFill>
                <a:schemeClr val="tx1"/>
              </a:solidFill>
              <a:latin typeface="+mn-ea"/>
            </a:endParaRPr>
          </a:p>
        </p:txBody>
      </p:sp>
      <p:cxnSp>
        <p:nvCxnSpPr>
          <p:cNvPr id="21" name="直線矢印コネクタ 20"/>
          <p:cNvCxnSpPr/>
          <p:nvPr/>
        </p:nvCxnSpPr>
        <p:spPr>
          <a:xfrm flipH="1" flipV="1">
            <a:off x="7761312" y="5877272"/>
            <a:ext cx="0" cy="293551"/>
          </a:xfrm>
          <a:prstGeom prst="straightConnector1">
            <a:avLst/>
          </a:prstGeom>
          <a:ln w="50800">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cxnSp>
      <p:sp>
        <p:nvSpPr>
          <p:cNvPr id="4" name="正方形/長方形 3"/>
          <p:cNvSpPr/>
          <p:nvPr/>
        </p:nvSpPr>
        <p:spPr>
          <a:xfrm>
            <a:off x="385784" y="5799421"/>
            <a:ext cx="3239840" cy="253916"/>
          </a:xfrm>
          <a:prstGeom prst="rect">
            <a:avLst/>
          </a:prstGeom>
        </p:spPr>
        <p:txBody>
          <a:bodyPr wrap="square">
            <a:spAutoFit/>
          </a:bodyPr>
          <a:lstStyle/>
          <a:p>
            <a:pPr algn="ctr"/>
            <a:r>
              <a:rPr lang="en-US" altLang="ja-JP" sz="1050" dirty="0" smtClean="0">
                <a:latin typeface="+mn-ea"/>
              </a:rPr>
              <a:t>※</a:t>
            </a:r>
            <a:r>
              <a:rPr lang="ja-JP" altLang="en-US" sz="1050" dirty="0" smtClean="0">
                <a:latin typeface="+mn-ea"/>
              </a:rPr>
              <a:t>計算過程でマイナスが生じた場合、ゼロにする。</a:t>
            </a:r>
            <a:endParaRPr lang="en-US" altLang="ja-JP" sz="1050" dirty="0">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21</a:t>
            </a:fld>
            <a:endParaRPr lang="ja-JP" altLang="en-US"/>
          </a:p>
        </p:txBody>
      </p:sp>
    </p:spTree>
    <p:extLst>
      <p:ext uri="{BB962C8B-B14F-4D97-AF65-F5344CB8AC3E}">
        <p14:creationId xmlns:p14="http://schemas.microsoft.com/office/powerpoint/2010/main" val="12883480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p:cNvSpPr/>
          <p:nvPr/>
        </p:nvSpPr>
        <p:spPr>
          <a:xfrm>
            <a:off x="273000" y="504385"/>
            <a:ext cx="9360000" cy="623698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0975" indent="-180975"/>
            <a:r>
              <a:rPr lang="ja-JP" altLang="en-US" sz="1400" dirty="0" smtClean="0">
                <a:solidFill>
                  <a:schemeClr val="tx1"/>
                </a:solidFill>
                <a:latin typeface="+mn-ea"/>
              </a:rPr>
              <a:t>（例２）上限月額</a:t>
            </a:r>
            <a:r>
              <a:rPr lang="en-US" altLang="ja-JP" sz="1400" dirty="0" smtClean="0">
                <a:solidFill>
                  <a:schemeClr val="tx1"/>
                </a:solidFill>
                <a:latin typeface="+mn-ea"/>
              </a:rPr>
              <a:t>37,200</a:t>
            </a:r>
            <a:r>
              <a:rPr lang="ja-JP" altLang="en-US" sz="1400" dirty="0" smtClean="0">
                <a:solidFill>
                  <a:schemeClr val="tx1"/>
                </a:solidFill>
                <a:latin typeface="+mn-ea"/>
              </a:rPr>
              <a:t>円（続き）</a:t>
            </a:r>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a:solidFill>
                <a:schemeClr val="tx1"/>
              </a:solidFill>
              <a:latin typeface="+mn-ea"/>
            </a:endParaRPr>
          </a:p>
        </p:txBody>
      </p:sp>
      <p:graphicFrame>
        <p:nvGraphicFramePr>
          <p:cNvPr id="12" name="表 11"/>
          <p:cNvGraphicFramePr>
            <a:graphicFrameLocks noGrp="1"/>
          </p:cNvGraphicFramePr>
          <p:nvPr>
            <p:extLst/>
          </p:nvPr>
        </p:nvGraphicFramePr>
        <p:xfrm>
          <a:off x="416494" y="908720"/>
          <a:ext cx="9145017" cy="5688632"/>
        </p:xfrm>
        <a:graphic>
          <a:graphicData uri="http://schemas.openxmlformats.org/drawingml/2006/table">
            <a:tbl>
              <a:tblPr firstRow="1" bandRow="1">
                <a:tableStyleId>{5C22544A-7EE6-4342-B048-85BDC9FD1C3A}</a:tableStyleId>
              </a:tblPr>
              <a:tblGrid>
                <a:gridCol w="9145017">
                  <a:extLst>
                    <a:ext uri="{9D8B030D-6E8A-4147-A177-3AD203B41FA5}">
                      <a16:colId xmlns:a16="http://schemas.microsoft.com/office/drawing/2014/main" val="3762443487"/>
                    </a:ext>
                  </a:extLst>
                </a:gridCol>
              </a:tblGrid>
              <a:tr h="5688632">
                <a:tc>
                  <a:txBody>
                    <a:bodyPr/>
                    <a:lstStyle/>
                    <a:p>
                      <a:r>
                        <a:rPr kumimoji="1" lang="ja-JP" altLang="en-US" sz="1200" b="0" dirty="0" smtClean="0">
                          <a:solidFill>
                            <a:schemeClr val="tx1"/>
                          </a:solidFill>
                          <a:latin typeface="+mn-ea"/>
                          <a:ea typeface="+mn-ea"/>
                        </a:rPr>
                        <a:t>３　補助申請額及び利用者請求額を算出する。　</a:t>
                      </a:r>
                      <a:endParaRPr kumimoji="1" lang="en-US" altLang="ja-JP" sz="1200" b="0" dirty="0" smtClean="0">
                        <a:solidFill>
                          <a:schemeClr val="tx1"/>
                        </a:solidFill>
                        <a:latin typeface="+mn-ea"/>
                        <a:ea typeface="+mn-ea"/>
                      </a:endParaRPr>
                    </a:p>
                    <a:p>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30" name="表 29"/>
          <p:cNvGraphicFramePr>
            <a:graphicFrameLocks noGrp="1"/>
          </p:cNvGraphicFramePr>
          <p:nvPr>
            <p:extLst/>
          </p:nvPr>
        </p:nvGraphicFramePr>
        <p:xfrm>
          <a:off x="10443048" y="1196752"/>
          <a:ext cx="5544000" cy="3427176"/>
        </p:xfrm>
        <a:graphic>
          <a:graphicData uri="http://schemas.openxmlformats.org/drawingml/2006/table">
            <a:tbl>
              <a:tblPr firstRow="1" bandRow="1">
                <a:tableStyleId>{5940675A-B579-460E-94D1-54222C63F5DA}</a:tableStyleId>
              </a:tblPr>
              <a:tblGrid>
                <a:gridCol w="2772000">
                  <a:extLst>
                    <a:ext uri="{9D8B030D-6E8A-4147-A177-3AD203B41FA5}">
                      <a16:colId xmlns:a16="http://schemas.microsoft.com/office/drawing/2014/main" val="3068284437"/>
                    </a:ext>
                  </a:extLst>
                </a:gridCol>
                <a:gridCol w="2772000">
                  <a:extLst>
                    <a:ext uri="{9D8B030D-6E8A-4147-A177-3AD203B41FA5}">
                      <a16:colId xmlns:a16="http://schemas.microsoft.com/office/drawing/2014/main" val="439966029"/>
                    </a:ext>
                  </a:extLst>
                </a:gridCol>
              </a:tblGrid>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marL="128004" marR="128004" marT="64024" marB="64024">
                    <a:lnB w="12700" cmpd="sng">
                      <a:noFill/>
                    </a:lnB>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marL="128004" marR="128004" marT="64024" marB="64024">
                    <a:lnB w="12700" cmpd="sng">
                      <a:noFill/>
                    </a:lnB>
                    <a:solidFill>
                      <a:srgbClr val="FFFF00">
                        <a:alpha val="50000"/>
                      </a:srgbClr>
                    </a:solidFill>
                  </a:tcPr>
                </a:tc>
                <a:extLst>
                  <a:ext uri="{0D108BD9-81ED-4DB2-BD59-A6C34878D82A}">
                    <a16:rowId xmlns:a16="http://schemas.microsoft.com/office/drawing/2014/main" val="2993600974"/>
                  </a:ext>
                </a:extLst>
              </a:tr>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marL="128004" marR="128004" marT="64024" marB="64024" anchor="b">
                    <a:lnT w="12700" cmpd="sng">
                      <a:noFill/>
                    </a:lnT>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marL="128004" marR="128004" marT="64024" marB="64024" anchor="b">
                    <a:lnT w="12700" cmpd="sng">
                      <a:noFill/>
                    </a:lnT>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22</a:t>
            </a:fld>
            <a:endParaRPr lang="ja-JP" altLang="en-US"/>
          </a:p>
        </p:txBody>
      </p:sp>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補助申請額等の計算方法（事業所間調整）</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－④</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31" name="波線 30"/>
          <p:cNvSpPr/>
          <p:nvPr/>
        </p:nvSpPr>
        <p:spPr>
          <a:xfrm>
            <a:off x="10461684" y="2492896"/>
            <a:ext cx="5472000" cy="720080"/>
          </a:xfrm>
          <a:prstGeom prst="wave">
            <a:avLst>
              <a:gd name="adj1" fmla="val 12500"/>
              <a:gd name="adj2" fmla="val -161"/>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p:nvSpPr>
        <p:spPr>
          <a:xfrm>
            <a:off x="12639292" y="1268760"/>
            <a:ext cx="1188132" cy="3276000"/>
          </a:xfrm>
          <a:prstGeom prst="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endParaRPr lang="en-US" altLang="ja-JP" sz="1400" b="1"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p:txBody>
      </p:sp>
      <p:sp>
        <p:nvSpPr>
          <p:cNvPr id="33" name="正方形/長方形 32"/>
          <p:cNvSpPr/>
          <p:nvPr/>
        </p:nvSpPr>
        <p:spPr>
          <a:xfrm>
            <a:off x="12891392" y="1340768"/>
            <a:ext cx="648000" cy="396000"/>
          </a:xfrm>
          <a:prstGeom prst="rect">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b="1" dirty="0" smtClean="0">
                <a:solidFill>
                  <a:schemeClr val="bg1"/>
                </a:solidFill>
                <a:latin typeface="+mn-ea"/>
              </a:rPr>
              <a:t>１割</a:t>
            </a:r>
            <a:endParaRPr lang="en-US" altLang="ja-JP" sz="1200" b="1" dirty="0" smtClean="0">
              <a:solidFill>
                <a:schemeClr val="bg1"/>
              </a:solidFill>
              <a:latin typeface="+mn-ea"/>
            </a:endParaRPr>
          </a:p>
          <a:p>
            <a:pPr marL="179388" indent="-179388" algn="ctr"/>
            <a:r>
              <a:rPr lang="ja-JP" altLang="en-US" sz="1200" b="1" dirty="0" smtClean="0">
                <a:solidFill>
                  <a:schemeClr val="bg1"/>
                </a:solidFill>
                <a:latin typeface="+mn-ea"/>
              </a:rPr>
              <a:t>相当額</a:t>
            </a:r>
            <a:endParaRPr lang="en-US" altLang="ja-JP" sz="1200" b="1" dirty="0" smtClean="0">
              <a:solidFill>
                <a:schemeClr val="bg1"/>
              </a:solidFill>
              <a:latin typeface="+mn-ea"/>
            </a:endParaRPr>
          </a:p>
        </p:txBody>
      </p:sp>
      <p:sp>
        <p:nvSpPr>
          <p:cNvPr id="37" name="正方形/長方形 36"/>
          <p:cNvSpPr/>
          <p:nvPr/>
        </p:nvSpPr>
        <p:spPr>
          <a:xfrm>
            <a:off x="12631282" y="3284984"/>
            <a:ext cx="386614" cy="1256982"/>
          </a:xfrm>
          <a:prstGeom prst="rect">
            <a:avLst/>
          </a:prstGeom>
          <a:solidFill>
            <a:srgbClr val="FF0000">
              <a:alpha val="15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endParaRPr lang="en-US" altLang="ja-JP" sz="1400" b="1"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p:txBody>
      </p:sp>
      <p:sp>
        <p:nvSpPr>
          <p:cNvPr id="19" name="正方形/長方形 18"/>
          <p:cNvSpPr/>
          <p:nvPr/>
        </p:nvSpPr>
        <p:spPr>
          <a:xfrm>
            <a:off x="632519" y="2507537"/>
            <a:ext cx="8729023" cy="48941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indent="-176213"/>
            <a:r>
              <a:rPr kumimoji="1" lang="ja-JP" altLang="en-US" sz="1200" dirty="0" smtClean="0">
                <a:solidFill>
                  <a:schemeClr val="tx1"/>
                </a:solidFill>
                <a:latin typeface="+mn-ea"/>
              </a:rPr>
              <a:t>注：２月の一割相当額から、かかり増し報酬に係る補助対象経費を除くと、通所従前負担額が算出できる。</a:t>
            </a:r>
            <a:r>
              <a:rPr lang="ja-JP" altLang="en-US" sz="1200" dirty="0" smtClean="0">
                <a:solidFill>
                  <a:schemeClr val="tx1"/>
                </a:solidFill>
                <a:latin typeface="+mn-ea"/>
              </a:rPr>
              <a:t>この例では、</a:t>
            </a:r>
            <a:r>
              <a:rPr lang="ja-JP" altLang="en-US" sz="1200" dirty="0">
                <a:solidFill>
                  <a:schemeClr val="tx1"/>
                </a:solidFill>
                <a:latin typeface="+mn-ea"/>
              </a:rPr>
              <a:t>上限</a:t>
            </a:r>
            <a:r>
              <a:rPr lang="ja-JP" altLang="en-US" sz="1200" dirty="0" smtClean="0">
                <a:solidFill>
                  <a:schemeClr val="tx1"/>
                </a:solidFill>
                <a:latin typeface="+mn-ea"/>
              </a:rPr>
              <a:t>額管理後利用者負担額より通所従前負担額の方が小さいので、その差額が補助対象となる（７頁の例２と同じ）。</a:t>
            </a:r>
            <a:endParaRPr kumimoji="1" lang="en-US" altLang="ja-JP" sz="1200" dirty="0" smtClean="0">
              <a:solidFill>
                <a:schemeClr val="tx1"/>
              </a:solidFill>
              <a:latin typeface="+mn-ea"/>
            </a:endParaRPr>
          </a:p>
        </p:txBody>
      </p:sp>
      <p:graphicFrame>
        <p:nvGraphicFramePr>
          <p:cNvPr id="20" name="表 19"/>
          <p:cNvGraphicFramePr>
            <a:graphicFrameLocks noGrp="1"/>
          </p:cNvGraphicFramePr>
          <p:nvPr>
            <p:extLst>
              <p:ext uri="{D42A27DB-BD31-4B8C-83A1-F6EECF244321}">
                <p14:modId xmlns:p14="http://schemas.microsoft.com/office/powerpoint/2010/main" val="4053611394"/>
              </p:ext>
            </p:extLst>
          </p:nvPr>
        </p:nvGraphicFramePr>
        <p:xfrm>
          <a:off x="496530" y="5542364"/>
          <a:ext cx="9000999" cy="9829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050" b="0" dirty="0" smtClean="0">
                          <a:solidFill>
                            <a:schemeClr val="tx1"/>
                          </a:solidFill>
                          <a:latin typeface="+mn-ea"/>
                          <a:ea typeface="+mn-ea"/>
                        </a:rPr>
                        <a:t>４月の請求内容（調整後）</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050" b="0" dirty="0" smtClean="0">
                          <a:solidFill>
                            <a:schemeClr val="tx1"/>
                          </a:solidFill>
                          <a:latin typeface="+mn-ea"/>
                          <a:ea typeface="+mn-ea"/>
                        </a:rPr>
                        <a:t>上限額管理事業者</a:t>
                      </a:r>
                      <a:r>
                        <a:rPr kumimoji="1" lang="en-US" altLang="ja-JP" sz="1050" b="0" dirty="0" smtClean="0">
                          <a:solidFill>
                            <a:schemeClr val="tx1"/>
                          </a:solidFill>
                          <a:latin typeface="+mn-ea"/>
                          <a:ea typeface="+mn-ea"/>
                        </a:rPr>
                        <a:t>A</a:t>
                      </a: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上限額管理後利用者</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負担額</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20,000</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(2)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利用者請求額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18,000</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(3)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補助申請額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  2,000</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zh-TW" altLang="en-US" sz="1050" b="0" i="0" u="none" strike="noStrike" kern="1200" cap="none" spc="0" normalizeH="0" baseline="0" noProof="0" dirty="0" smtClean="0">
                        <a:ln>
                          <a:noFill/>
                        </a:ln>
                        <a:solidFill>
                          <a:prstClr val="black"/>
                        </a:solidFill>
                        <a:effectLst/>
                        <a:uLnTx/>
                        <a:uFillTx/>
                        <a:latin typeface="+mn-ea"/>
                        <a:ea typeface="+mn-ea"/>
                        <a:cs typeface="+mn-cs"/>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上限管理を行わない事業所Ｂ</a:t>
                      </a:r>
                      <a:endParaRPr kumimoji="1" lang="en-US" altLang="ja-JP" sz="1050" b="0" dirty="0" smtClean="0">
                        <a:solidFill>
                          <a:schemeClr val="tx1"/>
                        </a:solidFill>
                        <a:latin typeface="+mn-ea"/>
                        <a:ea typeface="+mn-ea"/>
                      </a:endParaRPr>
                    </a:p>
                    <a:p>
                      <a:r>
                        <a:rPr kumimoji="1" lang="en-US" altLang="zh-TW"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　</a:t>
                      </a:r>
                      <a:r>
                        <a:rPr kumimoji="1" lang="en-US" altLang="ja-JP" sz="1050" b="0" dirty="0" smtClean="0">
                          <a:solidFill>
                            <a:schemeClr val="tx1"/>
                          </a:solidFill>
                          <a:latin typeface="+mn-ea"/>
                          <a:ea typeface="+mn-ea"/>
                        </a:rPr>
                        <a:t>10,000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zh-TW"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10,000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ja-JP"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ja-JP" altLang="en-US" sz="1050" b="0" baseline="0" dirty="0" smtClean="0">
                          <a:solidFill>
                            <a:schemeClr val="tx1"/>
                          </a:solidFill>
                          <a:latin typeface="+mn-ea"/>
                          <a:ea typeface="+mn-ea"/>
                        </a:rPr>
                        <a:t> </a:t>
                      </a:r>
                      <a:r>
                        <a:rPr kumimoji="1" lang="en-US" altLang="ja-JP" sz="1050" b="0" baseline="0" dirty="0" smtClean="0">
                          <a:solidFill>
                            <a:schemeClr val="tx1"/>
                          </a:solidFill>
                          <a:latin typeface="+mn-ea"/>
                          <a:ea typeface="+mn-ea"/>
                        </a:rPr>
                        <a:t>0</a:t>
                      </a:r>
                      <a:r>
                        <a:rPr kumimoji="1" lang="ja-JP" altLang="en-US" sz="1050" b="0" baseline="0" dirty="0" smtClean="0">
                          <a:solidFill>
                            <a:schemeClr val="tx1"/>
                          </a:solidFill>
                          <a:latin typeface="+mn-ea"/>
                          <a:ea typeface="+mn-ea"/>
                        </a:rPr>
                        <a:t>円</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上限管理を行わない事業所Ｃ</a:t>
                      </a:r>
                      <a:endParaRPr kumimoji="1" lang="en-US" altLang="ja-JP" sz="1050" b="0" dirty="0" smtClean="0">
                        <a:solidFill>
                          <a:schemeClr val="tx1"/>
                        </a:solidFill>
                        <a:latin typeface="+mn-ea"/>
                        <a:ea typeface="+mn-ea"/>
                      </a:endParaRPr>
                    </a:p>
                    <a:p>
                      <a:pPr marL="0" indent="0">
                        <a:buNone/>
                      </a:pPr>
                      <a:r>
                        <a:rPr kumimoji="1" lang="en-US" altLang="ja-JP"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　</a:t>
                      </a:r>
                      <a:r>
                        <a:rPr kumimoji="1" lang="en-US" altLang="ja-JP" sz="1050" b="0" dirty="0" smtClean="0">
                          <a:solidFill>
                            <a:schemeClr val="tx1"/>
                          </a:solidFill>
                          <a:latin typeface="+mn-ea"/>
                          <a:ea typeface="+mn-ea"/>
                        </a:rPr>
                        <a:t>5,00</a:t>
                      </a:r>
                      <a:r>
                        <a:rPr kumimoji="1" lang="en-US" altLang="zh-TW" sz="1050" b="0" dirty="0" smtClean="0">
                          <a:solidFill>
                            <a:schemeClr val="tx1"/>
                          </a:solidFill>
                          <a:latin typeface="+mn-ea"/>
                          <a:ea typeface="+mn-ea"/>
                        </a:rPr>
                        <a:t>0</a:t>
                      </a:r>
                      <a:r>
                        <a:rPr kumimoji="1" lang="zh-TW"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p>
                      <a:pPr marL="0" indent="0">
                        <a:buNone/>
                      </a:pPr>
                      <a:r>
                        <a:rPr kumimoji="1" lang="en-US" altLang="ja-JP"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5,000</a:t>
                      </a:r>
                      <a:r>
                        <a:rPr kumimoji="1" lang="ja-JP"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p>
                      <a:pPr marL="0" indent="0">
                        <a:buNone/>
                      </a:pPr>
                      <a:r>
                        <a:rPr kumimoji="1" lang="en-US" altLang="zh-TW"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en-US" altLang="ja-JP" sz="1050" b="0" dirty="0" smtClean="0">
                          <a:solidFill>
                            <a:schemeClr val="tx1"/>
                          </a:solidFill>
                          <a:latin typeface="+mn-ea"/>
                          <a:ea typeface="+mn-ea"/>
                        </a:rPr>
                        <a:t>0</a:t>
                      </a:r>
                      <a:r>
                        <a:rPr kumimoji="1" lang="ja-JP" altLang="en-US" sz="1050" b="0" dirty="0" smtClean="0">
                          <a:solidFill>
                            <a:schemeClr val="tx1"/>
                          </a:solidFill>
                          <a:latin typeface="+mn-ea"/>
                          <a:ea typeface="+mn-ea"/>
                        </a:rPr>
                        <a:t>円</a:t>
                      </a:r>
                      <a:endParaRPr kumimoji="1" lang="zh-TW"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3" name="表 2"/>
          <p:cNvGraphicFramePr>
            <a:graphicFrameLocks noGrp="1"/>
          </p:cNvGraphicFramePr>
          <p:nvPr>
            <p:extLst>
              <p:ext uri="{D42A27DB-BD31-4B8C-83A1-F6EECF244321}">
                <p14:modId xmlns:p14="http://schemas.microsoft.com/office/powerpoint/2010/main" val="3233918704"/>
              </p:ext>
            </p:extLst>
          </p:nvPr>
        </p:nvGraphicFramePr>
        <p:xfrm>
          <a:off x="3370055" y="3206407"/>
          <a:ext cx="3253948" cy="1089273"/>
        </p:xfrm>
        <a:graphic>
          <a:graphicData uri="http://schemas.openxmlformats.org/drawingml/2006/table">
            <a:tbl>
              <a:tblPr firstRow="1" bandRow="1">
                <a:tableStyleId>{5940675A-B579-460E-94D1-54222C63F5DA}</a:tableStyleId>
              </a:tblPr>
              <a:tblGrid>
                <a:gridCol w="1126464">
                  <a:extLst>
                    <a:ext uri="{9D8B030D-6E8A-4147-A177-3AD203B41FA5}">
                      <a16:colId xmlns:a16="http://schemas.microsoft.com/office/drawing/2014/main" val="3670808675"/>
                    </a:ext>
                  </a:extLst>
                </a:gridCol>
                <a:gridCol w="1063742">
                  <a:extLst>
                    <a:ext uri="{9D8B030D-6E8A-4147-A177-3AD203B41FA5}">
                      <a16:colId xmlns:a16="http://schemas.microsoft.com/office/drawing/2014/main" val="3166575644"/>
                    </a:ext>
                  </a:extLst>
                </a:gridCol>
                <a:gridCol w="1063742">
                  <a:extLst>
                    <a:ext uri="{9D8B030D-6E8A-4147-A177-3AD203B41FA5}">
                      <a16:colId xmlns:a16="http://schemas.microsoft.com/office/drawing/2014/main" val="3334744597"/>
                    </a:ext>
                  </a:extLst>
                </a:gridCol>
              </a:tblGrid>
              <a:tr h="288033">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301597865"/>
                  </a:ext>
                </a:extLst>
              </a:tr>
              <a:tr h="377193">
                <a:tc>
                  <a:txBody>
                    <a:bodyPr/>
                    <a:lstStyle/>
                    <a:p>
                      <a:pPr algn="r"/>
                      <a:r>
                        <a:rPr kumimoji="1" lang="en-US" altLang="ja-JP" sz="1050" dirty="0" smtClean="0">
                          <a:latin typeface="+mn-ea"/>
                          <a:ea typeface="+mn-ea"/>
                        </a:rPr>
                        <a:t>35,000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3477948078"/>
                  </a:ext>
                </a:extLst>
              </a:tr>
            </a:tbl>
          </a:graphicData>
        </a:graphic>
      </p:graphicFrame>
      <p:cxnSp>
        <p:nvCxnSpPr>
          <p:cNvPr id="22" name="直線矢印コネクタ 21"/>
          <p:cNvCxnSpPr>
            <a:stCxn id="3" idx="2"/>
          </p:cNvCxnSpPr>
          <p:nvPr/>
        </p:nvCxnSpPr>
        <p:spPr>
          <a:xfrm flipH="1">
            <a:off x="1939625" y="4295680"/>
            <a:ext cx="3057404"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3" idx="2"/>
            <a:endCxn id="20" idx="0"/>
          </p:cNvCxnSpPr>
          <p:nvPr/>
        </p:nvCxnSpPr>
        <p:spPr>
          <a:xfrm>
            <a:off x="4997029" y="4295680"/>
            <a:ext cx="0"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a:off x="4953000" y="4297057"/>
            <a:ext cx="2952328" cy="1245307"/>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5" name="正方形/長方形 24"/>
          <p:cNvSpPr/>
          <p:nvPr/>
        </p:nvSpPr>
        <p:spPr>
          <a:xfrm>
            <a:off x="1939625" y="4653136"/>
            <a:ext cx="5965703" cy="57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050" dirty="0" smtClean="0">
                <a:solidFill>
                  <a:schemeClr val="tx1"/>
                </a:solidFill>
                <a:latin typeface="+mn-ea"/>
              </a:rPr>
              <a:t>○利用者請求額は、一割相当額の範囲内で上限管理事業者から請求することとする。</a:t>
            </a:r>
            <a:endParaRPr kumimoji="1" lang="en-US" altLang="ja-JP" sz="1050" dirty="0" smtClean="0">
              <a:solidFill>
                <a:schemeClr val="tx1"/>
              </a:solidFill>
              <a:latin typeface="+mn-ea"/>
            </a:endParaRPr>
          </a:p>
          <a:p>
            <a:r>
              <a:rPr lang="ja-JP" altLang="en-US" sz="1050" u="sng" dirty="0">
                <a:solidFill>
                  <a:schemeClr val="tx1"/>
                </a:solidFill>
                <a:latin typeface="+mn-ea"/>
              </a:rPr>
              <a:t>○補助申請額を上限額管理事業者に寄せる場合は以下のように按分する</a:t>
            </a:r>
            <a:r>
              <a:rPr lang="ja-JP" altLang="en-US" sz="1050" u="sng" dirty="0" smtClean="0">
                <a:solidFill>
                  <a:schemeClr val="tx1"/>
                </a:solidFill>
                <a:latin typeface="+mn-ea"/>
              </a:rPr>
              <a:t>。</a:t>
            </a:r>
            <a:endParaRPr kumimoji="1" lang="en-US" altLang="ja-JP" sz="1050" dirty="0" smtClean="0">
              <a:solidFill>
                <a:schemeClr val="tx1"/>
              </a:solidFill>
              <a:latin typeface="+mn-ea"/>
            </a:endParaRPr>
          </a:p>
          <a:p>
            <a:r>
              <a:rPr kumimoji="1" lang="ja-JP" altLang="en-US" sz="1050" dirty="0" smtClean="0">
                <a:solidFill>
                  <a:schemeClr val="tx1"/>
                </a:solidFill>
                <a:latin typeface="+mn-ea"/>
              </a:rPr>
              <a:t>○上限額管理後利用者負担額＝利用者請求額＋補助申請額となる。</a:t>
            </a:r>
            <a:endParaRPr kumimoji="1" lang="en-US" altLang="ja-JP" sz="1050" dirty="0" smtClean="0">
              <a:solidFill>
                <a:schemeClr val="tx1"/>
              </a:solidFill>
              <a:latin typeface="+mn-ea"/>
            </a:endParaRPr>
          </a:p>
        </p:txBody>
      </p:sp>
      <p:graphicFrame>
        <p:nvGraphicFramePr>
          <p:cNvPr id="21" name="表 20"/>
          <p:cNvGraphicFramePr>
            <a:graphicFrameLocks noGrp="1"/>
          </p:cNvGraphicFramePr>
          <p:nvPr>
            <p:extLst>
              <p:ext uri="{D42A27DB-BD31-4B8C-83A1-F6EECF244321}">
                <p14:modId xmlns:p14="http://schemas.microsoft.com/office/powerpoint/2010/main" val="2725118788"/>
              </p:ext>
            </p:extLst>
          </p:nvPr>
        </p:nvGraphicFramePr>
        <p:xfrm>
          <a:off x="616465" y="1340768"/>
          <a:ext cx="8729023" cy="1089273"/>
        </p:xfrm>
        <a:graphic>
          <a:graphicData uri="http://schemas.openxmlformats.org/drawingml/2006/table">
            <a:tbl>
              <a:tblPr firstRow="1" bandRow="1">
                <a:tableStyleId>{5940675A-B579-460E-94D1-54222C63F5DA}</a:tableStyleId>
              </a:tblPr>
              <a:tblGrid>
                <a:gridCol w="854560">
                  <a:extLst>
                    <a:ext uri="{9D8B030D-6E8A-4147-A177-3AD203B41FA5}">
                      <a16:colId xmlns:a16="http://schemas.microsoft.com/office/drawing/2014/main" val="2125921058"/>
                    </a:ext>
                  </a:extLst>
                </a:gridCol>
                <a:gridCol w="815715">
                  <a:extLst>
                    <a:ext uri="{9D8B030D-6E8A-4147-A177-3AD203B41FA5}">
                      <a16:colId xmlns:a16="http://schemas.microsoft.com/office/drawing/2014/main" val="4103548934"/>
                    </a:ext>
                  </a:extLst>
                </a:gridCol>
                <a:gridCol w="1126464">
                  <a:extLst>
                    <a:ext uri="{9D8B030D-6E8A-4147-A177-3AD203B41FA5}">
                      <a16:colId xmlns:a16="http://schemas.microsoft.com/office/drawing/2014/main" val="1916920264"/>
                    </a:ext>
                  </a:extLst>
                </a:gridCol>
                <a:gridCol w="1104532">
                  <a:extLst>
                    <a:ext uri="{9D8B030D-6E8A-4147-A177-3AD203B41FA5}">
                      <a16:colId xmlns:a16="http://schemas.microsoft.com/office/drawing/2014/main" val="4241023419"/>
                    </a:ext>
                  </a:extLst>
                </a:gridCol>
                <a:gridCol w="1309221">
                  <a:extLst>
                    <a:ext uri="{9D8B030D-6E8A-4147-A177-3AD203B41FA5}">
                      <a16:colId xmlns:a16="http://schemas.microsoft.com/office/drawing/2014/main" val="4264945827"/>
                    </a:ext>
                  </a:extLst>
                </a:gridCol>
                <a:gridCol w="1391047">
                  <a:extLst>
                    <a:ext uri="{9D8B030D-6E8A-4147-A177-3AD203B41FA5}">
                      <a16:colId xmlns:a16="http://schemas.microsoft.com/office/drawing/2014/main" val="1113267556"/>
                    </a:ext>
                  </a:extLst>
                </a:gridCol>
                <a:gridCol w="1063742">
                  <a:extLst>
                    <a:ext uri="{9D8B030D-6E8A-4147-A177-3AD203B41FA5}">
                      <a16:colId xmlns:a16="http://schemas.microsoft.com/office/drawing/2014/main" val="2869322614"/>
                    </a:ext>
                  </a:extLst>
                </a:gridCol>
                <a:gridCol w="1063742">
                  <a:extLst>
                    <a:ext uri="{9D8B030D-6E8A-4147-A177-3AD203B41FA5}">
                      <a16:colId xmlns:a16="http://schemas.microsoft.com/office/drawing/2014/main" val="739235312"/>
                    </a:ext>
                  </a:extLst>
                </a:gridCol>
              </a:tblGrid>
              <a:tr h="288033">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上限月額</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２月の一割</a:t>
                      </a:r>
                      <a:endParaRPr kumimoji="1" lang="en-US" altLang="ja-JP" sz="1050" dirty="0" smtClean="0">
                        <a:latin typeface="+mn-ea"/>
                        <a:ea typeface="+mn-ea"/>
                      </a:endParaRPr>
                    </a:p>
                    <a:p>
                      <a:pPr algn="ctr"/>
                      <a:r>
                        <a:rPr kumimoji="1" lang="ja-JP" altLang="en-US" sz="1050" dirty="0" smtClean="0">
                          <a:latin typeface="+mn-ea"/>
                          <a:ea typeface="+mn-ea"/>
                        </a:rPr>
                        <a:t>相当額</a:t>
                      </a:r>
                      <a:endParaRPr kumimoji="1" lang="en-US" altLang="ja-JP" sz="1050" dirty="0" smtClean="0">
                        <a:latin typeface="+mn-ea"/>
                        <a:ea typeface="+mn-ea"/>
                      </a:endParaRPr>
                    </a:p>
                    <a:p>
                      <a:pPr algn="ctr"/>
                      <a:r>
                        <a:rPr kumimoji="1" lang="ja-JP" altLang="en-US" sz="1050" dirty="0" smtClean="0">
                          <a:latin typeface="+mn-ea"/>
                          <a:ea typeface="+mn-ea"/>
                        </a:rPr>
                        <a:t>④</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かかり増し報酬に</a:t>
                      </a:r>
                      <a:endParaRPr kumimoji="1" lang="en-US" altLang="ja-JP" sz="1050" dirty="0" smtClean="0">
                        <a:latin typeface="+mn-ea"/>
                        <a:ea typeface="+mn-ea"/>
                      </a:endParaRPr>
                    </a:p>
                    <a:p>
                      <a:pPr algn="ctr"/>
                      <a:r>
                        <a:rPr kumimoji="1" lang="ja-JP" altLang="en-US" sz="1050" dirty="0" smtClean="0">
                          <a:latin typeface="+mn-ea"/>
                          <a:ea typeface="+mn-ea"/>
                        </a:rPr>
                        <a:t>係る補助対象経費</a:t>
                      </a:r>
                      <a:endParaRPr kumimoji="1" lang="en-US" altLang="ja-JP" sz="1050" dirty="0" smtClean="0">
                        <a:latin typeface="+mn-ea"/>
                        <a:ea typeface="+mn-ea"/>
                      </a:endParaRPr>
                    </a:p>
                    <a:p>
                      <a:pPr marL="0" marR="0" lvl="0" indent="0" algn="ct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⑤（前頁の⑫）</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通所従前負担額</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⑥（④－⑤）</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35,000</a:t>
                      </a:r>
                      <a:r>
                        <a:rPr kumimoji="1" lang="ja-JP" altLang="en-US" sz="1050" dirty="0" smtClean="0">
                          <a:latin typeface="+mn-ea"/>
                          <a:ea typeface="+mn-ea"/>
                        </a:rPr>
                        <a:t>円</a:t>
                      </a:r>
                    </a:p>
                  </a:txBody>
                  <a:tcPr marL="36000" marR="36000" marT="36000" marB="36000" anchor="ctr">
                    <a:solidFill>
                      <a:schemeClr val="bg1"/>
                    </a:solidFill>
                  </a:tcPr>
                </a:tc>
                <a:tc>
                  <a:txBody>
                    <a:bodyPr/>
                    <a:lstStyle/>
                    <a:p>
                      <a:pPr algn="r"/>
                      <a:r>
                        <a:rPr kumimoji="1" lang="en-US" altLang="ja-JP" sz="1050" dirty="0" smtClean="0">
                          <a:latin typeface="+mn-ea"/>
                          <a:ea typeface="+mn-ea"/>
                        </a:rPr>
                        <a:t>37,200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35,000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36,000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863672862"/>
                  </a:ext>
                </a:extLst>
              </a:tr>
            </a:tbl>
          </a:graphicData>
        </a:graphic>
      </p:graphicFrame>
    </p:spTree>
    <p:extLst>
      <p:ext uri="{BB962C8B-B14F-4D97-AF65-F5344CB8AC3E}">
        <p14:creationId xmlns:p14="http://schemas.microsoft.com/office/powerpoint/2010/main" val="19232284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8" name="正方形/長方形 27"/>
          <p:cNvSpPr/>
          <p:nvPr/>
        </p:nvSpPr>
        <p:spPr>
          <a:xfrm>
            <a:off x="273000" y="504385"/>
            <a:ext cx="9360000" cy="623698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0975" indent="-180975"/>
            <a:r>
              <a:rPr lang="ja-JP" altLang="en-US" sz="1400" dirty="0" smtClean="0">
                <a:solidFill>
                  <a:schemeClr val="tx1"/>
                </a:solidFill>
                <a:latin typeface="+mn-ea"/>
              </a:rPr>
              <a:t>（例</a:t>
            </a:r>
            <a:r>
              <a:rPr lang="ja-JP" altLang="en-US" sz="1400" dirty="0">
                <a:solidFill>
                  <a:schemeClr val="tx1"/>
                </a:solidFill>
                <a:latin typeface="+mn-ea"/>
              </a:rPr>
              <a:t>３</a:t>
            </a:r>
            <a:r>
              <a:rPr lang="ja-JP" altLang="en-US" sz="1400" dirty="0" smtClean="0">
                <a:solidFill>
                  <a:schemeClr val="tx1"/>
                </a:solidFill>
                <a:latin typeface="+mn-ea"/>
              </a:rPr>
              <a:t>）上限月額</a:t>
            </a:r>
            <a:r>
              <a:rPr lang="en-US" altLang="ja-JP" sz="1400" dirty="0" smtClean="0">
                <a:solidFill>
                  <a:schemeClr val="tx1"/>
                </a:solidFill>
                <a:latin typeface="+mn-ea"/>
              </a:rPr>
              <a:t>4,600</a:t>
            </a:r>
            <a:r>
              <a:rPr lang="ja-JP" altLang="en-US" sz="1400" dirty="0" smtClean="0">
                <a:solidFill>
                  <a:schemeClr val="tx1"/>
                </a:solidFill>
                <a:latin typeface="+mn-ea"/>
              </a:rPr>
              <a:t>円</a:t>
            </a:r>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a:solidFill>
                <a:schemeClr val="tx1"/>
              </a:solidFill>
              <a:latin typeface="+mn-ea"/>
            </a:endParaRPr>
          </a:p>
        </p:txBody>
      </p:sp>
      <p:graphicFrame>
        <p:nvGraphicFramePr>
          <p:cNvPr id="2" name="表 1"/>
          <p:cNvGraphicFramePr>
            <a:graphicFrameLocks noGrp="1"/>
          </p:cNvGraphicFramePr>
          <p:nvPr>
            <p:extLst>
              <p:ext uri="{D42A27DB-BD31-4B8C-83A1-F6EECF244321}">
                <p14:modId xmlns:p14="http://schemas.microsoft.com/office/powerpoint/2010/main" val="2312033562"/>
              </p:ext>
            </p:extLst>
          </p:nvPr>
        </p:nvGraphicFramePr>
        <p:xfrm>
          <a:off x="416496" y="908720"/>
          <a:ext cx="9000999" cy="10972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200" b="0" dirty="0" smtClean="0">
                          <a:solidFill>
                            <a:schemeClr val="tx1"/>
                          </a:solidFill>
                          <a:latin typeface="+mn-ea"/>
                          <a:ea typeface="+mn-ea"/>
                        </a:rPr>
                        <a:t>４月の請求内容</a:t>
                      </a:r>
                      <a:endParaRPr kumimoji="1" lang="ja-JP" altLang="en-US" sz="120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200" b="0" dirty="0" smtClean="0">
                          <a:solidFill>
                            <a:schemeClr val="tx1"/>
                          </a:solidFill>
                          <a:latin typeface="+mn-ea"/>
                          <a:ea typeface="+mn-ea"/>
                        </a:rPr>
                        <a:t>上限額管理事業者</a:t>
                      </a:r>
                      <a:r>
                        <a:rPr kumimoji="1" lang="en-US" altLang="ja-JP" sz="1200" b="0" dirty="0" smtClean="0">
                          <a:solidFill>
                            <a:schemeClr val="tx1"/>
                          </a:solidFill>
                          <a:latin typeface="+mn-ea"/>
                          <a:ea typeface="+mn-ea"/>
                        </a:rPr>
                        <a:t>A</a:t>
                      </a:r>
                    </a:p>
                    <a:p>
                      <a:pPr algn="l"/>
                      <a:r>
                        <a:rPr kumimoji="1" lang="en-US" altLang="ja-JP" sz="1200" b="0" dirty="0" smtClean="0">
                          <a:solidFill>
                            <a:schemeClr val="tx1"/>
                          </a:solidFill>
                          <a:latin typeface="+mn-ea"/>
                          <a:ea typeface="+mn-ea"/>
                        </a:rPr>
                        <a:t>(</a:t>
                      </a:r>
                      <a:r>
                        <a:rPr kumimoji="1" lang="en-US" altLang="zh-TW" sz="1200" b="0" dirty="0" smtClean="0">
                          <a:solidFill>
                            <a:schemeClr val="tx1"/>
                          </a:solidFill>
                          <a:latin typeface="+mn-ea"/>
                          <a:ea typeface="+mn-ea"/>
                        </a:rPr>
                        <a:t>1)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300,000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ja-JP" sz="1200" b="0" dirty="0" smtClean="0">
                          <a:solidFill>
                            <a:schemeClr val="tx1"/>
                          </a:solidFill>
                          <a:latin typeface="+mn-ea"/>
                          <a:ea typeface="+mn-ea"/>
                        </a:rPr>
                        <a:t>30,000</a:t>
                      </a:r>
                      <a:r>
                        <a:rPr kumimoji="1" lang="ja-JP" altLang="en-US" sz="1200" b="0" dirty="0" smtClean="0">
                          <a:solidFill>
                            <a:schemeClr val="tx1"/>
                          </a:solidFill>
                          <a:latin typeface="+mn-ea"/>
                          <a:ea typeface="+mn-ea"/>
                        </a:rPr>
                        <a:t>円）</a:t>
                      </a:r>
                      <a:endParaRPr kumimoji="1" lang="zh-TW" altLang="en-US" sz="1200" b="0" dirty="0" smtClean="0">
                        <a:solidFill>
                          <a:schemeClr val="tx1"/>
                        </a:solidFill>
                        <a:latin typeface="+mn-ea"/>
                        <a:ea typeface="+mn-ea"/>
                      </a:endParaRP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zh-TW" sz="1200" b="0" dirty="0" smtClean="0">
                          <a:solidFill>
                            <a:schemeClr val="tx1"/>
                          </a:solidFill>
                          <a:latin typeface="+mn-ea"/>
                          <a:ea typeface="+mn-ea"/>
                        </a:rPr>
                        <a:t>12,000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algn="l"/>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通所による支援の利用日数：６日</a:t>
                      </a:r>
                      <a:endParaRPr kumimoji="1" lang="ja-JP" altLang="en-US" sz="120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smtClean="0">
                          <a:solidFill>
                            <a:schemeClr val="tx1"/>
                          </a:solidFill>
                          <a:latin typeface="+mn-ea"/>
                          <a:ea typeface="+mn-ea"/>
                        </a:rPr>
                        <a:t>上限管理を行わない事業所</a:t>
                      </a:r>
                      <a:r>
                        <a:rPr kumimoji="1" lang="en-US" altLang="ja-JP" sz="1200" b="0" dirty="0" smtClean="0">
                          <a:solidFill>
                            <a:schemeClr val="tx1"/>
                          </a:solidFill>
                          <a:latin typeface="+mn-ea"/>
                          <a:ea typeface="+mn-ea"/>
                        </a:rPr>
                        <a:t>B</a:t>
                      </a:r>
                    </a:p>
                    <a:p>
                      <a:pPr algn="l"/>
                      <a:r>
                        <a:rPr kumimoji="1" lang="en-US" altLang="zh-TW" sz="1200" b="0" dirty="0" smtClean="0">
                          <a:solidFill>
                            <a:schemeClr val="tx1"/>
                          </a:solidFill>
                          <a:latin typeface="+mn-ea"/>
                          <a:ea typeface="+mn-ea"/>
                        </a:rPr>
                        <a:t>(1)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100,000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zh-TW" sz="1200" b="0" dirty="0" smtClean="0">
                          <a:solidFill>
                            <a:schemeClr val="tx1"/>
                          </a:solidFill>
                          <a:latin typeface="+mn-ea"/>
                          <a:ea typeface="+mn-ea"/>
                        </a:rPr>
                        <a:t>10,000</a:t>
                      </a:r>
                      <a:r>
                        <a:rPr kumimoji="1" lang="zh-TW" altLang="en-US" sz="1200" b="0" dirty="0" smtClean="0">
                          <a:solidFill>
                            <a:schemeClr val="tx1"/>
                          </a:solidFill>
                          <a:latin typeface="+mn-ea"/>
                          <a:ea typeface="+mn-ea"/>
                        </a:rPr>
                        <a:t>円）</a:t>
                      </a: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zh-TW" sz="1200" b="0" dirty="0" smtClean="0">
                          <a:solidFill>
                            <a:schemeClr val="tx1"/>
                          </a:solidFill>
                          <a:latin typeface="+mn-ea"/>
                          <a:ea typeface="+mn-ea"/>
                        </a:rPr>
                        <a:t>8,000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algn="l"/>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通所による支援の利用日数：５日</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smtClean="0">
                          <a:solidFill>
                            <a:schemeClr val="tx1"/>
                          </a:solidFill>
                          <a:latin typeface="+mn-ea"/>
                          <a:ea typeface="+mn-ea"/>
                        </a:rPr>
                        <a:t>上限管理を行わない事業所</a:t>
                      </a:r>
                      <a:r>
                        <a:rPr kumimoji="1" lang="en-US" altLang="ja-JP" sz="1200" b="0" dirty="0" smtClean="0">
                          <a:solidFill>
                            <a:schemeClr val="tx1"/>
                          </a:solidFill>
                          <a:latin typeface="+mn-ea"/>
                          <a:ea typeface="+mn-ea"/>
                        </a:rPr>
                        <a:t>C</a:t>
                      </a:r>
                    </a:p>
                    <a:p>
                      <a:pPr algn="l"/>
                      <a:r>
                        <a:rPr kumimoji="1" lang="en-US" altLang="zh-TW" sz="1200" b="0" dirty="0" smtClean="0">
                          <a:solidFill>
                            <a:schemeClr val="tx1"/>
                          </a:solidFill>
                          <a:latin typeface="+mn-ea"/>
                          <a:ea typeface="+mn-ea"/>
                        </a:rPr>
                        <a:t>(1)</a:t>
                      </a:r>
                      <a:r>
                        <a:rPr kumimoji="1" lang="en-US" altLang="zh-TW" sz="1200" b="0" baseline="0" dirty="0" smtClean="0">
                          <a:solidFill>
                            <a:schemeClr val="tx1"/>
                          </a:solidFill>
                          <a:latin typeface="+mn-ea"/>
                          <a:ea typeface="+mn-ea"/>
                        </a:rPr>
                        <a:t>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50,000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zh-TW" sz="1200" b="0" dirty="0" smtClean="0">
                          <a:solidFill>
                            <a:schemeClr val="tx1"/>
                          </a:solidFill>
                          <a:latin typeface="+mn-ea"/>
                          <a:ea typeface="+mn-ea"/>
                        </a:rPr>
                        <a:t>5,000</a:t>
                      </a:r>
                      <a:r>
                        <a:rPr kumimoji="1" lang="zh-TW" altLang="en-US" sz="1200" b="0" dirty="0" smtClean="0">
                          <a:solidFill>
                            <a:schemeClr val="tx1"/>
                          </a:solidFill>
                          <a:latin typeface="+mn-ea"/>
                          <a:ea typeface="+mn-ea"/>
                        </a:rPr>
                        <a:t>円）</a:t>
                      </a: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ja-JP" sz="1200" b="0" dirty="0" smtClean="0">
                          <a:solidFill>
                            <a:schemeClr val="tx1"/>
                          </a:solidFill>
                          <a:latin typeface="+mn-ea"/>
                          <a:ea typeface="+mn-ea"/>
                        </a:rPr>
                        <a:t>3</a:t>
                      </a:r>
                      <a:r>
                        <a:rPr kumimoji="1" lang="en-US" altLang="zh-TW" sz="1200" b="0" dirty="0" smtClean="0">
                          <a:solidFill>
                            <a:schemeClr val="tx1"/>
                          </a:solidFill>
                          <a:latin typeface="+mn-ea"/>
                          <a:ea typeface="+mn-ea"/>
                        </a:rPr>
                        <a:t>,000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通所による支援の利用日数：３日</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699120147"/>
              </p:ext>
            </p:extLst>
          </p:nvPr>
        </p:nvGraphicFramePr>
        <p:xfrm>
          <a:off x="416495" y="2457265"/>
          <a:ext cx="9001000" cy="3626249"/>
        </p:xfrm>
        <a:graphic>
          <a:graphicData uri="http://schemas.openxmlformats.org/drawingml/2006/table">
            <a:tbl>
              <a:tblPr firstRow="1" bandRow="1">
                <a:tableStyleId>{5C22544A-7EE6-4342-B048-85BDC9FD1C3A}</a:tableStyleId>
              </a:tblPr>
              <a:tblGrid>
                <a:gridCol w="9001000">
                  <a:extLst>
                    <a:ext uri="{9D8B030D-6E8A-4147-A177-3AD203B41FA5}">
                      <a16:colId xmlns:a16="http://schemas.microsoft.com/office/drawing/2014/main" val="3762443487"/>
                    </a:ext>
                  </a:extLst>
                </a:gridCol>
              </a:tblGrid>
              <a:tr h="3626249">
                <a:tc>
                  <a:txBody>
                    <a:bodyPr/>
                    <a:lstStyle/>
                    <a:p>
                      <a:r>
                        <a:rPr kumimoji="1" lang="ja-JP" altLang="en-US" sz="1200" b="0" dirty="0" smtClean="0">
                          <a:solidFill>
                            <a:schemeClr val="tx1"/>
                          </a:solidFill>
                          <a:latin typeface="+mn-ea"/>
                          <a:ea typeface="+mn-ea"/>
                        </a:rPr>
                        <a:t>１　上限額管理事業者で集約</a:t>
                      </a:r>
                      <a:endParaRPr kumimoji="1" lang="en-US" altLang="ja-JP" sz="1200" b="0" dirty="0" smtClean="0">
                        <a:solidFill>
                          <a:schemeClr val="tx1"/>
                        </a:solidFill>
                        <a:latin typeface="+mn-ea"/>
                        <a:ea typeface="+mn-ea"/>
                      </a:endParaRPr>
                    </a:p>
                    <a:p>
                      <a:r>
                        <a:rPr kumimoji="1" lang="ja-JP" altLang="en-US" sz="1200" b="0" dirty="0" smtClean="0">
                          <a:solidFill>
                            <a:schemeClr val="tx1"/>
                          </a:solidFill>
                          <a:latin typeface="+mn-ea"/>
                          <a:ea typeface="+mn-ea"/>
                        </a:rPr>
                        <a:t>　</a:t>
                      </a:r>
                      <a:r>
                        <a:rPr kumimoji="1" lang="en-US" altLang="ja-JP" sz="1200" b="0" dirty="0" smtClean="0">
                          <a:solidFill>
                            <a:schemeClr val="tx1"/>
                          </a:solidFill>
                          <a:latin typeface="+mn-ea"/>
                          <a:ea typeface="+mn-ea"/>
                        </a:rPr>
                        <a:t>(1) </a:t>
                      </a:r>
                      <a:r>
                        <a:rPr kumimoji="1" lang="ja-JP" altLang="en-US" sz="1200" b="0" dirty="0" smtClean="0">
                          <a:solidFill>
                            <a:schemeClr val="tx1"/>
                          </a:solidFill>
                          <a:latin typeface="+mn-ea"/>
                          <a:ea typeface="+mn-ea"/>
                        </a:rPr>
                        <a:t>通所報酬に係る一割相当額：</a:t>
                      </a:r>
                      <a:r>
                        <a:rPr kumimoji="1" lang="en-US" altLang="ja-JP" sz="1200" b="0" dirty="0" smtClean="0">
                          <a:solidFill>
                            <a:schemeClr val="tx1"/>
                          </a:solidFill>
                          <a:latin typeface="+mn-ea"/>
                          <a:ea typeface="+mn-ea"/>
                        </a:rPr>
                        <a:t>23,000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A:12,000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B:8,000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C:3,000</a:t>
                      </a:r>
                      <a:r>
                        <a:rPr kumimoji="1" lang="ja-JP" altLang="en-US" sz="1200" b="0" dirty="0" smtClean="0">
                          <a:solidFill>
                            <a:schemeClr val="tx1"/>
                          </a:solidFill>
                          <a:latin typeface="+mn-ea"/>
                          <a:ea typeface="+mn-ea"/>
                        </a:rPr>
                        <a:t>円）</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latin typeface="+mn-ea"/>
                          <a:ea typeface="+mn-ea"/>
                        </a:rPr>
                        <a:t>　</a:t>
                      </a:r>
                      <a:r>
                        <a:rPr kumimoji="1" lang="en-US" altLang="ja-JP" sz="1200" b="0" dirty="0" smtClean="0">
                          <a:solidFill>
                            <a:schemeClr val="tx1"/>
                          </a:solidFill>
                          <a:latin typeface="+mn-ea"/>
                          <a:ea typeface="+mn-ea"/>
                        </a:rPr>
                        <a:t>(2)</a:t>
                      </a:r>
                      <a:r>
                        <a:rPr kumimoji="1" lang="ja-JP" altLang="en-US" sz="1200" b="0" baseline="0" dirty="0" smtClean="0">
                          <a:solidFill>
                            <a:schemeClr val="tx1"/>
                          </a:solidFill>
                          <a:latin typeface="+mn-ea"/>
                          <a:ea typeface="+mn-ea"/>
                        </a:rPr>
                        <a:t> </a:t>
                      </a:r>
                      <a:r>
                        <a:rPr kumimoji="1" lang="ja-JP" altLang="en-US" sz="1200" b="0" dirty="0" smtClean="0">
                          <a:solidFill>
                            <a:schemeClr val="tx1"/>
                          </a:solidFill>
                          <a:latin typeface="+mn-ea"/>
                          <a:ea typeface="+mn-ea"/>
                        </a:rPr>
                        <a:t>通所による支援の利用日数：</a:t>
                      </a:r>
                      <a:r>
                        <a:rPr kumimoji="1" lang="en-US" altLang="ja-JP" sz="1200" b="0" dirty="0" smtClean="0">
                          <a:solidFill>
                            <a:schemeClr val="tx1"/>
                          </a:solidFill>
                          <a:latin typeface="+mn-ea"/>
                          <a:ea typeface="+mn-ea"/>
                        </a:rPr>
                        <a:t>14</a:t>
                      </a:r>
                      <a:r>
                        <a:rPr kumimoji="1" lang="ja-JP" altLang="en-US" sz="1200" b="0" dirty="0" smtClean="0">
                          <a:solidFill>
                            <a:schemeClr val="tx1"/>
                          </a:solidFill>
                          <a:latin typeface="+mn-ea"/>
                          <a:ea typeface="+mn-ea"/>
                        </a:rPr>
                        <a:t>日（</a:t>
                      </a:r>
                      <a:r>
                        <a:rPr kumimoji="1" lang="en-US" altLang="ja-JP" sz="1200" b="0" dirty="0" smtClean="0">
                          <a:solidFill>
                            <a:schemeClr val="tx1"/>
                          </a:solidFill>
                          <a:latin typeface="+mn-ea"/>
                          <a:ea typeface="+mn-ea"/>
                        </a:rPr>
                        <a:t>A</a:t>
                      </a:r>
                      <a:r>
                        <a:rPr kumimoji="1" lang="ja-JP" altLang="en-US" sz="1200" b="0" dirty="0" smtClean="0">
                          <a:solidFill>
                            <a:schemeClr val="tx1"/>
                          </a:solidFill>
                          <a:latin typeface="+mn-ea"/>
                          <a:ea typeface="+mn-ea"/>
                        </a:rPr>
                        <a:t>：６日＋</a:t>
                      </a:r>
                      <a:r>
                        <a:rPr kumimoji="1" lang="en-US" altLang="ja-JP" sz="1200" b="0" dirty="0" smtClean="0">
                          <a:solidFill>
                            <a:schemeClr val="tx1"/>
                          </a:solidFill>
                          <a:latin typeface="+mn-ea"/>
                          <a:ea typeface="+mn-ea"/>
                        </a:rPr>
                        <a:t>B</a:t>
                      </a:r>
                      <a:r>
                        <a:rPr kumimoji="1" lang="ja-JP" altLang="en-US" sz="1200" b="0" dirty="0" smtClean="0">
                          <a:solidFill>
                            <a:schemeClr val="tx1"/>
                          </a:solidFill>
                          <a:latin typeface="+mn-ea"/>
                          <a:ea typeface="+mn-ea"/>
                        </a:rPr>
                        <a:t>：５日＋</a:t>
                      </a:r>
                      <a:r>
                        <a:rPr kumimoji="1" lang="en-US" altLang="ja-JP" sz="1200" b="0" dirty="0" smtClean="0">
                          <a:solidFill>
                            <a:schemeClr val="tx1"/>
                          </a:solidFill>
                          <a:latin typeface="+mn-ea"/>
                          <a:ea typeface="+mn-ea"/>
                        </a:rPr>
                        <a:t>C</a:t>
                      </a:r>
                      <a:r>
                        <a:rPr kumimoji="1" lang="ja-JP" altLang="en-US" sz="1200" b="0" dirty="0" smtClean="0">
                          <a:solidFill>
                            <a:schemeClr val="tx1"/>
                          </a:solidFill>
                          <a:latin typeface="+mn-ea"/>
                          <a:ea typeface="+mn-ea"/>
                        </a:rPr>
                        <a:t>：３日）</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latin typeface="+mn-ea"/>
                          <a:ea typeface="+mn-ea"/>
                        </a:rPr>
                        <a:t>２　上限額管理事業者が把握する２月の利用日数（</a:t>
                      </a:r>
                      <a:r>
                        <a:rPr kumimoji="1" lang="en-US" altLang="ja-JP" sz="1200" b="0" dirty="0" smtClean="0">
                          <a:solidFill>
                            <a:schemeClr val="tx1"/>
                          </a:solidFill>
                          <a:latin typeface="+mn-ea"/>
                          <a:ea typeface="+mn-ea"/>
                        </a:rPr>
                        <a:t>20</a:t>
                      </a:r>
                      <a:r>
                        <a:rPr kumimoji="1" lang="ja-JP" altLang="en-US" sz="1200" b="0" dirty="0" smtClean="0">
                          <a:solidFill>
                            <a:schemeClr val="tx1"/>
                          </a:solidFill>
                          <a:latin typeface="+mn-ea"/>
                          <a:ea typeface="+mn-ea"/>
                        </a:rPr>
                        <a:t>日）及び１割相当額（</a:t>
                      </a:r>
                      <a:r>
                        <a:rPr kumimoji="1" lang="en-US" altLang="ja-JP" sz="1200" b="0" dirty="0" smtClean="0">
                          <a:solidFill>
                            <a:schemeClr val="tx1"/>
                          </a:solidFill>
                          <a:latin typeface="+mn-ea"/>
                          <a:ea typeface="+mn-ea"/>
                        </a:rPr>
                        <a:t>30,000</a:t>
                      </a:r>
                      <a:r>
                        <a:rPr kumimoji="1" lang="ja-JP" altLang="en-US" sz="1200" b="0" dirty="0" smtClean="0">
                          <a:solidFill>
                            <a:schemeClr val="tx1"/>
                          </a:solidFill>
                          <a:latin typeface="+mn-ea"/>
                          <a:ea typeface="+mn-ea"/>
                        </a:rPr>
                        <a:t>円）と比較。</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endParaRPr kumimoji="1" lang="en-US" altLang="ja-JP" sz="120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sp>
        <p:nvSpPr>
          <p:cNvPr id="6" name="右中かっこ 5"/>
          <p:cNvSpPr/>
          <p:nvPr/>
        </p:nvSpPr>
        <p:spPr>
          <a:xfrm rot="5400000">
            <a:off x="4754504" y="-2277120"/>
            <a:ext cx="324000" cy="8928000"/>
          </a:xfrm>
          <a:prstGeom prst="rightBrace">
            <a:avLst>
              <a:gd name="adj1" fmla="val 8333"/>
              <a:gd name="adj2" fmla="val 854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050"/>
          </a:p>
        </p:txBody>
      </p: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補助申請額等の計算方法（事業所間調整</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）－⑤</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2235848722"/>
              </p:ext>
            </p:extLst>
          </p:nvPr>
        </p:nvGraphicFramePr>
        <p:xfrm>
          <a:off x="574477" y="3573016"/>
          <a:ext cx="8699003" cy="978000"/>
        </p:xfrm>
        <a:graphic>
          <a:graphicData uri="http://schemas.openxmlformats.org/drawingml/2006/table">
            <a:tbl>
              <a:tblPr firstRow="1" bandRow="1">
                <a:tableStyleId>{5940675A-B579-460E-94D1-54222C63F5DA}</a:tableStyleId>
              </a:tblPr>
              <a:tblGrid>
                <a:gridCol w="850131">
                  <a:extLst>
                    <a:ext uri="{9D8B030D-6E8A-4147-A177-3AD203B41FA5}">
                      <a16:colId xmlns:a16="http://schemas.microsoft.com/office/drawing/2014/main" val="2125921058"/>
                    </a:ext>
                  </a:extLst>
                </a:gridCol>
                <a:gridCol w="792088">
                  <a:extLst>
                    <a:ext uri="{9D8B030D-6E8A-4147-A177-3AD203B41FA5}">
                      <a16:colId xmlns:a16="http://schemas.microsoft.com/office/drawing/2014/main" val="4103548934"/>
                    </a:ext>
                  </a:extLst>
                </a:gridCol>
                <a:gridCol w="1584176">
                  <a:extLst>
                    <a:ext uri="{9D8B030D-6E8A-4147-A177-3AD203B41FA5}">
                      <a16:colId xmlns:a16="http://schemas.microsoft.com/office/drawing/2014/main" val="1916920264"/>
                    </a:ext>
                  </a:extLst>
                </a:gridCol>
                <a:gridCol w="1872208">
                  <a:extLst>
                    <a:ext uri="{9D8B030D-6E8A-4147-A177-3AD203B41FA5}">
                      <a16:colId xmlns:a16="http://schemas.microsoft.com/office/drawing/2014/main" val="4241023419"/>
                    </a:ext>
                  </a:extLst>
                </a:gridCol>
                <a:gridCol w="1728192">
                  <a:extLst>
                    <a:ext uri="{9D8B030D-6E8A-4147-A177-3AD203B41FA5}">
                      <a16:colId xmlns:a16="http://schemas.microsoft.com/office/drawing/2014/main" val="2467961944"/>
                    </a:ext>
                  </a:extLst>
                </a:gridCol>
                <a:gridCol w="1872208">
                  <a:extLst>
                    <a:ext uri="{9D8B030D-6E8A-4147-A177-3AD203B41FA5}">
                      <a16:colId xmlns:a16="http://schemas.microsoft.com/office/drawing/2014/main" val="739235312"/>
                    </a:ext>
                  </a:extLst>
                </a:gridCol>
              </a:tblGrid>
              <a:tr h="0">
                <a:tc gridSpan="3">
                  <a:txBody>
                    <a:bodyPr/>
                    <a:lstStyle/>
                    <a:p>
                      <a:pPr algn="ctr"/>
                      <a:r>
                        <a:rPr kumimoji="1" lang="ja-JP" altLang="en-US" sz="1050" dirty="0" smtClean="0">
                          <a:latin typeface="+mn-ea"/>
                          <a:ea typeface="+mn-ea"/>
                        </a:rPr>
                        <a:t>２月</a:t>
                      </a:r>
                      <a:r>
                        <a:rPr kumimoji="1" lang="en-US" altLang="ja-JP" sz="1050" dirty="0" smtClean="0">
                          <a:latin typeface="+mn-ea"/>
                          <a:ea typeface="+mn-ea"/>
                        </a:rPr>
                        <a:t> </a:t>
                      </a:r>
                      <a:endParaRPr kumimoji="1" lang="ja-JP" altLang="en-US" sz="1050" dirty="0">
                        <a:latin typeface="+mn-ea"/>
                        <a:ea typeface="+mn-ea"/>
                      </a:endParaRPr>
                    </a:p>
                  </a:txBody>
                  <a:tcPr marL="36000" marR="36000" marT="36000" marB="36000" anchor="ctr">
                    <a:solidFill>
                      <a:schemeClr val="accent2">
                        <a:lumMod val="20000"/>
                        <a:lumOff val="80000"/>
                      </a:schemeClr>
                    </a:solidFill>
                  </a:tcPr>
                </a:tc>
                <a:tc hMerge="1">
                  <a:txBody>
                    <a:bodyPr/>
                    <a:lstStyle/>
                    <a:p>
                      <a:pPr algn="ctr"/>
                      <a:endParaRPr kumimoji="1" lang="en-US" altLang="ja-JP" sz="1050" dirty="0" smtClean="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gridSpan="3">
                  <a:txBody>
                    <a:bodyPr/>
                    <a:lstStyle/>
                    <a:p>
                      <a:pPr algn="ctr"/>
                      <a:r>
                        <a:rPr kumimoji="1" lang="ja-JP" altLang="en-US" sz="1050" dirty="0" smtClean="0">
                          <a:latin typeface="+mn-ea"/>
                          <a:ea typeface="+mn-ea"/>
                        </a:rPr>
                        <a:t>４月</a:t>
                      </a:r>
                      <a:endParaRPr kumimoji="1" lang="ja-JP" altLang="en-US" sz="1050" dirty="0">
                        <a:latin typeface="+mn-ea"/>
                        <a:ea typeface="+mn-ea"/>
                      </a:endParaRPr>
                    </a:p>
                  </a:txBody>
                  <a:tcPr marL="36000" marR="36000" marT="36000" marB="36000" anchor="ctr">
                    <a:solidFill>
                      <a:schemeClr val="accent5">
                        <a:lumMod val="20000"/>
                        <a:lumOff val="80000"/>
                      </a:schemeClr>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122790">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利用日数</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１日当たりの１割相当額</a:t>
                      </a:r>
                      <a:endParaRPr kumimoji="1" lang="en-US" altLang="ja-JP" sz="1050" dirty="0" smtClean="0">
                        <a:latin typeface="+mn-ea"/>
                        <a:ea typeface="+mn-ea"/>
                      </a:endParaRPr>
                    </a:p>
                    <a:p>
                      <a:pPr algn="ctr"/>
                      <a:r>
                        <a:rPr kumimoji="1" lang="ja-JP" altLang="en-US" sz="1050" dirty="0" smtClean="0">
                          <a:latin typeface="+mn-ea"/>
                          <a:ea typeface="+mn-ea"/>
                        </a:rPr>
                        <a:t>③（①</a:t>
                      </a:r>
                      <a:r>
                        <a:rPr kumimoji="1" lang="en-US" altLang="ja-JP" sz="1050" dirty="0" smtClean="0">
                          <a:latin typeface="+mn-ea"/>
                          <a:ea typeface="+mn-ea"/>
                        </a:rPr>
                        <a:t>÷</a:t>
                      </a: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通所報酬に係る１割相当額</a:t>
                      </a:r>
                      <a:endParaRPr kumimoji="1" lang="en-US" altLang="ja-JP" sz="1050" dirty="0" smtClean="0">
                        <a:latin typeface="+mn-ea"/>
                        <a:ea typeface="+mn-ea"/>
                      </a:endParaRPr>
                    </a:p>
                    <a:p>
                      <a:pPr algn="ctr"/>
                      <a:r>
                        <a:rPr kumimoji="1" lang="ja-JP" altLang="en-US" sz="1050" dirty="0" smtClean="0">
                          <a:latin typeface="+mn-ea"/>
                          <a:ea typeface="+mn-ea"/>
                        </a:rPr>
                        <a:t>④</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通所による支援の利用日数</a:t>
                      </a:r>
                      <a:endParaRPr kumimoji="1" lang="en-US" altLang="ja-JP" sz="1050" dirty="0" smtClean="0">
                        <a:latin typeface="+mn-ea"/>
                        <a:ea typeface="+mn-ea"/>
                      </a:endParaRPr>
                    </a:p>
                    <a:p>
                      <a:pPr algn="ctr"/>
                      <a:r>
                        <a:rPr kumimoji="1" lang="ja-JP" altLang="en-US" sz="1050" dirty="0" smtClean="0">
                          <a:latin typeface="+mn-ea"/>
                          <a:ea typeface="+mn-ea"/>
                        </a:rPr>
                        <a:t>⑤</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１日当たりの１割相当額</a:t>
                      </a:r>
                    </a:p>
                    <a:p>
                      <a:pPr algn="ctr"/>
                      <a:r>
                        <a:rPr kumimoji="1" lang="ja-JP" altLang="en-US" sz="1050" dirty="0" smtClean="0">
                          <a:latin typeface="+mn-ea"/>
                          <a:ea typeface="+mn-ea"/>
                        </a:rPr>
                        <a:t>⑥（④</a:t>
                      </a:r>
                      <a:r>
                        <a:rPr kumimoji="1" lang="en-US" altLang="ja-JP" sz="1050" dirty="0" smtClean="0">
                          <a:latin typeface="+mn-ea"/>
                          <a:ea typeface="+mn-ea"/>
                        </a:rPr>
                        <a:t>÷</a:t>
                      </a:r>
                      <a:r>
                        <a:rPr kumimoji="1" lang="ja-JP" altLang="en-US" sz="1050" dirty="0" smtClean="0">
                          <a:latin typeface="+mn-ea"/>
                          <a:ea typeface="+mn-ea"/>
                        </a:rPr>
                        <a:t>⑤）</a:t>
                      </a:r>
                      <a:endParaRPr kumimoji="1" lang="en-US" altLang="ja-JP" sz="800" dirty="0" smtClean="0">
                        <a:latin typeface="+mn-ea"/>
                        <a:ea typeface="+mn-ea"/>
                      </a:endParaRPr>
                    </a:p>
                    <a:p>
                      <a:pPr algn="ctr"/>
                      <a:r>
                        <a:rPr kumimoji="1" lang="en-US" altLang="ja-JP" sz="800" dirty="0" smtClean="0">
                          <a:latin typeface="+mn-ea"/>
                          <a:ea typeface="+mn-ea"/>
                        </a:rPr>
                        <a:t>※</a:t>
                      </a:r>
                      <a:r>
                        <a:rPr kumimoji="1" lang="ja-JP" altLang="en-US" sz="800" dirty="0" smtClean="0">
                          <a:latin typeface="+mn-ea"/>
                          <a:ea typeface="+mn-ea"/>
                        </a:rPr>
                        <a:t>四捨五入</a:t>
                      </a:r>
                      <a:endParaRPr kumimoji="1" lang="en-US" altLang="ja-JP" sz="80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3555142941"/>
                  </a:ext>
                </a:extLst>
              </a:tr>
              <a:tr h="0">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30,000</a:t>
                      </a:r>
                      <a:r>
                        <a:rPr kumimoji="1" lang="ja-JP" altLang="en-US" sz="1050" dirty="0" smtClean="0">
                          <a:latin typeface="+mn-ea"/>
                          <a:ea typeface="+mn-ea"/>
                        </a:rPr>
                        <a:t>円</a:t>
                      </a:r>
                    </a:p>
                  </a:txBody>
                  <a:tcPr marL="36000" marR="36000" marT="36000" marB="36000" anchor="ctr">
                    <a:solidFill>
                      <a:schemeClr val="bg1"/>
                    </a:solidFill>
                  </a:tcPr>
                </a:tc>
                <a:tc>
                  <a:txBody>
                    <a:bodyPr/>
                    <a:lstStyle/>
                    <a:p>
                      <a:pPr algn="r"/>
                      <a:r>
                        <a:rPr kumimoji="1" lang="en-US" altLang="ja-JP" sz="1050" dirty="0" smtClean="0">
                          <a:latin typeface="+mn-ea"/>
                          <a:ea typeface="+mn-ea"/>
                        </a:rPr>
                        <a:t>20</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1,500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1,643</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863672862"/>
                  </a:ext>
                </a:extLst>
              </a:tr>
            </a:tbl>
          </a:graphicData>
        </a:graphic>
      </p:graphicFrame>
      <p:graphicFrame>
        <p:nvGraphicFramePr>
          <p:cNvPr id="3" name="表 2"/>
          <p:cNvGraphicFramePr>
            <a:graphicFrameLocks noGrp="1"/>
          </p:cNvGraphicFramePr>
          <p:nvPr>
            <p:extLst>
              <p:ext uri="{D42A27DB-BD31-4B8C-83A1-F6EECF244321}">
                <p14:modId xmlns:p14="http://schemas.microsoft.com/office/powerpoint/2010/main" val="3689762088"/>
              </p:ext>
            </p:extLst>
          </p:nvPr>
        </p:nvGraphicFramePr>
        <p:xfrm>
          <a:off x="574475" y="4592348"/>
          <a:ext cx="7849065" cy="117612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852620714"/>
                    </a:ext>
                  </a:extLst>
                </a:gridCol>
                <a:gridCol w="1404000">
                  <a:extLst>
                    <a:ext uri="{9D8B030D-6E8A-4147-A177-3AD203B41FA5}">
                      <a16:colId xmlns:a16="http://schemas.microsoft.com/office/drawing/2014/main" val="971511079"/>
                    </a:ext>
                  </a:extLst>
                </a:gridCol>
                <a:gridCol w="1296000">
                  <a:extLst>
                    <a:ext uri="{9D8B030D-6E8A-4147-A177-3AD203B41FA5}">
                      <a16:colId xmlns:a16="http://schemas.microsoft.com/office/drawing/2014/main" val="2082011114"/>
                    </a:ext>
                  </a:extLst>
                </a:gridCol>
                <a:gridCol w="1260000">
                  <a:extLst>
                    <a:ext uri="{9D8B030D-6E8A-4147-A177-3AD203B41FA5}">
                      <a16:colId xmlns:a16="http://schemas.microsoft.com/office/drawing/2014/main" val="2178301055"/>
                    </a:ext>
                  </a:extLst>
                </a:gridCol>
                <a:gridCol w="1296000">
                  <a:extLst>
                    <a:ext uri="{9D8B030D-6E8A-4147-A177-3AD203B41FA5}">
                      <a16:colId xmlns:a16="http://schemas.microsoft.com/office/drawing/2014/main" val="756297283"/>
                    </a:ext>
                  </a:extLst>
                </a:gridCol>
                <a:gridCol w="1369065">
                  <a:extLst>
                    <a:ext uri="{9D8B030D-6E8A-4147-A177-3AD203B41FA5}">
                      <a16:colId xmlns:a16="http://schemas.microsoft.com/office/drawing/2014/main" val="2347350953"/>
                    </a:ext>
                  </a:extLst>
                </a:gridCol>
              </a:tblGrid>
              <a:tr h="0">
                <a:tc gridSpan="6">
                  <a:txBody>
                    <a:bodyPr/>
                    <a:lstStyle/>
                    <a:p>
                      <a:pPr algn="ctr"/>
                      <a:r>
                        <a:rPr kumimoji="1" lang="ja-JP" altLang="en-US" sz="1050" dirty="0" smtClean="0">
                          <a:latin typeface="+mn-ea"/>
                          <a:ea typeface="+mn-ea"/>
                        </a:rPr>
                        <a:t>比較</a:t>
                      </a:r>
                      <a:endParaRPr kumimoji="1" lang="ja-JP" altLang="en-US" sz="1050" dirty="0">
                        <a:latin typeface="+mn-ea"/>
                        <a:ea typeface="+mn-ea"/>
                      </a:endParaRPr>
                    </a:p>
                  </a:txBody>
                  <a:tcPr marL="36000" marR="36000" marT="36000" marB="36000" anchor="ctr">
                    <a:solidFill>
                      <a:schemeClr val="accent4">
                        <a:lumMod val="20000"/>
                        <a:lumOff val="80000"/>
                      </a:schemeClr>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4163406883"/>
                  </a:ext>
                </a:extLst>
              </a:tr>
              <a:tr h="0">
                <a:tc>
                  <a:txBody>
                    <a:bodyPr/>
                    <a:lstStyle/>
                    <a:p>
                      <a:pPr algn="ctr"/>
                      <a:r>
                        <a:rPr kumimoji="1" lang="ja-JP" altLang="en-US" sz="1050" dirty="0" smtClean="0">
                          <a:latin typeface="+mn-ea"/>
                          <a:ea typeface="+mn-ea"/>
                        </a:rPr>
                        <a:t>４月の利用増分</a:t>
                      </a:r>
                      <a:endParaRPr kumimoji="1" lang="en-US" altLang="ja-JP" sz="1050" dirty="0" smtClean="0">
                        <a:latin typeface="+mn-ea"/>
                        <a:ea typeface="+mn-ea"/>
                      </a:endParaRPr>
                    </a:p>
                    <a:p>
                      <a:pPr algn="ctr"/>
                      <a:r>
                        <a:rPr kumimoji="1" lang="ja-JP" altLang="en-US" sz="1050" dirty="0" smtClean="0">
                          <a:latin typeface="+mn-ea"/>
                          <a:ea typeface="+mn-ea"/>
                        </a:rPr>
                        <a:t>⑦（⑤－②）</a:t>
                      </a:r>
                      <a:endParaRPr kumimoji="1" lang="en-US" altLang="ja-JP" sz="80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利用増分のかかり増し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⑧（⑥</a:t>
                      </a:r>
                      <a:r>
                        <a:rPr kumimoji="1" lang="en-US" altLang="ja-JP" sz="1050" dirty="0" smtClean="0">
                          <a:latin typeface="+mn-ea"/>
                          <a:ea typeface="+mn-ea"/>
                        </a:rPr>
                        <a:t>×</a:t>
                      </a:r>
                      <a:r>
                        <a:rPr kumimoji="1" lang="ja-JP" altLang="en-US" sz="1050" dirty="0" smtClean="0">
                          <a:latin typeface="+mn-ea"/>
                          <a:ea typeface="+mn-ea"/>
                        </a:rPr>
                        <a:t>⑦）</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その他のかかり増し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（１日当たり）</a:t>
                      </a:r>
                      <a:endParaRPr kumimoji="1" lang="en-US" altLang="ja-JP" sz="1050" dirty="0" smtClean="0">
                        <a:latin typeface="+mn-ea"/>
                        <a:ea typeface="+mn-ea"/>
                      </a:endParaRPr>
                    </a:p>
                    <a:p>
                      <a:pPr algn="ctr"/>
                      <a:r>
                        <a:rPr kumimoji="1" lang="ja-JP" altLang="en-US" sz="1050" dirty="0" smtClean="0">
                          <a:latin typeface="+mn-ea"/>
                          <a:ea typeface="+mn-ea"/>
                        </a:rPr>
                        <a:t>⑨（⑥－③）</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通所による支援日数</a:t>
                      </a:r>
                      <a:endParaRPr kumimoji="1" lang="en-US" altLang="ja-JP" sz="1050" dirty="0" smtClean="0">
                        <a:latin typeface="+mn-ea"/>
                        <a:ea typeface="+mn-ea"/>
                      </a:endParaRPr>
                    </a:p>
                    <a:p>
                      <a:pPr algn="ctr"/>
                      <a:r>
                        <a:rPr kumimoji="1" lang="ja-JP" altLang="en-US" sz="1050" dirty="0" smtClean="0">
                          <a:latin typeface="+mn-ea"/>
                          <a:ea typeface="+mn-ea"/>
                        </a:rPr>
                        <a:t>（利用増分は除く。）</a:t>
                      </a:r>
                      <a:endParaRPr kumimoji="1" lang="en-US" altLang="ja-JP" sz="1050" dirty="0" smtClean="0">
                        <a:latin typeface="+mn-ea"/>
                        <a:ea typeface="+mn-ea"/>
                      </a:endParaRPr>
                    </a:p>
                    <a:p>
                      <a:pPr algn="ctr"/>
                      <a:r>
                        <a:rPr kumimoji="1" lang="ja-JP" altLang="en-US" sz="1050" dirty="0" smtClean="0">
                          <a:latin typeface="+mn-ea"/>
                          <a:ea typeface="+mn-ea"/>
                        </a:rPr>
                        <a:t>⑩（⑤－⑦）</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その他のかかり増し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⑪（⑨</a:t>
                      </a:r>
                      <a:r>
                        <a:rPr kumimoji="1" lang="en-US" altLang="ja-JP" sz="1050" dirty="0" smtClean="0">
                          <a:latin typeface="+mn-ea"/>
                          <a:ea typeface="+mn-ea"/>
                        </a:rPr>
                        <a:t>×</a:t>
                      </a:r>
                      <a:r>
                        <a:rPr kumimoji="1" lang="ja-JP" altLang="en-US" sz="1050" dirty="0" smtClean="0">
                          <a:latin typeface="+mn-ea"/>
                          <a:ea typeface="+mn-ea"/>
                        </a:rPr>
                        <a:t>⑩）</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かかり増し報酬の</a:t>
                      </a:r>
                      <a:endParaRPr kumimoji="1" lang="en-US" altLang="ja-JP" sz="1050" dirty="0" smtClean="0">
                        <a:latin typeface="+mn-ea"/>
                        <a:ea typeface="+mn-ea"/>
                      </a:endParaRPr>
                    </a:p>
                    <a:p>
                      <a:pPr algn="ctr"/>
                      <a:r>
                        <a:rPr kumimoji="1" lang="ja-JP" altLang="en-US" sz="1050" dirty="0" smtClean="0">
                          <a:latin typeface="+mn-ea"/>
                          <a:ea typeface="+mn-ea"/>
                        </a:rPr>
                        <a:t>一割相当額</a:t>
                      </a:r>
                      <a:endParaRPr kumimoji="1" lang="en-US" altLang="ja-JP" sz="1050" dirty="0" smtClean="0">
                        <a:latin typeface="+mn-ea"/>
                        <a:ea typeface="+mn-ea"/>
                      </a:endParaRPr>
                    </a:p>
                    <a:p>
                      <a:pPr algn="ctr"/>
                      <a:r>
                        <a:rPr kumimoji="1" lang="ja-JP" altLang="en-US" sz="1050" dirty="0" smtClean="0">
                          <a:latin typeface="+mn-ea"/>
                          <a:ea typeface="+mn-ea"/>
                        </a:rPr>
                        <a:t>⑫（⑧＋⑪）</a:t>
                      </a:r>
                      <a:endParaRPr kumimoji="1" lang="en-US" altLang="ja-JP" sz="105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244153036"/>
                  </a:ext>
                </a:extLst>
              </a:tr>
              <a:tr h="0">
                <a:tc>
                  <a:txBody>
                    <a:bodyPr/>
                    <a:lstStyle/>
                    <a:p>
                      <a:pPr algn="r"/>
                      <a:r>
                        <a:rPr kumimoji="1" lang="en-US" altLang="ja-JP" sz="1050" dirty="0" smtClean="0">
                          <a:latin typeface="+mn-ea"/>
                          <a:ea typeface="+mn-ea"/>
                        </a:rPr>
                        <a:t>0</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143</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92093056"/>
                  </a:ext>
                </a:extLst>
              </a:tr>
            </a:tbl>
          </a:graphicData>
        </a:graphic>
      </p:graphicFrame>
      <p:sp>
        <p:nvSpPr>
          <p:cNvPr id="20" name="正方形/長方形 19"/>
          <p:cNvSpPr/>
          <p:nvPr/>
        </p:nvSpPr>
        <p:spPr>
          <a:xfrm>
            <a:off x="6075241" y="6170823"/>
            <a:ext cx="3342255" cy="354521"/>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mn-ea"/>
              </a:rPr>
              <a:t>＝かかり増し報酬に係る補助対象経費</a:t>
            </a:r>
            <a:endParaRPr kumimoji="1" lang="en-US" altLang="ja-JP" sz="1400" dirty="0" smtClean="0">
              <a:solidFill>
                <a:schemeClr val="tx1"/>
              </a:solidFill>
              <a:latin typeface="+mn-ea"/>
            </a:endParaRPr>
          </a:p>
        </p:txBody>
      </p:sp>
      <p:cxnSp>
        <p:nvCxnSpPr>
          <p:cNvPr id="21" name="直線矢印コネクタ 20"/>
          <p:cNvCxnSpPr/>
          <p:nvPr/>
        </p:nvCxnSpPr>
        <p:spPr>
          <a:xfrm flipH="1" flipV="1">
            <a:off x="7761312" y="5877272"/>
            <a:ext cx="0" cy="293551"/>
          </a:xfrm>
          <a:prstGeom prst="straightConnector1">
            <a:avLst/>
          </a:prstGeom>
          <a:ln w="50800">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cxnSp>
      <p:sp>
        <p:nvSpPr>
          <p:cNvPr id="13" name="正方形/長方形 12"/>
          <p:cNvSpPr/>
          <p:nvPr/>
        </p:nvSpPr>
        <p:spPr>
          <a:xfrm>
            <a:off x="385784" y="5799421"/>
            <a:ext cx="3239840" cy="253916"/>
          </a:xfrm>
          <a:prstGeom prst="rect">
            <a:avLst/>
          </a:prstGeom>
        </p:spPr>
        <p:txBody>
          <a:bodyPr wrap="square">
            <a:spAutoFit/>
          </a:bodyPr>
          <a:lstStyle/>
          <a:p>
            <a:pPr algn="ctr"/>
            <a:r>
              <a:rPr lang="en-US" altLang="ja-JP" sz="1050" dirty="0" smtClean="0">
                <a:latin typeface="+mn-ea"/>
              </a:rPr>
              <a:t>※</a:t>
            </a:r>
            <a:r>
              <a:rPr lang="ja-JP" altLang="en-US" sz="1050" dirty="0" smtClean="0">
                <a:latin typeface="+mn-ea"/>
              </a:rPr>
              <a:t>計算過程でマイナスが生じた場合、ゼロにする。</a:t>
            </a:r>
            <a:endParaRPr lang="en-US" altLang="ja-JP" sz="1050" dirty="0">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23</a:t>
            </a:fld>
            <a:endParaRPr lang="ja-JP" altLang="en-US"/>
          </a:p>
        </p:txBody>
      </p:sp>
    </p:spTree>
    <p:extLst>
      <p:ext uri="{BB962C8B-B14F-4D97-AF65-F5344CB8AC3E}">
        <p14:creationId xmlns:p14="http://schemas.microsoft.com/office/powerpoint/2010/main" val="15974263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p:cNvSpPr/>
          <p:nvPr/>
        </p:nvSpPr>
        <p:spPr>
          <a:xfrm>
            <a:off x="273000" y="504385"/>
            <a:ext cx="9360000" cy="623698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0975" indent="-180975"/>
            <a:r>
              <a:rPr lang="ja-JP" altLang="en-US" sz="1400" dirty="0" smtClean="0">
                <a:solidFill>
                  <a:schemeClr val="tx1"/>
                </a:solidFill>
                <a:latin typeface="+mn-ea"/>
              </a:rPr>
              <a:t>（例３）上限月額</a:t>
            </a:r>
            <a:r>
              <a:rPr lang="en-US" altLang="ja-JP" sz="1400" dirty="0" smtClean="0">
                <a:solidFill>
                  <a:schemeClr val="tx1"/>
                </a:solidFill>
                <a:latin typeface="+mn-ea"/>
              </a:rPr>
              <a:t>4,600</a:t>
            </a:r>
            <a:r>
              <a:rPr lang="ja-JP" altLang="en-US" sz="1400" dirty="0" smtClean="0">
                <a:solidFill>
                  <a:schemeClr val="tx1"/>
                </a:solidFill>
                <a:latin typeface="+mn-ea"/>
              </a:rPr>
              <a:t>円（続き）</a:t>
            </a:r>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a:solidFill>
                <a:schemeClr val="tx1"/>
              </a:solidFill>
              <a:latin typeface="+mn-ea"/>
            </a:endParaRPr>
          </a:p>
        </p:txBody>
      </p:sp>
      <p:graphicFrame>
        <p:nvGraphicFramePr>
          <p:cNvPr id="12" name="表 11"/>
          <p:cNvGraphicFramePr>
            <a:graphicFrameLocks noGrp="1"/>
          </p:cNvGraphicFramePr>
          <p:nvPr>
            <p:extLst>
              <p:ext uri="{D42A27DB-BD31-4B8C-83A1-F6EECF244321}">
                <p14:modId xmlns:p14="http://schemas.microsoft.com/office/powerpoint/2010/main" val="1592203707"/>
              </p:ext>
            </p:extLst>
          </p:nvPr>
        </p:nvGraphicFramePr>
        <p:xfrm>
          <a:off x="416494" y="908720"/>
          <a:ext cx="9145017" cy="5688632"/>
        </p:xfrm>
        <a:graphic>
          <a:graphicData uri="http://schemas.openxmlformats.org/drawingml/2006/table">
            <a:tbl>
              <a:tblPr firstRow="1" bandRow="1">
                <a:tableStyleId>{5C22544A-7EE6-4342-B048-85BDC9FD1C3A}</a:tableStyleId>
              </a:tblPr>
              <a:tblGrid>
                <a:gridCol w="9145017">
                  <a:extLst>
                    <a:ext uri="{9D8B030D-6E8A-4147-A177-3AD203B41FA5}">
                      <a16:colId xmlns:a16="http://schemas.microsoft.com/office/drawing/2014/main" val="3762443487"/>
                    </a:ext>
                  </a:extLst>
                </a:gridCol>
              </a:tblGrid>
              <a:tr h="5688632">
                <a:tc>
                  <a:txBody>
                    <a:bodyPr/>
                    <a:lstStyle/>
                    <a:p>
                      <a:r>
                        <a:rPr kumimoji="1" lang="ja-JP" altLang="en-US" sz="1200" b="0" dirty="0" smtClean="0">
                          <a:solidFill>
                            <a:schemeClr val="tx1"/>
                          </a:solidFill>
                          <a:latin typeface="+mn-ea"/>
                          <a:ea typeface="+mn-ea"/>
                        </a:rPr>
                        <a:t>３　補助申請額及び利用者請求額を算出する。　</a:t>
                      </a:r>
                      <a:endParaRPr kumimoji="1" lang="en-US" altLang="ja-JP" sz="1200" b="0" dirty="0" smtClean="0">
                        <a:solidFill>
                          <a:schemeClr val="tx1"/>
                        </a:solidFill>
                        <a:latin typeface="+mn-ea"/>
                        <a:ea typeface="+mn-ea"/>
                      </a:endParaRPr>
                    </a:p>
                    <a:p>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30" name="表 29"/>
          <p:cNvGraphicFramePr>
            <a:graphicFrameLocks noGrp="1"/>
          </p:cNvGraphicFramePr>
          <p:nvPr>
            <p:extLst/>
          </p:nvPr>
        </p:nvGraphicFramePr>
        <p:xfrm>
          <a:off x="10443048" y="1196752"/>
          <a:ext cx="5544000" cy="3427176"/>
        </p:xfrm>
        <a:graphic>
          <a:graphicData uri="http://schemas.openxmlformats.org/drawingml/2006/table">
            <a:tbl>
              <a:tblPr firstRow="1" bandRow="1">
                <a:tableStyleId>{5940675A-B579-460E-94D1-54222C63F5DA}</a:tableStyleId>
              </a:tblPr>
              <a:tblGrid>
                <a:gridCol w="2772000">
                  <a:extLst>
                    <a:ext uri="{9D8B030D-6E8A-4147-A177-3AD203B41FA5}">
                      <a16:colId xmlns:a16="http://schemas.microsoft.com/office/drawing/2014/main" val="3068284437"/>
                    </a:ext>
                  </a:extLst>
                </a:gridCol>
                <a:gridCol w="2772000">
                  <a:extLst>
                    <a:ext uri="{9D8B030D-6E8A-4147-A177-3AD203B41FA5}">
                      <a16:colId xmlns:a16="http://schemas.microsoft.com/office/drawing/2014/main" val="439966029"/>
                    </a:ext>
                  </a:extLst>
                </a:gridCol>
              </a:tblGrid>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marL="128004" marR="128004" marT="64024" marB="64024">
                    <a:lnB w="12700" cmpd="sng">
                      <a:noFill/>
                    </a:lnB>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marL="128004" marR="128004" marT="64024" marB="64024">
                    <a:lnB w="12700" cmpd="sng">
                      <a:noFill/>
                    </a:lnB>
                    <a:solidFill>
                      <a:srgbClr val="FFFF00">
                        <a:alpha val="50000"/>
                      </a:srgbClr>
                    </a:solidFill>
                  </a:tcPr>
                </a:tc>
                <a:extLst>
                  <a:ext uri="{0D108BD9-81ED-4DB2-BD59-A6C34878D82A}">
                    <a16:rowId xmlns:a16="http://schemas.microsoft.com/office/drawing/2014/main" val="2993600974"/>
                  </a:ext>
                </a:extLst>
              </a:tr>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marL="128004" marR="128004" marT="64024" marB="64024" anchor="b">
                    <a:lnT w="12700" cmpd="sng">
                      <a:noFill/>
                    </a:lnT>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marL="128004" marR="128004" marT="64024" marB="64024" anchor="b">
                    <a:lnT w="12700" cmpd="sng">
                      <a:noFill/>
                    </a:lnT>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24</a:t>
            </a:fld>
            <a:endParaRPr lang="ja-JP" altLang="en-US"/>
          </a:p>
        </p:txBody>
      </p:sp>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Ⅱ</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補助申請額等の計算方法（事業所間調整）</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－⑥</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13" name="表 12"/>
          <p:cNvGraphicFramePr>
            <a:graphicFrameLocks noGrp="1"/>
          </p:cNvGraphicFramePr>
          <p:nvPr>
            <p:extLst>
              <p:ext uri="{D42A27DB-BD31-4B8C-83A1-F6EECF244321}">
                <p14:modId xmlns:p14="http://schemas.microsoft.com/office/powerpoint/2010/main" val="3718099594"/>
              </p:ext>
            </p:extLst>
          </p:nvPr>
        </p:nvGraphicFramePr>
        <p:xfrm>
          <a:off x="632519" y="1342598"/>
          <a:ext cx="8729023" cy="1089273"/>
        </p:xfrm>
        <a:graphic>
          <a:graphicData uri="http://schemas.openxmlformats.org/drawingml/2006/table">
            <a:tbl>
              <a:tblPr firstRow="1" bandRow="1">
                <a:tableStyleId>{5940675A-B579-460E-94D1-54222C63F5DA}</a:tableStyleId>
              </a:tblPr>
              <a:tblGrid>
                <a:gridCol w="854560">
                  <a:extLst>
                    <a:ext uri="{9D8B030D-6E8A-4147-A177-3AD203B41FA5}">
                      <a16:colId xmlns:a16="http://schemas.microsoft.com/office/drawing/2014/main" val="2125921058"/>
                    </a:ext>
                  </a:extLst>
                </a:gridCol>
                <a:gridCol w="815715">
                  <a:extLst>
                    <a:ext uri="{9D8B030D-6E8A-4147-A177-3AD203B41FA5}">
                      <a16:colId xmlns:a16="http://schemas.microsoft.com/office/drawing/2014/main" val="4103548934"/>
                    </a:ext>
                  </a:extLst>
                </a:gridCol>
                <a:gridCol w="1126464">
                  <a:extLst>
                    <a:ext uri="{9D8B030D-6E8A-4147-A177-3AD203B41FA5}">
                      <a16:colId xmlns:a16="http://schemas.microsoft.com/office/drawing/2014/main" val="1916920264"/>
                    </a:ext>
                  </a:extLst>
                </a:gridCol>
                <a:gridCol w="1104532">
                  <a:extLst>
                    <a:ext uri="{9D8B030D-6E8A-4147-A177-3AD203B41FA5}">
                      <a16:colId xmlns:a16="http://schemas.microsoft.com/office/drawing/2014/main" val="4241023419"/>
                    </a:ext>
                  </a:extLst>
                </a:gridCol>
                <a:gridCol w="1309221">
                  <a:extLst>
                    <a:ext uri="{9D8B030D-6E8A-4147-A177-3AD203B41FA5}">
                      <a16:colId xmlns:a16="http://schemas.microsoft.com/office/drawing/2014/main" val="4264945827"/>
                    </a:ext>
                  </a:extLst>
                </a:gridCol>
                <a:gridCol w="1391047">
                  <a:extLst>
                    <a:ext uri="{9D8B030D-6E8A-4147-A177-3AD203B41FA5}">
                      <a16:colId xmlns:a16="http://schemas.microsoft.com/office/drawing/2014/main" val="1113267556"/>
                    </a:ext>
                  </a:extLst>
                </a:gridCol>
                <a:gridCol w="1063742">
                  <a:extLst>
                    <a:ext uri="{9D8B030D-6E8A-4147-A177-3AD203B41FA5}">
                      <a16:colId xmlns:a16="http://schemas.microsoft.com/office/drawing/2014/main" val="2869322614"/>
                    </a:ext>
                  </a:extLst>
                </a:gridCol>
                <a:gridCol w="1063742">
                  <a:extLst>
                    <a:ext uri="{9D8B030D-6E8A-4147-A177-3AD203B41FA5}">
                      <a16:colId xmlns:a16="http://schemas.microsoft.com/office/drawing/2014/main" val="739235312"/>
                    </a:ext>
                  </a:extLst>
                </a:gridCol>
              </a:tblGrid>
              <a:tr h="288033">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上限月額</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２月の一割</a:t>
                      </a:r>
                      <a:endParaRPr kumimoji="1" lang="en-US" altLang="ja-JP" sz="1050" dirty="0" smtClean="0">
                        <a:latin typeface="+mn-ea"/>
                        <a:ea typeface="+mn-ea"/>
                      </a:endParaRPr>
                    </a:p>
                    <a:p>
                      <a:pPr algn="ctr"/>
                      <a:r>
                        <a:rPr kumimoji="1" lang="ja-JP" altLang="en-US" sz="1050" dirty="0" smtClean="0">
                          <a:latin typeface="+mn-ea"/>
                          <a:ea typeface="+mn-ea"/>
                        </a:rPr>
                        <a:t>相当額</a:t>
                      </a:r>
                      <a:endParaRPr kumimoji="1" lang="en-US" altLang="ja-JP" sz="1050" dirty="0" smtClean="0">
                        <a:latin typeface="+mn-ea"/>
                        <a:ea typeface="+mn-ea"/>
                      </a:endParaRPr>
                    </a:p>
                    <a:p>
                      <a:pPr algn="ctr"/>
                      <a:r>
                        <a:rPr kumimoji="1" lang="ja-JP" altLang="en-US" sz="1050" dirty="0" smtClean="0">
                          <a:latin typeface="+mn-ea"/>
                          <a:ea typeface="+mn-ea"/>
                        </a:rPr>
                        <a:t>④</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かかり増し報酬に</a:t>
                      </a:r>
                      <a:endParaRPr kumimoji="1" lang="en-US" altLang="ja-JP" sz="1050" dirty="0" smtClean="0">
                        <a:latin typeface="+mn-ea"/>
                        <a:ea typeface="+mn-ea"/>
                      </a:endParaRPr>
                    </a:p>
                    <a:p>
                      <a:pPr algn="ctr"/>
                      <a:r>
                        <a:rPr kumimoji="1" lang="ja-JP" altLang="en-US" sz="1050" dirty="0" smtClean="0">
                          <a:latin typeface="+mn-ea"/>
                          <a:ea typeface="+mn-ea"/>
                        </a:rPr>
                        <a:t>係る補助対象経費</a:t>
                      </a:r>
                      <a:endParaRPr kumimoji="1" lang="en-US" altLang="ja-JP" sz="1050" dirty="0" smtClean="0">
                        <a:latin typeface="+mn-ea"/>
                        <a:ea typeface="+mn-ea"/>
                      </a:endParaRPr>
                    </a:p>
                    <a:p>
                      <a:pPr marL="0" marR="0" lvl="0" indent="0" algn="ct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⑤（前頁の⑫）</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通所従前負担額</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⑥（④－⑤）</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45,000</a:t>
                      </a:r>
                      <a:r>
                        <a:rPr kumimoji="1" lang="ja-JP" altLang="en-US" sz="1050" dirty="0" smtClean="0">
                          <a:latin typeface="+mn-ea"/>
                          <a:ea typeface="+mn-ea"/>
                        </a:rPr>
                        <a:t>円</a:t>
                      </a:r>
                    </a:p>
                  </a:txBody>
                  <a:tcPr marL="36000" marR="36000" marT="36000" marB="36000" anchor="ctr">
                    <a:solidFill>
                      <a:schemeClr val="bg1"/>
                    </a:solidFill>
                  </a:tcPr>
                </a:tc>
                <a:tc>
                  <a:txBody>
                    <a:bodyPr/>
                    <a:lstStyle/>
                    <a:p>
                      <a:pPr algn="r"/>
                      <a:r>
                        <a:rPr kumimoji="1" lang="en-US" altLang="ja-JP" sz="1050" dirty="0" smtClean="0">
                          <a:latin typeface="+mn-ea"/>
                          <a:ea typeface="+mn-ea"/>
                        </a:rPr>
                        <a:t>4,600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4,600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30,000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27,998</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4,600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863672862"/>
                  </a:ext>
                </a:extLst>
              </a:tr>
            </a:tbl>
          </a:graphicData>
        </a:graphic>
      </p:graphicFrame>
      <p:sp>
        <p:nvSpPr>
          <p:cNvPr id="31" name="波線 30"/>
          <p:cNvSpPr/>
          <p:nvPr/>
        </p:nvSpPr>
        <p:spPr>
          <a:xfrm>
            <a:off x="10461684" y="2492896"/>
            <a:ext cx="5472000" cy="720080"/>
          </a:xfrm>
          <a:prstGeom prst="wave">
            <a:avLst>
              <a:gd name="adj1" fmla="val 12500"/>
              <a:gd name="adj2" fmla="val -161"/>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p:nvSpPr>
        <p:spPr>
          <a:xfrm>
            <a:off x="12639292" y="1268760"/>
            <a:ext cx="1188132" cy="3276000"/>
          </a:xfrm>
          <a:prstGeom prst="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endParaRPr lang="en-US" altLang="ja-JP" sz="1400" b="1"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p:txBody>
      </p:sp>
      <p:sp>
        <p:nvSpPr>
          <p:cNvPr id="33" name="正方形/長方形 32"/>
          <p:cNvSpPr/>
          <p:nvPr/>
        </p:nvSpPr>
        <p:spPr>
          <a:xfrm>
            <a:off x="12891392" y="1340768"/>
            <a:ext cx="648000" cy="396000"/>
          </a:xfrm>
          <a:prstGeom prst="rect">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b="1" dirty="0" smtClean="0">
                <a:solidFill>
                  <a:schemeClr val="bg1"/>
                </a:solidFill>
                <a:latin typeface="+mn-ea"/>
              </a:rPr>
              <a:t>１割</a:t>
            </a:r>
            <a:endParaRPr lang="en-US" altLang="ja-JP" sz="1200" b="1" dirty="0" smtClean="0">
              <a:solidFill>
                <a:schemeClr val="bg1"/>
              </a:solidFill>
              <a:latin typeface="+mn-ea"/>
            </a:endParaRPr>
          </a:p>
          <a:p>
            <a:pPr marL="179388" indent="-179388" algn="ctr"/>
            <a:r>
              <a:rPr lang="ja-JP" altLang="en-US" sz="1200" b="1" dirty="0" smtClean="0">
                <a:solidFill>
                  <a:schemeClr val="bg1"/>
                </a:solidFill>
                <a:latin typeface="+mn-ea"/>
              </a:rPr>
              <a:t>相当額</a:t>
            </a:r>
            <a:endParaRPr lang="en-US" altLang="ja-JP" sz="1200" b="1" dirty="0" smtClean="0">
              <a:solidFill>
                <a:schemeClr val="bg1"/>
              </a:solidFill>
              <a:latin typeface="+mn-ea"/>
            </a:endParaRPr>
          </a:p>
        </p:txBody>
      </p:sp>
      <p:sp>
        <p:nvSpPr>
          <p:cNvPr id="37" name="正方形/長方形 36"/>
          <p:cNvSpPr/>
          <p:nvPr/>
        </p:nvSpPr>
        <p:spPr>
          <a:xfrm>
            <a:off x="12631282" y="3284984"/>
            <a:ext cx="386614" cy="1256982"/>
          </a:xfrm>
          <a:prstGeom prst="rect">
            <a:avLst/>
          </a:prstGeom>
          <a:solidFill>
            <a:srgbClr val="FF0000">
              <a:alpha val="15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endParaRPr lang="en-US" altLang="ja-JP" sz="1400" b="1"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p:txBody>
      </p:sp>
      <p:sp>
        <p:nvSpPr>
          <p:cNvPr id="19" name="正方形/長方形 18"/>
          <p:cNvSpPr/>
          <p:nvPr/>
        </p:nvSpPr>
        <p:spPr>
          <a:xfrm>
            <a:off x="632519" y="2507537"/>
            <a:ext cx="8729023" cy="504000"/>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indent="-176213"/>
            <a:r>
              <a:rPr kumimoji="1" lang="ja-JP" altLang="en-US" sz="1200" dirty="0" smtClean="0">
                <a:solidFill>
                  <a:schemeClr val="tx1"/>
                </a:solidFill>
                <a:latin typeface="+mn-ea"/>
              </a:rPr>
              <a:t>注：２月の一割相当額から、かかり増し報酬に係る補助対象経費を除くと、通所従前負担額が算出できる。</a:t>
            </a:r>
            <a:r>
              <a:rPr lang="ja-JP" altLang="en-US" sz="1200" dirty="0" smtClean="0">
                <a:solidFill>
                  <a:schemeClr val="tx1"/>
                </a:solidFill>
                <a:latin typeface="+mn-ea"/>
              </a:rPr>
              <a:t>しかし、この例では、通所従前負担額より</a:t>
            </a:r>
            <a:r>
              <a:rPr lang="zh-TW" altLang="en-US" sz="1200" dirty="0">
                <a:solidFill>
                  <a:schemeClr val="tx1"/>
                </a:solidFill>
                <a:latin typeface="+mn-ea"/>
              </a:rPr>
              <a:t>上限額</a:t>
            </a:r>
            <a:r>
              <a:rPr lang="zh-TW" altLang="en-US" sz="1200" dirty="0" smtClean="0">
                <a:solidFill>
                  <a:schemeClr val="tx1"/>
                </a:solidFill>
                <a:latin typeface="+mn-ea"/>
              </a:rPr>
              <a:t>管理後利用者</a:t>
            </a:r>
            <a:r>
              <a:rPr lang="zh-TW" altLang="en-US" sz="1200" dirty="0">
                <a:solidFill>
                  <a:schemeClr val="tx1"/>
                </a:solidFill>
                <a:latin typeface="+mn-ea"/>
              </a:rPr>
              <a:t>負担</a:t>
            </a:r>
            <a:r>
              <a:rPr lang="zh-TW" altLang="en-US" sz="1200" dirty="0" smtClean="0">
                <a:solidFill>
                  <a:schemeClr val="tx1"/>
                </a:solidFill>
                <a:latin typeface="+mn-ea"/>
              </a:rPr>
              <a:t>額</a:t>
            </a:r>
            <a:r>
              <a:rPr lang="ja-JP" altLang="en-US" sz="1200" dirty="0" smtClean="0">
                <a:solidFill>
                  <a:schemeClr val="tx1"/>
                </a:solidFill>
                <a:latin typeface="+mn-ea"/>
              </a:rPr>
              <a:t>の方が小さいので、補助対象は</a:t>
            </a:r>
            <a:r>
              <a:rPr lang="ja-JP" altLang="en-US" sz="1200" dirty="0">
                <a:solidFill>
                  <a:schemeClr val="tx1"/>
                </a:solidFill>
                <a:latin typeface="+mn-ea"/>
              </a:rPr>
              <a:t>無</a:t>
            </a:r>
            <a:r>
              <a:rPr lang="ja-JP" altLang="en-US" sz="1200" dirty="0" smtClean="0">
                <a:solidFill>
                  <a:schemeClr val="tx1"/>
                </a:solidFill>
                <a:latin typeface="+mn-ea"/>
              </a:rPr>
              <a:t>しになる（７頁の例３と同じ）。</a:t>
            </a:r>
            <a:endParaRPr kumimoji="1" lang="en-US" altLang="ja-JP" sz="1200" dirty="0" smtClean="0">
              <a:solidFill>
                <a:schemeClr val="tx1"/>
              </a:solidFill>
              <a:latin typeface="+mn-ea"/>
            </a:endParaRPr>
          </a:p>
        </p:txBody>
      </p:sp>
      <p:graphicFrame>
        <p:nvGraphicFramePr>
          <p:cNvPr id="20" name="表 19"/>
          <p:cNvGraphicFramePr>
            <a:graphicFrameLocks noGrp="1"/>
          </p:cNvGraphicFramePr>
          <p:nvPr>
            <p:extLst>
              <p:ext uri="{D42A27DB-BD31-4B8C-83A1-F6EECF244321}">
                <p14:modId xmlns:p14="http://schemas.microsoft.com/office/powerpoint/2010/main" val="4057319908"/>
              </p:ext>
            </p:extLst>
          </p:nvPr>
        </p:nvGraphicFramePr>
        <p:xfrm>
          <a:off x="496530" y="5542364"/>
          <a:ext cx="9000999" cy="9829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050" b="0" dirty="0" smtClean="0">
                          <a:solidFill>
                            <a:schemeClr val="tx1"/>
                          </a:solidFill>
                          <a:latin typeface="+mn-ea"/>
                          <a:ea typeface="+mn-ea"/>
                        </a:rPr>
                        <a:t>４月の請求内容（調整後）</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050" b="0" dirty="0" smtClean="0">
                          <a:solidFill>
                            <a:schemeClr val="tx1"/>
                          </a:solidFill>
                          <a:latin typeface="+mn-ea"/>
                          <a:ea typeface="+mn-ea"/>
                        </a:rPr>
                        <a:t>上限額管理事業者</a:t>
                      </a:r>
                      <a:r>
                        <a:rPr kumimoji="1" lang="en-US" altLang="ja-JP" sz="1050" b="0" dirty="0" smtClean="0">
                          <a:solidFill>
                            <a:schemeClr val="tx1"/>
                          </a:solidFill>
                          <a:latin typeface="+mn-ea"/>
                          <a:ea typeface="+mn-ea"/>
                        </a:rPr>
                        <a:t>A</a:t>
                      </a: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上限額管理後利用者</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負担額</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4,600</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(2)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利用者請求額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4,600</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(3)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補助申請額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      0</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zh-TW" altLang="en-US" sz="1050" b="0" i="0" u="none" strike="noStrike" kern="1200" cap="none" spc="0" normalizeH="0" baseline="0" noProof="0" dirty="0" smtClean="0">
                        <a:ln>
                          <a:noFill/>
                        </a:ln>
                        <a:solidFill>
                          <a:prstClr val="black"/>
                        </a:solidFill>
                        <a:effectLst/>
                        <a:uLnTx/>
                        <a:uFillTx/>
                        <a:latin typeface="+mn-ea"/>
                        <a:ea typeface="+mn-ea"/>
                        <a:cs typeface="+mn-cs"/>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上限管理を行わない事業所Ｂ</a:t>
                      </a:r>
                      <a:endParaRPr kumimoji="1" lang="en-US" altLang="ja-JP" sz="1050" b="0" dirty="0" smtClean="0">
                        <a:solidFill>
                          <a:schemeClr val="tx1"/>
                        </a:solidFill>
                        <a:latin typeface="+mn-ea"/>
                        <a:ea typeface="+mn-ea"/>
                      </a:endParaRPr>
                    </a:p>
                    <a:p>
                      <a:r>
                        <a:rPr kumimoji="1" lang="en-US" altLang="zh-TW"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　</a:t>
                      </a:r>
                      <a:r>
                        <a:rPr kumimoji="1" lang="en-US" altLang="ja-JP" sz="1050" b="0" dirty="0" smtClean="0">
                          <a:solidFill>
                            <a:schemeClr val="tx1"/>
                          </a:solidFill>
                          <a:latin typeface="+mn-ea"/>
                          <a:ea typeface="+mn-ea"/>
                        </a:rPr>
                        <a:t>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zh-TW"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ja-JP"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ja-JP" altLang="en-US" sz="1050" b="0" baseline="0" dirty="0" smtClean="0">
                          <a:solidFill>
                            <a:schemeClr val="tx1"/>
                          </a:solidFill>
                          <a:latin typeface="+mn-ea"/>
                          <a:ea typeface="+mn-ea"/>
                        </a:rPr>
                        <a:t> </a:t>
                      </a:r>
                      <a:r>
                        <a:rPr kumimoji="1" lang="en-US" altLang="ja-JP" sz="1050" b="0" baseline="0" dirty="0" smtClean="0">
                          <a:solidFill>
                            <a:schemeClr val="tx1"/>
                          </a:solidFill>
                          <a:latin typeface="+mn-ea"/>
                          <a:ea typeface="+mn-ea"/>
                        </a:rPr>
                        <a:t>0</a:t>
                      </a:r>
                      <a:r>
                        <a:rPr kumimoji="1" lang="ja-JP" altLang="en-US" sz="1050" b="0" baseline="0" dirty="0" smtClean="0">
                          <a:solidFill>
                            <a:schemeClr val="tx1"/>
                          </a:solidFill>
                          <a:latin typeface="+mn-ea"/>
                          <a:ea typeface="+mn-ea"/>
                        </a:rPr>
                        <a:t>円</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上限管理を行わない事業所Ｃ</a:t>
                      </a:r>
                      <a:endParaRPr kumimoji="1" lang="en-US" altLang="ja-JP" sz="1050" b="0" dirty="0" smtClean="0">
                        <a:solidFill>
                          <a:schemeClr val="tx1"/>
                        </a:solidFill>
                        <a:latin typeface="+mn-ea"/>
                        <a:ea typeface="+mn-ea"/>
                      </a:endParaRPr>
                    </a:p>
                    <a:p>
                      <a:pPr marL="0" indent="0">
                        <a:buNone/>
                      </a:pPr>
                      <a:r>
                        <a:rPr kumimoji="1" lang="en-US" altLang="ja-JP"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　</a:t>
                      </a:r>
                      <a:r>
                        <a:rPr kumimoji="1" lang="en-US" altLang="zh-TW" sz="1050" b="0" dirty="0" smtClean="0">
                          <a:solidFill>
                            <a:schemeClr val="tx1"/>
                          </a:solidFill>
                          <a:latin typeface="+mn-ea"/>
                          <a:ea typeface="+mn-ea"/>
                        </a:rPr>
                        <a:t>0</a:t>
                      </a:r>
                      <a:r>
                        <a:rPr kumimoji="1" lang="zh-TW"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p>
                      <a:pPr marL="0" indent="0">
                        <a:buNone/>
                      </a:pPr>
                      <a:r>
                        <a:rPr kumimoji="1" lang="en-US" altLang="ja-JP"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0</a:t>
                      </a:r>
                      <a:r>
                        <a:rPr kumimoji="1" lang="ja-JP"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p>
                      <a:pPr marL="0" indent="0">
                        <a:buNone/>
                      </a:pPr>
                      <a:r>
                        <a:rPr kumimoji="1" lang="en-US" altLang="zh-TW"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en-US" altLang="ja-JP" sz="1050" b="0" dirty="0" smtClean="0">
                          <a:solidFill>
                            <a:schemeClr val="tx1"/>
                          </a:solidFill>
                          <a:latin typeface="+mn-ea"/>
                          <a:ea typeface="+mn-ea"/>
                        </a:rPr>
                        <a:t>0</a:t>
                      </a:r>
                      <a:r>
                        <a:rPr kumimoji="1" lang="ja-JP" altLang="en-US" sz="1050" b="0" dirty="0" smtClean="0">
                          <a:solidFill>
                            <a:schemeClr val="tx1"/>
                          </a:solidFill>
                          <a:latin typeface="+mn-ea"/>
                          <a:ea typeface="+mn-ea"/>
                        </a:rPr>
                        <a:t>円</a:t>
                      </a:r>
                      <a:endParaRPr kumimoji="1" lang="zh-TW"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3" name="表 2"/>
          <p:cNvGraphicFramePr>
            <a:graphicFrameLocks noGrp="1"/>
          </p:cNvGraphicFramePr>
          <p:nvPr>
            <p:extLst>
              <p:ext uri="{D42A27DB-BD31-4B8C-83A1-F6EECF244321}">
                <p14:modId xmlns:p14="http://schemas.microsoft.com/office/powerpoint/2010/main" val="2562273259"/>
              </p:ext>
            </p:extLst>
          </p:nvPr>
        </p:nvGraphicFramePr>
        <p:xfrm>
          <a:off x="3370055" y="3206407"/>
          <a:ext cx="3253948" cy="1089273"/>
        </p:xfrm>
        <a:graphic>
          <a:graphicData uri="http://schemas.openxmlformats.org/drawingml/2006/table">
            <a:tbl>
              <a:tblPr firstRow="1" bandRow="1">
                <a:tableStyleId>{5940675A-B579-460E-94D1-54222C63F5DA}</a:tableStyleId>
              </a:tblPr>
              <a:tblGrid>
                <a:gridCol w="1126464">
                  <a:extLst>
                    <a:ext uri="{9D8B030D-6E8A-4147-A177-3AD203B41FA5}">
                      <a16:colId xmlns:a16="http://schemas.microsoft.com/office/drawing/2014/main" val="3670808675"/>
                    </a:ext>
                  </a:extLst>
                </a:gridCol>
                <a:gridCol w="1063742">
                  <a:extLst>
                    <a:ext uri="{9D8B030D-6E8A-4147-A177-3AD203B41FA5}">
                      <a16:colId xmlns:a16="http://schemas.microsoft.com/office/drawing/2014/main" val="3166575644"/>
                    </a:ext>
                  </a:extLst>
                </a:gridCol>
                <a:gridCol w="1063742">
                  <a:extLst>
                    <a:ext uri="{9D8B030D-6E8A-4147-A177-3AD203B41FA5}">
                      <a16:colId xmlns:a16="http://schemas.microsoft.com/office/drawing/2014/main" val="3334744597"/>
                    </a:ext>
                  </a:extLst>
                </a:gridCol>
              </a:tblGrid>
              <a:tr h="288033">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301597865"/>
                  </a:ext>
                </a:extLst>
              </a:tr>
              <a:tr h="377193">
                <a:tc>
                  <a:txBody>
                    <a:bodyPr/>
                    <a:lstStyle/>
                    <a:p>
                      <a:pPr algn="r"/>
                      <a:r>
                        <a:rPr kumimoji="1" lang="en-US" altLang="ja-JP" sz="1050" dirty="0" smtClean="0">
                          <a:latin typeface="+mn-ea"/>
                          <a:ea typeface="+mn-ea"/>
                        </a:rPr>
                        <a:t>4,600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4,600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3477948078"/>
                  </a:ext>
                </a:extLst>
              </a:tr>
            </a:tbl>
          </a:graphicData>
        </a:graphic>
      </p:graphicFrame>
      <p:cxnSp>
        <p:nvCxnSpPr>
          <p:cNvPr id="22" name="直線矢印コネクタ 21"/>
          <p:cNvCxnSpPr>
            <a:stCxn id="3" idx="2"/>
          </p:cNvCxnSpPr>
          <p:nvPr/>
        </p:nvCxnSpPr>
        <p:spPr>
          <a:xfrm flipH="1">
            <a:off x="1939625" y="4295680"/>
            <a:ext cx="3057404"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3" idx="2"/>
            <a:endCxn id="20" idx="0"/>
          </p:cNvCxnSpPr>
          <p:nvPr/>
        </p:nvCxnSpPr>
        <p:spPr>
          <a:xfrm>
            <a:off x="4997029" y="4295680"/>
            <a:ext cx="0"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a:stCxn id="3" idx="2"/>
          </p:cNvCxnSpPr>
          <p:nvPr/>
        </p:nvCxnSpPr>
        <p:spPr>
          <a:xfrm>
            <a:off x="4997029" y="4295680"/>
            <a:ext cx="2980307"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5" name="正方形/長方形 24"/>
          <p:cNvSpPr/>
          <p:nvPr/>
        </p:nvSpPr>
        <p:spPr>
          <a:xfrm>
            <a:off x="1939625" y="4653136"/>
            <a:ext cx="5965703" cy="57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050" dirty="0" smtClean="0">
                <a:solidFill>
                  <a:schemeClr val="tx1"/>
                </a:solidFill>
                <a:latin typeface="+mn-ea"/>
              </a:rPr>
              <a:t>○利用者請求額は、一割相当額の範囲内で上限管理事業者から請求することとする。</a:t>
            </a:r>
            <a:endParaRPr kumimoji="1" lang="en-US" altLang="ja-JP" sz="1050" dirty="0" smtClean="0">
              <a:solidFill>
                <a:schemeClr val="tx1"/>
              </a:solidFill>
              <a:latin typeface="+mn-ea"/>
            </a:endParaRPr>
          </a:p>
          <a:p>
            <a:r>
              <a:rPr kumimoji="1" lang="ja-JP" altLang="en-US" sz="1050" dirty="0" smtClean="0">
                <a:solidFill>
                  <a:schemeClr val="tx1"/>
                </a:solidFill>
                <a:latin typeface="+mn-ea"/>
              </a:rPr>
              <a:t>○上限額管理後利用者負担額＝利用者請求額＋補助申請額となる。</a:t>
            </a:r>
            <a:endParaRPr kumimoji="1" lang="en-US" altLang="ja-JP" sz="1050" dirty="0" smtClean="0">
              <a:solidFill>
                <a:schemeClr val="tx1"/>
              </a:solidFill>
              <a:latin typeface="+mn-ea"/>
            </a:endParaRPr>
          </a:p>
        </p:txBody>
      </p:sp>
    </p:spTree>
    <p:extLst>
      <p:ext uri="{BB962C8B-B14F-4D97-AF65-F5344CB8AC3E}">
        <p14:creationId xmlns:p14="http://schemas.microsoft.com/office/powerpoint/2010/main" val="23534974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lang="ja-JP" altLang="en-US" smtClean="0"/>
              <a:pPr/>
              <a:t>25</a:t>
            </a:fld>
            <a:endParaRPr lang="ja-JP" altLang="en-US"/>
          </a:p>
        </p:txBody>
      </p:sp>
      <p:sp>
        <p:nvSpPr>
          <p:cNvPr id="5" name="タイトル 1"/>
          <p:cNvSpPr txBox="1">
            <a:spLocks/>
          </p:cNvSpPr>
          <p:nvPr/>
        </p:nvSpPr>
        <p:spPr>
          <a:xfrm>
            <a:off x="93663" y="1456854"/>
            <a:ext cx="9718675" cy="3944292"/>
          </a:xfrm>
          <a:prstGeom prst="rect">
            <a:avLst/>
          </a:prstGeom>
          <a:noFill/>
        </p:spPr>
        <p:txBody>
          <a:bodyPr vert="horz" lIns="91440" tIns="45720" rIns="91440" bIns="45720" rtlCol="0" anchor="ctr">
            <a:noAutofit/>
          </a:bodyPr>
          <a:lstStyle>
            <a:lvl1pPr algn="ctr" defTabSz="990570" rtl="0" eaLnBrk="1" latinLnBrk="0" hangingPunct="1">
              <a:spcBef>
                <a:spcPct val="0"/>
              </a:spcBef>
              <a:buNone/>
              <a:defRPr kumimoji="1" sz="4767" kern="1200">
                <a:solidFill>
                  <a:schemeClr val="tx1"/>
                </a:solidFill>
                <a:latin typeface="+mj-lt"/>
                <a:ea typeface="+mj-ea"/>
                <a:cs typeface="+mj-cs"/>
              </a:defRPr>
            </a:lvl1pPr>
          </a:lstStyle>
          <a:p>
            <a:r>
              <a:rPr lang="en-US" altLang="ja-JP" sz="3200" dirty="0" smtClean="0">
                <a:latin typeface="ＤＦ特太ゴシック体" panose="020B0509000000000000" pitchFamily="49" charset="-128"/>
                <a:ea typeface="ＤＦ特太ゴシック体" panose="020B0509000000000000" pitchFamily="49" charset="-128"/>
              </a:rPr>
              <a:t>Ⅳ</a:t>
            </a:r>
            <a:r>
              <a:rPr lang="ja-JP" altLang="en-US" sz="3200" dirty="0">
                <a:latin typeface="ＤＦ特太ゴシック体" panose="020B0509000000000000" pitchFamily="49" charset="-128"/>
                <a:ea typeface="ＤＦ特太ゴシック体" panose="020B0509000000000000" pitchFamily="49" charset="-128"/>
              </a:rPr>
              <a:t>　</a:t>
            </a:r>
            <a:r>
              <a:rPr lang="ja-JP" altLang="en-US" sz="3200" dirty="0" smtClean="0">
                <a:latin typeface="ＤＦ特太ゴシック体" panose="020B0509000000000000" pitchFamily="49" charset="-128"/>
                <a:ea typeface="ＤＦ特太ゴシック体" panose="020B0509000000000000" pitchFamily="49" charset="-128"/>
              </a:rPr>
              <a:t>本資料に係るＱ＆Ａ</a:t>
            </a:r>
            <a:endParaRPr lang="ja-JP" altLang="en-US" sz="3200" dirty="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34004546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26</a:t>
            </a:fld>
            <a:endParaRPr lang="ja-JP" altLang="en-US"/>
          </a:p>
        </p:txBody>
      </p:sp>
      <p:grpSp>
        <p:nvGrpSpPr>
          <p:cNvPr id="19" name="グループ化 18"/>
          <p:cNvGrpSpPr/>
          <p:nvPr/>
        </p:nvGrpSpPr>
        <p:grpSpPr>
          <a:xfrm>
            <a:off x="91537" y="1804823"/>
            <a:ext cx="9720000" cy="871467"/>
            <a:chOff x="91537" y="476671"/>
            <a:chExt cx="9720000" cy="871467"/>
          </a:xfrm>
        </p:grpSpPr>
        <p:sp>
          <p:nvSpPr>
            <p:cNvPr id="20" name="正方形/長方形 19"/>
            <p:cNvSpPr/>
            <p:nvPr/>
          </p:nvSpPr>
          <p:spPr>
            <a:xfrm>
              <a:off x="91537" y="476671"/>
              <a:ext cx="9720000" cy="523745"/>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Ｑ２　</a:t>
              </a:r>
              <a:r>
                <a:rPr lang="en-US" altLang="ja-JP" sz="1200" dirty="0" smtClean="0">
                  <a:solidFill>
                    <a:schemeClr val="tx1"/>
                  </a:solidFill>
                  <a:latin typeface="+mn-ea"/>
                </a:rPr>
                <a:t>Ⅲ</a:t>
              </a:r>
              <a:r>
                <a:rPr lang="ja-JP" altLang="en-US" sz="1200" dirty="0" smtClean="0">
                  <a:solidFill>
                    <a:schemeClr val="tx1"/>
                  </a:solidFill>
                  <a:latin typeface="+mn-ea"/>
                </a:rPr>
                <a:t>の算定方法で、利用頻度にバラツキがあり、２月の実績だけで判断することが適当ではない場合、</a:t>
              </a:r>
              <a:r>
                <a:rPr lang="en-US" altLang="ja-JP" sz="1200" dirty="0" smtClean="0">
                  <a:solidFill>
                    <a:schemeClr val="tx1"/>
                  </a:solidFill>
                  <a:latin typeface="+mn-ea"/>
                </a:rPr>
                <a:t>12</a:t>
              </a:r>
              <a:r>
                <a:rPr lang="ja-JP" altLang="en-US" sz="1200" dirty="0" smtClean="0">
                  <a:solidFill>
                    <a:schemeClr val="tx1"/>
                  </a:solidFill>
                  <a:latin typeface="+mn-ea"/>
                </a:rPr>
                <a:t>月～２月の平均をもって通所従前報酬を算出するような方法も</a:t>
              </a:r>
              <a:r>
                <a:rPr lang="ja-JP" altLang="en-US" sz="1200" dirty="0">
                  <a:solidFill>
                    <a:schemeClr val="tx1"/>
                  </a:solidFill>
                  <a:latin typeface="+mn-ea"/>
                </a:rPr>
                <a:t>可能</a:t>
              </a:r>
              <a:r>
                <a:rPr lang="ja-JP" altLang="en-US" sz="1200" dirty="0" smtClean="0">
                  <a:solidFill>
                    <a:schemeClr val="tx1"/>
                  </a:solidFill>
                  <a:latin typeface="+mn-ea"/>
                </a:rPr>
                <a:t>か</a:t>
              </a:r>
              <a:r>
                <a:rPr lang="ja-JP" altLang="en-US" sz="1200" dirty="0">
                  <a:solidFill>
                    <a:schemeClr val="tx1"/>
                  </a:solidFill>
                  <a:latin typeface="+mn-ea"/>
                </a:rPr>
                <a:t>。</a:t>
              </a:r>
              <a:endParaRPr lang="en-US" altLang="ja-JP" sz="1200" dirty="0" smtClean="0">
                <a:solidFill>
                  <a:schemeClr val="tx1"/>
                </a:solidFill>
                <a:latin typeface="+mn-ea"/>
              </a:endParaRPr>
            </a:p>
          </p:txBody>
        </p:sp>
        <p:sp>
          <p:nvSpPr>
            <p:cNvPr id="21" name="正方形/長方形 20"/>
            <p:cNvSpPr/>
            <p:nvPr/>
          </p:nvSpPr>
          <p:spPr>
            <a:xfrm>
              <a:off x="91537" y="973360"/>
              <a:ext cx="9720000" cy="37477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Ａ２．</a:t>
              </a:r>
              <a:r>
                <a:rPr lang="ja-JP" altLang="en-US" sz="1200" dirty="0">
                  <a:solidFill>
                    <a:schemeClr val="tx1"/>
                  </a:solidFill>
                  <a:latin typeface="+mn-ea"/>
                </a:rPr>
                <a:t>可能</a:t>
              </a:r>
              <a:r>
                <a:rPr lang="ja-JP" altLang="en-US" sz="1200" dirty="0" smtClean="0">
                  <a:solidFill>
                    <a:schemeClr val="tx1"/>
                  </a:solidFill>
                  <a:latin typeface="+mn-ea"/>
                </a:rPr>
                <a:t>である。</a:t>
              </a:r>
              <a:endParaRPr lang="en-US" altLang="ja-JP" sz="1200" dirty="0" smtClean="0">
                <a:solidFill>
                  <a:schemeClr val="tx1"/>
                </a:solidFill>
                <a:latin typeface="+mn-ea"/>
              </a:endParaRPr>
            </a:p>
          </p:txBody>
        </p:sp>
      </p:grpSp>
      <p:grpSp>
        <p:nvGrpSpPr>
          <p:cNvPr id="33" name="グループ化 32"/>
          <p:cNvGrpSpPr/>
          <p:nvPr/>
        </p:nvGrpSpPr>
        <p:grpSpPr>
          <a:xfrm>
            <a:off x="91537" y="692696"/>
            <a:ext cx="9720000" cy="864096"/>
            <a:chOff x="91537" y="476672"/>
            <a:chExt cx="9720000" cy="864096"/>
          </a:xfrm>
        </p:grpSpPr>
        <p:sp>
          <p:nvSpPr>
            <p:cNvPr id="34" name="正方形/長方形 33"/>
            <p:cNvSpPr/>
            <p:nvPr/>
          </p:nvSpPr>
          <p:spPr>
            <a:xfrm>
              <a:off x="91537" y="476672"/>
              <a:ext cx="9720000" cy="43204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Ｑ１　</a:t>
              </a:r>
              <a:r>
                <a:rPr lang="en-US" altLang="ja-JP" sz="1200" dirty="0" smtClean="0">
                  <a:solidFill>
                    <a:schemeClr val="tx1"/>
                  </a:solidFill>
                  <a:latin typeface="+mn-ea"/>
                </a:rPr>
                <a:t>Ⅲ</a:t>
              </a:r>
              <a:r>
                <a:rPr lang="ja-JP" altLang="en-US" sz="1200" dirty="0" smtClean="0">
                  <a:solidFill>
                    <a:schemeClr val="tx1"/>
                  </a:solidFill>
                  <a:latin typeface="+mn-ea"/>
                </a:rPr>
                <a:t>の算定方法で、上限額管理事業者が変わる場合、新たな上限額管理事業者は、令和２年２月の従前通所報酬や従前通所負担額をどのように把握すればよいのか。</a:t>
              </a:r>
              <a:endParaRPr lang="en-US" altLang="ja-JP" sz="1200" dirty="0" smtClean="0">
                <a:solidFill>
                  <a:schemeClr val="tx1"/>
                </a:solidFill>
                <a:latin typeface="+mn-ea"/>
              </a:endParaRPr>
            </a:p>
          </p:txBody>
        </p:sp>
        <p:sp>
          <p:nvSpPr>
            <p:cNvPr id="35" name="正方形/長方形 34"/>
            <p:cNvSpPr/>
            <p:nvPr/>
          </p:nvSpPr>
          <p:spPr>
            <a:xfrm>
              <a:off x="91537" y="908720"/>
              <a:ext cx="9720000" cy="43204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Ａ１　変更前の上限額管理事業者から引き継ぐようにされたい。</a:t>
              </a:r>
              <a:endParaRPr lang="en-US" altLang="ja-JP" sz="1200" dirty="0" smtClean="0">
                <a:solidFill>
                  <a:schemeClr val="tx1"/>
                </a:solidFill>
                <a:latin typeface="+mn-ea"/>
              </a:endParaRPr>
            </a:p>
          </p:txBody>
        </p:sp>
      </p:grpSp>
      <p:grpSp>
        <p:nvGrpSpPr>
          <p:cNvPr id="22" name="グループ化 21"/>
          <p:cNvGrpSpPr/>
          <p:nvPr/>
        </p:nvGrpSpPr>
        <p:grpSpPr>
          <a:xfrm>
            <a:off x="91537" y="4183759"/>
            <a:ext cx="9720000" cy="861424"/>
            <a:chOff x="91537" y="476672"/>
            <a:chExt cx="9720000" cy="861424"/>
          </a:xfrm>
        </p:grpSpPr>
        <p:sp>
          <p:nvSpPr>
            <p:cNvPr id="23" name="正方形/長方形 22"/>
            <p:cNvSpPr/>
            <p:nvPr/>
          </p:nvSpPr>
          <p:spPr>
            <a:xfrm>
              <a:off x="91537" y="476672"/>
              <a:ext cx="9720000" cy="43204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Ｑ４．上限額が０円の場合、事業所間で通所従前報酬や通所従前負担額のやりとりをする必要があるのか。</a:t>
              </a:r>
              <a:endParaRPr lang="en-US" altLang="ja-JP" sz="1200" dirty="0" smtClean="0">
                <a:solidFill>
                  <a:schemeClr val="tx1"/>
                </a:solidFill>
                <a:latin typeface="+mn-ea"/>
              </a:endParaRPr>
            </a:p>
          </p:txBody>
        </p:sp>
        <p:sp>
          <p:nvSpPr>
            <p:cNvPr id="24" name="正方形/長方形 23"/>
            <p:cNvSpPr/>
            <p:nvPr/>
          </p:nvSpPr>
          <p:spPr>
            <a:xfrm>
              <a:off x="91537" y="908719"/>
              <a:ext cx="9720000" cy="429377"/>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Ａ４．必要ない。</a:t>
              </a:r>
              <a:endParaRPr lang="en-US" altLang="ja-JP" sz="1200" dirty="0" smtClean="0">
                <a:solidFill>
                  <a:schemeClr val="tx1"/>
                </a:solidFill>
                <a:latin typeface="+mn-ea"/>
              </a:endParaRPr>
            </a:p>
          </p:txBody>
        </p:sp>
      </p:grpSp>
      <p:grpSp>
        <p:nvGrpSpPr>
          <p:cNvPr id="32" name="グループ化 31"/>
          <p:cNvGrpSpPr/>
          <p:nvPr/>
        </p:nvGrpSpPr>
        <p:grpSpPr>
          <a:xfrm>
            <a:off x="91537" y="5261207"/>
            <a:ext cx="9720000" cy="760081"/>
            <a:chOff x="91537" y="476672"/>
            <a:chExt cx="9720000" cy="760081"/>
          </a:xfrm>
        </p:grpSpPr>
        <p:sp>
          <p:nvSpPr>
            <p:cNvPr id="36" name="正方形/長方形 35"/>
            <p:cNvSpPr/>
            <p:nvPr/>
          </p:nvSpPr>
          <p:spPr>
            <a:xfrm>
              <a:off x="91537" y="476672"/>
              <a:ext cx="9720000" cy="43204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Ｑ５　本資料に示された様式</a:t>
              </a:r>
              <a:r>
                <a:rPr lang="ja-JP" altLang="en-US" sz="1200" dirty="0">
                  <a:solidFill>
                    <a:schemeClr val="tx1"/>
                  </a:solidFill>
                  <a:latin typeface="+mn-ea"/>
                </a:rPr>
                <a:t>等</a:t>
              </a:r>
              <a:r>
                <a:rPr lang="ja-JP" altLang="en-US" sz="1200" dirty="0" smtClean="0">
                  <a:solidFill>
                    <a:schemeClr val="tx1"/>
                  </a:solidFill>
                  <a:latin typeface="+mn-ea"/>
                </a:rPr>
                <a:t>は自治体において加工したり、別の様式を用いるなどして事業所に提供しても差し支えないか。</a:t>
              </a:r>
              <a:endParaRPr lang="en-US" altLang="ja-JP" sz="1200" dirty="0" smtClean="0">
                <a:solidFill>
                  <a:schemeClr val="tx1"/>
                </a:solidFill>
                <a:latin typeface="+mn-ea"/>
              </a:endParaRPr>
            </a:p>
          </p:txBody>
        </p:sp>
        <p:sp>
          <p:nvSpPr>
            <p:cNvPr id="37" name="正方形/長方形 36"/>
            <p:cNvSpPr/>
            <p:nvPr/>
          </p:nvSpPr>
          <p:spPr>
            <a:xfrm>
              <a:off x="91537" y="908720"/>
              <a:ext cx="9720000" cy="328033"/>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Ａ５　差し支えない。</a:t>
              </a:r>
              <a:endParaRPr lang="en-US" altLang="ja-JP" sz="1200" dirty="0" smtClean="0">
                <a:solidFill>
                  <a:schemeClr val="tx1"/>
                </a:solidFill>
                <a:latin typeface="+mn-ea"/>
              </a:endParaRPr>
            </a:p>
          </p:txBody>
        </p:sp>
      </p:grpSp>
      <p:sp>
        <p:nvSpPr>
          <p:cNvPr id="41" name="正方形/長方形 4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Ⅳ</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本資料に係るＱ＆Ａ①</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pSp>
        <p:nvGrpSpPr>
          <p:cNvPr id="25" name="グループ化 24"/>
          <p:cNvGrpSpPr/>
          <p:nvPr/>
        </p:nvGrpSpPr>
        <p:grpSpPr>
          <a:xfrm>
            <a:off x="93000" y="2956951"/>
            <a:ext cx="9720000" cy="871467"/>
            <a:chOff x="91537" y="476671"/>
            <a:chExt cx="9720000" cy="871467"/>
          </a:xfrm>
        </p:grpSpPr>
        <p:sp>
          <p:nvSpPr>
            <p:cNvPr id="26" name="正方形/長方形 25"/>
            <p:cNvSpPr/>
            <p:nvPr/>
          </p:nvSpPr>
          <p:spPr>
            <a:xfrm>
              <a:off x="91537" y="476671"/>
              <a:ext cx="9720000" cy="523745"/>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Ｑ３　４月から新たに放課後等デイサービスを利用している児童について、通所従前報酬及び通所従前負担額を算出する</a:t>
              </a:r>
              <a:r>
                <a:rPr lang="ja-JP" altLang="en-US" sz="1200" dirty="0">
                  <a:solidFill>
                    <a:schemeClr val="tx1"/>
                  </a:solidFill>
                  <a:latin typeface="+mn-ea"/>
                </a:rPr>
                <a:t>ため、臨時休業が終了した後に想定される利用予定</a:t>
              </a:r>
              <a:r>
                <a:rPr lang="ja-JP" altLang="en-US" sz="1200" dirty="0" smtClean="0">
                  <a:solidFill>
                    <a:schemeClr val="tx1"/>
                  </a:solidFill>
                  <a:latin typeface="+mn-ea"/>
                </a:rPr>
                <a:t>日数を見込んだが、この日数は利用予定が変わった場合に更新をしないといけないのか。</a:t>
              </a:r>
              <a:endParaRPr lang="en-US" altLang="ja-JP" sz="1200" dirty="0" smtClean="0">
                <a:solidFill>
                  <a:schemeClr val="tx1"/>
                </a:solidFill>
                <a:latin typeface="+mn-ea"/>
              </a:endParaRPr>
            </a:p>
          </p:txBody>
        </p:sp>
        <p:sp>
          <p:nvSpPr>
            <p:cNvPr id="28" name="正方形/長方形 27"/>
            <p:cNvSpPr/>
            <p:nvPr/>
          </p:nvSpPr>
          <p:spPr>
            <a:xfrm>
              <a:off x="91537" y="973360"/>
              <a:ext cx="9720000" cy="37477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Ａ３．本補助事業のために更新する必要はない（今後のために利用者と相談することは妨げない）。</a:t>
              </a:r>
              <a:endParaRPr lang="en-US" altLang="ja-JP" sz="1200" dirty="0" smtClean="0">
                <a:solidFill>
                  <a:schemeClr val="tx1"/>
                </a:solidFill>
                <a:latin typeface="+mn-ea"/>
              </a:endParaRPr>
            </a:p>
          </p:txBody>
        </p:sp>
      </p:grpSp>
    </p:spTree>
    <p:extLst>
      <p:ext uri="{BB962C8B-B14F-4D97-AF65-F5344CB8AC3E}">
        <p14:creationId xmlns:p14="http://schemas.microsoft.com/office/powerpoint/2010/main" val="6527671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27</a:t>
            </a:fld>
            <a:endParaRPr lang="ja-JP" altLang="en-US"/>
          </a:p>
        </p:txBody>
      </p:sp>
      <p:grpSp>
        <p:nvGrpSpPr>
          <p:cNvPr id="38" name="グループ化 37"/>
          <p:cNvGrpSpPr/>
          <p:nvPr/>
        </p:nvGrpSpPr>
        <p:grpSpPr>
          <a:xfrm>
            <a:off x="85460" y="666139"/>
            <a:ext cx="9720000" cy="1322701"/>
            <a:chOff x="91537" y="476672"/>
            <a:chExt cx="9720000" cy="1322701"/>
          </a:xfrm>
        </p:grpSpPr>
        <p:sp>
          <p:nvSpPr>
            <p:cNvPr id="39" name="正方形/長方形 38"/>
            <p:cNvSpPr/>
            <p:nvPr/>
          </p:nvSpPr>
          <p:spPr>
            <a:xfrm>
              <a:off x="91537" y="476672"/>
              <a:ext cx="9720000" cy="88862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Ｑ６</a:t>
              </a:r>
              <a:r>
                <a:rPr lang="ja-JP" altLang="en-US" sz="1200" dirty="0">
                  <a:solidFill>
                    <a:schemeClr val="tx1"/>
                  </a:solidFill>
                  <a:latin typeface="+mn-ea"/>
                </a:rPr>
                <a:t>　令和２年４月以降に新たに放課後等デイサービスを利用した児童については、臨時休業が終了した後に想定される利用予定</a:t>
              </a:r>
              <a:r>
                <a:rPr lang="ja-JP" altLang="en-US" sz="1200" dirty="0" smtClean="0">
                  <a:solidFill>
                    <a:schemeClr val="tx1"/>
                  </a:solidFill>
                  <a:latin typeface="+mn-ea"/>
                </a:rPr>
                <a:t>日数に係る費用が従前通所報酬や従前通所負担額を算出する上で必要になるが、見通しが立たないことも考えられる。このようなとき、どこまで厳密な想定を事業所に求めるべきか。利用予定の変化が明白であることや、その量が顕著である場合を除き、基本的には４月以降の利用状況が臨時休業終了後も続くものとして判断してもよいか。</a:t>
              </a:r>
              <a:endParaRPr lang="en-US" altLang="ja-JP" sz="1200" dirty="0" smtClean="0">
                <a:solidFill>
                  <a:schemeClr val="tx1"/>
                </a:solidFill>
                <a:latin typeface="+mn-ea"/>
              </a:endParaRPr>
            </a:p>
          </p:txBody>
        </p:sp>
        <p:sp>
          <p:nvSpPr>
            <p:cNvPr id="40" name="正方形/長方形 39"/>
            <p:cNvSpPr/>
            <p:nvPr/>
          </p:nvSpPr>
          <p:spPr>
            <a:xfrm>
              <a:off x="91537" y="1308761"/>
              <a:ext cx="9720000" cy="49061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Ａ６　差し支えない。</a:t>
              </a:r>
              <a:endParaRPr lang="en-US" altLang="ja-JP" sz="1200" dirty="0" smtClean="0">
                <a:solidFill>
                  <a:schemeClr val="tx1"/>
                </a:solidFill>
                <a:latin typeface="+mn-ea"/>
              </a:endParaRPr>
            </a:p>
          </p:txBody>
        </p:sp>
      </p:grpSp>
      <p:sp>
        <p:nvSpPr>
          <p:cNvPr id="41" name="正方形/長方形 4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Ⅳ</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本資料に係るＱ＆Ａ②</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7128516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28</a:t>
            </a:fld>
            <a:endParaRPr lang="ja-JP" altLang="en-US"/>
          </a:p>
        </p:txBody>
      </p:sp>
      <p:grpSp>
        <p:nvGrpSpPr>
          <p:cNvPr id="14" name="グループ化 13"/>
          <p:cNvGrpSpPr/>
          <p:nvPr/>
        </p:nvGrpSpPr>
        <p:grpSpPr>
          <a:xfrm>
            <a:off x="91537" y="627410"/>
            <a:ext cx="9720000" cy="1342850"/>
            <a:chOff x="91537" y="476672"/>
            <a:chExt cx="9720000" cy="1342850"/>
          </a:xfrm>
        </p:grpSpPr>
        <p:sp>
          <p:nvSpPr>
            <p:cNvPr id="16" name="正方形/長方形 15"/>
            <p:cNvSpPr/>
            <p:nvPr/>
          </p:nvSpPr>
          <p:spPr>
            <a:xfrm>
              <a:off x="91537" y="476672"/>
              <a:ext cx="9720000" cy="576064"/>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Ｑ７　事業所を利用する児童が居宅介護も利用している。この場合、利用者請求額や補助申請額を算出する上で、居宅介護事業所における利用者負担額との調整はどのようにすればよいのか。</a:t>
              </a:r>
              <a:endParaRPr lang="en-US" altLang="ja-JP" sz="1200" dirty="0" smtClean="0">
                <a:solidFill>
                  <a:schemeClr val="tx1"/>
                </a:solidFill>
                <a:latin typeface="+mn-ea"/>
              </a:endParaRPr>
            </a:p>
          </p:txBody>
        </p:sp>
        <p:sp>
          <p:nvSpPr>
            <p:cNvPr id="17" name="正方形/長方形 16"/>
            <p:cNvSpPr/>
            <p:nvPr/>
          </p:nvSpPr>
          <p:spPr>
            <a:xfrm>
              <a:off x="91537" y="1059457"/>
              <a:ext cx="9720000" cy="76006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smtClean="0">
                  <a:solidFill>
                    <a:schemeClr val="tx1"/>
                  </a:solidFill>
                  <a:latin typeface="+mn-ea"/>
                </a:rPr>
                <a:t>Ａ７</a:t>
              </a:r>
              <a:r>
                <a:rPr lang="ja-JP" altLang="en-US" sz="1200" dirty="0" smtClean="0">
                  <a:solidFill>
                    <a:schemeClr val="tx1"/>
                  </a:solidFill>
                  <a:latin typeface="+mn-ea"/>
                </a:rPr>
                <a:t>　</a:t>
              </a:r>
              <a:r>
                <a:rPr lang="en-US" altLang="ja-JP" sz="1200" dirty="0" smtClean="0">
                  <a:solidFill>
                    <a:schemeClr val="tx1"/>
                  </a:solidFill>
                  <a:latin typeface="+mn-ea"/>
                </a:rPr>
                <a:t>Ⅲ</a:t>
              </a:r>
              <a:r>
                <a:rPr lang="ja-JP" altLang="en-US" sz="1200" dirty="0" err="1" smtClean="0">
                  <a:solidFill>
                    <a:schemeClr val="tx1"/>
                  </a:solidFill>
                  <a:latin typeface="+mn-ea"/>
                </a:rPr>
                <a:t>の算</a:t>
              </a:r>
              <a:r>
                <a:rPr lang="ja-JP" altLang="en-US" sz="1200" dirty="0" smtClean="0">
                  <a:solidFill>
                    <a:schemeClr val="tx1"/>
                  </a:solidFill>
                  <a:latin typeface="+mn-ea"/>
                </a:rPr>
                <a:t>出方法は、放課後等デイサービス以外の報酬を計算に入れることを想定していないため、放課後等デイサービス事業所の報酬のみを合算して補助申請額を確定させ、その後、居宅介護事業所の報酬も含め、上限額管理後利用者負担額を計算し、各事業所に利用者への請求額を通知するようにされたい。</a:t>
              </a:r>
              <a:endParaRPr lang="en-US" altLang="ja-JP" sz="1200" dirty="0" smtClean="0">
                <a:solidFill>
                  <a:schemeClr val="tx1"/>
                </a:solidFill>
                <a:latin typeface="+mn-ea"/>
              </a:endParaRPr>
            </a:p>
          </p:txBody>
        </p:sp>
      </p:grpSp>
      <p:graphicFrame>
        <p:nvGraphicFramePr>
          <p:cNvPr id="19" name="表 18"/>
          <p:cNvGraphicFramePr>
            <a:graphicFrameLocks noGrp="1"/>
          </p:cNvGraphicFramePr>
          <p:nvPr>
            <p:extLst>
              <p:ext uri="{D42A27DB-BD31-4B8C-83A1-F6EECF244321}">
                <p14:modId xmlns:p14="http://schemas.microsoft.com/office/powerpoint/2010/main" val="1619354049"/>
              </p:ext>
            </p:extLst>
          </p:nvPr>
        </p:nvGraphicFramePr>
        <p:xfrm>
          <a:off x="363513" y="2184260"/>
          <a:ext cx="9414023" cy="2612892"/>
        </p:xfrm>
        <a:graphic>
          <a:graphicData uri="http://schemas.openxmlformats.org/drawingml/2006/table">
            <a:tbl>
              <a:tblPr firstRow="1" bandRow="1">
                <a:tableStyleId>{5940675A-B579-460E-94D1-54222C63F5DA}</a:tableStyleId>
              </a:tblPr>
              <a:tblGrid>
                <a:gridCol w="839441">
                  <a:extLst>
                    <a:ext uri="{9D8B030D-6E8A-4147-A177-3AD203B41FA5}">
                      <a16:colId xmlns:a16="http://schemas.microsoft.com/office/drawing/2014/main" val="4250504189"/>
                    </a:ext>
                  </a:extLst>
                </a:gridCol>
                <a:gridCol w="839441">
                  <a:extLst>
                    <a:ext uri="{9D8B030D-6E8A-4147-A177-3AD203B41FA5}">
                      <a16:colId xmlns:a16="http://schemas.microsoft.com/office/drawing/2014/main" val="2125921058"/>
                    </a:ext>
                  </a:extLst>
                </a:gridCol>
                <a:gridCol w="801282">
                  <a:extLst>
                    <a:ext uri="{9D8B030D-6E8A-4147-A177-3AD203B41FA5}">
                      <a16:colId xmlns:a16="http://schemas.microsoft.com/office/drawing/2014/main" val="4103548934"/>
                    </a:ext>
                  </a:extLst>
                </a:gridCol>
                <a:gridCol w="1106534">
                  <a:extLst>
                    <a:ext uri="{9D8B030D-6E8A-4147-A177-3AD203B41FA5}">
                      <a16:colId xmlns:a16="http://schemas.microsoft.com/office/drawing/2014/main" val="1916920264"/>
                    </a:ext>
                  </a:extLst>
                </a:gridCol>
                <a:gridCol w="1084990">
                  <a:extLst>
                    <a:ext uri="{9D8B030D-6E8A-4147-A177-3AD203B41FA5}">
                      <a16:colId xmlns:a16="http://schemas.microsoft.com/office/drawing/2014/main" val="4241023419"/>
                    </a:ext>
                  </a:extLst>
                </a:gridCol>
                <a:gridCol w="1286057">
                  <a:extLst>
                    <a:ext uri="{9D8B030D-6E8A-4147-A177-3AD203B41FA5}">
                      <a16:colId xmlns:a16="http://schemas.microsoft.com/office/drawing/2014/main" val="4264945827"/>
                    </a:ext>
                  </a:extLst>
                </a:gridCol>
                <a:gridCol w="1366436">
                  <a:extLst>
                    <a:ext uri="{9D8B030D-6E8A-4147-A177-3AD203B41FA5}">
                      <a16:colId xmlns:a16="http://schemas.microsoft.com/office/drawing/2014/main" val="1113267556"/>
                    </a:ext>
                  </a:extLst>
                </a:gridCol>
                <a:gridCol w="1044921">
                  <a:extLst>
                    <a:ext uri="{9D8B030D-6E8A-4147-A177-3AD203B41FA5}">
                      <a16:colId xmlns:a16="http://schemas.microsoft.com/office/drawing/2014/main" val="2869322614"/>
                    </a:ext>
                  </a:extLst>
                </a:gridCol>
                <a:gridCol w="1044921">
                  <a:extLst>
                    <a:ext uri="{9D8B030D-6E8A-4147-A177-3AD203B41FA5}">
                      <a16:colId xmlns:a16="http://schemas.microsoft.com/office/drawing/2014/main" val="739235312"/>
                    </a:ext>
                  </a:extLst>
                </a:gridCol>
              </a:tblGrid>
              <a:tr h="288033">
                <a:tc>
                  <a:txBody>
                    <a:bodyPr/>
                    <a:lstStyle/>
                    <a:p>
                      <a:pPr algn="ct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上限月額</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２月の一割</a:t>
                      </a:r>
                      <a:endParaRPr kumimoji="1" lang="en-US" altLang="ja-JP" sz="1050" dirty="0" smtClean="0">
                        <a:latin typeface="+mn-ea"/>
                        <a:ea typeface="+mn-ea"/>
                      </a:endParaRPr>
                    </a:p>
                    <a:p>
                      <a:pPr algn="ctr"/>
                      <a:r>
                        <a:rPr kumimoji="1" lang="ja-JP" altLang="en-US" sz="1050" dirty="0" smtClean="0">
                          <a:latin typeface="+mn-ea"/>
                          <a:ea typeface="+mn-ea"/>
                        </a:rPr>
                        <a:t>相当額</a:t>
                      </a:r>
                      <a:endParaRPr kumimoji="1" lang="en-US" altLang="ja-JP" sz="1050" dirty="0" smtClean="0">
                        <a:latin typeface="+mn-ea"/>
                        <a:ea typeface="+mn-ea"/>
                      </a:endParaRPr>
                    </a:p>
                    <a:p>
                      <a:pPr algn="ctr"/>
                      <a:r>
                        <a:rPr kumimoji="1" lang="ja-JP" altLang="en-US" sz="1050" dirty="0" smtClean="0">
                          <a:latin typeface="+mn-ea"/>
                          <a:ea typeface="+mn-ea"/>
                        </a:rPr>
                        <a:t>④</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かかり増し報酬に</a:t>
                      </a:r>
                      <a:endParaRPr kumimoji="1" lang="en-US" altLang="ja-JP" sz="1050" dirty="0" smtClean="0">
                        <a:latin typeface="+mn-ea"/>
                        <a:ea typeface="+mn-ea"/>
                      </a:endParaRPr>
                    </a:p>
                    <a:p>
                      <a:pPr algn="ctr"/>
                      <a:r>
                        <a:rPr kumimoji="1" lang="ja-JP" altLang="en-US" sz="1050" dirty="0" smtClean="0">
                          <a:latin typeface="+mn-ea"/>
                          <a:ea typeface="+mn-ea"/>
                        </a:rPr>
                        <a:t>係る補助対象経費</a:t>
                      </a:r>
                      <a:endParaRPr kumimoji="1" lang="en-US" altLang="ja-JP" sz="1050" dirty="0" smtClean="0">
                        <a:latin typeface="+mn-ea"/>
                        <a:ea typeface="+mn-ea"/>
                      </a:endParaRPr>
                    </a:p>
                    <a:p>
                      <a:pPr marL="0" marR="0" lvl="0" indent="0" algn="ct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⑤</a:t>
                      </a:r>
                      <a:r>
                        <a:rPr kumimoji="1" lang="ja-JP" altLang="en-US" sz="800" dirty="0" smtClean="0">
                          <a:latin typeface="+mn-ea"/>
                          <a:ea typeface="+mn-ea"/>
                        </a:rPr>
                        <a:t>（</a:t>
                      </a:r>
                      <a:r>
                        <a:rPr kumimoji="1" lang="en-US" altLang="ja-JP" sz="800" dirty="0" smtClean="0">
                          <a:latin typeface="+mn-ea"/>
                          <a:ea typeface="+mn-ea"/>
                        </a:rPr>
                        <a:t>P19</a:t>
                      </a:r>
                      <a:r>
                        <a:rPr kumimoji="1" lang="ja-JP" altLang="en-US" sz="800" dirty="0" smtClean="0">
                          <a:latin typeface="+mn-ea"/>
                          <a:ea typeface="+mn-ea"/>
                        </a:rPr>
                        <a:t>の例でいう⑫）</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通所従前負担額</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⑥（④－⑤）</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事業所Ａ</a:t>
                      </a:r>
                    </a:p>
                  </a:txBody>
                  <a:tcPr marL="36000" marR="36000" marT="36000" marB="36000" anchor="ctr">
                    <a:solidFill>
                      <a:schemeClr val="bg1"/>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10,000</a:t>
                      </a:r>
                      <a:r>
                        <a:rPr kumimoji="1" lang="ja-JP" altLang="en-US" sz="1050" dirty="0" smtClean="0">
                          <a:latin typeface="+mn-ea"/>
                          <a:ea typeface="+mn-ea"/>
                        </a:rPr>
                        <a:t>円</a:t>
                      </a:r>
                    </a:p>
                  </a:txBody>
                  <a:tcPr marL="36000" marR="36000" marT="36000" marB="36000" anchor="ctr">
                    <a:solidFill>
                      <a:schemeClr val="bg1"/>
                    </a:solidFill>
                  </a:tcPr>
                </a:tc>
                <a:tc rowSpan="5">
                  <a:txBody>
                    <a:bodyPr/>
                    <a:lstStyle/>
                    <a:p>
                      <a:pPr algn="r"/>
                      <a:r>
                        <a:rPr kumimoji="1" lang="en-US" altLang="ja-JP" sz="1050" dirty="0" smtClean="0">
                          <a:latin typeface="+mn-ea"/>
                          <a:ea typeface="+mn-ea"/>
                        </a:rPr>
                        <a:t>37,200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endParaRPr lang="ja-JP" altLang="en-US" dirty="0"/>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endParaRPr lang="ja-JP" altLang="en-US" dirty="0"/>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endParaRPr lang="ja-JP" altLang="en-US" dirty="0"/>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endParaRPr lang="ja-JP" altLang="en-US" dirty="0"/>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extLst>
                  <a:ext uri="{0D108BD9-81ED-4DB2-BD59-A6C34878D82A}">
                    <a16:rowId xmlns:a16="http://schemas.microsoft.com/office/drawing/2014/main" val="1863672862"/>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事業所Ｂ</a:t>
                      </a:r>
                    </a:p>
                  </a:txBody>
                  <a:tcPr marL="36000" marR="36000" marT="36000" marB="36000" anchor="ctr">
                    <a:solidFill>
                      <a:schemeClr val="bg1"/>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10,000</a:t>
                      </a:r>
                      <a:r>
                        <a:rPr kumimoji="1" lang="ja-JP" altLang="en-US" sz="1050" dirty="0" smtClean="0">
                          <a:latin typeface="+mn-ea"/>
                          <a:ea typeface="+mn-ea"/>
                        </a:rPr>
                        <a:t>円</a:t>
                      </a:r>
                    </a:p>
                  </a:txBody>
                  <a:tcPr marL="36000" marR="36000" marT="36000" marB="36000" anchor="ctr">
                    <a:solidFill>
                      <a:schemeClr val="bg1"/>
                    </a:solidFill>
                  </a:tcPr>
                </a:tc>
                <a:tc vMerge="1">
                  <a:txBody>
                    <a:bodyPr/>
                    <a:lstStyle/>
                    <a:p>
                      <a:pPr algn="r"/>
                      <a:endParaRPr kumimoji="1" lang="ja-JP" altLang="en-US" sz="1050" dirty="0">
                        <a:latin typeface="+mn-ea"/>
                        <a:ea typeface="+mn-ea"/>
                      </a:endParaRPr>
                    </a:p>
                  </a:txBody>
                  <a:tcPr marL="36000" marR="36000" marT="36000" marB="36000" anchor="c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extLst>
                  <a:ext uri="{0D108BD9-81ED-4DB2-BD59-A6C34878D82A}">
                    <a16:rowId xmlns:a16="http://schemas.microsoft.com/office/drawing/2014/main" val="2000492171"/>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小計</a:t>
                      </a:r>
                    </a:p>
                  </a:txBody>
                  <a:tcPr marL="36000" marR="36000" marT="36000" marB="36000" anchor="ctr">
                    <a:solidFill>
                      <a:schemeClr val="bg1"/>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20,000</a:t>
                      </a:r>
                      <a:r>
                        <a:rPr kumimoji="1" lang="ja-JP" altLang="en-US" sz="1050" dirty="0" smtClean="0">
                          <a:latin typeface="+mn-ea"/>
                          <a:ea typeface="+mn-ea"/>
                        </a:rPr>
                        <a:t>円</a:t>
                      </a:r>
                    </a:p>
                  </a:txBody>
                  <a:tcPr marL="36000" marR="36000" marT="36000" marB="36000" anchor="ctr">
                    <a:solidFill>
                      <a:schemeClr val="bg1"/>
                    </a:solidFill>
                  </a:tcPr>
                </a:tc>
                <a:tc vMerge="1">
                  <a:txBody>
                    <a:bodyPr/>
                    <a:lstStyle/>
                    <a:p>
                      <a:pPr algn="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15,000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6,000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673373191"/>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居宅介護事業所Ｃ</a:t>
                      </a:r>
                    </a:p>
                  </a:txBody>
                  <a:tcPr marL="36000" marR="36000" marT="36000" marB="36000" anchor="ctr">
                    <a:solidFill>
                      <a:schemeClr val="bg1"/>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20,000</a:t>
                      </a:r>
                      <a:r>
                        <a:rPr kumimoji="1" lang="ja-JP" altLang="en-US" sz="1050" dirty="0" smtClean="0">
                          <a:latin typeface="+mn-ea"/>
                          <a:ea typeface="+mn-ea"/>
                        </a:rPr>
                        <a:t>円</a:t>
                      </a:r>
                    </a:p>
                  </a:txBody>
                  <a:tcPr marL="36000" marR="36000" marT="36000" marB="36000" anchor="ctr">
                    <a:solidFill>
                      <a:schemeClr val="bg1"/>
                    </a:solidFill>
                  </a:tcPr>
                </a:tc>
                <a:tc vMerge="1">
                  <a:txBody>
                    <a:bodyPr/>
                    <a:lstStyle/>
                    <a:p>
                      <a:pPr algn="r"/>
                      <a:endParaRPr kumimoji="1" lang="ja-JP" altLang="en-US" sz="1050" dirty="0">
                        <a:latin typeface="+mn-ea"/>
                        <a:ea typeface="+mn-ea"/>
                      </a:endParaRPr>
                    </a:p>
                  </a:txBody>
                  <a:tcPr marL="36000" marR="36000" marT="36000" marB="36000" anchor="c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extLst>
                  <a:ext uri="{0D108BD9-81ED-4DB2-BD59-A6C34878D82A}">
                    <a16:rowId xmlns:a16="http://schemas.microsoft.com/office/drawing/2014/main" val="2006458989"/>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合計</a:t>
                      </a:r>
                    </a:p>
                  </a:txBody>
                  <a:tcPr marL="36000" marR="36000" marT="36000" marB="36000" anchor="ctr">
                    <a:solidFill>
                      <a:schemeClr val="bg1"/>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40,000</a:t>
                      </a:r>
                      <a:r>
                        <a:rPr kumimoji="1" lang="ja-JP" altLang="en-US" sz="1050" dirty="0" smtClean="0">
                          <a:latin typeface="+mn-ea"/>
                          <a:ea typeface="+mn-ea"/>
                        </a:rPr>
                        <a:t>円</a:t>
                      </a:r>
                    </a:p>
                  </a:txBody>
                  <a:tcPr marL="36000" marR="36000" marT="36000" marB="36000" anchor="ctr">
                    <a:solidFill>
                      <a:schemeClr val="bg1"/>
                    </a:solidFill>
                  </a:tcPr>
                </a:tc>
                <a:tc vMerge="1">
                  <a:txBody>
                    <a:bodyPr/>
                    <a:lstStyle/>
                    <a:p>
                      <a:pPr algn="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37,200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extLst>
                  <a:ext uri="{0D108BD9-81ED-4DB2-BD59-A6C34878D82A}">
                    <a16:rowId xmlns:a16="http://schemas.microsoft.com/office/drawing/2014/main" val="2312349005"/>
                  </a:ext>
                </a:extLst>
              </a:tr>
            </a:tbl>
          </a:graphicData>
        </a:graphic>
      </p:graphicFrame>
      <p:graphicFrame>
        <p:nvGraphicFramePr>
          <p:cNvPr id="20" name="表 19"/>
          <p:cNvGraphicFramePr>
            <a:graphicFrameLocks noGrp="1"/>
          </p:cNvGraphicFramePr>
          <p:nvPr>
            <p:extLst>
              <p:ext uri="{D42A27DB-BD31-4B8C-83A1-F6EECF244321}">
                <p14:modId xmlns:p14="http://schemas.microsoft.com/office/powerpoint/2010/main" val="1515180007"/>
              </p:ext>
            </p:extLst>
          </p:nvPr>
        </p:nvGraphicFramePr>
        <p:xfrm>
          <a:off x="496530" y="5542364"/>
          <a:ext cx="9000999" cy="9829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050" b="0" dirty="0" smtClean="0">
                          <a:solidFill>
                            <a:schemeClr val="tx1"/>
                          </a:solidFill>
                          <a:latin typeface="+mn-ea"/>
                          <a:ea typeface="+mn-ea"/>
                        </a:rPr>
                        <a:t>４月の請求内容（調整後）</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050" b="0" dirty="0" smtClean="0">
                          <a:solidFill>
                            <a:schemeClr val="tx1"/>
                          </a:solidFill>
                          <a:latin typeface="+mn-ea"/>
                          <a:ea typeface="+mn-ea"/>
                        </a:rPr>
                        <a:t>上限額管理事業者</a:t>
                      </a:r>
                      <a:r>
                        <a:rPr kumimoji="1" lang="en-US" altLang="ja-JP" sz="1050" b="0" dirty="0" smtClean="0">
                          <a:solidFill>
                            <a:schemeClr val="tx1"/>
                          </a:solidFill>
                          <a:latin typeface="+mn-ea"/>
                          <a:ea typeface="+mn-ea"/>
                        </a:rPr>
                        <a:t>A</a:t>
                      </a: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上限額管理後利用者</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負担額</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10,000</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(2)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利用者請求額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4,000</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(3)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補助申請額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6,000</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zh-TW" altLang="en-US" sz="1050" b="0" i="0" u="none" strike="noStrike" kern="1200" cap="none" spc="0" normalizeH="0" baseline="0" noProof="0" dirty="0" smtClean="0">
                        <a:ln>
                          <a:noFill/>
                        </a:ln>
                        <a:solidFill>
                          <a:prstClr val="black"/>
                        </a:solidFill>
                        <a:effectLst/>
                        <a:uLnTx/>
                        <a:uFillTx/>
                        <a:latin typeface="+mn-ea"/>
                        <a:ea typeface="+mn-ea"/>
                        <a:cs typeface="+mn-cs"/>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上限管理を行わない事業所Ｂ</a:t>
                      </a:r>
                      <a:endParaRPr kumimoji="1" lang="en-US" altLang="ja-JP" sz="1050" b="0" dirty="0" smtClean="0">
                        <a:solidFill>
                          <a:schemeClr val="tx1"/>
                        </a:solidFill>
                        <a:latin typeface="+mn-ea"/>
                        <a:ea typeface="+mn-ea"/>
                      </a:endParaRPr>
                    </a:p>
                    <a:p>
                      <a:r>
                        <a:rPr kumimoji="1" lang="en-US" altLang="zh-TW"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　</a:t>
                      </a:r>
                      <a:r>
                        <a:rPr kumimoji="1" lang="en-US" altLang="ja-JP" sz="1050" b="0" dirty="0" smtClean="0">
                          <a:solidFill>
                            <a:schemeClr val="tx1"/>
                          </a:solidFill>
                          <a:latin typeface="+mn-ea"/>
                          <a:ea typeface="+mn-ea"/>
                        </a:rPr>
                        <a:t>10,000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zh-TW"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10,000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ja-JP"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ja-JP" altLang="en-US" sz="1050" b="0" baseline="0" dirty="0" smtClean="0">
                          <a:solidFill>
                            <a:schemeClr val="tx1"/>
                          </a:solidFill>
                          <a:latin typeface="+mn-ea"/>
                          <a:ea typeface="+mn-ea"/>
                        </a:rPr>
                        <a:t>      　</a:t>
                      </a:r>
                      <a:r>
                        <a:rPr kumimoji="1" lang="en-US" altLang="ja-JP" sz="1050" b="0" baseline="0" dirty="0" smtClean="0">
                          <a:solidFill>
                            <a:schemeClr val="tx1"/>
                          </a:solidFill>
                          <a:latin typeface="+mn-ea"/>
                          <a:ea typeface="+mn-ea"/>
                        </a:rPr>
                        <a:t>0</a:t>
                      </a:r>
                      <a:r>
                        <a:rPr kumimoji="1" lang="ja-JP" altLang="en-US" sz="1050" b="0" baseline="0" dirty="0" smtClean="0">
                          <a:solidFill>
                            <a:schemeClr val="tx1"/>
                          </a:solidFill>
                          <a:latin typeface="+mn-ea"/>
                          <a:ea typeface="+mn-ea"/>
                        </a:rPr>
                        <a:t>円</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上限管理を行わない居宅介護事業所</a:t>
                      </a:r>
                      <a:endParaRPr kumimoji="1" lang="en-US" altLang="ja-JP" sz="1050" b="0" dirty="0" smtClean="0">
                        <a:solidFill>
                          <a:schemeClr val="tx1"/>
                        </a:solidFill>
                        <a:latin typeface="+mn-ea"/>
                        <a:ea typeface="+mn-ea"/>
                      </a:endParaRPr>
                    </a:p>
                    <a:p>
                      <a:r>
                        <a:rPr kumimoji="1" lang="ja-JP" altLang="en-US" sz="1050" b="0" dirty="0" smtClean="0">
                          <a:solidFill>
                            <a:schemeClr val="tx1"/>
                          </a:solidFill>
                          <a:latin typeface="+mn-ea"/>
                          <a:ea typeface="+mn-ea"/>
                        </a:rPr>
                        <a:t>○　利用者負担額　</a:t>
                      </a:r>
                      <a:r>
                        <a:rPr kumimoji="1" lang="en-US" altLang="ja-JP" sz="1050" b="0" dirty="0" smtClean="0">
                          <a:solidFill>
                            <a:schemeClr val="tx1"/>
                          </a:solidFill>
                          <a:latin typeface="+mn-ea"/>
                          <a:ea typeface="+mn-ea"/>
                        </a:rPr>
                        <a:t>17,200</a:t>
                      </a:r>
                      <a:r>
                        <a:rPr kumimoji="1" lang="ja-JP"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sp>
        <p:nvSpPr>
          <p:cNvPr id="3" name="楕円 2"/>
          <p:cNvSpPr/>
          <p:nvPr/>
        </p:nvSpPr>
        <p:spPr>
          <a:xfrm>
            <a:off x="9057456" y="3611369"/>
            <a:ext cx="754081"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6545758" y="3046854"/>
            <a:ext cx="2262135" cy="487810"/>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indent="-85725"/>
            <a:r>
              <a:rPr lang="ja-JP" altLang="en-US" sz="1050" dirty="0" smtClean="0">
                <a:solidFill>
                  <a:schemeClr val="tx1"/>
                </a:solidFill>
                <a:latin typeface="+mn-ea"/>
              </a:rPr>
              <a:t>①放課後等デイサービスだけで計算して補助申請額を確定させる。</a:t>
            </a:r>
            <a:endParaRPr kumimoji="1" lang="en-US" altLang="ja-JP" sz="1050" dirty="0" smtClean="0">
              <a:solidFill>
                <a:schemeClr val="tx1"/>
              </a:solidFill>
              <a:latin typeface="+mn-ea"/>
            </a:endParaRPr>
          </a:p>
        </p:txBody>
      </p:sp>
      <p:cxnSp>
        <p:nvCxnSpPr>
          <p:cNvPr id="25" name="直線矢印コネクタ 24"/>
          <p:cNvCxnSpPr>
            <a:endCxn id="3" idx="1"/>
          </p:cNvCxnSpPr>
          <p:nvPr/>
        </p:nvCxnSpPr>
        <p:spPr>
          <a:xfrm>
            <a:off x="8807893" y="3290759"/>
            <a:ext cx="359996" cy="383882"/>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32" name="楕円 31"/>
          <p:cNvSpPr/>
          <p:nvPr/>
        </p:nvSpPr>
        <p:spPr>
          <a:xfrm>
            <a:off x="3224808" y="3611369"/>
            <a:ext cx="754081" cy="432048"/>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p:cNvSpPr/>
          <p:nvPr/>
        </p:nvSpPr>
        <p:spPr>
          <a:xfrm>
            <a:off x="3226920" y="4402806"/>
            <a:ext cx="754081" cy="432048"/>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4520952" y="4581128"/>
            <a:ext cx="3816424" cy="734741"/>
          </a:xfrm>
          <a:prstGeom prst="rect">
            <a:avLst/>
          </a:prstGeom>
          <a:solidFill>
            <a:schemeClr val="accent5">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indent="-85725"/>
            <a:r>
              <a:rPr lang="ja-JP" altLang="en-US" sz="1050" dirty="0" smtClean="0">
                <a:solidFill>
                  <a:schemeClr val="tx1"/>
                </a:solidFill>
                <a:latin typeface="+mn-ea"/>
              </a:rPr>
              <a:t>②　上限額管理後利用者負担額</a:t>
            </a:r>
            <a:r>
              <a:rPr lang="en-US" altLang="ja-JP" sz="1050" dirty="0" smtClean="0">
                <a:solidFill>
                  <a:schemeClr val="tx1"/>
                </a:solidFill>
                <a:latin typeface="+mn-ea"/>
              </a:rPr>
              <a:t>37,200</a:t>
            </a:r>
            <a:r>
              <a:rPr lang="ja-JP" altLang="en-US" sz="1050" dirty="0" smtClean="0">
                <a:solidFill>
                  <a:schemeClr val="tx1"/>
                </a:solidFill>
                <a:latin typeface="+mn-ea"/>
              </a:rPr>
              <a:t>円から、放課後等デイサービスは１割相当額まで利用者に請求（一部を補助申請）し、残りを居宅介護事業所が利用者に請求する</a:t>
            </a:r>
            <a:r>
              <a:rPr lang="ja-JP" altLang="en-US" sz="1050" dirty="0">
                <a:solidFill>
                  <a:schemeClr val="tx1"/>
                </a:solidFill>
                <a:latin typeface="+mn-ea"/>
              </a:rPr>
              <a:t>。</a:t>
            </a:r>
            <a:endParaRPr kumimoji="1" lang="en-US" altLang="ja-JP" sz="1050" dirty="0" smtClean="0">
              <a:solidFill>
                <a:schemeClr val="tx1"/>
              </a:solidFill>
              <a:latin typeface="+mn-ea"/>
            </a:endParaRPr>
          </a:p>
        </p:txBody>
      </p:sp>
      <p:cxnSp>
        <p:nvCxnSpPr>
          <p:cNvPr id="35" name="直線矢印コネクタ 34"/>
          <p:cNvCxnSpPr>
            <a:stCxn id="34" idx="1"/>
            <a:endCxn id="32" idx="5"/>
          </p:cNvCxnSpPr>
          <p:nvPr/>
        </p:nvCxnSpPr>
        <p:spPr>
          <a:xfrm flipH="1" flipV="1">
            <a:off x="3868456" y="3980145"/>
            <a:ext cx="652496" cy="968354"/>
          </a:xfrm>
          <a:prstGeom prst="straightConnector1">
            <a:avLst/>
          </a:prstGeom>
          <a:ln w="19050">
            <a:solidFill>
              <a:srgbClr val="00B0F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34" idx="1"/>
            <a:endCxn id="33" idx="6"/>
          </p:cNvCxnSpPr>
          <p:nvPr/>
        </p:nvCxnSpPr>
        <p:spPr>
          <a:xfrm flipH="1" flipV="1">
            <a:off x="3981001" y="4618830"/>
            <a:ext cx="539951" cy="329669"/>
          </a:xfrm>
          <a:prstGeom prst="straightConnector1">
            <a:avLst/>
          </a:prstGeom>
          <a:ln w="19050">
            <a:solidFill>
              <a:srgbClr val="00B0F0"/>
            </a:solidFill>
            <a:tailEnd type="triangle" w="lg" len="lg"/>
          </a:ln>
        </p:spPr>
        <p:style>
          <a:lnRef idx="1">
            <a:schemeClr val="accent1"/>
          </a:lnRef>
          <a:fillRef idx="0">
            <a:schemeClr val="accent1"/>
          </a:fillRef>
          <a:effectRef idx="0">
            <a:schemeClr val="accent1"/>
          </a:effectRef>
          <a:fontRef idx="minor">
            <a:schemeClr val="tx1"/>
          </a:fontRef>
        </p:style>
      </p:cxnSp>
      <p:sp>
        <p:nvSpPr>
          <p:cNvPr id="45" name="正方形/長方形 44"/>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Ⅳ</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本資料に係るＱ＆Ａ③</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7834827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lang="ja-JP" altLang="en-US" smtClean="0"/>
              <a:pPr/>
              <a:t>2</a:t>
            </a:fld>
            <a:endParaRPr lang="ja-JP" altLang="en-US"/>
          </a:p>
        </p:txBody>
      </p:sp>
      <p:sp>
        <p:nvSpPr>
          <p:cNvPr id="5" name="タイトル 1"/>
          <p:cNvSpPr txBox="1">
            <a:spLocks/>
          </p:cNvSpPr>
          <p:nvPr/>
        </p:nvSpPr>
        <p:spPr>
          <a:xfrm>
            <a:off x="93663" y="1456854"/>
            <a:ext cx="9718675" cy="3944292"/>
          </a:xfrm>
          <a:prstGeom prst="rect">
            <a:avLst/>
          </a:prstGeom>
          <a:noFill/>
        </p:spPr>
        <p:txBody>
          <a:bodyPr vert="horz" lIns="91440" tIns="45720" rIns="91440" bIns="45720" rtlCol="0" anchor="ctr">
            <a:noAutofit/>
          </a:bodyPr>
          <a:lstStyle>
            <a:lvl1pPr algn="ctr" defTabSz="990570" rtl="0" eaLnBrk="1" latinLnBrk="0" hangingPunct="1">
              <a:spcBef>
                <a:spcPct val="0"/>
              </a:spcBef>
              <a:buNone/>
              <a:defRPr kumimoji="1" sz="4767" kern="1200">
                <a:solidFill>
                  <a:schemeClr val="tx1"/>
                </a:solidFill>
                <a:latin typeface="+mj-lt"/>
                <a:ea typeface="+mj-ea"/>
                <a:cs typeface="+mj-cs"/>
              </a:defRPr>
            </a:lvl1pPr>
          </a:lstStyle>
          <a:p>
            <a:r>
              <a:rPr lang="en-US" altLang="ja-JP" sz="3200" dirty="0">
                <a:latin typeface="ＤＦ特太ゴシック体" panose="020B0509000000000000" pitchFamily="49" charset="-128"/>
                <a:ea typeface="ＤＦ特太ゴシック体" panose="020B0509000000000000" pitchFamily="49" charset="-128"/>
              </a:rPr>
              <a:t>Ⅰ</a:t>
            </a:r>
            <a:r>
              <a:rPr lang="ja-JP" altLang="en-US" sz="3200" dirty="0">
                <a:latin typeface="ＤＦ特太ゴシック体" panose="020B0509000000000000" pitchFamily="49" charset="-128"/>
                <a:ea typeface="ＤＦ特太ゴシック体" panose="020B0509000000000000" pitchFamily="49" charset="-128"/>
              </a:rPr>
              <a:t>　補助対象となる費用</a:t>
            </a:r>
          </a:p>
        </p:txBody>
      </p:sp>
    </p:spTree>
    <p:extLst>
      <p:ext uri="{BB962C8B-B14F-4D97-AF65-F5344CB8AC3E}">
        <p14:creationId xmlns:p14="http://schemas.microsoft.com/office/powerpoint/2010/main" val="41103386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93000" y="548680"/>
            <a:ext cx="9720000" cy="1332000"/>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r>
              <a:rPr lang="ja-JP" altLang="en-US" sz="1400" dirty="0" smtClean="0">
                <a:solidFill>
                  <a:schemeClr val="tx1"/>
                </a:solidFill>
                <a:latin typeface="+mn-ea"/>
              </a:rPr>
              <a:t>○　本事業では、特別支援学校等の臨時休業により増加した事業所の利用等に係る利用者負担額を軽減することを目的としていることから、放課後等デイサービスの利用に係る費用のうち、以下の</a:t>
            </a:r>
            <a:r>
              <a:rPr lang="ja-JP" altLang="en-US" sz="1400" dirty="0" smtClean="0">
                <a:solidFill>
                  <a:srgbClr val="FF0000"/>
                </a:solidFill>
                <a:latin typeface="+mn-ea"/>
              </a:rPr>
              <a:t>○</a:t>
            </a:r>
            <a:r>
              <a:rPr lang="ja-JP" altLang="en-US" sz="1400" dirty="0" smtClean="0">
                <a:solidFill>
                  <a:schemeClr val="tx1"/>
                </a:solidFill>
                <a:latin typeface="+mn-ea"/>
              </a:rPr>
              <a:t>の部分が補助対象となる。</a:t>
            </a:r>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r>
              <a:rPr lang="ja-JP" altLang="en-US" sz="1400" dirty="0" smtClean="0">
                <a:solidFill>
                  <a:schemeClr val="tx1"/>
                </a:solidFill>
                <a:latin typeface="+mn-ea"/>
              </a:rPr>
              <a:t>○　放課後等デイサービスの費用は下表のとおり公費負担分と利用者負担分に分類されるが、本資料では特段の注記が無い限り、この２つを合わせた額を「費用」又は「報酬」と標記する。</a:t>
            </a:r>
            <a:endParaRPr lang="en-US" altLang="ja-JP" sz="1400" dirty="0">
              <a:solidFill>
                <a:schemeClr val="tx1"/>
              </a:solidFill>
              <a:latin typeface="+mn-ea"/>
            </a:endParaRPr>
          </a:p>
        </p:txBody>
      </p:sp>
      <p:graphicFrame>
        <p:nvGraphicFramePr>
          <p:cNvPr id="17" name="表 16"/>
          <p:cNvGraphicFramePr>
            <a:graphicFrameLocks noGrp="1"/>
          </p:cNvGraphicFramePr>
          <p:nvPr>
            <p:extLst>
              <p:ext uri="{D42A27DB-BD31-4B8C-83A1-F6EECF244321}">
                <p14:modId xmlns:p14="http://schemas.microsoft.com/office/powerpoint/2010/main" val="1922987994"/>
              </p:ext>
            </p:extLst>
          </p:nvPr>
        </p:nvGraphicFramePr>
        <p:xfrm>
          <a:off x="272480" y="2451667"/>
          <a:ext cx="9361040" cy="3647472"/>
        </p:xfrm>
        <a:graphic>
          <a:graphicData uri="http://schemas.openxmlformats.org/drawingml/2006/table">
            <a:tbl>
              <a:tblPr firstRow="1" bandRow="1">
                <a:tableStyleId>{5940675A-B579-460E-94D1-54222C63F5DA}</a:tableStyleId>
              </a:tblPr>
              <a:tblGrid>
                <a:gridCol w="1800200">
                  <a:extLst>
                    <a:ext uri="{9D8B030D-6E8A-4147-A177-3AD203B41FA5}">
                      <a16:colId xmlns:a16="http://schemas.microsoft.com/office/drawing/2014/main" val="804552850"/>
                    </a:ext>
                  </a:extLst>
                </a:gridCol>
                <a:gridCol w="1440160">
                  <a:extLst>
                    <a:ext uri="{9D8B030D-6E8A-4147-A177-3AD203B41FA5}">
                      <a16:colId xmlns:a16="http://schemas.microsoft.com/office/drawing/2014/main" val="3768455206"/>
                    </a:ext>
                  </a:extLst>
                </a:gridCol>
                <a:gridCol w="4464496">
                  <a:extLst>
                    <a:ext uri="{9D8B030D-6E8A-4147-A177-3AD203B41FA5}">
                      <a16:colId xmlns:a16="http://schemas.microsoft.com/office/drawing/2014/main" val="3676153541"/>
                    </a:ext>
                  </a:extLst>
                </a:gridCol>
                <a:gridCol w="1656184">
                  <a:extLst>
                    <a:ext uri="{9D8B030D-6E8A-4147-A177-3AD203B41FA5}">
                      <a16:colId xmlns:a16="http://schemas.microsoft.com/office/drawing/2014/main" val="268025711"/>
                    </a:ext>
                  </a:extLst>
                </a:gridCol>
              </a:tblGrid>
              <a:tr h="911868">
                <a:tc rowSpan="2">
                  <a:txBody>
                    <a:bodyPr/>
                    <a:lstStyle/>
                    <a:p>
                      <a:r>
                        <a:rPr kumimoji="1" lang="ja-JP" altLang="en-US" sz="1200" dirty="0" smtClean="0">
                          <a:solidFill>
                            <a:schemeClr val="tx1"/>
                          </a:solidFill>
                          <a:latin typeface="+mn-ea"/>
                          <a:ea typeface="+mn-ea"/>
                        </a:rPr>
                        <a:t>臨時休業に伴う増加分</a:t>
                      </a:r>
                      <a:r>
                        <a:rPr kumimoji="1" lang="en-US" altLang="ja-JP" sz="1000" dirty="0" smtClean="0">
                          <a:solidFill>
                            <a:schemeClr val="tx1"/>
                          </a:solidFill>
                          <a:latin typeface="+mn-ea"/>
                          <a:ea typeface="+mn-ea"/>
                        </a:rPr>
                        <a:t>※</a:t>
                      </a:r>
                      <a:r>
                        <a:rPr kumimoji="1" lang="ja-JP" altLang="en-US" sz="1200" dirty="0" smtClean="0">
                          <a:solidFill>
                            <a:schemeClr val="tx1"/>
                          </a:solidFill>
                          <a:latin typeface="+mn-ea"/>
                          <a:ea typeface="+mn-ea"/>
                        </a:rPr>
                        <a:t>の費用</a:t>
                      </a:r>
                      <a:endParaRPr kumimoji="1" lang="en-US" altLang="ja-JP" sz="1200" dirty="0" smtClean="0">
                        <a:solidFill>
                          <a:schemeClr val="tx1"/>
                        </a:solidFill>
                        <a:latin typeface="+mn-ea"/>
                        <a:ea typeface="+mn-ea"/>
                      </a:endParaRPr>
                    </a:p>
                    <a:p>
                      <a:endParaRPr kumimoji="1" lang="en-US" altLang="ja-JP" sz="1000" dirty="0" smtClean="0">
                        <a:solidFill>
                          <a:schemeClr val="tx1"/>
                        </a:solidFill>
                        <a:latin typeface="+mn-ea"/>
                        <a:ea typeface="+mn-ea"/>
                      </a:endParaRPr>
                    </a:p>
                    <a:p>
                      <a:pPr marL="85725" indent="-85725">
                        <a:tabLst>
                          <a:tab pos="180975" algn="l"/>
                        </a:tabLst>
                      </a:pPr>
                      <a:r>
                        <a:rPr lang="en-US" altLang="ja-JP" sz="1000" dirty="0" smtClean="0">
                          <a:solidFill>
                            <a:schemeClr val="tx1"/>
                          </a:solidFill>
                          <a:latin typeface="+mn-ea"/>
                          <a:ea typeface="+mn-ea"/>
                        </a:rPr>
                        <a:t>※</a:t>
                      </a:r>
                      <a:r>
                        <a:rPr lang="ja-JP" altLang="en-US" sz="1000" dirty="0" smtClean="0">
                          <a:solidFill>
                            <a:schemeClr val="tx1"/>
                          </a:solidFill>
                          <a:latin typeface="+mn-ea"/>
                          <a:ea typeface="+mn-ea"/>
                        </a:rPr>
                        <a:t>　</a:t>
                      </a:r>
                      <a:r>
                        <a:rPr kumimoji="1" lang="ja-JP" altLang="en-US" sz="1000" dirty="0" smtClean="0">
                          <a:solidFill>
                            <a:schemeClr val="tx1"/>
                          </a:solidFill>
                          <a:latin typeface="+mn-ea"/>
                          <a:ea typeface="+mn-ea"/>
                        </a:rPr>
                        <a:t>利用日数が増えたことによる増加、休業日単価に切り替わることによる増加、延長支援加算の増額による増加</a:t>
                      </a:r>
                      <a:endParaRPr kumimoji="1" lang="ja-JP" altLang="en-US" sz="1000" dirty="0">
                        <a:solidFill>
                          <a:schemeClr val="tx1"/>
                        </a:solidFill>
                        <a:latin typeface="+mn-ea"/>
                        <a:ea typeface="+mn-ea"/>
                      </a:endParaRPr>
                    </a:p>
                  </a:txBody>
                  <a:tcPr marL="72000" marR="72000" anchor="ctr"/>
                </a:tc>
                <a:tc>
                  <a:txBody>
                    <a:bodyPr/>
                    <a:lstStyle/>
                    <a:p>
                      <a:r>
                        <a:rPr kumimoji="1" lang="ja-JP" altLang="en-US" sz="1200" dirty="0" smtClean="0">
                          <a:latin typeface="+mn-ea"/>
                          <a:ea typeface="+mn-ea"/>
                        </a:rPr>
                        <a:t>代替的な方法による支援に係る費用</a:t>
                      </a:r>
                      <a:endParaRPr kumimoji="1" lang="ja-JP" altLang="en-US" sz="1200" dirty="0">
                        <a:latin typeface="+mn-ea"/>
                        <a:ea typeface="+mn-ea"/>
                      </a:endParaRPr>
                    </a:p>
                  </a:txBody>
                  <a:tcPr marL="72000" marR="72000" anchor="ctr"/>
                </a:tc>
                <a:tc>
                  <a:txBody>
                    <a:bodyPr/>
                    <a:lstStyle/>
                    <a:p>
                      <a:pPr marL="0" marR="0" lvl="0" indent="0" algn="ctr" defTabSz="99057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smtClean="0">
                          <a:ln>
                            <a:noFill/>
                          </a:ln>
                          <a:solidFill>
                            <a:prstClr val="black"/>
                          </a:solidFill>
                          <a:effectLst/>
                          <a:uLnTx/>
                          <a:uFillTx/>
                          <a:latin typeface="+mn-ea"/>
                          <a:ea typeface="+mn-ea"/>
                          <a:cs typeface="+mn-cs"/>
                        </a:rPr>
                        <a:t>×</a:t>
                      </a:r>
                      <a:r>
                        <a:rPr kumimoji="1" lang="ja-JP" altLang="en-US" sz="1200" b="0" i="0" u="none" strike="noStrike" kern="1200" cap="none" spc="0" normalizeH="0" baseline="0" noProof="0" dirty="0" smtClean="0">
                          <a:ln>
                            <a:noFill/>
                          </a:ln>
                          <a:solidFill>
                            <a:prstClr val="black"/>
                          </a:solidFill>
                          <a:effectLst/>
                          <a:uLnTx/>
                          <a:uFillTx/>
                          <a:latin typeface="+mn-ea"/>
                          <a:ea typeface="+mn-ea"/>
                          <a:cs typeface="+mn-cs"/>
                        </a:rPr>
                        <a:t>　　（負担金の対象）</a:t>
                      </a:r>
                      <a:endParaRPr lang="ja-JP" altLang="en-US" dirty="0">
                        <a:latin typeface="+mn-ea"/>
                        <a:ea typeface="+mn-ea"/>
                      </a:endParaRPr>
                    </a:p>
                  </a:txBody>
                  <a:tcPr marL="72000" marR="72000" anchor="ctr"/>
                </a:tc>
                <a:tc>
                  <a:txBody>
                    <a:bodyPr/>
                    <a:lstStyle/>
                    <a:p>
                      <a:pPr algn="ctr"/>
                      <a:r>
                        <a:rPr kumimoji="1" lang="ja-JP" altLang="en-US" sz="1600" b="1" dirty="0" smtClean="0">
                          <a:solidFill>
                            <a:srgbClr val="FF0000"/>
                          </a:solidFill>
                          <a:latin typeface="+mn-ea"/>
                          <a:ea typeface="+mn-ea"/>
                        </a:rPr>
                        <a:t>○</a:t>
                      </a:r>
                      <a:endParaRPr kumimoji="1" lang="ja-JP" altLang="en-US" sz="1600" b="1" dirty="0">
                        <a:solidFill>
                          <a:srgbClr val="FF0000"/>
                        </a:solidFill>
                        <a:latin typeface="+mn-ea"/>
                        <a:ea typeface="+mn-ea"/>
                      </a:endParaRPr>
                    </a:p>
                  </a:txBody>
                  <a:tcPr marL="72000" marR="72000" anchor="ctr">
                    <a:solidFill>
                      <a:srgbClr val="FFFF00">
                        <a:alpha val="20000"/>
                      </a:srgbClr>
                    </a:solidFill>
                  </a:tcPr>
                </a:tc>
                <a:extLst>
                  <a:ext uri="{0D108BD9-81ED-4DB2-BD59-A6C34878D82A}">
                    <a16:rowId xmlns:a16="http://schemas.microsoft.com/office/drawing/2014/main" val="1722196722"/>
                  </a:ext>
                </a:extLst>
              </a:tr>
              <a:tr h="911868">
                <a:tc vMerge="1">
                  <a:txBody>
                    <a:bodyPr/>
                    <a:lstStyle/>
                    <a:p>
                      <a:endParaRPr kumimoji="1" lang="ja-JP" altLang="en-US" sz="1200" dirty="0"/>
                    </a:p>
                  </a:txBody>
                  <a:tcPr/>
                </a:tc>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n-ea"/>
                          <a:ea typeface="+mn-ea"/>
                        </a:rPr>
                        <a:t>通常の通所による支援に係る費用</a:t>
                      </a:r>
                    </a:p>
                  </a:txBody>
                  <a:tcPr marL="72000" marR="72000" anchor="ctr"/>
                </a:tc>
                <a:tc>
                  <a:txBody>
                    <a:bodyPr/>
                    <a:lstStyle/>
                    <a:p>
                      <a:pPr algn="ctr"/>
                      <a:r>
                        <a:rPr lang="en-US" altLang="ja-JP" sz="1200" dirty="0" smtClean="0">
                          <a:latin typeface="+mn-ea"/>
                          <a:ea typeface="+mn-ea"/>
                        </a:rPr>
                        <a:t>×</a:t>
                      </a:r>
                      <a:r>
                        <a:rPr lang="ja-JP" altLang="en-US" sz="1200" dirty="0" smtClean="0">
                          <a:latin typeface="+mn-ea"/>
                          <a:ea typeface="+mn-ea"/>
                        </a:rPr>
                        <a:t>　　（負担金の対象）</a:t>
                      </a:r>
                      <a:endParaRPr lang="en-US" altLang="ja-JP" sz="1200" dirty="0" smtClean="0">
                        <a:latin typeface="+mn-ea"/>
                        <a:ea typeface="+mn-ea"/>
                      </a:endParaRPr>
                    </a:p>
                  </a:txBody>
                  <a:tcPr marL="72000" marR="72000" anchor="ctr"/>
                </a:tc>
                <a:tc>
                  <a:txBody>
                    <a:bodyPr/>
                    <a:lstStyle/>
                    <a:p>
                      <a:pPr marL="0" marR="0" lvl="0" indent="0" algn="ctr" defTabSz="990570" rtl="0" eaLnBrk="1" fontAlgn="auto" latinLnBrk="0" hangingPunct="1">
                        <a:lnSpc>
                          <a:spcPct val="100000"/>
                        </a:lnSpc>
                        <a:spcBef>
                          <a:spcPts val="0"/>
                        </a:spcBef>
                        <a:spcAft>
                          <a:spcPts val="0"/>
                        </a:spcAft>
                        <a:buClrTx/>
                        <a:buSzTx/>
                        <a:buFontTx/>
                        <a:buNone/>
                        <a:tabLst/>
                        <a:defRPr/>
                      </a:pPr>
                      <a:r>
                        <a:rPr kumimoji="1" lang="ja-JP" altLang="en-US" sz="1600" b="1" kern="1200" dirty="0" smtClean="0">
                          <a:solidFill>
                            <a:srgbClr val="FF0000"/>
                          </a:solidFill>
                          <a:latin typeface="+mn-ea"/>
                          <a:ea typeface="+mn-ea"/>
                          <a:cs typeface="+mn-cs"/>
                        </a:rPr>
                        <a:t>○</a:t>
                      </a:r>
                      <a:endParaRPr kumimoji="1" lang="ja-JP" altLang="en-US" sz="1600" dirty="0">
                        <a:latin typeface="+mn-ea"/>
                        <a:ea typeface="+mn-ea"/>
                      </a:endParaRPr>
                    </a:p>
                  </a:txBody>
                  <a:tcPr marL="72000" marR="72000" anchor="ctr">
                    <a:solidFill>
                      <a:srgbClr val="FFFF00">
                        <a:alpha val="20000"/>
                      </a:srgbClr>
                    </a:solidFill>
                  </a:tcPr>
                </a:tc>
                <a:extLst>
                  <a:ext uri="{0D108BD9-81ED-4DB2-BD59-A6C34878D82A}">
                    <a16:rowId xmlns:a16="http://schemas.microsoft.com/office/drawing/2014/main" val="362455854"/>
                  </a:ext>
                </a:extLst>
              </a:tr>
              <a:tr h="911868">
                <a:tc rowSpan="2">
                  <a:txBody>
                    <a:bodyPr/>
                    <a:lstStyle/>
                    <a:p>
                      <a:r>
                        <a:rPr kumimoji="1" lang="ja-JP" altLang="en-US" sz="1200" dirty="0" smtClean="0">
                          <a:solidFill>
                            <a:schemeClr val="tx1"/>
                          </a:solidFill>
                          <a:latin typeface="+mn-ea"/>
                          <a:ea typeface="+mn-ea"/>
                        </a:rPr>
                        <a:t>令和２年３月当初の利用予定日数の利用に係る費用</a:t>
                      </a:r>
                      <a:endParaRPr kumimoji="1" lang="en-US" altLang="ja-JP" sz="120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mn-ea"/>
                          <a:ea typeface="+mn-ea"/>
                        </a:rPr>
                        <a:t>又は</a:t>
                      </a:r>
                      <a:endParaRPr kumimoji="1" lang="en-US" altLang="ja-JP" sz="120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mn-ea"/>
                          <a:ea typeface="+mn-ea"/>
                        </a:rPr>
                        <a:t>臨時休業が終了した後に想定される利用予定日数の利用に係る費用</a:t>
                      </a:r>
                      <a:endParaRPr kumimoji="1" lang="ja-JP" altLang="en-US" sz="1200" dirty="0">
                        <a:solidFill>
                          <a:schemeClr val="tx1"/>
                        </a:solidFill>
                        <a:latin typeface="+mn-ea"/>
                        <a:ea typeface="+mn-ea"/>
                      </a:endParaRPr>
                    </a:p>
                  </a:txBody>
                  <a:tcPr marL="72000" marR="72000" anchor="ctr"/>
                </a:tc>
                <a:tc>
                  <a:txBody>
                    <a:bodyPr/>
                    <a:lstStyle/>
                    <a:p>
                      <a:r>
                        <a:rPr kumimoji="1" lang="ja-JP" altLang="en-US" sz="1200" dirty="0" smtClean="0">
                          <a:latin typeface="+mn-ea"/>
                          <a:ea typeface="+mn-ea"/>
                        </a:rPr>
                        <a:t>代替的な方法による支援に係る費用</a:t>
                      </a:r>
                      <a:endParaRPr kumimoji="1" lang="ja-JP" altLang="en-US" sz="1200" dirty="0">
                        <a:latin typeface="+mn-ea"/>
                        <a:ea typeface="+mn-ea"/>
                      </a:endParaRPr>
                    </a:p>
                  </a:txBody>
                  <a:tcPr marL="72000" marR="72000" anchor="ctr"/>
                </a:tc>
                <a:tc>
                  <a:txBody>
                    <a:bodyPr/>
                    <a:lstStyle/>
                    <a:p>
                      <a:pPr marL="0" marR="0" lvl="0" indent="0" algn="ctr" defTabSz="990570" rtl="0" eaLnBrk="1" fontAlgn="auto" latinLnBrk="0" hangingPunct="1">
                        <a:lnSpc>
                          <a:spcPct val="100000"/>
                        </a:lnSpc>
                        <a:spcBef>
                          <a:spcPts val="0"/>
                        </a:spcBef>
                        <a:spcAft>
                          <a:spcPts val="0"/>
                        </a:spcAft>
                        <a:buClrTx/>
                        <a:buSzTx/>
                        <a:buFontTx/>
                        <a:buNone/>
                        <a:tabLst/>
                        <a:defRPr/>
                      </a:pPr>
                      <a:r>
                        <a:rPr lang="en-US" altLang="ja-JP" sz="1200" dirty="0" smtClean="0">
                          <a:latin typeface="+mn-ea"/>
                          <a:ea typeface="+mn-ea"/>
                        </a:rPr>
                        <a:t>×</a:t>
                      </a:r>
                      <a:r>
                        <a:rPr lang="ja-JP" altLang="en-US" sz="1200" dirty="0" smtClean="0">
                          <a:latin typeface="+mn-ea"/>
                          <a:ea typeface="+mn-ea"/>
                        </a:rPr>
                        <a:t>　　（負担金の対象）</a:t>
                      </a:r>
                      <a:endParaRPr lang="en-US" altLang="ja-JP" sz="1200" dirty="0" smtClean="0">
                        <a:latin typeface="+mn-ea"/>
                        <a:ea typeface="+mn-ea"/>
                      </a:endParaRPr>
                    </a:p>
                  </a:txBody>
                  <a:tcPr marL="72000" marR="72000" anchor="ctr"/>
                </a:tc>
                <a:tc>
                  <a:txBody>
                    <a:bodyPr/>
                    <a:lstStyle/>
                    <a:p>
                      <a:pPr marL="0" marR="0" lvl="0" indent="0" algn="ctr" defTabSz="990570" rtl="0" eaLnBrk="1" fontAlgn="auto" latinLnBrk="0" hangingPunct="1">
                        <a:lnSpc>
                          <a:spcPct val="100000"/>
                        </a:lnSpc>
                        <a:spcBef>
                          <a:spcPts val="0"/>
                        </a:spcBef>
                        <a:spcAft>
                          <a:spcPts val="0"/>
                        </a:spcAft>
                        <a:buClrTx/>
                        <a:buSzTx/>
                        <a:buFontTx/>
                        <a:buNone/>
                        <a:tabLst/>
                        <a:defRPr/>
                      </a:pPr>
                      <a:r>
                        <a:rPr kumimoji="1" lang="ja-JP" altLang="en-US" sz="1600" b="1" kern="1200" dirty="0" smtClean="0">
                          <a:solidFill>
                            <a:srgbClr val="FF0000"/>
                          </a:solidFill>
                          <a:latin typeface="+mn-ea"/>
                          <a:ea typeface="+mn-ea"/>
                          <a:cs typeface="+mn-cs"/>
                        </a:rPr>
                        <a:t>○</a:t>
                      </a:r>
                      <a:endParaRPr kumimoji="1" lang="ja-JP" altLang="en-US" sz="1600" dirty="0">
                        <a:latin typeface="+mn-ea"/>
                        <a:ea typeface="+mn-ea"/>
                      </a:endParaRPr>
                    </a:p>
                  </a:txBody>
                  <a:tcPr marL="72000" marR="72000" anchor="ctr">
                    <a:solidFill>
                      <a:srgbClr val="FFFF00">
                        <a:alpha val="20000"/>
                      </a:srgbClr>
                    </a:solidFill>
                  </a:tcPr>
                </a:tc>
                <a:extLst>
                  <a:ext uri="{0D108BD9-81ED-4DB2-BD59-A6C34878D82A}">
                    <a16:rowId xmlns:a16="http://schemas.microsoft.com/office/drawing/2014/main" val="2377581996"/>
                  </a:ext>
                </a:extLst>
              </a:tr>
              <a:tr h="911868">
                <a:tc vMerge="1">
                  <a:txBody>
                    <a:bodyPr/>
                    <a:lstStyle/>
                    <a:p>
                      <a:endParaRPr kumimoji="1" lang="ja-JP" altLang="en-US" sz="1200" dirty="0"/>
                    </a:p>
                  </a:txBody>
                  <a:tcPr/>
                </a:tc>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n-ea"/>
                          <a:ea typeface="+mn-ea"/>
                        </a:rPr>
                        <a:t>通常の通所による支援に係る費用</a:t>
                      </a:r>
                    </a:p>
                  </a:txBody>
                  <a:tcPr marL="72000" marR="72000" anchor="ctr"/>
                </a:tc>
                <a:tc>
                  <a:txBody>
                    <a:bodyPr/>
                    <a:lstStyle/>
                    <a:p>
                      <a:pPr marL="0" marR="0" lvl="0" indent="0" algn="ctr" defTabSz="990570" rtl="0" eaLnBrk="1" fontAlgn="auto" latinLnBrk="0" hangingPunct="1">
                        <a:lnSpc>
                          <a:spcPct val="100000"/>
                        </a:lnSpc>
                        <a:spcBef>
                          <a:spcPts val="0"/>
                        </a:spcBef>
                        <a:spcAft>
                          <a:spcPts val="0"/>
                        </a:spcAft>
                        <a:buClrTx/>
                        <a:buSzTx/>
                        <a:buFontTx/>
                        <a:buNone/>
                        <a:tabLst/>
                        <a:defRPr/>
                      </a:pPr>
                      <a:r>
                        <a:rPr lang="en-US" altLang="ja-JP" sz="1200" dirty="0" smtClean="0">
                          <a:latin typeface="+mn-ea"/>
                          <a:ea typeface="+mn-ea"/>
                        </a:rPr>
                        <a:t>×</a:t>
                      </a:r>
                      <a:r>
                        <a:rPr lang="ja-JP" altLang="en-US" sz="1200" dirty="0" smtClean="0">
                          <a:latin typeface="+mn-ea"/>
                          <a:ea typeface="+mn-ea"/>
                        </a:rPr>
                        <a:t>　　（負担金の対象）</a:t>
                      </a:r>
                      <a:endParaRPr lang="en-US" altLang="ja-JP" sz="1200" dirty="0" smtClean="0">
                        <a:latin typeface="+mn-ea"/>
                        <a:ea typeface="+mn-ea"/>
                      </a:endParaRPr>
                    </a:p>
                  </a:txBody>
                  <a:tcPr marL="72000" marR="72000" anchor="ctr"/>
                </a:tc>
                <a:tc>
                  <a:txBody>
                    <a:bodyPr/>
                    <a:lstStyle/>
                    <a:p>
                      <a:pPr algn="ctr"/>
                      <a:r>
                        <a:rPr kumimoji="1" lang="en-US" altLang="ja-JP" sz="1200" dirty="0" smtClean="0">
                          <a:latin typeface="+mn-ea"/>
                          <a:ea typeface="+mn-ea"/>
                        </a:rPr>
                        <a:t>×</a:t>
                      </a:r>
                      <a:r>
                        <a:rPr kumimoji="1" lang="ja-JP" altLang="en-US" sz="1200" dirty="0" smtClean="0">
                          <a:latin typeface="+mn-ea"/>
                          <a:ea typeface="+mn-ea"/>
                        </a:rPr>
                        <a:t>　（利用者が負担）</a:t>
                      </a:r>
                      <a:endParaRPr kumimoji="1" lang="ja-JP" altLang="en-US" sz="1200" dirty="0">
                        <a:latin typeface="+mn-ea"/>
                        <a:ea typeface="+mn-ea"/>
                      </a:endParaRPr>
                    </a:p>
                  </a:txBody>
                  <a:tcPr marL="72000" marR="72000" anchor="ctr"/>
                </a:tc>
                <a:extLst>
                  <a:ext uri="{0D108BD9-81ED-4DB2-BD59-A6C34878D82A}">
                    <a16:rowId xmlns:a16="http://schemas.microsoft.com/office/drawing/2014/main" val="451245337"/>
                  </a:ext>
                </a:extLst>
              </a:tr>
            </a:tbl>
          </a:graphicData>
        </a:graphic>
      </p:graphicFrame>
      <p:sp>
        <p:nvSpPr>
          <p:cNvPr id="22" name="左大かっこ 21"/>
          <p:cNvSpPr/>
          <p:nvPr/>
        </p:nvSpPr>
        <p:spPr>
          <a:xfrm rot="5400000">
            <a:off x="5691328" y="201652"/>
            <a:ext cx="108000" cy="4320000"/>
          </a:xfrm>
          <a:prstGeom prst="leftBracket">
            <a:avLst>
              <a:gd name="adj" fmla="val 44321"/>
            </a:avLst>
          </a:prstGeom>
          <a:ln w="412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0" name="テキスト ボックス 19"/>
          <p:cNvSpPr txBox="1"/>
          <p:nvPr/>
        </p:nvSpPr>
        <p:spPr>
          <a:xfrm>
            <a:off x="5169024" y="2102660"/>
            <a:ext cx="1080120" cy="27699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kumimoji="1" lang="ja-JP" altLang="en-US" sz="1200" dirty="0" smtClean="0">
                <a:latin typeface="HGP創英角ﾎﾟｯﾌﾟ体" panose="040B0A00000000000000" pitchFamily="50" charset="-128"/>
                <a:ea typeface="HGP創英角ﾎﾟｯﾌﾟ体" panose="040B0A00000000000000" pitchFamily="50" charset="-128"/>
              </a:rPr>
              <a:t>公費負担</a:t>
            </a:r>
            <a:endParaRPr kumimoji="1" lang="ja-JP" altLang="en-US" sz="1200" dirty="0">
              <a:latin typeface="HGP創英角ﾎﾟｯﾌﾟ体" panose="040B0A00000000000000" pitchFamily="50" charset="-128"/>
              <a:ea typeface="HGP創英角ﾎﾟｯﾌﾟ体" panose="040B0A00000000000000" pitchFamily="50" charset="-128"/>
            </a:endParaRPr>
          </a:p>
        </p:txBody>
      </p:sp>
      <p:sp>
        <p:nvSpPr>
          <p:cNvPr id="23" name="左大かっこ 22"/>
          <p:cNvSpPr/>
          <p:nvPr/>
        </p:nvSpPr>
        <p:spPr>
          <a:xfrm rot="5400000">
            <a:off x="8751000" y="1569651"/>
            <a:ext cx="108000" cy="1584000"/>
          </a:xfrm>
          <a:prstGeom prst="leftBracket">
            <a:avLst>
              <a:gd name="adj" fmla="val 44321"/>
            </a:avLst>
          </a:prstGeom>
          <a:ln w="412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1" name="テキスト ボックス 20"/>
          <p:cNvSpPr txBox="1"/>
          <p:nvPr/>
        </p:nvSpPr>
        <p:spPr>
          <a:xfrm>
            <a:off x="8265368" y="2102659"/>
            <a:ext cx="1080120" cy="276999"/>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txBody>
          <a:bodyPr wrap="square" rtlCol="0">
            <a:spAutoFit/>
          </a:bodyPr>
          <a:lstStyle/>
          <a:p>
            <a:pPr algn="ctr"/>
            <a:r>
              <a:rPr kumimoji="1" lang="ja-JP" altLang="en-US" sz="1200" dirty="0" smtClean="0">
                <a:latin typeface="HGP創英角ﾎﾟｯﾌﾟ体" panose="040B0A00000000000000" pitchFamily="50" charset="-128"/>
                <a:ea typeface="HGP創英角ﾎﾟｯﾌﾟ体" panose="040B0A00000000000000" pitchFamily="50" charset="-128"/>
              </a:rPr>
              <a:t>利用者負担</a:t>
            </a:r>
            <a:endParaRPr kumimoji="1" lang="ja-JP" altLang="en-US" sz="1200" dirty="0">
              <a:latin typeface="HGP創英角ﾎﾟｯﾌﾟ体" panose="040B0A00000000000000" pitchFamily="50" charset="-128"/>
              <a:ea typeface="HGP創英角ﾎﾟｯﾌﾟ体" panose="040B0A00000000000000" pitchFamily="50" charset="-128"/>
            </a:endParaRPr>
          </a:p>
        </p:txBody>
      </p:sp>
      <p:sp>
        <p:nvSpPr>
          <p:cNvPr id="30" name="テキスト ボックス 29"/>
          <p:cNvSpPr txBox="1"/>
          <p:nvPr/>
        </p:nvSpPr>
        <p:spPr>
          <a:xfrm>
            <a:off x="6572910" y="6135107"/>
            <a:ext cx="3384916" cy="246221"/>
          </a:xfrm>
          <a:prstGeom prst="rect">
            <a:avLst/>
          </a:prstGeom>
          <a:noFill/>
        </p:spPr>
        <p:txBody>
          <a:bodyPr wrap="square" rtlCol="0">
            <a:spAutoFit/>
          </a:bodyPr>
          <a:lstStyle/>
          <a:p>
            <a:r>
              <a:rPr kumimoji="1" lang="en-US" altLang="ja-JP" sz="1000" dirty="0" smtClean="0">
                <a:latin typeface="+mn-ea"/>
              </a:rPr>
              <a:t>※</a:t>
            </a:r>
            <a:r>
              <a:rPr kumimoji="1" lang="ja-JP" altLang="en-US" sz="1000" dirty="0" smtClean="0">
                <a:latin typeface="+mn-ea"/>
              </a:rPr>
              <a:t>負担金・・・障害児入所給付費等国庫負担金（以下同じ）。</a:t>
            </a:r>
            <a:endParaRPr kumimoji="1" lang="ja-JP" altLang="en-US" sz="1000" dirty="0">
              <a:latin typeface="+mn-ea"/>
            </a:endParaRPr>
          </a:p>
        </p:txBody>
      </p:sp>
      <p:sp>
        <p:nvSpPr>
          <p:cNvPr id="33" name="スライド番号プレースホルダー 32"/>
          <p:cNvSpPr>
            <a:spLocks noGrp="1"/>
          </p:cNvSpPr>
          <p:nvPr>
            <p:ph type="sldNum" sz="quarter" idx="12"/>
          </p:nvPr>
        </p:nvSpPr>
        <p:spPr/>
        <p:txBody>
          <a:bodyPr/>
          <a:lstStyle/>
          <a:p>
            <a:fld id="{9E2A29CB-BA86-48A6-80E1-CB8750A963B5}" type="slidenum">
              <a:rPr lang="ja-JP" altLang="en-US" smtClean="0"/>
              <a:pPr/>
              <a:t>3</a:t>
            </a:fld>
            <a:endParaRPr lang="ja-JP" altLang="en-US"/>
          </a:p>
        </p:txBody>
      </p:sp>
      <p:sp>
        <p:nvSpPr>
          <p:cNvPr id="19" name="正方形/長方形 18"/>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Ⅰ</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補助対象となる費用－①</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391433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線矢印コネクタ 13"/>
          <p:cNvCxnSpPr/>
          <p:nvPr/>
        </p:nvCxnSpPr>
        <p:spPr>
          <a:xfrm>
            <a:off x="2832586" y="4248838"/>
            <a:ext cx="0" cy="2448000"/>
          </a:xfrm>
          <a:prstGeom prst="straightConnector1">
            <a:avLst/>
          </a:prstGeom>
          <a:ln w="25400">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 name="直線矢印コネクタ 2"/>
          <p:cNvCxnSpPr/>
          <p:nvPr/>
        </p:nvCxnSpPr>
        <p:spPr>
          <a:xfrm>
            <a:off x="3120618" y="3987048"/>
            <a:ext cx="3960000" cy="0"/>
          </a:xfrm>
          <a:prstGeom prst="straightConnector1">
            <a:avLst/>
          </a:prstGeom>
          <a:ln w="25400">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aphicFrame>
        <p:nvGraphicFramePr>
          <p:cNvPr id="6" name="表 5"/>
          <p:cNvGraphicFramePr>
            <a:graphicFrameLocks noGrp="1"/>
          </p:cNvGraphicFramePr>
          <p:nvPr>
            <p:extLst>
              <p:ext uri="{D42A27DB-BD31-4B8C-83A1-F6EECF244321}">
                <p14:modId xmlns:p14="http://schemas.microsoft.com/office/powerpoint/2010/main" val="845608887"/>
              </p:ext>
            </p:extLst>
          </p:nvPr>
        </p:nvGraphicFramePr>
        <p:xfrm>
          <a:off x="3108744" y="4248838"/>
          <a:ext cx="3960000" cy="2448000"/>
        </p:xfrm>
        <a:graphic>
          <a:graphicData uri="http://schemas.openxmlformats.org/drawingml/2006/table">
            <a:tbl>
              <a:tblPr firstRow="1" bandRow="1">
                <a:tableStyleId>{5940675A-B579-460E-94D1-54222C63F5DA}</a:tableStyleId>
              </a:tblPr>
              <a:tblGrid>
                <a:gridCol w="1980000">
                  <a:extLst>
                    <a:ext uri="{9D8B030D-6E8A-4147-A177-3AD203B41FA5}">
                      <a16:colId xmlns:a16="http://schemas.microsoft.com/office/drawing/2014/main" val="3068284437"/>
                    </a:ext>
                  </a:extLst>
                </a:gridCol>
                <a:gridCol w="1980000">
                  <a:extLst>
                    <a:ext uri="{9D8B030D-6E8A-4147-A177-3AD203B41FA5}">
                      <a16:colId xmlns:a16="http://schemas.microsoft.com/office/drawing/2014/main" val="439966029"/>
                    </a:ext>
                  </a:extLst>
                </a:gridCol>
              </a:tblGrid>
              <a:tr h="1224000">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a:solidFill>
                      <a:srgbClr val="FFFF00">
                        <a:alpha val="50000"/>
                      </a:srgbClr>
                    </a:solidFill>
                  </a:tcPr>
                </a:tc>
                <a:extLst>
                  <a:ext uri="{0D108BD9-81ED-4DB2-BD59-A6C34878D82A}">
                    <a16:rowId xmlns:a16="http://schemas.microsoft.com/office/drawing/2014/main" val="2993600974"/>
                  </a:ext>
                </a:extLst>
              </a:tr>
              <a:tr h="1224000">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anchor="b">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anchor="b">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5" name="スライド番号プレースホルダー 4"/>
          <p:cNvSpPr>
            <a:spLocks noGrp="1"/>
          </p:cNvSpPr>
          <p:nvPr>
            <p:ph type="sldNum" sz="quarter" idx="12"/>
          </p:nvPr>
        </p:nvSpPr>
        <p:spPr/>
        <p:txBody>
          <a:bodyPr/>
          <a:lstStyle/>
          <a:p>
            <a:fld id="{9E2A29CB-BA86-48A6-80E1-CB8750A963B5}" type="slidenum">
              <a:rPr lang="ja-JP" altLang="en-US" smtClean="0"/>
              <a:pPr/>
              <a:t>4</a:t>
            </a:fld>
            <a:endParaRPr lang="ja-JP" altLang="en-US" dirty="0"/>
          </a:p>
        </p:txBody>
      </p:sp>
      <p:sp>
        <p:nvSpPr>
          <p:cNvPr id="2" name="正方形/長方形 1"/>
          <p:cNvSpPr/>
          <p:nvPr/>
        </p:nvSpPr>
        <p:spPr>
          <a:xfrm>
            <a:off x="7524693" y="4237680"/>
            <a:ext cx="1729605" cy="908354"/>
          </a:xfrm>
          <a:prstGeom prst="rect">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新型コロナウイルスに</a:t>
            </a:r>
            <a:endParaRPr kumimoji="1" lang="en-US" altLang="ja-JP" sz="10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関連して認めている</a:t>
            </a:r>
            <a:endParaRPr kumimoji="1" lang="en-US" altLang="ja-JP" sz="10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報酬の柔軟な取扱いに</a:t>
            </a:r>
            <a:endParaRPr kumimoji="1" lang="en-US" altLang="ja-JP" sz="10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より生じる費用</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Ⅰ</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補助対象となる費用－②</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正方形/長方形 18"/>
          <p:cNvSpPr/>
          <p:nvPr/>
        </p:nvSpPr>
        <p:spPr>
          <a:xfrm>
            <a:off x="93000" y="548855"/>
            <a:ext cx="9720000" cy="3164968"/>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400" dirty="0" smtClean="0">
                <a:solidFill>
                  <a:schemeClr val="tx1"/>
                </a:solidFill>
                <a:latin typeface="+mn-ea"/>
              </a:rPr>
              <a:t>○　本事業では、放課後等デイサービスの費用は以下のとおり分類される。</a:t>
            </a:r>
            <a:endParaRPr lang="en-US" altLang="ja-JP" sz="1400" dirty="0" smtClean="0">
              <a:solidFill>
                <a:schemeClr val="tx1"/>
              </a:solidFill>
              <a:latin typeface="+mn-ea"/>
            </a:endParaRPr>
          </a:p>
          <a:p>
            <a:pPr marL="179388" indent="-179388"/>
            <a:endParaRPr lang="en-US" altLang="ja-JP" sz="1400" dirty="0" smtClean="0">
              <a:solidFill>
                <a:schemeClr val="tx1"/>
              </a:solidFill>
              <a:latin typeface="+mn-ea"/>
            </a:endParaRPr>
          </a:p>
          <a:p>
            <a:pPr marL="179388" indent="-179388"/>
            <a:r>
              <a:rPr lang="ja-JP" altLang="en-US" sz="1400" dirty="0" smtClean="0">
                <a:solidFill>
                  <a:schemeClr val="tx1"/>
                </a:solidFill>
                <a:latin typeface="+mn-ea"/>
              </a:rPr>
              <a:t>○　横軸は</a:t>
            </a:r>
            <a:r>
              <a:rPr lang="en-US" altLang="ja-JP" sz="1400" dirty="0" smtClean="0">
                <a:solidFill>
                  <a:schemeClr val="tx1"/>
                </a:solidFill>
                <a:latin typeface="+mn-ea"/>
              </a:rPr>
              <a:t>【</a:t>
            </a:r>
            <a:r>
              <a:rPr lang="ja-JP" altLang="en-US" sz="1400" dirty="0" smtClean="0">
                <a:solidFill>
                  <a:schemeClr val="tx1"/>
                </a:solidFill>
                <a:latin typeface="+mn-ea"/>
              </a:rPr>
              <a:t>サービスの提供方法</a:t>
            </a:r>
            <a:r>
              <a:rPr lang="en-US" altLang="ja-JP" sz="1400" dirty="0" smtClean="0">
                <a:solidFill>
                  <a:schemeClr val="tx1"/>
                </a:solidFill>
                <a:latin typeface="+mn-ea"/>
              </a:rPr>
              <a:t>】</a:t>
            </a:r>
            <a:r>
              <a:rPr lang="ja-JP" altLang="en-US" sz="1400" dirty="0" smtClean="0">
                <a:solidFill>
                  <a:schemeClr val="tx1"/>
                </a:solidFill>
                <a:latin typeface="+mn-ea"/>
              </a:rPr>
              <a:t>による分類で、</a:t>
            </a:r>
            <a:endParaRPr lang="en-US" altLang="ja-JP" sz="1400" dirty="0" smtClean="0">
              <a:solidFill>
                <a:schemeClr val="tx1"/>
              </a:solidFill>
              <a:latin typeface="+mn-ea"/>
            </a:endParaRPr>
          </a:p>
          <a:p>
            <a:pPr marL="179388" indent="-179388"/>
            <a:r>
              <a:rPr lang="ja-JP" altLang="en-US" sz="1400" dirty="0" smtClean="0">
                <a:solidFill>
                  <a:schemeClr val="tx1"/>
                </a:solidFill>
                <a:latin typeface="+mn-ea"/>
              </a:rPr>
              <a:t>　①　通所による支援により生じる報酬</a:t>
            </a:r>
            <a:r>
              <a:rPr lang="ja-JP" altLang="en-US" sz="1400" u="sng" dirty="0" smtClean="0">
                <a:solidFill>
                  <a:srgbClr val="FF0000"/>
                </a:solidFill>
                <a:latin typeface="+mn-ea"/>
              </a:rPr>
              <a:t>（以下「通所支援報酬」という。）</a:t>
            </a:r>
            <a:r>
              <a:rPr lang="ja-JP" altLang="en-US" sz="1400" dirty="0" smtClean="0">
                <a:solidFill>
                  <a:schemeClr val="tx1"/>
                </a:solidFill>
                <a:latin typeface="+mn-ea"/>
              </a:rPr>
              <a:t>なのか、</a:t>
            </a:r>
            <a:endParaRPr lang="en-US" altLang="ja-JP" sz="1400" dirty="0" smtClean="0">
              <a:solidFill>
                <a:schemeClr val="tx1"/>
              </a:solidFill>
              <a:latin typeface="+mn-ea"/>
            </a:endParaRPr>
          </a:p>
          <a:p>
            <a:pPr marL="179388" indent="-179388"/>
            <a:r>
              <a:rPr lang="ja-JP" altLang="en-US" sz="1400" dirty="0" smtClean="0">
                <a:solidFill>
                  <a:schemeClr val="tx1"/>
                </a:solidFill>
                <a:latin typeface="+mn-ea"/>
              </a:rPr>
              <a:t>　②　電話等による報酬の柔軟な運用により認められる支援により生じる報酬</a:t>
            </a:r>
            <a:r>
              <a:rPr lang="ja-JP" altLang="en-US" sz="1400" u="sng" dirty="0">
                <a:solidFill>
                  <a:srgbClr val="FF0000"/>
                </a:solidFill>
                <a:latin typeface="+mn-ea"/>
              </a:rPr>
              <a:t>（以下</a:t>
            </a:r>
            <a:r>
              <a:rPr lang="ja-JP" altLang="en-US" sz="1400" u="sng" dirty="0" smtClean="0">
                <a:solidFill>
                  <a:srgbClr val="FF0000"/>
                </a:solidFill>
                <a:latin typeface="+mn-ea"/>
              </a:rPr>
              <a:t>「代替的支援</a:t>
            </a:r>
            <a:r>
              <a:rPr lang="ja-JP" altLang="en-US" sz="1400" u="sng" dirty="0">
                <a:solidFill>
                  <a:srgbClr val="FF0000"/>
                </a:solidFill>
                <a:latin typeface="+mn-ea"/>
              </a:rPr>
              <a:t>報酬」という。）</a:t>
            </a:r>
            <a:r>
              <a:rPr lang="ja-JP" altLang="en-US" sz="1400" dirty="0" smtClean="0">
                <a:solidFill>
                  <a:schemeClr val="tx1"/>
                </a:solidFill>
                <a:latin typeface="+mn-ea"/>
              </a:rPr>
              <a:t>なのか、</a:t>
            </a:r>
            <a:endParaRPr lang="en-US" altLang="ja-JP" sz="1400" dirty="0" smtClean="0">
              <a:solidFill>
                <a:schemeClr val="tx1"/>
              </a:solidFill>
              <a:latin typeface="+mn-ea"/>
            </a:endParaRPr>
          </a:p>
          <a:p>
            <a:pPr marL="179388" indent="-179388"/>
            <a:r>
              <a:rPr lang="ja-JP" altLang="en-US" sz="1400" dirty="0" smtClean="0">
                <a:solidFill>
                  <a:schemeClr val="tx1"/>
                </a:solidFill>
                <a:latin typeface="+mn-ea"/>
              </a:rPr>
              <a:t>　で分類する。</a:t>
            </a:r>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r>
              <a:rPr lang="ja-JP" altLang="en-US" sz="1400" dirty="0" smtClean="0">
                <a:solidFill>
                  <a:schemeClr val="tx1"/>
                </a:solidFill>
                <a:latin typeface="+mn-ea"/>
              </a:rPr>
              <a:t>○</a:t>
            </a:r>
            <a:r>
              <a:rPr lang="ja-JP" altLang="en-US" sz="1400" dirty="0">
                <a:solidFill>
                  <a:schemeClr val="tx1"/>
                </a:solidFill>
                <a:latin typeface="+mn-ea"/>
              </a:rPr>
              <a:t>　</a:t>
            </a:r>
            <a:r>
              <a:rPr lang="ja-JP" altLang="en-US" sz="1400" dirty="0" smtClean="0">
                <a:solidFill>
                  <a:schemeClr val="tx1"/>
                </a:solidFill>
                <a:latin typeface="+mn-ea"/>
              </a:rPr>
              <a:t>縦軸は</a:t>
            </a:r>
            <a:r>
              <a:rPr lang="en-US" altLang="ja-JP" sz="1400" dirty="0" smtClean="0">
                <a:solidFill>
                  <a:schemeClr val="tx1"/>
                </a:solidFill>
                <a:latin typeface="+mn-ea"/>
              </a:rPr>
              <a:t>【</a:t>
            </a:r>
            <a:r>
              <a:rPr lang="ja-JP" altLang="en-US" sz="1400" dirty="0" smtClean="0">
                <a:solidFill>
                  <a:schemeClr val="tx1"/>
                </a:solidFill>
                <a:latin typeface="+mn-ea"/>
              </a:rPr>
              <a:t>算定する報酬</a:t>
            </a:r>
            <a:r>
              <a:rPr lang="en-US" altLang="ja-JP" sz="1400" dirty="0" smtClean="0">
                <a:solidFill>
                  <a:schemeClr val="tx1"/>
                </a:solidFill>
                <a:latin typeface="+mn-ea"/>
              </a:rPr>
              <a:t>】</a:t>
            </a:r>
            <a:r>
              <a:rPr lang="ja-JP" altLang="en-US" sz="1400" dirty="0" smtClean="0">
                <a:solidFill>
                  <a:schemeClr val="tx1"/>
                </a:solidFill>
                <a:latin typeface="+mn-ea"/>
              </a:rPr>
              <a:t>による分類で、</a:t>
            </a:r>
            <a:endParaRPr lang="en-US" altLang="ja-JP" sz="1400" dirty="0" smtClean="0">
              <a:solidFill>
                <a:schemeClr val="tx1"/>
              </a:solidFill>
              <a:latin typeface="+mn-ea"/>
            </a:endParaRPr>
          </a:p>
          <a:p>
            <a:pPr marL="266700" indent="-266700"/>
            <a:r>
              <a:rPr lang="ja-JP" altLang="en-US" sz="1400" dirty="0" smtClean="0">
                <a:solidFill>
                  <a:schemeClr val="tx1"/>
                </a:solidFill>
                <a:latin typeface="+mn-ea"/>
              </a:rPr>
              <a:t>　③　</a:t>
            </a:r>
            <a:r>
              <a:rPr lang="ja-JP" altLang="en-US" sz="1400" dirty="0">
                <a:solidFill>
                  <a:schemeClr val="tx1"/>
                </a:solidFill>
                <a:latin typeface="+mn-ea"/>
              </a:rPr>
              <a:t>令和２年３月当初の利用予定又は臨時休業が終了した後に想定される利用</a:t>
            </a:r>
            <a:r>
              <a:rPr lang="ja-JP" altLang="en-US" sz="1400" dirty="0" smtClean="0">
                <a:solidFill>
                  <a:schemeClr val="tx1"/>
                </a:solidFill>
                <a:latin typeface="+mn-ea"/>
              </a:rPr>
              <a:t>予定における利用日数に基づく報酬</a:t>
            </a:r>
            <a:r>
              <a:rPr lang="ja-JP" altLang="en-US" sz="1400" u="sng" dirty="0">
                <a:solidFill>
                  <a:srgbClr val="FF0000"/>
                </a:solidFill>
                <a:latin typeface="+mn-ea"/>
              </a:rPr>
              <a:t>（以下</a:t>
            </a:r>
            <a:r>
              <a:rPr lang="ja-JP" altLang="en-US" sz="1400" u="sng" dirty="0" smtClean="0">
                <a:solidFill>
                  <a:srgbClr val="FF0000"/>
                </a:solidFill>
                <a:latin typeface="+mn-ea"/>
              </a:rPr>
              <a:t>「従前報酬</a:t>
            </a:r>
            <a:r>
              <a:rPr lang="ja-JP" altLang="en-US" sz="1400" u="sng" dirty="0">
                <a:solidFill>
                  <a:srgbClr val="FF0000"/>
                </a:solidFill>
                <a:latin typeface="+mn-ea"/>
              </a:rPr>
              <a:t>」という。）</a:t>
            </a:r>
            <a:r>
              <a:rPr lang="ja-JP" altLang="en-US" sz="1400" dirty="0" smtClean="0">
                <a:solidFill>
                  <a:schemeClr val="tx1"/>
                </a:solidFill>
                <a:latin typeface="+mn-ea"/>
              </a:rPr>
              <a:t>な</a:t>
            </a:r>
            <a:r>
              <a:rPr lang="ja-JP" altLang="en-US" sz="1400" dirty="0">
                <a:solidFill>
                  <a:schemeClr val="tx1"/>
                </a:solidFill>
                <a:latin typeface="+mn-ea"/>
              </a:rPr>
              <a:t>のか</a:t>
            </a:r>
            <a:r>
              <a:rPr lang="ja-JP" altLang="en-US" sz="1400" dirty="0" smtClean="0">
                <a:solidFill>
                  <a:schemeClr val="tx1"/>
                </a:solidFill>
                <a:latin typeface="+mn-ea"/>
              </a:rPr>
              <a:t>、</a:t>
            </a:r>
            <a:endParaRPr lang="en-US" altLang="ja-JP" sz="1400" dirty="0" smtClean="0">
              <a:solidFill>
                <a:schemeClr val="tx1"/>
              </a:solidFill>
              <a:latin typeface="+mn-ea"/>
            </a:endParaRPr>
          </a:p>
          <a:p>
            <a:pPr marL="266700" indent="-266700"/>
            <a:r>
              <a:rPr lang="ja-JP" altLang="en-US" sz="1400" dirty="0" smtClean="0">
                <a:solidFill>
                  <a:schemeClr val="tx1"/>
                </a:solidFill>
                <a:latin typeface="+mn-ea"/>
              </a:rPr>
              <a:t>　④　利用日数の増加による報酬、</a:t>
            </a:r>
            <a:r>
              <a:rPr lang="ja-JP" altLang="en-US" sz="1400" dirty="0">
                <a:solidFill>
                  <a:schemeClr val="tx1"/>
                </a:solidFill>
                <a:latin typeface="+mn-ea"/>
              </a:rPr>
              <a:t>平日単価から休業日単価に</a:t>
            </a:r>
            <a:r>
              <a:rPr lang="ja-JP" altLang="en-US" sz="1400" dirty="0" smtClean="0">
                <a:solidFill>
                  <a:schemeClr val="tx1"/>
                </a:solidFill>
                <a:latin typeface="+mn-ea"/>
              </a:rPr>
              <a:t>切り替わったことによる差額及び営業時間外の受け入れが延びたことによる延長支援加算（又は延長支援加算の差額）を合わせた報酬</a:t>
            </a:r>
            <a:r>
              <a:rPr lang="ja-JP" altLang="en-US" sz="1400" u="sng" dirty="0" smtClean="0">
                <a:solidFill>
                  <a:srgbClr val="FF0000"/>
                </a:solidFill>
                <a:latin typeface="+mn-ea"/>
              </a:rPr>
              <a:t> </a:t>
            </a:r>
            <a:r>
              <a:rPr lang="ja-JP" altLang="en-US" sz="1400" u="sng" dirty="0">
                <a:solidFill>
                  <a:srgbClr val="FF0000"/>
                </a:solidFill>
                <a:latin typeface="+mn-ea"/>
              </a:rPr>
              <a:t>（以下</a:t>
            </a:r>
            <a:r>
              <a:rPr lang="ja-JP" altLang="en-US" sz="1400" u="sng" dirty="0" smtClean="0">
                <a:solidFill>
                  <a:srgbClr val="FF0000"/>
                </a:solidFill>
                <a:latin typeface="+mn-ea"/>
              </a:rPr>
              <a:t>「かかり増し報酬</a:t>
            </a:r>
            <a:r>
              <a:rPr lang="ja-JP" altLang="en-US" sz="1400" u="sng" dirty="0">
                <a:solidFill>
                  <a:srgbClr val="FF0000"/>
                </a:solidFill>
                <a:latin typeface="+mn-ea"/>
              </a:rPr>
              <a:t>」という。</a:t>
            </a:r>
            <a:r>
              <a:rPr lang="ja-JP" altLang="en-US" sz="1400" u="sng" dirty="0" smtClean="0">
                <a:solidFill>
                  <a:srgbClr val="FF0000"/>
                </a:solidFill>
                <a:latin typeface="+mn-ea"/>
              </a:rPr>
              <a:t>）</a:t>
            </a:r>
            <a:r>
              <a:rPr lang="ja-JP" altLang="en-US" sz="1400" dirty="0" smtClean="0">
                <a:solidFill>
                  <a:schemeClr val="tx1"/>
                </a:solidFill>
                <a:latin typeface="+mn-ea"/>
              </a:rPr>
              <a:t>なのか</a:t>
            </a:r>
            <a:endParaRPr lang="en-US" altLang="ja-JP" sz="1400" dirty="0" smtClean="0">
              <a:solidFill>
                <a:schemeClr val="tx1"/>
              </a:solidFill>
              <a:latin typeface="+mn-ea"/>
            </a:endParaRPr>
          </a:p>
          <a:p>
            <a:pPr marL="266700" indent="-266700"/>
            <a:r>
              <a:rPr lang="ja-JP" altLang="en-US" sz="1400" dirty="0" smtClean="0">
                <a:solidFill>
                  <a:schemeClr val="tx1"/>
                </a:solidFill>
                <a:latin typeface="+mn-ea"/>
              </a:rPr>
              <a:t>　で分類する。</a:t>
            </a:r>
            <a:endParaRPr lang="en-US" altLang="ja-JP" sz="1400" dirty="0" smtClean="0">
              <a:solidFill>
                <a:schemeClr val="tx1"/>
              </a:solidFill>
              <a:latin typeface="+mn-ea"/>
            </a:endParaRPr>
          </a:p>
        </p:txBody>
      </p:sp>
      <p:sp>
        <p:nvSpPr>
          <p:cNvPr id="23" name="角丸四角形 22"/>
          <p:cNvSpPr/>
          <p:nvPr/>
        </p:nvSpPr>
        <p:spPr>
          <a:xfrm>
            <a:off x="3912706" y="3861048"/>
            <a:ext cx="2268296" cy="252000"/>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 サービスの提供方法</a:t>
            </a:r>
            <a:endParaRPr kumimoji="1" lang="ja-JP" altLang="en-US" sz="1100" dirty="0">
              <a:solidFill>
                <a:schemeClr val="tx1"/>
              </a:solidFill>
            </a:endParaRPr>
          </a:p>
        </p:txBody>
      </p:sp>
      <p:sp>
        <p:nvSpPr>
          <p:cNvPr id="21" name="角丸四角形 20"/>
          <p:cNvSpPr/>
          <p:nvPr/>
        </p:nvSpPr>
        <p:spPr>
          <a:xfrm>
            <a:off x="2682666" y="4657055"/>
            <a:ext cx="288000" cy="1631565"/>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400" dirty="0" smtClean="0">
                <a:solidFill>
                  <a:schemeClr val="tx1"/>
                </a:solidFill>
              </a:rPr>
              <a:t>◇ 算定する報酬</a:t>
            </a:r>
            <a:endParaRPr kumimoji="1" lang="en-US" altLang="ja-JP" sz="1400" dirty="0" smtClean="0">
              <a:solidFill>
                <a:schemeClr val="tx1"/>
              </a:solidFill>
            </a:endParaRPr>
          </a:p>
        </p:txBody>
      </p:sp>
    </p:spTree>
    <p:extLst>
      <p:ext uri="{BB962C8B-B14F-4D97-AF65-F5344CB8AC3E}">
        <p14:creationId xmlns:p14="http://schemas.microsoft.com/office/powerpoint/2010/main" val="10079417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表 42"/>
          <p:cNvGraphicFramePr>
            <a:graphicFrameLocks noGrp="1"/>
          </p:cNvGraphicFramePr>
          <p:nvPr>
            <p:extLst>
              <p:ext uri="{D42A27DB-BD31-4B8C-83A1-F6EECF244321}">
                <p14:modId xmlns:p14="http://schemas.microsoft.com/office/powerpoint/2010/main" val="405666083"/>
              </p:ext>
            </p:extLst>
          </p:nvPr>
        </p:nvGraphicFramePr>
        <p:xfrm>
          <a:off x="2968511" y="2348880"/>
          <a:ext cx="3960000" cy="2448000"/>
        </p:xfrm>
        <a:graphic>
          <a:graphicData uri="http://schemas.openxmlformats.org/drawingml/2006/table">
            <a:tbl>
              <a:tblPr firstRow="1" bandRow="1">
                <a:tableStyleId>{5940675A-B579-460E-94D1-54222C63F5DA}</a:tableStyleId>
              </a:tblPr>
              <a:tblGrid>
                <a:gridCol w="1980000">
                  <a:extLst>
                    <a:ext uri="{9D8B030D-6E8A-4147-A177-3AD203B41FA5}">
                      <a16:colId xmlns:a16="http://schemas.microsoft.com/office/drawing/2014/main" val="3068284437"/>
                    </a:ext>
                  </a:extLst>
                </a:gridCol>
                <a:gridCol w="1980000">
                  <a:extLst>
                    <a:ext uri="{9D8B030D-6E8A-4147-A177-3AD203B41FA5}">
                      <a16:colId xmlns:a16="http://schemas.microsoft.com/office/drawing/2014/main" val="439966029"/>
                    </a:ext>
                  </a:extLst>
                </a:gridCol>
              </a:tblGrid>
              <a:tr h="1224000">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a:solidFill>
                      <a:srgbClr val="FFFF00">
                        <a:alpha val="50000"/>
                      </a:srgbClr>
                    </a:solidFill>
                  </a:tcPr>
                </a:tc>
                <a:extLst>
                  <a:ext uri="{0D108BD9-81ED-4DB2-BD59-A6C34878D82A}">
                    <a16:rowId xmlns:a16="http://schemas.microsoft.com/office/drawing/2014/main" val="2993600974"/>
                  </a:ext>
                </a:extLst>
              </a:tr>
              <a:tr h="1224000">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anchor="b">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anchor="b">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12" name="正方形/長方形 11"/>
          <p:cNvSpPr/>
          <p:nvPr/>
        </p:nvSpPr>
        <p:spPr>
          <a:xfrm>
            <a:off x="93000" y="491916"/>
            <a:ext cx="9720000" cy="6326545"/>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600" dirty="0" smtClean="0">
              <a:solidFill>
                <a:schemeClr val="tx1"/>
              </a:solidFill>
              <a:latin typeface="+mn-ea"/>
            </a:endParaRPr>
          </a:p>
          <a:p>
            <a:pPr marL="179388" indent="-179388"/>
            <a:r>
              <a:rPr lang="ja-JP" altLang="en-US" sz="1400" dirty="0" smtClean="0">
                <a:solidFill>
                  <a:schemeClr val="tx1"/>
                </a:solidFill>
                <a:latin typeface="+mn-ea"/>
              </a:rPr>
              <a:t>＜各区分にどのように該当するかの具体例＞</a:t>
            </a:r>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a:solidFill>
                <a:schemeClr val="tx1"/>
              </a:solidFill>
              <a:latin typeface="+mn-ea"/>
            </a:endParaRPr>
          </a:p>
          <a:p>
            <a:endParaRPr lang="en-US" altLang="ja-JP" sz="1400" dirty="0" smtClean="0">
              <a:solidFill>
                <a:schemeClr val="tx1"/>
              </a:solidFill>
              <a:latin typeface="+mn-ea"/>
            </a:endParaRPr>
          </a:p>
          <a:p>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p:txBody>
      </p:sp>
      <p:sp>
        <p:nvSpPr>
          <p:cNvPr id="5" name="スライド番号プレースホルダー 4"/>
          <p:cNvSpPr>
            <a:spLocks noGrp="1"/>
          </p:cNvSpPr>
          <p:nvPr>
            <p:ph type="sldNum" sz="quarter" idx="12"/>
          </p:nvPr>
        </p:nvSpPr>
        <p:spPr/>
        <p:txBody>
          <a:bodyPr/>
          <a:lstStyle/>
          <a:p>
            <a:fld id="{9E2A29CB-BA86-48A6-80E1-CB8750A963B5}" type="slidenum">
              <a:rPr lang="ja-JP" altLang="en-US" smtClean="0"/>
              <a:pPr/>
              <a:t>5</a:t>
            </a:fld>
            <a:endParaRPr lang="ja-JP" altLang="en-US" dirty="0"/>
          </a:p>
        </p:txBody>
      </p:sp>
      <p:sp>
        <p:nvSpPr>
          <p:cNvPr id="18" name="正方形/長方形 17"/>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Ⅰ</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補助対象となる費用－③</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4" name="表 3"/>
          <p:cNvGraphicFramePr>
            <a:graphicFrameLocks noGrp="1"/>
          </p:cNvGraphicFramePr>
          <p:nvPr>
            <p:extLst>
              <p:ext uri="{D42A27DB-BD31-4B8C-83A1-F6EECF244321}">
                <p14:modId xmlns:p14="http://schemas.microsoft.com/office/powerpoint/2010/main" val="2541468832"/>
              </p:ext>
            </p:extLst>
          </p:nvPr>
        </p:nvGraphicFramePr>
        <p:xfrm>
          <a:off x="460552" y="980728"/>
          <a:ext cx="2764256" cy="1080120"/>
        </p:xfrm>
        <a:graphic>
          <a:graphicData uri="http://schemas.openxmlformats.org/drawingml/2006/table">
            <a:tbl>
              <a:tblPr firstRow="1" bandRow="1">
                <a:tableStyleId>{5940675A-B579-460E-94D1-54222C63F5DA}</a:tableStyleId>
              </a:tblPr>
              <a:tblGrid>
                <a:gridCol w="2764256">
                  <a:extLst>
                    <a:ext uri="{9D8B030D-6E8A-4147-A177-3AD203B41FA5}">
                      <a16:colId xmlns:a16="http://schemas.microsoft.com/office/drawing/2014/main" val="1967014229"/>
                    </a:ext>
                  </a:extLst>
                </a:gridCol>
              </a:tblGrid>
              <a:tr h="144016">
                <a:tc>
                  <a:txBody>
                    <a:bodyPr/>
                    <a:lstStyle/>
                    <a:p>
                      <a:pPr algn="ctr"/>
                      <a:r>
                        <a:rPr kumimoji="1" lang="ja-JP" altLang="en-US" sz="1400" dirty="0" smtClean="0">
                          <a:latin typeface="+mn-ea"/>
                          <a:ea typeface="+mn-ea"/>
                        </a:rPr>
                        <a:t>令和２年３月当初の利用予定</a:t>
                      </a:r>
                      <a:endParaRPr kumimoji="1" lang="ja-JP" altLang="en-US" sz="1400" dirty="0">
                        <a:latin typeface="+mn-ea"/>
                        <a:ea typeface="+mn-ea"/>
                      </a:endParaRPr>
                    </a:p>
                  </a:txBody>
                  <a:tcPr>
                    <a:solidFill>
                      <a:schemeClr val="bg1">
                        <a:lumMod val="85000"/>
                      </a:schemeClr>
                    </a:solidFill>
                  </a:tcPr>
                </a:tc>
                <a:extLst>
                  <a:ext uri="{0D108BD9-81ED-4DB2-BD59-A6C34878D82A}">
                    <a16:rowId xmlns:a16="http://schemas.microsoft.com/office/drawing/2014/main" val="2500781126"/>
                  </a:ext>
                </a:extLst>
              </a:tr>
              <a:tr h="775320">
                <a:tc>
                  <a:txBody>
                    <a:bodyPr/>
                    <a:lstStyle/>
                    <a:p>
                      <a:r>
                        <a:rPr kumimoji="1" lang="ja-JP" altLang="en-US" sz="1400" dirty="0" smtClean="0">
                          <a:latin typeface="+mn-ea"/>
                          <a:ea typeface="+mn-ea"/>
                        </a:rPr>
                        <a:t>・　平日に週１日利用（月４日）。</a:t>
                      </a:r>
                      <a:endParaRPr kumimoji="1" lang="en-US" altLang="ja-JP" sz="1400" dirty="0" smtClean="0">
                        <a:latin typeface="+mn-ea"/>
                        <a:ea typeface="+mn-ea"/>
                      </a:endParaRPr>
                    </a:p>
                    <a:p>
                      <a:r>
                        <a:rPr kumimoji="1" lang="ja-JP" altLang="en-US" sz="1400" dirty="0" smtClean="0">
                          <a:latin typeface="+mn-ea"/>
                          <a:ea typeface="+mn-ea"/>
                        </a:rPr>
                        <a:t>・　延長支援加算はなし。</a:t>
                      </a:r>
                      <a:endParaRPr kumimoji="1" lang="en-US" altLang="ja-JP" sz="1400" dirty="0" smtClean="0">
                        <a:latin typeface="+mn-ea"/>
                        <a:ea typeface="+mn-ea"/>
                      </a:endParaRPr>
                    </a:p>
                  </a:txBody>
                  <a:tcPr anchor="ctr"/>
                </a:tc>
                <a:extLst>
                  <a:ext uri="{0D108BD9-81ED-4DB2-BD59-A6C34878D82A}">
                    <a16:rowId xmlns:a16="http://schemas.microsoft.com/office/drawing/2014/main" val="1266675539"/>
                  </a:ext>
                </a:extLst>
              </a:tr>
            </a:tbl>
          </a:graphicData>
        </a:graphic>
      </p:graphicFrame>
      <p:graphicFrame>
        <p:nvGraphicFramePr>
          <p:cNvPr id="15" name="表 14"/>
          <p:cNvGraphicFramePr>
            <a:graphicFrameLocks noGrp="1"/>
          </p:cNvGraphicFramePr>
          <p:nvPr>
            <p:extLst>
              <p:ext uri="{D42A27DB-BD31-4B8C-83A1-F6EECF244321}">
                <p14:modId xmlns:p14="http://schemas.microsoft.com/office/powerpoint/2010/main" val="2287105832"/>
              </p:ext>
            </p:extLst>
          </p:nvPr>
        </p:nvGraphicFramePr>
        <p:xfrm>
          <a:off x="5385048" y="980728"/>
          <a:ext cx="4104456" cy="1080120"/>
        </p:xfrm>
        <a:graphic>
          <a:graphicData uri="http://schemas.openxmlformats.org/drawingml/2006/table">
            <a:tbl>
              <a:tblPr firstRow="1" bandRow="1">
                <a:tableStyleId>{5940675A-B579-460E-94D1-54222C63F5DA}</a:tableStyleId>
              </a:tblPr>
              <a:tblGrid>
                <a:gridCol w="4104456">
                  <a:extLst>
                    <a:ext uri="{9D8B030D-6E8A-4147-A177-3AD203B41FA5}">
                      <a16:colId xmlns:a16="http://schemas.microsoft.com/office/drawing/2014/main" val="1967014229"/>
                    </a:ext>
                  </a:extLst>
                </a:gridCol>
              </a:tblGrid>
              <a:tr h="278286">
                <a:tc>
                  <a:txBody>
                    <a:bodyPr/>
                    <a:lstStyle/>
                    <a:p>
                      <a:pPr algn="ctr"/>
                      <a:r>
                        <a:rPr kumimoji="1" lang="ja-JP" altLang="en-US" sz="1400" dirty="0" smtClean="0">
                          <a:latin typeface="+mn-ea"/>
                          <a:ea typeface="+mn-ea"/>
                        </a:rPr>
                        <a:t>令和２年４月の利用</a:t>
                      </a:r>
                      <a:endParaRPr kumimoji="1" lang="ja-JP" altLang="en-US" sz="1400" dirty="0">
                        <a:latin typeface="+mn-ea"/>
                        <a:ea typeface="+mn-ea"/>
                      </a:endParaRPr>
                    </a:p>
                  </a:txBody>
                  <a:tcPr>
                    <a:solidFill>
                      <a:schemeClr val="bg1">
                        <a:lumMod val="85000"/>
                      </a:schemeClr>
                    </a:solidFill>
                  </a:tcPr>
                </a:tc>
                <a:extLst>
                  <a:ext uri="{0D108BD9-81ED-4DB2-BD59-A6C34878D82A}">
                    <a16:rowId xmlns:a16="http://schemas.microsoft.com/office/drawing/2014/main" val="2500781126"/>
                  </a:ext>
                </a:extLst>
              </a:tr>
              <a:tr h="775320">
                <a:tc>
                  <a:txBody>
                    <a:bodyPr/>
                    <a:lstStyle/>
                    <a:p>
                      <a:r>
                        <a:rPr kumimoji="1" lang="ja-JP" altLang="en-US" sz="1400" dirty="0" smtClean="0">
                          <a:latin typeface="+mn-ea"/>
                          <a:ea typeface="+mn-ea"/>
                        </a:rPr>
                        <a:t>・　平日に週２日利用（月８日）。</a:t>
                      </a:r>
                      <a:endParaRPr kumimoji="1" lang="en-US" altLang="ja-JP" sz="1400" dirty="0" smtClean="0">
                        <a:latin typeface="+mn-ea"/>
                        <a:ea typeface="+mn-ea"/>
                      </a:endParaRPr>
                    </a:p>
                    <a:p>
                      <a:r>
                        <a:rPr kumimoji="1" lang="ja-JP" altLang="en-US" sz="1400" dirty="0" smtClean="0">
                          <a:latin typeface="+mn-ea"/>
                          <a:ea typeface="+mn-ea"/>
                        </a:rPr>
                        <a:t>・　通所による支援が月４日、代替的支援が月４日。</a:t>
                      </a:r>
                      <a:endParaRPr kumimoji="1" lang="en-US" altLang="ja-JP" sz="1400" dirty="0" smtClean="0">
                        <a:latin typeface="+mn-ea"/>
                        <a:ea typeface="+mn-ea"/>
                      </a:endParaRPr>
                    </a:p>
                    <a:p>
                      <a:r>
                        <a:rPr kumimoji="1" lang="ja-JP" altLang="en-US" sz="1400" dirty="0" smtClean="0">
                          <a:latin typeface="+mn-ea"/>
                          <a:ea typeface="+mn-ea"/>
                        </a:rPr>
                        <a:t>・　延長支援加算も算定。</a:t>
                      </a:r>
                      <a:endParaRPr kumimoji="1" lang="en-US" altLang="ja-JP" sz="1400" dirty="0" smtClean="0">
                        <a:latin typeface="+mn-ea"/>
                        <a:ea typeface="+mn-ea"/>
                      </a:endParaRPr>
                    </a:p>
                  </a:txBody>
                  <a:tcPr anchor="ctr"/>
                </a:tc>
                <a:extLst>
                  <a:ext uri="{0D108BD9-81ED-4DB2-BD59-A6C34878D82A}">
                    <a16:rowId xmlns:a16="http://schemas.microsoft.com/office/drawing/2014/main" val="1266675539"/>
                  </a:ext>
                </a:extLst>
              </a:tr>
            </a:tbl>
          </a:graphicData>
        </a:graphic>
      </p:graphicFrame>
      <p:sp>
        <p:nvSpPr>
          <p:cNvPr id="8" name="右矢印 7"/>
          <p:cNvSpPr/>
          <p:nvPr/>
        </p:nvSpPr>
        <p:spPr>
          <a:xfrm>
            <a:off x="3944888" y="1098064"/>
            <a:ext cx="792088" cy="93610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6" name="正方形/長方形 25"/>
          <p:cNvSpPr/>
          <p:nvPr/>
        </p:nvSpPr>
        <p:spPr>
          <a:xfrm>
            <a:off x="7184863" y="2709000"/>
            <a:ext cx="2232634" cy="720000"/>
          </a:xfrm>
          <a:prstGeom prst="rect">
            <a:avLst/>
          </a:prstGeom>
          <a:solidFill>
            <a:schemeClr val="accent3">
              <a:lumMod val="20000"/>
              <a:lumOff val="80000"/>
            </a:schemeClr>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　４日の代替的支援に係る休日単価での基本報酬と延長支援加算の費用。</a:t>
            </a:r>
            <a:endParaRPr lang="en-US" altLang="ja-JP" sz="1200" dirty="0" smtClean="0">
              <a:solidFill>
                <a:schemeClr val="tx1"/>
              </a:solidFill>
              <a:latin typeface="+mn-ea"/>
            </a:endParaRPr>
          </a:p>
        </p:txBody>
      </p:sp>
      <p:cxnSp>
        <p:nvCxnSpPr>
          <p:cNvPr id="27" name="直線矢印コネクタ 26"/>
          <p:cNvCxnSpPr>
            <a:stCxn id="26" idx="1"/>
          </p:cNvCxnSpPr>
          <p:nvPr/>
        </p:nvCxnSpPr>
        <p:spPr>
          <a:xfrm flipH="1">
            <a:off x="6555291" y="3069000"/>
            <a:ext cx="629572" cy="0"/>
          </a:xfrm>
          <a:prstGeom prst="straightConnector1">
            <a:avLst/>
          </a:prstGeom>
          <a:ln w="19050">
            <a:solidFill>
              <a:srgbClr val="00B050"/>
            </a:solidFill>
            <a:prstDash val="solid"/>
            <a:tailEnd type="triangle" w="lg" len="lg"/>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a:stCxn id="31" idx="3"/>
          </p:cNvCxnSpPr>
          <p:nvPr/>
        </p:nvCxnSpPr>
        <p:spPr>
          <a:xfrm>
            <a:off x="2381512" y="3013199"/>
            <a:ext cx="843296" cy="0"/>
          </a:xfrm>
          <a:prstGeom prst="straightConnector1">
            <a:avLst/>
          </a:prstGeom>
          <a:ln w="19050">
            <a:solidFill>
              <a:srgbClr val="00B050"/>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30" name="正方形/長方形 29"/>
          <p:cNvSpPr/>
          <p:nvPr/>
        </p:nvSpPr>
        <p:spPr>
          <a:xfrm>
            <a:off x="417855" y="3787604"/>
            <a:ext cx="1963656" cy="721516"/>
          </a:xfrm>
          <a:prstGeom prst="rect">
            <a:avLst/>
          </a:prstGeom>
          <a:solidFill>
            <a:schemeClr val="accent3">
              <a:lumMod val="20000"/>
              <a:lumOff val="80000"/>
            </a:schemeClr>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　４日の通所による支援に係る平日単価での基本報酬。</a:t>
            </a:r>
            <a:endParaRPr lang="en-US" altLang="ja-JP" sz="1200" dirty="0" smtClean="0">
              <a:solidFill>
                <a:schemeClr val="tx1"/>
              </a:solidFill>
              <a:latin typeface="+mn-ea"/>
            </a:endParaRPr>
          </a:p>
        </p:txBody>
      </p:sp>
      <p:cxnSp>
        <p:nvCxnSpPr>
          <p:cNvPr id="39" name="直線矢印コネクタ 38"/>
          <p:cNvCxnSpPr>
            <a:stCxn id="26" idx="1"/>
          </p:cNvCxnSpPr>
          <p:nvPr/>
        </p:nvCxnSpPr>
        <p:spPr>
          <a:xfrm flipH="1">
            <a:off x="6555291" y="3069000"/>
            <a:ext cx="629572" cy="718604"/>
          </a:xfrm>
          <a:prstGeom prst="straightConnector1">
            <a:avLst/>
          </a:prstGeom>
          <a:ln w="19050">
            <a:solidFill>
              <a:srgbClr val="00B050"/>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7257256" y="3717032"/>
            <a:ext cx="2160016" cy="1008000"/>
          </a:xfrm>
          <a:prstGeom prst="rect">
            <a:avLst/>
          </a:prstGeom>
          <a:solidFill>
            <a:srgbClr val="00B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200" b="1" dirty="0">
              <a:solidFill>
                <a:schemeClr val="bg1"/>
              </a:solidFill>
              <a:latin typeface="+mn-ea"/>
            </a:endParaRPr>
          </a:p>
          <a:p>
            <a:r>
              <a:rPr lang="ja-JP" altLang="en-US" sz="1200" b="1" dirty="0" smtClean="0">
                <a:solidFill>
                  <a:schemeClr val="bg1"/>
                </a:solidFill>
                <a:latin typeface="+mn-ea"/>
              </a:rPr>
              <a:t>②代替的支援報酬も</a:t>
            </a:r>
            <a:r>
              <a:rPr lang="ja-JP" altLang="en-US" sz="1200" b="1" smtClean="0">
                <a:solidFill>
                  <a:schemeClr val="bg1"/>
                </a:solidFill>
                <a:latin typeface="+mn-ea"/>
              </a:rPr>
              <a:t>、③従前報酬</a:t>
            </a:r>
            <a:r>
              <a:rPr lang="ja-JP" altLang="en-US" sz="1200" b="1" dirty="0" smtClean="0">
                <a:solidFill>
                  <a:schemeClr val="bg1"/>
                </a:solidFill>
                <a:latin typeface="+mn-ea"/>
              </a:rPr>
              <a:t>と④かかり増し報酬に分かれるが、いずれも補助対象となるため、分けて計算する必要はない。</a:t>
            </a:r>
            <a:endParaRPr lang="en-US" altLang="ja-JP" sz="1200" b="1" dirty="0">
              <a:solidFill>
                <a:schemeClr val="bg1"/>
              </a:solidFill>
              <a:latin typeface="+mn-ea"/>
            </a:endParaRPr>
          </a:p>
          <a:p>
            <a:pPr marL="179388" indent="-179388"/>
            <a:endParaRPr lang="en-US" altLang="ja-JP" sz="1200" b="1" dirty="0" smtClean="0">
              <a:solidFill>
                <a:schemeClr val="bg1"/>
              </a:solidFill>
              <a:latin typeface="+mn-ea"/>
            </a:endParaRPr>
          </a:p>
        </p:txBody>
      </p:sp>
      <p:cxnSp>
        <p:nvCxnSpPr>
          <p:cNvPr id="22" name="直線矢印コネクタ 21"/>
          <p:cNvCxnSpPr>
            <a:stCxn id="30" idx="3"/>
          </p:cNvCxnSpPr>
          <p:nvPr/>
        </p:nvCxnSpPr>
        <p:spPr>
          <a:xfrm>
            <a:off x="2381511" y="4148362"/>
            <a:ext cx="843297" cy="718"/>
          </a:xfrm>
          <a:prstGeom prst="straightConnector1">
            <a:avLst/>
          </a:prstGeom>
          <a:ln w="19050">
            <a:solidFill>
              <a:srgbClr val="00B050"/>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31" name="正方形/長方形 30"/>
          <p:cNvSpPr/>
          <p:nvPr/>
        </p:nvSpPr>
        <p:spPr>
          <a:xfrm>
            <a:off x="417855" y="2573057"/>
            <a:ext cx="1963657" cy="880283"/>
          </a:xfrm>
          <a:prstGeom prst="rect">
            <a:avLst/>
          </a:prstGeom>
          <a:solidFill>
            <a:schemeClr val="accent3">
              <a:lumMod val="20000"/>
              <a:lumOff val="80000"/>
            </a:schemeClr>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　４日の通所による支援に係る、平日単価と休業日単価の差額と、延長支援加算の費用。</a:t>
            </a:r>
            <a:endParaRPr lang="en-US" altLang="ja-JP" sz="1200" dirty="0" smtClean="0">
              <a:solidFill>
                <a:schemeClr val="tx1"/>
              </a:solidFill>
              <a:latin typeface="+mn-ea"/>
            </a:endParaRPr>
          </a:p>
        </p:txBody>
      </p:sp>
      <p:sp>
        <p:nvSpPr>
          <p:cNvPr id="32" name="正方形/長方形 31"/>
          <p:cNvSpPr/>
          <p:nvPr/>
        </p:nvSpPr>
        <p:spPr>
          <a:xfrm>
            <a:off x="222512" y="5058505"/>
            <a:ext cx="9411008" cy="1590610"/>
          </a:xfrm>
          <a:prstGeom prst="rect">
            <a:avLst/>
          </a:prstGeom>
          <a:solidFill>
            <a:schemeClr val="accent2">
              <a:lumMod val="20000"/>
              <a:lumOff val="80000"/>
            </a:schemeClr>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b="1" u="sng" dirty="0" smtClean="0">
                <a:solidFill>
                  <a:schemeClr val="tx1"/>
                </a:solidFill>
                <a:effectLst>
                  <a:outerShdw blurRad="38100" dist="38100" dir="2700000" algn="tl">
                    <a:srgbClr val="000000">
                      <a:alpha val="43137"/>
                    </a:srgbClr>
                  </a:outerShdw>
                </a:effectLst>
                <a:latin typeface="+mn-ea"/>
              </a:rPr>
              <a:t>注：増加した利用日数と代替的支援について</a:t>
            </a:r>
            <a:endParaRPr lang="en-US" altLang="ja-JP" sz="1200" b="1" u="sng" dirty="0" smtClean="0">
              <a:solidFill>
                <a:schemeClr val="tx1"/>
              </a:solidFill>
              <a:effectLst>
                <a:outerShdw blurRad="38100" dist="38100" dir="2700000" algn="tl">
                  <a:srgbClr val="000000">
                    <a:alpha val="43137"/>
                  </a:srgbClr>
                </a:outerShdw>
              </a:effectLst>
              <a:latin typeface="+mn-ea"/>
            </a:endParaRPr>
          </a:p>
          <a:p>
            <a:pPr marL="179388" indent="-179388"/>
            <a:endParaRPr lang="en-US" altLang="ja-JP" sz="700" dirty="0" smtClean="0">
              <a:solidFill>
                <a:schemeClr val="tx1"/>
              </a:solidFill>
              <a:latin typeface="+mn-ea"/>
            </a:endParaRPr>
          </a:p>
          <a:p>
            <a:pPr marL="179388" indent="-179388"/>
            <a:r>
              <a:rPr lang="ja-JP" altLang="en-US" sz="1200" dirty="0" smtClean="0">
                <a:solidFill>
                  <a:schemeClr val="tx1"/>
                </a:solidFill>
                <a:latin typeface="+mn-ea"/>
              </a:rPr>
              <a:t>　○　令和２年３月当初の利用予定の利用日数から増加があり、かつ、代替的支援も生じている場合、増加した利用日数が代替的支援に充てられているものとして計算すること。</a:t>
            </a:r>
            <a:endParaRPr lang="en-US" altLang="ja-JP" sz="1200" dirty="0" smtClean="0">
              <a:solidFill>
                <a:schemeClr val="tx1"/>
              </a:solidFill>
              <a:latin typeface="+mn-ea"/>
            </a:endParaRPr>
          </a:p>
          <a:p>
            <a:pPr marL="179388" indent="-179388"/>
            <a:r>
              <a:rPr lang="ja-JP" altLang="en-US" sz="1200" dirty="0" smtClean="0">
                <a:solidFill>
                  <a:schemeClr val="tx1"/>
                </a:solidFill>
                <a:latin typeface="+mn-ea"/>
              </a:rPr>
              <a:t>　○　上記の例では、もともと予定していた４日を代替的支援で、増加した４日が通所による支援と解釈すれば、利用者負担の全てが補助対象となるが、このようには解釈せず、代替的支援の４日分が増加した４日分であるとして取り扱う。</a:t>
            </a:r>
            <a:endParaRPr lang="en-US" altLang="ja-JP" sz="1200" dirty="0" smtClean="0">
              <a:solidFill>
                <a:schemeClr val="tx1"/>
              </a:solidFill>
              <a:latin typeface="+mn-ea"/>
            </a:endParaRPr>
          </a:p>
          <a:p>
            <a:pPr marL="179388" indent="-179388"/>
            <a:r>
              <a:rPr lang="ja-JP" altLang="en-US" sz="1200" dirty="0" smtClean="0">
                <a:solidFill>
                  <a:schemeClr val="tx1"/>
                </a:solidFill>
                <a:latin typeface="+mn-ea"/>
              </a:rPr>
              <a:t>　○　仮に、増加した分が４日で、代替的支援が３日の場合、代替的支援の３日は全て増加した分とした上で、残る増加した１日分は通所による支援のかかり増しとして取り扱う。</a:t>
            </a:r>
            <a:endParaRPr lang="en-US" altLang="ja-JP" sz="1200" dirty="0" smtClean="0">
              <a:solidFill>
                <a:schemeClr val="tx1"/>
              </a:solidFill>
              <a:latin typeface="+mn-ea"/>
            </a:endParaRPr>
          </a:p>
        </p:txBody>
      </p:sp>
    </p:spTree>
    <p:extLst>
      <p:ext uri="{BB962C8B-B14F-4D97-AF65-F5344CB8AC3E}">
        <p14:creationId xmlns:p14="http://schemas.microsoft.com/office/powerpoint/2010/main" val="9931933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E2A29CB-BA86-48A6-80E1-CB8750A963B5}" type="slidenum">
              <a:rPr lang="ja-JP" altLang="en-US" smtClean="0"/>
              <a:pPr/>
              <a:t>6</a:t>
            </a:fld>
            <a:endParaRPr lang="ja-JP" altLang="en-US" dirty="0"/>
          </a:p>
        </p:txBody>
      </p:sp>
      <p:sp>
        <p:nvSpPr>
          <p:cNvPr id="18" name="正方形/長方形 17"/>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Ⅰ</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補助対象となる費用－④</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正方形/長方形 18"/>
          <p:cNvSpPr/>
          <p:nvPr/>
        </p:nvSpPr>
        <p:spPr>
          <a:xfrm>
            <a:off x="93000" y="548855"/>
            <a:ext cx="9720000" cy="1007937"/>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400" dirty="0" smtClean="0">
                <a:solidFill>
                  <a:schemeClr val="tx1"/>
                </a:solidFill>
                <a:latin typeface="+mn-ea"/>
              </a:rPr>
              <a:t>○　利用者負担額は、それぞれの分類に跨がる形で発生する。</a:t>
            </a:r>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r>
              <a:rPr lang="ja-JP" altLang="en-US" sz="1400" dirty="0" smtClean="0">
                <a:solidFill>
                  <a:schemeClr val="tx1"/>
                </a:solidFill>
                <a:latin typeface="+mn-ea"/>
              </a:rPr>
              <a:t>○　</a:t>
            </a:r>
            <a:r>
              <a:rPr lang="en-US" altLang="ja-JP" sz="1400" dirty="0" smtClean="0">
                <a:solidFill>
                  <a:schemeClr val="tx1"/>
                </a:solidFill>
                <a:latin typeface="+mn-ea"/>
              </a:rPr>
              <a:t>【</a:t>
            </a:r>
            <a:r>
              <a:rPr lang="ja-JP" altLang="en-US" sz="1400" dirty="0" smtClean="0">
                <a:solidFill>
                  <a:schemeClr val="tx1"/>
                </a:solidFill>
                <a:latin typeface="+mn-ea"/>
              </a:rPr>
              <a:t>①③</a:t>
            </a:r>
            <a:r>
              <a:rPr lang="en-US" altLang="ja-JP" sz="1400" dirty="0" smtClean="0">
                <a:solidFill>
                  <a:schemeClr val="tx1"/>
                </a:solidFill>
                <a:latin typeface="+mn-ea"/>
              </a:rPr>
              <a:t>】</a:t>
            </a:r>
            <a:r>
              <a:rPr lang="ja-JP" altLang="en-US" sz="1400" dirty="0" smtClean="0">
                <a:solidFill>
                  <a:schemeClr val="tx1"/>
                </a:solidFill>
                <a:latin typeface="+mn-ea"/>
              </a:rPr>
              <a:t>以外の部分の１割相当額が補助対象となる。以降、</a:t>
            </a:r>
            <a:r>
              <a:rPr lang="en-US" altLang="ja-JP" sz="1400" dirty="0" smtClean="0">
                <a:solidFill>
                  <a:schemeClr val="tx1"/>
                </a:solidFill>
                <a:latin typeface="+mn-ea"/>
              </a:rPr>
              <a:t>【①</a:t>
            </a:r>
            <a:r>
              <a:rPr lang="ja-JP" altLang="en-US" sz="1400" dirty="0" smtClean="0">
                <a:solidFill>
                  <a:schemeClr val="tx1"/>
                </a:solidFill>
                <a:latin typeface="+mn-ea"/>
              </a:rPr>
              <a:t>③</a:t>
            </a:r>
            <a:r>
              <a:rPr lang="en-US" altLang="ja-JP" sz="1400" dirty="0" smtClean="0">
                <a:solidFill>
                  <a:schemeClr val="tx1"/>
                </a:solidFill>
                <a:latin typeface="+mn-ea"/>
              </a:rPr>
              <a:t>】</a:t>
            </a:r>
            <a:r>
              <a:rPr lang="ja-JP" altLang="en-US" sz="1400" dirty="0" smtClean="0">
                <a:solidFill>
                  <a:schemeClr val="tx1"/>
                </a:solidFill>
                <a:latin typeface="+mn-ea"/>
              </a:rPr>
              <a:t>の部分を</a:t>
            </a:r>
            <a:r>
              <a:rPr lang="ja-JP" altLang="en-US" sz="1400" u="sng" dirty="0" smtClean="0">
                <a:solidFill>
                  <a:srgbClr val="FF0000"/>
                </a:solidFill>
                <a:latin typeface="+mn-ea"/>
              </a:rPr>
              <a:t>「従前通所報酬」という。</a:t>
            </a:r>
            <a:endParaRPr lang="en-US" altLang="ja-JP" sz="1400" u="sng" dirty="0" smtClean="0">
              <a:solidFill>
                <a:srgbClr val="FF0000"/>
              </a:solidFill>
              <a:latin typeface="+mn-ea"/>
            </a:endParaRPr>
          </a:p>
        </p:txBody>
      </p:sp>
      <p:graphicFrame>
        <p:nvGraphicFramePr>
          <p:cNvPr id="11" name="表 10"/>
          <p:cNvGraphicFramePr>
            <a:graphicFrameLocks noGrp="1"/>
          </p:cNvGraphicFramePr>
          <p:nvPr>
            <p:extLst>
              <p:ext uri="{D42A27DB-BD31-4B8C-83A1-F6EECF244321}">
                <p14:modId xmlns:p14="http://schemas.microsoft.com/office/powerpoint/2010/main" val="2399801896"/>
              </p:ext>
            </p:extLst>
          </p:nvPr>
        </p:nvGraphicFramePr>
        <p:xfrm>
          <a:off x="2181000" y="2582828"/>
          <a:ext cx="5544000" cy="3427176"/>
        </p:xfrm>
        <a:graphic>
          <a:graphicData uri="http://schemas.openxmlformats.org/drawingml/2006/table">
            <a:tbl>
              <a:tblPr firstRow="1" bandRow="1">
                <a:tableStyleId>{5940675A-B579-460E-94D1-54222C63F5DA}</a:tableStyleId>
              </a:tblPr>
              <a:tblGrid>
                <a:gridCol w="2772000">
                  <a:extLst>
                    <a:ext uri="{9D8B030D-6E8A-4147-A177-3AD203B41FA5}">
                      <a16:colId xmlns:a16="http://schemas.microsoft.com/office/drawing/2014/main" val="3068284437"/>
                    </a:ext>
                  </a:extLst>
                </a:gridCol>
                <a:gridCol w="2772000">
                  <a:extLst>
                    <a:ext uri="{9D8B030D-6E8A-4147-A177-3AD203B41FA5}">
                      <a16:colId xmlns:a16="http://schemas.microsoft.com/office/drawing/2014/main" val="439966029"/>
                    </a:ext>
                  </a:extLst>
                </a:gridCol>
              </a:tblGrid>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marL="128004" marR="128004" marT="64024" marB="64024">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marL="128004" marR="128004" marT="64024" marB="64024">
                    <a:solidFill>
                      <a:srgbClr val="FFFF00">
                        <a:alpha val="50000"/>
                      </a:srgbClr>
                    </a:solidFill>
                  </a:tcPr>
                </a:tc>
                <a:extLst>
                  <a:ext uri="{0D108BD9-81ED-4DB2-BD59-A6C34878D82A}">
                    <a16:rowId xmlns:a16="http://schemas.microsoft.com/office/drawing/2014/main" val="2993600974"/>
                  </a:ext>
                </a:extLst>
              </a:tr>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marL="128004" marR="128004" marT="64024" marB="64024" anchor="b">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marL="128004" marR="128004" marT="64024" marB="64024" anchor="b">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13" name="正方形/長方形 12"/>
          <p:cNvSpPr/>
          <p:nvPr/>
        </p:nvSpPr>
        <p:spPr>
          <a:xfrm>
            <a:off x="4358934" y="2654836"/>
            <a:ext cx="1188132" cy="3276000"/>
          </a:xfrm>
          <a:prstGeom prst="rect">
            <a:avLst/>
          </a:prstGeom>
          <a:solidFill>
            <a:srgbClr val="FF0000">
              <a:alpha val="15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400" dirty="0" smtClean="0">
              <a:solidFill>
                <a:schemeClr val="tx1"/>
              </a:solidFill>
              <a:latin typeface="+mn-ea"/>
            </a:endParaRPr>
          </a:p>
        </p:txBody>
      </p:sp>
      <p:sp>
        <p:nvSpPr>
          <p:cNvPr id="15" name="正方形/長方形 14"/>
          <p:cNvSpPr/>
          <p:nvPr/>
        </p:nvSpPr>
        <p:spPr>
          <a:xfrm>
            <a:off x="4629000" y="2726844"/>
            <a:ext cx="648000" cy="396000"/>
          </a:xfrm>
          <a:prstGeom prst="rect">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b="1" dirty="0" smtClean="0">
                <a:solidFill>
                  <a:schemeClr val="bg1"/>
                </a:solidFill>
                <a:latin typeface="+mn-ea"/>
              </a:rPr>
              <a:t>１割</a:t>
            </a:r>
            <a:endParaRPr lang="en-US" altLang="ja-JP" sz="1200" b="1" dirty="0" smtClean="0">
              <a:solidFill>
                <a:schemeClr val="bg1"/>
              </a:solidFill>
              <a:latin typeface="+mn-ea"/>
            </a:endParaRPr>
          </a:p>
          <a:p>
            <a:pPr marL="179388" indent="-179388" algn="ctr"/>
            <a:r>
              <a:rPr lang="ja-JP" altLang="en-US" sz="1200" b="1" dirty="0" smtClean="0">
                <a:solidFill>
                  <a:schemeClr val="bg1"/>
                </a:solidFill>
                <a:latin typeface="+mn-ea"/>
              </a:rPr>
              <a:t>相当額</a:t>
            </a:r>
            <a:endParaRPr lang="en-US" altLang="ja-JP" sz="1200" b="1" dirty="0" smtClean="0">
              <a:solidFill>
                <a:schemeClr val="bg1"/>
              </a:solidFill>
              <a:latin typeface="+mn-ea"/>
            </a:endParaRPr>
          </a:p>
        </p:txBody>
      </p:sp>
      <p:sp>
        <p:nvSpPr>
          <p:cNvPr id="8" name="L 字 7"/>
          <p:cNvSpPr/>
          <p:nvPr/>
        </p:nvSpPr>
        <p:spPr>
          <a:xfrm rot="10800000">
            <a:off x="4304928" y="2582828"/>
            <a:ext cx="1296144" cy="3384375"/>
          </a:xfrm>
          <a:prstGeom prst="corner">
            <a:avLst>
              <a:gd name="adj1" fmla="val 134524"/>
              <a:gd name="adj2" fmla="val 50000"/>
            </a:avLst>
          </a:prstGeom>
          <a:noFill/>
          <a:ln w="47625">
            <a:solidFill>
              <a:srgbClr val="00B0F0"/>
            </a:solidFill>
            <a:prstDash val="sysDot"/>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p:cNvSpPr/>
          <p:nvPr/>
        </p:nvSpPr>
        <p:spPr>
          <a:xfrm>
            <a:off x="5871138" y="1916832"/>
            <a:ext cx="1800200" cy="496248"/>
          </a:xfrm>
          <a:prstGeom prst="ellipse">
            <a:avLst/>
          </a:prstGeom>
          <a:solidFill>
            <a:schemeClr val="accent5">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補助対象</a:t>
            </a:r>
            <a:endParaRPr kumimoji="1" lang="ja-JP" altLang="en-US" sz="1400" dirty="0">
              <a:solidFill>
                <a:schemeClr val="tx1"/>
              </a:solidFill>
            </a:endParaRPr>
          </a:p>
        </p:txBody>
      </p:sp>
      <p:cxnSp>
        <p:nvCxnSpPr>
          <p:cNvPr id="20" name="直線矢印コネクタ 19"/>
          <p:cNvCxnSpPr>
            <a:stCxn id="9" idx="3"/>
          </p:cNvCxnSpPr>
          <p:nvPr/>
        </p:nvCxnSpPr>
        <p:spPr>
          <a:xfrm flipH="1">
            <a:off x="5655079" y="2340406"/>
            <a:ext cx="479692" cy="386438"/>
          </a:xfrm>
          <a:prstGeom prst="straightConnector1">
            <a:avLst/>
          </a:prstGeom>
          <a:ln w="19050">
            <a:solidFill>
              <a:srgbClr val="00B0F0"/>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24" name="楕円 23"/>
          <p:cNvSpPr/>
          <p:nvPr/>
        </p:nvSpPr>
        <p:spPr>
          <a:xfrm>
            <a:off x="1352600" y="6224740"/>
            <a:ext cx="2736304" cy="496248"/>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利用者に請求する分</a:t>
            </a:r>
            <a:endParaRPr kumimoji="1" lang="ja-JP" altLang="en-US" sz="1400" dirty="0">
              <a:solidFill>
                <a:schemeClr val="tx1"/>
              </a:solidFill>
            </a:endParaRPr>
          </a:p>
        </p:txBody>
      </p:sp>
      <p:sp>
        <p:nvSpPr>
          <p:cNvPr id="14" name="正方形/長方形 13"/>
          <p:cNvSpPr/>
          <p:nvPr/>
        </p:nvSpPr>
        <p:spPr>
          <a:xfrm>
            <a:off x="2259080" y="5157192"/>
            <a:ext cx="1120730" cy="266796"/>
          </a:xfrm>
          <a:prstGeom prst="rect">
            <a:avLst/>
          </a:prstGeom>
          <a:solidFill>
            <a:srgbClr val="00B05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b="1" dirty="0" smtClean="0">
                <a:solidFill>
                  <a:schemeClr val="bg1"/>
                </a:solidFill>
                <a:latin typeface="+mn-ea"/>
              </a:rPr>
              <a:t>従前通所報酬</a:t>
            </a:r>
            <a:endParaRPr lang="en-US" altLang="ja-JP" sz="1200" b="1" dirty="0" smtClean="0">
              <a:solidFill>
                <a:schemeClr val="bg1"/>
              </a:solidFill>
              <a:latin typeface="+mn-ea"/>
            </a:endParaRPr>
          </a:p>
        </p:txBody>
      </p:sp>
      <p:sp>
        <p:nvSpPr>
          <p:cNvPr id="17" name="正方形/長方形 16"/>
          <p:cNvSpPr/>
          <p:nvPr/>
        </p:nvSpPr>
        <p:spPr>
          <a:xfrm>
            <a:off x="4419061" y="4378790"/>
            <a:ext cx="467932" cy="1498482"/>
          </a:xfrm>
          <a:prstGeom prst="rect">
            <a:avLst/>
          </a:prstGeom>
          <a:pattFill prst="wdUpDiag">
            <a:fgClr>
              <a:schemeClr val="accent6">
                <a:lumMod val="40000"/>
                <a:lumOff val="60000"/>
              </a:schemeClr>
            </a:fgClr>
            <a:bgClr>
              <a:schemeClr val="bg1"/>
            </a:bgClr>
          </a:pattFill>
          <a:ln w="9525">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endParaRPr lang="ja-JP" altLang="en-US" sz="1400" dirty="0">
              <a:solidFill>
                <a:srgbClr val="FF0000"/>
              </a:solidFill>
              <a:latin typeface="+mn-ea"/>
            </a:endParaRPr>
          </a:p>
        </p:txBody>
      </p:sp>
      <p:cxnSp>
        <p:nvCxnSpPr>
          <p:cNvPr id="25" name="直線矢印コネクタ 24"/>
          <p:cNvCxnSpPr>
            <a:stCxn id="24" idx="7"/>
          </p:cNvCxnSpPr>
          <p:nvPr/>
        </p:nvCxnSpPr>
        <p:spPr>
          <a:xfrm flipV="1">
            <a:off x="3688182" y="5030208"/>
            <a:ext cx="940818" cy="1267206"/>
          </a:xfrm>
          <a:prstGeom prst="straightConnector1">
            <a:avLst/>
          </a:prstGeom>
          <a:ln w="19050">
            <a:solidFill>
              <a:srgbClr val="FF0000"/>
            </a:solidFill>
            <a:prstDash val="solid"/>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71033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図 43"/>
          <p:cNvPicPr>
            <a:picLocks noChangeAspect="1"/>
          </p:cNvPicPr>
          <p:nvPr/>
        </p:nvPicPr>
        <p:blipFill>
          <a:blip r:embed="rId2"/>
          <a:stretch>
            <a:fillRect/>
          </a:stretch>
        </p:blipFill>
        <p:spPr>
          <a:xfrm>
            <a:off x="94152" y="982289"/>
            <a:ext cx="4719993" cy="2452808"/>
          </a:xfrm>
          <a:prstGeom prst="rect">
            <a:avLst/>
          </a:prstGeom>
        </p:spPr>
      </p:pic>
      <p:pic>
        <p:nvPicPr>
          <p:cNvPr id="42" name="図 41"/>
          <p:cNvPicPr>
            <a:picLocks noChangeAspect="1"/>
          </p:cNvPicPr>
          <p:nvPr/>
        </p:nvPicPr>
        <p:blipFill>
          <a:blip r:embed="rId3"/>
          <a:stretch>
            <a:fillRect/>
          </a:stretch>
        </p:blipFill>
        <p:spPr>
          <a:xfrm>
            <a:off x="5313041" y="2521681"/>
            <a:ext cx="4209915" cy="2397159"/>
          </a:xfrm>
          <a:prstGeom prst="rect">
            <a:avLst/>
          </a:prstGeom>
        </p:spPr>
      </p:pic>
      <p:sp>
        <p:nvSpPr>
          <p:cNvPr id="5" name="スライド番号プレースホルダー 4"/>
          <p:cNvSpPr>
            <a:spLocks noGrp="1"/>
          </p:cNvSpPr>
          <p:nvPr>
            <p:ph type="sldNum" sz="quarter" idx="12"/>
          </p:nvPr>
        </p:nvSpPr>
        <p:spPr/>
        <p:txBody>
          <a:bodyPr/>
          <a:lstStyle/>
          <a:p>
            <a:fld id="{9E2A29CB-BA86-48A6-80E1-CB8750A963B5}" type="slidenum">
              <a:rPr lang="ja-JP" altLang="en-US" smtClean="0"/>
              <a:pPr/>
              <a:t>7</a:t>
            </a:fld>
            <a:endParaRPr lang="ja-JP" altLang="en-US" dirty="0"/>
          </a:p>
        </p:txBody>
      </p:sp>
      <p:sp>
        <p:nvSpPr>
          <p:cNvPr id="18" name="正方形/長方形 17"/>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Ⅰ</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補助対象となる費用－⑤</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正方形/長方形 18"/>
          <p:cNvSpPr/>
          <p:nvPr/>
        </p:nvSpPr>
        <p:spPr>
          <a:xfrm>
            <a:off x="93000" y="548855"/>
            <a:ext cx="9720000" cy="431873"/>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400" dirty="0" smtClean="0">
                <a:solidFill>
                  <a:schemeClr val="tx1"/>
                </a:solidFill>
                <a:latin typeface="+mn-ea"/>
              </a:rPr>
              <a:t>○　利用者負担上限月額（</a:t>
            </a:r>
            <a:r>
              <a:rPr lang="ja-JP" altLang="en-US" sz="1400" u="sng" dirty="0" smtClean="0">
                <a:solidFill>
                  <a:srgbClr val="FF0000"/>
                </a:solidFill>
                <a:latin typeface="+mn-ea"/>
              </a:rPr>
              <a:t>以下「上限月額」という。</a:t>
            </a:r>
            <a:r>
              <a:rPr lang="ja-JP" altLang="en-US" sz="1400" dirty="0" smtClean="0">
                <a:solidFill>
                  <a:schemeClr val="tx1"/>
                </a:solidFill>
                <a:latin typeface="+mn-ea"/>
              </a:rPr>
              <a:t>）を超えた分は本事業による補助ではなく、負担金の対象となる。</a:t>
            </a:r>
            <a:endParaRPr lang="en-US" altLang="ja-JP" sz="1400" dirty="0" smtClean="0">
              <a:solidFill>
                <a:schemeClr val="tx1"/>
              </a:solidFill>
              <a:latin typeface="+mn-ea"/>
            </a:endParaRPr>
          </a:p>
        </p:txBody>
      </p:sp>
      <p:graphicFrame>
        <p:nvGraphicFramePr>
          <p:cNvPr id="11" name="表 10"/>
          <p:cNvGraphicFramePr>
            <a:graphicFrameLocks noGrp="1"/>
          </p:cNvGraphicFramePr>
          <p:nvPr>
            <p:extLst>
              <p:ext uri="{D42A27DB-BD31-4B8C-83A1-F6EECF244321}">
                <p14:modId xmlns:p14="http://schemas.microsoft.com/office/powerpoint/2010/main" val="1899490894"/>
              </p:ext>
            </p:extLst>
          </p:nvPr>
        </p:nvGraphicFramePr>
        <p:xfrm>
          <a:off x="10811599" y="952547"/>
          <a:ext cx="5544000" cy="3427176"/>
        </p:xfrm>
        <a:graphic>
          <a:graphicData uri="http://schemas.openxmlformats.org/drawingml/2006/table">
            <a:tbl>
              <a:tblPr firstRow="1" bandRow="1">
                <a:tableStyleId>{5940675A-B579-460E-94D1-54222C63F5DA}</a:tableStyleId>
              </a:tblPr>
              <a:tblGrid>
                <a:gridCol w="2772000">
                  <a:extLst>
                    <a:ext uri="{9D8B030D-6E8A-4147-A177-3AD203B41FA5}">
                      <a16:colId xmlns:a16="http://schemas.microsoft.com/office/drawing/2014/main" val="3068284437"/>
                    </a:ext>
                  </a:extLst>
                </a:gridCol>
                <a:gridCol w="2772000">
                  <a:extLst>
                    <a:ext uri="{9D8B030D-6E8A-4147-A177-3AD203B41FA5}">
                      <a16:colId xmlns:a16="http://schemas.microsoft.com/office/drawing/2014/main" val="439966029"/>
                    </a:ext>
                  </a:extLst>
                </a:gridCol>
              </a:tblGrid>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marL="128004" marR="128004" marT="64024" marB="64024">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marL="128004" marR="128004" marT="64024" marB="64024">
                    <a:solidFill>
                      <a:srgbClr val="FFFF00">
                        <a:alpha val="50000"/>
                      </a:srgbClr>
                    </a:solidFill>
                  </a:tcPr>
                </a:tc>
                <a:extLst>
                  <a:ext uri="{0D108BD9-81ED-4DB2-BD59-A6C34878D82A}">
                    <a16:rowId xmlns:a16="http://schemas.microsoft.com/office/drawing/2014/main" val="2993600974"/>
                  </a:ext>
                </a:extLst>
              </a:tr>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marL="128004" marR="128004" marT="64024" marB="64024" anchor="b">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marL="128004" marR="128004" marT="64024" marB="64024" anchor="b">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15" name="正方形/長方形 14"/>
          <p:cNvSpPr/>
          <p:nvPr/>
        </p:nvSpPr>
        <p:spPr>
          <a:xfrm>
            <a:off x="13259599" y="1096563"/>
            <a:ext cx="648000" cy="396000"/>
          </a:xfrm>
          <a:prstGeom prst="rect">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b="1" dirty="0" smtClean="0">
                <a:solidFill>
                  <a:schemeClr val="bg1"/>
                </a:solidFill>
                <a:latin typeface="+mn-ea"/>
              </a:rPr>
              <a:t>１割</a:t>
            </a:r>
            <a:endParaRPr lang="en-US" altLang="ja-JP" sz="1200" b="1" dirty="0" smtClean="0">
              <a:solidFill>
                <a:schemeClr val="bg1"/>
              </a:solidFill>
              <a:latin typeface="+mn-ea"/>
            </a:endParaRPr>
          </a:p>
          <a:p>
            <a:pPr marL="179388" indent="-179388" algn="ctr"/>
            <a:r>
              <a:rPr lang="ja-JP" altLang="en-US" sz="1200" b="1" dirty="0" smtClean="0">
                <a:solidFill>
                  <a:schemeClr val="bg1"/>
                </a:solidFill>
                <a:latin typeface="+mn-ea"/>
              </a:rPr>
              <a:t>相当額</a:t>
            </a:r>
            <a:endParaRPr lang="en-US" altLang="ja-JP" sz="1200" b="1" dirty="0" smtClean="0">
              <a:solidFill>
                <a:schemeClr val="bg1"/>
              </a:solidFill>
              <a:latin typeface="+mn-ea"/>
            </a:endParaRPr>
          </a:p>
        </p:txBody>
      </p:sp>
      <p:sp>
        <p:nvSpPr>
          <p:cNvPr id="14" name="正方形/長方形 13"/>
          <p:cNvSpPr/>
          <p:nvPr/>
        </p:nvSpPr>
        <p:spPr>
          <a:xfrm>
            <a:off x="5313041" y="1078749"/>
            <a:ext cx="4248472" cy="1191089"/>
          </a:xfrm>
          <a:prstGeom prst="rect">
            <a:avLst/>
          </a:prstGeom>
          <a:solidFill>
            <a:schemeClr val="bg1"/>
          </a:solidFill>
          <a:ln w="9525">
            <a:solidFill>
              <a:schemeClr val="dk1">
                <a:shade val="95000"/>
                <a:satMod val="10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360363" indent="-360363"/>
            <a:r>
              <a:rPr lang="ja-JP" altLang="en-US" sz="1400" dirty="0" smtClean="0">
                <a:solidFill>
                  <a:schemeClr val="tx1"/>
                </a:solidFill>
                <a:latin typeface="+mn-ea"/>
              </a:rPr>
              <a:t>（例１）上限月額が</a:t>
            </a:r>
            <a:r>
              <a:rPr lang="en-US" altLang="ja-JP" sz="1400" dirty="0" smtClean="0">
                <a:solidFill>
                  <a:schemeClr val="tx1"/>
                </a:solidFill>
                <a:latin typeface="+mn-ea"/>
              </a:rPr>
              <a:t>37,200</a:t>
            </a:r>
            <a:r>
              <a:rPr lang="ja-JP" altLang="en-US" sz="1400" dirty="0" smtClean="0">
                <a:solidFill>
                  <a:schemeClr val="tx1"/>
                </a:solidFill>
                <a:latin typeface="+mn-ea"/>
              </a:rPr>
              <a:t>円で、１割相当額が</a:t>
            </a:r>
            <a:r>
              <a:rPr lang="en-US" altLang="ja-JP" sz="1400" dirty="0" smtClean="0">
                <a:solidFill>
                  <a:schemeClr val="tx1"/>
                </a:solidFill>
                <a:latin typeface="+mn-ea"/>
              </a:rPr>
              <a:t>30,000</a:t>
            </a:r>
            <a:r>
              <a:rPr lang="ja-JP" altLang="en-US" sz="1400" dirty="0" smtClean="0">
                <a:solidFill>
                  <a:schemeClr val="tx1"/>
                </a:solidFill>
                <a:latin typeface="+mn-ea"/>
              </a:rPr>
              <a:t>円、従前通所報酬に係る利用者負担額が</a:t>
            </a:r>
            <a:r>
              <a:rPr lang="en-US" altLang="ja-JP" sz="1400" dirty="0" smtClean="0">
                <a:solidFill>
                  <a:schemeClr val="tx1"/>
                </a:solidFill>
                <a:latin typeface="+mn-ea"/>
              </a:rPr>
              <a:t>10,000</a:t>
            </a:r>
            <a:r>
              <a:rPr lang="ja-JP" altLang="en-US" sz="1400" dirty="0" smtClean="0">
                <a:solidFill>
                  <a:schemeClr val="tx1"/>
                </a:solidFill>
                <a:latin typeface="+mn-ea"/>
              </a:rPr>
              <a:t>円の場合、残る</a:t>
            </a:r>
            <a:r>
              <a:rPr lang="en-US" altLang="ja-JP" sz="1400" u="sng" dirty="0" smtClean="0">
                <a:solidFill>
                  <a:srgbClr val="FF0000"/>
                </a:solidFill>
                <a:latin typeface="+mn-ea"/>
              </a:rPr>
              <a:t>20,000</a:t>
            </a:r>
            <a:r>
              <a:rPr lang="ja-JP" altLang="en-US" sz="1400" u="sng" dirty="0" smtClean="0">
                <a:solidFill>
                  <a:srgbClr val="FF0000"/>
                </a:solidFill>
                <a:latin typeface="+mn-ea"/>
              </a:rPr>
              <a:t>円が補助対象</a:t>
            </a:r>
            <a:r>
              <a:rPr lang="ja-JP" altLang="en-US" sz="1400" dirty="0" smtClean="0">
                <a:solidFill>
                  <a:schemeClr val="tx1"/>
                </a:solidFill>
                <a:latin typeface="+mn-ea"/>
              </a:rPr>
              <a:t>になる。</a:t>
            </a:r>
            <a:endParaRPr lang="en-US" altLang="ja-JP" sz="1400" dirty="0" smtClean="0">
              <a:solidFill>
                <a:schemeClr val="tx1"/>
              </a:solidFill>
              <a:latin typeface="+mn-ea"/>
            </a:endParaRPr>
          </a:p>
        </p:txBody>
      </p:sp>
      <p:sp>
        <p:nvSpPr>
          <p:cNvPr id="26" name="楕円 25"/>
          <p:cNvSpPr/>
          <p:nvPr/>
        </p:nvSpPr>
        <p:spPr>
          <a:xfrm>
            <a:off x="6254649" y="3288475"/>
            <a:ext cx="1008000" cy="324000"/>
          </a:xfrm>
          <a:prstGeom prst="ellipse">
            <a:avLst/>
          </a:prstGeom>
          <a:solidFill>
            <a:schemeClr val="accent5">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smtClean="0">
                <a:solidFill>
                  <a:schemeClr val="tx1"/>
                </a:solidFill>
                <a:latin typeface="+mn-ea"/>
              </a:rPr>
              <a:t>1,600</a:t>
            </a:r>
            <a:r>
              <a:rPr lang="ja-JP" altLang="en-US" sz="1100" dirty="0" smtClean="0">
                <a:solidFill>
                  <a:schemeClr val="tx1"/>
                </a:solidFill>
                <a:latin typeface="+mn-ea"/>
              </a:rPr>
              <a:t>円</a:t>
            </a:r>
            <a:endParaRPr kumimoji="1" lang="ja-JP" altLang="en-US" sz="1100" dirty="0">
              <a:solidFill>
                <a:schemeClr val="tx1"/>
              </a:solidFill>
              <a:latin typeface="+mn-ea"/>
            </a:endParaRPr>
          </a:p>
        </p:txBody>
      </p:sp>
      <p:sp>
        <p:nvSpPr>
          <p:cNvPr id="28" name="正方形/長方形 27"/>
          <p:cNvSpPr/>
          <p:nvPr/>
        </p:nvSpPr>
        <p:spPr>
          <a:xfrm>
            <a:off x="12989533" y="3112787"/>
            <a:ext cx="414354" cy="1187907"/>
          </a:xfrm>
          <a:prstGeom prst="rect">
            <a:avLst/>
          </a:prstGeom>
          <a:noFill/>
          <a:ln w="381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400" dirty="0" smtClean="0">
              <a:solidFill>
                <a:schemeClr val="tx1"/>
              </a:solidFill>
              <a:latin typeface="+mn-ea"/>
            </a:endParaRPr>
          </a:p>
        </p:txBody>
      </p:sp>
      <p:sp>
        <p:nvSpPr>
          <p:cNvPr id="29" name="正方形/長方形 28"/>
          <p:cNvSpPr/>
          <p:nvPr/>
        </p:nvSpPr>
        <p:spPr>
          <a:xfrm>
            <a:off x="76634" y="3435097"/>
            <a:ext cx="4737511" cy="1002015"/>
          </a:xfrm>
          <a:prstGeom prst="rect">
            <a:avLst/>
          </a:prstGeom>
          <a:solidFill>
            <a:schemeClr val="bg1"/>
          </a:solidFill>
          <a:ln w="9525">
            <a:solidFill>
              <a:schemeClr val="dk1">
                <a:shade val="95000"/>
                <a:satMod val="10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360363" indent="-360363"/>
            <a:r>
              <a:rPr lang="ja-JP" altLang="en-US" sz="1400" dirty="0" smtClean="0">
                <a:solidFill>
                  <a:schemeClr val="tx1"/>
                </a:solidFill>
                <a:latin typeface="+mn-ea"/>
              </a:rPr>
              <a:t>（例２）上限月額が</a:t>
            </a:r>
            <a:r>
              <a:rPr lang="en-US" altLang="ja-JP" sz="1400" dirty="0" smtClean="0">
                <a:solidFill>
                  <a:schemeClr val="tx1"/>
                </a:solidFill>
                <a:latin typeface="+mn-ea"/>
              </a:rPr>
              <a:t>4,600</a:t>
            </a:r>
            <a:r>
              <a:rPr lang="ja-JP" altLang="en-US" sz="1400" dirty="0" smtClean="0">
                <a:solidFill>
                  <a:schemeClr val="tx1"/>
                </a:solidFill>
                <a:latin typeface="+mn-ea"/>
              </a:rPr>
              <a:t>円で、１割相当額が</a:t>
            </a:r>
            <a:r>
              <a:rPr lang="en-US" altLang="ja-JP" sz="1400" dirty="0" smtClean="0">
                <a:solidFill>
                  <a:schemeClr val="tx1"/>
                </a:solidFill>
                <a:latin typeface="+mn-ea"/>
              </a:rPr>
              <a:t>10,000</a:t>
            </a:r>
            <a:r>
              <a:rPr lang="ja-JP" altLang="en-US" sz="1400" dirty="0" smtClean="0">
                <a:solidFill>
                  <a:schemeClr val="tx1"/>
                </a:solidFill>
                <a:latin typeface="+mn-ea"/>
              </a:rPr>
              <a:t>円、従前通所報酬に係る利用者負担額が</a:t>
            </a:r>
            <a:r>
              <a:rPr lang="en-US" altLang="ja-JP" sz="1400" dirty="0" smtClean="0">
                <a:solidFill>
                  <a:schemeClr val="tx1"/>
                </a:solidFill>
                <a:latin typeface="+mn-ea"/>
              </a:rPr>
              <a:t>3,000</a:t>
            </a:r>
            <a:r>
              <a:rPr lang="ja-JP" altLang="en-US" sz="1400" dirty="0" smtClean="0">
                <a:solidFill>
                  <a:schemeClr val="tx1"/>
                </a:solidFill>
                <a:latin typeface="+mn-ea"/>
              </a:rPr>
              <a:t>円の場合、</a:t>
            </a:r>
            <a:r>
              <a:rPr lang="en-US" altLang="ja-JP" sz="1400" dirty="0" smtClean="0">
                <a:solidFill>
                  <a:schemeClr val="tx1"/>
                </a:solidFill>
                <a:latin typeface="+mn-ea"/>
              </a:rPr>
              <a:t>4,600</a:t>
            </a:r>
            <a:r>
              <a:rPr lang="ja-JP" altLang="en-US" sz="1400" dirty="0" smtClean="0">
                <a:solidFill>
                  <a:schemeClr val="tx1"/>
                </a:solidFill>
                <a:latin typeface="+mn-ea"/>
              </a:rPr>
              <a:t>円を超える分は負担金の対象となるので、</a:t>
            </a:r>
            <a:r>
              <a:rPr lang="en-US" altLang="ja-JP" sz="1400" dirty="0" smtClean="0">
                <a:solidFill>
                  <a:schemeClr val="tx1"/>
                </a:solidFill>
                <a:latin typeface="+mn-ea"/>
              </a:rPr>
              <a:t>4,600</a:t>
            </a:r>
            <a:r>
              <a:rPr lang="ja-JP" altLang="en-US" sz="1400" dirty="0" smtClean="0">
                <a:solidFill>
                  <a:schemeClr val="tx1"/>
                </a:solidFill>
                <a:latin typeface="+mn-ea"/>
              </a:rPr>
              <a:t>円と</a:t>
            </a:r>
            <a:r>
              <a:rPr lang="en-US" altLang="ja-JP" sz="1400" dirty="0" smtClean="0">
                <a:solidFill>
                  <a:schemeClr val="tx1"/>
                </a:solidFill>
                <a:latin typeface="+mn-ea"/>
              </a:rPr>
              <a:t>3,000</a:t>
            </a:r>
            <a:r>
              <a:rPr lang="ja-JP" altLang="en-US" sz="1400" dirty="0" smtClean="0">
                <a:solidFill>
                  <a:schemeClr val="tx1"/>
                </a:solidFill>
                <a:latin typeface="+mn-ea"/>
              </a:rPr>
              <a:t>円の差額の</a:t>
            </a:r>
            <a:r>
              <a:rPr lang="en-US" altLang="ja-JP" sz="1400" u="sng" dirty="0" smtClean="0">
                <a:solidFill>
                  <a:srgbClr val="FF0000"/>
                </a:solidFill>
                <a:latin typeface="+mn-ea"/>
              </a:rPr>
              <a:t>1,600</a:t>
            </a:r>
            <a:r>
              <a:rPr lang="ja-JP" altLang="en-US" sz="1400" u="sng" dirty="0" smtClean="0">
                <a:solidFill>
                  <a:srgbClr val="FF0000"/>
                </a:solidFill>
                <a:latin typeface="+mn-ea"/>
              </a:rPr>
              <a:t>円が補助対象</a:t>
            </a:r>
            <a:r>
              <a:rPr lang="ja-JP" altLang="en-US" sz="1400" dirty="0" smtClean="0">
                <a:solidFill>
                  <a:schemeClr val="tx1"/>
                </a:solidFill>
                <a:latin typeface="+mn-ea"/>
              </a:rPr>
              <a:t>になる。</a:t>
            </a:r>
            <a:endParaRPr lang="en-US" altLang="ja-JP" sz="1400" dirty="0" smtClean="0">
              <a:solidFill>
                <a:schemeClr val="tx1"/>
              </a:solidFill>
              <a:latin typeface="+mn-ea"/>
            </a:endParaRPr>
          </a:p>
        </p:txBody>
      </p:sp>
      <p:sp>
        <p:nvSpPr>
          <p:cNvPr id="32" name="楕円 31"/>
          <p:cNvSpPr/>
          <p:nvPr/>
        </p:nvSpPr>
        <p:spPr>
          <a:xfrm>
            <a:off x="8142603" y="3264666"/>
            <a:ext cx="1434359" cy="673886"/>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sz="900" dirty="0" smtClean="0">
                <a:solidFill>
                  <a:schemeClr val="tx1"/>
                </a:solidFill>
              </a:rPr>
              <a:t>利用者負担</a:t>
            </a:r>
            <a:endParaRPr kumimoji="1" lang="en-US" altLang="ja-JP" sz="900" dirty="0" smtClean="0">
              <a:solidFill>
                <a:schemeClr val="tx1"/>
              </a:solidFill>
            </a:endParaRPr>
          </a:p>
          <a:p>
            <a:pPr algn="ctr"/>
            <a:r>
              <a:rPr kumimoji="1" lang="ja-JP" altLang="en-US" sz="900" dirty="0" smtClean="0">
                <a:solidFill>
                  <a:schemeClr val="tx1"/>
                </a:solidFill>
              </a:rPr>
              <a:t>上限月額を</a:t>
            </a:r>
            <a:endParaRPr kumimoji="1" lang="en-US" altLang="ja-JP" sz="900" dirty="0" smtClean="0">
              <a:solidFill>
                <a:schemeClr val="tx1"/>
              </a:solidFill>
            </a:endParaRPr>
          </a:p>
          <a:p>
            <a:pPr algn="ctr"/>
            <a:r>
              <a:rPr kumimoji="1" lang="ja-JP" altLang="en-US" sz="900" dirty="0" smtClean="0">
                <a:solidFill>
                  <a:schemeClr val="tx1"/>
                </a:solidFill>
              </a:rPr>
              <a:t>超えた額</a:t>
            </a:r>
            <a:endParaRPr kumimoji="1" lang="en-US" altLang="ja-JP" sz="900" dirty="0" smtClean="0">
              <a:solidFill>
                <a:schemeClr val="tx1"/>
              </a:solidFill>
            </a:endParaRPr>
          </a:p>
          <a:p>
            <a:pPr algn="ctr"/>
            <a:r>
              <a:rPr kumimoji="1" lang="ja-JP" altLang="en-US" sz="900" dirty="0" smtClean="0">
                <a:solidFill>
                  <a:schemeClr val="tx1"/>
                </a:solidFill>
              </a:rPr>
              <a:t>＝負担金の対象。</a:t>
            </a:r>
            <a:endParaRPr kumimoji="1" lang="ja-JP" altLang="en-US" sz="900" dirty="0">
              <a:solidFill>
                <a:schemeClr val="tx1"/>
              </a:solidFill>
            </a:endParaRPr>
          </a:p>
        </p:txBody>
      </p:sp>
      <p:cxnSp>
        <p:nvCxnSpPr>
          <p:cNvPr id="33" name="直線矢印コネクタ 32"/>
          <p:cNvCxnSpPr>
            <a:stCxn id="32" idx="1"/>
          </p:cNvCxnSpPr>
          <p:nvPr/>
        </p:nvCxnSpPr>
        <p:spPr>
          <a:xfrm flipH="1" flipV="1">
            <a:off x="7771980" y="3068960"/>
            <a:ext cx="580680" cy="294394"/>
          </a:xfrm>
          <a:prstGeom prst="straightConnector1">
            <a:avLst/>
          </a:prstGeom>
          <a:ln w="19050">
            <a:solidFill>
              <a:schemeClr val="tx1"/>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38" name="正方形/長方形 37"/>
          <p:cNvSpPr/>
          <p:nvPr/>
        </p:nvSpPr>
        <p:spPr>
          <a:xfrm>
            <a:off x="5313040" y="5073106"/>
            <a:ext cx="4248472" cy="1660528"/>
          </a:xfrm>
          <a:prstGeom prst="rect">
            <a:avLst/>
          </a:prstGeom>
          <a:solidFill>
            <a:schemeClr val="bg1"/>
          </a:solidFill>
          <a:ln w="9525">
            <a:solidFill>
              <a:schemeClr val="dk1">
                <a:shade val="95000"/>
                <a:satMod val="10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360363" indent="-360363"/>
            <a:r>
              <a:rPr lang="ja-JP" altLang="en-US" sz="1400" dirty="0" smtClean="0">
                <a:solidFill>
                  <a:schemeClr val="tx1"/>
                </a:solidFill>
                <a:latin typeface="+mn-ea"/>
              </a:rPr>
              <a:t>（例３）上限月額が</a:t>
            </a:r>
            <a:r>
              <a:rPr lang="en-US" altLang="ja-JP" sz="1400" dirty="0" smtClean="0">
                <a:solidFill>
                  <a:schemeClr val="tx1"/>
                </a:solidFill>
                <a:latin typeface="+mn-ea"/>
              </a:rPr>
              <a:t>4,600</a:t>
            </a:r>
            <a:r>
              <a:rPr lang="ja-JP" altLang="en-US" sz="1400" dirty="0" smtClean="0">
                <a:solidFill>
                  <a:schemeClr val="tx1"/>
                </a:solidFill>
                <a:latin typeface="+mn-ea"/>
              </a:rPr>
              <a:t>円で、１割相当額が</a:t>
            </a:r>
            <a:r>
              <a:rPr lang="en-US" altLang="ja-JP" sz="1400" dirty="0">
                <a:solidFill>
                  <a:schemeClr val="tx1"/>
                </a:solidFill>
                <a:latin typeface="+mn-ea"/>
              </a:rPr>
              <a:t>1</a:t>
            </a:r>
            <a:r>
              <a:rPr lang="en-US" altLang="ja-JP" sz="1400" dirty="0" smtClean="0">
                <a:solidFill>
                  <a:schemeClr val="tx1"/>
                </a:solidFill>
                <a:latin typeface="+mn-ea"/>
              </a:rPr>
              <a:t>0,000</a:t>
            </a:r>
            <a:r>
              <a:rPr lang="ja-JP" altLang="en-US" sz="1400" dirty="0" smtClean="0">
                <a:solidFill>
                  <a:schemeClr val="tx1"/>
                </a:solidFill>
                <a:latin typeface="+mn-ea"/>
              </a:rPr>
              <a:t>円、従前通所報酬に係る利用者負担額が</a:t>
            </a:r>
            <a:r>
              <a:rPr lang="en-US" altLang="ja-JP" sz="1400" dirty="0">
                <a:solidFill>
                  <a:schemeClr val="tx1"/>
                </a:solidFill>
                <a:latin typeface="+mn-ea"/>
              </a:rPr>
              <a:t>6</a:t>
            </a:r>
            <a:r>
              <a:rPr lang="en-US" altLang="ja-JP" sz="1400" dirty="0" smtClean="0">
                <a:solidFill>
                  <a:schemeClr val="tx1"/>
                </a:solidFill>
                <a:latin typeface="+mn-ea"/>
              </a:rPr>
              <a:t>,000</a:t>
            </a:r>
            <a:r>
              <a:rPr lang="ja-JP" altLang="en-US" sz="1400" dirty="0" smtClean="0">
                <a:solidFill>
                  <a:schemeClr val="tx1"/>
                </a:solidFill>
                <a:latin typeface="+mn-ea"/>
              </a:rPr>
              <a:t>円の場合、利用者に請求する額</a:t>
            </a:r>
            <a:r>
              <a:rPr lang="ja-JP" altLang="en-US" sz="1400" dirty="0" smtClean="0">
                <a:solidFill>
                  <a:schemeClr val="tx1"/>
                </a:solidFill>
                <a:latin typeface="+mn-ea"/>
              </a:rPr>
              <a:t>は上限月額</a:t>
            </a:r>
            <a:r>
              <a:rPr lang="ja-JP" altLang="en-US" sz="1400" dirty="0" smtClean="0">
                <a:solidFill>
                  <a:schemeClr val="tx1"/>
                </a:solidFill>
                <a:latin typeface="+mn-ea"/>
              </a:rPr>
              <a:t>の</a:t>
            </a:r>
            <a:r>
              <a:rPr lang="en-US" altLang="ja-JP" sz="1400" dirty="0" smtClean="0">
                <a:solidFill>
                  <a:schemeClr val="tx1"/>
                </a:solidFill>
                <a:latin typeface="+mn-ea"/>
              </a:rPr>
              <a:t>4,600</a:t>
            </a:r>
            <a:r>
              <a:rPr lang="ja-JP" altLang="en-US" sz="1400" dirty="0" smtClean="0">
                <a:solidFill>
                  <a:schemeClr val="tx1"/>
                </a:solidFill>
                <a:latin typeface="+mn-ea"/>
              </a:rPr>
              <a:t>円となる。１割相当額の</a:t>
            </a:r>
            <a:r>
              <a:rPr lang="en-US" altLang="ja-JP" sz="1400" dirty="0" smtClean="0">
                <a:solidFill>
                  <a:schemeClr val="tx1"/>
                </a:solidFill>
                <a:latin typeface="+mn-ea"/>
              </a:rPr>
              <a:t>10,000</a:t>
            </a:r>
            <a:r>
              <a:rPr lang="ja-JP" altLang="en-US" sz="1400" dirty="0" smtClean="0">
                <a:solidFill>
                  <a:schemeClr val="tx1"/>
                </a:solidFill>
                <a:latin typeface="+mn-ea"/>
              </a:rPr>
              <a:t>円から</a:t>
            </a:r>
            <a:r>
              <a:rPr lang="en-US" altLang="ja-JP" sz="1400" dirty="0" smtClean="0">
                <a:solidFill>
                  <a:schemeClr val="tx1"/>
                </a:solidFill>
                <a:latin typeface="+mn-ea"/>
              </a:rPr>
              <a:t>4,600</a:t>
            </a:r>
            <a:r>
              <a:rPr lang="ja-JP" altLang="en-US" sz="1400" dirty="0" smtClean="0">
                <a:solidFill>
                  <a:schemeClr val="tx1"/>
                </a:solidFill>
                <a:latin typeface="+mn-ea"/>
              </a:rPr>
              <a:t>円を除いた</a:t>
            </a:r>
            <a:r>
              <a:rPr lang="en-US" altLang="ja-JP" sz="1400" dirty="0" smtClean="0">
                <a:solidFill>
                  <a:schemeClr val="tx1"/>
                </a:solidFill>
                <a:latin typeface="+mn-ea"/>
              </a:rPr>
              <a:t>5,400</a:t>
            </a:r>
            <a:r>
              <a:rPr lang="ja-JP" altLang="en-US" sz="1400" dirty="0" smtClean="0">
                <a:solidFill>
                  <a:schemeClr val="tx1"/>
                </a:solidFill>
                <a:latin typeface="+mn-ea"/>
              </a:rPr>
              <a:t>円は全て負担金の対象となるので、</a:t>
            </a:r>
            <a:r>
              <a:rPr lang="ja-JP" altLang="en-US" sz="1400" u="sng" dirty="0" smtClean="0">
                <a:solidFill>
                  <a:srgbClr val="FF0000"/>
                </a:solidFill>
                <a:latin typeface="+mn-ea"/>
              </a:rPr>
              <a:t>補助金の対象は無い</a:t>
            </a:r>
            <a:r>
              <a:rPr lang="ja-JP" altLang="en-US" sz="1400" dirty="0" smtClean="0">
                <a:solidFill>
                  <a:schemeClr val="tx1"/>
                </a:solidFill>
                <a:latin typeface="+mn-ea"/>
              </a:rPr>
              <a:t>ことになる。</a:t>
            </a:r>
            <a:endParaRPr lang="en-US" altLang="ja-JP" sz="1400" dirty="0" smtClean="0">
              <a:solidFill>
                <a:schemeClr val="tx1"/>
              </a:solidFill>
              <a:latin typeface="+mn-ea"/>
            </a:endParaRPr>
          </a:p>
        </p:txBody>
      </p:sp>
      <p:sp>
        <p:nvSpPr>
          <p:cNvPr id="39" name="右矢印 38"/>
          <p:cNvSpPr/>
          <p:nvPr/>
        </p:nvSpPr>
        <p:spPr>
          <a:xfrm flipH="1">
            <a:off x="4384625" y="1565254"/>
            <a:ext cx="1115584" cy="53073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b="1" dirty="0" smtClean="0"/>
              <a:t>例１イメージ</a:t>
            </a:r>
            <a:endParaRPr kumimoji="1" lang="ja-JP" altLang="en-US" sz="1000" b="1" dirty="0"/>
          </a:p>
        </p:txBody>
      </p:sp>
      <p:sp>
        <p:nvSpPr>
          <p:cNvPr id="45" name="楕円 44"/>
          <p:cNvSpPr/>
          <p:nvPr/>
        </p:nvSpPr>
        <p:spPr>
          <a:xfrm>
            <a:off x="2576788" y="1604177"/>
            <a:ext cx="1008000" cy="324000"/>
          </a:xfrm>
          <a:prstGeom prst="ellipse">
            <a:avLst/>
          </a:prstGeom>
          <a:solidFill>
            <a:schemeClr val="accent5">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smtClean="0">
                <a:solidFill>
                  <a:schemeClr val="tx1"/>
                </a:solidFill>
                <a:latin typeface="+mn-ea"/>
              </a:rPr>
              <a:t>20,000</a:t>
            </a:r>
            <a:r>
              <a:rPr lang="ja-JP" altLang="en-US" sz="1100" dirty="0" smtClean="0">
                <a:solidFill>
                  <a:schemeClr val="tx1"/>
                </a:solidFill>
                <a:latin typeface="+mn-ea"/>
              </a:rPr>
              <a:t>円</a:t>
            </a:r>
            <a:endParaRPr kumimoji="1" lang="ja-JP" altLang="en-US" sz="1100" dirty="0">
              <a:solidFill>
                <a:schemeClr val="tx1"/>
              </a:solidFill>
              <a:latin typeface="+mn-ea"/>
            </a:endParaRPr>
          </a:p>
        </p:txBody>
      </p:sp>
      <p:sp>
        <p:nvSpPr>
          <p:cNvPr id="46" name="右矢印 45"/>
          <p:cNvSpPr/>
          <p:nvPr/>
        </p:nvSpPr>
        <p:spPr>
          <a:xfrm>
            <a:off x="4785445" y="3656235"/>
            <a:ext cx="1031651" cy="53073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b="1" dirty="0" smtClean="0"/>
              <a:t>例２イメージ</a:t>
            </a:r>
            <a:endParaRPr kumimoji="1" lang="ja-JP" altLang="en-US" sz="1000" b="1" dirty="0"/>
          </a:p>
        </p:txBody>
      </p:sp>
      <p:sp>
        <p:nvSpPr>
          <p:cNvPr id="25" name="正方形/長方形 24"/>
          <p:cNvSpPr/>
          <p:nvPr/>
        </p:nvSpPr>
        <p:spPr>
          <a:xfrm>
            <a:off x="12989532" y="1024554"/>
            <a:ext cx="1242643" cy="3271225"/>
          </a:xfrm>
          <a:prstGeom prst="rect">
            <a:avLst/>
          </a:prstGeom>
          <a:noFill/>
          <a:ln w="38100" cmpd="sng">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400" dirty="0" smtClean="0">
              <a:solidFill>
                <a:schemeClr val="tx1"/>
              </a:solidFill>
              <a:latin typeface="+mn-ea"/>
            </a:endParaRPr>
          </a:p>
        </p:txBody>
      </p:sp>
      <p:pic>
        <p:nvPicPr>
          <p:cNvPr id="6" name="図 5"/>
          <p:cNvPicPr>
            <a:picLocks noChangeAspect="1"/>
          </p:cNvPicPr>
          <p:nvPr/>
        </p:nvPicPr>
        <p:blipFill>
          <a:blip r:embed="rId4"/>
          <a:stretch>
            <a:fillRect/>
          </a:stretch>
        </p:blipFill>
        <p:spPr>
          <a:xfrm>
            <a:off x="76634" y="4489012"/>
            <a:ext cx="4737511" cy="2329449"/>
          </a:xfrm>
          <a:prstGeom prst="rect">
            <a:avLst/>
          </a:prstGeom>
        </p:spPr>
      </p:pic>
      <p:sp>
        <p:nvSpPr>
          <p:cNvPr id="35" name="楕円 34"/>
          <p:cNvSpPr/>
          <p:nvPr/>
        </p:nvSpPr>
        <p:spPr>
          <a:xfrm>
            <a:off x="3164031" y="4967274"/>
            <a:ext cx="1434359" cy="71454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sz="900" dirty="0" smtClean="0">
                <a:solidFill>
                  <a:schemeClr val="tx1"/>
                </a:solidFill>
              </a:rPr>
              <a:t>利用者負担</a:t>
            </a:r>
            <a:endParaRPr kumimoji="1" lang="en-US" altLang="ja-JP" sz="900" dirty="0" smtClean="0">
              <a:solidFill>
                <a:schemeClr val="tx1"/>
              </a:solidFill>
            </a:endParaRPr>
          </a:p>
          <a:p>
            <a:pPr algn="ctr"/>
            <a:r>
              <a:rPr kumimoji="1" lang="ja-JP" altLang="en-US" sz="900" dirty="0" smtClean="0">
                <a:solidFill>
                  <a:schemeClr val="tx1"/>
                </a:solidFill>
              </a:rPr>
              <a:t>上限月額を</a:t>
            </a:r>
            <a:endParaRPr kumimoji="1" lang="en-US" altLang="ja-JP" sz="900" dirty="0" smtClean="0">
              <a:solidFill>
                <a:schemeClr val="tx1"/>
              </a:solidFill>
            </a:endParaRPr>
          </a:p>
          <a:p>
            <a:pPr algn="ctr"/>
            <a:r>
              <a:rPr kumimoji="1" lang="ja-JP" altLang="en-US" sz="900" dirty="0" smtClean="0">
                <a:solidFill>
                  <a:schemeClr val="tx1"/>
                </a:solidFill>
              </a:rPr>
              <a:t>超えた額</a:t>
            </a:r>
            <a:endParaRPr kumimoji="1" lang="en-US" altLang="ja-JP" sz="900" dirty="0" smtClean="0">
              <a:solidFill>
                <a:schemeClr val="tx1"/>
              </a:solidFill>
            </a:endParaRPr>
          </a:p>
          <a:p>
            <a:pPr algn="ctr"/>
            <a:r>
              <a:rPr kumimoji="1" lang="ja-JP" altLang="en-US" sz="900" dirty="0" smtClean="0">
                <a:solidFill>
                  <a:schemeClr val="tx1"/>
                </a:solidFill>
              </a:rPr>
              <a:t>＝負担金の対象。</a:t>
            </a:r>
            <a:endParaRPr kumimoji="1" lang="ja-JP" altLang="en-US" sz="900" dirty="0">
              <a:solidFill>
                <a:schemeClr val="tx1"/>
              </a:solidFill>
            </a:endParaRPr>
          </a:p>
        </p:txBody>
      </p:sp>
      <p:cxnSp>
        <p:nvCxnSpPr>
          <p:cNvPr id="36" name="直線矢印コネクタ 35"/>
          <p:cNvCxnSpPr>
            <a:stCxn id="35" idx="2"/>
          </p:cNvCxnSpPr>
          <p:nvPr/>
        </p:nvCxnSpPr>
        <p:spPr>
          <a:xfrm flipH="1">
            <a:off x="2288704" y="5324548"/>
            <a:ext cx="875327" cy="451673"/>
          </a:xfrm>
          <a:prstGeom prst="straightConnector1">
            <a:avLst/>
          </a:prstGeom>
          <a:ln w="19050">
            <a:solidFill>
              <a:schemeClr val="tx1"/>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40" name="右矢印 39"/>
          <p:cNvSpPr/>
          <p:nvPr/>
        </p:nvSpPr>
        <p:spPr>
          <a:xfrm flipH="1">
            <a:off x="4384625" y="5839507"/>
            <a:ext cx="1115584" cy="53073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b="1" dirty="0" smtClean="0"/>
              <a:t>例３イメージ</a:t>
            </a:r>
            <a:endParaRPr kumimoji="1" lang="ja-JP" altLang="en-US" sz="1000" b="1" dirty="0"/>
          </a:p>
        </p:txBody>
      </p:sp>
      <p:sp>
        <p:nvSpPr>
          <p:cNvPr id="41" name="正方形/長方形 40"/>
          <p:cNvSpPr/>
          <p:nvPr/>
        </p:nvSpPr>
        <p:spPr>
          <a:xfrm>
            <a:off x="1977457" y="2300603"/>
            <a:ext cx="383872" cy="987872"/>
          </a:xfrm>
          <a:prstGeom prst="rect">
            <a:avLst/>
          </a:prstGeom>
          <a:pattFill prst="wdUpDiag">
            <a:fgClr>
              <a:schemeClr val="accent6">
                <a:lumMod val="40000"/>
                <a:lumOff val="60000"/>
              </a:schemeClr>
            </a:fgClr>
            <a:bgClr>
              <a:schemeClr val="bg1"/>
            </a:bgClr>
          </a:pattFill>
          <a:ln w="9525">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endParaRPr lang="ja-JP" altLang="en-US" sz="1400" dirty="0">
              <a:solidFill>
                <a:srgbClr val="FF0000"/>
              </a:solidFill>
              <a:latin typeface="+mn-ea"/>
            </a:endParaRPr>
          </a:p>
        </p:txBody>
      </p:sp>
      <p:sp>
        <p:nvSpPr>
          <p:cNvPr id="23" name="楕円 22"/>
          <p:cNvSpPr/>
          <p:nvPr/>
        </p:nvSpPr>
        <p:spPr>
          <a:xfrm>
            <a:off x="1208584" y="2467368"/>
            <a:ext cx="1008112" cy="324000"/>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solidFill>
                  <a:schemeClr val="tx1"/>
                </a:solidFill>
                <a:latin typeface="+mn-ea"/>
              </a:rPr>
              <a:t>10,000</a:t>
            </a:r>
            <a:r>
              <a:rPr kumimoji="1" lang="ja-JP" altLang="en-US" sz="1100" dirty="0" smtClean="0">
                <a:solidFill>
                  <a:schemeClr val="tx1"/>
                </a:solidFill>
                <a:latin typeface="+mn-ea"/>
              </a:rPr>
              <a:t>円</a:t>
            </a:r>
            <a:endParaRPr kumimoji="1" lang="ja-JP" altLang="en-US" sz="1100" dirty="0">
              <a:solidFill>
                <a:schemeClr val="tx1"/>
              </a:solidFill>
              <a:latin typeface="+mn-ea"/>
            </a:endParaRPr>
          </a:p>
        </p:txBody>
      </p:sp>
      <p:sp>
        <p:nvSpPr>
          <p:cNvPr id="43" name="正方形/長方形 42"/>
          <p:cNvSpPr/>
          <p:nvPr/>
        </p:nvSpPr>
        <p:spPr>
          <a:xfrm>
            <a:off x="6992077" y="3801843"/>
            <a:ext cx="332447" cy="987872"/>
          </a:xfrm>
          <a:prstGeom prst="rect">
            <a:avLst/>
          </a:prstGeom>
          <a:pattFill prst="wdUpDiag">
            <a:fgClr>
              <a:schemeClr val="accent6">
                <a:lumMod val="40000"/>
                <a:lumOff val="60000"/>
              </a:schemeClr>
            </a:fgClr>
            <a:bgClr>
              <a:schemeClr val="bg1"/>
            </a:bgClr>
          </a:pattFill>
          <a:ln w="9525">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endParaRPr lang="ja-JP" altLang="en-US" sz="1400" dirty="0">
              <a:solidFill>
                <a:srgbClr val="FF0000"/>
              </a:solidFill>
              <a:latin typeface="+mn-ea"/>
            </a:endParaRPr>
          </a:p>
        </p:txBody>
      </p:sp>
      <p:sp>
        <p:nvSpPr>
          <p:cNvPr id="30" name="楕円 29"/>
          <p:cNvSpPr/>
          <p:nvPr/>
        </p:nvSpPr>
        <p:spPr>
          <a:xfrm>
            <a:off x="6250071" y="4055723"/>
            <a:ext cx="1008112" cy="324000"/>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latin typeface="+mn-ea"/>
              </a:rPr>
              <a:t>3</a:t>
            </a:r>
            <a:r>
              <a:rPr kumimoji="1" lang="en-US" altLang="ja-JP" sz="1100" dirty="0" smtClean="0">
                <a:solidFill>
                  <a:schemeClr val="tx1"/>
                </a:solidFill>
                <a:latin typeface="+mn-ea"/>
              </a:rPr>
              <a:t>,000</a:t>
            </a:r>
            <a:r>
              <a:rPr kumimoji="1" lang="ja-JP" altLang="en-US" sz="1100" dirty="0" smtClean="0">
                <a:solidFill>
                  <a:schemeClr val="tx1"/>
                </a:solidFill>
                <a:latin typeface="+mn-ea"/>
              </a:rPr>
              <a:t>円</a:t>
            </a:r>
            <a:endParaRPr kumimoji="1" lang="ja-JP" altLang="en-US" sz="1100" dirty="0">
              <a:solidFill>
                <a:schemeClr val="tx1"/>
              </a:solidFill>
              <a:latin typeface="+mn-ea"/>
            </a:endParaRPr>
          </a:p>
        </p:txBody>
      </p:sp>
      <p:sp>
        <p:nvSpPr>
          <p:cNvPr id="47" name="正方形/長方形 46"/>
          <p:cNvSpPr/>
          <p:nvPr/>
        </p:nvSpPr>
        <p:spPr>
          <a:xfrm>
            <a:off x="1956257" y="5980258"/>
            <a:ext cx="324000" cy="753376"/>
          </a:xfrm>
          <a:prstGeom prst="rect">
            <a:avLst/>
          </a:prstGeom>
          <a:pattFill prst="wdUpDiag">
            <a:fgClr>
              <a:schemeClr val="accent6">
                <a:lumMod val="40000"/>
                <a:lumOff val="60000"/>
              </a:schemeClr>
            </a:fgClr>
            <a:bgClr>
              <a:schemeClr val="bg1"/>
            </a:bgClr>
          </a:pattFill>
          <a:ln w="9525">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endParaRPr lang="ja-JP" altLang="en-US" sz="1400" dirty="0">
              <a:solidFill>
                <a:srgbClr val="FF0000"/>
              </a:solidFill>
              <a:latin typeface="+mn-ea"/>
            </a:endParaRPr>
          </a:p>
        </p:txBody>
      </p:sp>
      <p:sp>
        <p:nvSpPr>
          <p:cNvPr id="27" name="楕円 26"/>
          <p:cNvSpPr/>
          <p:nvPr/>
        </p:nvSpPr>
        <p:spPr>
          <a:xfrm>
            <a:off x="1136576" y="6108748"/>
            <a:ext cx="1008112" cy="324000"/>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smtClean="0">
                <a:solidFill>
                  <a:schemeClr val="tx1"/>
                </a:solidFill>
                <a:latin typeface="+mn-ea"/>
              </a:rPr>
              <a:t>4</a:t>
            </a:r>
            <a:r>
              <a:rPr kumimoji="1" lang="en-US" altLang="ja-JP" sz="1100" dirty="0" smtClean="0">
                <a:solidFill>
                  <a:schemeClr val="tx1"/>
                </a:solidFill>
                <a:latin typeface="+mn-ea"/>
              </a:rPr>
              <a:t>,600</a:t>
            </a:r>
            <a:r>
              <a:rPr kumimoji="1" lang="ja-JP" altLang="en-US" sz="1100" dirty="0" smtClean="0">
                <a:solidFill>
                  <a:schemeClr val="tx1"/>
                </a:solidFill>
                <a:latin typeface="+mn-ea"/>
              </a:rPr>
              <a:t>円</a:t>
            </a:r>
            <a:endParaRPr kumimoji="1" lang="ja-JP" altLang="en-US" sz="1100" dirty="0">
              <a:solidFill>
                <a:schemeClr val="tx1"/>
              </a:solidFill>
              <a:latin typeface="+mn-ea"/>
            </a:endParaRPr>
          </a:p>
        </p:txBody>
      </p:sp>
    </p:spTree>
    <p:extLst>
      <p:ext uri="{BB962C8B-B14F-4D97-AF65-F5344CB8AC3E}">
        <p14:creationId xmlns:p14="http://schemas.microsoft.com/office/powerpoint/2010/main" val="13913906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lang="ja-JP" altLang="en-US" smtClean="0"/>
              <a:pPr/>
              <a:t>8</a:t>
            </a:fld>
            <a:endParaRPr lang="ja-JP" altLang="en-US"/>
          </a:p>
        </p:txBody>
      </p:sp>
      <p:sp>
        <p:nvSpPr>
          <p:cNvPr id="5" name="タイトル 1"/>
          <p:cNvSpPr txBox="1">
            <a:spLocks/>
          </p:cNvSpPr>
          <p:nvPr/>
        </p:nvSpPr>
        <p:spPr>
          <a:xfrm>
            <a:off x="93663" y="1456854"/>
            <a:ext cx="9718675" cy="3944292"/>
          </a:xfrm>
          <a:prstGeom prst="rect">
            <a:avLst/>
          </a:prstGeom>
          <a:noFill/>
        </p:spPr>
        <p:txBody>
          <a:bodyPr vert="horz" lIns="91440" tIns="45720" rIns="91440" bIns="45720" rtlCol="0" anchor="ctr">
            <a:noAutofit/>
          </a:bodyPr>
          <a:lstStyle>
            <a:lvl1pPr algn="ctr" defTabSz="990570" rtl="0" eaLnBrk="1" latinLnBrk="0" hangingPunct="1">
              <a:spcBef>
                <a:spcPct val="0"/>
              </a:spcBef>
              <a:buNone/>
              <a:defRPr kumimoji="1" sz="4767" kern="1200">
                <a:solidFill>
                  <a:schemeClr val="tx1"/>
                </a:solidFill>
                <a:latin typeface="+mj-lt"/>
                <a:ea typeface="+mj-ea"/>
                <a:cs typeface="+mj-cs"/>
              </a:defRPr>
            </a:lvl1pPr>
          </a:lstStyle>
          <a:p>
            <a:pPr marL="92866" indent="-92866"/>
            <a:r>
              <a:rPr lang="en-US" altLang="ja-JP" sz="3200" dirty="0">
                <a:latin typeface="ＤＦ特太ゴシック体" panose="020B0509000000000000" pitchFamily="49" charset="-128"/>
                <a:ea typeface="ＤＦ特太ゴシック体" panose="020B0509000000000000" pitchFamily="49" charset="-128"/>
              </a:rPr>
              <a:t>Ⅱ</a:t>
            </a:r>
            <a:r>
              <a:rPr lang="ja-JP" altLang="en-US" sz="3200" dirty="0">
                <a:latin typeface="ＤＦ特太ゴシック体" panose="020B0509000000000000" pitchFamily="49" charset="-128"/>
                <a:ea typeface="ＤＦ特太ゴシック体" panose="020B0509000000000000" pitchFamily="49" charset="-128"/>
              </a:rPr>
              <a:t>　補助申請額等</a:t>
            </a:r>
            <a:r>
              <a:rPr lang="ja-JP" altLang="en-US" sz="3200" dirty="0" smtClean="0">
                <a:latin typeface="ＤＦ特太ゴシック体" panose="020B0509000000000000" pitchFamily="49" charset="-128"/>
                <a:ea typeface="ＤＦ特太ゴシック体" panose="020B0509000000000000" pitchFamily="49" charset="-128"/>
              </a:rPr>
              <a:t>の計算方法</a:t>
            </a:r>
            <a:endParaRPr lang="en-US" altLang="ja-JP" sz="3200" dirty="0" smtClean="0">
              <a:latin typeface="ＤＦ特太ゴシック体" panose="020B0509000000000000" pitchFamily="49" charset="-128"/>
              <a:ea typeface="ＤＦ特太ゴシック体" panose="020B0509000000000000" pitchFamily="49" charset="-128"/>
            </a:endParaRPr>
          </a:p>
          <a:p>
            <a:pPr marL="92866" indent="-92866"/>
            <a:endParaRPr lang="en-US" altLang="ja-JP" sz="3200" dirty="0">
              <a:latin typeface="ＤＦ特太ゴシック体" panose="020B0509000000000000" pitchFamily="49" charset="-128"/>
              <a:ea typeface="ＤＦ特太ゴシック体" panose="020B0509000000000000" pitchFamily="49" charset="-128"/>
            </a:endParaRPr>
          </a:p>
          <a:p>
            <a:pPr marL="92866" indent="-92866"/>
            <a:r>
              <a:rPr lang="ja-JP" altLang="en-US" sz="3200" dirty="0" smtClean="0">
                <a:latin typeface="ＤＦ特太ゴシック体" panose="020B0509000000000000" pitchFamily="49" charset="-128"/>
                <a:ea typeface="ＤＦ特太ゴシック体" panose="020B0509000000000000" pitchFamily="49" charset="-128"/>
              </a:rPr>
              <a:t>（</a:t>
            </a:r>
            <a:r>
              <a:rPr lang="ja-JP" altLang="en-US" sz="3200" dirty="0">
                <a:latin typeface="ＤＦ特太ゴシック体" panose="020B0509000000000000" pitchFamily="49" charset="-128"/>
                <a:ea typeface="ＤＦ特太ゴシック体" panose="020B0509000000000000" pitchFamily="49" charset="-128"/>
              </a:rPr>
              <a:t>利用が一箇所の</a:t>
            </a:r>
            <a:r>
              <a:rPr lang="ja-JP" altLang="en-US" sz="3200" dirty="0" smtClean="0">
                <a:latin typeface="ＤＦ特太ゴシック体" panose="020B0509000000000000" pitchFamily="49" charset="-128"/>
                <a:ea typeface="ＤＦ特太ゴシック体" panose="020B0509000000000000" pitchFamily="49" charset="-128"/>
              </a:rPr>
              <a:t>場合）</a:t>
            </a:r>
            <a:endParaRPr lang="en-US" altLang="ja-JP" sz="3200" dirty="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10580335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1" id="{765FE0DA-D247-486C-BF42-DBB9705F90D8}" vid="{BD63521F-5098-41E8-9264-55C75258C88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5468</TotalTime>
  <Words>8018</Words>
  <Application>Microsoft Office PowerPoint</Application>
  <PresentationFormat>A4 210 x 297 mm</PresentationFormat>
  <Paragraphs>1164</Paragraphs>
  <Slides>29</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29</vt:i4>
      </vt:variant>
    </vt:vector>
  </HeadingPairs>
  <TitlesOfParts>
    <vt:vector size="40" baseType="lpstr">
      <vt:lpstr>ＤＦ特太ゴシック体</vt:lpstr>
      <vt:lpstr>HGP創英角ﾎﾟｯﾌﾟ体</vt:lpstr>
      <vt:lpstr>HGS創英角ﾎﾟｯﾌﾟ体</vt:lpstr>
      <vt:lpstr>ＭＳ Ｐゴシック</vt:lpstr>
      <vt:lpstr>ＭＳ Ｐ明朝</vt:lpstr>
      <vt:lpstr>新細明體</vt:lpstr>
      <vt:lpstr>メイリオ</vt:lpstr>
      <vt:lpstr>游ゴシック</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「特別支援学校等の臨時休業に伴う放課後等デイサービス支援事業」に係る 市町村から事業所への補助について（留意事項）</dc:title>
  <dc:creator>野村 仁美(nomura-hitomi.i57)</dc:creator>
  <cp:lastModifiedBy>佐々木 俊哉(sasaki-shunya)</cp:lastModifiedBy>
  <cp:revision>533</cp:revision>
  <cp:lastPrinted>2020-05-27T05:41:30Z</cp:lastPrinted>
  <dcterms:modified xsi:type="dcterms:W3CDTF">2020-06-02T06:21:17Z</dcterms:modified>
</cp:coreProperties>
</file>