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FBC1"/>
    <a:srgbClr val="5CEF21"/>
    <a:srgbClr val="B8F89E"/>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48" d="100"/>
          <a:sy n="48" d="100"/>
        </p:scale>
        <p:origin x="2088"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2018/10/23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2018/10/23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2018/10/23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36357" y="64675"/>
            <a:ext cx="9328173" cy="1871630"/>
          </a:xfrm>
          <a:prstGeom prst="rect">
            <a:avLst/>
          </a:prstGeom>
          <a:solidFill>
            <a:srgbClr val="D2FBC1"/>
          </a:solidFill>
          <a:ln w="57150">
            <a:solidFill>
              <a:srgbClr val="5CEF21"/>
            </a:solidFill>
          </a:ln>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72000" y="2012504"/>
            <a:ext cx="9468000" cy="9788896"/>
          </a:xfrm>
          <a:prstGeom prst="roundRect">
            <a:avLst>
              <a:gd name="adj" fmla="val 2897"/>
            </a:avLst>
          </a:prstGeom>
          <a:ln w="57150">
            <a:solidFill>
              <a:srgbClr val="5CEF21"/>
            </a:solidFill>
          </a:ln>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a:solidFill>
                  <a:srgbClr val="FF0000"/>
                </a:solidFill>
                <a:latin typeface="Meiryo UI" panose="020B0604030504040204" pitchFamily="50" charset="-128"/>
                <a:ea typeface="Meiryo UI" panose="020B0604030504040204" pitchFamily="50" charset="-128"/>
              </a:rPr>
              <a:t>災害救助法の適用市町村の住民の方で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保険、適用市町村が所在する府県の後期高齢者医療、協会けんぽ（以下の「対象保険者」に記載の保険者）に加入している場合、次の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lnSpc>
                <a:spcPts val="1600"/>
              </a:lnSpc>
              <a:spcAft>
                <a:spcPts val="400"/>
              </a:spcAft>
            </a:pP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4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400" dirty="0">
                <a:solidFill>
                  <a:schemeClr val="tx1"/>
                </a:solidFill>
                <a:latin typeface="ＭＳ ゴシック" panose="020B0609070205080204" pitchFamily="49" charset="-128"/>
                <a:ea typeface="ＭＳ ゴシック" panose="020B0609070205080204" pitchFamily="49" charset="-128"/>
              </a:rPr>
              <a:t>は</a:t>
            </a:r>
            <a:r>
              <a:rPr lang="ja-JP" altLang="en-US" sz="14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4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4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4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4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4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上記の医療保険・介護保険の加入者であれば、府県外の医療機関等を受診、介護</a:t>
            </a:r>
            <a:r>
              <a:rPr lang="ja-JP" altLang="en-US" sz="14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4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smtClean="0">
                <a:solidFill>
                  <a:schemeClr val="tx1"/>
                </a:solidFill>
                <a:latin typeface="ＭＳ ゴシック" panose="020B0609070205080204" pitchFamily="49" charset="-128"/>
                <a:ea typeface="ＭＳ ゴシック" panose="020B0609070205080204" pitchFamily="49" charset="-128"/>
              </a:rPr>
              <a:t>※ </a:t>
            </a:r>
            <a:r>
              <a:rPr lang="ja-JP" altLang="en-US" sz="14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4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600"/>
              </a:lnSpc>
              <a:spcAft>
                <a:spcPts val="400"/>
              </a:spcAft>
            </a:pPr>
            <a:r>
              <a:rPr lang="en-US" altLang="ja-JP" sz="1400" dirty="0">
                <a:solidFill>
                  <a:schemeClr val="tx1"/>
                </a:solidFill>
                <a:latin typeface="ＭＳ ゴシック" panose="020B0609070205080204" pitchFamily="49" charset="-128"/>
                <a:ea typeface="ＭＳ ゴシック" panose="020B0609070205080204" pitchFamily="49" charset="-128"/>
              </a:rPr>
              <a:t>※</a:t>
            </a:r>
            <a:r>
              <a:rPr lang="ja-JP" altLang="en-US" sz="1400" dirty="0">
                <a:solidFill>
                  <a:schemeClr val="tx1"/>
                </a:solidFill>
                <a:latin typeface="ＭＳ ゴシック" panose="020B0609070205080204" pitchFamily="49" charset="-128"/>
                <a:ea typeface="ＭＳ ゴシック" panose="020B0609070205080204" pitchFamily="49" charset="-128"/>
              </a:rPr>
              <a:t>　被災者の皆様は、</a:t>
            </a:r>
            <a:r>
              <a:rPr lang="ja-JP" altLang="en-US" sz="1400" u="sng" dirty="0">
                <a:solidFill>
                  <a:srgbClr val="FF0000"/>
                </a:solidFill>
                <a:latin typeface="ＭＳ ゴシック" panose="020B0609070205080204" pitchFamily="49" charset="-128"/>
                <a:ea typeface="ＭＳ ゴシック" panose="020B0609070205080204" pitchFamily="49" charset="-128"/>
              </a:rPr>
              <a:t>保険証なしでも</a:t>
            </a:r>
            <a:r>
              <a:rPr lang="ja-JP" altLang="en-US" sz="1400" dirty="0">
                <a:solidFill>
                  <a:schemeClr val="tx1"/>
                </a:solidFill>
                <a:latin typeface="ＭＳ ゴシック" panose="020B0609070205080204" pitchFamily="49" charset="-128"/>
                <a:ea typeface="ＭＳ ゴシック" panose="020B0609070205080204" pitchFamily="49" charset="-128"/>
              </a:rPr>
              <a:t>医療機関等を受診、介護サービスを利用できます</a:t>
            </a:r>
            <a:r>
              <a:rPr lang="ja-JP" altLang="en-US" sz="1400" dirty="0" smtClean="0">
                <a:solidFill>
                  <a:schemeClr val="tx1"/>
                </a:solidFill>
                <a:latin typeface="ＭＳ ゴシック" panose="020B0609070205080204" pitchFamily="49" charset="-128"/>
                <a:ea typeface="ＭＳ ゴシック" panose="020B0609070205080204" pitchFamily="49" charset="-128"/>
              </a:rPr>
              <a:t>。</a:t>
            </a:r>
          </a:p>
          <a:p>
            <a:pPr marL="277813" indent="-277813">
              <a:spcBef>
                <a:spcPts val="900"/>
              </a:spcBef>
              <a:spcAft>
                <a:spcPts val="300"/>
              </a:spcAft>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この</a:t>
            </a:r>
            <a:r>
              <a:rPr lang="ja-JP" altLang="en-US" sz="2400" b="1" u="sng" dirty="0">
                <a:solidFill>
                  <a:srgbClr val="FF0000"/>
                </a:solidFill>
                <a:latin typeface="Meiryo UI" panose="020B0604030504040204" pitchFamily="50" charset="-128"/>
                <a:ea typeface="Meiryo UI" panose="020B0604030504040204" pitchFamily="50" charset="-128"/>
              </a:rPr>
              <a:t>窓口での取扱い</a:t>
            </a:r>
            <a:r>
              <a:rPr lang="ja-JP" altLang="en-US" sz="2400" dirty="0">
                <a:solidFill>
                  <a:schemeClr val="tx1"/>
                </a:solidFill>
                <a:latin typeface="Meiryo UI" panose="020B0604030504040204" pitchFamily="50" charset="-128"/>
                <a:ea typeface="Meiryo UI" panose="020B0604030504040204" pitchFamily="50" charset="-128"/>
              </a:rPr>
              <a:t>は</a:t>
            </a:r>
            <a:r>
              <a:rPr lang="ja-JP" altLang="en-US" sz="2400" b="1" u="sng" dirty="0" smtClean="0">
                <a:solidFill>
                  <a:srgbClr val="FF0000"/>
                </a:solidFill>
                <a:latin typeface="Meiryo UI" panose="020B0604030504040204" pitchFamily="50" charset="-128"/>
                <a:ea typeface="Meiryo UI" panose="020B0604030504040204" pitchFamily="50" charset="-128"/>
              </a:rPr>
              <a:t>平成</a:t>
            </a:r>
            <a:r>
              <a:rPr lang="en-US" altLang="ja-JP" sz="2400" b="1" u="sng" dirty="0" smtClean="0">
                <a:solidFill>
                  <a:srgbClr val="FF0000"/>
                </a:solidFill>
                <a:latin typeface="Meiryo UI" panose="020B0604030504040204" pitchFamily="50" charset="-128"/>
                <a:ea typeface="Meiryo UI" panose="020B0604030504040204" pitchFamily="50" charset="-128"/>
              </a:rPr>
              <a:t>30</a:t>
            </a:r>
            <a:r>
              <a:rPr lang="ja-JP" altLang="en-US" sz="2400" b="1" u="sng" dirty="0" smtClean="0">
                <a:solidFill>
                  <a:srgbClr val="FF0000"/>
                </a:solidFill>
                <a:latin typeface="Meiryo UI" panose="020B0604030504040204" pitchFamily="50" charset="-128"/>
                <a:ea typeface="Meiryo UI" panose="020B0604030504040204" pitchFamily="50" charset="-128"/>
              </a:rPr>
              <a:t>年</a:t>
            </a:r>
            <a:r>
              <a:rPr lang="en-US" altLang="ja-JP" sz="2400" b="1" u="sng" dirty="0" smtClean="0">
                <a:solidFill>
                  <a:srgbClr val="FF0000"/>
                </a:solidFill>
                <a:latin typeface="Meiryo UI" panose="020B0604030504040204" pitchFamily="50" charset="-128"/>
                <a:ea typeface="Meiryo UI" panose="020B0604030504040204" pitchFamily="50" charset="-128"/>
              </a:rPr>
              <a:t>12</a:t>
            </a:r>
            <a:r>
              <a:rPr lang="ja-JP" altLang="en-US" sz="2400" b="1" u="sng" dirty="0" smtClean="0">
                <a:solidFill>
                  <a:srgbClr val="FF0000"/>
                </a:solidFill>
                <a:latin typeface="Meiryo UI" panose="020B0604030504040204" pitchFamily="50" charset="-128"/>
                <a:ea typeface="Meiryo UI" panose="020B0604030504040204" pitchFamily="50" charset="-128"/>
              </a:rPr>
              <a:t>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a:solidFill>
                  <a:schemeClr val="tx1"/>
                </a:solidFill>
                <a:latin typeface="Meiryo UI" panose="020B0604030504040204" pitchFamily="50" charset="-128"/>
                <a:ea typeface="Meiryo UI" panose="020B0604030504040204" pitchFamily="50" charset="-128"/>
              </a:rPr>
              <a:t>です。</a:t>
            </a:r>
          </a:p>
          <a:p>
            <a:pPr marL="277813" indent="-277813"/>
            <a:r>
              <a:rPr lang="ja-JP" altLang="en-US" sz="2300" dirty="0" smtClean="0">
                <a:solidFill>
                  <a:schemeClr val="tx1"/>
                </a:solidFill>
                <a:latin typeface="Meiryo UI" panose="020B0604030504040204" pitchFamily="50" charset="-128"/>
                <a:ea typeface="Meiryo UI" panose="020B0604030504040204" pitchFamily="50" charset="-128"/>
              </a:rPr>
              <a:t>　　 なお、</a:t>
            </a:r>
            <a:r>
              <a:rPr lang="ja-JP" altLang="en-US" sz="2300" b="1" u="sng" dirty="0" smtClean="0">
                <a:solidFill>
                  <a:srgbClr val="FF0000"/>
                </a:solidFill>
                <a:latin typeface="Meiryo UI" panose="020B0604030504040204" pitchFamily="50" charset="-128"/>
                <a:ea typeface="Meiryo UI" panose="020B0604030504040204" pitchFamily="50" charset="-128"/>
              </a:rPr>
              <a:t>平成</a:t>
            </a:r>
            <a:r>
              <a:rPr lang="en-US" altLang="ja-JP" sz="2300" b="1" u="sng" dirty="0" smtClean="0">
                <a:solidFill>
                  <a:srgbClr val="FF0000"/>
                </a:solidFill>
                <a:latin typeface="Meiryo UI" panose="020B0604030504040204" pitchFamily="50" charset="-128"/>
                <a:ea typeface="Meiryo UI" panose="020B0604030504040204" pitchFamily="50" charset="-128"/>
              </a:rPr>
              <a:t>31</a:t>
            </a:r>
            <a:r>
              <a:rPr lang="ja-JP" altLang="en-US" sz="2300" b="1" u="sng" dirty="0" smtClean="0">
                <a:solidFill>
                  <a:srgbClr val="FF0000"/>
                </a:solidFill>
                <a:latin typeface="Meiryo UI" panose="020B0604030504040204" pitchFamily="50" charset="-128"/>
                <a:ea typeface="Meiryo UI" panose="020B0604030504040204" pitchFamily="50" charset="-128"/>
              </a:rPr>
              <a:t>年１月以降は</a:t>
            </a:r>
            <a:r>
              <a:rPr lang="ja-JP" altLang="en-US" sz="2300" dirty="0" smtClean="0">
                <a:solidFill>
                  <a:schemeClr val="tx1"/>
                </a:solidFill>
                <a:latin typeface="Meiryo UI" panose="020B0604030504040204" pitchFamily="50" charset="-128"/>
                <a:ea typeface="Meiryo UI" panose="020B0604030504040204" pitchFamily="50" charset="-128"/>
              </a:rPr>
              <a:t>、</a:t>
            </a:r>
            <a:r>
              <a:rPr lang="ja-JP" altLang="en-US" sz="2300" b="1" dirty="0" smtClean="0">
                <a:solidFill>
                  <a:srgbClr val="FF0000"/>
                </a:solidFill>
                <a:latin typeface="Meiryo UI" panose="020B0604030504040204" pitchFamily="50" charset="-128"/>
                <a:ea typeface="Meiryo UI" panose="020B0604030504040204" pitchFamily="50" charset="-128"/>
              </a:rPr>
              <a:t>①</a:t>
            </a:r>
            <a:r>
              <a:rPr lang="ja-JP" altLang="en-US" sz="2300" b="1" u="sng" dirty="0" smtClean="0">
                <a:solidFill>
                  <a:srgbClr val="FF0000"/>
                </a:solidFill>
                <a:latin typeface="Meiryo UI" panose="020B0604030504040204" pitchFamily="50" charset="-128"/>
                <a:ea typeface="Meiryo UI" panose="020B0604030504040204" pitchFamily="50" charset="-128"/>
              </a:rPr>
              <a:t>保険証</a:t>
            </a:r>
            <a:r>
              <a:rPr lang="ja-JP" altLang="en-US" sz="2300" dirty="0" smtClean="0">
                <a:solidFill>
                  <a:schemeClr val="tx1"/>
                </a:solidFill>
                <a:latin typeface="Meiryo UI" panose="020B0604030504040204" pitchFamily="50" charset="-128"/>
                <a:ea typeface="Meiryo UI" panose="020B0604030504040204" pitchFamily="50" charset="-128"/>
              </a:rPr>
              <a:t>と</a:t>
            </a:r>
            <a:r>
              <a:rPr lang="ja-JP" altLang="en-US" sz="2300" b="1" dirty="0" smtClean="0">
                <a:solidFill>
                  <a:srgbClr val="FF0000"/>
                </a:solidFill>
                <a:latin typeface="Meiryo UI" panose="020B0604030504040204" pitchFamily="50" charset="-128"/>
                <a:ea typeface="Meiryo UI" panose="020B0604030504040204" pitchFamily="50" charset="-128"/>
              </a:rPr>
              <a:t>②</a:t>
            </a:r>
            <a:r>
              <a:rPr lang="ja-JP" altLang="en-US" sz="2300" b="1" u="sng" dirty="0" smtClean="0">
                <a:solidFill>
                  <a:srgbClr val="FF0000"/>
                </a:solidFill>
                <a:latin typeface="Meiryo UI" panose="020B0604030504040204" pitchFamily="50" charset="-128"/>
                <a:ea typeface="Meiryo UI" panose="020B0604030504040204" pitchFamily="50" charset="-128"/>
              </a:rPr>
              <a:t>猶予（免除）証明書</a:t>
            </a:r>
            <a:r>
              <a:rPr lang="ja-JP" altLang="en-US" sz="2300" dirty="0" smtClean="0">
                <a:solidFill>
                  <a:schemeClr val="tx1"/>
                </a:solidFill>
                <a:latin typeface="Meiryo UI" panose="020B0604030504040204" pitchFamily="50" charset="-128"/>
                <a:ea typeface="Meiryo UI" panose="020B0604030504040204" pitchFamily="50" charset="-128"/>
              </a:rPr>
              <a:t>の両方を</a:t>
            </a:r>
            <a:r>
              <a:rPr lang="ja-JP" altLang="en-US" sz="2300" b="1" u="sng" dirty="0" smtClean="0">
                <a:solidFill>
                  <a:srgbClr val="FF0000"/>
                </a:solidFill>
                <a:latin typeface="Meiryo UI" panose="020B0604030504040204" pitchFamily="50" charset="-128"/>
                <a:ea typeface="Meiryo UI" panose="020B0604030504040204" pitchFamily="50" charset="-128"/>
              </a:rPr>
              <a:t>医療機関等の窓口で提示</a:t>
            </a:r>
            <a:r>
              <a:rPr lang="ja-JP" altLang="en-US" sz="2300" dirty="0" smtClean="0">
                <a:solidFill>
                  <a:schemeClr val="tx1"/>
                </a:solidFill>
                <a:latin typeface="Meiryo UI" panose="020B0604030504040204" pitchFamily="50" charset="-128"/>
                <a:ea typeface="Meiryo UI" panose="020B0604030504040204" pitchFamily="50" charset="-128"/>
              </a:rPr>
              <a:t>すること</a:t>
            </a:r>
            <a:r>
              <a:rPr lang="ja-JP" altLang="en-US" sz="2300" dirty="0">
                <a:solidFill>
                  <a:schemeClr val="tx1"/>
                </a:solidFill>
                <a:latin typeface="Meiryo UI" panose="020B0604030504040204" pitchFamily="50" charset="-128"/>
                <a:ea typeface="Meiryo UI" panose="020B0604030504040204" pitchFamily="50" charset="-128"/>
              </a:rPr>
              <a:t>で、猶予（免除）を</a:t>
            </a:r>
            <a:r>
              <a:rPr lang="ja-JP" altLang="en-US" sz="2300" dirty="0" smtClean="0">
                <a:solidFill>
                  <a:schemeClr val="tx1"/>
                </a:solidFill>
                <a:latin typeface="Meiryo UI" panose="020B0604030504040204" pitchFamily="50" charset="-128"/>
                <a:ea typeface="Meiryo UI" panose="020B0604030504040204" pitchFamily="50" charset="-128"/>
              </a:rPr>
              <a:t>受けることができます。</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猶予</a:t>
            </a:r>
            <a:r>
              <a:rPr lang="ja-JP" altLang="en-US" sz="2300" dirty="0">
                <a:solidFill>
                  <a:schemeClr val="tx1"/>
                </a:solidFill>
                <a:latin typeface="Meiryo UI" panose="020B0604030504040204" pitchFamily="50" charset="-128"/>
                <a:ea typeface="Meiryo UI" panose="020B0604030504040204" pitchFamily="50" charset="-128"/>
              </a:rPr>
              <a:t>（免除）証明書は、あらかじめ</a:t>
            </a:r>
            <a:r>
              <a:rPr lang="ja-JP" altLang="en-US" sz="2300" b="1" u="sng" dirty="0">
                <a:solidFill>
                  <a:srgbClr val="FF0000"/>
                </a:solidFill>
                <a:latin typeface="Meiryo UI" panose="020B0604030504040204" pitchFamily="50" charset="-128"/>
                <a:ea typeface="Meiryo UI" panose="020B0604030504040204" pitchFamily="50" charset="-128"/>
              </a:rPr>
              <a:t>ご加入の各保険者に申請</a:t>
            </a:r>
            <a:r>
              <a:rPr lang="ja-JP" altLang="en-US" sz="2300" dirty="0">
                <a:solidFill>
                  <a:schemeClr val="tx1"/>
                </a:solidFill>
                <a:latin typeface="Meiryo UI" panose="020B0604030504040204" pitchFamily="50" charset="-128"/>
                <a:ea typeface="Meiryo UI" panose="020B0604030504040204" pitchFamily="50" charset="-128"/>
              </a:rPr>
              <a:t>を行う</a:t>
            </a:r>
            <a:r>
              <a:rPr lang="ja-JP" altLang="en-US" sz="2300" dirty="0" smtClean="0">
                <a:solidFill>
                  <a:schemeClr val="tx1"/>
                </a:solidFill>
                <a:latin typeface="Meiryo UI" panose="020B0604030504040204" pitchFamily="50" charset="-128"/>
                <a:ea typeface="Meiryo UI" panose="020B0604030504040204" pitchFamily="50" charset="-128"/>
              </a:rPr>
              <a:t>ことで</a:t>
            </a:r>
            <a:endParaRPr lang="en-US" altLang="ja-JP" sz="2300" dirty="0" smtClean="0">
              <a:solidFill>
                <a:schemeClr val="tx1"/>
              </a:solidFill>
              <a:latin typeface="Meiryo UI" panose="020B0604030504040204" pitchFamily="50" charset="-128"/>
              <a:ea typeface="Meiryo UI" panose="020B0604030504040204" pitchFamily="50" charset="-128"/>
            </a:endParaRPr>
          </a:p>
          <a:p>
            <a:pPr marL="176213" indent="-176213"/>
            <a:r>
              <a:rPr lang="ja-JP" altLang="en-US" sz="2300" dirty="0" smtClean="0">
                <a:solidFill>
                  <a:schemeClr val="tx1"/>
                </a:solidFill>
                <a:latin typeface="Meiryo UI" panose="020B0604030504040204" pitchFamily="50" charset="-128"/>
                <a:ea typeface="Meiryo UI" panose="020B0604030504040204" pitchFamily="50" charset="-128"/>
              </a:rPr>
              <a:t>　 交付されますの</a:t>
            </a:r>
            <a:r>
              <a:rPr lang="ja-JP" altLang="en-US" sz="2300" dirty="0">
                <a:solidFill>
                  <a:schemeClr val="tx1"/>
                </a:solidFill>
                <a:latin typeface="Meiryo UI" panose="020B0604030504040204" pitchFamily="50" charset="-128"/>
                <a:ea typeface="Meiryo UI" panose="020B0604030504040204" pitchFamily="50" charset="-128"/>
              </a:rPr>
              <a:t>で、お手続をお願いいたします</a:t>
            </a:r>
            <a:r>
              <a:rPr lang="ja-JP" altLang="en-US" sz="2300" dirty="0" smtClean="0">
                <a:solidFill>
                  <a:schemeClr val="tx1"/>
                </a:solidFill>
                <a:latin typeface="Meiryo UI" panose="020B0604030504040204" pitchFamily="50" charset="-128"/>
                <a:ea typeface="Meiryo UI" panose="020B0604030504040204" pitchFamily="50" charset="-128"/>
              </a:rPr>
              <a:t>。</a:t>
            </a:r>
            <a:endParaRPr lang="en-US" altLang="ja-JP" sz="23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平成</a:t>
              </a:r>
              <a:r>
                <a:rPr lang="ja-JP" altLang="en-US" sz="1200" smtClean="0">
                  <a:latin typeface="HGSｺﾞｼｯｸM" panose="020B0600000000000000" pitchFamily="50" charset="-128"/>
                  <a:ea typeface="HGSｺﾞｼｯｸM" panose="020B0600000000000000" pitchFamily="50" charset="-128"/>
                </a:rPr>
                <a:t>３０年</a:t>
              </a:r>
              <a:r>
                <a:rPr lang="ja-JP" altLang="en-US" sz="1200" smtClean="0">
                  <a:latin typeface="HGSｺﾞｼｯｸM" panose="020B0600000000000000" pitchFamily="50" charset="-128"/>
                  <a:ea typeface="HGSｺﾞｼｯｸM" panose="020B0600000000000000" pitchFamily="50" charset="-128"/>
                </a:rPr>
                <a:t>１０月２４日</a:t>
              </a:r>
              <a:r>
                <a:rPr lang="ja-JP" altLang="en-US" sz="1200" dirty="0" smtClean="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32164" y="11945415"/>
            <a:ext cx="9332365" cy="792000"/>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窓口負担の取扱いや猶予（免除）証明書の交付について、</a:t>
            </a:r>
            <a:endParaRPr kumimoji="1" lang="en-US" altLang="ja-JP" sz="2600" b="1" dirty="0" smtClean="0">
              <a:latin typeface="Meiryo UI" panose="020B0604030504040204" pitchFamily="50" charset="-128"/>
              <a:ea typeface="Meiryo UI" panose="020B0604030504040204" pitchFamily="50" charset="-128"/>
            </a:endParaRPr>
          </a:p>
          <a:p>
            <a:pPr marL="360363" indent="-360363"/>
            <a:r>
              <a:rPr lang="en-US" altLang="ja-JP" sz="2600" b="1" dirty="0">
                <a:latin typeface="Meiryo UI" panose="020B0604030504040204" pitchFamily="50" charset="-128"/>
                <a:ea typeface="Meiryo UI" panose="020B0604030504040204" pitchFamily="50" charset="-128"/>
              </a:rPr>
              <a:t> </a:t>
            </a:r>
            <a:r>
              <a:rPr lang="en-US" altLang="ja-JP" sz="2600" b="1" dirty="0" smtClean="0">
                <a:latin typeface="Meiryo UI" panose="020B0604030504040204" pitchFamily="50" charset="-128"/>
                <a:ea typeface="Meiryo UI" panose="020B0604030504040204" pitchFamily="50" charset="-128"/>
              </a:rPr>
              <a:t> </a:t>
            </a:r>
            <a:r>
              <a:rPr kumimoji="1" lang="ja-JP" altLang="en-US" sz="2600" b="1" dirty="0" smtClean="0">
                <a:latin typeface="Meiryo UI" panose="020B0604030504040204" pitchFamily="50" charset="-128"/>
                <a:ea typeface="Meiryo UI" panose="020B0604030504040204" pitchFamily="50" charset="-128"/>
              </a:rPr>
              <a:t>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平成</a:t>
            </a:r>
            <a:r>
              <a:rPr lang="en-US" altLang="ja-JP" sz="2800" b="1" dirty="0">
                <a:solidFill>
                  <a:srgbClr val="FF0000"/>
                </a:solidFill>
                <a:latin typeface="HGSｺﾞｼｯｸM" panose="020B0600000000000000" pitchFamily="50" charset="-128"/>
                <a:ea typeface="HGSｺﾞｼｯｸM" panose="020B0600000000000000" pitchFamily="50" charset="-128"/>
              </a:rPr>
              <a:t>30</a:t>
            </a:r>
            <a:r>
              <a:rPr lang="ja-JP" altLang="en-US" sz="2800" b="1" dirty="0">
                <a:solidFill>
                  <a:srgbClr val="FF0000"/>
                </a:solidFill>
                <a:latin typeface="HGSｺﾞｼｯｸM" panose="020B0600000000000000" pitchFamily="50" charset="-128"/>
                <a:ea typeface="HGSｺﾞｼｯｸM" panose="020B0600000000000000" pitchFamily="50" charset="-128"/>
              </a:rPr>
              <a:t>年７月豪雨の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408112" y="5894648"/>
            <a:ext cx="8919788" cy="18002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endParaRPr lang="en-US" altLang="ja-JP" sz="1400" dirty="0">
              <a:solidFill>
                <a:schemeClr val="tx1"/>
              </a:solidFill>
            </a:endParaRPr>
          </a:p>
          <a:p>
            <a:r>
              <a:rPr lang="ja-JP" altLang="en-US" sz="1600" dirty="0">
                <a:solidFill>
                  <a:schemeClr val="tx1"/>
                </a:solidFill>
              </a:rPr>
              <a:t>［福岡県］</a:t>
            </a:r>
            <a:endParaRPr lang="en-US" altLang="ja-JP" sz="1600" dirty="0">
              <a:solidFill>
                <a:schemeClr val="tx1"/>
              </a:solidFill>
            </a:endParaRPr>
          </a:p>
          <a:p>
            <a:r>
              <a:rPr lang="ja-JP" altLang="en-US" sz="1600" dirty="0">
                <a:solidFill>
                  <a:schemeClr val="tx1"/>
                </a:solidFill>
              </a:rPr>
              <a:t>飯塚市　久留米市　福岡県後期高齢者医療広域連合　全国健康保険協会</a:t>
            </a:r>
            <a:endParaRPr lang="en-US" altLang="ja-JP" sz="1600" dirty="0">
              <a:solidFill>
                <a:schemeClr val="tx1"/>
              </a:solidFill>
            </a:endParaRPr>
          </a:p>
          <a:p>
            <a:endParaRPr lang="en-US" altLang="ja-JP" sz="1600" dirty="0" smtClean="0">
              <a:solidFill>
                <a:schemeClr val="tx1"/>
              </a:solidFill>
            </a:endParaRPr>
          </a:p>
          <a:p>
            <a:r>
              <a:rPr lang="ja-JP" altLang="en-US" sz="1400" dirty="0" smtClean="0">
                <a:solidFill>
                  <a:schemeClr val="tx1"/>
                </a:solidFill>
              </a:rPr>
              <a:t>（上記以外に、一部の健保組合・国保組合、私学共済について</a:t>
            </a:r>
            <a:r>
              <a:rPr lang="ja-JP" altLang="en-US" sz="1400" dirty="0">
                <a:solidFill>
                  <a:schemeClr val="tx1"/>
                </a:solidFill>
              </a:rPr>
              <a:t>も</a:t>
            </a:r>
            <a:r>
              <a:rPr lang="ja-JP" altLang="en-US" sz="1400" dirty="0" smtClean="0">
                <a:solidFill>
                  <a:schemeClr val="tx1"/>
                </a:solidFill>
              </a:rPr>
              <a:t>免除される場合があります。詳細は各組合等にお問い合わせください。）</a:t>
            </a:r>
            <a:endParaRPr kumimoji="1" lang="ja-JP" altLang="en-US" sz="1400" dirty="0">
              <a:solidFill>
                <a:schemeClr val="tx1"/>
              </a:solidFill>
            </a:endParaRPr>
          </a:p>
        </p:txBody>
      </p:sp>
      <p:sp>
        <p:nvSpPr>
          <p:cNvPr id="3" name="角丸四角形 2"/>
          <p:cNvSpPr/>
          <p:nvPr/>
        </p:nvSpPr>
        <p:spPr>
          <a:xfrm>
            <a:off x="336104" y="582473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Tree>
    <p:extLst>
      <p:ext uri="{BB962C8B-B14F-4D97-AF65-F5344CB8AC3E}">
        <p14:creationId xmlns:p14="http://schemas.microsoft.com/office/powerpoint/2010/main" val="34179161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1468</TotalTime>
  <Words>30</Words>
  <Application>Microsoft Office PowerPoint</Application>
  <PresentationFormat>A3 297x420 mm</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HGSｺﾞｼｯｸM</vt:lpstr>
      <vt:lpstr>Meiryo UI</vt:lpstr>
      <vt:lpstr>ＭＳ Ｐゴシック</vt:lpstr>
      <vt:lpstr>ＭＳ 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岩佐 真吾(iwasa-shingo)</cp:lastModifiedBy>
  <cp:revision>138</cp:revision>
  <cp:lastPrinted>2018-10-19T10:57:51Z</cp:lastPrinted>
  <dcterms:created xsi:type="dcterms:W3CDTF">2016-04-24T05:31:51Z</dcterms:created>
  <dcterms:modified xsi:type="dcterms:W3CDTF">2018-10-23T04:48:24Z</dcterms:modified>
</cp:coreProperties>
</file>